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Lst>
  <p:sldSz cx="12192000" cy="6858000"/>
  <p:notesSz cx="6858000" cy="9144000"/>
  <p:embeddedFontLst>
    <p:embeddedFont>
      <p:font typeface="Calibri" panose="020F0502020204030204" pitchFamily="34" charset="0"/>
      <p:regular r:id="rId50"/>
      <p:bold r:id="rId51"/>
      <p:italic r:id="rId52"/>
      <p:boldItalic r:id="rId53"/>
    </p:embeddedFont>
    <p:embeddedFont>
      <p:font typeface="Lato" panose="020F0502020204030203" pitchFamily="34" charset="0"/>
      <p:regular r:id="rId54"/>
      <p:bold r:id="rId55"/>
      <p:italic r:id="rId56"/>
      <p:boldItalic r:id="rId57"/>
    </p:embeddedFont>
    <p:embeddedFont>
      <p:font typeface="Lato Light" panose="020F0502020204030203" pitchFamily="34" charset="0"/>
      <p:regular r:id="rId58"/>
      <p:bold r:id="rId59"/>
      <p:italic r:id="rId60"/>
      <p:boldItalic r:id="rId61"/>
    </p:embeddedFont>
    <p:embeddedFont>
      <p:font typeface="Merriweather Sans" pitchFamily="2" charset="0"/>
      <p:regular r:id="rId62"/>
      <p:bold r:id="rId63"/>
      <p:italic r:id="rId64"/>
      <p:boldItalic r:id="rId65"/>
    </p:embeddedFont>
    <p:embeddedFont>
      <p:font typeface="Montserrat" panose="00000500000000000000" pitchFamily="2" charset="0"/>
      <p:regular r:id="rId66"/>
      <p:bold r:id="rId67"/>
      <p:italic r:id="rId68"/>
      <p:boldItalic r:id="rId69"/>
    </p:embeddedFont>
    <p:embeddedFont>
      <p:font typeface="Montserrat Light" panose="00000400000000000000" pitchFamily="2" charset="0"/>
      <p:regular r:id="rId70"/>
      <p:bold r:id="rId71"/>
      <p:italic r:id="rId72"/>
      <p:boldItalic r:id="rId73"/>
    </p:embeddedFont>
    <p:embeddedFont>
      <p:font typeface="Montserrat Medium" panose="00000600000000000000" pitchFamily="2" charset="0"/>
      <p:regular r:id="rId74"/>
      <p:bold r:id="rId75"/>
      <p:italic r:id="rId76"/>
      <p:boldItalic r:id="rId77"/>
    </p:embeddedFont>
    <p:embeddedFont>
      <p:font typeface="Quattrocento Sans" panose="020B0502050000020003" pitchFamily="34" charset="0"/>
      <p:regular r:id="rId78"/>
      <p:bold r:id="rId79"/>
      <p:italic r:id="rId80"/>
      <p:boldItalic r:id="rId8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3" roundtripDataSignature="AMtx7mh23SY4gVfNNztgbF492bvQzh+YS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65382E9-9D14-4C77-8238-805F2563FB86}">
  <a:tblStyle styleId="{D65382E9-9D14-4C77-8238-805F2563FB8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font" Target="fonts/font19.fntdata"/><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font" Target="fonts/font4.fntdata"/><Relationship Id="rId58" Type="http://schemas.openxmlformats.org/officeDocument/2006/relationships/font" Target="fonts/font9.fntdata"/><Relationship Id="rId74" Type="http://schemas.openxmlformats.org/officeDocument/2006/relationships/font" Target="fonts/font25.fntdata"/><Relationship Id="rId79" Type="http://schemas.openxmlformats.org/officeDocument/2006/relationships/font" Target="fonts/font30.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font" Target="fonts/font28.fntdata"/><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font" Target="fonts/font23.fntdata"/><Relationship Id="rId80" Type="http://schemas.openxmlformats.org/officeDocument/2006/relationships/font" Target="fonts/font31.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font" Target="fonts/font26.fntdata"/><Relationship Id="rId83"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font" Target="fonts/font29.fntdata"/><Relationship Id="rId81" Type="http://schemas.openxmlformats.org/officeDocument/2006/relationships/font" Target="fonts/font32.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6" Type="http://schemas.openxmlformats.org/officeDocument/2006/relationships/font" Target="fonts/font27.fntdata"/><Relationship Id="rId7" Type="http://schemas.openxmlformats.org/officeDocument/2006/relationships/slide" Target="slides/slide6.xml"/><Relationship Id="rId71" Type="http://schemas.openxmlformats.org/officeDocument/2006/relationships/font" Target="fonts/font2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7.fntdata"/><Relationship Id="rId87" Type="http://schemas.openxmlformats.org/officeDocument/2006/relationships/tableStyles" Target="tableStyles.xml"/><Relationship Id="rId6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1" name="Google Shape;98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1" name="Google Shape;99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5" name="Google Shape;103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4" name="Google Shape;104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7" name="Google Shape;10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1" name="Google Shape;107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6" name="Google Shape;108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1" name="Google Shape;109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0" name="Google Shape;11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1" name="Google Shape;112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2" name="Google Shape;114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2" name="Google Shape;116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9" name="Google Shape;118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4" name="Google Shape;121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7" name="Google Shape;123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4"/>
        <p:cNvGrpSpPr/>
        <p:nvPr/>
      </p:nvGrpSpPr>
      <p:grpSpPr>
        <a:xfrm>
          <a:off x="0" y="0"/>
          <a:ext cx="0" cy="0"/>
          <a:chOff x="0" y="0"/>
          <a:chExt cx="0" cy="0"/>
        </a:xfrm>
      </p:grpSpPr>
      <p:sp>
        <p:nvSpPr>
          <p:cNvPr id="1255" name="Google Shape;125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6" name="Google Shape;125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6" name="Google Shape;127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7" name="Google Shape;129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4" name="Google Shape;132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7" name="Google Shape;134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9" name="Google Shape;8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4" name="Google Shape;135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3" name="Google Shape;138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4" name="Google Shape;140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7" name="Google Shape;152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1"/>
        <p:cNvGrpSpPr/>
        <p:nvPr/>
      </p:nvGrpSpPr>
      <p:grpSpPr>
        <a:xfrm>
          <a:off x="0" y="0"/>
          <a:ext cx="0" cy="0"/>
          <a:chOff x="0" y="0"/>
          <a:chExt cx="0" cy="0"/>
        </a:xfrm>
      </p:grpSpPr>
      <p:sp>
        <p:nvSpPr>
          <p:cNvPr id="1552" name="Google Shape;1552;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3" name="Google Shape;155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4"/>
        <p:cNvGrpSpPr/>
        <p:nvPr/>
      </p:nvGrpSpPr>
      <p:grpSpPr>
        <a:xfrm>
          <a:off x="0" y="0"/>
          <a:ext cx="0" cy="0"/>
          <a:chOff x="0" y="0"/>
          <a:chExt cx="0" cy="0"/>
        </a:xfrm>
      </p:grpSpPr>
      <p:sp>
        <p:nvSpPr>
          <p:cNvPr id="1575" name="Google Shape;157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6" name="Google Shape;157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6" name="Google Shape;159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7" name="Google Shape;160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9" name="Google Shape;161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9"/>
        <p:cNvGrpSpPr/>
        <p:nvPr/>
      </p:nvGrpSpPr>
      <p:grpSpPr>
        <a:xfrm>
          <a:off x="0" y="0"/>
          <a:ext cx="0" cy="0"/>
          <a:chOff x="0" y="0"/>
          <a:chExt cx="0" cy="0"/>
        </a:xfrm>
      </p:grpSpPr>
      <p:sp>
        <p:nvSpPr>
          <p:cNvPr id="1630" name="Google Shape;1630;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1" name="Google Shape;163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7" name="Google Shape;8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8" name="Google Shape;163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3" name="Google Shape;164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4"/>
        <p:cNvGrpSpPr/>
        <p:nvPr/>
      </p:nvGrpSpPr>
      <p:grpSpPr>
        <a:xfrm>
          <a:off x="0" y="0"/>
          <a:ext cx="0" cy="0"/>
          <a:chOff x="0" y="0"/>
          <a:chExt cx="0" cy="0"/>
        </a:xfrm>
      </p:grpSpPr>
      <p:sp>
        <p:nvSpPr>
          <p:cNvPr id="1655" name="Google Shape;1655;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6" name="Google Shape;165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5" name="Google Shape;167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0"/>
        <p:cNvGrpSpPr/>
        <p:nvPr/>
      </p:nvGrpSpPr>
      <p:grpSpPr>
        <a:xfrm>
          <a:off x="0" y="0"/>
          <a:ext cx="0" cy="0"/>
          <a:chOff x="0" y="0"/>
          <a:chExt cx="0" cy="0"/>
        </a:xfrm>
      </p:grpSpPr>
      <p:sp>
        <p:nvSpPr>
          <p:cNvPr id="1681" name="Google Shape;1681;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2" name="Google Shape;168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3"/>
        <p:cNvGrpSpPr/>
        <p:nvPr/>
      </p:nvGrpSpPr>
      <p:grpSpPr>
        <a:xfrm>
          <a:off x="0" y="0"/>
          <a:ext cx="0" cy="0"/>
          <a:chOff x="0" y="0"/>
          <a:chExt cx="0" cy="0"/>
        </a:xfrm>
      </p:grpSpPr>
      <p:sp>
        <p:nvSpPr>
          <p:cNvPr id="1694" name="Google Shape;169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5" name="Google Shape;169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8"/>
        <p:cNvGrpSpPr/>
        <p:nvPr/>
      </p:nvGrpSpPr>
      <p:grpSpPr>
        <a:xfrm>
          <a:off x="0" y="0"/>
          <a:ext cx="0" cy="0"/>
          <a:chOff x="0" y="0"/>
          <a:chExt cx="0" cy="0"/>
        </a:xfrm>
      </p:grpSpPr>
      <p:sp>
        <p:nvSpPr>
          <p:cNvPr id="1699" name="Google Shape;169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0" name="Google Shape;170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5"/>
        <p:cNvGrpSpPr/>
        <p:nvPr/>
      </p:nvGrpSpPr>
      <p:grpSpPr>
        <a:xfrm>
          <a:off x="0" y="0"/>
          <a:ext cx="0" cy="0"/>
          <a:chOff x="0" y="0"/>
          <a:chExt cx="0" cy="0"/>
        </a:xfrm>
      </p:grpSpPr>
      <p:sp>
        <p:nvSpPr>
          <p:cNvPr id="1706" name="Google Shape;1706;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7" name="Google Shape;1707;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4" name="Google Shape;88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1" name="Google Shape;96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1" name="Google Shape;9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50"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50"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50"/>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grpSp>
        <p:nvGrpSpPr>
          <p:cNvPr id="19" name="Google Shape;19;p50"/>
          <p:cNvGrpSpPr/>
          <p:nvPr/>
        </p:nvGrpSpPr>
        <p:grpSpPr>
          <a:xfrm>
            <a:off x="0" y="5916805"/>
            <a:ext cx="2735993" cy="679345"/>
            <a:chOff x="0" y="0"/>
            <a:chExt cx="2301694" cy="571500"/>
          </a:xfrm>
        </p:grpSpPr>
        <p:sp>
          <p:nvSpPr>
            <p:cNvPr id="20" name="Google Shape;20;p5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 name="Google Shape;21;p5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 name="Google Shape;22;p50"/>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50"/>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0"/>
          <p:cNvSpPr/>
          <p:nvPr/>
        </p:nvSpPr>
        <p:spPr>
          <a:xfrm>
            <a:off x="6519554" y="5700156"/>
            <a:ext cx="5300429" cy="76940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de-DE" sz="1100" dirty="0">
                <a:solidFill>
                  <a:schemeClr val="lt1"/>
                </a:solidFill>
                <a:latin typeface="Calibri"/>
                <a:ea typeface="Calibri"/>
                <a:cs typeface="Calibri"/>
                <a:sym typeface="Calibri"/>
              </a:rPr>
              <a:t>2020-1-UK01-KA203-079083</a:t>
            </a:r>
            <a:endParaRPr sz="11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95"/>
        <p:cNvGrpSpPr/>
        <p:nvPr/>
      </p:nvGrpSpPr>
      <p:grpSpPr>
        <a:xfrm>
          <a:off x="0" y="0"/>
          <a:ext cx="0" cy="0"/>
          <a:chOff x="0" y="0"/>
          <a:chExt cx="0" cy="0"/>
        </a:xfrm>
      </p:grpSpPr>
      <p:sp>
        <p:nvSpPr>
          <p:cNvPr id="96" name="Google Shape;96;p59"/>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7" name="Google Shape;97;p59"/>
          <p:cNvSpPr>
            <a:spLocks noGrp="1"/>
          </p:cNvSpPr>
          <p:nvPr>
            <p:ph type="pic" idx="2"/>
          </p:nvPr>
        </p:nvSpPr>
        <p:spPr>
          <a:xfrm>
            <a:off x="6852062" y="228600"/>
            <a:ext cx="5105121" cy="6362700"/>
          </a:xfrm>
          <a:prstGeom prst="rect">
            <a:avLst/>
          </a:prstGeom>
          <a:solidFill>
            <a:schemeClr val="lt1"/>
          </a:solidFill>
          <a:ln>
            <a:noFill/>
          </a:ln>
        </p:spPr>
      </p:sp>
      <p:sp>
        <p:nvSpPr>
          <p:cNvPr id="98" name="Google Shape;98;p59"/>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59"/>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 name="Google Shape;100;p59"/>
          <p:cNvGrpSpPr/>
          <p:nvPr/>
        </p:nvGrpSpPr>
        <p:grpSpPr>
          <a:xfrm rot="-5400000">
            <a:off x="-1025447" y="4518095"/>
            <a:ext cx="3445636" cy="410479"/>
            <a:chOff x="301128" y="6151084"/>
            <a:chExt cx="3144242" cy="374574"/>
          </a:xfrm>
        </p:grpSpPr>
        <p:pic>
          <p:nvPicPr>
            <p:cNvPr id="101" name="Google Shape;101;p5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2" name="Google Shape;102;p5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3" name="Google Shape;103;p5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104"/>
        <p:cNvGrpSpPr/>
        <p:nvPr/>
      </p:nvGrpSpPr>
      <p:grpSpPr>
        <a:xfrm>
          <a:off x="0" y="0"/>
          <a:ext cx="0" cy="0"/>
          <a:chOff x="0" y="0"/>
          <a:chExt cx="0" cy="0"/>
        </a:xfrm>
      </p:grpSpPr>
      <p:pic>
        <p:nvPicPr>
          <p:cNvPr id="105" name="Google Shape;105;p60"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106" name="Google Shape;106;p60"/>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7" name="Google Shape;107;p60"/>
          <p:cNvSpPr>
            <a:spLocks noGrp="1"/>
          </p:cNvSpPr>
          <p:nvPr>
            <p:ph type="pic" idx="2"/>
          </p:nvPr>
        </p:nvSpPr>
        <p:spPr>
          <a:xfrm>
            <a:off x="6852062" y="228600"/>
            <a:ext cx="5105121" cy="6362700"/>
          </a:xfrm>
          <a:prstGeom prst="rect">
            <a:avLst/>
          </a:prstGeom>
          <a:solidFill>
            <a:schemeClr val="lt1"/>
          </a:solidFill>
          <a:ln>
            <a:noFill/>
          </a:ln>
        </p:spPr>
      </p:sp>
      <p:sp>
        <p:nvSpPr>
          <p:cNvPr id="108" name="Google Shape;108;p60"/>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6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0" name="Google Shape;110;p60"/>
          <p:cNvGrpSpPr/>
          <p:nvPr/>
        </p:nvGrpSpPr>
        <p:grpSpPr>
          <a:xfrm rot="-5400000">
            <a:off x="-1025447" y="4518095"/>
            <a:ext cx="3445636" cy="410479"/>
            <a:chOff x="301128" y="6151084"/>
            <a:chExt cx="3144242" cy="374574"/>
          </a:xfrm>
        </p:grpSpPr>
        <p:pic>
          <p:nvPicPr>
            <p:cNvPr id="111" name="Google Shape;111;p6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12" name="Google Shape;112;p6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13" name="Google Shape;113;p6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114"/>
        <p:cNvGrpSpPr/>
        <p:nvPr/>
      </p:nvGrpSpPr>
      <p:grpSpPr>
        <a:xfrm>
          <a:off x="0" y="0"/>
          <a:ext cx="0" cy="0"/>
          <a:chOff x="0" y="0"/>
          <a:chExt cx="0" cy="0"/>
        </a:xfrm>
      </p:grpSpPr>
      <p:sp>
        <p:nvSpPr>
          <p:cNvPr id="115" name="Google Shape;115;p61"/>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6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6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6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61"/>
          <p:cNvSpPr>
            <a:spLocks noGrp="1"/>
          </p:cNvSpPr>
          <p:nvPr>
            <p:ph type="pic" idx="4"/>
          </p:nvPr>
        </p:nvSpPr>
        <p:spPr>
          <a:xfrm>
            <a:off x="5957047" y="0"/>
            <a:ext cx="5395869" cy="6858001"/>
          </a:xfrm>
          <a:prstGeom prst="rect">
            <a:avLst/>
          </a:prstGeom>
          <a:noFill/>
          <a:ln>
            <a:noFill/>
          </a:ln>
        </p:spPr>
      </p:sp>
      <p:pic>
        <p:nvPicPr>
          <p:cNvPr id="120" name="Google Shape;120;p61"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121" name="Google Shape;121;p61"/>
          <p:cNvGrpSpPr/>
          <p:nvPr/>
        </p:nvGrpSpPr>
        <p:grpSpPr>
          <a:xfrm>
            <a:off x="301128" y="6151084"/>
            <a:ext cx="3144242" cy="374574"/>
            <a:chOff x="301128" y="6151084"/>
            <a:chExt cx="3144242" cy="374574"/>
          </a:xfrm>
        </p:grpSpPr>
        <p:pic>
          <p:nvPicPr>
            <p:cNvPr id="122" name="Google Shape;122;p6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123" name="Google Shape;123;p6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124" name="Google Shape;124;p6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Final Slide">
  <p:cSld name="1_Final Slide">
    <p:spTree>
      <p:nvGrpSpPr>
        <p:cNvPr id="1" name="Shape 125"/>
        <p:cNvGrpSpPr/>
        <p:nvPr/>
      </p:nvGrpSpPr>
      <p:grpSpPr>
        <a:xfrm>
          <a:off x="0" y="0"/>
          <a:ext cx="0" cy="0"/>
          <a:chOff x="0" y="0"/>
          <a:chExt cx="0" cy="0"/>
        </a:xfrm>
      </p:grpSpPr>
      <p:pic>
        <p:nvPicPr>
          <p:cNvPr id="126" name="Google Shape;126;p62"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27" name="Google Shape;127;p62"/>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28" name="Google Shape;128;p62"/>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62"/>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0" name="Google Shape;130;p62"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31" name="Google Shape;131;p62"/>
          <p:cNvGrpSpPr/>
          <p:nvPr/>
        </p:nvGrpSpPr>
        <p:grpSpPr>
          <a:xfrm>
            <a:off x="9456007" y="5836660"/>
            <a:ext cx="2735993" cy="679345"/>
            <a:chOff x="0" y="0"/>
            <a:chExt cx="2301694" cy="571500"/>
          </a:xfrm>
        </p:grpSpPr>
        <p:sp>
          <p:nvSpPr>
            <p:cNvPr id="132" name="Google Shape;132;p6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62"/>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34"/>
        <p:cNvGrpSpPr/>
        <p:nvPr/>
      </p:nvGrpSpPr>
      <p:grpSpPr>
        <a:xfrm>
          <a:off x="0" y="0"/>
          <a:ext cx="0" cy="0"/>
          <a:chOff x="0" y="0"/>
          <a:chExt cx="0" cy="0"/>
        </a:xfrm>
      </p:grpSpPr>
      <p:sp>
        <p:nvSpPr>
          <p:cNvPr id="135" name="Google Shape;135;p63"/>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63"/>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63"/>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63"/>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39" name="Google Shape;139;p63"/>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40" name="Google Shape;140;p63"/>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41" name="Google Shape;141;p63"/>
          <p:cNvGrpSpPr/>
          <p:nvPr/>
        </p:nvGrpSpPr>
        <p:grpSpPr>
          <a:xfrm>
            <a:off x="389965" y="6092742"/>
            <a:ext cx="3144242" cy="374574"/>
            <a:chOff x="301128" y="6151084"/>
            <a:chExt cx="3144242" cy="374574"/>
          </a:xfrm>
        </p:grpSpPr>
        <p:pic>
          <p:nvPicPr>
            <p:cNvPr id="142" name="Google Shape;142;p6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43" name="Google Shape;143;p6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44" name="Google Shape;144;p6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45" name="Google Shape;145;p6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46" name="Google Shape;146;p63"/>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63"/>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48"/>
        <p:cNvGrpSpPr/>
        <p:nvPr/>
      </p:nvGrpSpPr>
      <p:grpSpPr>
        <a:xfrm>
          <a:off x="0" y="0"/>
          <a:ext cx="0" cy="0"/>
          <a:chOff x="0" y="0"/>
          <a:chExt cx="0" cy="0"/>
        </a:xfrm>
      </p:grpSpPr>
      <p:sp>
        <p:nvSpPr>
          <p:cNvPr id="149" name="Google Shape;149;p6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64"/>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64"/>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2" name="Google Shape;152;p64"/>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53" name="Google Shape;153;p64"/>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64"/>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64"/>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6" name="Google Shape;156;p64"/>
          <p:cNvGrpSpPr/>
          <p:nvPr/>
        </p:nvGrpSpPr>
        <p:grpSpPr>
          <a:xfrm>
            <a:off x="389965" y="6092742"/>
            <a:ext cx="3144242" cy="374574"/>
            <a:chOff x="301128" y="6151084"/>
            <a:chExt cx="3144242" cy="374574"/>
          </a:xfrm>
        </p:grpSpPr>
        <p:pic>
          <p:nvPicPr>
            <p:cNvPr id="157" name="Google Shape;157;p6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58" name="Google Shape;158;p6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59" name="Google Shape;159;p6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60" name="Google Shape;160;p64"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61"/>
        <p:cNvGrpSpPr/>
        <p:nvPr/>
      </p:nvGrpSpPr>
      <p:grpSpPr>
        <a:xfrm>
          <a:off x="0" y="0"/>
          <a:ext cx="0" cy="0"/>
          <a:chOff x="0" y="0"/>
          <a:chExt cx="0" cy="0"/>
        </a:xfrm>
      </p:grpSpPr>
      <p:sp>
        <p:nvSpPr>
          <p:cNvPr id="162" name="Google Shape;162;p65"/>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65"/>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de-DE"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64" name="Google Shape;164;p65"/>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dirty="0">
                <a:solidFill>
                  <a:schemeClr val="lt1"/>
                </a:solidFill>
                <a:latin typeface="Calibri"/>
                <a:ea typeface="Calibri"/>
                <a:cs typeface="Calibri"/>
                <a:sym typeface="Calibri"/>
              </a:rPr>
              <a:t>PLEASE ENSURE TO KEEP FONTS AS PER THE LAYOUT</a:t>
            </a: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48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Divider</a:t>
            </a:r>
            <a:r>
              <a:rPr lang="de-DE" sz="3000" b="0" i="0" u="none" strike="noStrike" dirty="0">
                <a:solidFill>
                  <a:schemeClr val="lt1"/>
                </a:solidFill>
                <a:latin typeface="Calibri"/>
                <a:ea typeface="Calibri"/>
                <a:cs typeface="Calibri"/>
                <a:sym typeface="Calibri"/>
              </a:rPr>
              <a:t> Slides</a:t>
            </a:r>
            <a:endParaRPr dirty="0"/>
          </a:p>
          <a:p>
            <a:pPr marL="0" marR="0" lvl="0" indent="0" algn="l" rtl="0">
              <a:spcBef>
                <a:spcPts val="0"/>
              </a:spcBef>
              <a:spcAft>
                <a:spcPts val="0"/>
              </a:spcAft>
              <a:buClr>
                <a:schemeClr val="dk1"/>
              </a:buClr>
              <a:buSzPts val="1100"/>
              <a:buFont typeface="Arial"/>
              <a:buNone/>
            </a:pPr>
            <a:endParaRPr sz="1000" b="1"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36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Title </a:t>
            </a:r>
            <a:r>
              <a:rPr lang="de-DE" sz="3000" b="0" i="0" u="none" strike="noStrike" dirty="0" err="1">
                <a:solidFill>
                  <a:schemeClr val="lt1"/>
                </a:solidFill>
                <a:latin typeface="Calibri"/>
                <a:ea typeface="Calibri"/>
                <a:cs typeface="Calibri"/>
                <a:sym typeface="Calibri"/>
              </a:rPr>
              <a:t>Heading</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30 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Sub-</a:t>
            </a:r>
            <a:r>
              <a:rPr lang="de-DE" sz="3000" b="0" i="0" u="none" strike="noStrike" dirty="0" err="1">
                <a:solidFill>
                  <a:schemeClr val="lt1"/>
                </a:solidFill>
                <a:latin typeface="Calibri"/>
                <a:ea typeface="Calibri"/>
                <a:cs typeface="Calibri"/>
                <a:sym typeface="Calibri"/>
              </a:rPr>
              <a:t>Titles</a:t>
            </a:r>
            <a:endParaRPr dirty="0"/>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Quotes</a:t>
            </a:r>
            <a:r>
              <a:rPr lang="de-DE" sz="3000" b="0" i="0" u="none" strike="noStrik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24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Main Text Body </a:t>
            </a:r>
            <a:endParaRPr sz="3000" dirty="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p:txBody>
      </p:sp>
      <p:sp>
        <p:nvSpPr>
          <p:cNvPr id="165" name="Google Shape;165;p65"/>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dirty="0" err="1">
                <a:solidFill>
                  <a:schemeClr val="lt1"/>
                </a:solidFill>
                <a:latin typeface="Calibri"/>
                <a:ea typeface="Calibri"/>
                <a:cs typeface="Calibri"/>
                <a:sym typeface="Calibri"/>
              </a:rPr>
              <a:t>Please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ensure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to</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keep</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sizes</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set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as</a:t>
            </a:r>
            <a:r>
              <a:rPr lang="de-DE" sz="2400" b="0" i="0" u="none" strike="noStrike" dirty="0">
                <a:solidFill>
                  <a:schemeClr val="lt1"/>
                </a:solidFill>
                <a:latin typeface="Calibri"/>
                <a:ea typeface="Calibri"/>
                <a:cs typeface="Calibri"/>
                <a:sym typeface="Calibri"/>
              </a:rPr>
              <a:t> per the </a:t>
            </a:r>
            <a:r>
              <a:rPr lang="de-DE" sz="2400" b="0" i="0" u="none" strike="noStrike" dirty="0" err="1">
                <a:solidFill>
                  <a:schemeClr val="lt1"/>
                </a:solidFill>
                <a:latin typeface="Calibri"/>
                <a:ea typeface="Calibri"/>
                <a:cs typeface="Calibri"/>
                <a:sym typeface="Calibri"/>
              </a:rPr>
              <a:t>slide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layouts</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used</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throughout</a:t>
            </a:r>
            <a:r>
              <a:rPr lang="de-DE" sz="2400" b="0" i="0" u="none" strike="noStrike" dirty="0">
                <a:solidFill>
                  <a:schemeClr val="lt1"/>
                </a:solidFill>
                <a:latin typeface="Calibri"/>
                <a:ea typeface="Calibri"/>
                <a:cs typeface="Calibri"/>
                <a:sym typeface="Calibri"/>
              </a:rPr>
              <a:t> the </a:t>
            </a:r>
            <a:r>
              <a:rPr lang="de-DE" sz="2400" b="1" i="0" u="none" strike="noStrike" dirty="0">
                <a:solidFill>
                  <a:schemeClr val="lt1"/>
                </a:solidFill>
                <a:latin typeface="Calibri"/>
                <a:ea typeface="Calibri"/>
                <a:cs typeface="Calibri"/>
                <a:sym typeface="Calibri"/>
              </a:rPr>
              <a:t>NAVIGATING TOURISM </a:t>
            </a:r>
            <a:r>
              <a:rPr lang="de-DE" sz="2400" b="0" i="0" u="none" strike="noStrike" dirty="0">
                <a:solidFill>
                  <a:schemeClr val="lt1"/>
                </a:solidFill>
                <a:latin typeface="Calibri"/>
                <a:ea typeface="Calibri"/>
                <a:cs typeface="Calibri"/>
                <a:sym typeface="Calibri"/>
              </a:rPr>
              <a:t>PowerPoint </a:t>
            </a:r>
            <a:r>
              <a:rPr lang="de-DE" sz="2400" b="0" i="0" u="none" strike="noStrike" dirty="0" err="1">
                <a:solidFill>
                  <a:schemeClr val="lt1"/>
                </a:solidFill>
                <a:latin typeface="Calibri"/>
                <a:ea typeface="Calibri"/>
                <a:cs typeface="Calibri"/>
                <a:sym typeface="Calibri"/>
              </a:rPr>
              <a:t>is</a:t>
            </a:r>
            <a:r>
              <a:rPr lang="de-DE" sz="2400" b="0" i="0" u="none" strike="noStrike" dirty="0">
                <a:solidFill>
                  <a:schemeClr val="lt1"/>
                </a:solidFill>
                <a:latin typeface="Calibri"/>
                <a:ea typeface="Calibri"/>
                <a:cs typeface="Calibri"/>
                <a:sym typeface="Calibri"/>
              </a:rPr>
              <a:t>….</a:t>
            </a: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dirty="0">
                <a:solidFill>
                  <a:schemeClr val="lt1"/>
                </a:solidFill>
                <a:latin typeface="Calibri"/>
                <a:ea typeface="Calibri"/>
                <a:cs typeface="Calibri"/>
                <a:sym typeface="Calibri"/>
              </a:rPr>
              <a:t>Calibri</a:t>
            </a:r>
            <a:endParaRPr sz="3600" dirty="0">
              <a:solidFill>
                <a:schemeClr val="lt1"/>
              </a:solidFill>
              <a:latin typeface="Calibri"/>
              <a:ea typeface="Calibri"/>
              <a:cs typeface="Calibri"/>
              <a:sym typeface="Calibri"/>
            </a:endParaRPr>
          </a:p>
        </p:txBody>
      </p:sp>
      <p:cxnSp>
        <p:nvCxnSpPr>
          <p:cNvPr id="166" name="Google Shape;166;p65"/>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65"/>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68" name="Google Shape;168;p6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69" name="Google Shape;169;p6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70"/>
        <p:cNvGrpSpPr/>
        <p:nvPr/>
      </p:nvGrpSpPr>
      <p:grpSpPr>
        <a:xfrm>
          <a:off x="0" y="0"/>
          <a:ext cx="0" cy="0"/>
          <a:chOff x="0" y="0"/>
          <a:chExt cx="0" cy="0"/>
        </a:xfrm>
      </p:grpSpPr>
      <p:sp>
        <p:nvSpPr>
          <p:cNvPr id="171" name="Google Shape;171;p66"/>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66"/>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ICONS WHICH CAN BE USED WITHIN THE </a:t>
            </a:r>
            <a:r>
              <a:rPr lang="de-DE" sz="3600" b="1"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POWERPOINT</a:t>
            </a:r>
            <a:endParaRPr dirty="0"/>
          </a:p>
          <a:p>
            <a:pPr marL="0" marR="0" lvl="0" indent="0" algn="l" rtl="0">
              <a:spcBef>
                <a:spcPts val="0"/>
              </a:spcBef>
              <a:spcAft>
                <a:spcPts val="0"/>
              </a:spcAft>
              <a:buClr>
                <a:schemeClr val="dk1"/>
              </a:buClr>
              <a:buSzPts val="1100"/>
              <a:buFont typeface="Arial"/>
              <a:buNone/>
            </a:pPr>
            <a:endParaRPr sz="3600"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dirty="0">
                <a:solidFill>
                  <a:schemeClr val="lt1"/>
                </a:solidFill>
                <a:latin typeface="Calibri"/>
                <a:ea typeface="Calibri"/>
                <a:cs typeface="Calibri"/>
                <a:sym typeface="Calibri"/>
              </a:rPr>
              <a:t>Resize </a:t>
            </a:r>
            <a:r>
              <a:rPr lang="de-DE" sz="2400" i="1" dirty="0" err="1">
                <a:solidFill>
                  <a:schemeClr val="lt1"/>
                </a:solidFill>
                <a:latin typeface="Calibri"/>
                <a:ea typeface="Calibri"/>
                <a:cs typeface="Calibri"/>
                <a:sym typeface="Calibri"/>
              </a:rPr>
              <a:t>them</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without</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losing</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quality</a:t>
            </a:r>
            <a:r>
              <a:rPr lang="de-DE" sz="2400" i="1" dirty="0">
                <a:solidFill>
                  <a:schemeClr val="lt1"/>
                </a:solidFill>
                <a:latin typeface="Calibri"/>
                <a:ea typeface="Calibri"/>
                <a:cs typeface="Calibri"/>
                <a:sym typeface="Calibri"/>
              </a:rPr>
              <a:t>.  Change </a:t>
            </a:r>
            <a:r>
              <a:rPr lang="de-DE" sz="2400" i="1" dirty="0" err="1">
                <a:solidFill>
                  <a:schemeClr val="lt1"/>
                </a:solidFill>
                <a:latin typeface="Calibri"/>
                <a:ea typeface="Calibri"/>
                <a:cs typeface="Calibri"/>
                <a:sym typeface="Calibri"/>
              </a:rPr>
              <a:t>line</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colour</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width</a:t>
            </a:r>
            <a:r>
              <a:rPr lang="de-DE" sz="2400" i="1" dirty="0">
                <a:solidFill>
                  <a:schemeClr val="lt1"/>
                </a:solidFill>
                <a:latin typeface="Calibri"/>
                <a:ea typeface="Calibri"/>
                <a:cs typeface="Calibri"/>
                <a:sym typeface="Calibri"/>
              </a:rPr>
              <a:t> and style.  </a:t>
            </a:r>
            <a:endParaRPr dirty="0"/>
          </a:p>
          <a:p>
            <a:pPr marL="52388" marR="0" lvl="0" indent="0" algn="l" rtl="0">
              <a:spcBef>
                <a:spcPts val="0"/>
              </a:spcBef>
              <a:spcAft>
                <a:spcPts val="0"/>
              </a:spcAft>
              <a:buClr>
                <a:schemeClr val="dk1"/>
              </a:buClr>
              <a:buSzPts val="900"/>
              <a:buFont typeface="Quattrocento Sans"/>
              <a:buNone/>
            </a:pPr>
            <a:endParaRPr sz="2400" i="1"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dirty="0" err="1">
                <a:solidFill>
                  <a:schemeClr val="lt1"/>
                </a:solidFill>
                <a:latin typeface="Calibri"/>
                <a:ea typeface="Calibri"/>
                <a:cs typeface="Calibri"/>
                <a:sym typeface="Calibri"/>
              </a:rPr>
              <a:t>Isn’t</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that</a:t>
            </a:r>
            <a:r>
              <a:rPr lang="de-DE" sz="2400" dirty="0">
                <a:solidFill>
                  <a:schemeClr val="lt1"/>
                </a:solidFill>
                <a:latin typeface="Calibri"/>
                <a:ea typeface="Calibri"/>
                <a:cs typeface="Calibri"/>
                <a:sym typeface="Calibri"/>
              </a:rPr>
              <a:t> nice? :)</a:t>
            </a:r>
            <a:endParaRPr dirty="0"/>
          </a:p>
        </p:txBody>
      </p:sp>
      <p:sp>
        <p:nvSpPr>
          <p:cNvPr id="173" name="Google Shape;173;p66"/>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74" name="Google Shape;174;p66"/>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75" name="Google Shape;175;p66"/>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76"/>
        <p:cNvGrpSpPr/>
        <p:nvPr/>
      </p:nvGrpSpPr>
      <p:grpSpPr>
        <a:xfrm>
          <a:off x="0" y="0"/>
          <a:ext cx="0" cy="0"/>
          <a:chOff x="0" y="0"/>
          <a:chExt cx="0" cy="0"/>
        </a:xfrm>
      </p:grpSpPr>
      <p:pic>
        <p:nvPicPr>
          <p:cNvPr id="177" name="Google Shape;177;p67"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178" name="Google Shape;178;p67"/>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79" name="Google Shape;179;p67"/>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67"/>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1" name="Google Shape;181;p67"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182" name="Google Shape;182;p6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This </a:t>
            </a:r>
            <a:r>
              <a:rPr lang="de-DE" sz="1100" dirty="0" err="1">
                <a:solidFill>
                  <a:schemeClr val="lt1"/>
                </a:solidFill>
                <a:latin typeface="Calibri"/>
                <a:ea typeface="Calibri"/>
                <a:cs typeface="Calibri"/>
                <a:sym typeface="Calibri"/>
              </a:rPr>
              <a:t>programme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has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been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funded</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with</a:t>
            </a:r>
            <a:r>
              <a:rPr lang="de-DE" sz="1100" dirty="0">
                <a:solidFill>
                  <a:schemeClr val="lt1"/>
                </a:solidFill>
                <a:latin typeface="Calibri"/>
                <a:ea typeface="Calibri"/>
                <a:cs typeface="Calibri"/>
                <a:sym typeface="Calibri"/>
              </a:rPr>
              <a:t> support </a:t>
            </a:r>
            <a:r>
              <a:rPr lang="de-DE" sz="1100" dirty="0" err="1">
                <a:solidFill>
                  <a:schemeClr val="lt1"/>
                </a:solidFill>
                <a:latin typeface="Calibri"/>
                <a:ea typeface="Calibri"/>
                <a:cs typeface="Calibri"/>
                <a:sym typeface="Calibri"/>
              </a:rPr>
              <a:t>from</a:t>
            </a:r>
            <a:r>
              <a:rPr lang="de-DE" sz="1100" dirty="0">
                <a:solidFill>
                  <a:schemeClr val="lt1"/>
                </a:solidFill>
                <a:latin typeface="Calibri"/>
                <a:ea typeface="Calibri"/>
                <a:cs typeface="Calibri"/>
                <a:sym typeface="Calibri"/>
              </a:rPr>
              <a:t> the European </a:t>
            </a:r>
            <a:r>
              <a:rPr lang="de-DE" sz="1100" dirty="0" err="1">
                <a:solidFill>
                  <a:schemeClr val="lt1"/>
                </a:solidFill>
                <a:latin typeface="Calibri"/>
                <a:ea typeface="Calibri"/>
                <a:cs typeface="Calibri"/>
                <a:sym typeface="Calibri"/>
              </a:rPr>
              <a:t>Commission</a:t>
            </a:r>
            <a:r>
              <a:rPr lang="de-DE" sz="1100" dirty="0">
                <a:solidFill>
                  <a:schemeClr val="lt1"/>
                </a:solidFill>
                <a:latin typeface="Calibri"/>
                <a:ea typeface="Calibri"/>
                <a:cs typeface="Calibri"/>
                <a:sym typeface="Calibri"/>
              </a:rPr>
              <a:t>. The </a:t>
            </a:r>
            <a:r>
              <a:rPr lang="de-DE" sz="1100" dirty="0" err="1">
                <a:solidFill>
                  <a:schemeClr val="lt1"/>
                </a:solidFill>
                <a:latin typeface="Calibri"/>
                <a:ea typeface="Calibri"/>
                <a:cs typeface="Calibri"/>
                <a:sym typeface="Calibri"/>
              </a:rPr>
              <a:t>author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is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solely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responsible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this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publication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communication</a:t>
            </a:r>
            <a:r>
              <a:rPr lang="de-DE" sz="1100" dirty="0">
                <a:solidFill>
                  <a:schemeClr val="lt1"/>
                </a:solidFill>
                <a:latin typeface="Calibri"/>
                <a:ea typeface="Calibri"/>
                <a:cs typeface="Calibri"/>
                <a:sym typeface="Calibri"/>
              </a:rPr>
              <a:t>)  and the </a:t>
            </a:r>
            <a:r>
              <a:rPr lang="de-DE" sz="1100" dirty="0" err="1">
                <a:solidFill>
                  <a:schemeClr val="lt1"/>
                </a:solidFill>
                <a:latin typeface="Calibri"/>
                <a:ea typeface="Calibri"/>
                <a:cs typeface="Calibri"/>
                <a:sym typeface="Calibri"/>
              </a:rPr>
              <a:t>Commission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accepts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no</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responsibility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any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use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that</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may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be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made</a:t>
            </a:r>
            <a:r>
              <a:rPr lang="de-DE" sz="1100" dirty="0">
                <a:solidFill>
                  <a:schemeClr val="lt1"/>
                </a:solidFill>
                <a:latin typeface="Calibri"/>
                <a:ea typeface="Calibri"/>
                <a:cs typeface="Calibri"/>
                <a:sym typeface="Calibri"/>
              </a:rPr>
              <a:t> of the   </a:t>
            </a:r>
            <a:r>
              <a:rPr lang="de-DE" sz="1100" dirty="0" err="1">
                <a:solidFill>
                  <a:schemeClr val="lt1"/>
                </a:solidFill>
                <a:latin typeface="Calibri"/>
                <a:ea typeface="Calibri"/>
                <a:cs typeface="Calibri"/>
                <a:sym typeface="Calibri"/>
              </a:rPr>
              <a:t>information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contained</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therein</a:t>
            </a:r>
            <a:r>
              <a:rPr lang="de-DE" sz="1100" dirty="0">
                <a:solidFill>
                  <a:schemeClr val="lt1"/>
                </a:solidFill>
                <a:latin typeface="Calibri"/>
                <a:ea typeface="Calibri"/>
                <a:cs typeface="Calibri"/>
                <a:sym typeface="Calibri"/>
              </a:rPr>
              <a:t> 2020-1-UK01-KA203-079083</a:t>
            </a:r>
            <a:endParaRPr sz="1100" dirty="0">
              <a:solidFill>
                <a:schemeClr val="lt1"/>
              </a:solidFill>
              <a:latin typeface="Calibri"/>
              <a:ea typeface="Calibri"/>
              <a:cs typeface="Calibri"/>
              <a:sym typeface="Calibri"/>
            </a:endParaRPr>
          </a:p>
        </p:txBody>
      </p:sp>
      <p:grpSp>
        <p:nvGrpSpPr>
          <p:cNvPr id="183" name="Google Shape;183;p67"/>
          <p:cNvGrpSpPr/>
          <p:nvPr/>
        </p:nvGrpSpPr>
        <p:grpSpPr>
          <a:xfrm>
            <a:off x="9456007" y="5764605"/>
            <a:ext cx="2735993" cy="679345"/>
            <a:chOff x="0" y="0"/>
            <a:chExt cx="2301694" cy="571500"/>
          </a:xfrm>
        </p:grpSpPr>
        <p:sp>
          <p:nvSpPr>
            <p:cNvPr id="184" name="Google Shape;184;p6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5" name="Google Shape;185;p6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186"/>
        <p:cNvGrpSpPr/>
        <p:nvPr/>
      </p:nvGrpSpPr>
      <p:grpSpPr>
        <a:xfrm>
          <a:off x="0" y="0"/>
          <a:ext cx="0" cy="0"/>
          <a:chOff x="0" y="0"/>
          <a:chExt cx="0" cy="0"/>
        </a:xfrm>
      </p:grpSpPr>
      <p:sp>
        <p:nvSpPr>
          <p:cNvPr id="187" name="Google Shape;187;p68"/>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88" name="Google Shape;188;p68"/>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68"/>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0" name="Google Shape;190;p68"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191" name="Google Shape;191;p68"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192" name="Google Shape;192;p68"/>
          <p:cNvGrpSpPr/>
          <p:nvPr/>
        </p:nvGrpSpPr>
        <p:grpSpPr>
          <a:xfrm>
            <a:off x="9456007" y="5836660"/>
            <a:ext cx="2735993" cy="679345"/>
            <a:chOff x="0" y="0"/>
            <a:chExt cx="2301694" cy="571500"/>
          </a:xfrm>
        </p:grpSpPr>
        <p:sp>
          <p:nvSpPr>
            <p:cNvPr id="193" name="Google Shape;193;p6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94" name="Google Shape;194;p68"/>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95" name="Google Shape;195;p68"/>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This </a:t>
            </a:r>
            <a:r>
              <a:rPr lang="de-DE" sz="1100" dirty="0" err="1">
                <a:solidFill>
                  <a:srgbClr val="595A59"/>
                </a:solidFill>
                <a:latin typeface="Calibri"/>
                <a:ea typeface="Calibri"/>
                <a:cs typeface="Calibri"/>
                <a:sym typeface="Calibri"/>
              </a:rPr>
              <a:t>programme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has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been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funded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with</a:t>
            </a:r>
            <a:r>
              <a:rPr lang="de-DE" sz="1100" dirty="0">
                <a:solidFill>
                  <a:srgbClr val="595A59"/>
                </a:solidFill>
                <a:latin typeface="Calibri"/>
                <a:ea typeface="Calibri"/>
                <a:cs typeface="Calibri"/>
                <a:sym typeface="Calibri"/>
              </a:rPr>
              <a:t> support </a:t>
            </a:r>
            <a:r>
              <a:rPr lang="de-DE" sz="1100" dirty="0" err="1">
                <a:solidFill>
                  <a:srgbClr val="595A59"/>
                </a:solidFill>
                <a:latin typeface="Calibri"/>
                <a:ea typeface="Calibri"/>
                <a:cs typeface="Calibri"/>
                <a:sym typeface="Calibri"/>
              </a:rPr>
              <a:t>from</a:t>
            </a:r>
            <a:r>
              <a:rPr lang="de-DE" sz="1100" dirty="0">
                <a:solidFill>
                  <a:srgbClr val="595A59"/>
                </a:solidFill>
                <a:latin typeface="Calibri"/>
                <a:ea typeface="Calibri"/>
                <a:cs typeface="Calibri"/>
                <a:sym typeface="Calibri"/>
              </a:rPr>
              <a:t> the European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The </a:t>
            </a:r>
            <a:r>
              <a:rPr lang="de-DE" sz="1100" dirty="0" err="1">
                <a:solidFill>
                  <a:srgbClr val="595A59"/>
                </a:solidFill>
                <a:latin typeface="Calibri"/>
                <a:ea typeface="Calibri"/>
                <a:cs typeface="Calibri"/>
                <a:sym typeface="Calibri"/>
              </a:rPr>
              <a:t>author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solely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responsible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publication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and the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accepts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no</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responsibility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any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use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that</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made</a:t>
            </a:r>
            <a:r>
              <a:rPr lang="de-DE" sz="1100" dirty="0">
                <a:solidFill>
                  <a:srgbClr val="595A59"/>
                </a:solidFill>
                <a:latin typeface="Calibri"/>
                <a:ea typeface="Calibri"/>
                <a:cs typeface="Calibri"/>
                <a:sym typeface="Calibri"/>
              </a:rPr>
              <a:t> of the   </a:t>
            </a:r>
            <a:r>
              <a:rPr lang="de-DE" sz="1100" dirty="0" err="1">
                <a:solidFill>
                  <a:srgbClr val="595A59"/>
                </a:solidFill>
                <a:latin typeface="Calibri"/>
                <a:ea typeface="Calibri"/>
                <a:cs typeface="Calibri"/>
                <a:sym typeface="Calibri"/>
              </a:rPr>
              <a:t>information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contained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therein</a:t>
            </a:r>
            <a:r>
              <a:rPr lang="de-DE" sz="1100" dirty="0">
                <a:solidFill>
                  <a:srgbClr val="595A59"/>
                </a:solidFill>
                <a:latin typeface="Calibri"/>
                <a:ea typeface="Calibri"/>
                <a:cs typeface="Calibri"/>
                <a:sym typeface="Calibri"/>
              </a:rPr>
              <a:t>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25"/>
        <p:cNvGrpSpPr/>
        <p:nvPr/>
      </p:nvGrpSpPr>
      <p:grpSpPr>
        <a:xfrm>
          <a:off x="0" y="0"/>
          <a:ext cx="0" cy="0"/>
          <a:chOff x="0" y="0"/>
          <a:chExt cx="0" cy="0"/>
        </a:xfrm>
      </p:grpSpPr>
      <p:grpSp>
        <p:nvGrpSpPr>
          <p:cNvPr id="26" name="Google Shape;26;p51"/>
          <p:cNvGrpSpPr/>
          <p:nvPr/>
        </p:nvGrpSpPr>
        <p:grpSpPr>
          <a:xfrm rot="-5400000">
            <a:off x="-1025447" y="4518095"/>
            <a:ext cx="3445636" cy="410479"/>
            <a:chOff x="301128" y="6151084"/>
            <a:chExt cx="3144242" cy="374574"/>
          </a:xfrm>
        </p:grpSpPr>
        <p:pic>
          <p:nvPicPr>
            <p:cNvPr id="27" name="Google Shape;27;p5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8" name="Google Shape;28;p5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9" name="Google Shape;29;p5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0" name="Google Shape;30;p51"/>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 name="Google Shape;31;p51"/>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1"/>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96"/>
        <p:cNvGrpSpPr/>
        <p:nvPr/>
      </p:nvGrpSpPr>
      <p:grpSpPr>
        <a:xfrm>
          <a:off x="0" y="0"/>
          <a:ext cx="0" cy="0"/>
          <a:chOff x="0" y="0"/>
          <a:chExt cx="0" cy="0"/>
        </a:xfrm>
      </p:grpSpPr>
      <p:sp>
        <p:nvSpPr>
          <p:cNvPr id="197" name="Google Shape;197;p69"/>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198" name="Google Shape;198;p69"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199" name="Google Shape;199;p69"/>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69"/>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1" name="Google Shape;201;p69"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202" name="Google Shape;202;p69"/>
          <p:cNvGrpSpPr/>
          <p:nvPr/>
        </p:nvGrpSpPr>
        <p:grpSpPr>
          <a:xfrm>
            <a:off x="9274983" y="5918985"/>
            <a:ext cx="2735993" cy="679345"/>
            <a:chOff x="0" y="0"/>
            <a:chExt cx="2301694" cy="571500"/>
          </a:xfrm>
        </p:grpSpPr>
        <p:sp>
          <p:nvSpPr>
            <p:cNvPr id="203" name="Google Shape;203;p6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69"/>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05" name="Google Shape;205;p69"/>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This </a:t>
            </a:r>
            <a:r>
              <a:rPr lang="de-DE" sz="1100" dirty="0" err="1">
                <a:solidFill>
                  <a:srgbClr val="595A59"/>
                </a:solidFill>
                <a:latin typeface="Calibri"/>
                <a:ea typeface="Calibri"/>
                <a:cs typeface="Calibri"/>
                <a:sym typeface="Calibri"/>
              </a:rPr>
              <a:t>programme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has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been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funded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with</a:t>
            </a:r>
            <a:r>
              <a:rPr lang="de-DE" sz="1100" dirty="0">
                <a:solidFill>
                  <a:srgbClr val="595A59"/>
                </a:solidFill>
                <a:latin typeface="Calibri"/>
                <a:ea typeface="Calibri"/>
                <a:cs typeface="Calibri"/>
                <a:sym typeface="Calibri"/>
              </a:rPr>
              <a:t> support </a:t>
            </a:r>
            <a:r>
              <a:rPr lang="de-DE" sz="1100" dirty="0" err="1">
                <a:solidFill>
                  <a:srgbClr val="595A59"/>
                </a:solidFill>
                <a:latin typeface="Calibri"/>
                <a:ea typeface="Calibri"/>
                <a:cs typeface="Calibri"/>
                <a:sym typeface="Calibri"/>
              </a:rPr>
              <a:t>from</a:t>
            </a:r>
            <a:r>
              <a:rPr lang="de-DE" sz="1100" dirty="0">
                <a:solidFill>
                  <a:srgbClr val="595A59"/>
                </a:solidFill>
                <a:latin typeface="Calibri"/>
                <a:ea typeface="Calibri"/>
                <a:cs typeface="Calibri"/>
                <a:sym typeface="Calibri"/>
              </a:rPr>
              <a:t> the European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The </a:t>
            </a:r>
            <a:r>
              <a:rPr lang="de-DE" sz="1100" dirty="0" err="1">
                <a:solidFill>
                  <a:srgbClr val="595A59"/>
                </a:solidFill>
                <a:latin typeface="Calibri"/>
                <a:ea typeface="Calibri"/>
                <a:cs typeface="Calibri"/>
                <a:sym typeface="Calibri"/>
              </a:rPr>
              <a:t>author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solely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responsible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publication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and the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accepts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no</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responsibility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any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use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that</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made</a:t>
            </a:r>
            <a:r>
              <a:rPr lang="de-DE" sz="1100" dirty="0">
                <a:solidFill>
                  <a:srgbClr val="595A59"/>
                </a:solidFill>
                <a:latin typeface="Calibri"/>
                <a:ea typeface="Calibri"/>
                <a:cs typeface="Calibri"/>
                <a:sym typeface="Calibri"/>
              </a:rPr>
              <a:t> of the   </a:t>
            </a:r>
            <a:r>
              <a:rPr lang="de-DE" sz="1100" dirty="0" err="1">
                <a:solidFill>
                  <a:srgbClr val="595A59"/>
                </a:solidFill>
                <a:latin typeface="Calibri"/>
                <a:ea typeface="Calibri"/>
                <a:cs typeface="Calibri"/>
                <a:sym typeface="Calibri"/>
              </a:rPr>
              <a:t>information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contained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therein</a:t>
            </a:r>
            <a:r>
              <a:rPr lang="de-DE" sz="1100" dirty="0">
                <a:solidFill>
                  <a:srgbClr val="595A59"/>
                </a:solidFill>
                <a:latin typeface="Calibri"/>
                <a:ea typeface="Calibri"/>
                <a:cs typeface="Calibri"/>
                <a:sym typeface="Calibri"/>
              </a:rPr>
              <a:t>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06"/>
        <p:cNvGrpSpPr/>
        <p:nvPr/>
      </p:nvGrpSpPr>
      <p:grpSpPr>
        <a:xfrm>
          <a:off x="0" y="0"/>
          <a:ext cx="0" cy="0"/>
          <a:chOff x="0" y="0"/>
          <a:chExt cx="0" cy="0"/>
        </a:xfrm>
      </p:grpSpPr>
      <p:sp>
        <p:nvSpPr>
          <p:cNvPr id="207" name="Google Shape;207;p70"/>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70"/>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9" name="Google Shape;209;p70"/>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0" name="Google Shape;210;p70"/>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70"/>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70"/>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3" name="Google Shape;213;p70"/>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4" name="Google Shape;214;p70"/>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70"/>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70"/>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7" name="Google Shape;217;p70"/>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18" name="Google Shape;218;p70"/>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70"/>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 name="Google Shape;220;p70"/>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1" name="Google Shape;221;p70"/>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22" name="Google Shape;222;p70"/>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70"/>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4" name="Google Shape;224;p70"/>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25" name="Google Shape;225;p70"/>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26" name="Google Shape;226;p70"/>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7" name="Google Shape;227;p70"/>
          <p:cNvGrpSpPr/>
          <p:nvPr/>
        </p:nvGrpSpPr>
        <p:grpSpPr>
          <a:xfrm rot="-5400000">
            <a:off x="-1025447" y="4518095"/>
            <a:ext cx="3445636" cy="410479"/>
            <a:chOff x="301128" y="6151084"/>
            <a:chExt cx="3144242" cy="374574"/>
          </a:xfrm>
        </p:grpSpPr>
        <p:pic>
          <p:nvPicPr>
            <p:cNvPr id="228" name="Google Shape;228;p7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29" name="Google Shape;229;p7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30" name="Google Shape;230;p7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231" name="Google Shape;231;p70"/>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32" name="Google Shape;232;p70"/>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70"/>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34"/>
        <p:cNvGrpSpPr/>
        <p:nvPr/>
      </p:nvGrpSpPr>
      <p:grpSpPr>
        <a:xfrm>
          <a:off x="0" y="0"/>
          <a:ext cx="0" cy="0"/>
          <a:chOff x="0" y="0"/>
          <a:chExt cx="0" cy="0"/>
        </a:xfrm>
      </p:grpSpPr>
      <p:sp>
        <p:nvSpPr>
          <p:cNvPr id="235" name="Google Shape;235;p71"/>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6" name="Google Shape;236;p7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7" name="Google Shape;237;p7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7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9" name="Google Shape;239;p71"/>
          <p:cNvSpPr>
            <a:spLocks noGrp="1"/>
          </p:cNvSpPr>
          <p:nvPr>
            <p:ph type="pic" idx="4"/>
          </p:nvPr>
        </p:nvSpPr>
        <p:spPr>
          <a:xfrm>
            <a:off x="5957047" y="0"/>
            <a:ext cx="5395869" cy="6858001"/>
          </a:xfrm>
          <a:prstGeom prst="rect">
            <a:avLst/>
          </a:prstGeom>
          <a:noFill/>
          <a:ln>
            <a:noFill/>
          </a:ln>
        </p:spPr>
      </p:sp>
      <p:grpSp>
        <p:nvGrpSpPr>
          <p:cNvPr id="240" name="Google Shape;240;p71"/>
          <p:cNvGrpSpPr/>
          <p:nvPr/>
        </p:nvGrpSpPr>
        <p:grpSpPr>
          <a:xfrm>
            <a:off x="291189" y="6151084"/>
            <a:ext cx="3144242" cy="374574"/>
            <a:chOff x="301128" y="6151084"/>
            <a:chExt cx="3144242" cy="374574"/>
          </a:xfrm>
        </p:grpSpPr>
        <p:pic>
          <p:nvPicPr>
            <p:cNvPr id="241" name="Google Shape;241;p7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42" name="Google Shape;242;p7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43" name="Google Shape;243;p7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44"/>
        <p:cNvGrpSpPr/>
        <p:nvPr/>
      </p:nvGrpSpPr>
      <p:grpSpPr>
        <a:xfrm>
          <a:off x="0" y="0"/>
          <a:ext cx="0" cy="0"/>
          <a:chOff x="0" y="0"/>
          <a:chExt cx="0" cy="0"/>
        </a:xfrm>
      </p:grpSpPr>
      <p:sp>
        <p:nvSpPr>
          <p:cNvPr id="245" name="Google Shape;245;p72"/>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6" name="Google Shape;246;p72"/>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72"/>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72"/>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9" name="Google Shape;249;p72"/>
          <p:cNvSpPr>
            <a:spLocks noGrp="1"/>
          </p:cNvSpPr>
          <p:nvPr>
            <p:ph type="pic" idx="4"/>
          </p:nvPr>
        </p:nvSpPr>
        <p:spPr>
          <a:xfrm>
            <a:off x="5957047" y="0"/>
            <a:ext cx="5395869" cy="6858001"/>
          </a:xfrm>
          <a:prstGeom prst="rect">
            <a:avLst/>
          </a:prstGeom>
          <a:noFill/>
          <a:ln>
            <a:noFill/>
          </a:ln>
        </p:spPr>
      </p:sp>
      <p:pic>
        <p:nvPicPr>
          <p:cNvPr id="250" name="Google Shape;250;p72"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51" name="Google Shape;251;p72"/>
          <p:cNvGrpSpPr/>
          <p:nvPr/>
        </p:nvGrpSpPr>
        <p:grpSpPr>
          <a:xfrm>
            <a:off x="301128" y="6151084"/>
            <a:ext cx="3144242" cy="374574"/>
            <a:chOff x="301128" y="6151084"/>
            <a:chExt cx="3144242" cy="374574"/>
          </a:xfrm>
        </p:grpSpPr>
        <p:pic>
          <p:nvPicPr>
            <p:cNvPr id="252" name="Google Shape;252;p7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53" name="Google Shape;253;p7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54" name="Google Shape;254;p7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55"/>
        <p:cNvGrpSpPr/>
        <p:nvPr/>
      </p:nvGrpSpPr>
      <p:grpSpPr>
        <a:xfrm>
          <a:off x="0" y="0"/>
          <a:ext cx="0" cy="0"/>
          <a:chOff x="0" y="0"/>
          <a:chExt cx="0" cy="0"/>
        </a:xfrm>
      </p:grpSpPr>
      <p:sp>
        <p:nvSpPr>
          <p:cNvPr id="256" name="Google Shape;256;p73"/>
          <p:cNvSpPr>
            <a:spLocks noGrp="1"/>
          </p:cNvSpPr>
          <p:nvPr>
            <p:ph type="pic" idx="2"/>
          </p:nvPr>
        </p:nvSpPr>
        <p:spPr>
          <a:xfrm>
            <a:off x="247651" y="1278196"/>
            <a:ext cx="11696699" cy="4699000"/>
          </a:xfrm>
          <a:prstGeom prst="rect">
            <a:avLst/>
          </a:prstGeom>
          <a:solidFill>
            <a:schemeClr val="lt1"/>
          </a:solidFill>
          <a:ln>
            <a:noFill/>
          </a:ln>
        </p:spPr>
      </p:sp>
      <p:sp>
        <p:nvSpPr>
          <p:cNvPr id="257" name="Google Shape;257;p73"/>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258" name="Google Shape;258;p73"/>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9" name="Google Shape;259;p73"/>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73"/>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1" name="Google Shape;261;p73"/>
          <p:cNvGrpSpPr/>
          <p:nvPr/>
        </p:nvGrpSpPr>
        <p:grpSpPr>
          <a:xfrm>
            <a:off x="301128" y="6151084"/>
            <a:ext cx="3144242" cy="374574"/>
            <a:chOff x="301128" y="6151084"/>
            <a:chExt cx="3144242" cy="374574"/>
          </a:xfrm>
        </p:grpSpPr>
        <p:pic>
          <p:nvPicPr>
            <p:cNvPr id="262" name="Google Shape;262;p7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63" name="Google Shape;263;p7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64" name="Google Shape;264;p7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65"/>
        <p:cNvGrpSpPr/>
        <p:nvPr/>
      </p:nvGrpSpPr>
      <p:grpSpPr>
        <a:xfrm>
          <a:off x="0" y="0"/>
          <a:ext cx="0" cy="0"/>
          <a:chOff x="0" y="0"/>
          <a:chExt cx="0" cy="0"/>
        </a:xfrm>
      </p:grpSpPr>
      <p:sp>
        <p:nvSpPr>
          <p:cNvPr id="266" name="Google Shape;266;p74"/>
          <p:cNvSpPr>
            <a:spLocks noGrp="1"/>
          </p:cNvSpPr>
          <p:nvPr>
            <p:ph type="pic" idx="2"/>
          </p:nvPr>
        </p:nvSpPr>
        <p:spPr>
          <a:xfrm>
            <a:off x="241300" y="228600"/>
            <a:ext cx="11696700" cy="5763986"/>
          </a:xfrm>
          <a:prstGeom prst="rect">
            <a:avLst/>
          </a:prstGeom>
          <a:noFill/>
          <a:ln>
            <a:noFill/>
          </a:ln>
        </p:spPr>
      </p:sp>
      <p:sp>
        <p:nvSpPr>
          <p:cNvPr id="267" name="Google Shape;267;p74"/>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8" name="Google Shape;268;p74"/>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74"/>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74"/>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71" name="Google Shape;271;p74"/>
          <p:cNvGrpSpPr/>
          <p:nvPr/>
        </p:nvGrpSpPr>
        <p:grpSpPr>
          <a:xfrm>
            <a:off x="301128" y="6151084"/>
            <a:ext cx="3144242" cy="374574"/>
            <a:chOff x="301128" y="6151084"/>
            <a:chExt cx="3144242" cy="374574"/>
          </a:xfrm>
        </p:grpSpPr>
        <p:pic>
          <p:nvPicPr>
            <p:cNvPr id="272" name="Google Shape;272;p7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73" name="Google Shape;273;p7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74" name="Google Shape;274;p7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75"/>
        <p:cNvGrpSpPr/>
        <p:nvPr/>
      </p:nvGrpSpPr>
      <p:grpSpPr>
        <a:xfrm>
          <a:off x="0" y="0"/>
          <a:ext cx="0" cy="0"/>
          <a:chOff x="0" y="0"/>
          <a:chExt cx="0" cy="0"/>
        </a:xfrm>
      </p:grpSpPr>
      <p:sp>
        <p:nvSpPr>
          <p:cNvPr id="276" name="Google Shape;276;p75"/>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7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p7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75"/>
          <p:cNvSpPr>
            <a:spLocks noGrp="1"/>
          </p:cNvSpPr>
          <p:nvPr>
            <p:ph type="pic" idx="3"/>
          </p:nvPr>
        </p:nvSpPr>
        <p:spPr>
          <a:xfrm>
            <a:off x="6392300" y="228600"/>
            <a:ext cx="5564883" cy="5447571"/>
          </a:xfrm>
          <a:prstGeom prst="rect">
            <a:avLst/>
          </a:prstGeom>
          <a:solidFill>
            <a:schemeClr val="lt1"/>
          </a:solidFill>
          <a:ln>
            <a:noFill/>
          </a:ln>
        </p:spPr>
      </p:sp>
      <p:pic>
        <p:nvPicPr>
          <p:cNvPr id="280" name="Google Shape;280;p75"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81" name="Google Shape;281;p75"/>
          <p:cNvGrpSpPr/>
          <p:nvPr/>
        </p:nvGrpSpPr>
        <p:grpSpPr>
          <a:xfrm>
            <a:off x="8448790" y="6057987"/>
            <a:ext cx="3144242" cy="374574"/>
            <a:chOff x="301128" y="6151084"/>
            <a:chExt cx="3144242" cy="374574"/>
          </a:xfrm>
        </p:grpSpPr>
        <p:pic>
          <p:nvPicPr>
            <p:cNvPr id="282" name="Google Shape;282;p7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3" name="Google Shape;283;p7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84" name="Google Shape;284;p7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285"/>
        <p:cNvGrpSpPr/>
        <p:nvPr/>
      </p:nvGrpSpPr>
      <p:grpSpPr>
        <a:xfrm>
          <a:off x="0" y="0"/>
          <a:ext cx="0" cy="0"/>
          <a:chOff x="0" y="0"/>
          <a:chExt cx="0" cy="0"/>
        </a:xfrm>
      </p:grpSpPr>
      <p:sp>
        <p:nvSpPr>
          <p:cNvPr id="286" name="Google Shape;286;p76"/>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7" name="Google Shape;287;p7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p7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9" name="Google Shape;289;p76"/>
          <p:cNvSpPr>
            <a:spLocks noGrp="1"/>
          </p:cNvSpPr>
          <p:nvPr>
            <p:ph type="pic" idx="3"/>
          </p:nvPr>
        </p:nvSpPr>
        <p:spPr>
          <a:xfrm>
            <a:off x="6392300" y="228600"/>
            <a:ext cx="5564883" cy="5447571"/>
          </a:xfrm>
          <a:prstGeom prst="rect">
            <a:avLst/>
          </a:prstGeom>
          <a:solidFill>
            <a:schemeClr val="lt1"/>
          </a:solidFill>
          <a:ln>
            <a:noFill/>
          </a:ln>
        </p:spPr>
      </p:sp>
      <p:pic>
        <p:nvPicPr>
          <p:cNvPr id="290" name="Google Shape;290;p7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91" name="Google Shape;291;p76"/>
          <p:cNvGrpSpPr/>
          <p:nvPr/>
        </p:nvGrpSpPr>
        <p:grpSpPr>
          <a:xfrm>
            <a:off x="8448790" y="6057987"/>
            <a:ext cx="3144242" cy="374574"/>
            <a:chOff x="301128" y="6151084"/>
            <a:chExt cx="3144242" cy="374574"/>
          </a:xfrm>
        </p:grpSpPr>
        <p:pic>
          <p:nvPicPr>
            <p:cNvPr id="292" name="Google Shape;292;p7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93" name="Google Shape;293;p7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94" name="Google Shape;294;p7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295"/>
        <p:cNvGrpSpPr/>
        <p:nvPr/>
      </p:nvGrpSpPr>
      <p:grpSpPr>
        <a:xfrm>
          <a:off x="0" y="0"/>
          <a:ext cx="0" cy="0"/>
          <a:chOff x="0" y="0"/>
          <a:chExt cx="0" cy="0"/>
        </a:xfrm>
      </p:grpSpPr>
      <p:sp>
        <p:nvSpPr>
          <p:cNvPr id="296" name="Google Shape;296;p77"/>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77"/>
          <p:cNvSpPr>
            <a:spLocks noGrp="1"/>
          </p:cNvSpPr>
          <p:nvPr>
            <p:ph type="pic" idx="2"/>
          </p:nvPr>
        </p:nvSpPr>
        <p:spPr>
          <a:xfrm>
            <a:off x="1147385" y="2043172"/>
            <a:ext cx="1723877" cy="1723877"/>
          </a:xfrm>
          <a:prstGeom prst="ellipse">
            <a:avLst/>
          </a:prstGeom>
          <a:solidFill>
            <a:schemeClr val="lt1"/>
          </a:solidFill>
          <a:ln>
            <a:noFill/>
          </a:ln>
        </p:spPr>
      </p:sp>
      <p:sp>
        <p:nvSpPr>
          <p:cNvPr id="298" name="Google Shape;298;p77"/>
          <p:cNvSpPr>
            <a:spLocks noGrp="1"/>
          </p:cNvSpPr>
          <p:nvPr>
            <p:ph type="pic" idx="3"/>
          </p:nvPr>
        </p:nvSpPr>
        <p:spPr>
          <a:xfrm>
            <a:off x="3886593" y="2052565"/>
            <a:ext cx="1723877" cy="1723877"/>
          </a:xfrm>
          <a:prstGeom prst="ellipse">
            <a:avLst/>
          </a:prstGeom>
          <a:solidFill>
            <a:schemeClr val="lt1"/>
          </a:solidFill>
          <a:ln>
            <a:noFill/>
          </a:ln>
        </p:spPr>
      </p:sp>
      <p:sp>
        <p:nvSpPr>
          <p:cNvPr id="299" name="Google Shape;299;p77"/>
          <p:cNvSpPr>
            <a:spLocks noGrp="1"/>
          </p:cNvSpPr>
          <p:nvPr>
            <p:ph type="pic" idx="4"/>
          </p:nvPr>
        </p:nvSpPr>
        <p:spPr>
          <a:xfrm>
            <a:off x="6581530" y="2048263"/>
            <a:ext cx="1723877" cy="1723877"/>
          </a:xfrm>
          <a:prstGeom prst="ellipse">
            <a:avLst/>
          </a:prstGeom>
          <a:solidFill>
            <a:schemeClr val="lt1"/>
          </a:solidFill>
          <a:ln>
            <a:noFill/>
          </a:ln>
        </p:spPr>
      </p:sp>
      <p:sp>
        <p:nvSpPr>
          <p:cNvPr id="300" name="Google Shape;300;p77"/>
          <p:cNvSpPr>
            <a:spLocks noGrp="1"/>
          </p:cNvSpPr>
          <p:nvPr>
            <p:ph type="pic" idx="5"/>
          </p:nvPr>
        </p:nvSpPr>
        <p:spPr>
          <a:xfrm>
            <a:off x="9320738" y="2057654"/>
            <a:ext cx="1723877" cy="1723877"/>
          </a:xfrm>
          <a:prstGeom prst="ellipse">
            <a:avLst/>
          </a:prstGeom>
          <a:solidFill>
            <a:schemeClr val="lt1"/>
          </a:solidFill>
          <a:ln>
            <a:noFill/>
          </a:ln>
        </p:spPr>
      </p:sp>
      <p:sp>
        <p:nvSpPr>
          <p:cNvPr id="301" name="Google Shape;301;p7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2" name="Google Shape;302;p7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7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4" name="Google Shape;304;p7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5" name="Google Shape;305;p7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6" name="Google Shape;306;p7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7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7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9" name="Google Shape;309;p7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10" name="Google Shape;310;p77"/>
          <p:cNvGrpSpPr/>
          <p:nvPr/>
        </p:nvGrpSpPr>
        <p:grpSpPr>
          <a:xfrm>
            <a:off x="4480947" y="6257070"/>
            <a:ext cx="3144242" cy="374574"/>
            <a:chOff x="301128" y="6151084"/>
            <a:chExt cx="3144242" cy="374574"/>
          </a:xfrm>
        </p:grpSpPr>
        <p:pic>
          <p:nvPicPr>
            <p:cNvPr id="311" name="Google Shape;311;p7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12" name="Google Shape;312;p7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13" name="Google Shape;313;p7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14" name="Google Shape;314;p7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15"/>
        <p:cNvGrpSpPr/>
        <p:nvPr/>
      </p:nvGrpSpPr>
      <p:grpSpPr>
        <a:xfrm>
          <a:off x="0" y="0"/>
          <a:ext cx="0" cy="0"/>
          <a:chOff x="0" y="0"/>
          <a:chExt cx="0" cy="0"/>
        </a:xfrm>
      </p:grpSpPr>
      <p:sp>
        <p:nvSpPr>
          <p:cNvPr id="316" name="Google Shape;316;p78"/>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78"/>
          <p:cNvSpPr>
            <a:spLocks noGrp="1"/>
          </p:cNvSpPr>
          <p:nvPr>
            <p:ph type="pic" idx="2"/>
          </p:nvPr>
        </p:nvSpPr>
        <p:spPr>
          <a:xfrm>
            <a:off x="1147385" y="2043172"/>
            <a:ext cx="1723877" cy="1723877"/>
          </a:xfrm>
          <a:prstGeom prst="ellipse">
            <a:avLst/>
          </a:prstGeom>
          <a:solidFill>
            <a:schemeClr val="lt1"/>
          </a:solidFill>
          <a:ln>
            <a:noFill/>
          </a:ln>
        </p:spPr>
      </p:sp>
      <p:sp>
        <p:nvSpPr>
          <p:cNvPr id="318" name="Google Shape;318;p78"/>
          <p:cNvSpPr>
            <a:spLocks noGrp="1"/>
          </p:cNvSpPr>
          <p:nvPr>
            <p:ph type="pic" idx="3"/>
          </p:nvPr>
        </p:nvSpPr>
        <p:spPr>
          <a:xfrm>
            <a:off x="3886593" y="2052565"/>
            <a:ext cx="1723877" cy="1723877"/>
          </a:xfrm>
          <a:prstGeom prst="ellipse">
            <a:avLst/>
          </a:prstGeom>
          <a:solidFill>
            <a:schemeClr val="lt1"/>
          </a:solidFill>
          <a:ln>
            <a:noFill/>
          </a:ln>
        </p:spPr>
      </p:sp>
      <p:sp>
        <p:nvSpPr>
          <p:cNvPr id="319" name="Google Shape;319;p78"/>
          <p:cNvSpPr>
            <a:spLocks noGrp="1"/>
          </p:cNvSpPr>
          <p:nvPr>
            <p:ph type="pic" idx="4"/>
          </p:nvPr>
        </p:nvSpPr>
        <p:spPr>
          <a:xfrm>
            <a:off x="6581530" y="2048263"/>
            <a:ext cx="1723877" cy="1723877"/>
          </a:xfrm>
          <a:prstGeom prst="ellipse">
            <a:avLst/>
          </a:prstGeom>
          <a:solidFill>
            <a:schemeClr val="lt1"/>
          </a:solidFill>
          <a:ln>
            <a:noFill/>
          </a:ln>
        </p:spPr>
      </p:sp>
      <p:sp>
        <p:nvSpPr>
          <p:cNvPr id="320" name="Google Shape;320;p78"/>
          <p:cNvSpPr>
            <a:spLocks noGrp="1"/>
          </p:cNvSpPr>
          <p:nvPr>
            <p:ph type="pic" idx="5"/>
          </p:nvPr>
        </p:nvSpPr>
        <p:spPr>
          <a:xfrm>
            <a:off x="9320738" y="2057654"/>
            <a:ext cx="1723877" cy="1723877"/>
          </a:xfrm>
          <a:prstGeom prst="ellipse">
            <a:avLst/>
          </a:prstGeom>
          <a:solidFill>
            <a:schemeClr val="lt1"/>
          </a:solidFill>
          <a:ln>
            <a:noFill/>
          </a:ln>
        </p:spPr>
      </p:sp>
      <p:sp>
        <p:nvSpPr>
          <p:cNvPr id="321" name="Google Shape;321;p78"/>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78"/>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78"/>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78"/>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78"/>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78"/>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78"/>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78"/>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9" name="Google Shape;329;p7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30" name="Google Shape;330;p78"/>
          <p:cNvGrpSpPr/>
          <p:nvPr/>
        </p:nvGrpSpPr>
        <p:grpSpPr>
          <a:xfrm>
            <a:off x="4480947" y="6257070"/>
            <a:ext cx="3144242" cy="374574"/>
            <a:chOff x="301128" y="6151084"/>
            <a:chExt cx="3144242" cy="374574"/>
          </a:xfrm>
        </p:grpSpPr>
        <p:pic>
          <p:nvPicPr>
            <p:cNvPr id="331" name="Google Shape;331;p7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32" name="Google Shape;332;p7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33" name="Google Shape;333;p7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34" name="Google Shape;334;p78"/>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33"/>
        <p:cNvGrpSpPr/>
        <p:nvPr/>
      </p:nvGrpSpPr>
      <p:grpSpPr>
        <a:xfrm>
          <a:off x="0" y="0"/>
          <a:ext cx="0" cy="0"/>
          <a:chOff x="0" y="0"/>
          <a:chExt cx="0" cy="0"/>
        </a:xfrm>
      </p:grpSpPr>
      <p:sp>
        <p:nvSpPr>
          <p:cNvPr id="34" name="Google Shape;34;p52"/>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52"/>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2"/>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2"/>
          <p:cNvSpPr>
            <a:spLocks noGrp="1"/>
          </p:cNvSpPr>
          <p:nvPr>
            <p:ph type="pic" idx="3"/>
          </p:nvPr>
        </p:nvSpPr>
        <p:spPr>
          <a:xfrm>
            <a:off x="6392300" y="228600"/>
            <a:ext cx="5564883" cy="5447571"/>
          </a:xfrm>
          <a:prstGeom prst="rect">
            <a:avLst/>
          </a:prstGeom>
          <a:solidFill>
            <a:schemeClr val="lt1"/>
          </a:solidFill>
          <a:ln>
            <a:noFill/>
          </a:ln>
        </p:spPr>
      </p:sp>
      <p:pic>
        <p:nvPicPr>
          <p:cNvPr id="38" name="Google Shape;38;p52"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39" name="Google Shape;39;p52"/>
          <p:cNvGrpSpPr/>
          <p:nvPr/>
        </p:nvGrpSpPr>
        <p:grpSpPr>
          <a:xfrm>
            <a:off x="8448790" y="6057987"/>
            <a:ext cx="3144242" cy="374574"/>
            <a:chOff x="301128" y="6151084"/>
            <a:chExt cx="3144242" cy="374574"/>
          </a:xfrm>
        </p:grpSpPr>
        <p:pic>
          <p:nvPicPr>
            <p:cNvPr id="40" name="Google Shape;40;p5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1" name="Google Shape;41;p5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2" name="Google Shape;42;p5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35"/>
        <p:cNvGrpSpPr/>
        <p:nvPr/>
      </p:nvGrpSpPr>
      <p:grpSpPr>
        <a:xfrm>
          <a:off x="0" y="0"/>
          <a:ext cx="0" cy="0"/>
          <a:chOff x="0" y="0"/>
          <a:chExt cx="0" cy="0"/>
        </a:xfrm>
      </p:grpSpPr>
      <p:sp>
        <p:nvSpPr>
          <p:cNvPr id="336" name="Google Shape;336;p79"/>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37" name="Google Shape;337;p79"/>
          <p:cNvGrpSpPr/>
          <p:nvPr/>
        </p:nvGrpSpPr>
        <p:grpSpPr>
          <a:xfrm>
            <a:off x="301128" y="6151084"/>
            <a:ext cx="3144242" cy="374574"/>
            <a:chOff x="301128" y="6151084"/>
            <a:chExt cx="3144242" cy="374574"/>
          </a:xfrm>
        </p:grpSpPr>
        <p:pic>
          <p:nvPicPr>
            <p:cNvPr id="338" name="Google Shape;338;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39" name="Google Shape;339;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40" name="Google Shape;340;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41" name="Google Shape;341;p7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7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3" name="Google Shape;343;p79"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44"/>
        <p:cNvGrpSpPr/>
        <p:nvPr/>
      </p:nvGrpSpPr>
      <p:grpSpPr>
        <a:xfrm>
          <a:off x="0" y="0"/>
          <a:ext cx="0" cy="0"/>
          <a:chOff x="0" y="0"/>
          <a:chExt cx="0" cy="0"/>
        </a:xfrm>
      </p:grpSpPr>
      <p:sp>
        <p:nvSpPr>
          <p:cNvPr id="345" name="Google Shape;345;p80"/>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6" name="Google Shape;346;p80"/>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80"/>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8" name="Google Shape;348;p80"/>
          <p:cNvGrpSpPr/>
          <p:nvPr/>
        </p:nvGrpSpPr>
        <p:grpSpPr>
          <a:xfrm>
            <a:off x="301128" y="6151084"/>
            <a:ext cx="3144242" cy="374574"/>
            <a:chOff x="301128" y="6151084"/>
            <a:chExt cx="3144242" cy="374574"/>
          </a:xfrm>
        </p:grpSpPr>
        <p:pic>
          <p:nvPicPr>
            <p:cNvPr id="349" name="Google Shape;349;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0" name="Google Shape;350;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1" name="Google Shape;351;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52" name="Google Shape;352;p80"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53"/>
        <p:cNvGrpSpPr/>
        <p:nvPr/>
      </p:nvGrpSpPr>
      <p:grpSpPr>
        <a:xfrm>
          <a:off x="0" y="0"/>
          <a:ext cx="0" cy="0"/>
          <a:chOff x="0" y="0"/>
          <a:chExt cx="0" cy="0"/>
        </a:xfrm>
      </p:grpSpPr>
      <p:sp>
        <p:nvSpPr>
          <p:cNvPr id="354" name="Google Shape;354;p81"/>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5" name="Google Shape;355;p81"/>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p8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57" name="Google Shape;357;p81"/>
          <p:cNvGrpSpPr/>
          <p:nvPr/>
        </p:nvGrpSpPr>
        <p:grpSpPr>
          <a:xfrm>
            <a:off x="301128" y="6151084"/>
            <a:ext cx="3144242" cy="374574"/>
            <a:chOff x="301128" y="6151084"/>
            <a:chExt cx="3144242" cy="374574"/>
          </a:xfrm>
        </p:grpSpPr>
        <p:pic>
          <p:nvPicPr>
            <p:cNvPr id="358" name="Google Shape;358;p8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9" name="Google Shape;359;p8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60" name="Google Shape;360;p8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61" name="Google Shape;361;p81"/>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2" name="Google Shape;362;p81"/>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3" name="Google Shape;363;p81"/>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4" name="Google Shape;364;p81"/>
          <p:cNvGrpSpPr/>
          <p:nvPr/>
        </p:nvGrpSpPr>
        <p:grpSpPr>
          <a:xfrm>
            <a:off x="301128" y="6151084"/>
            <a:ext cx="3144242" cy="374574"/>
            <a:chOff x="301128" y="6151084"/>
            <a:chExt cx="3144242" cy="374574"/>
          </a:xfrm>
        </p:grpSpPr>
        <p:pic>
          <p:nvPicPr>
            <p:cNvPr id="365" name="Google Shape;365;p8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66" name="Google Shape;366;p8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67" name="Google Shape;367;p8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68" name="Google Shape;368;p81"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69"/>
        <p:cNvGrpSpPr/>
        <p:nvPr/>
      </p:nvGrpSpPr>
      <p:grpSpPr>
        <a:xfrm>
          <a:off x="0" y="0"/>
          <a:ext cx="0" cy="0"/>
          <a:chOff x="0" y="0"/>
          <a:chExt cx="0" cy="0"/>
        </a:xfrm>
      </p:grpSpPr>
      <p:sp>
        <p:nvSpPr>
          <p:cNvPr id="370" name="Google Shape;370;p8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1" name="Google Shape;371;p82"/>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2" name="Google Shape;372;p82"/>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73" name="Google Shape;373;p82"/>
          <p:cNvSpPr>
            <a:spLocks noGrp="1"/>
          </p:cNvSpPr>
          <p:nvPr>
            <p:ph type="pic" idx="2"/>
          </p:nvPr>
        </p:nvSpPr>
        <p:spPr>
          <a:xfrm>
            <a:off x="7061200" y="1203325"/>
            <a:ext cx="5130800" cy="3913188"/>
          </a:xfrm>
          <a:prstGeom prst="rect">
            <a:avLst/>
          </a:prstGeom>
          <a:solidFill>
            <a:schemeClr val="lt1"/>
          </a:solidFill>
          <a:ln>
            <a:noFill/>
          </a:ln>
        </p:spPr>
      </p:sp>
      <p:sp>
        <p:nvSpPr>
          <p:cNvPr id="374" name="Google Shape;374;p82"/>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5" name="Google Shape;375;p82"/>
          <p:cNvGrpSpPr/>
          <p:nvPr/>
        </p:nvGrpSpPr>
        <p:grpSpPr>
          <a:xfrm>
            <a:off x="389965" y="6092742"/>
            <a:ext cx="3144242" cy="374574"/>
            <a:chOff x="301128" y="6151084"/>
            <a:chExt cx="3144242" cy="374574"/>
          </a:xfrm>
        </p:grpSpPr>
        <p:pic>
          <p:nvPicPr>
            <p:cNvPr id="376" name="Google Shape;376;p8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77" name="Google Shape;377;p8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78" name="Google Shape;378;p8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79"/>
        <p:cNvGrpSpPr/>
        <p:nvPr/>
      </p:nvGrpSpPr>
      <p:grpSpPr>
        <a:xfrm>
          <a:off x="0" y="0"/>
          <a:ext cx="0" cy="0"/>
          <a:chOff x="0" y="0"/>
          <a:chExt cx="0" cy="0"/>
        </a:xfrm>
      </p:grpSpPr>
      <p:sp>
        <p:nvSpPr>
          <p:cNvPr id="380" name="Google Shape;380;p83"/>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1" name="Google Shape;381;p83"/>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2" name="Google Shape;382;p83"/>
          <p:cNvGrpSpPr/>
          <p:nvPr/>
        </p:nvGrpSpPr>
        <p:grpSpPr>
          <a:xfrm>
            <a:off x="2530564" y="336687"/>
            <a:ext cx="9078210" cy="5854425"/>
            <a:chOff x="3152299" y="635855"/>
            <a:chExt cx="19296834" cy="12444290"/>
          </a:xfrm>
        </p:grpSpPr>
        <p:pic>
          <p:nvPicPr>
            <p:cNvPr id="383" name="Google Shape;383;p83"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384" name="Google Shape;384;p83"/>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385" name="Google Shape;385;p83"/>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386" name="Google Shape;386;p83"/>
          <p:cNvSpPr>
            <a:spLocks noGrp="1"/>
          </p:cNvSpPr>
          <p:nvPr>
            <p:ph type="pic" idx="2"/>
          </p:nvPr>
        </p:nvSpPr>
        <p:spPr>
          <a:xfrm>
            <a:off x="8602116" y="1265033"/>
            <a:ext cx="2266512" cy="3978298"/>
          </a:xfrm>
          <a:prstGeom prst="rect">
            <a:avLst/>
          </a:prstGeom>
          <a:solidFill>
            <a:schemeClr val="lt1"/>
          </a:solidFill>
          <a:ln>
            <a:noFill/>
          </a:ln>
        </p:spPr>
      </p:sp>
      <p:sp>
        <p:nvSpPr>
          <p:cNvPr id="387" name="Google Shape;387;p83"/>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8" name="Google Shape;388;p83"/>
          <p:cNvGrpSpPr/>
          <p:nvPr/>
        </p:nvGrpSpPr>
        <p:grpSpPr>
          <a:xfrm>
            <a:off x="389965" y="6092742"/>
            <a:ext cx="3144242" cy="374574"/>
            <a:chOff x="301128" y="6151084"/>
            <a:chExt cx="3144242" cy="374574"/>
          </a:xfrm>
        </p:grpSpPr>
        <p:pic>
          <p:nvPicPr>
            <p:cNvPr id="389" name="Google Shape;389;p8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90" name="Google Shape;390;p8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91" name="Google Shape;391;p8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392"/>
        <p:cNvGrpSpPr/>
        <p:nvPr/>
      </p:nvGrpSpPr>
      <p:grpSpPr>
        <a:xfrm>
          <a:off x="0" y="0"/>
          <a:ext cx="0" cy="0"/>
          <a:chOff x="0" y="0"/>
          <a:chExt cx="0" cy="0"/>
        </a:xfrm>
      </p:grpSpPr>
      <p:sp>
        <p:nvSpPr>
          <p:cNvPr id="393" name="Google Shape;393;p8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4" name="Google Shape;394;p8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95" name="Google Shape;395;p84"/>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396" name="Google Shape;396;p8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p84"/>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398" name="Google Shape;398;p8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9" name="Google Shape;399;p84"/>
          <p:cNvGrpSpPr/>
          <p:nvPr/>
        </p:nvGrpSpPr>
        <p:grpSpPr>
          <a:xfrm rot="-5400000">
            <a:off x="-1025447" y="4518095"/>
            <a:ext cx="3445636" cy="410479"/>
            <a:chOff x="301128" y="6151084"/>
            <a:chExt cx="3144242" cy="374574"/>
          </a:xfrm>
        </p:grpSpPr>
        <p:pic>
          <p:nvPicPr>
            <p:cNvPr id="400" name="Google Shape;400;p8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1" name="Google Shape;401;p8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2" name="Google Shape;402;p8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03"/>
        <p:cNvGrpSpPr/>
        <p:nvPr/>
      </p:nvGrpSpPr>
      <p:grpSpPr>
        <a:xfrm>
          <a:off x="0" y="0"/>
          <a:ext cx="0" cy="0"/>
          <a:chOff x="0" y="0"/>
          <a:chExt cx="0" cy="0"/>
        </a:xfrm>
      </p:grpSpPr>
      <p:sp>
        <p:nvSpPr>
          <p:cNvPr id="404" name="Google Shape;404;p8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5" name="Google Shape;405;p8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6" name="Google Shape;406;p85"/>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07" name="Google Shape;407;p8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8" name="Google Shape;408;p85"/>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09" name="Google Shape;409;p8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0" name="Google Shape;410;p85"/>
          <p:cNvGrpSpPr/>
          <p:nvPr/>
        </p:nvGrpSpPr>
        <p:grpSpPr>
          <a:xfrm rot="-5400000">
            <a:off x="-1025447" y="4518095"/>
            <a:ext cx="3445636" cy="410479"/>
            <a:chOff x="301128" y="6151084"/>
            <a:chExt cx="3144242" cy="374574"/>
          </a:xfrm>
        </p:grpSpPr>
        <p:pic>
          <p:nvPicPr>
            <p:cNvPr id="411" name="Google Shape;411;p8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2" name="Google Shape;412;p8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3" name="Google Shape;413;p8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14"/>
        <p:cNvGrpSpPr/>
        <p:nvPr/>
      </p:nvGrpSpPr>
      <p:grpSpPr>
        <a:xfrm>
          <a:off x="0" y="0"/>
          <a:ext cx="0" cy="0"/>
          <a:chOff x="0" y="0"/>
          <a:chExt cx="0" cy="0"/>
        </a:xfrm>
      </p:grpSpPr>
      <p:sp>
        <p:nvSpPr>
          <p:cNvPr id="415" name="Google Shape;415;p86"/>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6" name="Google Shape;416;p86"/>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7" name="Google Shape;417;p86"/>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18" name="Google Shape;418;p86"/>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9" name="Google Shape;419;p86"/>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0" name="Google Shape;420;p86"/>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21" name="Google Shape;421;p86"/>
          <p:cNvGrpSpPr/>
          <p:nvPr/>
        </p:nvGrpSpPr>
        <p:grpSpPr>
          <a:xfrm rot="-5400000">
            <a:off x="-1025447" y="4518095"/>
            <a:ext cx="3445636" cy="410479"/>
            <a:chOff x="301128" y="6151084"/>
            <a:chExt cx="3144242" cy="374574"/>
          </a:xfrm>
        </p:grpSpPr>
        <p:pic>
          <p:nvPicPr>
            <p:cNvPr id="422" name="Google Shape;422;p8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23" name="Google Shape;423;p8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24" name="Google Shape;424;p8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25"/>
        <p:cNvGrpSpPr/>
        <p:nvPr/>
      </p:nvGrpSpPr>
      <p:grpSpPr>
        <a:xfrm>
          <a:off x="0" y="0"/>
          <a:ext cx="0" cy="0"/>
          <a:chOff x="0" y="0"/>
          <a:chExt cx="0" cy="0"/>
        </a:xfrm>
      </p:grpSpPr>
      <p:sp>
        <p:nvSpPr>
          <p:cNvPr id="426" name="Google Shape;426;p87"/>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427" name="Google Shape;427;p87"/>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28" name="Google Shape;428;p87"/>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9" name="Google Shape;429;p87"/>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0" name="Google Shape;430;p87"/>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1" name="Google Shape;431;p87"/>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32" name="Google Shape;432;p87"/>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33" name="Google Shape;433;p87"/>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4" name="Google Shape;434;p87"/>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5" name="Google Shape;435;p87"/>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87"/>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p87"/>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8" name="Google Shape;438;p87"/>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9" name="Google Shape;439;p87"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40" name="Google Shape;440;p87"/>
          <p:cNvGrpSpPr/>
          <p:nvPr/>
        </p:nvGrpSpPr>
        <p:grpSpPr>
          <a:xfrm>
            <a:off x="389965" y="6092742"/>
            <a:ext cx="3144242" cy="374574"/>
            <a:chOff x="301128" y="6151084"/>
            <a:chExt cx="3144242" cy="374574"/>
          </a:xfrm>
        </p:grpSpPr>
        <p:pic>
          <p:nvPicPr>
            <p:cNvPr id="441" name="Google Shape;441;p8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42" name="Google Shape;442;p8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43" name="Google Shape;443;p8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44"/>
        <p:cNvGrpSpPr/>
        <p:nvPr/>
      </p:nvGrpSpPr>
      <p:grpSpPr>
        <a:xfrm>
          <a:off x="0" y="0"/>
          <a:ext cx="0" cy="0"/>
          <a:chOff x="0" y="0"/>
          <a:chExt cx="0" cy="0"/>
        </a:xfrm>
      </p:grpSpPr>
      <p:cxnSp>
        <p:nvCxnSpPr>
          <p:cNvPr id="445" name="Google Shape;445;p88"/>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46" name="Google Shape;446;p88"/>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7" name="Google Shape;447;p88"/>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8" name="Google Shape;448;p88"/>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49" name="Google Shape;449;p88"/>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0" name="Google Shape;450;p88"/>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1" name="Google Shape;451;p88"/>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2" name="Google Shape;452;p88"/>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p88"/>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p88"/>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88"/>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6" name="Google Shape;456;p8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57" name="Google Shape;457;p88"/>
          <p:cNvGrpSpPr/>
          <p:nvPr/>
        </p:nvGrpSpPr>
        <p:grpSpPr>
          <a:xfrm>
            <a:off x="4480947" y="6257070"/>
            <a:ext cx="3144242" cy="374574"/>
            <a:chOff x="301128" y="6151084"/>
            <a:chExt cx="3144242" cy="374574"/>
          </a:xfrm>
        </p:grpSpPr>
        <p:pic>
          <p:nvPicPr>
            <p:cNvPr id="458" name="Google Shape;458;p8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59" name="Google Shape;459;p8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60" name="Google Shape;460;p8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43"/>
        <p:cNvGrpSpPr/>
        <p:nvPr/>
      </p:nvGrpSpPr>
      <p:grpSpPr>
        <a:xfrm>
          <a:off x="0" y="0"/>
          <a:ext cx="0" cy="0"/>
          <a:chOff x="0" y="0"/>
          <a:chExt cx="0" cy="0"/>
        </a:xfrm>
      </p:grpSpPr>
      <p:sp>
        <p:nvSpPr>
          <p:cNvPr id="44" name="Google Shape;44;p53"/>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45" name="Google Shape;45;p5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53"/>
          <p:cNvGrpSpPr/>
          <p:nvPr/>
        </p:nvGrpSpPr>
        <p:grpSpPr>
          <a:xfrm>
            <a:off x="8448790" y="6057987"/>
            <a:ext cx="3144242" cy="374574"/>
            <a:chOff x="301128" y="6151084"/>
            <a:chExt cx="3144242" cy="374574"/>
          </a:xfrm>
        </p:grpSpPr>
        <p:pic>
          <p:nvPicPr>
            <p:cNvPr id="47" name="Google Shape;47;p5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8" name="Google Shape;48;p5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 name="Google Shape;49;p5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50" name="Google Shape;50;p53"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61"/>
        <p:cNvGrpSpPr/>
        <p:nvPr/>
      </p:nvGrpSpPr>
      <p:grpSpPr>
        <a:xfrm>
          <a:off x="0" y="0"/>
          <a:ext cx="0" cy="0"/>
          <a:chOff x="0" y="0"/>
          <a:chExt cx="0" cy="0"/>
        </a:xfrm>
      </p:grpSpPr>
      <p:grpSp>
        <p:nvGrpSpPr>
          <p:cNvPr id="462" name="Google Shape;462;p89"/>
          <p:cNvGrpSpPr/>
          <p:nvPr/>
        </p:nvGrpSpPr>
        <p:grpSpPr>
          <a:xfrm flipH="1">
            <a:off x="-87112" y="2832249"/>
            <a:ext cx="10088030" cy="1233055"/>
            <a:chOff x="4201590" y="5664497"/>
            <a:chExt cx="20176060" cy="2466109"/>
          </a:xfrm>
        </p:grpSpPr>
        <p:cxnSp>
          <p:nvCxnSpPr>
            <p:cNvPr id="463" name="Google Shape;463;p89"/>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64" name="Google Shape;464;p89"/>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5" name="Google Shape;465;p89"/>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6" name="Google Shape;466;p89"/>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67" name="Google Shape;467;p89"/>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8" name="Google Shape;468;p89"/>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9" name="Google Shape;469;p89"/>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0" name="Google Shape;470;p89"/>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89"/>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2" name="Google Shape;472;p8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73" name="Google Shape;473;p89"/>
          <p:cNvGrpSpPr/>
          <p:nvPr/>
        </p:nvGrpSpPr>
        <p:grpSpPr>
          <a:xfrm>
            <a:off x="8448790" y="6057987"/>
            <a:ext cx="3144242" cy="374574"/>
            <a:chOff x="301128" y="6151084"/>
            <a:chExt cx="3144242" cy="374574"/>
          </a:xfrm>
        </p:grpSpPr>
        <p:pic>
          <p:nvPicPr>
            <p:cNvPr id="474" name="Google Shape;474;p8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75" name="Google Shape;475;p8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76" name="Google Shape;476;p8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77"/>
        <p:cNvGrpSpPr/>
        <p:nvPr/>
      </p:nvGrpSpPr>
      <p:grpSpPr>
        <a:xfrm>
          <a:off x="0" y="0"/>
          <a:ext cx="0" cy="0"/>
          <a:chOff x="0" y="0"/>
          <a:chExt cx="0" cy="0"/>
        </a:xfrm>
      </p:grpSpPr>
      <p:sp>
        <p:nvSpPr>
          <p:cNvPr id="478" name="Google Shape;478;p90"/>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9" name="Google Shape;479;p90"/>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0" name="Google Shape;480;p90"/>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1" name="Google Shape;481;p90"/>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2" name="Google Shape;482;p90"/>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90"/>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4" name="Google Shape;484;p9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85" name="Google Shape;485;p90"/>
          <p:cNvGrpSpPr/>
          <p:nvPr/>
        </p:nvGrpSpPr>
        <p:grpSpPr>
          <a:xfrm>
            <a:off x="4480947" y="6257070"/>
            <a:ext cx="3144242" cy="374574"/>
            <a:chOff x="301128" y="6151084"/>
            <a:chExt cx="3144242" cy="374574"/>
          </a:xfrm>
        </p:grpSpPr>
        <p:pic>
          <p:nvPicPr>
            <p:cNvPr id="486" name="Google Shape;486;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87" name="Google Shape;487;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88" name="Google Shape;488;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489"/>
        <p:cNvGrpSpPr/>
        <p:nvPr/>
      </p:nvGrpSpPr>
      <p:grpSpPr>
        <a:xfrm>
          <a:off x="0" y="0"/>
          <a:ext cx="0" cy="0"/>
          <a:chOff x="0" y="0"/>
          <a:chExt cx="0" cy="0"/>
        </a:xfrm>
      </p:grpSpPr>
      <p:grpSp>
        <p:nvGrpSpPr>
          <p:cNvPr id="490" name="Google Shape;490;p91"/>
          <p:cNvGrpSpPr/>
          <p:nvPr/>
        </p:nvGrpSpPr>
        <p:grpSpPr>
          <a:xfrm>
            <a:off x="14068" y="1619338"/>
            <a:ext cx="12165015" cy="3845400"/>
            <a:chOff x="0" y="4738255"/>
            <a:chExt cx="21169744" cy="5292436"/>
          </a:xfrm>
        </p:grpSpPr>
        <p:sp>
          <p:nvSpPr>
            <p:cNvPr id="491" name="Google Shape;491;p91"/>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2" name="Google Shape;492;p91"/>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3" name="Google Shape;493;p91"/>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4" name="Google Shape;494;p91"/>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95" name="Google Shape;495;p91"/>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6" name="Google Shape;496;p91"/>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p91"/>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91"/>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91"/>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0" name="Google Shape;500;p91"/>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91"/>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91"/>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3" name="Google Shape;503;p91"/>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4" name="Google Shape;504;p91"/>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5" name="Google Shape;505;p91"/>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6" name="Google Shape;506;p91"/>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7" name="Google Shape;507;p91"/>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8" name="Google Shape;508;p9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9" name="Google Shape;509;p91"/>
          <p:cNvGrpSpPr/>
          <p:nvPr/>
        </p:nvGrpSpPr>
        <p:grpSpPr>
          <a:xfrm>
            <a:off x="4480947" y="6257070"/>
            <a:ext cx="3144242" cy="374574"/>
            <a:chOff x="301128" y="6151084"/>
            <a:chExt cx="3144242" cy="374574"/>
          </a:xfrm>
        </p:grpSpPr>
        <p:pic>
          <p:nvPicPr>
            <p:cNvPr id="510" name="Google Shape;510;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11" name="Google Shape;511;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12" name="Google Shape;512;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13"/>
        <p:cNvGrpSpPr/>
        <p:nvPr/>
      </p:nvGrpSpPr>
      <p:grpSpPr>
        <a:xfrm>
          <a:off x="0" y="0"/>
          <a:ext cx="0" cy="0"/>
          <a:chOff x="0" y="0"/>
          <a:chExt cx="0" cy="0"/>
        </a:xfrm>
      </p:grpSpPr>
      <p:sp>
        <p:nvSpPr>
          <p:cNvPr id="514" name="Google Shape;514;p92"/>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5" name="Google Shape;515;p92"/>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6" name="Google Shape;516;p92"/>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7" name="Google Shape;517;p92"/>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8" name="Google Shape;518;p92"/>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9" name="Google Shape;519;p92"/>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0" name="Google Shape;520;p92"/>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p92"/>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2" name="Google Shape;522;p92"/>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p92"/>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4" name="Google Shape;524;p9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25" name="Google Shape;525;p92"/>
          <p:cNvGrpSpPr/>
          <p:nvPr/>
        </p:nvGrpSpPr>
        <p:grpSpPr>
          <a:xfrm>
            <a:off x="4480947" y="6257070"/>
            <a:ext cx="3144242" cy="374574"/>
            <a:chOff x="301128" y="6151084"/>
            <a:chExt cx="3144242" cy="374574"/>
          </a:xfrm>
        </p:grpSpPr>
        <p:pic>
          <p:nvPicPr>
            <p:cNvPr id="526" name="Google Shape;526;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27" name="Google Shape;527;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8" name="Google Shape;528;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29"/>
        <p:cNvGrpSpPr/>
        <p:nvPr/>
      </p:nvGrpSpPr>
      <p:grpSpPr>
        <a:xfrm>
          <a:off x="0" y="0"/>
          <a:ext cx="0" cy="0"/>
          <a:chOff x="0" y="0"/>
          <a:chExt cx="0" cy="0"/>
        </a:xfrm>
      </p:grpSpPr>
      <p:sp>
        <p:nvSpPr>
          <p:cNvPr id="530" name="Google Shape;530;p93"/>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1" name="Google Shape;531;p93"/>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2" name="Google Shape;532;p93"/>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3" name="Google Shape;533;p93"/>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4" name="Google Shape;534;p93"/>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5" name="Google Shape;535;p93"/>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6" name="Google Shape;536;p93"/>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93"/>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8" name="Google Shape;538;p93"/>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9" name="Google Shape;539;p93"/>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0" name="Google Shape;540;p93"/>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1" name="Google Shape;541;p93"/>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2" name="Google Shape;542;p93"/>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93"/>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4" name="Google Shape;544;p93"/>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45" name="Google Shape;545;p93"/>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6" name="Google Shape;546;p9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47" name="Google Shape;547;p93"/>
          <p:cNvGrpSpPr/>
          <p:nvPr/>
        </p:nvGrpSpPr>
        <p:grpSpPr>
          <a:xfrm>
            <a:off x="4480947" y="6257070"/>
            <a:ext cx="3144242" cy="374574"/>
            <a:chOff x="301128" y="6151084"/>
            <a:chExt cx="3144242" cy="374574"/>
          </a:xfrm>
        </p:grpSpPr>
        <p:pic>
          <p:nvPicPr>
            <p:cNvPr id="548" name="Google Shape;548;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49" name="Google Shape;549;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0" name="Google Shape;550;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51"/>
        <p:cNvGrpSpPr/>
        <p:nvPr/>
      </p:nvGrpSpPr>
      <p:grpSpPr>
        <a:xfrm>
          <a:off x="0" y="0"/>
          <a:ext cx="0" cy="0"/>
          <a:chOff x="0" y="0"/>
          <a:chExt cx="0" cy="0"/>
        </a:xfrm>
      </p:grpSpPr>
      <p:sp>
        <p:nvSpPr>
          <p:cNvPr id="552" name="Google Shape;552;p94"/>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3" name="Google Shape;553;p94"/>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4" name="Google Shape;554;p94"/>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5" name="Google Shape;555;p94"/>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6" name="Google Shape;556;p94"/>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7" name="Google Shape;557;p94"/>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8" name="Google Shape;558;p94"/>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9" name="Google Shape;559;p94"/>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0" name="Google Shape;560;p94"/>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1" name="Google Shape;561;p94"/>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94"/>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3" name="Google Shape;563;p9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64" name="Google Shape;564;p94"/>
          <p:cNvGrpSpPr/>
          <p:nvPr/>
        </p:nvGrpSpPr>
        <p:grpSpPr>
          <a:xfrm>
            <a:off x="4480947" y="6257070"/>
            <a:ext cx="3144242" cy="374574"/>
            <a:chOff x="301128" y="6151084"/>
            <a:chExt cx="3144242" cy="374574"/>
          </a:xfrm>
        </p:grpSpPr>
        <p:pic>
          <p:nvPicPr>
            <p:cNvPr id="565" name="Google Shape;565;p9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66" name="Google Shape;566;p9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67" name="Google Shape;567;p9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68"/>
        <p:cNvGrpSpPr/>
        <p:nvPr/>
      </p:nvGrpSpPr>
      <p:grpSpPr>
        <a:xfrm>
          <a:off x="0" y="0"/>
          <a:ext cx="0" cy="0"/>
          <a:chOff x="0" y="0"/>
          <a:chExt cx="0" cy="0"/>
        </a:xfrm>
      </p:grpSpPr>
      <p:grpSp>
        <p:nvGrpSpPr>
          <p:cNvPr id="569" name="Google Shape;569;p95"/>
          <p:cNvGrpSpPr/>
          <p:nvPr/>
        </p:nvGrpSpPr>
        <p:grpSpPr>
          <a:xfrm>
            <a:off x="1154562" y="1887157"/>
            <a:ext cx="9882876" cy="2798187"/>
            <a:chOff x="1875859" y="4907106"/>
            <a:chExt cx="20625932" cy="5839921"/>
          </a:xfrm>
        </p:grpSpPr>
        <p:sp>
          <p:nvSpPr>
            <p:cNvPr id="570" name="Google Shape;570;p95"/>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1" name="Google Shape;571;p95"/>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2" name="Google Shape;572;p95"/>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3" name="Google Shape;573;p95"/>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4" name="Google Shape;574;p95"/>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5" name="Google Shape;575;p95"/>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6" name="Google Shape;576;p95"/>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7" name="Google Shape;577;p95"/>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8" name="Google Shape;578;p95"/>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9" name="Google Shape;579;p95"/>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80" name="Google Shape;580;p95"/>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Mission</a:t>
              </a:r>
              <a:endParaRPr/>
            </a:p>
          </p:txBody>
        </p:sp>
        <p:sp>
          <p:nvSpPr>
            <p:cNvPr id="581" name="Google Shape;581;p95"/>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Vision</a:t>
              </a:r>
              <a:endParaRPr/>
            </a:p>
          </p:txBody>
        </p:sp>
        <p:sp>
          <p:nvSpPr>
            <p:cNvPr id="582" name="Google Shape;582;p95"/>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Goals</a:t>
              </a:r>
              <a:endParaRPr/>
            </a:p>
          </p:txBody>
        </p:sp>
        <p:sp>
          <p:nvSpPr>
            <p:cNvPr id="583" name="Google Shape;583;p95"/>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Values</a:t>
              </a:r>
              <a:endParaRPr/>
            </a:p>
          </p:txBody>
        </p:sp>
        <p:sp>
          <p:nvSpPr>
            <p:cNvPr id="584" name="Google Shape;584;p95"/>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Strategy</a:t>
              </a:r>
              <a:endParaRPr/>
            </a:p>
          </p:txBody>
        </p:sp>
      </p:grpSp>
      <p:sp>
        <p:nvSpPr>
          <p:cNvPr id="585" name="Google Shape;585;p95"/>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6" name="Google Shape;586;p95"/>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7" name="Google Shape;587;p95"/>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p95"/>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p95"/>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0" name="Google Shape;590;p95"/>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91" name="Google Shape;591;p9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92" name="Google Shape;592;p95"/>
          <p:cNvGrpSpPr/>
          <p:nvPr/>
        </p:nvGrpSpPr>
        <p:grpSpPr>
          <a:xfrm>
            <a:off x="4480947" y="6257070"/>
            <a:ext cx="3144242" cy="374574"/>
            <a:chOff x="301128" y="6151084"/>
            <a:chExt cx="3144242" cy="374574"/>
          </a:xfrm>
        </p:grpSpPr>
        <p:pic>
          <p:nvPicPr>
            <p:cNvPr id="593" name="Google Shape;593;p9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94" name="Google Shape;594;p9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95" name="Google Shape;595;p9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596"/>
        <p:cNvGrpSpPr/>
        <p:nvPr/>
      </p:nvGrpSpPr>
      <p:grpSpPr>
        <a:xfrm>
          <a:off x="0" y="0"/>
          <a:ext cx="0" cy="0"/>
          <a:chOff x="0" y="0"/>
          <a:chExt cx="0" cy="0"/>
        </a:xfrm>
      </p:grpSpPr>
      <p:grpSp>
        <p:nvGrpSpPr>
          <p:cNvPr id="597" name="Google Shape;597;p96"/>
          <p:cNvGrpSpPr/>
          <p:nvPr/>
        </p:nvGrpSpPr>
        <p:grpSpPr>
          <a:xfrm>
            <a:off x="958611" y="1840131"/>
            <a:ext cx="10383759" cy="2382415"/>
            <a:chOff x="2122935" y="4949396"/>
            <a:chExt cx="20123405" cy="5001613"/>
          </a:xfrm>
        </p:grpSpPr>
        <p:sp>
          <p:nvSpPr>
            <p:cNvPr id="598" name="Google Shape;598;p96"/>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9" name="Google Shape;599;p9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0" name="Google Shape;600;p9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1" name="Google Shape;601;p9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02" name="Google Shape;602;p96"/>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603" name="Google Shape;603;p96"/>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604" name="Google Shape;604;p96"/>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5" name="Google Shape;605;p96"/>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96"/>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96"/>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96"/>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96"/>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0" name="Google Shape;610;p96"/>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1" name="Google Shape;611;p96"/>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2" name="Google Shape;612;p96"/>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3" name="Google Shape;613;p9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14" name="Google Shape;614;p96"/>
          <p:cNvGrpSpPr/>
          <p:nvPr/>
        </p:nvGrpSpPr>
        <p:grpSpPr>
          <a:xfrm>
            <a:off x="4480947" y="6257070"/>
            <a:ext cx="3144242" cy="374574"/>
            <a:chOff x="301128" y="6151084"/>
            <a:chExt cx="3144242" cy="374574"/>
          </a:xfrm>
        </p:grpSpPr>
        <p:pic>
          <p:nvPicPr>
            <p:cNvPr id="615" name="Google Shape;615;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16" name="Google Shape;616;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17" name="Google Shape;617;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18"/>
        <p:cNvGrpSpPr/>
        <p:nvPr/>
      </p:nvGrpSpPr>
      <p:grpSpPr>
        <a:xfrm>
          <a:off x="0" y="0"/>
          <a:ext cx="0" cy="0"/>
          <a:chOff x="0" y="0"/>
          <a:chExt cx="0" cy="0"/>
        </a:xfrm>
      </p:grpSpPr>
      <p:grpSp>
        <p:nvGrpSpPr>
          <p:cNvPr id="619" name="Google Shape;619;p97"/>
          <p:cNvGrpSpPr/>
          <p:nvPr/>
        </p:nvGrpSpPr>
        <p:grpSpPr>
          <a:xfrm>
            <a:off x="2282521" y="1805252"/>
            <a:ext cx="7491958" cy="1805615"/>
            <a:chOff x="7490990" y="4949396"/>
            <a:chExt cx="14519185" cy="3790686"/>
          </a:xfrm>
        </p:grpSpPr>
        <p:sp>
          <p:nvSpPr>
            <p:cNvPr id="620" name="Google Shape;620;p97"/>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1" name="Google Shape;621;p97"/>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2" name="Google Shape;622;p97"/>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23" name="Google Shape;623;p97"/>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4" name="Google Shape;624;p97"/>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p97"/>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6" name="Google Shape;626;p97"/>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7" name="Google Shape;627;p97"/>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8" name="Google Shape;628;p97"/>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9" name="Google Shape;629;p97"/>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0" name="Google Shape;630;p9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31" name="Google Shape;631;p97"/>
          <p:cNvGrpSpPr/>
          <p:nvPr/>
        </p:nvGrpSpPr>
        <p:grpSpPr>
          <a:xfrm>
            <a:off x="4480947" y="6257070"/>
            <a:ext cx="3144242" cy="374574"/>
            <a:chOff x="301128" y="6151084"/>
            <a:chExt cx="3144242" cy="374574"/>
          </a:xfrm>
        </p:grpSpPr>
        <p:pic>
          <p:nvPicPr>
            <p:cNvPr id="632" name="Google Shape;632;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33" name="Google Shape;633;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34" name="Google Shape;634;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35"/>
        <p:cNvGrpSpPr/>
        <p:nvPr/>
      </p:nvGrpSpPr>
      <p:grpSpPr>
        <a:xfrm>
          <a:off x="0" y="0"/>
          <a:ext cx="0" cy="0"/>
          <a:chOff x="0" y="0"/>
          <a:chExt cx="0" cy="0"/>
        </a:xfrm>
      </p:grpSpPr>
      <p:grpSp>
        <p:nvGrpSpPr>
          <p:cNvPr id="636" name="Google Shape;636;p98"/>
          <p:cNvGrpSpPr/>
          <p:nvPr/>
        </p:nvGrpSpPr>
        <p:grpSpPr>
          <a:xfrm flipH="1">
            <a:off x="8729578" y="863758"/>
            <a:ext cx="3462422" cy="4621568"/>
            <a:chOff x="1333421" y="1575267"/>
            <a:chExt cx="7926559" cy="10580207"/>
          </a:xfrm>
        </p:grpSpPr>
        <p:sp>
          <p:nvSpPr>
            <p:cNvPr id="637" name="Google Shape;637;p98"/>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8" name="Google Shape;638;p98"/>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9" name="Google Shape;639;p98"/>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0" name="Google Shape;640;p98"/>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1" name="Google Shape;641;p98"/>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42" name="Google Shape;642;p98"/>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3" name="Google Shape;643;p98"/>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4" name="Google Shape;644;p98"/>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5" name="Google Shape;645;p98"/>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6" name="Google Shape;646;p98"/>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47" name="Google Shape;647;p98"/>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8" name="Google Shape;648;p98"/>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9" name="Google Shape;649;p98"/>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50" name="Google Shape;650;p98"/>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51" name="Google Shape;651;p98"/>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52" name="Google Shape;652;p98"/>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53" name="Google Shape;653;p98"/>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4" name="Google Shape;654;p98"/>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5" name="Google Shape;655;p98"/>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6" name="Google Shape;656;p98"/>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7" name="Google Shape;657;p98"/>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8" name="Google Shape;658;p98"/>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9" name="Google Shape;659;p98"/>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0" name="Google Shape;660;p98"/>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1" name="Google Shape;661;p98"/>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2" name="Google Shape;662;p98"/>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98"/>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98"/>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98"/>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98"/>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98"/>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98"/>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98"/>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98"/>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1" name="Google Shape;671;p98"/>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2" name="Google Shape;672;p98"/>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98"/>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98"/>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98"/>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98"/>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98"/>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98"/>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98"/>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98"/>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98"/>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98"/>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98"/>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4" name="Google Shape;684;p98"/>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5" name="Google Shape;685;p98"/>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6" name="Google Shape;686;p98"/>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7" name="Google Shape;687;p98"/>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8" name="Google Shape;688;p98"/>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9" name="Google Shape;689;p98"/>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98"/>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98"/>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692" name="Google Shape;692;p98"/>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93" name="Google Shape;693;p98"/>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694" name="Google Shape;694;p98"/>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5" name="Google Shape;695;p98"/>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96" name="Google Shape;696;p98"/>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7" name="Google Shape;697;p98"/>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8" name="Google Shape;698;p98"/>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9" name="Google Shape;699;p98"/>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0" name="Google Shape;700;p98"/>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p98"/>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02" name="Google Shape;702;p98"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03" name="Google Shape;703;p98"/>
          <p:cNvGrpSpPr/>
          <p:nvPr/>
        </p:nvGrpSpPr>
        <p:grpSpPr>
          <a:xfrm>
            <a:off x="389965" y="6092742"/>
            <a:ext cx="3144242" cy="374574"/>
            <a:chOff x="301128" y="6151084"/>
            <a:chExt cx="3144242" cy="374574"/>
          </a:xfrm>
        </p:grpSpPr>
        <p:pic>
          <p:nvPicPr>
            <p:cNvPr id="704" name="Google Shape;704;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05" name="Google Shape;705;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06" name="Google Shape;706;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51"/>
        <p:cNvGrpSpPr/>
        <p:nvPr/>
      </p:nvGrpSpPr>
      <p:grpSpPr>
        <a:xfrm>
          <a:off x="0" y="0"/>
          <a:ext cx="0" cy="0"/>
          <a:chOff x="0" y="0"/>
          <a:chExt cx="0" cy="0"/>
        </a:xfrm>
      </p:grpSpPr>
      <p:sp>
        <p:nvSpPr>
          <p:cNvPr id="52" name="Google Shape;52;p54"/>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5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4" name="Google Shape;54;p54"/>
          <p:cNvGrpSpPr/>
          <p:nvPr/>
        </p:nvGrpSpPr>
        <p:grpSpPr>
          <a:xfrm>
            <a:off x="389965" y="6092742"/>
            <a:ext cx="3144242" cy="374574"/>
            <a:chOff x="301128" y="6151084"/>
            <a:chExt cx="3144242" cy="374574"/>
          </a:xfrm>
        </p:grpSpPr>
        <p:pic>
          <p:nvPicPr>
            <p:cNvPr id="55" name="Google Shape;55;p5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56" name="Google Shape;56;p5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57" name="Google Shape;57;p5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58" name="Google Shape;58;p54"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59" name="Google Shape;59;p54"/>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07"/>
        <p:cNvGrpSpPr/>
        <p:nvPr/>
      </p:nvGrpSpPr>
      <p:grpSpPr>
        <a:xfrm>
          <a:off x="0" y="0"/>
          <a:ext cx="0" cy="0"/>
          <a:chOff x="0" y="0"/>
          <a:chExt cx="0" cy="0"/>
        </a:xfrm>
      </p:grpSpPr>
      <p:sp>
        <p:nvSpPr>
          <p:cNvPr id="708" name="Google Shape;708;p9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9" name="Google Shape;709;p99"/>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99"/>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1" name="Google Shape;711;p99"/>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2" name="Google Shape;712;p99"/>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3" name="Google Shape;713;p99"/>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4" name="Google Shape;714;p99"/>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5" name="Google Shape;715;p99"/>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6" name="Google Shape;716;p99"/>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7" name="Google Shape;717;p99"/>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8" name="Google Shape;718;p99"/>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9" name="Google Shape;719;p99"/>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p99"/>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p99"/>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2" name="Google Shape;722;p99"/>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p99"/>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p99"/>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5" name="Google Shape;725;p9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26" name="Google Shape;726;p99"/>
          <p:cNvGrpSpPr/>
          <p:nvPr/>
        </p:nvGrpSpPr>
        <p:grpSpPr>
          <a:xfrm>
            <a:off x="389965" y="6092742"/>
            <a:ext cx="3144242" cy="374574"/>
            <a:chOff x="301128" y="6151084"/>
            <a:chExt cx="3144242" cy="374574"/>
          </a:xfrm>
        </p:grpSpPr>
        <p:pic>
          <p:nvPicPr>
            <p:cNvPr id="727" name="Google Shape;727;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28" name="Google Shape;728;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29" name="Google Shape;729;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30" name="Google Shape;730;p99"/>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1" name="Google Shape;731;p99"/>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2" name="Google Shape;732;p99"/>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3" name="Google Shape;733;p99"/>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34"/>
        <p:cNvGrpSpPr/>
        <p:nvPr/>
      </p:nvGrpSpPr>
      <p:grpSpPr>
        <a:xfrm>
          <a:off x="0" y="0"/>
          <a:ext cx="0" cy="0"/>
          <a:chOff x="0" y="0"/>
          <a:chExt cx="0" cy="0"/>
        </a:xfrm>
      </p:grpSpPr>
      <p:sp>
        <p:nvSpPr>
          <p:cNvPr id="735" name="Google Shape;735;p100"/>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p100"/>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100"/>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100"/>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100"/>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0" name="Google Shape;740;p100"/>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1" name="Google Shape;741;p100"/>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2" name="Google Shape;742;p100"/>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00"/>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4" name="Google Shape;744;p100"/>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5" name="Google Shape;745;p100"/>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6" name="Google Shape;746;p100"/>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7" name="Google Shape;747;p100"/>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8" name="Google Shape;748;p100"/>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9" name="Google Shape;749;p100"/>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0" name="Google Shape;750;p100"/>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1" name="Google Shape;751;p100"/>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2" name="Google Shape;752;p100"/>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3" name="Google Shape;753;p100"/>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4" name="Google Shape;754;p100"/>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5" name="Google Shape;755;p100"/>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100"/>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7" name="Google Shape;757;p100"/>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8" name="Google Shape;758;p100"/>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9" name="Google Shape;759;p100"/>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60" name="Google Shape;760;p10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61" name="Google Shape;761;p100"/>
          <p:cNvGrpSpPr/>
          <p:nvPr/>
        </p:nvGrpSpPr>
        <p:grpSpPr>
          <a:xfrm>
            <a:off x="389965" y="6092742"/>
            <a:ext cx="3144242" cy="374574"/>
            <a:chOff x="301128" y="6151084"/>
            <a:chExt cx="3144242" cy="374574"/>
          </a:xfrm>
        </p:grpSpPr>
        <p:pic>
          <p:nvPicPr>
            <p:cNvPr id="762" name="Google Shape;762;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63" name="Google Shape;763;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64" name="Google Shape;764;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65"/>
        <p:cNvGrpSpPr/>
        <p:nvPr/>
      </p:nvGrpSpPr>
      <p:grpSpPr>
        <a:xfrm>
          <a:off x="0" y="0"/>
          <a:ext cx="0" cy="0"/>
          <a:chOff x="0" y="0"/>
          <a:chExt cx="0" cy="0"/>
        </a:xfrm>
      </p:grpSpPr>
      <p:pic>
        <p:nvPicPr>
          <p:cNvPr id="766" name="Google Shape;766;p101"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767" name="Google Shape;767;p101"/>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8" name="Google Shape;768;p101"/>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9" name="Google Shape;769;p101"/>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0" name="Google Shape;770;p101"/>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1" name="Google Shape;771;p101"/>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2" name="Google Shape;772;p101"/>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3" name="Google Shape;773;p101"/>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4" name="Google Shape;774;p101"/>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5" name="Google Shape;775;p101"/>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6" name="Google Shape;776;p101"/>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7" name="Google Shape;777;p101"/>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8" name="Google Shape;778;p101"/>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9" name="Google Shape;779;p101"/>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0" name="Google Shape;780;p101"/>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1" name="Google Shape;781;p101"/>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2" name="Google Shape;782;p101"/>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3" name="Google Shape;783;p101"/>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4" name="Google Shape;784;p101"/>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85" name="Google Shape;785;p101"/>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6" name="Google Shape;786;p101"/>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7" name="Google Shape;787;p101"/>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8" name="Google Shape;788;p101"/>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9" name="Google Shape;789;p101"/>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790" name="Google Shape;790;p101"/>
          <p:cNvGrpSpPr/>
          <p:nvPr/>
        </p:nvGrpSpPr>
        <p:grpSpPr>
          <a:xfrm>
            <a:off x="389965" y="6092742"/>
            <a:ext cx="3144242" cy="374574"/>
            <a:chOff x="301128" y="6151084"/>
            <a:chExt cx="3144242" cy="374574"/>
          </a:xfrm>
        </p:grpSpPr>
        <p:pic>
          <p:nvPicPr>
            <p:cNvPr id="791" name="Google Shape;791;p10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92" name="Google Shape;792;p10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93" name="Google Shape;793;p10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794"/>
        <p:cNvGrpSpPr/>
        <p:nvPr/>
      </p:nvGrpSpPr>
      <p:grpSpPr>
        <a:xfrm>
          <a:off x="0" y="0"/>
          <a:ext cx="0" cy="0"/>
          <a:chOff x="0" y="0"/>
          <a:chExt cx="0" cy="0"/>
        </a:xfrm>
      </p:grpSpPr>
      <p:pic>
        <p:nvPicPr>
          <p:cNvPr id="795" name="Google Shape;795;p102"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796" name="Google Shape;796;p102"/>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97" name="Google Shape;797;p102"/>
          <p:cNvSpPr/>
          <p:nvPr/>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798" name="Google Shape;798;p102"/>
          <p:cNvGrpSpPr/>
          <p:nvPr/>
        </p:nvGrpSpPr>
        <p:grpSpPr>
          <a:xfrm>
            <a:off x="7296026" y="4560883"/>
            <a:ext cx="233548" cy="233548"/>
            <a:chOff x="5941025" y="3634400"/>
            <a:chExt cx="467650" cy="467650"/>
          </a:xfrm>
        </p:grpSpPr>
        <p:sp>
          <p:nvSpPr>
            <p:cNvPr id="799" name="Google Shape;799;p102"/>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0" name="Google Shape;800;p102"/>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1" name="Google Shape;801;p102"/>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2" name="Google Shape;802;p102"/>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3" name="Google Shape;803;p102"/>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4" name="Google Shape;804;p102"/>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805" name="Google Shape;805;p102"/>
          <p:cNvGrpSpPr/>
          <p:nvPr/>
        </p:nvGrpSpPr>
        <p:grpSpPr>
          <a:xfrm>
            <a:off x="7301260" y="3950821"/>
            <a:ext cx="232323" cy="156913"/>
            <a:chOff x="564675" y="1700625"/>
            <a:chExt cx="465200" cy="314200"/>
          </a:xfrm>
        </p:grpSpPr>
        <p:sp>
          <p:nvSpPr>
            <p:cNvPr id="806" name="Google Shape;806;p102"/>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7" name="Google Shape;807;p102"/>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8" name="Google Shape;808;p102"/>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809" name="Google Shape;809;p102"/>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0" name="Google Shape;810;p102"/>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1" name="Google Shape;811;p102"/>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2" name="Google Shape;812;p102"/>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3" name="Google Shape;813;p102"/>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14" name="Google Shape;814;p102"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815" name="Google Shape;815;p102"/>
          <p:cNvGrpSpPr/>
          <p:nvPr/>
        </p:nvGrpSpPr>
        <p:grpSpPr>
          <a:xfrm>
            <a:off x="9456007" y="5836660"/>
            <a:ext cx="2735993" cy="679345"/>
            <a:chOff x="0" y="0"/>
            <a:chExt cx="2301694" cy="571500"/>
          </a:xfrm>
        </p:grpSpPr>
        <p:sp>
          <p:nvSpPr>
            <p:cNvPr id="816" name="Google Shape;816;p10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817" name="Google Shape;817;p102"/>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 only with 1 colum - RIGHT">
  <p:cSld name="text only with 1 colum - RIGHT">
    <p:spTree>
      <p:nvGrpSpPr>
        <p:cNvPr id="1" name="Shape 818"/>
        <p:cNvGrpSpPr/>
        <p:nvPr/>
      </p:nvGrpSpPr>
      <p:grpSpPr>
        <a:xfrm>
          <a:off x="0" y="0"/>
          <a:ext cx="0" cy="0"/>
          <a:chOff x="0" y="0"/>
          <a:chExt cx="0" cy="0"/>
        </a:xfrm>
      </p:grpSpPr>
      <p:sp>
        <p:nvSpPr>
          <p:cNvPr id="819" name="Google Shape;819;p103"/>
          <p:cNvSpPr txBox="1">
            <a:spLocks noGrp="1"/>
          </p:cNvSpPr>
          <p:nvPr>
            <p:ph type="body" idx="1"/>
          </p:nvPr>
        </p:nvSpPr>
        <p:spPr>
          <a:xfrm>
            <a:off x="2716696" y="873303"/>
            <a:ext cx="8852375"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0" name="Google Shape;820;p103"/>
          <p:cNvSpPr txBox="1">
            <a:spLocks noGrp="1"/>
          </p:cNvSpPr>
          <p:nvPr>
            <p:ph type="body" idx="2"/>
          </p:nvPr>
        </p:nvSpPr>
        <p:spPr>
          <a:xfrm>
            <a:off x="2734103" y="1982978"/>
            <a:ext cx="8834969" cy="397510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45473"/>
              </a:buClr>
              <a:buSzPts val="2400"/>
              <a:buNone/>
              <a:defRPr sz="2400">
                <a:solidFill>
                  <a:srgbClr val="245473"/>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21" name="Google Shape;821;p103"/>
          <p:cNvCxnSpPr/>
          <p:nvPr/>
        </p:nvCxnSpPr>
        <p:spPr>
          <a:xfrm rot="10800000">
            <a:off x="2266122" y="1767276"/>
            <a:ext cx="9676865" cy="0"/>
          </a:xfrm>
          <a:prstGeom prst="straightConnector1">
            <a:avLst/>
          </a:prstGeom>
          <a:noFill/>
          <a:ln w="19050" cap="flat" cmpd="sng">
            <a:solidFill>
              <a:srgbClr val="EC2179"/>
            </a:solidFill>
            <a:prstDash val="solid"/>
            <a:miter lim="800000"/>
            <a:headEnd type="none" w="sm" len="sm"/>
            <a:tailEnd type="none" w="sm" len="sm"/>
          </a:ln>
        </p:spPr>
      </p:cxnSp>
      <p:sp>
        <p:nvSpPr>
          <p:cNvPr id="822" name="Google Shape;822;p103"/>
          <p:cNvSpPr/>
          <p:nvPr/>
        </p:nvSpPr>
        <p:spPr>
          <a:xfrm>
            <a:off x="5699" y="-17906"/>
            <a:ext cx="12198722" cy="94941"/>
          </a:xfrm>
          <a:prstGeom prst="rect">
            <a:avLst/>
          </a:prstGeom>
          <a:solidFill>
            <a:srgbClr val="29B3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23" name="Google Shape;823;p103"/>
          <p:cNvPicPr preferRelativeResize="0"/>
          <p:nvPr/>
        </p:nvPicPr>
        <p:blipFill rotWithShape="1">
          <a:blip r:embed="rId2">
            <a:alphaModFix/>
          </a:blip>
          <a:srcRect l="25733" t="18650"/>
          <a:stretch/>
        </p:blipFill>
        <p:spPr>
          <a:xfrm>
            <a:off x="0" y="37279"/>
            <a:ext cx="1364978" cy="1286877"/>
          </a:xfrm>
          <a:prstGeom prst="rect">
            <a:avLst/>
          </a:prstGeom>
          <a:noFill/>
          <a:ln>
            <a:noFill/>
          </a:ln>
        </p:spPr>
      </p:pic>
      <p:grpSp>
        <p:nvGrpSpPr>
          <p:cNvPr id="824" name="Google Shape;824;p103"/>
          <p:cNvGrpSpPr/>
          <p:nvPr/>
        </p:nvGrpSpPr>
        <p:grpSpPr>
          <a:xfrm>
            <a:off x="3334007" y="6278877"/>
            <a:ext cx="8395542" cy="332623"/>
            <a:chOff x="7632699" y="6308250"/>
            <a:chExt cx="4040789" cy="572290"/>
          </a:xfrm>
        </p:grpSpPr>
        <p:sp>
          <p:nvSpPr>
            <p:cNvPr id="825" name="Google Shape;825;p103"/>
            <p:cNvSpPr txBox="1"/>
            <p:nvPr/>
          </p:nvSpPr>
          <p:spPr>
            <a:xfrm>
              <a:off x="7632699" y="6417885"/>
              <a:ext cx="4017615" cy="46265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45473"/>
                </a:buClr>
                <a:buSzPts val="1000"/>
                <a:buFont typeface="Calibri"/>
                <a:buNone/>
              </a:pPr>
              <a:r>
                <a:rPr lang="de-DE" sz="1000" b="0" i="0" u="none" strike="noStrike">
                  <a:solidFill>
                    <a:srgbClr val="245473"/>
                  </a:solidFill>
                  <a:latin typeface="Calibri"/>
                  <a:ea typeface="Calibri"/>
                  <a:cs typeface="Calibri"/>
                  <a:sym typeface="Calibri"/>
                </a:rPr>
                <a:t>screening for business health</a:t>
              </a:r>
              <a:endParaRPr sz="1000" i="0">
                <a:solidFill>
                  <a:srgbClr val="245473"/>
                </a:solidFill>
                <a:latin typeface="Calibri"/>
                <a:ea typeface="Calibri"/>
                <a:cs typeface="Calibri"/>
                <a:sym typeface="Calibri"/>
              </a:endParaRPr>
            </a:p>
          </p:txBody>
        </p:sp>
        <p:sp>
          <p:nvSpPr>
            <p:cNvPr id="826" name="Google Shape;826;p103"/>
            <p:cNvSpPr txBox="1"/>
            <p:nvPr/>
          </p:nvSpPr>
          <p:spPr>
            <a:xfrm>
              <a:off x="10743787" y="6308250"/>
              <a:ext cx="929701" cy="2194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Merriweather Sans"/>
                <a:buNone/>
              </a:pPr>
              <a:endParaRPr sz="1100">
                <a:solidFill>
                  <a:srgbClr val="003841"/>
                </a:solidFill>
                <a:latin typeface="Calibri"/>
                <a:ea typeface="Calibri"/>
                <a:cs typeface="Calibri"/>
                <a:sym typeface="Calibri"/>
              </a:endParaRPr>
            </a:p>
          </p:txBody>
        </p:sp>
      </p:grpSp>
      <p:pic>
        <p:nvPicPr>
          <p:cNvPr id="827" name="Google Shape;827;p103"/>
          <p:cNvPicPr preferRelativeResize="0"/>
          <p:nvPr/>
        </p:nvPicPr>
        <p:blipFill rotWithShape="1">
          <a:blip r:embed="rId3">
            <a:alphaModFix/>
          </a:blip>
          <a:srcRect b="24514"/>
          <a:stretch/>
        </p:blipFill>
        <p:spPr>
          <a:xfrm>
            <a:off x="8757635" y="6375845"/>
            <a:ext cx="1257734" cy="19164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60"/>
        <p:cNvGrpSpPr/>
        <p:nvPr/>
      </p:nvGrpSpPr>
      <p:grpSpPr>
        <a:xfrm>
          <a:off x="0" y="0"/>
          <a:ext cx="0" cy="0"/>
          <a:chOff x="0" y="0"/>
          <a:chExt cx="0" cy="0"/>
        </a:xfrm>
      </p:grpSpPr>
      <p:sp>
        <p:nvSpPr>
          <p:cNvPr id="61" name="Google Shape;61;p5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5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55"/>
          <p:cNvGrpSpPr/>
          <p:nvPr/>
        </p:nvGrpSpPr>
        <p:grpSpPr>
          <a:xfrm>
            <a:off x="389965" y="6092742"/>
            <a:ext cx="3144242" cy="374574"/>
            <a:chOff x="301128" y="6151084"/>
            <a:chExt cx="3144242" cy="374574"/>
          </a:xfrm>
        </p:grpSpPr>
        <p:pic>
          <p:nvPicPr>
            <p:cNvPr id="64" name="Google Shape;64;p5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5" name="Google Shape;65;p5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6" name="Google Shape;66;p5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7" name="Google Shape;67;p55"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68" name="Google Shape;68;p5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5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70"/>
        <p:cNvGrpSpPr/>
        <p:nvPr/>
      </p:nvGrpSpPr>
      <p:grpSpPr>
        <a:xfrm>
          <a:off x="0" y="0"/>
          <a:ext cx="0" cy="0"/>
          <a:chOff x="0" y="0"/>
          <a:chExt cx="0" cy="0"/>
        </a:xfrm>
      </p:grpSpPr>
      <p:sp>
        <p:nvSpPr>
          <p:cNvPr id="71" name="Google Shape;71;p56"/>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72" name="Google Shape;72;p5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56"/>
          <p:cNvGrpSpPr/>
          <p:nvPr/>
        </p:nvGrpSpPr>
        <p:grpSpPr>
          <a:xfrm>
            <a:off x="8448790" y="6057987"/>
            <a:ext cx="3144242" cy="374574"/>
            <a:chOff x="301128" y="6151084"/>
            <a:chExt cx="3144242" cy="374574"/>
          </a:xfrm>
        </p:grpSpPr>
        <p:pic>
          <p:nvPicPr>
            <p:cNvPr id="74" name="Google Shape;74;p5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5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5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56"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78"/>
        <p:cNvGrpSpPr/>
        <p:nvPr/>
      </p:nvGrpSpPr>
      <p:grpSpPr>
        <a:xfrm>
          <a:off x="0" y="0"/>
          <a:ext cx="0" cy="0"/>
          <a:chOff x="0" y="0"/>
          <a:chExt cx="0" cy="0"/>
        </a:xfrm>
      </p:grpSpPr>
      <p:sp>
        <p:nvSpPr>
          <p:cNvPr id="79" name="Google Shape;79;p57"/>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0" name="Google Shape;80;p57"/>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1" name="Google Shape;81;p57"/>
          <p:cNvGrpSpPr/>
          <p:nvPr/>
        </p:nvGrpSpPr>
        <p:grpSpPr>
          <a:xfrm>
            <a:off x="8448790" y="6057987"/>
            <a:ext cx="3144242" cy="374574"/>
            <a:chOff x="301128" y="6151084"/>
            <a:chExt cx="3144242" cy="374574"/>
          </a:xfrm>
        </p:grpSpPr>
        <p:pic>
          <p:nvPicPr>
            <p:cNvPr id="82" name="Google Shape;82;p5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3" name="Google Shape;83;p5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4" name="Google Shape;84;p5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5" name="Google Shape;85;p57"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86"/>
        <p:cNvGrpSpPr/>
        <p:nvPr/>
      </p:nvGrpSpPr>
      <p:grpSpPr>
        <a:xfrm>
          <a:off x="0" y="0"/>
          <a:ext cx="0" cy="0"/>
          <a:chOff x="0" y="0"/>
          <a:chExt cx="0" cy="0"/>
        </a:xfrm>
      </p:grpSpPr>
      <p:sp>
        <p:nvSpPr>
          <p:cNvPr id="87" name="Google Shape;87;p58"/>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88" name="Google Shape;88;p58"/>
          <p:cNvSpPr>
            <a:spLocks noGrp="1"/>
          </p:cNvSpPr>
          <p:nvPr>
            <p:ph type="pic" idx="2"/>
          </p:nvPr>
        </p:nvSpPr>
        <p:spPr>
          <a:xfrm>
            <a:off x="6852062" y="228600"/>
            <a:ext cx="5105121" cy="6362700"/>
          </a:xfrm>
          <a:prstGeom prst="rect">
            <a:avLst/>
          </a:prstGeom>
          <a:solidFill>
            <a:schemeClr val="lt1"/>
          </a:solidFill>
          <a:ln>
            <a:noFill/>
          </a:ln>
        </p:spPr>
      </p:sp>
      <p:sp>
        <p:nvSpPr>
          <p:cNvPr id="89" name="Google Shape;89;p5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5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1" name="Google Shape;91;p58"/>
          <p:cNvGrpSpPr/>
          <p:nvPr/>
        </p:nvGrpSpPr>
        <p:grpSpPr>
          <a:xfrm rot="-5400000">
            <a:off x="-1025447" y="4518095"/>
            <a:ext cx="3445636" cy="410479"/>
            <a:chOff x="301128" y="6151084"/>
            <a:chExt cx="3144242" cy="374574"/>
          </a:xfrm>
        </p:grpSpPr>
        <p:pic>
          <p:nvPicPr>
            <p:cNvPr id="92" name="Google Shape;92;p5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93" name="Google Shape;93;p5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94" name="Google Shape;94;p5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https://youtu.be/t8XEF_X6GK8"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9.jp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www.linkedin.com/pulse/resilienz-der-krise-wieder-stabil-werden-teil-1-heller/?trackingId=ARp27V2XKiT7FPNqOJw%2B1g%3D%3D"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hyperlink" Target="https://resilientleadership.captivate.f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tourismrecovery.eu/international-needs-analysis-on-tourism-crisis-management-for-smes/"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www.tourismrecovery.eu/wp-content/uploads/2023/02/11_M7_Case-Study_Innovation.pptx"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image" Target="../media/image42.jpg"/><Relationship Id="rId4" Type="http://schemas.openxmlformats.org/officeDocument/2006/relationships/image" Target="../media/image41.jpg"/></Relationships>
</file>

<file path=ppt/slides/_rels/slide42.xml.rels><?xml version="1.0" encoding="UTF-8" standalone="yes"?>
<Relationships xmlns="http://schemas.openxmlformats.org/package/2006/relationships"><Relationship Id="rId3" Type="http://schemas.openxmlformats.org/officeDocument/2006/relationships/hyperlink" Target="https://www.unwto.org/sustainable-development"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hyperlink" Target="https://www.unwto.org/sustainable-development/climate-action" TargetMode="External"/><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hyperlink" Target="https://www.tourismrecovery.eu/wp-content/uploads/2023/02/12_M7_Case-Study_Social-Responsibility.pptx"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hyperlink" Target="https://www.iso.org/obp/ui#iso:std:iso:22316:ed-1:v1:en" TargetMode="External"/><Relationship Id="rId2" Type="http://schemas.openxmlformats.org/officeDocument/2006/relationships/notesSlide" Target="../notesSlides/notesSlide46.xml"/><Relationship Id="rId1" Type="http://schemas.openxmlformats.org/officeDocument/2006/relationships/slideLayout" Target="../slideLayouts/slideLayout5.xml"/><Relationship Id="rId5" Type="http://schemas.openxmlformats.org/officeDocument/2006/relationships/hyperlink" Target="https://www.skillsyouneed.com/rhubarb/7-pillars-resilience.html" TargetMode="External"/><Relationship Id="rId4" Type="http://schemas.openxmlformats.org/officeDocument/2006/relationships/hyperlink" Target="https://www.pwc.co.uk/audit-assurance/assets/pdf/operational-resilience-guide.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hyperlink" Target="https://www.facebook.com/tourismcrisisrecover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de-DE"/>
              <a:t>Crisis Resilience</a:t>
            </a:r>
            <a:endParaRPr/>
          </a:p>
        </p:txBody>
      </p:sp>
      <p:sp>
        <p:nvSpPr>
          <p:cNvPr id="833" name="Google Shape;833;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Module 7:</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ISO </a:t>
            </a:r>
            <a:r>
              <a:rPr lang="de-DE" dirty="0" err="1"/>
              <a:t>standard</a:t>
            </a:r>
            <a:r>
              <a:rPr lang="de-DE" dirty="0"/>
              <a:t> </a:t>
            </a:r>
            <a:r>
              <a:rPr lang="de-DE" dirty="0" err="1"/>
              <a:t>is</a:t>
            </a:r>
            <a:r>
              <a:rPr lang="de-DE" dirty="0"/>
              <a:t> a </a:t>
            </a:r>
            <a:r>
              <a:rPr lang="de-DE" dirty="0" err="1"/>
              <a:t>good</a:t>
            </a:r>
            <a:r>
              <a:rPr lang="de-DE" dirty="0"/>
              <a:t> </a:t>
            </a:r>
            <a:r>
              <a:rPr lang="de-DE" dirty="0" err="1"/>
              <a:t>guideline</a:t>
            </a:r>
            <a:r>
              <a:rPr lang="de-DE" dirty="0"/>
              <a:t> </a:t>
            </a:r>
            <a:r>
              <a:rPr lang="de-DE" dirty="0" err="1"/>
              <a:t>for</a:t>
            </a:r>
            <a:r>
              <a:rPr lang="de-DE" dirty="0"/>
              <a:t> the different </a:t>
            </a:r>
            <a:r>
              <a:rPr lang="de-DE" dirty="0" err="1"/>
              <a:t>approaches</a:t>
            </a:r>
            <a:r>
              <a:rPr lang="de-DE" dirty="0"/>
              <a:t> </a:t>
            </a:r>
            <a:r>
              <a:rPr lang="de-DE" dirty="0" err="1"/>
              <a:t>to</a:t>
            </a:r>
            <a:r>
              <a:rPr lang="de-DE" dirty="0"/>
              <a:t> </a:t>
            </a:r>
            <a:r>
              <a:rPr lang="de-DE" dirty="0" err="1"/>
              <a:t>make</a:t>
            </a:r>
            <a:r>
              <a:rPr lang="de-DE" dirty="0"/>
              <a:t> </a:t>
            </a:r>
            <a:r>
              <a:rPr lang="de-DE" dirty="0" err="1"/>
              <a:t>tourism</a:t>
            </a:r>
            <a:r>
              <a:rPr lang="de-DE" dirty="0"/>
              <a:t> SME </a:t>
            </a:r>
            <a:r>
              <a:rPr lang="de-DE" dirty="0" err="1"/>
              <a:t>more</a:t>
            </a:r>
            <a:r>
              <a:rPr lang="de-DE" dirty="0"/>
              <a:t> resilient.</a:t>
            </a:r>
            <a:endParaRPr dirty="0"/>
          </a:p>
        </p:txBody>
      </p:sp>
      <p:sp>
        <p:nvSpPr>
          <p:cNvPr id="985" name="Google Shape;985;p10"/>
          <p:cNvSpPr/>
          <p:nvPr/>
        </p:nvSpPr>
        <p:spPr>
          <a:xfrm>
            <a:off x="4249782"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7. Development and </a:t>
            </a:r>
            <a:r>
              <a:rPr lang="de-DE" sz="2000" b="1" dirty="0" err="1">
                <a:solidFill>
                  <a:srgbClr val="086D6E"/>
                </a:solidFill>
                <a:latin typeface="Calibri"/>
                <a:ea typeface="Calibri"/>
                <a:cs typeface="Calibri"/>
                <a:sym typeface="Calibri"/>
              </a:rPr>
              <a:t>coordination</a:t>
            </a:r>
            <a:r>
              <a:rPr lang="de-DE" sz="2000" b="1" dirty="0">
                <a:solidFill>
                  <a:srgbClr val="086D6E"/>
                </a:solidFill>
                <a:latin typeface="Calibri"/>
                <a:ea typeface="Calibri"/>
                <a:cs typeface="Calibri"/>
                <a:sym typeface="Calibri"/>
              </a:rPr>
              <a:t> of </a:t>
            </a:r>
            <a:r>
              <a:rPr lang="de-DE" sz="2000" b="1" dirty="0" err="1">
                <a:solidFill>
                  <a:srgbClr val="086D6E"/>
                </a:solidFill>
                <a:latin typeface="Calibri"/>
                <a:ea typeface="Calibri"/>
                <a:cs typeface="Calibri"/>
                <a:sym typeface="Calibri"/>
              </a:rPr>
              <a:t>management</a:t>
            </a:r>
            <a:r>
              <a:rPr lang="de-DE" sz="2000" b="1" dirty="0">
                <a:solidFill>
                  <a:srgbClr val="086D6E"/>
                </a:solidFill>
                <a:latin typeface="Calibri"/>
                <a:ea typeface="Calibri"/>
                <a:cs typeface="Calibri"/>
                <a:sym typeface="Calibri"/>
              </a:rPr>
              <a:t> </a:t>
            </a:r>
            <a:r>
              <a:rPr lang="de-DE" sz="2000" b="1" dirty="0" err="1">
                <a:solidFill>
                  <a:srgbClr val="086D6E"/>
                </a:solidFill>
                <a:latin typeface="Calibri"/>
                <a:ea typeface="Calibri"/>
                <a:cs typeface="Calibri"/>
                <a:sym typeface="Calibri"/>
              </a:rPr>
              <a:t>disciplines</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Different </a:t>
            </a:r>
            <a:r>
              <a:rPr lang="de-DE" sz="1600" dirty="0" err="1">
                <a:solidFill>
                  <a:srgbClr val="595A59"/>
                </a:solidFill>
                <a:latin typeface="Calibri"/>
                <a:ea typeface="Calibri"/>
                <a:cs typeface="Calibri"/>
                <a:sym typeface="Calibri"/>
              </a:rPr>
              <a:t>management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disciplines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capable</a:t>
            </a:r>
            <a:r>
              <a:rPr lang="de-DE" sz="1600" dirty="0">
                <a:solidFill>
                  <a:srgbClr val="595A59"/>
                </a:solidFill>
                <a:latin typeface="Calibri"/>
                <a:ea typeface="Calibri"/>
                <a:cs typeface="Calibri"/>
                <a:sym typeface="Calibri"/>
              </a:rPr>
              <a:t> of </a:t>
            </a:r>
            <a:r>
              <a:rPr lang="de-DE" sz="1600" dirty="0" err="1">
                <a:solidFill>
                  <a:srgbClr val="595A59"/>
                </a:solidFill>
                <a:latin typeface="Calibri"/>
                <a:ea typeface="Calibri"/>
                <a:cs typeface="Calibri"/>
                <a:sym typeface="Calibri"/>
              </a:rPr>
              <a:t>acting</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constantly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being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developed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They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coordinate</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cooperate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with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each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other</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able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work</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well</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together</a:t>
            </a:r>
            <a:r>
              <a:rPr lang="de-DE" sz="1600" dirty="0">
                <a:solidFill>
                  <a:srgbClr val="595A59"/>
                </a:solidFill>
                <a:latin typeface="Calibri"/>
                <a:ea typeface="Calibri"/>
                <a:cs typeface="Calibri"/>
                <a:sym typeface="Calibri"/>
              </a:rPr>
              <a:t> in </a:t>
            </a:r>
            <a:r>
              <a:rPr lang="de-DE" sz="1600" dirty="0" err="1">
                <a:solidFill>
                  <a:srgbClr val="595A59"/>
                </a:solidFill>
                <a:latin typeface="Calibri"/>
                <a:ea typeface="Calibri"/>
                <a:cs typeface="Calibri"/>
                <a:sym typeface="Calibri"/>
              </a:rPr>
              <a:t>response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current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events</a:t>
            </a:r>
            <a:r>
              <a:rPr lang="de-DE" sz="1600" dirty="0">
                <a:solidFill>
                  <a:srgbClr val="595A59"/>
                </a:solidFill>
                <a:latin typeface="Calibri"/>
                <a:ea typeface="Calibri"/>
                <a:cs typeface="Calibri"/>
                <a:sym typeface="Calibri"/>
              </a:rPr>
              <a:t> in the </a:t>
            </a:r>
            <a:r>
              <a:rPr lang="de-DE" sz="1600" dirty="0" err="1">
                <a:solidFill>
                  <a:srgbClr val="595A59"/>
                </a:solidFill>
                <a:latin typeface="Calibri"/>
                <a:ea typeface="Calibri"/>
                <a:cs typeface="Calibri"/>
                <a:sym typeface="Calibri"/>
              </a:rPr>
              <a:t>organisation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interdisciplinary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cooperation</a:t>
            </a:r>
            <a:r>
              <a:rPr lang="de-DE" sz="1600" dirty="0">
                <a:solidFill>
                  <a:srgbClr val="595A59"/>
                </a:solidFill>
                <a:latin typeface="Calibri"/>
                <a:ea typeface="Calibri"/>
                <a:cs typeface="Calibri"/>
                <a:sym typeface="Calibri"/>
              </a:rPr>
              <a:t>).</a:t>
            </a:r>
            <a:endParaRPr dirty="0"/>
          </a:p>
        </p:txBody>
      </p:sp>
      <p:sp>
        <p:nvSpPr>
          <p:cNvPr id="986" name="Google Shape;986;p10"/>
          <p:cNvSpPr/>
          <p:nvPr/>
        </p:nvSpPr>
        <p:spPr>
          <a:xfrm>
            <a:off x="6858959" y="1994260"/>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a:solidFill>
                  <a:srgbClr val="086D6E"/>
                </a:solidFill>
                <a:latin typeface="Calibri"/>
                <a:ea typeface="Calibri"/>
                <a:cs typeface="Calibri"/>
                <a:sym typeface="Calibri"/>
              </a:rPr>
              <a:t>8. Supporting continual improvement</a:t>
            </a:r>
            <a:endParaRPr/>
          </a:p>
          <a:p>
            <a:pPr marL="0" marR="0" lvl="0" indent="0" algn="l" rtl="0">
              <a:spcBef>
                <a:spcPts val="600"/>
              </a:spcBef>
              <a:spcAft>
                <a:spcPts val="0"/>
              </a:spcAft>
              <a:buNone/>
            </a:pPr>
            <a:r>
              <a:rPr lang="de-DE" sz="1600">
                <a:solidFill>
                  <a:srgbClr val="595A59"/>
                </a:solidFill>
                <a:latin typeface="Calibri"/>
                <a:ea typeface="Calibri"/>
                <a:cs typeface="Calibri"/>
                <a:sym typeface="Calibri"/>
              </a:rPr>
              <a:t>Measures and results are regularly evaluated to learn from experience, identify opportunities and overcome difficulties. Processes, strategies and goals are analysed and optimised. This also includes transparent feedback.</a:t>
            </a:r>
            <a:endParaRPr/>
          </a:p>
          <a:p>
            <a:pPr marL="0" marR="0" lvl="0" indent="0" algn="l" rtl="0">
              <a:spcBef>
                <a:spcPts val="600"/>
              </a:spcBef>
              <a:spcAft>
                <a:spcPts val="0"/>
              </a:spcAft>
              <a:buNone/>
            </a:pPr>
            <a:endParaRPr sz="1600">
              <a:solidFill>
                <a:srgbClr val="595A59"/>
              </a:solidFill>
              <a:latin typeface="Calibri"/>
              <a:ea typeface="Calibri"/>
              <a:cs typeface="Calibri"/>
              <a:sym typeface="Calibri"/>
            </a:endParaRPr>
          </a:p>
          <a:p>
            <a:pPr marL="0" marR="0" lvl="0" indent="0" algn="l" rtl="0">
              <a:spcBef>
                <a:spcPts val="600"/>
              </a:spcBef>
              <a:spcAft>
                <a:spcPts val="0"/>
              </a:spcAft>
              <a:buNone/>
            </a:pPr>
            <a:endParaRPr sz="1600">
              <a:solidFill>
                <a:srgbClr val="595A59"/>
              </a:solidFill>
              <a:latin typeface="Calibri"/>
              <a:ea typeface="Calibri"/>
              <a:cs typeface="Calibri"/>
              <a:sym typeface="Calibri"/>
            </a:endParaRPr>
          </a:p>
        </p:txBody>
      </p:sp>
      <p:sp>
        <p:nvSpPr>
          <p:cNvPr id="987" name="Google Shape;987;p10"/>
          <p:cNvSpPr/>
          <p:nvPr/>
        </p:nvSpPr>
        <p:spPr>
          <a:xfrm>
            <a:off x="9468137"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9. Ability </a:t>
            </a:r>
            <a:r>
              <a:rPr lang="de-DE" sz="2000" b="1" dirty="0" err="1">
                <a:solidFill>
                  <a:srgbClr val="086D6E"/>
                </a:solidFill>
                <a:latin typeface="Calibri"/>
                <a:ea typeface="Calibri"/>
                <a:cs typeface="Calibri"/>
                <a:sym typeface="Calibri"/>
              </a:rPr>
              <a:t>to</a:t>
            </a:r>
            <a:r>
              <a:rPr lang="de-DE" sz="2000" b="1" dirty="0">
                <a:solidFill>
                  <a:srgbClr val="086D6E"/>
                </a:solidFill>
                <a:latin typeface="Calibri"/>
                <a:ea typeface="Calibri"/>
                <a:cs typeface="Calibri"/>
                <a:sym typeface="Calibri"/>
              </a:rPr>
              <a:t> </a:t>
            </a:r>
            <a:r>
              <a:rPr lang="de-DE" sz="2000" b="1" dirty="0" err="1">
                <a:solidFill>
                  <a:srgbClr val="086D6E"/>
                </a:solidFill>
                <a:latin typeface="Calibri"/>
                <a:ea typeface="Calibri"/>
                <a:cs typeface="Calibri"/>
                <a:sym typeface="Calibri"/>
              </a:rPr>
              <a:t>anticipate</a:t>
            </a:r>
            <a:r>
              <a:rPr lang="de-DE" sz="2000" b="1" dirty="0">
                <a:solidFill>
                  <a:srgbClr val="086D6E"/>
                </a:solidFill>
                <a:latin typeface="Calibri"/>
                <a:ea typeface="Calibri"/>
                <a:cs typeface="Calibri"/>
                <a:sym typeface="Calibri"/>
              </a:rPr>
              <a:t> and </a:t>
            </a:r>
            <a:r>
              <a:rPr lang="de-DE" sz="2000" b="1" dirty="0" err="1">
                <a:solidFill>
                  <a:srgbClr val="086D6E"/>
                </a:solidFill>
                <a:latin typeface="Calibri"/>
                <a:ea typeface="Calibri"/>
                <a:cs typeface="Calibri"/>
                <a:sym typeface="Calibri"/>
              </a:rPr>
              <a:t>managing</a:t>
            </a:r>
            <a:r>
              <a:rPr lang="de-DE" sz="2000" b="1" dirty="0">
                <a:solidFill>
                  <a:srgbClr val="086D6E"/>
                </a:solidFill>
                <a:latin typeface="Calibri"/>
                <a:ea typeface="Calibri"/>
                <a:cs typeface="Calibri"/>
                <a:sym typeface="Calibri"/>
              </a:rPr>
              <a:t> </a:t>
            </a:r>
            <a:r>
              <a:rPr lang="de-DE" sz="2000" b="1" dirty="0" err="1">
                <a:solidFill>
                  <a:srgbClr val="086D6E"/>
                </a:solidFill>
                <a:latin typeface="Calibri"/>
                <a:ea typeface="Calibri"/>
                <a:cs typeface="Calibri"/>
                <a:sym typeface="Calibri"/>
              </a:rPr>
              <a:t>change</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The </a:t>
            </a:r>
            <a:r>
              <a:rPr lang="de-DE" sz="1600" dirty="0" err="1">
                <a:solidFill>
                  <a:srgbClr val="595A59"/>
                </a:solidFill>
                <a:latin typeface="Calibri"/>
                <a:ea typeface="Calibri"/>
                <a:cs typeface="Calibri"/>
                <a:sym typeface="Calibri"/>
              </a:rPr>
              <a:t>company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able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react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quickly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flexibly</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agilely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changes</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even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anticipate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them</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Resilience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increased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when</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company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prepares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change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unexpected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events</a:t>
            </a:r>
            <a:r>
              <a:rPr lang="de-DE" sz="1600" dirty="0">
                <a:solidFill>
                  <a:srgbClr val="595A59"/>
                </a:solidFill>
                <a:latin typeface="Calibri"/>
                <a:ea typeface="Calibri"/>
                <a:cs typeface="Calibri"/>
                <a:sym typeface="Calibri"/>
              </a:rPr>
              <a:t>.</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pic>
        <p:nvPicPr>
          <p:cNvPr id="988" name="Google Shape;988;p10"/>
          <p:cNvPicPr preferRelativeResize="0">
            <a:picLocks noGrp="1"/>
          </p:cNvPicPr>
          <p:nvPr>
            <p:ph type="body" idx="2"/>
          </p:nvPr>
        </p:nvPicPr>
        <p:blipFill rotWithShape="1">
          <a:blip r:embed="rId3">
            <a:alphaModFix/>
          </a:blip>
          <a:srcRect/>
          <a:stretch/>
        </p:blipFill>
        <p:spPr>
          <a:xfrm flipH="1">
            <a:off x="390525" y="3070370"/>
            <a:ext cx="3189288" cy="1739611"/>
          </a:xfrm>
          <a:prstGeom prst="rect">
            <a:avLst/>
          </a:prstGeom>
          <a:noFill/>
          <a:ln>
            <a:noFill/>
          </a:ln>
        </p:spPr>
      </p:pic>
      <p:sp>
        <p:nvSpPr>
          <p:cNvPr id="4" name="Google Shape;965;p8">
            <a:extLst>
              <a:ext uri="{FF2B5EF4-FFF2-40B4-BE49-F238E27FC236}">
                <a16:creationId xmlns:a16="http://schemas.microsoft.com/office/drawing/2014/main" id="{6CCE5E8C-BF55-3084-3027-5C69B8562DD5}"/>
              </a:ext>
            </a:extLst>
          </p:cNvPr>
          <p:cNvSpPr txBox="1">
            <a:spLocks/>
          </p:cNvSpPr>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79527B"/>
              </a:buClr>
              <a:buSzPts val="1800"/>
              <a:buFont typeface="Arial"/>
              <a:buNone/>
              <a:defRPr sz="1800" b="0" i="0" u="none" strike="noStrike" cap="none">
                <a:solidFill>
                  <a:srgbClr val="79527B"/>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ct val="100000"/>
            </a:pPr>
            <a:r>
              <a:rPr lang="en-GB" dirty="0"/>
              <a:t>The nine factors of organisational resilience III/III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11"/>
          <p:cNvSpPr txBox="1"/>
          <p:nvPr/>
        </p:nvSpPr>
        <p:spPr>
          <a:xfrm>
            <a:off x="5280111" y="5506059"/>
            <a:ext cx="5376372" cy="92328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Teams </a:t>
            </a:r>
            <a:r>
              <a:rPr lang="de-DE" sz="1800" dirty="0" err="1">
                <a:solidFill>
                  <a:srgbClr val="79527B"/>
                </a:solidFill>
                <a:latin typeface="Calibri"/>
                <a:ea typeface="Calibri"/>
                <a:cs typeface="Calibri"/>
                <a:sym typeface="Calibri"/>
              </a:rPr>
              <a:t>that</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are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able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to</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recognise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patterns</a:t>
            </a:r>
            <a:r>
              <a:rPr lang="de-DE" sz="1800" dirty="0">
                <a:solidFill>
                  <a:srgbClr val="79527B"/>
                </a:solidFill>
                <a:latin typeface="Calibri"/>
                <a:ea typeface="Calibri"/>
                <a:cs typeface="Calibri"/>
                <a:sym typeface="Calibri"/>
              </a:rPr>
              <a:t> and </a:t>
            </a:r>
            <a:r>
              <a:rPr lang="de-DE" sz="1800" dirty="0" err="1">
                <a:solidFill>
                  <a:srgbClr val="79527B"/>
                </a:solidFill>
                <a:latin typeface="Calibri"/>
                <a:ea typeface="Calibri"/>
                <a:cs typeface="Calibri"/>
                <a:sym typeface="Calibri"/>
              </a:rPr>
              <a:t>integrate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information</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to</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understand</a:t>
            </a:r>
            <a:r>
              <a:rPr lang="de-DE" sz="1800" dirty="0">
                <a:solidFill>
                  <a:srgbClr val="79527B"/>
                </a:solidFill>
                <a:latin typeface="Calibri"/>
                <a:ea typeface="Calibri"/>
                <a:cs typeface="Calibri"/>
                <a:sym typeface="Calibri"/>
              </a:rPr>
              <a:t> a </a:t>
            </a:r>
            <a:r>
              <a:rPr lang="de-DE" sz="1800" dirty="0" err="1">
                <a:solidFill>
                  <a:srgbClr val="79527B"/>
                </a:solidFill>
                <a:latin typeface="Calibri"/>
                <a:ea typeface="Calibri"/>
                <a:cs typeface="Calibri"/>
                <a:sym typeface="Calibri"/>
              </a:rPr>
              <a:t>chaotic</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situation</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while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being</a:t>
            </a:r>
            <a:r>
              <a:rPr lang="de-DE" sz="1800" dirty="0">
                <a:solidFill>
                  <a:srgbClr val="79527B"/>
                </a:solidFill>
                <a:latin typeface="Calibri"/>
                <a:ea typeface="Calibri"/>
                <a:cs typeface="Calibri"/>
                <a:sym typeface="Calibri"/>
              </a:rPr>
              <a:t> alert </a:t>
            </a:r>
            <a:r>
              <a:rPr lang="de-DE" sz="1800" dirty="0" err="1">
                <a:solidFill>
                  <a:srgbClr val="79527B"/>
                </a:solidFill>
                <a:latin typeface="Calibri"/>
                <a:ea typeface="Calibri"/>
                <a:cs typeface="Calibri"/>
                <a:sym typeface="Calibri"/>
              </a:rPr>
              <a:t>to</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subtle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changes</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as</a:t>
            </a:r>
            <a:r>
              <a:rPr lang="de-DE" sz="1800" dirty="0">
                <a:solidFill>
                  <a:srgbClr val="79527B"/>
                </a:solidFill>
                <a:latin typeface="Calibri"/>
                <a:ea typeface="Calibri"/>
                <a:cs typeface="Calibri"/>
                <a:sym typeface="Calibri"/>
              </a:rPr>
              <a:t> the </a:t>
            </a:r>
            <a:r>
              <a:rPr lang="de-DE" sz="1800" dirty="0" err="1">
                <a:solidFill>
                  <a:srgbClr val="79527B"/>
                </a:solidFill>
                <a:latin typeface="Calibri"/>
                <a:ea typeface="Calibri"/>
                <a:cs typeface="Calibri"/>
                <a:sym typeface="Calibri"/>
              </a:rPr>
              <a:t>situation</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evolves</a:t>
            </a:r>
            <a:endParaRPr sz="1800" dirty="0">
              <a:solidFill>
                <a:srgbClr val="79527B"/>
              </a:solidFill>
              <a:latin typeface="Calibri"/>
              <a:ea typeface="Calibri"/>
              <a:cs typeface="Calibri"/>
              <a:sym typeface="Calibri"/>
            </a:endParaRPr>
          </a:p>
        </p:txBody>
      </p:sp>
      <p:sp>
        <p:nvSpPr>
          <p:cNvPr id="994" name="Google Shape;994;p1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To be resilient in times of crisis, organisations need to manage a number of apparent contradictions, juxtaposing effective planning with adaptability to changing circumstances: </a:t>
            </a:r>
            <a:endParaRPr/>
          </a:p>
          <a:p>
            <a:pPr marL="0" lvl="0" indent="0" algn="l" rtl="0">
              <a:lnSpc>
                <a:spcPct val="100000"/>
              </a:lnSpc>
              <a:spcBef>
                <a:spcPts val="600"/>
              </a:spcBef>
              <a:spcAft>
                <a:spcPts val="0"/>
              </a:spcAft>
              <a:buClr>
                <a:srgbClr val="595A59"/>
              </a:buClr>
              <a:buSzPts val="1800"/>
              <a:buNone/>
            </a:pPr>
            <a:endParaRPr/>
          </a:p>
        </p:txBody>
      </p:sp>
      <p:sp>
        <p:nvSpPr>
          <p:cNvPr id="995" name="Google Shape;995;p1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SMEs need to plan effectively but also adapt to change to be resilient.</a:t>
            </a:r>
            <a:endParaRPr/>
          </a:p>
        </p:txBody>
      </p:sp>
      <p:sp>
        <p:nvSpPr>
          <p:cNvPr id="996" name="Google Shape;996;p1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Resilience and its challenges</a:t>
            </a:r>
            <a:endParaRPr/>
          </a:p>
        </p:txBody>
      </p:sp>
      <p:pic>
        <p:nvPicPr>
          <p:cNvPr id="997" name="Google Shape;997;p11" descr="Kapitän"/>
          <p:cNvPicPr preferRelativeResize="0">
            <a:picLocks noGrp="1"/>
          </p:cNvPicPr>
          <p:nvPr>
            <p:ph type="body" idx="1"/>
          </p:nvPr>
        </p:nvPicPr>
        <p:blipFill rotWithShape="1">
          <a:blip r:embed="rId3">
            <a:alphaModFix/>
          </a:blip>
          <a:srcRect/>
          <a:stretch/>
        </p:blipFill>
        <p:spPr>
          <a:xfrm>
            <a:off x="4373069" y="1787128"/>
            <a:ext cx="900000" cy="900000"/>
          </a:xfrm>
          <a:prstGeom prst="rect">
            <a:avLst/>
          </a:prstGeom>
          <a:noFill/>
          <a:ln>
            <a:noFill/>
          </a:ln>
        </p:spPr>
      </p:pic>
      <p:grpSp>
        <p:nvGrpSpPr>
          <p:cNvPr id="998" name="Google Shape;998;p11"/>
          <p:cNvGrpSpPr/>
          <p:nvPr/>
        </p:nvGrpSpPr>
        <p:grpSpPr>
          <a:xfrm>
            <a:off x="4479690" y="3155130"/>
            <a:ext cx="675513" cy="648000"/>
            <a:chOff x="5233525" y="4954450"/>
            <a:chExt cx="538275" cy="516350"/>
          </a:xfrm>
        </p:grpSpPr>
        <p:sp>
          <p:nvSpPr>
            <p:cNvPr id="999" name="Google Shape;999;p11"/>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0" name="Google Shape;1000;p11"/>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1" name="Google Shape;1001;p11"/>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2" name="Google Shape;1002;p11"/>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3" name="Google Shape;1003;p11"/>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4" name="Google Shape;1004;p11"/>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5" name="Google Shape;1005;p11"/>
            <p:cNvSpPr/>
            <p:nvPr/>
          </p:nvSpPr>
          <p:spPr>
            <a:xfrm>
              <a:off x="5367475" y="5025075"/>
              <a:ext cx="81600" cy="105975"/>
            </a:xfrm>
            <a:custGeom>
              <a:avLst/>
              <a:gdLst/>
              <a:ahLst/>
              <a:cxnLst/>
              <a:rect l="l" t="t" r="r" b="b"/>
              <a:pathLst>
                <a:path w="3264" h="4239" fill="none" extrusionOk="0">
                  <a:moveTo>
                    <a:pt x="0" y="1"/>
                  </a:moveTo>
                  <a:lnTo>
                    <a:pt x="3264" y="4238"/>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6" name="Google Shape;1006;p11"/>
            <p:cNvSpPr/>
            <p:nvPr/>
          </p:nvSpPr>
          <p:spPr>
            <a:xfrm>
              <a:off x="5567800" y="4999500"/>
              <a:ext cx="115100" cy="133975"/>
            </a:xfrm>
            <a:custGeom>
              <a:avLst/>
              <a:gdLst/>
              <a:ahLst/>
              <a:cxnLst/>
              <a:rect l="l" t="t" r="r" b="b"/>
              <a:pathLst>
                <a:path w="4604" h="5359" fill="none" extrusionOk="0">
                  <a:moveTo>
                    <a:pt x="0" y="5359"/>
                  </a:moveTo>
                  <a:lnTo>
                    <a:pt x="4603"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7" name="Google Shape;1007;p11"/>
            <p:cNvSpPr/>
            <p:nvPr/>
          </p:nvSpPr>
          <p:spPr>
            <a:xfrm>
              <a:off x="5600075" y="5217475"/>
              <a:ext cx="127275" cy="16475"/>
            </a:xfrm>
            <a:custGeom>
              <a:avLst/>
              <a:gdLst/>
              <a:ahLst/>
              <a:cxnLst/>
              <a:rect l="l" t="t" r="r" b="b"/>
              <a:pathLst>
                <a:path w="5091" h="659" fill="none" extrusionOk="0">
                  <a:moveTo>
                    <a:pt x="5090" y="658"/>
                  </a:moveTo>
                  <a:lnTo>
                    <a:pt x="0"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8" name="Google Shape;1008;p11"/>
            <p:cNvSpPr/>
            <p:nvPr/>
          </p:nvSpPr>
          <p:spPr>
            <a:xfrm>
              <a:off x="5497775" y="5299675"/>
              <a:ext cx="4900" cy="126675"/>
            </a:xfrm>
            <a:custGeom>
              <a:avLst/>
              <a:gdLst/>
              <a:ahLst/>
              <a:cxnLst/>
              <a:rect l="l" t="t" r="r" b="b"/>
              <a:pathLst>
                <a:path w="196" h="5067" fill="none" extrusionOk="0">
                  <a:moveTo>
                    <a:pt x="0" y="5067"/>
                  </a:moveTo>
                  <a:lnTo>
                    <a:pt x="195"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09" name="Google Shape;1009;p11"/>
            <p:cNvSpPr/>
            <p:nvPr/>
          </p:nvSpPr>
          <p:spPr>
            <a:xfrm>
              <a:off x="5277975" y="5241825"/>
              <a:ext cx="141275" cy="58500"/>
            </a:xfrm>
            <a:custGeom>
              <a:avLst/>
              <a:gdLst/>
              <a:ahLst/>
              <a:cxnLst/>
              <a:rect l="l" t="t" r="r" b="b"/>
              <a:pathLst>
                <a:path w="5651" h="2340" fill="none" extrusionOk="0">
                  <a:moveTo>
                    <a:pt x="0" y="2339"/>
                  </a:moveTo>
                  <a:lnTo>
                    <a:pt x="5651" y="1"/>
                  </a:lnTo>
                </a:path>
              </a:pathLst>
            </a:custGeom>
            <a:solidFill>
              <a:schemeClr val="lt1"/>
            </a:solid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pic>
        <p:nvPicPr>
          <p:cNvPr id="1010" name="Google Shape;1010;p11" descr="Gruppenbrainstorming"/>
          <p:cNvPicPr preferRelativeResize="0"/>
          <p:nvPr/>
        </p:nvPicPr>
        <p:blipFill rotWithShape="1">
          <a:blip r:embed="rId4">
            <a:alphaModFix/>
          </a:blip>
          <a:srcRect/>
          <a:stretch/>
        </p:blipFill>
        <p:spPr>
          <a:xfrm>
            <a:off x="4373069" y="5514948"/>
            <a:ext cx="914400" cy="914400"/>
          </a:xfrm>
          <a:prstGeom prst="rect">
            <a:avLst/>
          </a:prstGeom>
          <a:noFill/>
          <a:ln>
            <a:noFill/>
          </a:ln>
        </p:spPr>
      </p:pic>
      <p:grpSp>
        <p:nvGrpSpPr>
          <p:cNvPr id="1011" name="Google Shape;1011;p11"/>
          <p:cNvGrpSpPr/>
          <p:nvPr/>
        </p:nvGrpSpPr>
        <p:grpSpPr>
          <a:xfrm>
            <a:off x="4547441" y="4382328"/>
            <a:ext cx="551963" cy="720000"/>
            <a:chOff x="590250" y="244200"/>
            <a:chExt cx="407975" cy="532175"/>
          </a:xfrm>
        </p:grpSpPr>
        <p:sp>
          <p:nvSpPr>
            <p:cNvPr id="1012" name="Google Shape;1012;p11"/>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3" name="Google Shape;1013;p11"/>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4" name="Google Shape;1014;p11"/>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5" name="Google Shape;1015;p11"/>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6" name="Google Shape;1016;p11"/>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7" name="Google Shape;1017;p11"/>
            <p:cNvSpPr/>
            <p:nvPr/>
          </p:nvSpPr>
          <p:spPr>
            <a:xfrm>
              <a:off x="649925" y="590050"/>
              <a:ext cx="133975" cy="25"/>
            </a:xfrm>
            <a:custGeom>
              <a:avLst/>
              <a:gdLst/>
              <a:ahLst/>
              <a:cxnLst/>
              <a:rect l="l" t="t" r="r" b="b"/>
              <a:pathLst>
                <a:path w="5359" h="1" fill="none" extrusionOk="0">
                  <a:moveTo>
                    <a:pt x="5358" y="0"/>
                  </a:moveTo>
                  <a:lnTo>
                    <a:pt x="0" y="0"/>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8" name="Google Shape;1018;p11"/>
            <p:cNvSpPr/>
            <p:nvPr/>
          </p:nvSpPr>
          <p:spPr>
            <a:xfrm>
              <a:off x="649925" y="5346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19" name="Google Shape;1019;p11"/>
            <p:cNvSpPr/>
            <p:nvPr/>
          </p:nvSpPr>
          <p:spPr>
            <a:xfrm>
              <a:off x="649925" y="4798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0" name="Google Shape;1020;p11"/>
            <p:cNvSpPr/>
            <p:nvPr/>
          </p:nvSpPr>
          <p:spPr>
            <a:xfrm>
              <a:off x="649925" y="424425"/>
              <a:ext cx="255750" cy="25"/>
            </a:xfrm>
            <a:custGeom>
              <a:avLst/>
              <a:gdLst/>
              <a:ahLst/>
              <a:cxnLst/>
              <a:rect l="l" t="t" r="r" b="b"/>
              <a:pathLst>
                <a:path w="10230" h="1" fill="none" extrusionOk="0">
                  <a:moveTo>
                    <a:pt x="10229" y="1"/>
                  </a:moveTo>
                  <a:lnTo>
                    <a:pt x="0" y="1"/>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1" name="Google Shape;1021;p11"/>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2" name="Google Shape;1022;p11"/>
            <p:cNvSpPr/>
            <p:nvPr/>
          </p:nvSpPr>
          <p:spPr>
            <a:xfrm>
              <a:off x="654800" y="244200"/>
              <a:ext cx="25" cy="51175"/>
            </a:xfrm>
            <a:custGeom>
              <a:avLst/>
              <a:gdLst/>
              <a:ahLst/>
              <a:cxnLst/>
              <a:rect l="l" t="t" r="r" b="b"/>
              <a:pathLst>
                <a:path w="1" h="2047" fill="none" extrusionOk="0">
                  <a:moveTo>
                    <a:pt x="0" y="1"/>
                  </a:moveTo>
                  <a:lnTo>
                    <a:pt x="0"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3" name="Google Shape;1023;p11"/>
            <p:cNvSpPr/>
            <p:nvPr/>
          </p:nvSpPr>
          <p:spPr>
            <a:xfrm>
              <a:off x="737600" y="244200"/>
              <a:ext cx="25" cy="51175"/>
            </a:xfrm>
            <a:custGeom>
              <a:avLst/>
              <a:gdLst/>
              <a:ahLst/>
              <a:cxnLst/>
              <a:rect l="l" t="t" r="r" b="b"/>
              <a:pathLst>
                <a:path w="1" h="2047" fill="none" extrusionOk="0">
                  <a:moveTo>
                    <a:pt x="1" y="1"/>
                  </a:moveTo>
                  <a:lnTo>
                    <a:pt x="1"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4" name="Google Shape;1024;p11"/>
            <p:cNvSpPr/>
            <p:nvPr/>
          </p:nvSpPr>
          <p:spPr>
            <a:xfrm>
              <a:off x="820400" y="244200"/>
              <a:ext cx="25" cy="51175"/>
            </a:xfrm>
            <a:custGeom>
              <a:avLst/>
              <a:gdLst/>
              <a:ahLst/>
              <a:cxnLst/>
              <a:rect l="l" t="t" r="r" b="b"/>
              <a:pathLst>
                <a:path w="1" h="2047" fill="none" extrusionOk="0">
                  <a:moveTo>
                    <a:pt x="1" y="1"/>
                  </a:moveTo>
                  <a:lnTo>
                    <a:pt x="1"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025" name="Google Shape;1025;p11"/>
            <p:cNvSpPr/>
            <p:nvPr/>
          </p:nvSpPr>
          <p:spPr>
            <a:xfrm>
              <a:off x="903225" y="244200"/>
              <a:ext cx="25" cy="51175"/>
            </a:xfrm>
            <a:custGeom>
              <a:avLst/>
              <a:gdLst/>
              <a:ahLst/>
              <a:cxnLst/>
              <a:rect l="l" t="t" r="r" b="b"/>
              <a:pathLst>
                <a:path w="1" h="2047" fill="none" extrusionOk="0">
                  <a:moveTo>
                    <a:pt x="0" y="1"/>
                  </a:moveTo>
                  <a:lnTo>
                    <a:pt x="0" y="2046"/>
                  </a:lnTo>
                </a:path>
              </a:pathLst>
            </a:custGeom>
            <a:noFill/>
            <a:ln w="25400"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026" name="Google Shape;1026;p11"/>
          <p:cNvSpPr txBox="1"/>
          <p:nvPr/>
        </p:nvSpPr>
        <p:spPr>
          <a:xfrm>
            <a:off x="5384979" y="1715736"/>
            <a:ext cx="527150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Leaders </a:t>
            </a:r>
            <a:r>
              <a:rPr lang="de-DE" sz="1800" dirty="0" err="1">
                <a:solidFill>
                  <a:srgbClr val="79527B"/>
                </a:solidFill>
                <a:latin typeface="Calibri"/>
                <a:ea typeface="Calibri"/>
                <a:cs typeface="Calibri"/>
                <a:sym typeface="Calibri"/>
              </a:rPr>
              <a:t>who</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are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able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to</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give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people</a:t>
            </a:r>
            <a:r>
              <a:rPr lang="de-DE" sz="1800" dirty="0">
                <a:solidFill>
                  <a:srgbClr val="79527B"/>
                </a:solidFill>
                <a:latin typeface="Calibri"/>
                <a:ea typeface="Calibri"/>
                <a:cs typeface="Calibri"/>
                <a:sym typeface="Calibri"/>
              </a:rPr>
              <a:t> a sense of </a:t>
            </a:r>
            <a:r>
              <a:rPr lang="de-DE" sz="1800" dirty="0" err="1">
                <a:solidFill>
                  <a:srgbClr val="79527B"/>
                </a:solidFill>
                <a:latin typeface="Calibri"/>
                <a:ea typeface="Calibri"/>
                <a:cs typeface="Calibri"/>
                <a:sym typeface="Calibri"/>
              </a:rPr>
              <a:t>hope</a:t>
            </a:r>
            <a:r>
              <a:rPr lang="de-DE" sz="1800" dirty="0">
                <a:solidFill>
                  <a:srgbClr val="79527B"/>
                </a:solidFill>
                <a:latin typeface="Calibri"/>
                <a:ea typeface="Calibri"/>
                <a:cs typeface="Calibri"/>
                <a:sym typeface="Calibri"/>
              </a:rPr>
              <a:t> and </a:t>
            </a:r>
            <a:r>
              <a:rPr lang="de-DE" sz="1800" dirty="0" err="1">
                <a:solidFill>
                  <a:srgbClr val="79527B"/>
                </a:solidFill>
                <a:latin typeface="Calibri"/>
                <a:ea typeface="Calibri"/>
                <a:cs typeface="Calibri"/>
                <a:sym typeface="Calibri"/>
              </a:rPr>
              <a:t>direction</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while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understanding</a:t>
            </a:r>
            <a:r>
              <a:rPr lang="de-DE" sz="1800" dirty="0">
                <a:solidFill>
                  <a:srgbClr val="79527B"/>
                </a:solidFill>
                <a:latin typeface="Calibri"/>
                <a:ea typeface="Calibri"/>
                <a:cs typeface="Calibri"/>
                <a:sym typeface="Calibri"/>
              </a:rPr>
              <a:t> the </a:t>
            </a:r>
            <a:r>
              <a:rPr lang="de-DE" sz="1800" dirty="0" err="1">
                <a:solidFill>
                  <a:srgbClr val="79527B"/>
                </a:solidFill>
                <a:latin typeface="Calibri"/>
                <a:ea typeface="Calibri"/>
                <a:cs typeface="Calibri"/>
                <a:sym typeface="Calibri"/>
              </a:rPr>
              <a:t>situation</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they</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are</a:t>
            </a:r>
            <a:r>
              <a:rPr lang="de-DE" sz="1800" dirty="0">
                <a:solidFill>
                  <a:srgbClr val="79527B"/>
                </a:solidFill>
                <a:latin typeface="Calibri"/>
                <a:ea typeface="Calibri"/>
                <a:cs typeface="Calibri"/>
                <a:sym typeface="Calibri"/>
              </a:rPr>
              <a:t> in</a:t>
            </a:r>
            <a:endParaRPr sz="1800" dirty="0">
              <a:solidFill>
                <a:srgbClr val="79527B"/>
              </a:solidFill>
              <a:latin typeface="Calibri"/>
              <a:ea typeface="Calibri"/>
              <a:cs typeface="Calibri"/>
              <a:sym typeface="Calibri"/>
            </a:endParaRPr>
          </a:p>
        </p:txBody>
      </p:sp>
      <p:sp>
        <p:nvSpPr>
          <p:cNvPr id="1027" name="Google Shape;1027;p11"/>
          <p:cNvSpPr/>
          <p:nvPr/>
        </p:nvSpPr>
        <p:spPr>
          <a:xfrm>
            <a:off x="4286031" y="1637401"/>
            <a:ext cx="6400442"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8" name="Google Shape;1028;p11"/>
          <p:cNvSpPr/>
          <p:nvPr/>
        </p:nvSpPr>
        <p:spPr>
          <a:xfrm>
            <a:off x="4286031" y="2903789"/>
            <a:ext cx="6400442"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9" name="Google Shape;1029;p11"/>
          <p:cNvSpPr/>
          <p:nvPr/>
        </p:nvSpPr>
        <p:spPr>
          <a:xfrm>
            <a:off x="4286031" y="4170177"/>
            <a:ext cx="6400442"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0" name="Google Shape;1030;p11"/>
          <p:cNvSpPr/>
          <p:nvPr/>
        </p:nvSpPr>
        <p:spPr>
          <a:xfrm>
            <a:off x="4286031" y="5436566"/>
            <a:ext cx="6400442" cy="1080000"/>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1" name="Google Shape;1031;p11"/>
          <p:cNvSpPr txBox="1"/>
          <p:nvPr/>
        </p:nvSpPr>
        <p:spPr>
          <a:xfrm>
            <a:off x="5384978" y="3115889"/>
            <a:ext cx="52715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79527B"/>
                </a:solidFill>
                <a:latin typeface="Calibri"/>
                <a:ea typeface="Calibri"/>
                <a:cs typeface="Calibri"/>
                <a:sym typeface="Calibri"/>
              </a:rPr>
              <a:t>An organisational culture that values disciplined planning while encouraging innovation</a:t>
            </a:r>
            <a:endParaRPr sz="1800">
              <a:solidFill>
                <a:srgbClr val="79527B"/>
              </a:solidFill>
              <a:latin typeface="Calibri"/>
              <a:ea typeface="Calibri"/>
              <a:cs typeface="Calibri"/>
              <a:sym typeface="Calibri"/>
            </a:endParaRPr>
          </a:p>
        </p:txBody>
      </p:sp>
      <p:sp>
        <p:nvSpPr>
          <p:cNvPr id="1032" name="Google Shape;1032;p11"/>
          <p:cNvSpPr txBox="1"/>
          <p:nvPr/>
        </p:nvSpPr>
        <p:spPr>
          <a:xfrm>
            <a:off x="5384979" y="4367789"/>
            <a:ext cx="527150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79527B"/>
                </a:solidFill>
                <a:latin typeface="Calibri"/>
                <a:ea typeface="Calibri"/>
                <a:cs typeface="Calibri"/>
                <a:sym typeface="Calibri"/>
              </a:rPr>
              <a:t>Plan and make decisions carefully and in a structured way, while being responsive and bold</a:t>
            </a:r>
            <a:endParaRPr sz="1800">
              <a:solidFill>
                <a:srgbClr val="79527B"/>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12"/>
          <p:cNvSpPr txBox="1">
            <a:spLocks noGrp="1"/>
          </p:cNvSpPr>
          <p:nvPr>
            <p:ph type="body" idx="2"/>
          </p:nvPr>
        </p:nvSpPr>
        <p:spPr>
          <a:xfrm>
            <a:off x="389965" y="1637401"/>
            <a:ext cx="481123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Melissa Miranda </a:t>
            </a:r>
            <a:r>
              <a:rPr lang="de-DE" dirty="0" err="1"/>
              <a:t>shares</a:t>
            </a:r>
            <a:r>
              <a:rPr lang="de-DE" dirty="0"/>
              <a:t> her </a:t>
            </a:r>
            <a:r>
              <a:rPr lang="de-DE" dirty="0" err="1"/>
              <a:t>experiences</a:t>
            </a:r>
            <a:r>
              <a:rPr lang="de-DE" dirty="0"/>
              <a:t> </a:t>
            </a:r>
            <a:r>
              <a:rPr lang="de-DE" dirty="0" err="1"/>
              <a:t>with</a:t>
            </a:r>
            <a:r>
              <a:rPr lang="de-DE" dirty="0"/>
              <a:t> a </a:t>
            </a:r>
            <a:r>
              <a:rPr lang="de-DE" dirty="0" err="1"/>
              <a:t>broken</a:t>
            </a:r>
            <a:r>
              <a:rPr lang="de-DE" dirty="0"/>
              <a:t>, abusive </a:t>
            </a:r>
            <a:r>
              <a:rPr lang="de-DE" dirty="0" err="1"/>
              <a:t>restaurant</a:t>
            </a:r>
            <a:r>
              <a:rPr lang="de-DE" dirty="0"/>
              <a:t> </a:t>
            </a:r>
            <a:r>
              <a:rPr lang="de-DE" dirty="0" err="1"/>
              <a:t>industry</a:t>
            </a:r>
            <a:r>
              <a:rPr lang="de-DE" dirty="0"/>
              <a:t>, and her </a:t>
            </a:r>
            <a:r>
              <a:rPr lang="de-DE" dirty="0" err="1"/>
              <a:t>dreams</a:t>
            </a:r>
            <a:r>
              <a:rPr lang="de-DE" dirty="0"/>
              <a:t> of a </a:t>
            </a:r>
            <a:r>
              <a:rPr lang="de-DE" dirty="0" err="1"/>
              <a:t>better</a:t>
            </a:r>
            <a:r>
              <a:rPr lang="de-DE" dirty="0"/>
              <a:t> </a:t>
            </a:r>
            <a:r>
              <a:rPr lang="de-DE" dirty="0" err="1"/>
              <a:t>way</a:t>
            </a:r>
            <a:r>
              <a:rPr lang="de-DE" dirty="0"/>
              <a:t> of </a:t>
            </a:r>
            <a:r>
              <a:rPr lang="de-DE" dirty="0" err="1"/>
              <a:t>leading</a:t>
            </a:r>
            <a:r>
              <a:rPr lang="de-DE" dirty="0"/>
              <a:t> - </a:t>
            </a:r>
            <a:r>
              <a:rPr lang="de-DE" dirty="0" err="1"/>
              <a:t>through</a:t>
            </a:r>
            <a:r>
              <a:rPr lang="de-DE" dirty="0"/>
              <a:t> </a:t>
            </a:r>
            <a:r>
              <a:rPr lang="de-DE" dirty="0" err="1"/>
              <a:t>kindness</a:t>
            </a:r>
            <a:r>
              <a:rPr lang="de-DE" dirty="0"/>
              <a:t>, </a:t>
            </a:r>
            <a:r>
              <a:rPr lang="de-DE" dirty="0" err="1"/>
              <a:t>community</a:t>
            </a:r>
            <a:r>
              <a:rPr lang="de-DE" dirty="0"/>
              <a:t> and </a:t>
            </a:r>
            <a:r>
              <a:rPr lang="de-DE" dirty="0" err="1"/>
              <a:t>compassion</a:t>
            </a:r>
            <a:r>
              <a:rPr lang="de-DE" dirty="0"/>
              <a:t>. </a:t>
            </a:r>
            <a:r>
              <a:rPr lang="de-DE" dirty="0" err="1"/>
              <a:t>When</a:t>
            </a:r>
            <a:r>
              <a:rPr lang="de-DE" dirty="0"/>
              <a:t> Melissa </a:t>
            </a:r>
            <a:r>
              <a:rPr lang="de-DE" dirty="0" err="1"/>
              <a:t>started</a:t>
            </a:r>
            <a:r>
              <a:rPr lang="de-DE" dirty="0"/>
              <a:t> her own </a:t>
            </a:r>
            <a:r>
              <a:rPr lang="de-DE" dirty="0" err="1"/>
              <a:t>restaurant</a:t>
            </a:r>
            <a:r>
              <a:rPr lang="de-DE" dirty="0"/>
              <a:t> in 2020, </a:t>
            </a:r>
            <a:r>
              <a:rPr lang="de-DE" dirty="0" err="1"/>
              <a:t>she</a:t>
            </a:r>
            <a:r>
              <a:rPr lang="de-DE" dirty="0"/>
              <a:t> </a:t>
            </a:r>
            <a:r>
              <a:rPr lang="de-DE" dirty="0" err="1"/>
              <a:t>envisioned</a:t>
            </a:r>
            <a:r>
              <a:rPr lang="de-DE" dirty="0"/>
              <a:t> a </a:t>
            </a:r>
            <a:r>
              <a:rPr lang="de-DE" dirty="0" err="1"/>
              <a:t>new</a:t>
            </a:r>
            <a:r>
              <a:rPr lang="de-DE" dirty="0"/>
              <a:t> </a:t>
            </a:r>
            <a:r>
              <a:rPr lang="de-DE" dirty="0" err="1"/>
              <a:t>business</a:t>
            </a:r>
            <a:r>
              <a:rPr lang="de-DE" dirty="0"/>
              <a:t> </a:t>
            </a:r>
            <a:r>
              <a:rPr lang="de-DE" dirty="0" err="1"/>
              <a:t>model</a:t>
            </a:r>
            <a:r>
              <a:rPr lang="de-DE" dirty="0"/>
              <a:t> </a:t>
            </a:r>
            <a:r>
              <a:rPr lang="de-DE" dirty="0" err="1"/>
              <a:t>centring</a:t>
            </a:r>
            <a:r>
              <a:rPr lang="de-DE" dirty="0"/>
              <a:t> </a:t>
            </a:r>
            <a:r>
              <a:rPr lang="de-DE" dirty="0" err="1"/>
              <a:t>around</a:t>
            </a:r>
            <a:r>
              <a:rPr lang="de-DE" dirty="0"/>
              <a:t> </a:t>
            </a:r>
            <a:r>
              <a:rPr lang="de-DE" dirty="0" err="1"/>
              <a:t>collaboration</a:t>
            </a:r>
            <a:r>
              <a:rPr lang="de-DE" dirty="0"/>
              <a:t> and </a:t>
            </a:r>
            <a:r>
              <a:rPr lang="de-DE" dirty="0" err="1"/>
              <a:t>empowerment</a:t>
            </a:r>
            <a:r>
              <a:rPr lang="de-DE" dirty="0"/>
              <a:t> </a:t>
            </a:r>
            <a:r>
              <a:rPr lang="de-DE" dirty="0" err="1"/>
              <a:t>for</a:t>
            </a:r>
            <a:r>
              <a:rPr lang="de-DE" dirty="0"/>
              <a:t> her </a:t>
            </a:r>
            <a:r>
              <a:rPr lang="de-DE" dirty="0" err="1"/>
              <a:t>employees</a:t>
            </a:r>
            <a:r>
              <a:rPr lang="de-DE" dirty="0"/>
              <a:t>. The </a:t>
            </a:r>
            <a:r>
              <a:rPr lang="de-DE" dirty="0" err="1"/>
              <a:t>pandemic</a:t>
            </a:r>
            <a:r>
              <a:rPr lang="de-DE" dirty="0"/>
              <a:t> </a:t>
            </a:r>
            <a:r>
              <a:rPr lang="de-DE" dirty="0" err="1"/>
              <a:t>proved</a:t>
            </a:r>
            <a:r>
              <a:rPr lang="de-DE" dirty="0"/>
              <a:t> </a:t>
            </a:r>
            <a:r>
              <a:rPr lang="de-DE" dirty="0" err="1"/>
              <a:t>to</a:t>
            </a:r>
            <a:r>
              <a:rPr lang="de-DE" dirty="0"/>
              <a:t> </a:t>
            </a:r>
            <a:r>
              <a:rPr lang="de-DE" dirty="0" err="1"/>
              <a:t>be</a:t>
            </a:r>
            <a:r>
              <a:rPr lang="de-DE" dirty="0"/>
              <a:t> a </a:t>
            </a:r>
            <a:r>
              <a:rPr lang="de-DE" dirty="0" err="1"/>
              <a:t>test</a:t>
            </a:r>
            <a:r>
              <a:rPr lang="de-DE" dirty="0"/>
              <a:t> of her </a:t>
            </a:r>
            <a:r>
              <a:rPr lang="de-DE" dirty="0" err="1"/>
              <a:t>new</a:t>
            </a:r>
            <a:r>
              <a:rPr lang="de-DE" dirty="0"/>
              <a:t> </a:t>
            </a:r>
            <a:r>
              <a:rPr lang="de-DE" dirty="0" err="1"/>
              <a:t>community</a:t>
            </a:r>
            <a:r>
              <a:rPr lang="de-DE" dirty="0"/>
              <a:t> </a:t>
            </a:r>
            <a:r>
              <a:rPr lang="de-DE" dirty="0" err="1"/>
              <a:t>philosophy</a:t>
            </a:r>
            <a:r>
              <a:rPr lang="de-DE" dirty="0"/>
              <a:t> - a </a:t>
            </a:r>
            <a:r>
              <a:rPr lang="de-DE" dirty="0" err="1"/>
              <a:t>philosophy</a:t>
            </a:r>
            <a:r>
              <a:rPr lang="de-DE" dirty="0"/>
              <a:t> </a:t>
            </a:r>
            <a:r>
              <a:rPr lang="de-DE" dirty="0" err="1"/>
              <a:t>that</a:t>
            </a:r>
            <a:r>
              <a:rPr lang="de-DE" dirty="0"/>
              <a:t> </a:t>
            </a:r>
            <a:r>
              <a:rPr lang="de-DE" dirty="0" err="1"/>
              <a:t>resulted</a:t>
            </a:r>
            <a:r>
              <a:rPr lang="de-DE" dirty="0"/>
              <a:t> in a </a:t>
            </a:r>
            <a:r>
              <a:rPr lang="de-DE" dirty="0" err="1"/>
              <a:t>thriving</a:t>
            </a:r>
            <a:r>
              <a:rPr lang="de-DE" dirty="0"/>
              <a:t> </a:t>
            </a:r>
            <a:r>
              <a:rPr lang="de-DE" dirty="0" err="1"/>
              <a:t>restaurant</a:t>
            </a:r>
            <a:r>
              <a:rPr lang="de-DE" dirty="0"/>
              <a:t>, </a:t>
            </a:r>
            <a:r>
              <a:rPr lang="de-DE" dirty="0" err="1"/>
              <a:t>proving</a:t>
            </a:r>
            <a:r>
              <a:rPr lang="de-DE" dirty="0"/>
              <a:t> </a:t>
            </a:r>
            <a:r>
              <a:rPr lang="de-DE" dirty="0" err="1"/>
              <a:t>that</a:t>
            </a:r>
            <a:r>
              <a:rPr lang="de-DE" dirty="0"/>
              <a:t> </a:t>
            </a:r>
            <a:r>
              <a:rPr lang="de-DE" dirty="0" err="1"/>
              <a:t>what</a:t>
            </a:r>
            <a:r>
              <a:rPr lang="de-DE" dirty="0"/>
              <a:t> </a:t>
            </a:r>
            <a:r>
              <a:rPr lang="de-DE" dirty="0" err="1"/>
              <a:t>is</a:t>
            </a:r>
            <a:r>
              <a:rPr lang="de-DE" dirty="0"/>
              <a:t> </a:t>
            </a:r>
            <a:r>
              <a:rPr lang="de-DE" dirty="0" err="1"/>
              <a:t>good</a:t>
            </a:r>
            <a:r>
              <a:rPr lang="de-DE" dirty="0"/>
              <a:t> </a:t>
            </a:r>
            <a:r>
              <a:rPr lang="de-DE" dirty="0" err="1"/>
              <a:t>for</a:t>
            </a:r>
            <a:r>
              <a:rPr lang="de-DE" dirty="0"/>
              <a:t> </a:t>
            </a:r>
            <a:r>
              <a:rPr lang="de-DE" dirty="0" err="1"/>
              <a:t>people</a:t>
            </a:r>
            <a:r>
              <a:rPr lang="de-DE" dirty="0"/>
              <a:t> </a:t>
            </a:r>
            <a:r>
              <a:rPr lang="de-DE" dirty="0" err="1"/>
              <a:t>is</a:t>
            </a:r>
            <a:r>
              <a:rPr lang="de-DE" dirty="0"/>
              <a:t> also </a:t>
            </a:r>
            <a:r>
              <a:rPr lang="de-DE" dirty="0" err="1"/>
              <a:t>good</a:t>
            </a:r>
            <a:r>
              <a:rPr lang="de-DE" dirty="0"/>
              <a:t> </a:t>
            </a:r>
            <a:r>
              <a:rPr lang="de-DE" dirty="0" err="1"/>
              <a:t>for</a:t>
            </a:r>
            <a:r>
              <a:rPr lang="de-DE" dirty="0"/>
              <a:t> </a:t>
            </a:r>
            <a:r>
              <a:rPr lang="de-DE" dirty="0" err="1"/>
              <a:t>business</a:t>
            </a:r>
            <a:r>
              <a:rPr lang="de-DE" dirty="0"/>
              <a:t>.</a:t>
            </a:r>
            <a:endParaRPr dirty="0"/>
          </a:p>
          <a:p>
            <a:pPr marL="0" lvl="0" indent="0" algn="l" rtl="0">
              <a:lnSpc>
                <a:spcPct val="100000"/>
              </a:lnSpc>
              <a:spcBef>
                <a:spcPts val="600"/>
              </a:spcBef>
              <a:spcAft>
                <a:spcPts val="0"/>
              </a:spcAft>
              <a:buClr>
                <a:srgbClr val="595A59"/>
              </a:buClr>
              <a:buSzPts val="1200"/>
              <a:buNone/>
            </a:pPr>
            <a:r>
              <a:rPr lang="de-DE" sz="1200" dirty="0"/>
              <a:t>Source: TED</a:t>
            </a:r>
            <a:endParaRPr dirty="0"/>
          </a:p>
          <a:p>
            <a:pPr marL="0" lvl="0" indent="0" algn="l" rtl="0">
              <a:lnSpc>
                <a:spcPct val="100000"/>
              </a:lnSpc>
              <a:spcBef>
                <a:spcPts val="600"/>
              </a:spcBef>
              <a:spcAft>
                <a:spcPts val="0"/>
              </a:spcAft>
              <a:buClr>
                <a:srgbClr val="79527B"/>
              </a:buClr>
              <a:buSzPts val="1200"/>
              <a:buNone/>
            </a:pPr>
            <a:r>
              <a:rPr lang="de-DE" sz="1200" u="sng" dirty="0">
                <a:solidFill>
                  <a:srgbClr val="79527B"/>
                </a:solidFill>
                <a:hlinkClick r:id="rId3">
                  <a:extLst>
                    <a:ext uri="{A12FA001-AC4F-418D-AE19-62706E023703}">
                      <ahyp:hlinkClr xmlns:ahyp="http://schemas.microsoft.com/office/drawing/2018/hyperlinkcolor" val="tx"/>
                    </a:ext>
                  </a:extLst>
                </a:hlinkClick>
              </a:rPr>
              <a:t>https://youtu.be/t8XEF_X6GK8</a:t>
            </a:r>
            <a:endParaRPr sz="1200" dirty="0">
              <a:solidFill>
                <a:srgbClr val="79527B"/>
              </a:solidFill>
            </a:endParaRPr>
          </a:p>
        </p:txBody>
      </p:sp>
      <p:sp>
        <p:nvSpPr>
          <p:cNvPr id="1038" name="Google Shape;1038;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Please</a:t>
            </a:r>
            <a:r>
              <a:rPr lang="de-DE" dirty="0"/>
              <a:t> </a:t>
            </a:r>
            <a:r>
              <a:rPr lang="de-DE" dirty="0" err="1"/>
              <a:t>watch</a:t>
            </a:r>
            <a:r>
              <a:rPr lang="de-DE" dirty="0"/>
              <a:t>: Building </a:t>
            </a:r>
            <a:r>
              <a:rPr lang="de-DE" dirty="0" err="1"/>
              <a:t>Resilience</a:t>
            </a:r>
            <a:r>
              <a:rPr lang="de-DE" dirty="0"/>
              <a:t> and Community in the Service Industry</a:t>
            </a:r>
            <a:endParaRPr dirty="0"/>
          </a:p>
        </p:txBody>
      </p:sp>
      <p:sp>
        <p:nvSpPr>
          <p:cNvPr id="1039" name="Google Shape;1039;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Example of a resilient restaurant</a:t>
            </a:r>
            <a:endParaRPr/>
          </a:p>
        </p:txBody>
      </p:sp>
      <p:pic>
        <p:nvPicPr>
          <p:cNvPr id="1040" name="Google Shape;1040;p12" descr="iMac.png"/>
          <p:cNvPicPr preferRelativeResize="0">
            <a:picLocks noGrp="1"/>
          </p:cNvPicPr>
          <p:nvPr>
            <p:ph type="body" idx="1"/>
          </p:nvPr>
        </p:nvPicPr>
        <p:blipFill rotWithShape="1">
          <a:blip r:embed="rId4">
            <a:alphaModFix/>
          </a:blip>
          <a:srcRect/>
          <a:stretch/>
        </p:blipFill>
        <p:spPr>
          <a:xfrm>
            <a:off x="5122980" y="1636713"/>
            <a:ext cx="5267090" cy="4455341"/>
          </a:xfrm>
          <a:prstGeom prst="rect">
            <a:avLst/>
          </a:prstGeom>
          <a:noFill/>
          <a:ln>
            <a:noFill/>
          </a:ln>
        </p:spPr>
      </p:pic>
      <p:pic>
        <p:nvPicPr>
          <p:cNvPr id="1041" name="Google Shape;1041;p12" title="Building Resilience and Community in the Service Industry | Melissa Miranda | TEDxSeattle"/>
          <p:cNvPicPr preferRelativeResize="0"/>
          <p:nvPr/>
        </p:nvPicPr>
        <p:blipFill rotWithShape="1">
          <a:blip r:embed="rId5">
            <a:alphaModFix/>
          </a:blip>
          <a:srcRect/>
          <a:stretch/>
        </p:blipFill>
        <p:spPr>
          <a:xfrm>
            <a:off x="5856143" y="2213540"/>
            <a:ext cx="3878984" cy="21916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1"/>
                                        </p:tgtEl>
                                        <p:attrNameLst>
                                          <p:attrName>style.visibility</p:attrName>
                                        </p:attrNameLst>
                                      </p:cBhvr>
                                      <p:to>
                                        <p:strVal val="visible"/>
                                      </p:to>
                                    </p:set>
                                    <p:animEffect transition="in" filter="fade">
                                      <p:cBhvr>
                                        <p:cTn id="7" dur="1"/>
                                        <p:tgtEl>
                                          <p:spTgt spid="1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1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Most </a:t>
            </a:r>
            <a:r>
              <a:rPr lang="de-DE" dirty="0" err="1"/>
              <a:t>activities</a:t>
            </a:r>
            <a:r>
              <a:rPr lang="de-DE" dirty="0"/>
              <a:t> in </a:t>
            </a:r>
            <a:r>
              <a:rPr lang="de-DE" dirty="0" err="1"/>
              <a:t>companies</a:t>
            </a:r>
            <a:r>
              <a:rPr lang="de-DE" dirty="0"/>
              <a:t> </a:t>
            </a:r>
            <a:r>
              <a:rPr lang="de-DE" dirty="0" err="1"/>
              <a:t>have</a:t>
            </a:r>
            <a:r>
              <a:rPr lang="de-DE" dirty="0"/>
              <a:t> </a:t>
            </a:r>
            <a:r>
              <a:rPr lang="de-DE" dirty="0" err="1"/>
              <a:t>more</a:t>
            </a:r>
            <a:r>
              <a:rPr lang="de-DE" dirty="0"/>
              <a:t> </a:t>
            </a:r>
            <a:r>
              <a:rPr lang="de-DE" dirty="0" err="1"/>
              <a:t>or</a:t>
            </a:r>
            <a:r>
              <a:rPr lang="de-DE" dirty="0"/>
              <a:t> </a:t>
            </a:r>
            <a:r>
              <a:rPr lang="de-DE" dirty="0" err="1"/>
              <a:t>less</a:t>
            </a:r>
            <a:r>
              <a:rPr lang="de-DE" dirty="0"/>
              <a:t> </a:t>
            </a:r>
            <a:r>
              <a:rPr lang="de-DE" dirty="0" err="1"/>
              <a:t>exactly</a:t>
            </a:r>
            <a:r>
              <a:rPr lang="de-DE" dirty="0"/>
              <a:t> the </a:t>
            </a:r>
            <a:r>
              <a:rPr lang="de-DE" dirty="0" err="1"/>
              <a:t>results</a:t>
            </a:r>
            <a:r>
              <a:rPr lang="de-DE" dirty="0"/>
              <a:t> </a:t>
            </a:r>
            <a:r>
              <a:rPr lang="de-DE" dirty="0" err="1"/>
              <a:t>that</a:t>
            </a:r>
            <a:r>
              <a:rPr lang="de-DE" dirty="0"/>
              <a:t> </a:t>
            </a:r>
            <a:r>
              <a:rPr lang="de-DE" dirty="0" err="1"/>
              <a:t>are</a:t>
            </a:r>
            <a:r>
              <a:rPr lang="de-DE" dirty="0"/>
              <a:t> </a:t>
            </a:r>
            <a:r>
              <a:rPr lang="de-DE" dirty="0" err="1"/>
              <a:t>expected</a:t>
            </a:r>
            <a:r>
              <a:rPr lang="de-DE" dirty="0"/>
              <a:t>.</a:t>
            </a:r>
            <a:endParaRPr dirty="0"/>
          </a:p>
          <a:p>
            <a:pPr marL="0" lvl="0" indent="0" algn="l" rtl="0">
              <a:lnSpc>
                <a:spcPct val="100000"/>
              </a:lnSpc>
              <a:spcBef>
                <a:spcPts val="600"/>
              </a:spcBef>
              <a:spcAft>
                <a:spcPts val="0"/>
              </a:spcAft>
              <a:buClr>
                <a:srgbClr val="595A59"/>
              </a:buClr>
              <a:buSzPts val="1800"/>
              <a:buNone/>
            </a:pPr>
            <a:endParaRPr dirty="0"/>
          </a:p>
        </p:txBody>
      </p:sp>
      <p:sp>
        <p:nvSpPr>
          <p:cNvPr id="1047" name="Google Shape;1047;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Basically</a:t>
            </a:r>
            <a:r>
              <a:rPr lang="de-DE" dirty="0"/>
              <a:t>, </a:t>
            </a:r>
            <a:r>
              <a:rPr lang="de-DE" dirty="0" err="1"/>
              <a:t>most</a:t>
            </a:r>
            <a:r>
              <a:rPr lang="de-DE" dirty="0"/>
              <a:t> of the </a:t>
            </a:r>
            <a:r>
              <a:rPr lang="de-DE" dirty="0" err="1"/>
              <a:t>results</a:t>
            </a:r>
            <a:r>
              <a:rPr lang="de-DE" dirty="0"/>
              <a:t> in SMEs </a:t>
            </a:r>
            <a:r>
              <a:rPr lang="de-DE" dirty="0" err="1"/>
              <a:t>come</a:t>
            </a:r>
            <a:r>
              <a:rPr lang="de-DE" dirty="0"/>
              <a:t> in </a:t>
            </a:r>
            <a:r>
              <a:rPr lang="de-DE" dirty="0" err="1"/>
              <a:t>as</a:t>
            </a:r>
            <a:r>
              <a:rPr lang="de-DE" dirty="0"/>
              <a:t> </a:t>
            </a:r>
            <a:r>
              <a:rPr lang="de-DE" dirty="0" err="1"/>
              <a:t>expected</a:t>
            </a:r>
            <a:r>
              <a:rPr lang="de-DE" dirty="0"/>
              <a:t>. </a:t>
            </a:r>
            <a:endParaRPr dirty="0"/>
          </a:p>
        </p:txBody>
      </p:sp>
      <p:sp>
        <p:nvSpPr>
          <p:cNvPr id="1048" name="Google Shape;1048;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Learning from what goes right I/III</a:t>
            </a:r>
            <a:endParaRPr/>
          </a:p>
          <a:p>
            <a:pPr marL="0" lvl="0" indent="0" algn="l" rtl="0">
              <a:lnSpc>
                <a:spcPct val="90000"/>
              </a:lnSpc>
              <a:spcBef>
                <a:spcPts val="1000"/>
              </a:spcBef>
              <a:spcAft>
                <a:spcPts val="0"/>
              </a:spcAft>
              <a:buClr>
                <a:srgbClr val="79527B"/>
              </a:buClr>
              <a:buSzPct val="100000"/>
              <a:buNone/>
            </a:pPr>
            <a:endParaRPr/>
          </a:p>
        </p:txBody>
      </p:sp>
      <p:sp>
        <p:nvSpPr>
          <p:cNvPr id="1049" name="Google Shape;1049;p13"/>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50" name="Google Shape;1050;p13"/>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51" name="Google Shape;1051;p13"/>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Event Frequency</a:t>
            </a:r>
            <a:endParaRPr/>
          </a:p>
        </p:txBody>
      </p:sp>
      <p:sp>
        <p:nvSpPr>
          <p:cNvPr id="1052" name="Google Shape;1052;p13"/>
          <p:cNvSpPr txBox="1"/>
          <p:nvPr/>
        </p:nvSpPr>
        <p:spPr>
          <a:xfrm>
            <a:off x="3163614" y="5538952"/>
            <a:ext cx="11569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Unwanted</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Outcomes</a:t>
            </a:r>
            <a:endParaRPr/>
          </a:p>
        </p:txBody>
      </p:sp>
      <p:sp>
        <p:nvSpPr>
          <p:cNvPr id="1053" name="Google Shape;1053;p13"/>
          <p:cNvSpPr txBox="1"/>
          <p:nvPr/>
        </p:nvSpPr>
        <p:spPr>
          <a:xfrm>
            <a:off x="10593646" y="5531836"/>
            <a:ext cx="1042273" cy="64633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Positive</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Surprises</a:t>
            </a:r>
            <a:endParaRPr sz="1800" b="0" i="0" u="none" strike="noStrike" cap="none">
              <a:solidFill>
                <a:srgbClr val="79527B"/>
              </a:solidFill>
              <a:latin typeface="Calibri"/>
              <a:ea typeface="Calibri"/>
              <a:cs typeface="Calibri"/>
              <a:sym typeface="Calibri"/>
            </a:endParaRPr>
          </a:p>
        </p:txBody>
      </p:sp>
      <p:sp>
        <p:nvSpPr>
          <p:cNvPr id="1054" name="Google Shape;1054;p13"/>
          <p:cNvSpPr txBox="1"/>
          <p:nvPr/>
        </p:nvSpPr>
        <p:spPr>
          <a:xfrm>
            <a:off x="6724120" y="5529799"/>
            <a:ext cx="114012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Expected</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Outcomes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1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We try to learn especially when something has gone particularly wrong.</a:t>
            </a:r>
            <a:endParaRPr/>
          </a:p>
          <a:p>
            <a:pPr marL="0" lvl="0" indent="0" algn="l" rtl="0">
              <a:lnSpc>
                <a:spcPct val="100000"/>
              </a:lnSpc>
              <a:spcBef>
                <a:spcPts val="600"/>
              </a:spcBef>
              <a:spcAft>
                <a:spcPts val="0"/>
              </a:spcAft>
              <a:buClr>
                <a:srgbClr val="595A59"/>
              </a:buClr>
              <a:buSzPts val="1800"/>
              <a:buNone/>
            </a:pPr>
            <a:endParaRPr/>
          </a:p>
        </p:txBody>
      </p:sp>
      <p:sp>
        <p:nvSpPr>
          <p:cNvPr id="1060" name="Google Shape;1060;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sz="2000"/>
              <a:t>There is as much value learning from ‘what goes right’ as ‘what goes wrong.</a:t>
            </a:r>
            <a:endParaRPr/>
          </a:p>
        </p:txBody>
      </p:sp>
      <p:sp>
        <p:nvSpPr>
          <p:cNvPr id="1061" name="Google Shape;1061;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Learning from what goes right II/III</a:t>
            </a:r>
            <a:endParaRPr/>
          </a:p>
          <a:p>
            <a:pPr marL="0" lvl="0" indent="0" algn="l" rtl="0">
              <a:lnSpc>
                <a:spcPct val="90000"/>
              </a:lnSpc>
              <a:spcBef>
                <a:spcPts val="1000"/>
              </a:spcBef>
              <a:spcAft>
                <a:spcPts val="0"/>
              </a:spcAft>
              <a:buClr>
                <a:srgbClr val="79527B"/>
              </a:buClr>
              <a:buSzPct val="100000"/>
              <a:buNone/>
            </a:pPr>
            <a:endParaRPr/>
          </a:p>
          <a:p>
            <a:pPr marL="0" lvl="0" indent="0" algn="l" rtl="0">
              <a:lnSpc>
                <a:spcPct val="90000"/>
              </a:lnSpc>
              <a:spcBef>
                <a:spcPts val="1000"/>
              </a:spcBef>
              <a:spcAft>
                <a:spcPts val="0"/>
              </a:spcAft>
              <a:buClr>
                <a:srgbClr val="79527B"/>
              </a:buClr>
              <a:buSzPct val="100000"/>
              <a:buNone/>
            </a:pPr>
            <a:endParaRPr/>
          </a:p>
        </p:txBody>
      </p:sp>
      <p:sp>
        <p:nvSpPr>
          <p:cNvPr id="1062" name="Google Shape;1062;p14"/>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63" name="Google Shape;1063;p14"/>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64" name="Google Shape;1064;p14"/>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Event Frequency</a:t>
            </a:r>
            <a:endParaRPr/>
          </a:p>
        </p:txBody>
      </p:sp>
      <p:sp>
        <p:nvSpPr>
          <p:cNvPr id="1065" name="Google Shape;1065;p14"/>
          <p:cNvSpPr txBox="1"/>
          <p:nvPr/>
        </p:nvSpPr>
        <p:spPr>
          <a:xfrm>
            <a:off x="3163614" y="5538952"/>
            <a:ext cx="11569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Unwanted</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Outcomes</a:t>
            </a:r>
            <a:endParaRPr/>
          </a:p>
        </p:txBody>
      </p:sp>
      <p:sp>
        <p:nvSpPr>
          <p:cNvPr id="1066" name="Google Shape;1066;p14"/>
          <p:cNvSpPr txBox="1"/>
          <p:nvPr/>
        </p:nvSpPr>
        <p:spPr>
          <a:xfrm>
            <a:off x="10593646" y="5531836"/>
            <a:ext cx="1042273" cy="64633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Positive</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Surprises</a:t>
            </a:r>
            <a:endParaRPr sz="1800" b="0" i="0" u="none" strike="noStrike" cap="none">
              <a:solidFill>
                <a:srgbClr val="79527B"/>
              </a:solidFill>
              <a:latin typeface="Calibri"/>
              <a:ea typeface="Calibri"/>
              <a:cs typeface="Calibri"/>
              <a:sym typeface="Calibri"/>
            </a:endParaRPr>
          </a:p>
        </p:txBody>
      </p:sp>
      <p:sp>
        <p:nvSpPr>
          <p:cNvPr id="1067" name="Google Shape;1067;p14"/>
          <p:cNvSpPr txBox="1"/>
          <p:nvPr/>
        </p:nvSpPr>
        <p:spPr>
          <a:xfrm>
            <a:off x="6724120" y="5529799"/>
            <a:ext cx="114012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Expected</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Outcomes</a:t>
            </a:r>
            <a:endParaRPr/>
          </a:p>
        </p:txBody>
      </p:sp>
      <p:sp>
        <p:nvSpPr>
          <p:cNvPr id="1068" name="Google Shape;1068;p14"/>
          <p:cNvSpPr/>
          <p:nvPr/>
        </p:nvSpPr>
        <p:spPr>
          <a:xfrm>
            <a:off x="3163613" y="4831508"/>
            <a:ext cx="2304300" cy="1331100"/>
          </a:xfrm>
          <a:prstGeom prst="ellipse">
            <a:avLst/>
          </a:prstGeom>
          <a:solidFill>
            <a:srgbClr val="F27954">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rgbClr val="033637"/>
                </a:solidFill>
                <a:latin typeface="Calibri"/>
                <a:ea typeface="Calibri"/>
                <a:cs typeface="Calibri"/>
                <a:sym typeface="Calibri"/>
              </a:rPr>
              <a:t>Scope of learning activities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1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Daily </a:t>
            </a:r>
            <a:r>
              <a:rPr lang="de-DE" dirty="0" err="1"/>
              <a:t>work</a:t>
            </a:r>
            <a:r>
              <a:rPr lang="de-DE" dirty="0"/>
              <a:t> </a:t>
            </a:r>
            <a:r>
              <a:rPr lang="de-DE" dirty="0" err="1"/>
              <a:t>is</a:t>
            </a:r>
            <a:r>
              <a:rPr lang="de-DE" dirty="0"/>
              <a:t> a </a:t>
            </a:r>
            <a:r>
              <a:rPr lang="de-DE" dirty="0" err="1"/>
              <a:t>rich</a:t>
            </a:r>
            <a:r>
              <a:rPr lang="de-DE" dirty="0"/>
              <a:t> and </a:t>
            </a:r>
            <a:r>
              <a:rPr lang="de-DE" dirty="0" err="1"/>
              <a:t>often</a:t>
            </a:r>
            <a:r>
              <a:rPr lang="de-DE" dirty="0"/>
              <a:t> </a:t>
            </a:r>
            <a:r>
              <a:rPr lang="de-DE" dirty="0" err="1"/>
              <a:t>untapped</a:t>
            </a:r>
            <a:r>
              <a:rPr lang="de-DE" dirty="0"/>
              <a:t> source of </a:t>
            </a:r>
            <a:r>
              <a:rPr lang="de-DE" dirty="0" err="1"/>
              <a:t>learning</a:t>
            </a:r>
            <a:r>
              <a:rPr lang="de-DE" dirty="0"/>
              <a:t>. </a:t>
            </a:r>
            <a:endParaRPr dirty="0"/>
          </a:p>
          <a:p>
            <a:pPr marL="0" lvl="0" indent="0" algn="l" rtl="0">
              <a:lnSpc>
                <a:spcPct val="100000"/>
              </a:lnSpc>
              <a:spcBef>
                <a:spcPts val="600"/>
              </a:spcBef>
              <a:spcAft>
                <a:spcPts val="0"/>
              </a:spcAft>
              <a:buClr>
                <a:srgbClr val="595A59"/>
              </a:buClr>
              <a:buSzPts val="1800"/>
              <a:buNone/>
            </a:pPr>
            <a:r>
              <a:rPr lang="de-DE" dirty="0" err="1"/>
              <a:t>It</a:t>
            </a:r>
            <a:r>
              <a:rPr lang="de-DE" dirty="0"/>
              <a:t> </a:t>
            </a:r>
            <a:r>
              <a:rPr lang="de-DE" dirty="0" err="1"/>
              <a:t>is</a:t>
            </a:r>
            <a:r>
              <a:rPr lang="de-DE" dirty="0"/>
              <a:t> an </a:t>
            </a:r>
            <a:r>
              <a:rPr lang="de-DE" dirty="0" err="1"/>
              <a:t>incredible</a:t>
            </a:r>
            <a:r>
              <a:rPr lang="de-DE" dirty="0"/>
              <a:t> </a:t>
            </a:r>
            <a:r>
              <a:rPr lang="de-DE" dirty="0" err="1"/>
              <a:t>wealth</a:t>
            </a:r>
            <a:r>
              <a:rPr lang="de-DE" dirty="0"/>
              <a:t> of </a:t>
            </a:r>
            <a:r>
              <a:rPr lang="de-DE" dirty="0" err="1"/>
              <a:t>knowledge</a:t>
            </a:r>
            <a:r>
              <a:rPr lang="de-DE" dirty="0"/>
              <a:t> </a:t>
            </a:r>
            <a:r>
              <a:rPr lang="de-DE" dirty="0" err="1"/>
              <a:t>to</a:t>
            </a:r>
            <a:r>
              <a:rPr lang="de-DE" dirty="0"/>
              <a:t> </a:t>
            </a:r>
            <a:r>
              <a:rPr lang="de-DE" dirty="0" err="1"/>
              <a:t>learn</a:t>
            </a:r>
            <a:r>
              <a:rPr lang="de-DE" dirty="0"/>
              <a:t> </a:t>
            </a:r>
            <a:r>
              <a:rPr lang="de-DE" dirty="0" err="1"/>
              <a:t>from</a:t>
            </a:r>
            <a:r>
              <a:rPr lang="de-DE" dirty="0"/>
              <a:t> </a:t>
            </a:r>
            <a:r>
              <a:rPr lang="de-DE" dirty="0" err="1"/>
              <a:t>it</a:t>
            </a:r>
            <a:r>
              <a:rPr lang="de-DE" dirty="0"/>
              <a:t> </a:t>
            </a:r>
            <a:r>
              <a:rPr lang="de-DE" dirty="0" err="1"/>
              <a:t>why</a:t>
            </a:r>
            <a:r>
              <a:rPr lang="de-DE" dirty="0"/>
              <a:t> </a:t>
            </a:r>
            <a:r>
              <a:rPr lang="de-DE" dirty="0" err="1"/>
              <a:t>something</a:t>
            </a:r>
            <a:r>
              <a:rPr lang="de-DE" dirty="0"/>
              <a:t> </a:t>
            </a:r>
            <a:r>
              <a:rPr lang="de-DE" dirty="0" err="1"/>
              <a:t>works</a:t>
            </a:r>
            <a:r>
              <a:rPr lang="de-DE" dirty="0"/>
              <a:t> </a:t>
            </a:r>
            <a:r>
              <a:rPr lang="de-DE" dirty="0" err="1"/>
              <a:t>exactly</a:t>
            </a:r>
            <a:r>
              <a:rPr lang="de-DE" dirty="0"/>
              <a:t> the </a:t>
            </a:r>
            <a:r>
              <a:rPr lang="de-DE" dirty="0" err="1"/>
              <a:t>way</a:t>
            </a:r>
            <a:r>
              <a:rPr lang="de-DE" dirty="0"/>
              <a:t> </a:t>
            </a:r>
            <a:r>
              <a:rPr lang="de-DE" dirty="0" err="1"/>
              <a:t>it</a:t>
            </a:r>
            <a:r>
              <a:rPr lang="de-DE" dirty="0"/>
              <a:t> </a:t>
            </a:r>
            <a:r>
              <a:rPr lang="de-DE" dirty="0" err="1"/>
              <a:t>does</a:t>
            </a:r>
            <a:r>
              <a:rPr lang="de-DE" dirty="0"/>
              <a:t>. </a:t>
            </a:r>
            <a:endParaRPr dirty="0"/>
          </a:p>
        </p:txBody>
      </p:sp>
      <p:sp>
        <p:nvSpPr>
          <p:cNvPr id="1074" name="Google Shape;1074;p1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de-DE" dirty="0" err="1"/>
              <a:t>If</a:t>
            </a:r>
            <a:r>
              <a:rPr lang="de-DE" dirty="0"/>
              <a:t> </a:t>
            </a:r>
            <a:r>
              <a:rPr lang="de-DE" dirty="0" err="1"/>
              <a:t>you</a:t>
            </a:r>
            <a:r>
              <a:rPr lang="de-DE" dirty="0"/>
              <a:t> </a:t>
            </a:r>
            <a:r>
              <a:rPr lang="de-DE" dirty="0" err="1"/>
              <a:t>don't</a:t>
            </a:r>
            <a:r>
              <a:rPr lang="de-DE" dirty="0"/>
              <a:t> </a:t>
            </a:r>
            <a:r>
              <a:rPr lang="de-DE" dirty="0" err="1"/>
              <a:t>look</a:t>
            </a:r>
            <a:r>
              <a:rPr lang="de-DE" dirty="0"/>
              <a:t> at the </a:t>
            </a:r>
            <a:r>
              <a:rPr lang="de-DE" dirty="0" err="1"/>
              <a:t>processes</a:t>
            </a:r>
            <a:r>
              <a:rPr lang="de-DE" dirty="0"/>
              <a:t> </a:t>
            </a:r>
            <a:r>
              <a:rPr lang="de-DE" dirty="0" err="1"/>
              <a:t>that</a:t>
            </a:r>
            <a:r>
              <a:rPr lang="de-DE" dirty="0"/>
              <a:t> </a:t>
            </a:r>
            <a:r>
              <a:rPr lang="de-DE" dirty="0" err="1"/>
              <a:t>are</a:t>
            </a:r>
            <a:r>
              <a:rPr lang="de-DE" dirty="0"/>
              <a:t> </a:t>
            </a:r>
            <a:r>
              <a:rPr lang="de-DE" dirty="0" err="1"/>
              <a:t>going</a:t>
            </a:r>
            <a:r>
              <a:rPr lang="de-DE" dirty="0"/>
              <a:t> </a:t>
            </a:r>
            <a:r>
              <a:rPr lang="de-DE" dirty="0" err="1"/>
              <a:t>well</a:t>
            </a:r>
            <a:r>
              <a:rPr lang="de-DE" dirty="0"/>
              <a:t>, </a:t>
            </a:r>
            <a:r>
              <a:rPr lang="de-DE" dirty="0" err="1"/>
              <a:t>you</a:t>
            </a:r>
            <a:r>
              <a:rPr lang="de-DE" dirty="0"/>
              <a:t> miss </a:t>
            </a:r>
            <a:r>
              <a:rPr lang="de-DE" dirty="0" err="1"/>
              <a:t>learning</a:t>
            </a:r>
            <a:r>
              <a:rPr lang="de-DE" dirty="0"/>
              <a:t> </a:t>
            </a:r>
            <a:r>
              <a:rPr lang="de-DE" dirty="0" err="1"/>
              <a:t>opportunities</a:t>
            </a:r>
            <a:r>
              <a:rPr lang="de-DE" dirty="0"/>
              <a:t> </a:t>
            </a:r>
            <a:r>
              <a:rPr lang="de-DE" dirty="0" err="1"/>
              <a:t>to</a:t>
            </a:r>
            <a:r>
              <a:rPr lang="de-DE" dirty="0"/>
              <a:t> </a:t>
            </a:r>
            <a:r>
              <a:rPr lang="de-DE" dirty="0" err="1"/>
              <a:t>achieve</a:t>
            </a:r>
            <a:r>
              <a:rPr lang="de-DE" dirty="0"/>
              <a:t> </a:t>
            </a:r>
            <a:r>
              <a:rPr lang="de-DE" dirty="0" err="1"/>
              <a:t>crisis</a:t>
            </a:r>
            <a:r>
              <a:rPr lang="de-DE" dirty="0"/>
              <a:t> </a:t>
            </a:r>
            <a:r>
              <a:rPr lang="de-DE" dirty="0" err="1"/>
              <a:t>resilience</a:t>
            </a:r>
            <a:r>
              <a:rPr lang="de-DE" dirty="0"/>
              <a:t>.</a:t>
            </a:r>
            <a:endParaRPr dirty="0"/>
          </a:p>
        </p:txBody>
      </p:sp>
      <p:sp>
        <p:nvSpPr>
          <p:cNvPr id="1075" name="Google Shape;1075;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Learning from what goes right III/III</a:t>
            </a:r>
            <a:endParaRPr/>
          </a:p>
          <a:p>
            <a:pPr marL="0" lvl="0" indent="0" algn="l" rtl="0">
              <a:lnSpc>
                <a:spcPct val="90000"/>
              </a:lnSpc>
              <a:spcBef>
                <a:spcPts val="1000"/>
              </a:spcBef>
              <a:spcAft>
                <a:spcPts val="0"/>
              </a:spcAft>
              <a:buClr>
                <a:srgbClr val="79527B"/>
              </a:buClr>
              <a:buSzPct val="100000"/>
              <a:buNone/>
            </a:pPr>
            <a:endParaRPr/>
          </a:p>
          <a:p>
            <a:pPr marL="0" lvl="0" indent="0" algn="l" rtl="0">
              <a:lnSpc>
                <a:spcPct val="90000"/>
              </a:lnSpc>
              <a:spcBef>
                <a:spcPts val="1000"/>
              </a:spcBef>
              <a:spcAft>
                <a:spcPts val="0"/>
              </a:spcAft>
              <a:buClr>
                <a:srgbClr val="79527B"/>
              </a:buClr>
              <a:buSzPct val="100000"/>
              <a:buNone/>
            </a:pPr>
            <a:endParaRPr/>
          </a:p>
        </p:txBody>
      </p:sp>
      <p:sp>
        <p:nvSpPr>
          <p:cNvPr id="1076" name="Google Shape;1076;p15"/>
          <p:cNvSpPr/>
          <p:nvPr/>
        </p:nvSpPr>
        <p:spPr>
          <a:xfrm>
            <a:off x="3163614" y="2564524"/>
            <a:ext cx="8240110" cy="2974428"/>
          </a:xfrm>
          <a:custGeom>
            <a:avLst/>
            <a:gdLst/>
            <a:ahLst/>
            <a:cxnLst/>
            <a:rect l="l" t="t" r="r" b="b"/>
            <a:pathLst>
              <a:path w="8240110" h="3415862" extrusionOk="0">
                <a:moveTo>
                  <a:pt x="0" y="3405351"/>
                </a:moveTo>
                <a:cubicBezTo>
                  <a:pt x="1140372" y="3236309"/>
                  <a:pt x="2280745" y="3067268"/>
                  <a:pt x="2816772" y="2585544"/>
                </a:cubicBezTo>
                <a:cubicBezTo>
                  <a:pt x="3352799" y="2103820"/>
                  <a:pt x="2997200" y="945931"/>
                  <a:pt x="3216165" y="515007"/>
                </a:cubicBezTo>
                <a:cubicBezTo>
                  <a:pt x="3435130" y="84083"/>
                  <a:pt x="3832772" y="0"/>
                  <a:pt x="4130565" y="0"/>
                </a:cubicBezTo>
                <a:cubicBezTo>
                  <a:pt x="4428358" y="0"/>
                  <a:pt x="4790965" y="80579"/>
                  <a:pt x="5002924" y="515007"/>
                </a:cubicBezTo>
                <a:cubicBezTo>
                  <a:pt x="5214883" y="949434"/>
                  <a:pt x="4862786" y="2123089"/>
                  <a:pt x="5402317" y="2606565"/>
                </a:cubicBezTo>
                <a:cubicBezTo>
                  <a:pt x="5941848" y="3090041"/>
                  <a:pt x="7090979" y="3252951"/>
                  <a:pt x="8240110" y="3415862"/>
                </a:cubicBezTo>
              </a:path>
            </a:pathLst>
          </a:custGeom>
          <a:gradFill>
            <a:gsLst>
              <a:gs pos="0">
                <a:srgbClr val="C00000"/>
              </a:gs>
              <a:gs pos="13000">
                <a:srgbClr val="C00000"/>
              </a:gs>
              <a:gs pos="52999">
                <a:srgbClr val="FFC000"/>
              </a:gs>
              <a:gs pos="92000">
                <a:srgbClr val="81D1C5"/>
              </a:gs>
              <a:gs pos="100000">
                <a:srgbClr val="81D1C5"/>
              </a:gs>
            </a:gsLst>
            <a:path path="circle">
              <a:fillToRect t="100000" r="100000"/>
            </a:path>
            <a:tileRect l="-100000" b="-100000"/>
          </a:grad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79527B"/>
              </a:solidFill>
              <a:latin typeface="Calibri"/>
              <a:ea typeface="Calibri"/>
              <a:cs typeface="Calibri"/>
              <a:sym typeface="Calibri"/>
            </a:endParaRPr>
          </a:p>
        </p:txBody>
      </p:sp>
      <p:cxnSp>
        <p:nvCxnSpPr>
          <p:cNvPr id="1077" name="Google Shape;1077;p15"/>
          <p:cNvCxnSpPr/>
          <p:nvPr/>
        </p:nvCxnSpPr>
        <p:spPr>
          <a:xfrm rot="10800000">
            <a:off x="7294179" y="1933904"/>
            <a:ext cx="0" cy="3605048"/>
          </a:xfrm>
          <a:prstGeom prst="straightConnector1">
            <a:avLst/>
          </a:prstGeom>
          <a:noFill/>
          <a:ln w="28575" cap="flat" cmpd="sng">
            <a:solidFill>
              <a:srgbClr val="000000"/>
            </a:solidFill>
            <a:prstDash val="solid"/>
            <a:miter lim="800000"/>
            <a:headEnd type="none" w="sm" len="sm"/>
            <a:tailEnd type="triangle" w="med" len="med"/>
          </a:ln>
        </p:spPr>
      </p:cxnSp>
      <p:sp>
        <p:nvSpPr>
          <p:cNvPr id="1078" name="Google Shape;1078;p15"/>
          <p:cNvSpPr txBox="1"/>
          <p:nvPr/>
        </p:nvSpPr>
        <p:spPr>
          <a:xfrm>
            <a:off x="7294179" y="1879142"/>
            <a:ext cx="173964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Event Frequency</a:t>
            </a:r>
            <a:endParaRPr/>
          </a:p>
        </p:txBody>
      </p:sp>
      <p:sp>
        <p:nvSpPr>
          <p:cNvPr id="1079" name="Google Shape;1079;p15"/>
          <p:cNvSpPr txBox="1"/>
          <p:nvPr/>
        </p:nvSpPr>
        <p:spPr>
          <a:xfrm>
            <a:off x="3163614" y="5538952"/>
            <a:ext cx="11569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Unwanted</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Outcomes</a:t>
            </a:r>
            <a:endParaRPr/>
          </a:p>
        </p:txBody>
      </p:sp>
      <p:sp>
        <p:nvSpPr>
          <p:cNvPr id="1080" name="Google Shape;1080;p15"/>
          <p:cNvSpPr txBox="1"/>
          <p:nvPr/>
        </p:nvSpPr>
        <p:spPr>
          <a:xfrm>
            <a:off x="10593646" y="5531836"/>
            <a:ext cx="1042273" cy="64633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Positive</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Surprises</a:t>
            </a:r>
            <a:endParaRPr sz="1800" b="0" i="0" u="none" strike="noStrike" cap="none">
              <a:solidFill>
                <a:srgbClr val="79527B"/>
              </a:solidFill>
              <a:latin typeface="Calibri"/>
              <a:ea typeface="Calibri"/>
              <a:cs typeface="Calibri"/>
              <a:sym typeface="Calibri"/>
            </a:endParaRPr>
          </a:p>
        </p:txBody>
      </p:sp>
      <p:sp>
        <p:nvSpPr>
          <p:cNvPr id="1081" name="Google Shape;1081;p15"/>
          <p:cNvSpPr txBox="1"/>
          <p:nvPr/>
        </p:nvSpPr>
        <p:spPr>
          <a:xfrm>
            <a:off x="6724120" y="5529799"/>
            <a:ext cx="1140120"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9527B"/>
              </a:buClr>
              <a:buSzPts val="1800"/>
              <a:buFont typeface="Calibri"/>
              <a:buNone/>
            </a:pPr>
            <a:r>
              <a:rPr lang="de-DE" sz="1800" b="0" i="0" u="none" strike="noStrike" cap="none">
                <a:solidFill>
                  <a:srgbClr val="79527B"/>
                </a:solidFill>
                <a:latin typeface="Calibri"/>
                <a:ea typeface="Calibri"/>
                <a:cs typeface="Calibri"/>
                <a:sym typeface="Calibri"/>
              </a:rPr>
              <a:t>Expected</a:t>
            </a:r>
            <a:br>
              <a:rPr lang="de-DE" sz="1800" b="0" i="0" u="none" strike="noStrike" cap="none">
                <a:solidFill>
                  <a:srgbClr val="79527B"/>
                </a:solidFill>
                <a:latin typeface="Calibri"/>
                <a:ea typeface="Calibri"/>
                <a:cs typeface="Calibri"/>
                <a:sym typeface="Calibri"/>
              </a:rPr>
            </a:br>
            <a:r>
              <a:rPr lang="de-DE" sz="1800" b="0" i="0" u="none" strike="noStrike" cap="none">
                <a:solidFill>
                  <a:srgbClr val="79527B"/>
                </a:solidFill>
                <a:latin typeface="Calibri"/>
                <a:ea typeface="Calibri"/>
                <a:cs typeface="Calibri"/>
                <a:sym typeface="Calibri"/>
              </a:rPr>
              <a:t>Outcomes</a:t>
            </a:r>
            <a:endParaRPr/>
          </a:p>
        </p:txBody>
      </p:sp>
      <p:sp>
        <p:nvSpPr>
          <p:cNvPr id="1082" name="Google Shape;1082;p15"/>
          <p:cNvSpPr/>
          <p:nvPr/>
        </p:nvSpPr>
        <p:spPr>
          <a:xfrm>
            <a:off x="3163613" y="4831508"/>
            <a:ext cx="2304265" cy="1331184"/>
          </a:xfrm>
          <a:prstGeom prst="ellipse">
            <a:avLst/>
          </a:prstGeom>
          <a:solidFill>
            <a:srgbClr val="F27954">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rgbClr val="033637"/>
                </a:solidFill>
                <a:latin typeface="Calibri"/>
                <a:ea typeface="Calibri"/>
                <a:cs typeface="Calibri"/>
                <a:sym typeface="Calibri"/>
              </a:rPr>
              <a:t>Scope of learning activities</a:t>
            </a:r>
            <a:endParaRPr/>
          </a:p>
        </p:txBody>
      </p:sp>
      <p:sp>
        <p:nvSpPr>
          <p:cNvPr id="1083" name="Google Shape;1083;p15"/>
          <p:cNvSpPr/>
          <p:nvPr/>
        </p:nvSpPr>
        <p:spPr>
          <a:xfrm>
            <a:off x="4897822" y="2426381"/>
            <a:ext cx="6852744" cy="3736311"/>
          </a:xfrm>
          <a:prstGeom prst="ellipse">
            <a:avLst/>
          </a:prstGeom>
          <a:solidFill>
            <a:srgbClr val="81D1C5">
              <a:alpha val="69803"/>
            </a:srgbClr>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a:solidFill>
                  <a:srgbClr val="033637"/>
                </a:solidFill>
                <a:latin typeface="Calibri"/>
                <a:ea typeface="Calibri"/>
                <a:cs typeface="Calibri"/>
                <a:sym typeface="Calibri"/>
              </a:rPr>
              <a:t>Missed learning opportunities providing insights for crisis resilience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16"/>
          <p:cNvSpPr txBox="1">
            <a:spLocks noGrp="1"/>
          </p:cNvSpPr>
          <p:nvPr>
            <p:ph type="body" idx="1"/>
          </p:nvPr>
        </p:nvSpPr>
        <p:spPr>
          <a:xfrm>
            <a:off x="666708" y="752638"/>
            <a:ext cx="5429292"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ct val="100000"/>
              <a:buNone/>
            </a:pPr>
            <a:r>
              <a:rPr lang="de-DE" dirty="0"/>
              <a:t>Understanding and </a:t>
            </a:r>
            <a:r>
              <a:rPr lang="de-DE" dirty="0" err="1"/>
              <a:t>winning</a:t>
            </a:r>
            <a:r>
              <a:rPr lang="de-DE" dirty="0"/>
              <a:t> the </a:t>
            </a:r>
            <a:r>
              <a:rPr lang="de-DE" dirty="0" err="1"/>
              <a:t>guest</a:t>
            </a:r>
            <a:r>
              <a:rPr lang="de-DE" dirty="0"/>
              <a:t> of the </a:t>
            </a:r>
            <a:r>
              <a:rPr lang="de-DE" dirty="0" err="1"/>
              <a:t>future</a:t>
            </a:r>
            <a:r>
              <a:rPr lang="de-DE" dirty="0"/>
              <a:t>:</a:t>
            </a:r>
            <a:endParaRPr dirty="0"/>
          </a:p>
          <a:p>
            <a:pPr marL="0" lvl="0" indent="0" algn="l" rtl="0">
              <a:lnSpc>
                <a:spcPct val="90000"/>
              </a:lnSpc>
              <a:spcBef>
                <a:spcPts val="300"/>
              </a:spcBef>
              <a:spcAft>
                <a:spcPts val="0"/>
              </a:spcAft>
              <a:buClr>
                <a:schemeClr val="lt1"/>
              </a:buClr>
              <a:buSzPct val="100000"/>
              <a:buNone/>
            </a:pPr>
            <a:r>
              <a:rPr lang="de-DE" dirty="0" err="1"/>
              <a:t>future-oriented</a:t>
            </a:r>
            <a:r>
              <a:rPr lang="de-DE" dirty="0"/>
              <a:t> </a:t>
            </a:r>
            <a:r>
              <a:rPr lang="de-DE" dirty="0" err="1"/>
              <a:t>tourism</a:t>
            </a:r>
            <a:r>
              <a:rPr lang="de-DE" dirty="0"/>
              <a:t> </a:t>
            </a:r>
            <a:r>
              <a:rPr lang="de-DE" dirty="0" err="1"/>
              <a:t>offers</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1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094" name="Google Shape;1094;p1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a:t>To develop a sustainable offer and thus increase crisis resilience, a tourism SME can orientate itself in five steps.</a:t>
            </a:r>
            <a:endParaRPr/>
          </a:p>
        </p:txBody>
      </p:sp>
      <p:sp>
        <p:nvSpPr>
          <p:cNvPr id="1095" name="Google Shape;1095;p1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Big five for future-oriented tourism offers</a:t>
            </a:r>
            <a:endParaRPr/>
          </a:p>
          <a:p>
            <a:pPr marL="0" lvl="0" indent="0" algn="l" rtl="0">
              <a:lnSpc>
                <a:spcPct val="90000"/>
              </a:lnSpc>
              <a:spcBef>
                <a:spcPts val="1000"/>
              </a:spcBef>
              <a:spcAft>
                <a:spcPts val="0"/>
              </a:spcAft>
              <a:buClr>
                <a:srgbClr val="79527B"/>
              </a:buClr>
              <a:buSzPct val="100000"/>
              <a:buNone/>
            </a:pPr>
            <a:endParaRPr/>
          </a:p>
        </p:txBody>
      </p:sp>
      <p:grpSp>
        <p:nvGrpSpPr>
          <p:cNvPr id="1096" name="Google Shape;1096;p17"/>
          <p:cNvGrpSpPr/>
          <p:nvPr/>
        </p:nvGrpSpPr>
        <p:grpSpPr>
          <a:xfrm>
            <a:off x="2035571" y="928670"/>
            <a:ext cx="8120856" cy="5418667"/>
            <a:chOff x="3571" y="0"/>
            <a:chExt cx="8120856" cy="5418667"/>
          </a:xfrm>
        </p:grpSpPr>
        <p:sp>
          <p:nvSpPr>
            <p:cNvPr id="1097" name="Google Shape;1097;p17"/>
            <p:cNvSpPr/>
            <p:nvPr/>
          </p:nvSpPr>
          <p:spPr>
            <a:xfrm>
              <a:off x="609599" y="0"/>
              <a:ext cx="6908800" cy="5418667"/>
            </a:xfrm>
            <a:prstGeom prst="rightArrow">
              <a:avLst>
                <a:gd name="adj1" fmla="val 50000"/>
                <a:gd name="adj2" fmla="val 50000"/>
              </a:avLst>
            </a:prstGeom>
            <a:solidFill>
              <a:srgbClr val="CA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7"/>
            <p:cNvSpPr/>
            <p:nvPr/>
          </p:nvSpPr>
          <p:spPr>
            <a:xfrm>
              <a:off x="3571"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7"/>
            <p:cNvSpPr txBox="1"/>
            <p:nvPr/>
          </p:nvSpPr>
          <p:spPr>
            <a:xfrm>
              <a:off x="79807"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err="1">
                  <a:solidFill>
                    <a:schemeClr val="lt1"/>
                  </a:solidFill>
                  <a:latin typeface="Calibri"/>
                  <a:ea typeface="Calibri"/>
                  <a:cs typeface="Calibri"/>
                  <a:sym typeface="Calibri"/>
                </a:rPr>
                <a:t>Understand</a:t>
              </a:r>
              <a:r>
                <a:rPr lang="de-DE" sz="1700" dirty="0">
                  <a:solidFill>
                    <a:schemeClr val="lt1"/>
                  </a:solidFill>
                  <a:latin typeface="Calibri"/>
                  <a:ea typeface="Calibri"/>
                  <a:cs typeface="Calibri"/>
                  <a:sym typeface="Calibri"/>
                </a:rPr>
                <a:t> the </a:t>
              </a:r>
              <a:r>
                <a:rPr lang="de-DE" sz="1700" dirty="0" err="1">
                  <a:solidFill>
                    <a:schemeClr val="lt1"/>
                  </a:solidFill>
                  <a:latin typeface="Calibri"/>
                  <a:ea typeface="Calibri"/>
                  <a:cs typeface="Calibri"/>
                  <a:sym typeface="Calibri"/>
                </a:rPr>
                <a:t>guest</a:t>
              </a:r>
              <a:r>
                <a:rPr lang="de-DE" sz="1700" dirty="0">
                  <a:solidFill>
                    <a:schemeClr val="lt1"/>
                  </a:solidFill>
                  <a:latin typeface="Calibri"/>
                  <a:ea typeface="Calibri"/>
                  <a:cs typeface="Calibri"/>
                  <a:sym typeface="Calibri"/>
                </a:rPr>
                <a:t> of the </a:t>
              </a:r>
              <a:r>
                <a:rPr lang="de-DE" sz="1700" dirty="0" err="1">
                  <a:solidFill>
                    <a:schemeClr val="lt1"/>
                  </a:solidFill>
                  <a:latin typeface="Calibri"/>
                  <a:ea typeface="Calibri"/>
                  <a:cs typeface="Calibri"/>
                  <a:sym typeface="Calibri"/>
                </a:rPr>
                <a:t>future</a:t>
              </a:r>
              <a:endParaRPr dirty="0"/>
            </a:p>
          </p:txBody>
        </p:sp>
        <p:sp>
          <p:nvSpPr>
            <p:cNvPr id="1100" name="Google Shape;1100;p17"/>
            <p:cNvSpPr/>
            <p:nvPr/>
          </p:nvSpPr>
          <p:spPr>
            <a:xfrm>
              <a:off x="1643360"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7"/>
            <p:cNvSpPr txBox="1"/>
            <p:nvPr/>
          </p:nvSpPr>
          <p:spPr>
            <a:xfrm>
              <a:off x="1719596"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Create </a:t>
              </a:r>
              <a:r>
                <a:rPr lang="de-DE" sz="1700" dirty="0" err="1">
                  <a:solidFill>
                    <a:schemeClr val="lt1"/>
                  </a:solidFill>
                  <a:latin typeface="Calibri"/>
                  <a:ea typeface="Calibri"/>
                  <a:cs typeface="Calibri"/>
                  <a:sym typeface="Calibri"/>
                </a:rPr>
                <a:t>unique</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travel</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occasions</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based</a:t>
              </a:r>
              <a:r>
                <a:rPr lang="de-DE" sz="1700" dirty="0">
                  <a:solidFill>
                    <a:schemeClr val="lt1"/>
                  </a:solidFill>
                  <a:latin typeface="Calibri"/>
                  <a:ea typeface="Calibri"/>
                  <a:cs typeface="Calibri"/>
                  <a:sym typeface="Calibri"/>
                </a:rPr>
                <a:t> on the </a:t>
              </a:r>
              <a:r>
                <a:rPr lang="de-DE" sz="1700" dirty="0" err="1">
                  <a:solidFill>
                    <a:schemeClr val="lt1"/>
                  </a:solidFill>
                  <a:latin typeface="Calibri"/>
                  <a:ea typeface="Calibri"/>
                  <a:cs typeface="Calibri"/>
                  <a:sym typeface="Calibri"/>
                </a:rPr>
                <a:t>guest's</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desires</a:t>
              </a:r>
              <a:r>
                <a:rPr lang="de-DE" sz="1700" dirty="0">
                  <a:solidFill>
                    <a:schemeClr val="lt1"/>
                  </a:solidFill>
                  <a:latin typeface="Calibri"/>
                  <a:ea typeface="Calibri"/>
                  <a:cs typeface="Calibri"/>
                  <a:sym typeface="Calibri"/>
                </a:rPr>
                <a:t> and </a:t>
              </a:r>
              <a:r>
                <a:rPr lang="de-DE" sz="1700" dirty="0" err="1">
                  <a:solidFill>
                    <a:schemeClr val="lt1"/>
                  </a:solidFill>
                  <a:latin typeface="Calibri"/>
                  <a:ea typeface="Calibri"/>
                  <a:cs typeface="Calibri"/>
                  <a:sym typeface="Calibri"/>
                </a:rPr>
                <a:t>needs</a:t>
              </a:r>
              <a:endParaRPr sz="1700" dirty="0">
                <a:solidFill>
                  <a:schemeClr val="lt1"/>
                </a:solidFill>
                <a:latin typeface="Calibri"/>
                <a:ea typeface="Calibri"/>
                <a:cs typeface="Calibri"/>
                <a:sym typeface="Calibri"/>
              </a:endParaRPr>
            </a:p>
          </p:txBody>
        </p:sp>
        <p:sp>
          <p:nvSpPr>
            <p:cNvPr id="1102" name="Google Shape;1102;p17"/>
            <p:cNvSpPr/>
            <p:nvPr/>
          </p:nvSpPr>
          <p:spPr>
            <a:xfrm>
              <a:off x="3283148"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7"/>
            <p:cNvSpPr txBox="1"/>
            <p:nvPr/>
          </p:nvSpPr>
          <p:spPr>
            <a:xfrm>
              <a:off x="3359384"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a:solidFill>
                    <a:schemeClr val="lt1"/>
                  </a:solidFill>
                  <a:latin typeface="Calibri"/>
                  <a:ea typeface="Calibri"/>
                  <a:cs typeface="Calibri"/>
                  <a:sym typeface="Calibri"/>
                </a:rPr>
                <a:t>Create desires</a:t>
              </a:r>
              <a:endParaRPr sz="1700">
                <a:solidFill>
                  <a:schemeClr val="lt1"/>
                </a:solidFill>
                <a:latin typeface="Calibri"/>
                <a:ea typeface="Calibri"/>
                <a:cs typeface="Calibri"/>
                <a:sym typeface="Calibri"/>
              </a:endParaRPr>
            </a:p>
          </p:txBody>
        </p:sp>
        <p:sp>
          <p:nvSpPr>
            <p:cNvPr id="1104" name="Google Shape;1104;p17"/>
            <p:cNvSpPr/>
            <p:nvPr/>
          </p:nvSpPr>
          <p:spPr>
            <a:xfrm>
              <a:off x="4922936"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7"/>
            <p:cNvSpPr txBox="1"/>
            <p:nvPr/>
          </p:nvSpPr>
          <p:spPr>
            <a:xfrm>
              <a:off x="4999172"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err="1">
                  <a:solidFill>
                    <a:schemeClr val="lt1"/>
                  </a:solidFill>
                  <a:latin typeface="Calibri"/>
                  <a:ea typeface="Calibri"/>
                  <a:cs typeface="Calibri"/>
                  <a:sym typeface="Calibri"/>
                </a:rPr>
                <a:t>Communicate</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precisely</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with</a:t>
              </a:r>
              <a:r>
                <a:rPr lang="de-DE" sz="1700" dirty="0">
                  <a:solidFill>
                    <a:schemeClr val="lt1"/>
                  </a:solidFill>
                  <a:latin typeface="Calibri"/>
                  <a:ea typeface="Calibri"/>
                  <a:cs typeface="Calibri"/>
                  <a:sym typeface="Calibri"/>
                </a:rPr>
                <a:t> the </a:t>
              </a:r>
              <a:r>
                <a:rPr lang="de-DE" sz="1700" dirty="0" err="1">
                  <a:solidFill>
                    <a:schemeClr val="lt1"/>
                  </a:solidFill>
                  <a:latin typeface="Calibri"/>
                  <a:ea typeface="Calibri"/>
                  <a:cs typeface="Calibri"/>
                  <a:sym typeface="Calibri"/>
                </a:rPr>
                <a:t>guests</a:t>
              </a:r>
              <a:endParaRPr sz="1700" dirty="0">
                <a:solidFill>
                  <a:schemeClr val="lt1"/>
                </a:solidFill>
                <a:latin typeface="Calibri"/>
                <a:ea typeface="Calibri"/>
                <a:cs typeface="Calibri"/>
                <a:sym typeface="Calibri"/>
              </a:endParaRPr>
            </a:p>
          </p:txBody>
        </p:sp>
        <p:sp>
          <p:nvSpPr>
            <p:cNvPr id="1106" name="Google Shape;1106;p17"/>
            <p:cNvSpPr/>
            <p:nvPr/>
          </p:nvSpPr>
          <p:spPr>
            <a:xfrm>
              <a:off x="6562724" y="1625600"/>
              <a:ext cx="1561703" cy="2167466"/>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7"/>
            <p:cNvSpPr txBox="1"/>
            <p:nvPr/>
          </p:nvSpPr>
          <p:spPr>
            <a:xfrm>
              <a:off x="6638960" y="1701836"/>
              <a:ext cx="1409231" cy="2014994"/>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a:solidFill>
                    <a:schemeClr val="lt1"/>
                  </a:solidFill>
                  <a:latin typeface="Calibri"/>
                  <a:ea typeface="Calibri"/>
                  <a:cs typeface="Calibri"/>
                  <a:sym typeface="Calibri"/>
                </a:rPr>
                <a:t>Immerse guests in worlds of life</a:t>
              </a:r>
              <a:endParaRPr sz="1700">
                <a:solidFill>
                  <a:schemeClr val="lt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sp>
        <p:nvSpPr>
          <p:cNvPr id="1112" name="Google Shape;1112;p1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err="1"/>
              <a:t>It</a:t>
            </a:r>
            <a:r>
              <a:rPr lang="de-DE" dirty="0"/>
              <a:t> </a:t>
            </a:r>
            <a:r>
              <a:rPr lang="de-DE" dirty="0" err="1"/>
              <a:t>is</a:t>
            </a:r>
            <a:r>
              <a:rPr lang="de-DE" dirty="0"/>
              <a:t> </a:t>
            </a:r>
            <a:r>
              <a:rPr lang="de-DE" dirty="0" err="1"/>
              <a:t>important</a:t>
            </a:r>
            <a:r>
              <a:rPr lang="de-DE" dirty="0"/>
              <a:t> </a:t>
            </a:r>
            <a:r>
              <a:rPr lang="de-DE" dirty="0" err="1"/>
              <a:t>to</a:t>
            </a:r>
            <a:r>
              <a:rPr lang="de-DE" dirty="0"/>
              <a:t> </a:t>
            </a:r>
            <a:r>
              <a:rPr lang="de-DE" dirty="0" err="1"/>
              <a:t>understand</a:t>
            </a:r>
            <a:r>
              <a:rPr lang="de-DE" dirty="0"/>
              <a:t> the </a:t>
            </a:r>
            <a:r>
              <a:rPr lang="de-DE" dirty="0" err="1"/>
              <a:t>guest</a:t>
            </a:r>
            <a:r>
              <a:rPr lang="de-DE" dirty="0"/>
              <a:t> of </a:t>
            </a:r>
            <a:r>
              <a:rPr lang="de-DE" dirty="0" err="1"/>
              <a:t>tomorrow</a:t>
            </a:r>
            <a:r>
              <a:rPr lang="de-DE" dirty="0"/>
              <a:t> in </a:t>
            </a:r>
            <a:r>
              <a:rPr lang="de-DE" dirty="0" err="1"/>
              <a:t>general</a:t>
            </a:r>
            <a:r>
              <a:rPr lang="de-DE" dirty="0"/>
              <a:t> and the </a:t>
            </a:r>
            <a:r>
              <a:rPr lang="de-DE" dirty="0" err="1"/>
              <a:t>needs</a:t>
            </a:r>
            <a:r>
              <a:rPr lang="de-DE" dirty="0"/>
              <a:t> of </a:t>
            </a:r>
            <a:r>
              <a:rPr lang="de-DE" dirty="0" err="1"/>
              <a:t>one's</a:t>
            </a:r>
            <a:r>
              <a:rPr lang="de-DE" dirty="0"/>
              <a:t> own </a:t>
            </a:r>
            <a:r>
              <a:rPr lang="de-DE" dirty="0" err="1"/>
              <a:t>target</a:t>
            </a:r>
            <a:r>
              <a:rPr lang="de-DE" dirty="0"/>
              <a:t> </a:t>
            </a:r>
            <a:r>
              <a:rPr lang="de-DE" dirty="0" err="1"/>
              <a:t>group</a:t>
            </a:r>
            <a:r>
              <a:rPr lang="de-DE" dirty="0"/>
              <a:t> in </a:t>
            </a:r>
            <a:r>
              <a:rPr lang="de-DE" dirty="0" err="1"/>
              <a:t>particular</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113" name="Google Shape;1113;p1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dirty="0"/>
              <a:t>1. </a:t>
            </a:r>
            <a:r>
              <a:rPr lang="de-DE" dirty="0" err="1"/>
              <a:t>Understand</a:t>
            </a:r>
            <a:r>
              <a:rPr lang="de-DE" dirty="0"/>
              <a:t> the </a:t>
            </a:r>
            <a:r>
              <a:rPr lang="de-DE" dirty="0" err="1"/>
              <a:t>guest</a:t>
            </a:r>
            <a:r>
              <a:rPr lang="de-DE" dirty="0"/>
              <a:t> of the </a:t>
            </a:r>
            <a:r>
              <a:rPr lang="de-DE" dirty="0" err="1"/>
              <a:t>future</a:t>
            </a:r>
            <a:endParaRPr dirty="0"/>
          </a:p>
        </p:txBody>
      </p:sp>
      <p:sp>
        <p:nvSpPr>
          <p:cNvPr id="1114" name="Google Shape;1114;p18"/>
          <p:cNvSpPr/>
          <p:nvPr/>
        </p:nvSpPr>
        <p:spPr>
          <a:xfrm>
            <a:off x="496384" y="2299065"/>
            <a:ext cx="4536000" cy="3600000"/>
          </a:xfrm>
          <a:prstGeom prst="rect">
            <a:avLst/>
          </a:prstGeom>
          <a:no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68263"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Travel </a:t>
            </a:r>
            <a:r>
              <a:rPr lang="de-DE" sz="1800" dirty="0" err="1">
                <a:solidFill>
                  <a:srgbClr val="595A59"/>
                </a:solidFill>
                <a:latin typeface="Calibri"/>
                <a:ea typeface="Calibri"/>
                <a:cs typeface="Calibri"/>
                <a:sym typeface="Calibri"/>
              </a:rPr>
              <a:t>behaviour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has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changed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increasing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tendency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towards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local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markets</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Guest </a:t>
            </a:r>
            <a:r>
              <a:rPr lang="de-DE" sz="1800" dirty="0" err="1">
                <a:solidFill>
                  <a:srgbClr val="595A59"/>
                </a:solidFill>
                <a:latin typeface="Calibri"/>
                <a:ea typeface="Calibri"/>
                <a:cs typeface="Calibri"/>
                <a:sym typeface="Calibri"/>
              </a:rPr>
              <a:t>wants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relax </a:t>
            </a:r>
            <a:r>
              <a:rPr lang="de-DE" sz="1800" dirty="0" err="1">
                <a:solidFill>
                  <a:srgbClr val="595A59"/>
                </a:solidFill>
                <a:latin typeface="Calibri"/>
                <a:ea typeface="Calibri"/>
                <a:cs typeface="Calibri"/>
                <a:sym typeface="Calibri"/>
              </a:rPr>
              <a:t>from</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everyday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worries</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Guest </a:t>
            </a:r>
            <a:r>
              <a:rPr lang="de-DE" sz="1800" dirty="0" err="1">
                <a:solidFill>
                  <a:srgbClr val="595A59"/>
                </a:solidFill>
                <a:latin typeface="Calibri"/>
                <a:ea typeface="Calibri"/>
                <a:cs typeface="Calibri"/>
                <a:sym typeface="Calibri"/>
              </a:rPr>
              <a:t>wants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temporary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local</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Guest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comfortable</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wants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pampered</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processes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have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run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smoothly</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Guest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looking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exchange</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Guest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looking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new</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impressions</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experiences</a:t>
            </a:r>
            <a:endParaRPr dirty="0"/>
          </a:p>
          <a:p>
            <a:pPr marL="182563" marR="0" lvl="0" indent="-182563"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Host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door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opener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living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space</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locals</a:t>
            </a:r>
            <a:endParaRPr sz="1800" dirty="0">
              <a:solidFill>
                <a:srgbClr val="595A59"/>
              </a:solidFill>
              <a:latin typeface="Calibri"/>
              <a:ea typeface="Calibri"/>
              <a:cs typeface="Calibri"/>
              <a:sym typeface="Calibri"/>
            </a:endParaRPr>
          </a:p>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p:txBody>
      </p:sp>
      <p:sp>
        <p:nvSpPr>
          <p:cNvPr id="1115" name="Google Shape;1115;p18"/>
          <p:cNvSpPr/>
          <p:nvPr/>
        </p:nvSpPr>
        <p:spPr>
          <a:xfrm rot="5400000">
            <a:off x="3831290" y="3451858"/>
            <a:ext cx="4128850" cy="720000"/>
          </a:xfrm>
          <a:prstGeom prst="triangle">
            <a:avLst>
              <a:gd name="adj" fmla="val 50000"/>
            </a:avLst>
          </a:prstGeom>
          <a:solidFill>
            <a:srgbClr val="D8D8D8"/>
          </a:solidFill>
          <a:ln w="12700" cap="flat" cmpd="sng">
            <a:solidFill>
              <a:srgbClr val="D8D8D8"/>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6" name="Google Shape;1116;p18"/>
          <p:cNvSpPr/>
          <p:nvPr/>
        </p:nvSpPr>
        <p:spPr>
          <a:xfrm>
            <a:off x="6736077" y="2299065"/>
            <a:ext cx="4536000" cy="3600000"/>
          </a:xfrm>
          <a:prstGeom prst="rect">
            <a:avLst/>
          </a:prstGeom>
          <a:no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Creation</a:t>
            </a:r>
            <a:r>
              <a:rPr lang="de-DE" sz="1800" dirty="0">
                <a:solidFill>
                  <a:srgbClr val="595A59"/>
                </a:solidFill>
                <a:latin typeface="Calibri"/>
                <a:ea typeface="Calibri"/>
                <a:cs typeface="Calibri"/>
                <a:sym typeface="Calibri"/>
              </a:rPr>
              <a:t> of </a:t>
            </a:r>
            <a:r>
              <a:rPr lang="de-DE" sz="1800" b="1" dirty="0" err="1">
                <a:solidFill>
                  <a:srgbClr val="086D6E"/>
                </a:solidFill>
                <a:latin typeface="Calibri"/>
                <a:ea typeface="Calibri"/>
                <a:cs typeface="Calibri"/>
                <a:sym typeface="Calibri"/>
              </a:rPr>
              <a:t>guest</a:t>
            </a:r>
            <a:r>
              <a:rPr lang="de-DE" sz="1800" b="1" dirty="0">
                <a:solidFill>
                  <a:srgbClr val="086D6E"/>
                </a:solidFill>
                <a:latin typeface="Calibri"/>
                <a:ea typeface="Calibri"/>
                <a:cs typeface="Calibri"/>
                <a:sym typeface="Calibri"/>
              </a:rPr>
              <a:t> </a:t>
            </a:r>
            <a:r>
              <a:rPr lang="de-DE" sz="1800" b="1" dirty="0" err="1">
                <a:solidFill>
                  <a:srgbClr val="086D6E"/>
                </a:solidFill>
                <a:latin typeface="Calibri"/>
                <a:ea typeface="Calibri"/>
                <a:cs typeface="Calibri"/>
                <a:sym typeface="Calibri"/>
              </a:rPr>
              <a:t>profiles</a:t>
            </a:r>
            <a:r>
              <a:rPr lang="de-DE" sz="1800" b="1" dirty="0">
                <a:solidFill>
                  <a:srgbClr val="086D6E"/>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gain</a:t>
            </a:r>
            <a:r>
              <a:rPr lang="de-DE" sz="1800" dirty="0">
                <a:solidFill>
                  <a:srgbClr val="595A59"/>
                </a:solidFill>
                <a:latin typeface="Calibri"/>
                <a:ea typeface="Calibri"/>
                <a:cs typeface="Calibri"/>
                <a:sym typeface="Calibri"/>
              </a:rPr>
              <a:t> an in-</a:t>
            </a:r>
            <a:r>
              <a:rPr lang="de-DE" sz="1800" dirty="0" err="1">
                <a:solidFill>
                  <a:srgbClr val="595A59"/>
                </a:solidFill>
                <a:latin typeface="Calibri"/>
                <a:ea typeface="Calibri"/>
                <a:cs typeface="Calibri"/>
                <a:sym typeface="Calibri"/>
              </a:rPr>
              <a:t>depth</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understanding</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guest</a:t>
            </a:r>
            <a:endParaRPr dirty="0"/>
          </a:p>
          <a:p>
            <a:pPr marL="285750" marR="0" lvl="0" indent="-285750"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Profile </a:t>
            </a:r>
            <a:r>
              <a:rPr lang="de-DE" sz="1800" dirty="0" err="1">
                <a:solidFill>
                  <a:srgbClr val="595A59"/>
                </a:solidFill>
                <a:latin typeface="Calibri"/>
                <a:ea typeface="Calibri"/>
                <a:cs typeface="Calibri"/>
                <a:sym typeface="Calibri"/>
              </a:rPr>
              <a:t>based</a:t>
            </a:r>
            <a:r>
              <a:rPr lang="de-DE" sz="1800" dirty="0">
                <a:solidFill>
                  <a:srgbClr val="595A59"/>
                </a:solidFill>
                <a:latin typeface="Calibri"/>
                <a:ea typeface="Calibri"/>
                <a:cs typeface="Calibri"/>
                <a:sym typeface="Calibri"/>
              </a:rPr>
              <a:t> on a </a:t>
            </a:r>
            <a:r>
              <a:rPr lang="de-DE" sz="1800" dirty="0" err="1">
                <a:solidFill>
                  <a:srgbClr val="595A59"/>
                </a:solidFill>
                <a:latin typeface="Calibri"/>
                <a:ea typeface="Calibri"/>
                <a:cs typeface="Calibri"/>
                <a:sym typeface="Calibri"/>
              </a:rPr>
              <a:t>realistic</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description</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their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personality</a:t>
            </a:r>
            <a:endParaRPr dirty="0"/>
          </a:p>
          <a:p>
            <a:pPr marL="285750" marR="0" lvl="0" indent="-285750" algn="l" rtl="0">
              <a:spcBef>
                <a:spcPts val="60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Insights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from</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conversations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with</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guests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data</a:t>
            </a:r>
            <a:r>
              <a:rPr lang="de-DE" sz="1800" dirty="0">
                <a:solidFill>
                  <a:srgbClr val="595A59"/>
                </a:solidFill>
                <a:latin typeface="Calibri"/>
                <a:ea typeface="Calibri"/>
                <a:cs typeface="Calibri"/>
                <a:sym typeface="Calibri"/>
              </a:rPr>
              <a:t> / </a:t>
            </a:r>
            <a:r>
              <a:rPr lang="de-DE" sz="1800" dirty="0" err="1">
                <a:solidFill>
                  <a:srgbClr val="595A59"/>
                </a:solidFill>
                <a:latin typeface="Calibri"/>
                <a:ea typeface="Calibri"/>
                <a:cs typeface="Calibri"/>
                <a:sym typeface="Calibri"/>
              </a:rPr>
              <a:t>information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about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future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guests</a:t>
            </a:r>
            <a:endParaRPr dirty="0"/>
          </a:p>
          <a:p>
            <a:pPr marL="285750" marR="0" lvl="0" indent="-285750" algn="l" rtl="0">
              <a:spcBef>
                <a:spcPts val="600"/>
              </a:spcBef>
              <a:spcAft>
                <a:spcPts val="0"/>
              </a:spcAft>
              <a:buClr>
                <a:srgbClr val="595A59"/>
              </a:buClr>
              <a:buSzPts val="1800"/>
              <a:buFont typeface="Arial"/>
              <a:buChar char="•"/>
            </a:pP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3-6 </a:t>
            </a:r>
            <a:r>
              <a:rPr lang="de-DE" sz="1800" dirty="0" err="1">
                <a:solidFill>
                  <a:srgbClr val="595A59"/>
                </a:solidFill>
                <a:latin typeface="Calibri"/>
                <a:ea typeface="Calibri"/>
                <a:cs typeface="Calibri"/>
                <a:sym typeface="Calibri"/>
              </a:rPr>
              <a:t>most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important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target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groups</a:t>
            </a:r>
            <a:endParaRPr dirty="0"/>
          </a:p>
          <a:p>
            <a:pPr marL="285750" marR="0" lvl="0" indent="-285750" algn="l" rtl="0">
              <a:spcBef>
                <a:spcPts val="60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Key </a:t>
            </a:r>
            <a:r>
              <a:rPr lang="de-DE" sz="1800" dirty="0" err="1">
                <a:solidFill>
                  <a:srgbClr val="595A59"/>
                </a:solidFill>
                <a:latin typeface="Calibri"/>
                <a:ea typeface="Calibri"/>
                <a:cs typeface="Calibri"/>
                <a:sym typeface="Calibri"/>
              </a:rPr>
              <a:t>data</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description</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values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attitudes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cultural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environment</a:t>
            </a:r>
            <a:endParaRPr sz="1800" dirty="0">
              <a:solidFill>
                <a:srgbClr val="595A59"/>
              </a:solidFill>
              <a:latin typeface="Calibri"/>
              <a:ea typeface="Calibri"/>
              <a:cs typeface="Calibri"/>
              <a:sym typeface="Calibri"/>
            </a:endParaRPr>
          </a:p>
        </p:txBody>
      </p:sp>
      <p:sp>
        <p:nvSpPr>
          <p:cNvPr id="1117" name="Google Shape;1117;p18"/>
          <p:cNvSpPr/>
          <p:nvPr/>
        </p:nvSpPr>
        <p:spPr>
          <a:xfrm>
            <a:off x="496384" y="1747433"/>
            <a:ext cx="4536000" cy="540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Trends should be taken into account:</a:t>
            </a:r>
            <a:endParaRPr/>
          </a:p>
        </p:txBody>
      </p:sp>
      <p:sp>
        <p:nvSpPr>
          <p:cNvPr id="1118" name="Google Shape;1118;p18"/>
          <p:cNvSpPr/>
          <p:nvPr/>
        </p:nvSpPr>
        <p:spPr>
          <a:xfrm>
            <a:off x="6736076" y="1759065"/>
            <a:ext cx="4536000" cy="540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err="1">
                <a:solidFill>
                  <a:schemeClr val="lt1"/>
                </a:solidFill>
                <a:latin typeface="Calibri"/>
                <a:ea typeface="Calibri"/>
                <a:cs typeface="Calibri"/>
                <a:sym typeface="Calibri"/>
              </a:rPr>
              <a:t>Getting</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to</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know</a:t>
            </a:r>
            <a:r>
              <a:rPr lang="de-DE" sz="1800" dirty="0">
                <a:solidFill>
                  <a:schemeClr val="lt1"/>
                </a:solidFill>
                <a:latin typeface="Calibri"/>
                <a:ea typeface="Calibri"/>
                <a:cs typeface="Calibri"/>
                <a:sym typeface="Calibri"/>
              </a:rPr>
              <a:t> the </a:t>
            </a:r>
            <a:r>
              <a:rPr lang="de-DE" sz="1800" dirty="0" err="1">
                <a:solidFill>
                  <a:schemeClr val="lt1"/>
                </a:solidFill>
                <a:latin typeface="Calibri"/>
                <a:ea typeface="Calibri"/>
                <a:cs typeface="Calibri"/>
                <a:sym typeface="Calibri"/>
              </a:rPr>
              <a:t>current</a:t>
            </a:r>
            <a:r>
              <a:rPr lang="de-DE" sz="1800" dirty="0">
                <a:solidFill>
                  <a:schemeClr val="lt1"/>
                </a:solidFill>
                <a:latin typeface="Calibri"/>
                <a:ea typeface="Calibri"/>
                <a:cs typeface="Calibri"/>
                <a:sym typeface="Calibri"/>
              </a:rPr>
              <a:t> and </a:t>
            </a:r>
            <a:r>
              <a:rPr lang="de-DE" sz="1800" dirty="0" err="1">
                <a:solidFill>
                  <a:schemeClr val="lt1"/>
                </a:solidFill>
                <a:latin typeface="Calibri"/>
                <a:ea typeface="Calibri"/>
                <a:cs typeface="Calibri"/>
                <a:sym typeface="Calibri"/>
              </a:rPr>
              <a:t>future</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target</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group</a:t>
            </a:r>
            <a:r>
              <a:rPr lang="de-DE" sz="1800" dirty="0">
                <a:solidFill>
                  <a:schemeClr val="lt1"/>
                </a:solidFill>
                <a:latin typeface="Calibri"/>
                <a:ea typeface="Calibri"/>
                <a:cs typeface="Calibri"/>
                <a:sym typeface="Calibri"/>
              </a:rPr>
              <a:t>:</a:t>
            </a:r>
            <a:endParaRPr sz="1800" dirty="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p1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Travelers want to leave everyday life behind to experience something new. Tourism SMEs should try to provide unique experiences for guests.</a:t>
            </a:r>
            <a:endParaRPr/>
          </a:p>
        </p:txBody>
      </p:sp>
      <p:sp>
        <p:nvSpPr>
          <p:cNvPr id="1124" name="Google Shape;1124;p1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2. Create unique travel occasions </a:t>
            </a:r>
            <a:endParaRPr/>
          </a:p>
          <a:p>
            <a:pPr marL="0" lvl="0" indent="0" algn="l" rtl="0">
              <a:lnSpc>
                <a:spcPct val="90000"/>
              </a:lnSpc>
              <a:spcBef>
                <a:spcPts val="1000"/>
              </a:spcBef>
              <a:spcAft>
                <a:spcPts val="0"/>
              </a:spcAft>
              <a:buClr>
                <a:srgbClr val="79527B"/>
              </a:buClr>
              <a:buSzPct val="100000"/>
              <a:buNone/>
            </a:pPr>
            <a:endParaRPr/>
          </a:p>
        </p:txBody>
      </p:sp>
      <p:grpSp>
        <p:nvGrpSpPr>
          <p:cNvPr id="1125" name="Google Shape;1125;p19"/>
          <p:cNvGrpSpPr/>
          <p:nvPr/>
        </p:nvGrpSpPr>
        <p:grpSpPr>
          <a:xfrm>
            <a:off x="561703" y="2185470"/>
            <a:ext cx="11413290" cy="3832161"/>
            <a:chOff x="561703" y="1697782"/>
            <a:chExt cx="11413290" cy="3832161"/>
          </a:xfrm>
        </p:grpSpPr>
        <p:sp>
          <p:nvSpPr>
            <p:cNvPr id="1126" name="Google Shape;1126;p19"/>
            <p:cNvSpPr/>
            <p:nvPr/>
          </p:nvSpPr>
          <p:spPr>
            <a:xfrm>
              <a:off x="561703" y="1697782"/>
              <a:ext cx="3209049" cy="9942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7" name="Google Shape;1127;p19"/>
            <p:cNvSpPr/>
            <p:nvPr/>
          </p:nvSpPr>
          <p:spPr>
            <a:xfrm>
              <a:off x="8627498" y="1699080"/>
              <a:ext cx="3209049" cy="9942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8" name="Google Shape;1128;p19"/>
            <p:cNvSpPr/>
            <p:nvPr/>
          </p:nvSpPr>
          <p:spPr>
            <a:xfrm>
              <a:off x="4594601" y="4535674"/>
              <a:ext cx="3209049" cy="9942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29" name="Google Shape;1129;p19" descr="Besprechung"/>
            <p:cNvPicPr preferRelativeResize="0"/>
            <p:nvPr/>
          </p:nvPicPr>
          <p:blipFill rotWithShape="1">
            <a:blip r:embed="rId3">
              <a:alphaModFix/>
            </a:blip>
            <a:srcRect/>
            <a:stretch/>
          </p:blipFill>
          <p:spPr>
            <a:xfrm>
              <a:off x="9774825" y="1721444"/>
              <a:ext cx="914400" cy="914400"/>
            </a:xfrm>
            <a:prstGeom prst="rect">
              <a:avLst/>
            </a:prstGeom>
            <a:noFill/>
            <a:ln>
              <a:noFill/>
            </a:ln>
          </p:spPr>
        </p:pic>
        <p:pic>
          <p:nvPicPr>
            <p:cNvPr id="1130" name="Google Shape;1130;p19" descr="Pulsierendes Herz"/>
            <p:cNvPicPr preferRelativeResize="0"/>
            <p:nvPr/>
          </p:nvPicPr>
          <p:blipFill rotWithShape="1">
            <a:blip r:embed="rId4">
              <a:alphaModFix/>
            </a:blip>
            <a:srcRect/>
            <a:stretch/>
          </p:blipFill>
          <p:spPr>
            <a:xfrm>
              <a:off x="5667933" y="4615543"/>
              <a:ext cx="914400" cy="914400"/>
            </a:xfrm>
            <a:prstGeom prst="rect">
              <a:avLst/>
            </a:prstGeom>
            <a:noFill/>
            <a:ln>
              <a:noFill/>
            </a:ln>
          </p:spPr>
        </p:pic>
        <p:pic>
          <p:nvPicPr>
            <p:cNvPr id="1131" name="Google Shape;1131;p19" descr="Teller mit Abdeckung"/>
            <p:cNvPicPr preferRelativeResize="0"/>
            <p:nvPr/>
          </p:nvPicPr>
          <p:blipFill rotWithShape="1">
            <a:blip r:embed="rId5">
              <a:alphaModFix/>
            </a:blip>
            <a:srcRect/>
            <a:stretch/>
          </p:blipFill>
          <p:spPr>
            <a:xfrm>
              <a:off x="1635033" y="1738861"/>
              <a:ext cx="914400" cy="914400"/>
            </a:xfrm>
            <a:prstGeom prst="rect">
              <a:avLst/>
            </a:prstGeom>
            <a:noFill/>
            <a:ln>
              <a:noFill/>
            </a:ln>
          </p:spPr>
        </p:pic>
        <p:sp>
          <p:nvSpPr>
            <p:cNvPr id="1132" name="Google Shape;1132;p19"/>
            <p:cNvSpPr txBox="1"/>
            <p:nvPr/>
          </p:nvSpPr>
          <p:spPr>
            <a:xfrm>
              <a:off x="709687" y="2847380"/>
              <a:ext cx="3061065"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err="1">
                  <a:solidFill>
                    <a:srgbClr val="595A59"/>
                  </a:solidFill>
                  <a:latin typeface="Calibri"/>
                  <a:ea typeface="Calibri"/>
                  <a:cs typeface="Calibri"/>
                  <a:sym typeface="Calibri"/>
                </a:rPr>
                <a:t>Indulgence</a:t>
              </a:r>
              <a:r>
                <a:rPr lang="de-DE" sz="1600" b="1" dirty="0">
                  <a:solidFill>
                    <a:srgbClr val="595A59"/>
                  </a:solidFill>
                  <a:latin typeface="Calibri"/>
                  <a:ea typeface="Calibri"/>
                  <a:cs typeface="Calibri"/>
                  <a:sym typeface="Calibri"/>
                </a:rPr>
                <a:t> &amp; </a:t>
              </a:r>
              <a:r>
                <a:rPr lang="de-DE" sz="1600" b="1" dirty="0" err="1">
                  <a:solidFill>
                    <a:srgbClr val="595A59"/>
                  </a:solidFill>
                  <a:latin typeface="Calibri"/>
                  <a:ea typeface="Calibri"/>
                  <a:cs typeface="Calibri"/>
                  <a:sym typeface="Calibri"/>
                </a:rPr>
                <a:t>food</a:t>
              </a:r>
              <a:endParaRPr dirty="0"/>
            </a:p>
            <a:p>
              <a:pPr marL="182563" marR="0" lvl="0" indent="-182563" algn="l" rtl="0">
                <a:spcBef>
                  <a:spcPts val="0"/>
                </a:spcBef>
                <a:spcAft>
                  <a:spcPts val="0"/>
                </a:spcAft>
                <a:buClr>
                  <a:srgbClr val="595A59"/>
                </a:buClr>
                <a:buSzPts val="1600"/>
                <a:buFont typeface="Arial"/>
                <a:buChar char="•"/>
              </a:pPr>
              <a:r>
                <a:rPr lang="de-DE" sz="1600" dirty="0" err="1">
                  <a:solidFill>
                    <a:srgbClr val="595A59"/>
                  </a:solidFill>
                  <a:latin typeface="Calibri"/>
                  <a:ea typeface="Calibri"/>
                  <a:cs typeface="Calibri"/>
                  <a:sym typeface="Calibri"/>
                </a:rPr>
                <a:t>Culinary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experiences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remember</a:t>
              </a:r>
              <a:r>
                <a:rPr lang="de-DE" sz="1600" dirty="0">
                  <a:solidFill>
                    <a:srgbClr val="595A59"/>
                  </a:solidFill>
                  <a:latin typeface="Calibri"/>
                  <a:ea typeface="Calibri"/>
                  <a:cs typeface="Calibri"/>
                  <a:sym typeface="Calibri"/>
                </a:rPr>
                <a:t> / </a:t>
              </a:r>
              <a:r>
                <a:rPr lang="de-DE" sz="1600" dirty="0" err="1">
                  <a:solidFill>
                    <a:srgbClr val="595A59"/>
                  </a:solidFill>
                  <a:latin typeface="Calibri"/>
                  <a:ea typeface="Calibri"/>
                  <a:cs typeface="Calibri"/>
                  <a:sym typeface="Calibri"/>
                </a:rPr>
                <a:t>exceptional</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setting</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Regional and </a:t>
              </a:r>
              <a:r>
                <a:rPr lang="de-DE" sz="1600" dirty="0" err="1">
                  <a:solidFill>
                    <a:srgbClr val="595A59"/>
                  </a:solidFill>
                  <a:latin typeface="Calibri"/>
                  <a:ea typeface="Calibri"/>
                  <a:cs typeface="Calibri"/>
                  <a:sym typeface="Calibri"/>
                </a:rPr>
                <a:t>local</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dishes</a:t>
              </a:r>
              <a:r>
                <a:rPr lang="de-DE" sz="1600" dirty="0">
                  <a:solidFill>
                    <a:srgbClr val="595A59"/>
                  </a:solidFill>
                  <a:latin typeface="Calibri"/>
                  <a:ea typeface="Calibri"/>
                  <a:cs typeface="Calibri"/>
                  <a:sym typeface="Calibri"/>
                </a:rPr>
                <a:t> / </a:t>
              </a:r>
              <a:r>
                <a:rPr lang="de-DE" sz="1600" dirty="0" err="1">
                  <a:solidFill>
                    <a:srgbClr val="595A59"/>
                  </a:solidFill>
                  <a:latin typeface="Calibri"/>
                  <a:ea typeface="Calibri"/>
                  <a:cs typeface="Calibri"/>
                  <a:sym typeface="Calibri"/>
                </a:rPr>
                <a:t>visits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suppliers</a:t>
              </a:r>
              <a:r>
                <a:rPr lang="de-DE" sz="1600" dirty="0">
                  <a:solidFill>
                    <a:srgbClr val="595A59"/>
                  </a:solidFill>
                  <a:latin typeface="Calibri"/>
                  <a:ea typeface="Calibri"/>
                  <a:cs typeface="Calibri"/>
                  <a:sym typeface="Calibri"/>
                </a:rPr>
                <a:t> in the </a:t>
              </a:r>
              <a:r>
                <a:rPr lang="de-DE" sz="1600" dirty="0" err="1">
                  <a:solidFill>
                    <a:srgbClr val="595A59"/>
                  </a:solidFill>
                  <a:latin typeface="Calibri"/>
                  <a:ea typeface="Calibri"/>
                  <a:cs typeface="Calibri"/>
                  <a:sym typeface="Calibri"/>
                </a:rPr>
                <a:t>area</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Learning </a:t>
              </a:r>
              <a:r>
                <a:rPr lang="de-DE" sz="1600" dirty="0" err="1">
                  <a:solidFill>
                    <a:srgbClr val="595A59"/>
                  </a:solidFill>
                  <a:latin typeface="Calibri"/>
                  <a:ea typeface="Calibri"/>
                  <a:cs typeface="Calibri"/>
                  <a:sym typeface="Calibri"/>
                </a:rPr>
                <a:t>about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nutrition</a:t>
              </a:r>
              <a:r>
                <a:rPr lang="de-DE" sz="1600" dirty="0">
                  <a:solidFill>
                    <a:srgbClr val="595A59"/>
                  </a:solidFill>
                  <a:latin typeface="Calibri"/>
                  <a:ea typeface="Calibri"/>
                  <a:cs typeface="Calibri"/>
                  <a:sym typeface="Calibri"/>
                </a:rPr>
                <a:t>, e.g. </a:t>
              </a:r>
              <a:r>
                <a:rPr lang="de-DE" sz="1600" dirty="0" err="1">
                  <a:solidFill>
                    <a:srgbClr val="595A59"/>
                  </a:solidFill>
                  <a:latin typeface="Calibri"/>
                  <a:ea typeface="Calibri"/>
                  <a:cs typeface="Calibri"/>
                  <a:sym typeface="Calibri"/>
                </a:rPr>
                <a:t>cooking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classes</a:t>
              </a:r>
              <a:r>
                <a:rPr lang="de-DE" sz="1600" dirty="0">
                  <a:solidFill>
                    <a:srgbClr val="595A59"/>
                  </a:solidFill>
                  <a:latin typeface="Calibri"/>
                  <a:ea typeface="Calibri"/>
                  <a:cs typeface="Calibri"/>
                  <a:sym typeface="Calibri"/>
                </a:rPr>
                <a:t> / experimental </a:t>
              </a:r>
              <a:r>
                <a:rPr lang="de-DE" sz="1600" dirty="0" err="1">
                  <a:solidFill>
                    <a:srgbClr val="595A59"/>
                  </a:solidFill>
                  <a:latin typeface="Calibri"/>
                  <a:ea typeface="Calibri"/>
                  <a:cs typeface="Calibri"/>
                  <a:sym typeface="Calibri"/>
                </a:rPr>
                <a:t>ways</a:t>
              </a:r>
              <a:r>
                <a:rPr lang="de-DE" sz="1600" dirty="0">
                  <a:solidFill>
                    <a:srgbClr val="595A59"/>
                  </a:solidFill>
                  <a:latin typeface="Calibri"/>
                  <a:ea typeface="Calibri"/>
                  <a:cs typeface="Calibri"/>
                  <a:sym typeface="Calibri"/>
                </a:rPr>
                <a:t> of </a:t>
              </a:r>
              <a:r>
                <a:rPr lang="de-DE" sz="1600" dirty="0" err="1">
                  <a:solidFill>
                    <a:srgbClr val="595A59"/>
                  </a:solidFill>
                  <a:latin typeface="Calibri"/>
                  <a:ea typeface="Calibri"/>
                  <a:cs typeface="Calibri"/>
                  <a:sym typeface="Calibri"/>
                </a:rPr>
                <a:t>preparing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food</a:t>
              </a:r>
              <a:r>
                <a:rPr lang="de-DE" sz="1600" dirty="0">
                  <a:solidFill>
                    <a:srgbClr val="595A59"/>
                  </a:solidFill>
                  <a:latin typeface="Calibri"/>
                  <a:ea typeface="Calibri"/>
                  <a:cs typeface="Calibri"/>
                  <a:sym typeface="Calibri"/>
                </a:rPr>
                <a:t> / </a:t>
              </a:r>
              <a:r>
                <a:rPr lang="de-DE" sz="1600" dirty="0" err="1">
                  <a:solidFill>
                    <a:srgbClr val="595A59"/>
                  </a:solidFill>
                  <a:latin typeface="Calibri"/>
                  <a:ea typeface="Calibri"/>
                  <a:cs typeface="Calibri"/>
                  <a:sym typeface="Calibri"/>
                </a:rPr>
                <a:t>trying</a:t>
              </a:r>
              <a:r>
                <a:rPr lang="de-DE" sz="1600" dirty="0">
                  <a:solidFill>
                    <a:srgbClr val="595A59"/>
                  </a:solidFill>
                  <a:latin typeface="Calibri"/>
                  <a:ea typeface="Calibri"/>
                  <a:cs typeface="Calibri"/>
                  <a:sym typeface="Calibri"/>
                </a:rPr>
                <a:t> out </a:t>
              </a:r>
              <a:r>
                <a:rPr lang="de-DE" sz="1600" dirty="0" err="1">
                  <a:solidFill>
                    <a:srgbClr val="595A59"/>
                  </a:solidFill>
                  <a:latin typeface="Calibri"/>
                  <a:ea typeface="Calibri"/>
                  <a:cs typeface="Calibri"/>
                  <a:sym typeface="Calibri"/>
                </a:rPr>
                <a:t>food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trends</a:t>
              </a:r>
              <a:endParaRPr sz="1600" dirty="0">
                <a:solidFill>
                  <a:srgbClr val="595A59"/>
                </a:solidFill>
                <a:latin typeface="Calibri"/>
                <a:ea typeface="Calibri"/>
                <a:cs typeface="Calibri"/>
                <a:sym typeface="Calibri"/>
              </a:endParaRPr>
            </a:p>
          </p:txBody>
        </p:sp>
        <p:sp>
          <p:nvSpPr>
            <p:cNvPr id="1133" name="Google Shape;1133;p19"/>
            <p:cNvSpPr txBox="1"/>
            <p:nvPr/>
          </p:nvSpPr>
          <p:spPr>
            <a:xfrm>
              <a:off x="4594601" y="1699080"/>
              <a:ext cx="3061065" cy="28777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err="1">
                  <a:solidFill>
                    <a:srgbClr val="595A59"/>
                  </a:solidFill>
                  <a:latin typeface="Calibri"/>
                  <a:ea typeface="Calibri"/>
                  <a:cs typeface="Calibri"/>
                  <a:sym typeface="Calibri"/>
                </a:rPr>
                <a:t>Wellbeing</a:t>
              </a:r>
              <a:r>
                <a:rPr lang="de-DE" sz="1600" b="1" dirty="0">
                  <a:solidFill>
                    <a:srgbClr val="595A59"/>
                  </a:solidFill>
                  <a:latin typeface="Calibri"/>
                  <a:ea typeface="Calibri"/>
                  <a:cs typeface="Calibri"/>
                  <a:sym typeface="Calibri"/>
                </a:rPr>
                <a:t> &amp; </a:t>
              </a:r>
              <a:r>
                <a:rPr lang="de-DE" sz="1600" b="1" dirty="0" err="1">
                  <a:solidFill>
                    <a:srgbClr val="595A59"/>
                  </a:solidFill>
                  <a:latin typeface="Calibri"/>
                  <a:ea typeface="Calibri"/>
                  <a:cs typeface="Calibri"/>
                  <a:sym typeface="Calibri"/>
                </a:rPr>
                <a:t>health</a:t>
              </a:r>
              <a:endParaRPr dirty="0"/>
            </a:p>
            <a:p>
              <a:pPr marL="182563" marR="0" lvl="0" indent="-182563" algn="l" rtl="0">
                <a:spcBef>
                  <a:spcPts val="60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Special </a:t>
              </a:r>
              <a:r>
                <a:rPr lang="de-DE" sz="1600" dirty="0" err="1">
                  <a:solidFill>
                    <a:srgbClr val="595A59"/>
                  </a:solidFill>
                  <a:latin typeface="Calibri"/>
                  <a:ea typeface="Calibri"/>
                  <a:cs typeface="Calibri"/>
                  <a:sym typeface="Calibri"/>
                </a:rPr>
                <a:t>experiences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through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tranquillity</a:t>
              </a:r>
              <a:r>
                <a:rPr lang="de-DE" sz="1600" dirty="0">
                  <a:solidFill>
                    <a:srgbClr val="595A59"/>
                  </a:solidFill>
                  <a:latin typeface="Calibri"/>
                  <a:ea typeface="Calibri"/>
                  <a:cs typeface="Calibri"/>
                  <a:sym typeface="Calibri"/>
                </a:rPr>
                <a:t>, e.g. </a:t>
              </a:r>
              <a:r>
                <a:rPr lang="de-DE" sz="1600" dirty="0" err="1">
                  <a:solidFill>
                    <a:srgbClr val="595A59"/>
                  </a:solidFill>
                  <a:latin typeface="Calibri"/>
                  <a:ea typeface="Calibri"/>
                  <a:cs typeface="Calibri"/>
                  <a:sym typeface="Calibri"/>
                </a:rPr>
                <a:t>green</a:t>
              </a:r>
              <a:r>
                <a:rPr lang="de-DE" sz="1600" dirty="0">
                  <a:solidFill>
                    <a:srgbClr val="595A59"/>
                  </a:solidFill>
                  <a:latin typeface="Calibri"/>
                  <a:ea typeface="Calibri"/>
                  <a:cs typeface="Calibri"/>
                  <a:sym typeface="Calibri"/>
                </a:rPr>
                <a:t> power </a:t>
              </a:r>
              <a:r>
                <a:rPr lang="de-DE" sz="1600" dirty="0" err="1">
                  <a:solidFill>
                    <a:srgbClr val="595A59"/>
                  </a:solidFill>
                  <a:latin typeface="Calibri"/>
                  <a:ea typeface="Calibri"/>
                  <a:cs typeface="Calibri"/>
                  <a:sym typeface="Calibri"/>
                </a:rPr>
                <a:t>places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with</a:t>
              </a:r>
              <a:r>
                <a:rPr lang="de-DE" sz="1600" dirty="0">
                  <a:solidFill>
                    <a:srgbClr val="595A59"/>
                  </a:solidFill>
                  <a:latin typeface="Calibri"/>
                  <a:ea typeface="Calibri"/>
                  <a:cs typeface="Calibri"/>
                  <a:sym typeface="Calibri"/>
                </a:rPr>
                <a:t> plants, </a:t>
              </a:r>
              <a:r>
                <a:rPr lang="de-DE" sz="1600" dirty="0" err="1">
                  <a:solidFill>
                    <a:srgbClr val="595A59"/>
                  </a:solidFill>
                  <a:latin typeface="Calibri"/>
                  <a:ea typeface="Calibri"/>
                  <a:cs typeface="Calibri"/>
                  <a:sym typeface="Calibri"/>
                </a:rPr>
                <a:t>water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pools</a:t>
              </a:r>
              <a:r>
                <a:rPr lang="de-DE" sz="1600" dirty="0">
                  <a:solidFill>
                    <a:srgbClr val="595A59"/>
                  </a:solidFill>
                  <a:latin typeface="Calibri"/>
                  <a:ea typeface="Calibri"/>
                  <a:cs typeface="Calibri"/>
                  <a:sym typeface="Calibri"/>
                </a:rPr>
                <a:t>, high-quality </a:t>
              </a:r>
              <a:r>
                <a:rPr lang="de-DE" sz="1600" dirty="0" err="1">
                  <a:solidFill>
                    <a:srgbClr val="595A59"/>
                  </a:solidFill>
                  <a:latin typeface="Calibri"/>
                  <a:ea typeface="Calibri"/>
                  <a:cs typeface="Calibri"/>
                  <a:sym typeface="Calibri"/>
                </a:rPr>
                <a:t>relaxation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rooms</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Special </a:t>
              </a:r>
              <a:r>
                <a:rPr lang="de-DE" sz="1600" dirty="0" err="1">
                  <a:solidFill>
                    <a:srgbClr val="595A59"/>
                  </a:solidFill>
                  <a:latin typeface="Calibri"/>
                  <a:ea typeface="Calibri"/>
                  <a:cs typeface="Calibri"/>
                  <a:sym typeface="Calibri"/>
                </a:rPr>
                <a:t>spa</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offers</a:t>
              </a:r>
              <a:r>
                <a:rPr lang="de-DE" sz="1600" dirty="0">
                  <a:solidFill>
                    <a:srgbClr val="595A59"/>
                  </a:solidFill>
                  <a:latin typeface="Calibri"/>
                  <a:ea typeface="Calibri"/>
                  <a:cs typeface="Calibri"/>
                  <a:sym typeface="Calibri"/>
                </a:rPr>
                <a:t>, e.g. </a:t>
              </a:r>
              <a:r>
                <a:rPr lang="de-DE" sz="1600" dirty="0" err="1">
                  <a:solidFill>
                    <a:srgbClr val="595A59"/>
                  </a:solidFill>
                  <a:latin typeface="Calibri"/>
                  <a:ea typeface="Calibri"/>
                  <a:cs typeface="Calibri"/>
                  <a:sym typeface="Calibri"/>
                </a:rPr>
                <a:t>spa</a:t>
              </a:r>
              <a:r>
                <a:rPr lang="de-DE" sz="1600" dirty="0">
                  <a:solidFill>
                    <a:srgbClr val="595A59"/>
                  </a:solidFill>
                  <a:latin typeface="Calibri"/>
                  <a:ea typeface="Calibri"/>
                  <a:cs typeface="Calibri"/>
                  <a:sym typeface="Calibri"/>
                </a:rPr>
                <a:t> in the </a:t>
              </a:r>
              <a:r>
                <a:rPr lang="de-DE" sz="1600" dirty="0" err="1">
                  <a:solidFill>
                    <a:srgbClr val="595A59"/>
                  </a:solidFill>
                  <a:latin typeface="Calibri"/>
                  <a:ea typeface="Calibri"/>
                  <a:cs typeface="Calibri"/>
                  <a:sym typeface="Calibri"/>
                </a:rPr>
                <a:t>nature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privately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bookable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rooms</a:t>
              </a:r>
              <a:endParaRPr dirty="0"/>
            </a:p>
            <a:p>
              <a:pPr marL="182563" marR="0" lvl="0" indent="-182563" algn="l" rtl="0">
                <a:spcBef>
                  <a:spcPts val="0"/>
                </a:spcBef>
                <a:spcAft>
                  <a:spcPts val="0"/>
                </a:spcAft>
                <a:buClr>
                  <a:srgbClr val="595A59"/>
                </a:buClr>
                <a:buSzPts val="1600"/>
                <a:buFont typeface="Arial"/>
                <a:buChar char="•"/>
              </a:pPr>
              <a:r>
                <a:rPr lang="de-DE" sz="1600" dirty="0">
                  <a:solidFill>
                    <a:srgbClr val="595A59"/>
                  </a:solidFill>
                  <a:latin typeface="Calibri"/>
                  <a:ea typeface="Calibri"/>
                  <a:cs typeface="Calibri"/>
                  <a:sym typeface="Calibri"/>
                </a:rPr>
                <a:t>Learning </a:t>
              </a:r>
              <a:r>
                <a:rPr lang="de-DE" sz="1600" dirty="0" err="1">
                  <a:solidFill>
                    <a:srgbClr val="595A59"/>
                  </a:solidFill>
                  <a:latin typeface="Calibri"/>
                  <a:ea typeface="Calibri"/>
                  <a:cs typeface="Calibri"/>
                  <a:sym typeface="Calibri"/>
                </a:rPr>
                <a:t>about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health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topics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use</a:t>
              </a:r>
              <a:r>
                <a:rPr lang="de-DE" sz="1600" dirty="0">
                  <a:solidFill>
                    <a:srgbClr val="595A59"/>
                  </a:solidFill>
                  <a:latin typeface="Calibri"/>
                  <a:ea typeface="Calibri"/>
                  <a:cs typeface="Calibri"/>
                  <a:sym typeface="Calibri"/>
                </a:rPr>
                <a:t> at </a:t>
              </a:r>
              <a:r>
                <a:rPr lang="de-DE" sz="1600" dirty="0" err="1">
                  <a:solidFill>
                    <a:srgbClr val="595A59"/>
                  </a:solidFill>
                  <a:latin typeface="Calibri"/>
                  <a:ea typeface="Calibri"/>
                  <a:cs typeface="Calibri"/>
                  <a:sym typeface="Calibri"/>
                </a:rPr>
                <a:t>home</a:t>
              </a:r>
              <a:r>
                <a:rPr lang="de-DE" sz="1600" dirty="0">
                  <a:solidFill>
                    <a:srgbClr val="595A59"/>
                  </a:solidFill>
                  <a:latin typeface="Calibri"/>
                  <a:ea typeface="Calibri"/>
                  <a:cs typeface="Calibri"/>
                  <a:sym typeface="Calibri"/>
                </a:rPr>
                <a:t>, e.g. </a:t>
              </a:r>
              <a:r>
                <a:rPr lang="de-DE" sz="1600" dirty="0" err="1">
                  <a:solidFill>
                    <a:srgbClr val="595A59"/>
                  </a:solidFill>
                  <a:latin typeface="Calibri"/>
                  <a:ea typeface="Calibri"/>
                  <a:cs typeface="Calibri"/>
                  <a:sym typeface="Calibri"/>
                </a:rPr>
                <a:t>yoga</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breathing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exercises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meditation</a:t>
              </a:r>
              <a:endParaRPr sz="1600" dirty="0">
                <a:solidFill>
                  <a:srgbClr val="595A59"/>
                </a:solidFill>
                <a:latin typeface="Calibri"/>
                <a:ea typeface="Calibri"/>
                <a:cs typeface="Calibri"/>
                <a:sym typeface="Calibri"/>
              </a:endParaRPr>
            </a:p>
          </p:txBody>
        </p:sp>
        <p:sp>
          <p:nvSpPr>
            <p:cNvPr id="1134" name="Google Shape;1134;p19"/>
            <p:cNvSpPr txBox="1"/>
            <p:nvPr/>
          </p:nvSpPr>
          <p:spPr>
            <a:xfrm>
              <a:off x="8913928" y="2856621"/>
              <a:ext cx="3061065" cy="9079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a:solidFill>
                    <a:srgbClr val="595A59"/>
                  </a:solidFill>
                  <a:latin typeface="Calibri"/>
                  <a:ea typeface="Calibri"/>
                  <a:cs typeface="Calibri"/>
                  <a:sym typeface="Calibri"/>
                </a:rPr>
                <a:t>Culture &amp; entertainment</a:t>
              </a:r>
              <a:endParaRPr/>
            </a:p>
            <a:p>
              <a:pPr marL="182563" marR="0" lvl="0" indent="-182563" algn="l" rtl="0">
                <a:spcBef>
                  <a:spcPts val="600"/>
                </a:spcBef>
                <a:spcAft>
                  <a:spcPts val="0"/>
                </a:spcAft>
                <a:buClr>
                  <a:srgbClr val="595A59"/>
                </a:buClr>
                <a:buSzPts val="1600"/>
                <a:buFont typeface="Arial"/>
                <a:buChar char="•"/>
              </a:pPr>
              <a:r>
                <a:rPr lang="de-DE" sz="1600">
                  <a:solidFill>
                    <a:srgbClr val="595A59"/>
                  </a:solidFill>
                  <a:latin typeface="Calibri"/>
                  <a:ea typeface="Calibri"/>
                  <a:cs typeface="Calibri"/>
                  <a:sym typeface="Calibri"/>
                </a:rPr>
                <a:t>Try out artistic activities</a:t>
              </a:r>
              <a:endParaRPr/>
            </a:p>
            <a:p>
              <a:pPr marL="182563" marR="0" lvl="0" indent="-182563" algn="l" rtl="0">
                <a:spcBef>
                  <a:spcPts val="0"/>
                </a:spcBef>
                <a:spcAft>
                  <a:spcPts val="0"/>
                </a:spcAft>
                <a:buClr>
                  <a:srgbClr val="595A59"/>
                </a:buClr>
                <a:buSzPts val="1600"/>
                <a:buFont typeface="Arial"/>
                <a:buChar char="•"/>
              </a:pPr>
              <a:r>
                <a:rPr lang="de-DE" sz="1600">
                  <a:solidFill>
                    <a:srgbClr val="595A59"/>
                  </a:solidFill>
                  <a:latin typeface="Calibri"/>
                  <a:ea typeface="Calibri"/>
                  <a:cs typeface="Calibri"/>
                  <a:sym typeface="Calibri"/>
                </a:rPr>
                <a:t>Thematic festivals</a:t>
              </a:r>
              <a:endParaRPr sz="1600">
                <a:solidFill>
                  <a:srgbClr val="595A59"/>
                </a:solidFill>
                <a:latin typeface="Calibri"/>
                <a:ea typeface="Calibri"/>
                <a:cs typeface="Calibri"/>
                <a:sym typeface="Calibri"/>
              </a:endParaRPr>
            </a:p>
          </p:txBody>
        </p:sp>
        <p:sp>
          <p:nvSpPr>
            <p:cNvPr id="1135" name="Google Shape;1135;p19"/>
            <p:cNvSpPr/>
            <p:nvPr/>
          </p:nvSpPr>
          <p:spPr>
            <a:xfrm>
              <a:off x="4594601" y="1699080"/>
              <a:ext cx="3209049" cy="2836594"/>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6" name="Google Shape;1136;p19"/>
            <p:cNvSpPr/>
            <p:nvPr/>
          </p:nvSpPr>
          <p:spPr>
            <a:xfrm>
              <a:off x="8627499" y="2693349"/>
              <a:ext cx="3209049" cy="2836594"/>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7" name="Google Shape;1137;p19"/>
            <p:cNvSpPr/>
            <p:nvPr/>
          </p:nvSpPr>
          <p:spPr>
            <a:xfrm>
              <a:off x="561703" y="2693349"/>
              <a:ext cx="3209049" cy="2836594"/>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138" name="Google Shape;1138;p19"/>
          <p:cNvSpPr txBox="1"/>
          <p:nvPr/>
        </p:nvSpPr>
        <p:spPr>
          <a:xfrm>
            <a:off x="389964" y="1637211"/>
            <a:ext cx="1134886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Top </a:t>
            </a:r>
            <a:r>
              <a:rPr lang="de-DE" sz="1800" dirty="0" err="1">
                <a:solidFill>
                  <a:srgbClr val="595A59"/>
                </a:solidFill>
                <a:latin typeface="Calibri"/>
                <a:ea typeface="Calibri"/>
                <a:cs typeface="Calibri"/>
                <a:sym typeface="Calibri"/>
              </a:rPr>
              <a:t>three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themes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travel</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occasions</a:t>
            </a:r>
            <a:r>
              <a:rPr lang="de-DE" sz="1800" dirty="0">
                <a:solidFill>
                  <a:srgbClr val="595A59"/>
                </a:solidFill>
                <a:latin typeface="Calibri"/>
                <a:ea typeface="Calibri"/>
                <a:cs typeface="Calibri"/>
                <a:sym typeface="Calibri"/>
              </a:rPr>
              <a:t> of the </a:t>
            </a:r>
            <a:r>
              <a:rPr lang="de-DE" sz="1800" dirty="0" err="1">
                <a:solidFill>
                  <a:srgbClr val="595A59"/>
                </a:solidFill>
                <a:latin typeface="Calibri"/>
                <a:ea typeface="Calibri"/>
                <a:cs typeface="Calibri"/>
                <a:sym typeface="Calibri"/>
              </a:rPr>
              <a:t>future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according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a German </a:t>
            </a:r>
            <a:r>
              <a:rPr lang="de-DE" sz="1800" dirty="0" err="1">
                <a:solidFill>
                  <a:srgbClr val="595A59"/>
                </a:solidFill>
                <a:latin typeface="Calibri"/>
                <a:ea typeface="Calibri"/>
                <a:cs typeface="Calibri"/>
                <a:sym typeface="Calibri"/>
              </a:rPr>
              <a:t>study</a:t>
            </a:r>
            <a:r>
              <a:rPr lang="de-DE" sz="1800" dirty="0">
                <a:solidFill>
                  <a:srgbClr val="595A59"/>
                </a:solidFill>
                <a:latin typeface="Calibri"/>
                <a:ea typeface="Calibri"/>
                <a:cs typeface="Calibri"/>
                <a:sym typeface="Calibri"/>
              </a:rPr>
              <a:t>:</a:t>
            </a:r>
            <a:endParaRPr sz="1800" dirty="0">
              <a:solidFill>
                <a:srgbClr val="595A59"/>
              </a:solidFill>
              <a:latin typeface="Calibri"/>
              <a:ea typeface="Calibri"/>
              <a:cs typeface="Calibri"/>
              <a:sym typeface="Calibri"/>
            </a:endParaRPr>
          </a:p>
        </p:txBody>
      </p:sp>
      <p:sp>
        <p:nvSpPr>
          <p:cNvPr id="1139" name="Google Shape;1139;p19"/>
          <p:cNvSpPr txBox="1"/>
          <p:nvPr/>
        </p:nvSpPr>
        <p:spPr>
          <a:xfrm>
            <a:off x="6596481" y="6436367"/>
            <a:ext cx="537851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i="1">
                <a:solidFill>
                  <a:srgbClr val="595A59"/>
                </a:solidFill>
                <a:latin typeface="Calibri"/>
                <a:ea typeface="Calibri"/>
                <a:cs typeface="Calibri"/>
                <a:sym typeface="Calibri"/>
              </a:rPr>
              <a:t>Source: Fraunhofer IAO (2020): Futurehotel - innovative Erlebnisse als Erfolgsfaktor für die Hotellerie </a:t>
            </a:r>
            <a:endParaRPr sz="1000" i="1">
              <a:solidFill>
                <a:srgbClr val="595A59"/>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2"/>
          <p:cNvSpPr txBox="1">
            <a:spLocks noGrp="1"/>
          </p:cNvSpPr>
          <p:nvPr>
            <p:ph type="body" idx="1"/>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a:t>After completing this module, you will have insight knowledge on…</a:t>
            </a:r>
            <a:endParaRPr/>
          </a:p>
          <a:p>
            <a:pPr marL="228600" lvl="0" indent="-228600" algn="l" rtl="0">
              <a:lnSpc>
                <a:spcPct val="90000"/>
              </a:lnSpc>
              <a:spcBef>
                <a:spcPts val="1000"/>
              </a:spcBef>
              <a:spcAft>
                <a:spcPts val="0"/>
              </a:spcAft>
              <a:buClr>
                <a:schemeClr val="lt1"/>
              </a:buClr>
              <a:buSzPts val="2400"/>
              <a:buNone/>
            </a:pPr>
            <a:endParaRPr/>
          </a:p>
        </p:txBody>
      </p:sp>
      <p:sp>
        <p:nvSpPr>
          <p:cNvPr id="839" name="Google Shape;839;p2"/>
          <p:cNvSpPr txBox="1">
            <a:spLocks noGrp="1"/>
          </p:cNvSpPr>
          <p:nvPr>
            <p:ph type="body" idx="2"/>
          </p:nvPr>
        </p:nvSpPr>
        <p:spPr>
          <a:xfrm>
            <a:off x="1548092" y="628636"/>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de-DE" sz="2400" b="1"/>
              <a:t>Resilience is a success factor    in a crisis.</a:t>
            </a:r>
            <a:endParaRPr/>
          </a:p>
        </p:txBody>
      </p:sp>
      <p:sp>
        <p:nvSpPr>
          <p:cNvPr id="840" name="Google Shape;840;p2"/>
          <p:cNvSpPr/>
          <p:nvPr/>
        </p:nvSpPr>
        <p:spPr>
          <a:xfrm>
            <a:off x="6650400" y="1434932"/>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1" name="Google Shape;841;p2"/>
          <p:cNvCxnSpPr/>
          <p:nvPr/>
        </p:nvCxnSpPr>
        <p:spPr>
          <a:xfrm>
            <a:off x="6096000" y="1820133"/>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42" name="Google Shape;842;p2"/>
          <p:cNvSpPr txBox="1"/>
          <p:nvPr/>
        </p:nvSpPr>
        <p:spPr>
          <a:xfrm>
            <a:off x="7757232" y="1604689"/>
            <a:ext cx="397829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a:solidFill>
                  <a:srgbClr val="595A59"/>
                </a:solidFill>
                <a:latin typeface="Calibri"/>
                <a:ea typeface="Calibri"/>
                <a:cs typeface="Calibri"/>
                <a:sym typeface="Calibri"/>
              </a:rPr>
              <a:t>Organisational crisis resilience</a:t>
            </a:r>
            <a:endParaRPr sz="2200">
              <a:solidFill>
                <a:srgbClr val="595A59"/>
              </a:solidFill>
              <a:latin typeface="Calibri"/>
              <a:ea typeface="Calibri"/>
              <a:cs typeface="Calibri"/>
              <a:sym typeface="Calibri"/>
            </a:endParaRPr>
          </a:p>
        </p:txBody>
      </p:sp>
      <p:sp>
        <p:nvSpPr>
          <p:cNvPr id="843" name="Google Shape;843;p2"/>
          <p:cNvSpPr txBox="1"/>
          <p:nvPr/>
        </p:nvSpPr>
        <p:spPr>
          <a:xfrm>
            <a:off x="6852409" y="1558522"/>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1</a:t>
            </a:r>
            <a:endParaRPr sz="2800">
              <a:solidFill>
                <a:schemeClr val="lt1"/>
              </a:solidFill>
              <a:latin typeface="Calibri"/>
              <a:ea typeface="Calibri"/>
              <a:cs typeface="Calibri"/>
              <a:sym typeface="Calibri"/>
            </a:endParaRPr>
          </a:p>
        </p:txBody>
      </p:sp>
      <p:sp>
        <p:nvSpPr>
          <p:cNvPr id="844" name="Google Shape;844;p2"/>
          <p:cNvSpPr/>
          <p:nvPr/>
        </p:nvSpPr>
        <p:spPr>
          <a:xfrm>
            <a:off x="6655444" y="2669376"/>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5" name="Google Shape;845;p2"/>
          <p:cNvCxnSpPr/>
          <p:nvPr/>
        </p:nvCxnSpPr>
        <p:spPr>
          <a:xfrm>
            <a:off x="6101044" y="3054577"/>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46" name="Google Shape;846;p2"/>
          <p:cNvSpPr txBox="1"/>
          <p:nvPr/>
        </p:nvSpPr>
        <p:spPr>
          <a:xfrm>
            <a:off x="7762276" y="2839133"/>
            <a:ext cx="397829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a:solidFill>
                  <a:srgbClr val="595A59"/>
                </a:solidFill>
                <a:latin typeface="Calibri"/>
                <a:ea typeface="Calibri"/>
                <a:cs typeface="Calibri"/>
                <a:sym typeface="Calibri"/>
              </a:rPr>
              <a:t>Future-oriented tourism offers</a:t>
            </a:r>
            <a:endParaRPr sz="2200">
              <a:solidFill>
                <a:srgbClr val="595A59"/>
              </a:solidFill>
              <a:latin typeface="Calibri"/>
              <a:ea typeface="Calibri"/>
              <a:cs typeface="Calibri"/>
              <a:sym typeface="Calibri"/>
            </a:endParaRPr>
          </a:p>
        </p:txBody>
      </p:sp>
      <p:sp>
        <p:nvSpPr>
          <p:cNvPr id="847" name="Google Shape;847;p2"/>
          <p:cNvSpPr txBox="1"/>
          <p:nvPr/>
        </p:nvSpPr>
        <p:spPr>
          <a:xfrm>
            <a:off x="6857453" y="279296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2</a:t>
            </a:r>
            <a:endParaRPr sz="2800">
              <a:solidFill>
                <a:schemeClr val="lt1"/>
              </a:solidFill>
              <a:latin typeface="Calibri"/>
              <a:ea typeface="Calibri"/>
              <a:cs typeface="Calibri"/>
              <a:sym typeface="Calibri"/>
            </a:endParaRPr>
          </a:p>
        </p:txBody>
      </p:sp>
      <p:sp>
        <p:nvSpPr>
          <p:cNvPr id="848" name="Google Shape;848;p2"/>
          <p:cNvSpPr/>
          <p:nvPr/>
        </p:nvSpPr>
        <p:spPr>
          <a:xfrm>
            <a:off x="6650400" y="3903819"/>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49" name="Google Shape;849;p2"/>
          <p:cNvCxnSpPr/>
          <p:nvPr/>
        </p:nvCxnSpPr>
        <p:spPr>
          <a:xfrm>
            <a:off x="6096000" y="4289020"/>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50" name="Google Shape;850;p2"/>
          <p:cNvSpPr txBox="1"/>
          <p:nvPr/>
        </p:nvSpPr>
        <p:spPr>
          <a:xfrm>
            <a:off x="7757232" y="4073576"/>
            <a:ext cx="397829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a:solidFill>
                  <a:srgbClr val="595A59"/>
                </a:solidFill>
                <a:latin typeface="Calibri"/>
                <a:ea typeface="Calibri"/>
                <a:cs typeface="Calibri"/>
                <a:sym typeface="Calibri"/>
              </a:rPr>
              <a:t>Factors influencing resilience</a:t>
            </a:r>
            <a:endParaRPr sz="2200">
              <a:solidFill>
                <a:srgbClr val="595A59"/>
              </a:solidFill>
              <a:latin typeface="Calibri"/>
              <a:ea typeface="Calibri"/>
              <a:cs typeface="Calibri"/>
              <a:sym typeface="Calibri"/>
            </a:endParaRPr>
          </a:p>
        </p:txBody>
      </p:sp>
      <p:sp>
        <p:nvSpPr>
          <p:cNvPr id="851" name="Google Shape;851;p2"/>
          <p:cNvSpPr txBox="1"/>
          <p:nvPr/>
        </p:nvSpPr>
        <p:spPr>
          <a:xfrm>
            <a:off x="6852409" y="4027409"/>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3</a:t>
            </a:r>
            <a:endParaRPr sz="2800">
              <a:solidFill>
                <a:schemeClr val="lt1"/>
              </a:solidFill>
              <a:latin typeface="Calibri"/>
              <a:ea typeface="Calibri"/>
              <a:cs typeface="Calibri"/>
              <a:sym typeface="Calibri"/>
            </a:endParaRPr>
          </a:p>
        </p:txBody>
      </p:sp>
      <p:sp>
        <p:nvSpPr>
          <p:cNvPr id="852" name="Google Shape;852;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lt1"/>
                </a:solidFill>
                <a:latin typeface="Calibri"/>
                <a:ea typeface="Calibri"/>
                <a:cs typeface="Calibri"/>
                <a:sym typeface="Calibri"/>
              </a:rPr>
              <a:t>This presentation is licensed under CC BY 4.0. </a:t>
            </a:r>
            <a:endParaRPr/>
          </a:p>
          <a:p>
            <a:pPr marL="0" marR="0" lvl="0" indent="0" algn="l" rtl="0">
              <a:spcBef>
                <a:spcPts val="0"/>
              </a:spcBef>
              <a:spcAft>
                <a:spcPts val="0"/>
              </a:spcAft>
              <a:buNone/>
            </a:pPr>
            <a:r>
              <a:rPr lang="de-DE" sz="1400">
                <a:solidFill>
                  <a:schemeClr val="lt1"/>
                </a:solidFill>
                <a:latin typeface="Calibri"/>
                <a:ea typeface="Calibri"/>
                <a:cs typeface="Calibri"/>
                <a:sym typeface="Calibri"/>
              </a:rPr>
              <a:t>To view a copy of this licence, please visit </a:t>
            </a: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
        <p:nvSpPr>
          <p:cNvPr id="853" name="Google Shape;853;p2"/>
          <p:cNvSpPr/>
          <p:nvPr/>
        </p:nvSpPr>
        <p:spPr>
          <a:xfrm>
            <a:off x="6650400" y="5138157"/>
            <a:ext cx="770400" cy="7704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54" name="Google Shape;854;p2"/>
          <p:cNvCxnSpPr/>
          <p:nvPr/>
        </p:nvCxnSpPr>
        <p:spPr>
          <a:xfrm>
            <a:off x="6096000" y="5523358"/>
            <a:ext cx="554400" cy="0"/>
          </a:xfrm>
          <a:prstGeom prst="straightConnector1">
            <a:avLst/>
          </a:prstGeom>
          <a:noFill/>
          <a:ln w="19050" cap="flat" cmpd="sng">
            <a:solidFill>
              <a:srgbClr val="81D1C5"/>
            </a:solidFill>
            <a:prstDash val="solid"/>
            <a:miter lim="800000"/>
            <a:headEnd type="none" w="sm" len="sm"/>
            <a:tailEnd type="none" w="sm" len="sm"/>
          </a:ln>
        </p:spPr>
      </p:cxnSp>
      <p:sp>
        <p:nvSpPr>
          <p:cNvPr id="855" name="Google Shape;855;p2"/>
          <p:cNvSpPr txBox="1"/>
          <p:nvPr/>
        </p:nvSpPr>
        <p:spPr>
          <a:xfrm>
            <a:off x="7752187" y="5307913"/>
            <a:ext cx="4356391"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200">
                <a:solidFill>
                  <a:srgbClr val="595A59"/>
                </a:solidFill>
                <a:latin typeface="Calibri"/>
                <a:ea typeface="Calibri"/>
                <a:cs typeface="Calibri"/>
                <a:sym typeface="Calibri"/>
              </a:rPr>
              <a:t>Sustainable tourism development</a:t>
            </a:r>
            <a:endParaRPr sz="2200">
              <a:solidFill>
                <a:srgbClr val="595A59"/>
              </a:solidFill>
              <a:latin typeface="Calibri"/>
              <a:ea typeface="Calibri"/>
              <a:cs typeface="Calibri"/>
              <a:sym typeface="Calibri"/>
            </a:endParaRPr>
          </a:p>
        </p:txBody>
      </p:sp>
      <p:sp>
        <p:nvSpPr>
          <p:cNvPr id="856" name="Google Shape;856;p2"/>
          <p:cNvSpPr txBox="1"/>
          <p:nvPr/>
        </p:nvSpPr>
        <p:spPr>
          <a:xfrm>
            <a:off x="6852409" y="5261746"/>
            <a:ext cx="3663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800">
                <a:solidFill>
                  <a:schemeClr val="lt1"/>
                </a:solidFill>
                <a:latin typeface="Calibri"/>
                <a:ea typeface="Calibri"/>
                <a:cs typeface="Calibri"/>
                <a:sym typeface="Calibri"/>
              </a:rPr>
              <a:t>4</a:t>
            </a:r>
            <a:endParaRPr sz="28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grpSp>
        <p:nvGrpSpPr>
          <p:cNvPr id="1144" name="Google Shape;1144;p20"/>
          <p:cNvGrpSpPr/>
          <p:nvPr/>
        </p:nvGrpSpPr>
        <p:grpSpPr>
          <a:xfrm>
            <a:off x="4858645" y="1639775"/>
            <a:ext cx="5795758" cy="4610325"/>
            <a:chOff x="1105795" y="3062"/>
            <a:chExt cx="5795758" cy="4610325"/>
          </a:xfrm>
        </p:grpSpPr>
        <p:sp>
          <p:nvSpPr>
            <p:cNvPr id="1145" name="Google Shape;1145;p20"/>
            <p:cNvSpPr/>
            <p:nvPr/>
          </p:nvSpPr>
          <p:spPr>
            <a:xfrm rot="10800000">
              <a:off x="1576666" y="3062"/>
              <a:ext cx="5324887"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0"/>
            <p:cNvSpPr txBox="1"/>
            <p:nvPr/>
          </p:nvSpPr>
          <p:spPr>
            <a:xfrm>
              <a:off x="1812102" y="3062"/>
              <a:ext cx="5089451" cy="941743"/>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Pick </a:t>
              </a:r>
              <a:r>
                <a:rPr lang="de-DE" sz="1700" dirty="0" err="1">
                  <a:solidFill>
                    <a:schemeClr val="lt1"/>
                  </a:solidFill>
                  <a:latin typeface="Calibri"/>
                  <a:ea typeface="Calibri"/>
                  <a:cs typeface="Calibri"/>
                  <a:sym typeface="Calibri"/>
                </a:rPr>
                <a:t>up</a:t>
              </a:r>
              <a:r>
                <a:rPr lang="de-DE" sz="1700" dirty="0">
                  <a:solidFill>
                    <a:schemeClr val="lt1"/>
                  </a:solidFill>
                  <a:latin typeface="Calibri"/>
                  <a:ea typeface="Calibri"/>
                  <a:cs typeface="Calibri"/>
                  <a:sym typeface="Calibri"/>
                </a:rPr>
                <a:t> on </a:t>
              </a:r>
              <a:r>
                <a:rPr lang="de-DE" sz="1700" dirty="0" err="1">
                  <a:solidFill>
                    <a:schemeClr val="lt1"/>
                  </a:solidFill>
                  <a:latin typeface="Calibri"/>
                  <a:ea typeface="Calibri"/>
                  <a:cs typeface="Calibri"/>
                  <a:sym typeface="Calibri"/>
                </a:rPr>
                <a:t>deep</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longings</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that</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determine</a:t>
              </a:r>
              <a:r>
                <a:rPr lang="de-DE" sz="1700" dirty="0">
                  <a:solidFill>
                    <a:schemeClr val="lt1"/>
                  </a:solidFill>
                  <a:latin typeface="Calibri"/>
                  <a:ea typeface="Calibri"/>
                  <a:cs typeface="Calibri"/>
                  <a:sym typeface="Calibri"/>
                </a:rPr>
                <a:t> the </a:t>
              </a:r>
              <a:r>
                <a:rPr lang="de-DE" sz="1700" dirty="0" err="1">
                  <a:solidFill>
                    <a:schemeClr val="lt1"/>
                  </a:solidFill>
                  <a:latin typeface="Calibri"/>
                  <a:ea typeface="Calibri"/>
                  <a:cs typeface="Calibri"/>
                  <a:sym typeface="Calibri"/>
                </a:rPr>
                <a:t>actions</a:t>
              </a:r>
              <a:r>
                <a:rPr lang="de-DE" sz="1700" dirty="0">
                  <a:solidFill>
                    <a:schemeClr val="lt1"/>
                  </a:solidFill>
                  <a:latin typeface="Calibri"/>
                  <a:ea typeface="Calibri"/>
                  <a:cs typeface="Calibri"/>
                  <a:sym typeface="Calibri"/>
                </a:rPr>
                <a:t> and </a:t>
              </a:r>
              <a:r>
                <a:rPr lang="de-DE" sz="1700" dirty="0" err="1">
                  <a:solidFill>
                    <a:schemeClr val="lt1"/>
                  </a:solidFill>
                  <a:latin typeface="Calibri"/>
                  <a:ea typeface="Calibri"/>
                  <a:cs typeface="Calibri"/>
                  <a:sym typeface="Calibri"/>
                </a:rPr>
                <a:t>booking</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behaviour</a:t>
              </a:r>
              <a:r>
                <a:rPr lang="de-DE" sz="1700" dirty="0">
                  <a:solidFill>
                    <a:schemeClr val="lt1"/>
                  </a:solidFill>
                  <a:latin typeface="Calibri"/>
                  <a:ea typeface="Calibri"/>
                  <a:cs typeface="Calibri"/>
                  <a:sym typeface="Calibri"/>
                </a:rPr>
                <a:t> of the </a:t>
              </a:r>
              <a:r>
                <a:rPr lang="de-DE" sz="1700" dirty="0" err="1">
                  <a:solidFill>
                    <a:schemeClr val="lt1"/>
                  </a:solidFill>
                  <a:latin typeface="Calibri"/>
                  <a:ea typeface="Calibri"/>
                  <a:cs typeface="Calibri"/>
                  <a:sym typeface="Calibri"/>
                </a:rPr>
                <a:t>target</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group</a:t>
              </a:r>
              <a:r>
                <a:rPr lang="de-DE" sz="1700" dirty="0">
                  <a:solidFill>
                    <a:schemeClr val="lt1"/>
                  </a:solidFill>
                  <a:latin typeface="Calibri"/>
                  <a:ea typeface="Calibri"/>
                  <a:cs typeface="Calibri"/>
                  <a:sym typeface="Calibri"/>
                </a:rPr>
                <a:t>(s)</a:t>
              </a:r>
              <a:endParaRPr sz="1700" dirty="0">
                <a:solidFill>
                  <a:schemeClr val="lt1"/>
                </a:solidFill>
                <a:latin typeface="Calibri"/>
                <a:ea typeface="Calibri"/>
                <a:cs typeface="Calibri"/>
                <a:sym typeface="Calibri"/>
              </a:endParaRPr>
            </a:p>
          </p:txBody>
        </p:sp>
        <p:sp>
          <p:nvSpPr>
            <p:cNvPr id="1147" name="Google Shape;1147;p20"/>
            <p:cNvSpPr/>
            <p:nvPr/>
          </p:nvSpPr>
          <p:spPr>
            <a:xfrm>
              <a:off x="1105795" y="3062"/>
              <a:ext cx="941743" cy="941743"/>
            </a:xfrm>
            <a:prstGeom prst="ellipse">
              <a:avLst/>
            </a:prstGeom>
            <a:blipFill rotWithShape="1">
              <a:blip r:embed="rId3">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0"/>
            <p:cNvSpPr/>
            <p:nvPr/>
          </p:nvSpPr>
          <p:spPr>
            <a:xfrm rot="10800000">
              <a:off x="1576666" y="1225922"/>
              <a:ext cx="5324887"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0"/>
            <p:cNvSpPr txBox="1"/>
            <p:nvPr/>
          </p:nvSpPr>
          <p:spPr>
            <a:xfrm>
              <a:off x="1812102" y="1225922"/>
              <a:ext cx="5089451" cy="941743"/>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Include fundamental social </a:t>
              </a:r>
              <a:r>
                <a:rPr lang="de-DE" sz="1700" dirty="0" err="1">
                  <a:solidFill>
                    <a:schemeClr val="lt1"/>
                  </a:solidFill>
                  <a:latin typeface="Calibri"/>
                  <a:ea typeface="Calibri"/>
                  <a:cs typeface="Calibri"/>
                  <a:sym typeface="Calibri"/>
                </a:rPr>
                <a:t>developments</a:t>
              </a:r>
              <a:endParaRPr sz="1700" dirty="0">
                <a:solidFill>
                  <a:schemeClr val="lt1"/>
                </a:solidFill>
                <a:latin typeface="Calibri"/>
                <a:ea typeface="Calibri"/>
                <a:cs typeface="Calibri"/>
                <a:sym typeface="Calibri"/>
              </a:endParaRPr>
            </a:p>
            <a:p>
              <a:pPr marL="0" marR="0" lvl="0" indent="0" algn="ctr" rtl="0">
                <a:lnSpc>
                  <a:spcPct val="90000"/>
                </a:lnSpc>
                <a:spcBef>
                  <a:spcPts val="595"/>
                </a:spcBef>
                <a:spcAft>
                  <a:spcPts val="0"/>
                </a:spcAft>
                <a:buClr>
                  <a:schemeClr val="lt1"/>
                </a:buClr>
                <a:buSzPts val="1700"/>
                <a:buFont typeface="Calibri"/>
                <a:buNone/>
              </a:pPr>
              <a:r>
                <a:rPr lang="de-DE" sz="1700" dirty="0">
                  <a:solidFill>
                    <a:schemeClr val="lt1"/>
                  </a:solidFill>
                  <a:latin typeface="Calibri"/>
                  <a:ea typeface="Calibri"/>
                  <a:cs typeface="Calibri"/>
                  <a:sym typeface="Calibri"/>
                </a:rPr>
                <a:t>(e.g. the </a:t>
              </a:r>
              <a:r>
                <a:rPr lang="de-DE" sz="1700" dirty="0" err="1">
                  <a:solidFill>
                    <a:schemeClr val="lt1"/>
                  </a:solidFill>
                  <a:latin typeface="Calibri"/>
                  <a:ea typeface="Calibri"/>
                  <a:cs typeface="Calibri"/>
                  <a:sym typeface="Calibri"/>
                </a:rPr>
                <a:t>more</a:t>
              </a:r>
              <a:r>
                <a:rPr lang="de-DE" sz="1700" dirty="0">
                  <a:solidFill>
                    <a:schemeClr val="lt1"/>
                  </a:solidFill>
                  <a:latin typeface="Calibri"/>
                  <a:ea typeface="Calibri"/>
                  <a:cs typeface="Calibri"/>
                  <a:sym typeface="Calibri"/>
                </a:rPr>
                <a:t> global the </a:t>
              </a:r>
              <a:r>
                <a:rPr lang="de-DE" sz="1700" dirty="0" err="1">
                  <a:solidFill>
                    <a:schemeClr val="lt1"/>
                  </a:solidFill>
                  <a:latin typeface="Calibri"/>
                  <a:ea typeface="Calibri"/>
                  <a:cs typeface="Calibri"/>
                  <a:sym typeface="Calibri"/>
                </a:rPr>
                <a:t>world</a:t>
              </a:r>
              <a:r>
                <a:rPr lang="de-DE" sz="1700" dirty="0">
                  <a:solidFill>
                    <a:schemeClr val="lt1"/>
                  </a:solidFill>
                  <a:latin typeface="Calibri"/>
                  <a:ea typeface="Calibri"/>
                  <a:cs typeface="Calibri"/>
                  <a:sym typeface="Calibri"/>
                </a:rPr>
                <a:t>, the </a:t>
              </a:r>
              <a:r>
                <a:rPr lang="de-DE" sz="1700" dirty="0" err="1">
                  <a:solidFill>
                    <a:schemeClr val="lt1"/>
                  </a:solidFill>
                  <a:latin typeface="Calibri"/>
                  <a:ea typeface="Calibri"/>
                  <a:cs typeface="Calibri"/>
                  <a:sym typeface="Calibri"/>
                </a:rPr>
                <a:t>more</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home</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tranquillity</a:t>
              </a:r>
              <a:r>
                <a:rPr lang="de-DE" sz="1700" dirty="0">
                  <a:solidFill>
                    <a:schemeClr val="lt1"/>
                  </a:solidFill>
                  <a:latin typeface="Calibri"/>
                  <a:ea typeface="Calibri"/>
                  <a:cs typeface="Calibri"/>
                  <a:sym typeface="Calibri"/>
                </a:rPr>
                <a:t> and </a:t>
              </a:r>
              <a:r>
                <a:rPr lang="de-DE" sz="1700" dirty="0" err="1">
                  <a:solidFill>
                    <a:schemeClr val="lt1"/>
                  </a:solidFill>
                  <a:latin typeface="Calibri"/>
                  <a:ea typeface="Calibri"/>
                  <a:cs typeface="Calibri"/>
                  <a:sym typeface="Calibri"/>
                </a:rPr>
                <a:t>mindfulness</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are</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needed</a:t>
              </a:r>
              <a:r>
                <a:rPr lang="de-DE" sz="1700" dirty="0">
                  <a:solidFill>
                    <a:schemeClr val="lt1"/>
                  </a:solidFill>
                  <a:latin typeface="Calibri"/>
                  <a:ea typeface="Calibri"/>
                  <a:cs typeface="Calibri"/>
                  <a:sym typeface="Calibri"/>
                </a:rPr>
                <a:t>)</a:t>
              </a:r>
              <a:endParaRPr sz="1700" dirty="0">
                <a:solidFill>
                  <a:schemeClr val="lt1"/>
                </a:solidFill>
                <a:latin typeface="Calibri"/>
                <a:ea typeface="Calibri"/>
                <a:cs typeface="Calibri"/>
                <a:sym typeface="Calibri"/>
              </a:endParaRPr>
            </a:p>
          </p:txBody>
        </p:sp>
        <p:sp>
          <p:nvSpPr>
            <p:cNvPr id="1150" name="Google Shape;1150;p20"/>
            <p:cNvSpPr/>
            <p:nvPr/>
          </p:nvSpPr>
          <p:spPr>
            <a:xfrm>
              <a:off x="1105795" y="1225922"/>
              <a:ext cx="941743" cy="941743"/>
            </a:xfrm>
            <a:prstGeom prst="ellipse">
              <a:avLst/>
            </a:prstGeom>
            <a:blipFill rotWithShape="1">
              <a:blip r:embed="rId4">
                <a:alphaModFix/>
              </a:blip>
              <a:stretch>
                <a:fillRect t="-24998" b="-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0"/>
            <p:cNvSpPr/>
            <p:nvPr/>
          </p:nvSpPr>
          <p:spPr>
            <a:xfrm rot="10800000">
              <a:off x="1576666" y="2448783"/>
              <a:ext cx="5324887"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0"/>
            <p:cNvSpPr txBox="1"/>
            <p:nvPr/>
          </p:nvSpPr>
          <p:spPr>
            <a:xfrm>
              <a:off x="1812102" y="2448783"/>
              <a:ext cx="5089451" cy="941743"/>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a:solidFill>
                    <a:schemeClr val="lt1"/>
                  </a:solidFill>
                  <a:latin typeface="Calibri"/>
                  <a:ea typeface="Calibri"/>
                  <a:cs typeface="Calibri"/>
                  <a:sym typeface="Calibri"/>
                </a:rPr>
                <a:t>Use touching images</a:t>
              </a:r>
              <a:endParaRPr sz="1700">
                <a:solidFill>
                  <a:schemeClr val="lt1"/>
                </a:solidFill>
                <a:latin typeface="Calibri"/>
                <a:ea typeface="Calibri"/>
                <a:cs typeface="Calibri"/>
                <a:sym typeface="Calibri"/>
              </a:endParaRPr>
            </a:p>
          </p:txBody>
        </p:sp>
        <p:sp>
          <p:nvSpPr>
            <p:cNvPr id="1153" name="Google Shape;1153;p20"/>
            <p:cNvSpPr/>
            <p:nvPr/>
          </p:nvSpPr>
          <p:spPr>
            <a:xfrm>
              <a:off x="1105795" y="2448783"/>
              <a:ext cx="941743" cy="941743"/>
            </a:xfrm>
            <a:prstGeom prst="ellipse">
              <a:avLst/>
            </a:prstGeom>
            <a:blipFill rotWithShape="1">
              <a:blip r:embed="rId5">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0"/>
            <p:cNvSpPr/>
            <p:nvPr/>
          </p:nvSpPr>
          <p:spPr>
            <a:xfrm rot="10800000">
              <a:off x="1576666" y="3671644"/>
              <a:ext cx="5324887" cy="941743"/>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0"/>
            <p:cNvSpPr txBox="1"/>
            <p:nvPr/>
          </p:nvSpPr>
          <p:spPr>
            <a:xfrm>
              <a:off x="1812102" y="3671644"/>
              <a:ext cx="5089451" cy="941743"/>
            </a:xfrm>
            <a:prstGeom prst="rect">
              <a:avLst/>
            </a:prstGeom>
            <a:noFill/>
            <a:ln>
              <a:noFill/>
            </a:ln>
          </p:spPr>
          <p:txBody>
            <a:bodyPr spcFirstLastPara="1" wrap="square" lIns="415275" tIns="64750" rIns="120900" bIns="6475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a:solidFill>
                    <a:schemeClr val="lt1"/>
                  </a:solidFill>
                  <a:latin typeface="Calibri"/>
                  <a:ea typeface="Calibri"/>
                  <a:cs typeface="Calibri"/>
                  <a:sym typeface="Calibri"/>
                </a:rPr>
                <a:t>Use faces and personal stories to convey values</a:t>
              </a:r>
              <a:endParaRPr sz="1700">
                <a:solidFill>
                  <a:schemeClr val="lt1"/>
                </a:solidFill>
                <a:latin typeface="Calibri"/>
                <a:ea typeface="Calibri"/>
                <a:cs typeface="Calibri"/>
                <a:sym typeface="Calibri"/>
              </a:endParaRPr>
            </a:p>
          </p:txBody>
        </p:sp>
        <p:sp>
          <p:nvSpPr>
            <p:cNvPr id="1156" name="Google Shape;1156;p20"/>
            <p:cNvSpPr/>
            <p:nvPr/>
          </p:nvSpPr>
          <p:spPr>
            <a:xfrm>
              <a:off x="1105795" y="3671644"/>
              <a:ext cx="941743" cy="941743"/>
            </a:xfrm>
            <a:prstGeom prst="ellipse">
              <a:avLst/>
            </a:prstGeom>
            <a:blipFill rotWithShape="1">
              <a:blip r:embed="rId6">
                <a:alphaModFix/>
              </a:blip>
              <a:stretch>
                <a:fillRect l="-24998" r="-2499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7" name="Google Shape;1157;p2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To</a:t>
            </a:r>
            <a:r>
              <a:rPr lang="de-DE" dirty="0"/>
              <a:t> </a:t>
            </a:r>
            <a:r>
              <a:rPr lang="de-DE" dirty="0" err="1"/>
              <a:t>get</a:t>
            </a:r>
            <a:r>
              <a:rPr lang="de-DE" dirty="0"/>
              <a:t> </a:t>
            </a:r>
            <a:r>
              <a:rPr lang="de-DE" dirty="0" err="1"/>
              <a:t>noticed</a:t>
            </a:r>
            <a:r>
              <a:rPr lang="de-DE" dirty="0"/>
              <a:t>, </a:t>
            </a:r>
            <a:r>
              <a:rPr lang="de-DE" dirty="0" err="1"/>
              <a:t>tourism</a:t>
            </a:r>
            <a:r>
              <a:rPr lang="de-DE" dirty="0"/>
              <a:t> SMEs </a:t>
            </a:r>
            <a:r>
              <a:rPr lang="de-DE" dirty="0" err="1"/>
              <a:t>need</a:t>
            </a:r>
            <a:r>
              <a:rPr lang="de-DE" dirty="0"/>
              <a:t> </a:t>
            </a:r>
            <a:r>
              <a:rPr lang="de-DE" dirty="0" err="1"/>
              <a:t>to</a:t>
            </a:r>
            <a:r>
              <a:rPr lang="de-DE" dirty="0"/>
              <a:t> </a:t>
            </a:r>
            <a:r>
              <a:rPr lang="de-DE" dirty="0" err="1"/>
              <a:t>convince</a:t>
            </a:r>
            <a:r>
              <a:rPr lang="de-DE" dirty="0"/>
              <a:t> </a:t>
            </a:r>
            <a:r>
              <a:rPr lang="de-DE" dirty="0" err="1"/>
              <a:t>with</a:t>
            </a:r>
            <a:r>
              <a:rPr lang="de-DE" dirty="0"/>
              <a:t> the </a:t>
            </a:r>
            <a:r>
              <a:rPr lang="de-DE" dirty="0" err="1"/>
              <a:t>right</a:t>
            </a:r>
            <a:r>
              <a:rPr lang="de-DE" dirty="0"/>
              <a:t> </a:t>
            </a:r>
            <a:r>
              <a:rPr lang="de-DE" dirty="0" err="1"/>
              <a:t>messages</a:t>
            </a:r>
            <a:r>
              <a:rPr lang="de-DE" dirty="0"/>
              <a:t> and </a:t>
            </a:r>
            <a:r>
              <a:rPr lang="de-DE" dirty="0" err="1"/>
              <a:t>arouse</a:t>
            </a:r>
            <a:r>
              <a:rPr lang="de-DE" dirty="0"/>
              <a:t> </a:t>
            </a:r>
            <a:r>
              <a:rPr lang="de-DE" dirty="0" err="1"/>
              <a:t>emotions</a:t>
            </a:r>
            <a:r>
              <a:rPr lang="de-DE" dirty="0"/>
              <a:t>.</a:t>
            </a:r>
            <a:endParaRPr dirty="0"/>
          </a:p>
          <a:p>
            <a:pPr marL="0" lvl="0" indent="0" algn="l" rtl="0">
              <a:lnSpc>
                <a:spcPct val="100000"/>
              </a:lnSpc>
              <a:spcBef>
                <a:spcPts val="600"/>
              </a:spcBef>
              <a:spcAft>
                <a:spcPts val="0"/>
              </a:spcAft>
              <a:buClr>
                <a:srgbClr val="595A59"/>
              </a:buClr>
              <a:buSzPts val="1800"/>
              <a:buNone/>
            </a:pPr>
            <a:r>
              <a:rPr lang="de-DE" dirty="0"/>
              <a:t>The emotional </a:t>
            </a:r>
            <a:r>
              <a:rPr lang="de-DE" dirty="0" err="1"/>
              <a:t>aspect</a:t>
            </a:r>
            <a:r>
              <a:rPr lang="de-DE" dirty="0"/>
              <a:t> </a:t>
            </a:r>
            <a:r>
              <a:rPr lang="de-DE" dirty="0" err="1"/>
              <a:t>is</a:t>
            </a:r>
            <a:r>
              <a:rPr lang="de-DE" dirty="0"/>
              <a:t> </a:t>
            </a:r>
            <a:r>
              <a:rPr lang="de-DE" dirty="0" err="1"/>
              <a:t>particularly</a:t>
            </a:r>
            <a:r>
              <a:rPr lang="de-DE" dirty="0"/>
              <a:t> </a:t>
            </a:r>
            <a:r>
              <a:rPr lang="de-DE" dirty="0" err="1"/>
              <a:t>important</a:t>
            </a:r>
            <a:r>
              <a:rPr lang="de-DE" dirty="0"/>
              <a:t> in </a:t>
            </a:r>
            <a:r>
              <a:rPr lang="de-DE" dirty="0" err="1"/>
              <a:t>tourism</a:t>
            </a:r>
            <a:r>
              <a:rPr lang="de-DE" dirty="0"/>
              <a:t> </a:t>
            </a:r>
            <a:r>
              <a:rPr lang="de-DE" dirty="0" err="1"/>
              <a:t>because</a:t>
            </a:r>
            <a:r>
              <a:rPr lang="de-DE" dirty="0"/>
              <a:t> </a:t>
            </a:r>
            <a:r>
              <a:rPr lang="de-DE" dirty="0" err="1"/>
              <a:t>travel</a:t>
            </a:r>
            <a:r>
              <a:rPr lang="de-DE" dirty="0"/>
              <a:t> </a:t>
            </a:r>
            <a:r>
              <a:rPr lang="de-DE" dirty="0" err="1"/>
              <a:t>decisions</a:t>
            </a:r>
            <a:r>
              <a:rPr lang="de-DE" dirty="0"/>
              <a:t> </a:t>
            </a:r>
            <a:r>
              <a:rPr lang="de-DE" dirty="0" err="1"/>
              <a:t>are</a:t>
            </a:r>
            <a:r>
              <a:rPr lang="de-DE" dirty="0"/>
              <a:t> </a:t>
            </a:r>
            <a:r>
              <a:rPr lang="de-DE" dirty="0" err="1"/>
              <a:t>predominantly</a:t>
            </a:r>
            <a:r>
              <a:rPr lang="de-DE" dirty="0"/>
              <a:t> a matter of </a:t>
            </a:r>
            <a:r>
              <a:rPr lang="de-DE" dirty="0" err="1"/>
              <a:t>feeling</a:t>
            </a:r>
            <a:r>
              <a:rPr lang="de-DE" dirty="0"/>
              <a:t>.</a:t>
            </a:r>
            <a:endParaRPr dirty="0"/>
          </a:p>
        </p:txBody>
      </p:sp>
      <p:sp>
        <p:nvSpPr>
          <p:cNvPr id="1158" name="Google Shape;1158;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tourism</a:t>
            </a:r>
            <a:r>
              <a:rPr lang="de-DE" dirty="0"/>
              <a:t> </a:t>
            </a:r>
            <a:r>
              <a:rPr lang="de-DE" dirty="0" err="1"/>
              <a:t>product</a:t>
            </a:r>
            <a:r>
              <a:rPr lang="de-DE" dirty="0"/>
              <a:t>/</a:t>
            </a:r>
            <a:r>
              <a:rPr lang="de-DE" dirty="0" err="1"/>
              <a:t>service</a:t>
            </a:r>
            <a:r>
              <a:rPr lang="de-DE" dirty="0"/>
              <a:t> </a:t>
            </a:r>
            <a:r>
              <a:rPr lang="de-DE" dirty="0" err="1"/>
              <a:t>must</a:t>
            </a:r>
            <a:r>
              <a:rPr lang="de-DE" dirty="0"/>
              <a:t> </a:t>
            </a:r>
            <a:r>
              <a:rPr lang="de-DE" dirty="0" err="1"/>
              <a:t>be</a:t>
            </a:r>
            <a:r>
              <a:rPr lang="de-DE" dirty="0"/>
              <a:t> </a:t>
            </a:r>
            <a:r>
              <a:rPr lang="de-DE" dirty="0" err="1"/>
              <a:t>emotionally</a:t>
            </a:r>
            <a:r>
              <a:rPr lang="de-DE" dirty="0"/>
              <a:t> </a:t>
            </a:r>
            <a:r>
              <a:rPr lang="de-DE" dirty="0" err="1"/>
              <a:t>packaged</a:t>
            </a:r>
            <a:r>
              <a:rPr lang="de-DE" dirty="0"/>
              <a:t> in the </a:t>
            </a:r>
            <a:r>
              <a:rPr lang="de-DE" dirty="0" err="1"/>
              <a:t>next</a:t>
            </a:r>
            <a:r>
              <a:rPr lang="de-DE" dirty="0"/>
              <a:t> </a:t>
            </a:r>
            <a:r>
              <a:rPr lang="de-DE" dirty="0" err="1"/>
              <a:t>step</a:t>
            </a:r>
            <a:r>
              <a:rPr lang="de-DE" dirty="0"/>
              <a:t> </a:t>
            </a:r>
            <a:r>
              <a:rPr lang="de-DE" dirty="0" err="1"/>
              <a:t>to</a:t>
            </a:r>
            <a:r>
              <a:rPr lang="de-DE" dirty="0"/>
              <a:t> </a:t>
            </a:r>
            <a:r>
              <a:rPr lang="de-DE" dirty="0" err="1"/>
              <a:t>create</a:t>
            </a:r>
            <a:r>
              <a:rPr lang="de-DE" dirty="0"/>
              <a:t> </a:t>
            </a:r>
            <a:r>
              <a:rPr lang="de-DE" dirty="0" err="1"/>
              <a:t>desires</a:t>
            </a:r>
            <a:r>
              <a:rPr lang="de-DE" dirty="0"/>
              <a:t>.</a:t>
            </a:r>
            <a:endParaRPr dirty="0"/>
          </a:p>
        </p:txBody>
      </p:sp>
      <p:sp>
        <p:nvSpPr>
          <p:cNvPr id="1159" name="Google Shape;1159;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3. Create desires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grpSp>
        <p:nvGrpSpPr>
          <p:cNvPr id="1164" name="Google Shape;1164;p21"/>
          <p:cNvGrpSpPr/>
          <p:nvPr/>
        </p:nvGrpSpPr>
        <p:grpSpPr>
          <a:xfrm>
            <a:off x="3754644" y="2480388"/>
            <a:ext cx="8003761" cy="2929098"/>
            <a:chOff x="1794" y="843675"/>
            <a:chExt cx="8003761" cy="2929098"/>
          </a:xfrm>
        </p:grpSpPr>
        <p:sp>
          <p:nvSpPr>
            <p:cNvPr id="1165" name="Google Shape;1165;p21"/>
            <p:cNvSpPr/>
            <p:nvPr/>
          </p:nvSpPr>
          <p:spPr>
            <a:xfrm rot="5400000">
              <a:off x="296265" y="2163790"/>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1"/>
            <p:cNvSpPr/>
            <p:nvPr/>
          </p:nvSpPr>
          <p:spPr>
            <a:xfrm>
              <a:off x="148204" y="2604776"/>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1"/>
            <p:cNvSpPr txBox="1"/>
            <p:nvPr/>
          </p:nvSpPr>
          <p:spPr>
            <a:xfrm>
              <a:off x="148204" y="2604776"/>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a:solidFill>
                    <a:schemeClr val="dk1"/>
                  </a:solidFill>
                  <a:latin typeface="Calibri"/>
                  <a:ea typeface="Calibri"/>
                  <a:cs typeface="Calibri"/>
                  <a:sym typeface="Calibri"/>
                </a:rPr>
                <a:t>Inspiration</a:t>
              </a:r>
              <a:endParaRPr/>
            </a:p>
          </p:txBody>
        </p:sp>
        <p:sp>
          <p:nvSpPr>
            <p:cNvPr id="1168" name="Google Shape;1168;p21"/>
            <p:cNvSpPr/>
            <p:nvPr/>
          </p:nvSpPr>
          <p:spPr>
            <a:xfrm>
              <a:off x="1229274" y="2055130"/>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1"/>
            <p:cNvSpPr/>
            <p:nvPr/>
          </p:nvSpPr>
          <p:spPr>
            <a:xfrm rot="5400000">
              <a:off x="1927483" y="1760143"/>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1"/>
            <p:cNvSpPr/>
            <p:nvPr/>
          </p:nvSpPr>
          <p:spPr>
            <a:xfrm>
              <a:off x="1779422" y="2201129"/>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1"/>
            <p:cNvSpPr txBox="1"/>
            <p:nvPr/>
          </p:nvSpPr>
          <p:spPr>
            <a:xfrm>
              <a:off x="1779422" y="2201129"/>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a:solidFill>
                    <a:schemeClr val="dk1"/>
                  </a:solidFill>
                  <a:latin typeface="Calibri"/>
                  <a:ea typeface="Calibri"/>
                  <a:cs typeface="Calibri"/>
                  <a:sym typeface="Calibri"/>
                </a:rPr>
                <a:t>Information</a:t>
              </a:r>
              <a:endParaRPr/>
            </a:p>
          </p:txBody>
        </p:sp>
        <p:sp>
          <p:nvSpPr>
            <p:cNvPr id="1172" name="Google Shape;1172;p21"/>
            <p:cNvSpPr/>
            <p:nvPr/>
          </p:nvSpPr>
          <p:spPr>
            <a:xfrm>
              <a:off x="2860491" y="1651483"/>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1"/>
            <p:cNvSpPr/>
            <p:nvPr/>
          </p:nvSpPr>
          <p:spPr>
            <a:xfrm rot="5400000">
              <a:off x="3558700" y="1356497"/>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1"/>
            <p:cNvSpPr/>
            <p:nvPr/>
          </p:nvSpPr>
          <p:spPr>
            <a:xfrm>
              <a:off x="3410639" y="1797483"/>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1"/>
            <p:cNvSpPr txBox="1"/>
            <p:nvPr/>
          </p:nvSpPr>
          <p:spPr>
            <a:xfrm>
              <a:off x="3410639" y="1797483"/>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a:solidFill>
                    <a:schemeClr val="dk1"/>
                  </a:solidFill>
                  <a:latin typeface="Calibri"/>
                  <a:ea typeface="Calibri"/>
                  <a:cs typeface="Calibri"/>
                  <a:sym typeface="Calibri"/>
                </a:rPr>
                <a:t>Getting a quote</a:t>
              </a:r>
              <a:endParaRPr sz="1900">
                <a:solidFill>
                  <a:schemeClr val="dk1"/>
                </a:solidFill>
                <a:latin typeface="Calibri"/>
                <a:ea typeface="Calibri"/>
                <a:cs typeface="Calibri"/>
                <a:sym typeface="Calibri"/>
              </a:endParaRPr>
            </a:p>
          </p:txBody>
        </p:sp>
        <p:sp>
          <p:nvSpPr>
            <p:cNvPr id="1176" name="Google Shape;1176;p21"/>
            <p:cNvSpPr/>
            <p:nvPr/>
          </p:nvSpPr>
          <p:spPr>
            <a:xfrm>
              <a:off x="4491709" y="1247837"/>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1"/>
            <p:cNvSpPr/>
            <p:nvPr/>
          </p:nvSpPr>
          <p:spPr>
            <a:xfrm rot="5400000">
              <a:off x="5189917" y="952851"/>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1"/>
            <p:cNvSpPr/>
            <p:nvPr/>
          </p:nvSpPr>
          <p:spPr>
            <a:xfrm>
              <a:off x="5041856" y="1393837"/>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1"/>
            <p:cNvSpPr txBox="1"/>
            <p:nvPr/>
          </p:nvSpPr>
          <p:spPr>
            <a:xfrm>
              <a:off x="5041856" y="1393837"/>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a:solidFill>
                    <a:schemeClr val="dk1"/>
                  </a:solidFill>
                  <a:latin typeface="Calibri"/>
                  <a:ea typeface="Calibri"/>
                  <a:cs typeface="Calibri"/>
                  <a:sym typeface="Calibri"/>
                </a:rPr>
                <a:t>Booking</a:t>
              </a:r>
              <a:endParaRPr/>
            </a:p>
          </p:txBody>
        </p:sp>
        <p:sp>
          <p:nvSpPr>
            <p:cNvPr id="1180" name="Google Shape;1180;p21"/>
            <p:cNvSpPr/>
            <p:nvPr/>
          </p:nvSpPr>
          <p:spPr>
            <a:xfrm>
              <a:off x="6122926" y="844191"/>
              <a:ext cx="251411" cy="251411"/>
            </a:xfrm>
            <a:prstGeom prst="triangle">
              <a:avLst>
                <a:gd name="adj" fmla="val 10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1"/>
            <p:cNvSpPr/>
            <p:nvPr/>
          </p:nvSpPr>
          <p:spPr>
            <a:xfrm rot="5400000">
              <a:off x="6821135" y="549204"/>
              <a:ext cx="886991" cy="1475933"/>
            </a:xfrm>
            <a:prstGeom prst="corner">
              <a:avLst>
                <a:gd name="adj1" fmla="val 16120"/>
                <a:gd name="adj2" fmla="val 1611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1"/>
            <p:cNvSpPr/>
            <p:nvPr/>
          </p:nvSpPr>
          <p:spPr>
            <a:xfrm>
              <a:off x="6673074" y="990190"/>
              <a:ext cx="1332481" cy="116799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1"/>
            <p:cNvSpPr txBox="1"/>
            <p:nvPr/>
          </p:nvSpPr>
          <p:spPr>
            <a:xfrm>
              <a:off x="6673074" y="990190"/>
              <a:ext cx="1332481" cy="1167997"/>
            </a:xfrm>
            <a:prstGeom prst="rect">
              <a:avLst/>
            </a:prstGeom>
            <a:noFill/>
            <a:ln>
              <a:noFill/>
            </a:ln>
          </p:spPr>
          <p:txBody>
            <a:bodyPr spcFirstLastPara="1" wrap="square" lIns="72375" tIns="72375" rIns="72375" bIns="72375"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de-DE" sz="1900">
                  <a:solidFill>
                    <a:schemeClr val="dk1"/>
                  </a:solidFill>
                  <a:latin typeface="Calibri"/>
                  <a:ea typeface="Calibri"/>
                  <a:cs typeface="Calibri"/>
                  <a:sym typeface="Calibri"/>
                </a:rPr>
                <a:t>Experience </a:t>
              </a:r>
              <a:endParaRPr/>
            </a:p>
            <a:p>
              <a:pPr marL="0" marR="0" lvl="0" indent="0" algn="l" rtl="0">
                <a:lnSpc>
                  <a:spcPct val="90000"/>
                </a:lnSpc>
                <a:spcBef>
                  <a:spcPts val="665"/>
                </a:spcBef>
                <a:spcAft>
                  <a:spcPts val="0"/>
                </a:spcAft>
                <a:buClr>
                  <a:schemeClr val="dk1"/>
                </a:buClr>
                <a:buSzPts val="1900"/>
                <a:buFont typeface="Calibri"/>
                <a:buNone/>
              </a:pPr>
              <a:endParaRPr sz="1900">
                <a:solidFill>
                  <a:schemeClr val="dk1"/>
                </a:solidFill>
                <a:latin typeface="Calibri"/>
                <a:ea typeface="Calibri"/>
                <a:cs typeface="Calibri"/>
                <a:sym typeface="Calibri"/>
              </a:endParaRPr>
            </a:p>
          </p:txBody>
        </p:sp>
      </p:grpSp>
      <p:sp>
        <p:nvSpPr>
          <p:cNvPr id="1184" name="Google Shape;1184;p2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better</a:t>
            </a:r>
            <a:r>
              <a:rPr lang="de-DE" dirty="0"/>
              <a:t> </a:t>
            </a:r>
            <a:r>
              <a:rPr lang="de-DE" dirty="0" err="1"/>
              <a:t>tourism</a:t>
            </a:r>
            <a:r>
              <a:rPr lang="de-DE" dirty="0"/>
              <a:t> SMEs </a:t>
            </a:r>
            <a:r>
              <a:rPr lang="de-DE" dirty="0" err="1"/>
              <a:t>know</a:t>
            </a:r>
            <a:r>
              <a:rPr lang="de-DE" dirty="0"/>
              <a:t> </a:t>
            </a:r>
            <a:r>
              <a:rPr lang="de-DE" dirty="0" err="1"/>
              <a:t>their</a:t>
            </a:r>
            <a:r>
              <a:rPr lang="de-DE" dirty="0"/>
              <a:t> </a:t>
            </a:r>
            <a:r>
              <a:rPr lang="de-DE" dirty="0" err="1"/>
              <a:t>target</a:t>
            </a:r>
            <a:r>
              <a:rPr lang="de-DE" dirty="0"/>
              <a:t> </a:t>
            </a:r>
            <a:r>
              <a:rPr lang="de-DE" dirty="0" err="1"/>
              <a:t>groups</a:t>
            </a:r>
            <a:r>
              <a:rPr lang="de-DE" dirty="0"/>
              <a:t> and </a:t>
            </a:r>
            <a:r>
              <a:rPr lang="de-DE" dirty="0" err="1"/>
              <a:t>their</a:t>
            </a:r>
            <a:r>
              <a:rPr lang="de-DE" dirty="0"/>
              <a:t> </a:t>
            </a:r>
            <a:r>
              <a:rPr lang="de-DE" dirty="0" err="1"/>
              <a:t>needs</a:t>
            </a:r>
            <a:r>
              <a:rPr lang="de-DE" dirty="0"/>
              <a:t>, </a:t>
            </a:r>
            <a:r>
              <a:rPr lang="de-DE" dirty="0" err="1"/>
              <a:t>wishes</a:t>
            </a:r>
            <a:r>
              <a:rPr lang="de-DE" dirty="0"/>
              <a:t> and </a:t>
            </a:r>
            <a:r>
              <a:rPr lang="de-DE" dirty="0" err="1"/>
              <a:t>behaviour</a:t>
            </a:r>
            <a:r>
              <a:rPr lang="de-DE" dirty="0"/>
              <a:t>, the </a:t>
            </a:r>
            <a:r>
              <a:rPr lang="de-DE" dirty="0" err="1"/>
              <a:t>more</a:t>
            </a:r>
            <a:r>
              <a:rPr lang="de-DE" dirty="0"/>
              <a:t> </a:t>
            </a:r>
            <a:r>
              <a:rPr lang="de-DE" dirty="0" err="1"/>
              <a:t>targeted</a:t>
            </a:r>
            <a:r>
              <a:rPr lang="de-DE" dirty="0"/>
              <a:t> the </a:t>
            </a:r>
            <a:r>
              <a:rPr lang="de-DE" dirty="0" err="1"/>
              <a:t>communication</a:t>
            </a:r>
            <a:r>
              <a:rPr lang="de-DE" dirty="0"/>
              <a:t> </a:t>
            </a:r>
            <a:r>
              <a:rPr lang="de-DE" dirty="0" err="1"/>
              <a:t>measures</a:t>
            </a:r>
            <a:r>
              <a:rPr lang="de-DE" dirty="0"/>
              <a:t> </a:t>
            </a:r>
            <a:r>
              <a:rPr lang="de-DE" dirty="0" err="1"/>
              <a:t>can</a:t>
            </a:r>
            <a:r>
              <a:rPr lang="de-DE" dirty="0"/>
              <a:t> </a:t>
            </a:r>
            <a:r>
              <a:rPr lang="de-DE" dirty="0" err="1"/>
              <a:t>be</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The </a:t>
            </a:r>
            <a:r>
              <a:rPr lang="de-DE" dirty="0" err="1"/>
              <a:t>guest</a:t>
            </a:r>
            <a:r>
              <a:rPr lang="de-DE" dirty="0"/>
              <a:t> </a:t>
            </a:r>
            <a:r>
              <a:rPr lang="de-DE" dirty="0" err="1"/>
              <a:t>should</a:t>
            </a:r>
            <a:r>
              <a:rPr lang="de-DE" dirty="0"/>
              <a:t> </a:t>
            </a:r>
            <a:r>
              <a:rPr lang="de-DE" dirty="0" err="1"/>
              <a:t>be</a:t>
            </a:r>
            <a:r>
              <a:rPr lang="de-DE" dirty="0"/>
              <a:t> </a:t>
            </a:r>
            <a:r>
              <a:rPr lang="de-DE" dirty="0" err="1"/>
              <a:t>accompanied</a:t>
            </a:r>
            <a:r>
              <a:rPr lang="de-DE" dirty="0"/>
              <a:t> in the </a:t>
            </a:r>
            <a:r>
              <a:rPr lang="de-DE" dirty="0" err="1"/>
              <a:t>following</a:t>
            </a:r>
            <a:r>
              <a:rPr lang="de-DE" dirty="0"/>
              <a:t> </a:t>
            </a:r>
            <a:r>
              <a:rPr lang="de-DE" dirty="0" err="1"/>
              <a:t>phases</a:t>
            </a:r>
            <a:r>
              <a:rPr lang="de-DE" dirty="0"/>
              <a:t>:</a:t>
            </a:r>
            <a:endParaRPr dirty="0"/>
          </a:p>
        </p:txBody>
      </p:sp>
      <p:sp>
        <p:nvSpPr>
          <p:cNvPr id="1185" name="Google Shape;1185;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guest</a:t>
            </a:r>
            <a:r>
              <a:rPr lang="de-DE" dirty="0"/>
              <a:t> </a:t>
            </a:r>
            <a:r>
              <a:rPr lang="de-DE" dirty="0" err="1"/>
              <a:t>should</a:t>
            </a:r>
            <a:r>
              <a:rPr lang="de-DE" dirty="0"/>
              <a:t> </a:t>
            </a:r>
            <a:r>
              <a:rPr lang="de-DE" dirty="0" err="1"/>
              <a:t>be</a:t>
            </a:r>
            <a:r>
              <a:rPr lang="de-DE" dirty="0"/>
              <a:t> </a:t>
            </a:r>
            <a:r>
              <a:rPr lang="de-DE" dirty="0" err="1"/>
              <a:t>addressed</a:t>
            </a:r>
            <a:r>
              <a:rPr lang="de-DE" dirty="0"/>
              <a:t> </a:t>
            </a:r>
            <a:r>
              <a:rPr lang="de-DE" dirty="0" err="1"/>
              <a:t>with</a:t>
            </a:r>
            <a:r>
              <a:rPr lang="de-DE" dirty="0"/>
              <a:t> the </a:t>
            </a:r>
            <a:r>
              <a:rPr lang="de-DE" dirty="0" err="1"/>
              <a:t>appropriate</a:t>
            </a:r>
            <a:r>
              <a:rPr lang="de-DE" dirty="0"/>
              <a:t> </a:t>
            </a:r>
            <a:r>
              <a:rPr lang="de-DE" dirty="0" err="1"/>
              <a:t>communication</a:t>
            </a:r>
            <a:r>
              <a:rPr lang="de-DE" dirty="0"/>
              <a:t> in </a:t>
            </a:r>
            <a:r>
              <a:rPr lang="de-DE" dirty="0" err="1"/>
              <a:t>his</a:t>
            </a:r>
            <a:r>
              <a:rPr lang="de-DE" dirty="0"/>
              <a:t> different </a:t>
            </a:r>
            <a:r>
              <a:rPr lang="de-DE" dirty="0" err="1"/>
              <a:t>information</a:t>
            </a:r>
            <a:r>
              <a:rPr lang="de-DE" dirty="0"/>
              <a:t> </a:t>
            </a:r>
            <a:r>
              <a:rPr lang="de-DE" dirty="0" err="1"/>
              <a:t>phases</a:t>
            </a:r>
            <a:r>
              <a:rPr lang="de-DE" dirty="0"/>
              <a:t>.</a:t>
            </a:r>
            <a:endParaRPr dirty="0"/>
          </a:p>
        </p:txBody>
      </p:sp>
      <p:sp>
        <p:nvSpPr>
          <p:cNvPr id="1186" name="Google Shape;1186;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1800"/>
              <a:buNone/>
            </a:pPr>
            <a:r>
              <a:rPr lang="de-DE" sz="1500" dirty="0"/>
              <a:t>4. </a:t>
            </a:r>
            <a:r>
              <a:rPr lang="de-DE" sz="1500" dirty="0" err="1"/>
              <a:t>Communicate</a:t>
            </a:r>
            <a:r>
              <a:rPr lang="de-DE" sz="1500" dirty="0"/>
              <a:t> </a:t>
            </a:r>
            <a:r>
              <a:rPr lang="de-DE" sz="1500" dirty="0" err="1"/>
              <a:t>precisely</a:t>
            </a:r>
            <a:r>
              <a:rPr lang="de-DE" sz="1500" dirty="0"/>
              <a:t> </a:t>
            </a:r>
            <a:r>
              <a:rPr lang="de-DE" sz="1500" dirty="0" err="1"/>
              <a:t>with</a:t>
            </a:r>
            <a:r>
              <a:rPr lang="de-DE" sz="1500" dirty="0"/>
              <a:t> the </a:t>
            </a:r>
            <a:r>
              <a:rPr lang="de-DE" sz="1500" dirty="0" err="1"/>
              <a:t>guests</a:t>
            </a:r>
            <a:endParaRPr sz="1500" dirty="0"/>
          </a:p>
          <a:p>
            <a:pPr marL="0" lvl="0" indent="0" algn="l" rtl="0">
              <a:lnSpc>
                <a:spcPct val="90000"/>
              </a:lnSpc>
              <a:spcBef>
                <a:spcPts val="1000"/>
              </a:spcBef>
              <a:spcAft>
                <a:spcPts val="0"/>
              </a:spcAft>
              <a:buClr>
                <a:srgbClr val="79527B"/>
              </a:buClr>
              <a:buSzPts val="1800"/>
              <a:buNone/>
            </a:pPr>
            <a:r>
              <a:rPr lang="de-DE" dirty="0"/>
              <a:t> </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grpSp>
        <p:nvGrpSpPr>
          <p:cNvPr id="1191" name="Google Shape;1191;p22"/>
          <p:cNvGrpSpPr/>
          <p:nvPr/>
        </p:nvGrpSpPr>
        <p:grpSpPr>
          <a:xfrm>
            <a:off x="5379654" y="1638232"/>
            <a:ext cx="4753740" cy="4580952"/>
            <a:chOff x="1626804" y="1519"/>
            <a:chExt cx="4753740" cy="4580952"/>
          </a:xfrm>
        </p:grpSpPr>
        <p:sp>
          <p:nvSpPr>
            <p:cNvPr id="1192" name="Google Shape;1192;p22"/>
            <p:cNvSpPr/>
            <p:nvPr/>
          </p:nvSpPr>
          <p:spPr>
            <a:xfrm>
              <a:off x="2103617" y="569172"/>
              <a:ext cx="3800115" cy="3800115"/>
            </a:xfrm>
            <a:prstGeom prst="blockArc">
              <a:avLst>
                <a:gd name="adj1" fmla="val 11880000"/>
                <a:gd name="adj2" fmla="val 1620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2"/>
            <p:cNvSpPr/>
            <p:nvPr/>
          </p:nvSpPr>
          <p:spPr>
            <a:xfrm>
              <a:off x="2103617" y="569172"/>
              <a:ext cx="3800115" cy="3800115"/>
            </a:xfrm>
            <a:prstGeom prst="blockArc">
              <a:avLst>
                <a:gd name="adj1" fmla="val 7560000"/>
                <a:gd name="adj2" fmla="val 1188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2"/>
            <p:cNvSpPr/>
            <p:nvPr/>
          </p:nvSpPr>
          <p:spPr>
            <a:xfrm>
              <a:off x="2103617" y="569172"/>
              <a:ext cx="3800115" cy="3800115"/>
            </a:xfrm>
            <a:prstGeom prst="blockArc">
              <a:avLst>
                <a:gd name="adj1" fmla="val 3240000"/>
                <a:gd name="adj2" fmla="val 756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2"/>
            <p:cNvSpPr/>
            <p:nvPr/>
          </p:nvSpPr>
          <p:spPr>
            <a:xfrm>
              <a:off x="2103617" y="569172"/>
              <a:ext cx="3800115" cy="3800115"/>
            </a:xfrm>
            <a:prstGeom prst="blockArc">
              <a:avLst>
                <a:gd name="adj1" fmla="val 20520000"/>
                <a:gd name="adj2" fmla="val 324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2"/>
            <p:cNvSpPr/>
            <p:nvPr/>
          </p:nvSpPr>
          <p:spPr>
            <a:xfrm>
              <a:off x="2103617" y="569172"/>
              <a:ext cx="3800115" cy="3800115"/>
            </a:xfrm>
            <a:prstGeom prst="blockArc">
              <a:avLst>
                <a:gd name="adj1" fmla="val 16200000"/>
                <a:gd name="adj2" fmla="val 20520000"/>
                <a:gd name="adj3" fmla="val 4636"/>
              </a:avLst>
            </a:prstGeom>
            <a:solidFill>
              <a:srgbClr val="C5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2"/>
            <p:cNvSpPr/>
            <p:nvPr/>
          </p:nvSpPr>
          <p:spPr>
            <a:xfrm>
              <a:off x="3129826" y="1595380"/>
              <a:ext cx="1747697" cy="1747697"/>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2"/>
            <p:cNvSpPr txBox="1"/>
            <p:nvPr/>
          </p:nvSpPr>
          <p:spPr>
            <a:xfrm>
              <a:off x="3385770" y="1851324"/>
              <a:ext cx="1235809" cy="1235809"/>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b="1">
                  <a:solidFill>
                    <a:schemeClr val="lt1"/>
                  </a:solidFill>
                  <a:latin typeface="Calibri"/>
                  <a:ea typeface="Calibri"/>
                  <a:cs typeface="Calibri"/>
                  <a:sym typeface="Calibri"/>
                </a:rPr>
                <a:t>Addressing with all senses</a:t>
              </a:r>
              <a:endParaRPr sz="2000" b="1">
                <a:solidFill>
                  <a:schemeClr val="lt1"/>
                </a:solidFill>
                <a:latin typeface="Calibri"/>
                <a:ea typeface="Calibri"/>
                <a:cs typeface="Calibri"/>
                <a:sym typeface="Calibri"/>
              </a:endParaRPr>
            </a:p>
          </p:txBody>
        </p:sp>
        <p:sp>
          <p:nvSpPr>
            <p:cNvPr id="1199" name="Google Shape;1199;p22"/>
            <p:cNvSpPr/>
            <p:nvPr/>
          </p:nvSpPr>
          <p:spPr>
            <a:xfrm>
              <a:off x="3391980" y="1519"/>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2"/>
            <p:cNvSpPr txBox="1"/>
            <p:nvPr/>
          </p:nvSpPr>
          <p:spPr>
            <a:xfrm>
              <a:off x="3571141" y="180680"/>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Light</a:t>
              </a:r>
              <a:endParaRPr/>
            </a:p>
          </p:txBody>
        </p:sp>
        <p:sp>
          <p:nvSpPr>
            <p:cNvPr id="1201" name="Google Shape;1201;p22"/>
            <p:cNvSpPr/>
            <p:nvPr/>
          </p:nvSpPr>
          <p:spPr>
            <a:xfrm>
              <a:off x="5157156" y="1283995"/>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2"/>
            <p:cNvSpPr txBox="1"/>
            <p:nvPr/>
          </p:nvSpPr>
          <p:spPr>
            <a:xfrm>
              <a:off x="5336317" y="1463156"/>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Taste</a:t>
              </a:r>
              <a:endParaRPr/>
            </a:p>
          </p:txBody>
        </p:sp>
        <p:sp>
          <p:nvSpPr>
            <p:cNvPr id="1203" name="Google Shape;1203;p22"/>
            <p:cNvSpPr/>
            <p:nvPr/>
          </p:nvSpPr>
          <p:spPr>
            <a:xfrm>
              <a:off x="4482919" y="3359083"/>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2"/>
            <p:cNvSpPr txBox="1"/>
            <p:nvPr/>
          </p:nvSpPr>
          <p:spPr>
            <a:xfrm>
              <a:off x="4662080" y="3538244"/>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Materials</a:t>
              </a:r>
              <a:endParaRPr/>
            </a:p>
          </p:txBody>
        </p:sp>
        <p:sp>
          <p:nvSpPr>
            <p:cNvPr id="1205" name="Google Shape;1205;p22"/>
            <p:cNvSpPr/>
            <p:nvPr/>
          </p:nvSpPr>
          <p:spPr>
            <a:xfrm>
              <a:off x="2301042" y="3359083"/>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2"/>
            <p:cNvSpPr txBox="1"/>
            <p:nvPr/>
          </p:nvSpPr>
          <p:spPr>
            <a:xfrm>
              <a:off x="2480203" y="3538244"/>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Odour</a:t>
              </a:r>
              <a:endParaRPr sz="1600">
                <a:solidFill>
                  <a:schemeClr val="lt1"/>
                </a:solidFill>
                <a:latin typeface="Calibri"/>
                <a:ea typeface="Calibri"/>
                <a:cs typeface="Calibri"/>
                <a:sym typeface="Calibri"/>
              </a:endParaRPr>
            </a:p>
          </p:txBody>
        </p:sp>
        <p:sp>
          <p:nvSpPr>
            <p:cNvPr id="1207" name="Google Shape;1207;p22"/>
            <p:cNvSpPr/>
            <p:nvPr/>
          </p:nvSpPr>
          <p:spPr>
            <a:xfrm>
              <a:off x="1626804" y="1283995"/>
              <a:ext cx="1223388" cy="1223388"/>
            </a:xfrm>
            <a:prstGeom prst="ellipse">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2"/>
            <p:cNvSpPr txBox="1"/>
            <p:nvPr/>
          </p:nvSpPr>
          <p:spPr>
            <a:xfrm>
              <a:off x="1805965" y="1463156"/>
              <a:ext cx="865066" cy="865066"/>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Sound</a:t>
              </a:r>
              <a:endParaRPr/>
            </a:p>
          </p:txBody>
        </p:sp>
      </p:grpSp>
      <p:sp>
        <p:nvSpPr>
          <p:cNvPr id="1209" name="Google Shape;1209;p2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 </a:t>
            </a:r>
            <a:r>
              <a:rPr lang="de-DE" dirty="0" err="1"/>
              <a:t>product</a:t>
            </a:r>
            <a:r>
              <a:rPr lang="de-DE" dirty="0"/>
              <a:t>/</a:t>
            </a:r>
            <a:r>
              <a:rPr lang="de-DE" dirty="0" err="1"/>
              <a:t>service</a:t>
            </a:r>
            <a:r>
              <a:rPr lang="de-DE" dirty="0"/>
              <a:t> </a:t>
            </a:r>
            <a:r>
              <a:rPr lang="de-DE" dirty="0" err="1"/>
              <a:t>must</a:t>
            </a:r>
            <a:r>
              <a:rPr lang="de-DE" dirty="0"/>
              <a:t> </a:t>
            </a:r>
            <a:r>
              <a:rPr lang="de-DE" dirty="0" err="1"/>
              <a:t>be</a:t>
            </a:r>
            <a:r>
              <a:rPr lang="de-DE" dirty="0"/>
              <a:t> </a:t>
            </a:r>
            <a:r>
              <a:rPr lang="de-DE" dirty="0" err="1"/>
              <a:t>experienced</a:t>
            </a:r>
            <a:r>
              <a:rPr lang="de-DE" dirty="0"/>
              <a:t> </a:t>
            </a:r>
            <a:r>
              <a:rPr lang="de-DE" dirty="0" err="1"/>
              <a:t>with</a:t>
            </a:r>
            <a:r>
              <a:rPr lang="de-DE" dirty="0"/>
              <a:t> all the </a:t>
            </a:r>
            <a:r>
              <a:rPr lang="de-DE" dirty="0" err="1"/>
              <a:t>senses</a:t>
            </a:r>
            <a:r>
              <a:rPr lang="de-DE" dirty="0"/>
              <a:t>. This </a:t>
            </a:r>
            <a:r>
              <a:rPr lang="de-DE" dirty="0" err="1"/>
              <a:t>creates</a:t>
            </a:r>
            <a:r>
              <a:rPr lang="de-DE" dirty="0"/>
              <a:t> </a:t>
            </a:r>
            <a:r>
              <a:rPr lang="de-DE" dirty="0" err="1"/>
              <a:t>enthusiasm</a:t>
            </a:r>
            <a:r>
              <a:rPr lang="de-DE" dirty="0"/>
              <a:t> </a:t>
            </a:r>
            <a:r>
              <a:rPr lang="de-DE" dirty="0" err="1"/>
              <a:t>among</a:t>
            </a:r>
            <a:r>
              <a:rPr lang="de-DE" dirty="0"/>
              <a:t> the </a:t>
            </a:r>
            <a:r>
              <a:rPr lang="de-DE" dirty="0" err="1"/>
              <a:t>guests</a:t>
            </a:r>
            <a:r>
              <a:rPr lang="de-DE" dirty="0"/>
              <a:t>, </a:t>
            </a:r>
            <a:r>
              <a:rPr lang="de-DE" dirty="0" err="1"/>
              <a:t>which</a:t>
            </a:r>
            <a:r>
              <a:rPr lang="de-DE" dirty="0"/>
              <a:t> </a:t>
            </a:r>
            <a:r>
              <a:rPr lang="de-DE" dirty="0" err="1"/>
              <a:t>ensures</a:t>
            </a:r>
            <a:r>
              <a:rPr lang="de-DE" dirty="0"/>
              <a:t> </a:t>
            </a:r>
            <a:r>
              <a:rPr lang="de-DE" dirty="0" err="1"/>
              <a:t>that</a:t>
            </a:r>
            <a:r>
              <a:rPr lang="de-DE" dirty="0"/>
              <a:t> </a:t>
            </a:r>
            <a:r>
              <a:rPr lang="de-DE" dirty="0" err="1"/>
              <a:t>they</a:t>
            </a:r>
            <a:r>
              <a:rPr lang="de-DE" dirty="0"/>
              <a:t> </a:t>
            </a:r>
            <a:r>
              <a:rPr lang="de-DE" dirty="0" err="1"/>
              <a:t>come</a:t>
            </a:r>
            <a:r>
              <a:rPr lang="de-DE" dirty="0"/>
              <a:t> back and </a:t>
            </a:r>
            <a:r>
              <a:rPr lang="de-DE" dirty="0" err="1"/>
              <a:t>become</a:t>
            </a:r>
            <a:r>
              <a:rPr lang="de-DE" dirty="0"/>
              <a:t> </a:t>
            </a:r>
            <a:r>
              <a:rPr lang="de-DE" dirty="0" err="1"/>
              <a:t>credible</a:t>
            </a:r>
            <a:r>
              <a:rPr lang="de-DE" dirty="0"/>
              <a:t> </a:t>
            </a:r>
            <a:r>
              <a:rPr lang="de-DE" dirty="0" err="1"/>
              <a:t>ambassadors</a:t>
            </a:r>
            <a:r>
              <a:rPr lang="de-DE" dirty="0"/>
              <a:t>.</a:t>
            </a:r>
            <a:endParaRPr dirty="0"/>
          </a:p>
        </p:txBody>
      </p:sp>
      <p:sp>
        <p:nvSpPr>
          <p:cNvPr id="1210" name="Google Shape;1210;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dirty="0" err="1"/>
              <a:t>To</a:t>
            </a:r>
            <a:r>
              <a:rPr lang="de-DE" dirty="0"/>
              <a:t> </a:t>
            </a:r>
            <a:r>
              <a:rPr lang="de-DE" dirty="0" err="1"/>
              <a:t>reach</a:t>
            </a:r>
            <a:r>
              <a:rPr lang="de-DE" dirty="0"/>
              <a:t> the </a:t>
            </a:r>
            <a:r>
              <a:rPr lang="de-DE" dirty="0" err="1"/>
              <a:t>guests</a:t>
            </a:r>
            <a:r>
              <a:rPr lang="de-DE" dirty="0"/>
              <a:t> </a:t>
            </a:r>
            <a:r>
              <a:rPr lang="de-DE" dirty="0" err="1"/>
              <a:t>emotionally</a:t>
            </a:r>
            <a:r>
              <a:rPr lang="de-DE" dirty="0"/>
              <a:t>, </a:t>
            </a:r>
            <a:r>
              <a:rPr lang="de-DE" dirty="0" err="1"/>
              <a:t>they</a:t>
            </a:r>
            <a:r>
              <a:rPr lang="de-DE" dirty="0"/>
              <a:t> </a:t>
            </a:r>
            <a:r>
              <a:rPr lang="de-DE" dirty="0" err="1"/>
              <a:t>must</a:t>
            </a:r>
            <a:r>
              <a:rPr lang="de-DE" dirty="0"/>
              <a:t> </a:t>
            </a:r>
            <a:r>
              <a:rPr lang="de-DE" dirty="0" err="1"/>
              <a:t>be</a:t>
            </a:r>
            <a:r>
              <a:rPr lang="de-DE" dirty="0"/>
              <a:t> </a:t>
            </a:r>
            <a:r>
              <a:rPr lang="de-DE" dirty="0" err="1"/>
              <a:t>addressed</a:t>
            </a:r>
            <a:r>
              <a:rPr lang="de-DE" dirty="0"/>
              <a:t> </a:t>
            </a:r>
            <a:r>
              <a:rPr lang="de-DE" dirty="0" err="1"/>
              <a:t>with</a:t>
            </a:r>
            <a:r>
              <a:rPr lang="de-DE" dirty="0"/>
              <a:t> all </a:t>
            </a:r>
            <a:r>
              <a:rPr lang="de-DE" dirty="0" err="1"/>
              <a:t>their</a:t>
            </a:r>
            <a:r>
              <a:rPr lang="de-DE" dirty="0"/>
              <a:t> </a:t>
            </a:r>
            <a:r>
              <a:rPr lang="de-DE" dirty="0" err="1"/>
              <a:t>senses</a:t>
            </a:r>
            <a:r>
              <a:rPr lang="de-DE" dirty="0"/>
              <a:t>. </a:t>
            </a:r>
            <a:r>
              <a:rPr lang="de-DE" dirty="0" err="1"/>
              <a:t>If</a:t>
            </a:r>
            <a:r>
              <a:rPr lang="de-DE" dirty="0"/>
              <a:t> </a:t>
            </a:r>
            <a:r>
              <a:rPr lang="de-DE" dirty="0" err="1"/>
              <a:t>this</a:t>
            </a:r>
            <a:r>
              <a:rPr lang="de-DE" dirty="0"/>
              <a:t> </a:t>
            </a:r>
            <a:r>
              <a:rPr lang="de-DE" dirty="0" err="1"/>
              <a:t>succeeds</a:t>
            </a:r>
            <a:r>
              <a:rPr lang="de-DE" dirty="0"/>
              <a:t>, </a:t>
            </a:r>
            <a:r>
              <a:rPr lang="de-DE" dirty="0" err="1"/>
              <a:t>it</a:t>
            </a:r>
            <a:r>
              <a:rPr lang="de-DE" dirty="0"/>
              <a:t> </a:t>
            </a:r>
            <a:r>
              <a:rPr lang="de-DE" dirty="0" err="1"/>
              <a:t>is</a:t>
            </a:r>
            <a:r>
              <a:rPr lang="de-DE" dirty="0"/>
              <a:t> </a:t>
            </a:r>
            <a:r>
              <a:rPr lang="de-DE" dirty="0" err="1"/>
              <a:t>reflected</a:t>
            </a:r>
            <a:r>
              <a:rPr lang="de-DE" dirty="0"/>
              <a:t> in </a:t>
            </a:r>
            <a:r>
              <a:rPr lang="de-DE" dirty="0" err="1"/>
              <a:t>customer</a:t>
            </a:r>
            <a:r>
              <a:rPr lang="de-DE" dirty="0"/>
              <a:t> </a:t>
            </a:r>
            <a:r>
              <a:rPr lang="de-DE" dirty="0" err="1"/>
              <a:t>loyalty</a:t>
            </a:r>
            <a:r>
              <a:rPr lang="de-DE" dirty="0"/>
              <a:t>, </a:t>
            </a:r>
            <a:r>
              <a:rPr lang="de-DE" dirty="0" err="1"/>
              <a:t>repeat</a:t>
            </a:r>
            <a:r>
              <a:rPr lang="de-DE" dirty="0"/>
              <a:t> </a:t>
            </a:r>
            <a:r>
              <a:rPr lang="de-DE" dirty="0" err="1"/>
              <a:t>purchases</a:t>
            </a:r>
            <a:r>
              <a:rPr lang="de-DE" dirty="0"/>
              <a:t> </a:t>
            </a:r>
            <a:r>
              <a:rPr lang="de-DE" dirty="0" err="1"/>
              <a:t>or</a:t>
            </a:r>
            <a:r>
              <a:rPr lang="de-DE" dirty="0"/>
              <a:t> </a:t>
            </a:r>
            <a:r>
              <a:rPr lang="de-DE" dirty="0" err="1"/>
              <a:t>bookings</a:t>
            </a:r>
            <a:r>
              <a:rPr lang="de-DE" dirty="0"/>
              <a:t> and </a:t>
            </a:r>
            <a:r>
              <a:rPr lang="de-DE" dirty="0" err="1"/>
              <a:t>recommendations</a:t>
            </a:r>
            <a:r>
              <a:rPr lang="de-DE" dirty="0"/>
              <a:t>.</a:t>
            </a:r>
            <a:endParaRPr dirty="0"/>
          </a:p>
        </p:txBody>
      </p:sp>
      <p:sp>
        <p:nvSpPr>
          <p:cNvPr id="1211" name="Google Shape;1211;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5. </a:t>
            </a:r>
            <a:r>
              <a:rPr lang="de-DE" dirty="0" err="1"/>
              <a:t>Immerse</a:t>
            </a:r>
            <a:r>
              <a:rPr lang="de-DE" dirty="0"/>
              <a:t> </a:t>
            </a:r>
            <a:r>
              <a:rPr lang="de-DE" dirty="0" err="1"/>
              <a:t>guests</a:t>
            </a:r>
            <a:r>
              <a:rPr lang="de-DE" dirty="0"/>
              <a:t> in </a:t>
            </a:r>
            <a:r>
              <a:rPr lang="de-DE" dirty="0" err="1"/>
              <a:t>worlds</a:t>
            </a:r>
            <a:r>
              <a:rPr lang="de-DE" dirty="0"/>
              <a:t> of </a:t>
            </a:r>
            <a:r>
              <a:rPr lang="de-DE" dirty="0" err="1"/>
              <a:t>life</a:t>
            </a:r>
            <a:endParaRPr dirty="0"/>
          </a:p>
          <a:p>
            <a:pPr marL="0" lvl="0" indent="0" algn="l" rtl="0">
              <a:lnSpc>
                <a:spcPct val="90000"/>
              </a:lnSpc>
              <a:spcBef>
                <a:spcPts val="1000"/>
              </a:spcBef>
              <a:spcAft>
                <a:spcPts val="0"/>
              </a:spcAft>
              <a:buClr>
                <a:srgbClr val="79527B"/>
              </a:buClr>
              <a:buSzPct val="100000"/>
              <a:buNone/>
            </a:pPr>
            <a:endParaRPr dirty="0"/>
          </a:p>
          <a:p>
            <a:pPr marL="0" lvl="0" indent="0" algn="l" rtl="0">
              <a:lnSpc>
                <a:spcPct val="90000"/>
              </a:lnSpc>
              <a:spcBef>
                <a:spcPts val="1000"/>
              </a:spcBef>
              <a:spcAft>
                <a:spcPts val="0"/>
              </a:spcAft>
              <a:buClr>
                <a:srgbClr val="79527B"/>
              </a:buClr>
              <a:buSzPct val="1000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2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ct val="100000"/>
              <a:buNone/>
            </a:pPr>
            <a:r>
              <a:rPr lang="de-DE" dirty="0" err="1"/>
              <a:t>Influencing</a:t>
            </a:r>
            <a:r>
              <a:rPr lang="de-DE" dirty="0"/>
              <a:t> </a:t>
            </a:r>
            <a:r>
              <a:rPr lang="de-DE" dirty="0" err="1"/>
              <a:t>factors</a:t>
            </a:r>
            <a:r>
              <a:rPr lang="de-DE" dirty="0"/>
              <a:t> of the </a:t>
            </a:r>
            <a:r>
              <a:rPr lang="de-DE" dirty="0" err="1"/>
              <a:t>resilience</a:t>
            </a:r>
            <a:r>
              <a:rPr lang="de-DE" dirty="0"/>
              <a:t> of </a:t>
            </a:r>
            <a:r>
              <a:rPr lang="de-DE" dirty="0" err="1"/>
              <a:t>tourism</a:t>
            </a:r>
            <a:r>
              <a:rPr lang="de-DE" dirty="0"/>
              <a:t> SMEs</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grpSp>
        <p:nvGrpSpPr>
          <p:cNvPr id="1239" name="Google Shape;1239;p25"/>
          <p:cNvGrpSpPr/>
          <p:nvPr/>
        </p:nvGrpSpPr>
        <p:grpSpPr>
          <a:xfrm>
            <a:off x="3929117" y="1804212"/>
            <a:ext cx="7804095" cy="4499268"/>
            <a:chOff x="-1" y="0"/>
            <a:chExt cx="7804095" cy="4499268"/>
          </a:xfrm>
        </p:grpSpPr>
        <p:sp>
          <p:nvSpPr>
            <p:cNvPr id="1240" name="Google Shape;1240;p25"/>
            <p:cNvSpPr/>
            <p:nvPr/>
          </p:nvSpPr>
          <p:spPr>
            <a:xfrm rot="-5400000">
              <a:off x="826206" y="-826206"/>
              <a:ext cx="2249634" cy="3902047"/>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5"/>
            <p:cNvSpPr txBox="1"/>
            <p:nvPr/>
          </p:nvSpPr>
          <p:spPr>
            <a:xfrm>
              <a:off x="0" y="0"/>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a:solidFill>
                    <a:srgbClr val="595A59"/>
                  </a:solidFill>
                  <a:latin typeface="Calibri"/>
                  <a:ea typeface="Calibri"/>
                  <a:cs typeface="Calibri"/>
                  <a:sym typeface="Calibri"/>
                </a:rPr>
                <a:t>Innovation &amp; Entrepreneurship</a:t>
              </a:r>
              <a:endParaRPr/>
            </a:p>
          </p:txBody>
        </p:sp>
        <p:sp>
          <p:nvSpPr>
            <p:cNvPr id="1242" name="Google Shape;1242;p25"/>
            <p:cNvSpPr/>
            <p:nvPr/>
          </p:nvSpPr>
          <p:spPr>
            <a:xfrm>
              <a:off x="3902047" y="0"/>
              <a:ext cx="3902047" cy="2249634"/>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5"/>
            <p:cNvSpPr txBox="1"/>
            <p:nvPr/>
          </p:nvSpPr>
          <p:spPr>
            <a:xfrm>
              <a:off x="3902047" y="0"/>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a:solidFill>
                    <a:srgbClr val="595A59"/>
                  </a:solidFill>
                  <a:latin typeface="Calibri"/>
                  <a:ea typeface="Calibri"/>
                  <a:cs typeface="Calibri"/>
                  <a:sym typeface="Calibri"/>
                </a:rPr>
                <a:t>Processes </a:t>
              </a:r>
              <a:endParaRPr/>
            </a:p>
            <a:p>
              <a:pPr marL="0" marR="0" lvl="0" indent="0" algn="ctr" rtl="0">
                <a:lnSpc>
                  <a:spcPct val="90000"/>
                </a:lnSpc>
                <a:spcBef>
                  <a:spcPts val="945"/>
                </a:spcBef>
                <a:spcAft>
                  <a:spcPts val="0"/>
                </a:spcAft>
                <a:buClr>
                  <a:srgbClr val="595A59"/>
                </a:buClr>
                <a:buSzPts val="2700"/>
                <a:buFont typeface="Calibri"/>
                <a:buNone/>
              </a:pPr>
              <a:r>
                <a:rPr lang="de-DE" sz="2700">
                  <a:solidFill>
                    <a:srgbClr val="595A59"/>
                  </a:solidFill>
                  <a:latin typeface="Calibri"/>
                  <a:ea typeface="Calibri"/>
                  <a:cs typeface="Calibri"/>
                  <a:sym typeface="Calibri"/>
                </a:rPr>
                <a:t>(Preparation &amp; Planning)</a:t>
              </a:r>
              <a:endParaRPr/>
            </a:p>
          </p:txBody>
        </p:sp>
        <p:sp>
          <p:nvSpPr>
            <p:cNvPr id="1244" name="Google Shape;1244;p25"/>
            <p:cNvSpPr/>
            <p:nvPr/>
          </p:nvSpPr>
          <p:spPr>
            <a:xfrm rot="10800000">
              <a:off x="0" y="2249634"/>
              <a:ext cx="3902047" cy="2249634"/>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5"/>
            <p:cNvSpPr txBox="1"/>
            <p:nvPr/>
          </p:nvSpPr>
          <p:spPr>
            <a:xfrm>
              <a:off x="0" y="2812042"/>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90000"/>
                </a:lnSpc>
                <a:spcBef>
                  <a:spcPts val="0"/>
                </a:spcBef>
                <a:spcAft>
                  <a:spcPts val="0"/>
                </a:spcAft>
                <a:buClr>
                  <a:srgbClr val="595A59"/>
                </a:buClr>
                <a:buSzPts val="2700"/>
                <a:buFont typeface="Calibri"/>
                <a:buNone/>
              </a:pPr>
              <a:r>
                <a:rPr lang="de-DE" sz="2700">
                  <a:solidFill>
                    <a:srgbClr val="595A59"/>
                  </a:solidFill>
                  <a:latin typeface="Calibri"/>
                  <a:ea typeface="Calibri"/>
                  <a:cs typeface="Calibri"/>
                  <a:sym typeface="Calibri"/>
                </a:rPr>
                <a:t>Networks &amp; Cooperation</a:t>
              </a:r>
              <a:endParaRPr sz="2700">
                <a:solidFill>
                  <a:srgbClr val="595A59"/>
                </a:solidFill>
                <a:latin typeface="Calibri"/>
                <a:ea typeface="Calibri"/>
                <a:cs typeface="Calibri"/>
                <a:sym typeface="Calibri"/>
              </a:endParaRPr>
            </a:p>
          </p:txBody>
        </p:sp>
        <p:sp>
          <p:nvSpPr>
            <p:cNvPr id="1246" name="Google Shape;1246;p25"/>
            <p:cNvSpPr/>
            <p:nvPr/>
          </p:nvSpPr>
          <p:spPr>
            <a:xfrm rot="5400000">
              <a:off x="4728254" y="1423427"/>
              <a:ext cx="2249634" cy="3902047"/>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5"/>
            <p:cNvSpPr txBox="1"/>
            <p:nvPr/>
          </p:nvSpPr>
          <p:spPr>
            <a:xfrm>
              <a:off x="3902047" y="2812042"/>
              <a:ext cx="3902047" cy="1687225"/>
            </a:xfrm>
            <a:prstGeom prst="rect">
              <a:avLst/>
            </a:prstGeom>
            <a:noFill/>
            <a:ln>
              <a:noFill/>
            </a:ln>
          </p:spPr>
          <p:txBody>
            <a:bodyPr spcFirstLastPara="1" wrap="square" lIns="192000" tIns="192000" rIns="192000" bIns="192000" anchor="ctr" anchorCtr="0">
              <a:noAutofit/>
            </a:bodyPr>
            <a:lstStyle/>
            <a:p>
              <a:pPr marL="0" marR="0" lvl="0" indent="0" algn="ctr" rtl="0">
                <a:lnSpc>
                  <a:spcPct val="100000"/>
                </a:lnSpc>
                <a:spcBef>
                  <a:spcPts val="0"/>
                </a:spcBef>
                <a:spcAft>
                  <a:spcPts val="0"/>
                </a:spcAft>
                <a:buClr>
                  <a:srgbClr val="595A59"/>
                </a:buClr>
                <a:buSzPts val="2700"/>
                <a:buFont typeface="Calibri"/>
                <a:buNone/>
              </a:pPr>
              <a:r>
                <a:rPr lang="de-DE" sz="2700">
                  <a:solidFill>
                    <a:srgbClr val="595A59"/>
                  </a:solidFill>
                  <a:latin typeface="Calibri"/>
                  <a:ea typeface="Calibri"/>
                  <a:cs typeface="Calibri"/>
                  <a:sym typeface="Calibri"/>
                </a:rPr>
                <a:t>Human Resources</a:t>
              </a:r>
              <a:endParaRPr/>
            </a:p>
          </p:txBody>
        </p:sp>
        <p:sp>
          <p:nvSpPr>
            <p:cNvPr id="1248" name="Google Shape;1248;p25"/>
            <p:cNvSpPr/>
            <p:nvPr/>
          </p:nvSpPr>
          <p:spPr>
            <a:xfrm>
              <a:off x="2731433" y="1687225"/>
              <a:ext cx="2341228" cy="1124817"/>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5"/>
            <p:cNvSpPr txBox="1"/>
            <p:nvPr/>
          </p:nvSpPr>
          <p:spPr>
            <a:xfrm>
              <a:off x="2786342" y="1742134"/>
              <a:ext cx="2231410" cy="1014999"/>
            </a:xfrm>
            <a:prstGeom prst="rect">
              <a:avLst/>
            </a:prstGeom>
            <a:noFill/>
            <a:ln>
              <a:noFill/>
            </a:ln>
          </p:spPr>
          <p:txBody>
            <a:bodyPr spcFirstLastPara="1" wrap="square" lIns="102850" tIns="102850" rIns="102850" bIns="102850" anchor="ctr" anchorCtr="0">
              <a:noAutofit/>
            </a:bodyPr>
            <a:lstStyle/>
            <a:p>
              <a:pPr marL="0" marR="0" lvl="0" indent="0" algn="ctr" rtl="0">
                <a:lnSpc>
                  <a:spcPct val="90000"/>
                </a:lnSpc>
                <a:spcBef>
                  <a:spcPts val="0"/>
                </a:spcBef>
                <a:spcAft>
                  <a:spcPts val="0"/>
                </a:spcAft>
                <a:buClr>
                  <a:schemeClr val="lt1"/>
                </a:buClr>
                <a:buSzPts val="2700"/>
                <a:buFont typeface="Calibri"/>
                <a:buNone/>
              </a:pPr>
              <a:r>
                <a:rPr lang="de-DE" sz="2700" b="1">
                  <a:solidFill>
                    <a:schemeClr val="lt1"/>
                  </a:solidFill>
                  <a:latin typeface="Calibri"/>
                  <a:ea typeface="Calibri"/>
                  <a:cs typeface="Calibri"/>
                  <a:sym typeface="Calibri"/>
                </a:rPr>
                <a:t>Resilience</a:t>
              </a:r>
              <a:endParaRPr sz="2700" b="1">
                <a:solidFill>
                  <a:schemeClr val="lt1"/>
                </a:solidFill>
                <a:latin typeface="Calibri"/>
                <a:ea typeface="Calibri"/>
                <a:cs typeface="Calibri"/>
                <a:sym typeface="Calibri"/>
              </a:endParaRPr>
            </a:p>
          </p:txBody>
        </p:sp>
      </p:grpSp>
      <p:sp>
        <p:nvSpPr>
          <p:cNvPr id="1250" name="Google Shape;1250;p25"/>
          <p:cNvSpPr txBox="1">
            <a:spLocks noGrp="1"/>
          </p:cNvSpPr>
          <p:nvPr>
            <p:ph type="body" idx="2"/>
          </p:nvPr>
        </p:nvSpPr>
        <p:spPr>
          <a:xfrm>
            <a:off x="389965" y="1637402"/>
            <a:ext cx="3189996" cy="4615272"/>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Recently</a:t>
            </a:r>
            <a:r>
              <a:rPr lang="de-DE" dirty="0"/>
              <a:t>, </a:t>
            </a:r>
            <a:r>
              <a:rPr lang="de-DE" dirty="0" err="1"/>
              <a:t>research</a:t>
            </a:r>
            <a:r>
              <a:rPr lang="de-DE" dirty="0"/>
              <a:t> on </a:t>
            </a:r>
            <a:r>
              <a:rPr lang="de-DE" dirty="0" err="1"/>
              <a:t>corporate</a:t>
            </a:r>
            <a:r>
              <a:rPr lang="de-DE" dirty="0"/>
              <a:t> </a:t>
            </a:r>
            <a:r>
              <a:rPr lang="de-DE" dirty="0" err="1"/>
              <a:t>resilience</a:t>
            </a:r>
            <a:r>
              <a:rPr lang="de-DE" dirty="0"/>
              <a:t> </a:t>
            </a:r>
            <a:r>
              <a:rPr lang="de-DE" dirty="0" err="1"/>
              <a:t>has</a:t>
            </a:r>
            <a:r>
              <a:rPr lang="de-DE" dirty="0"/>
              <a:t> </a:t>
            </a:r>
            <a:r>
              <a:rPr lang="de-DE" dirty="0" err="1"/>
              <a:t>come</a:t>
            </a:r>
            <a:r>
              <a:rPr lang="de-DE" dirty="0"/>
              <a:t> </a:t>
            </a:r>
            <a:r>
              <a:rPr lang="de-DE" dirty="0" err="1"/>
              <a:t>to</a:t>
            </a:r>
            <a:r>
              <a:rPr lang="de-DE" dirty="0"/>
              <a:t> the </a:t>
            </a:r>
            <a:r>
              <a:rPr lang="de-DE" dirty="0" err="1"/>
              <a:t>fore</a:t>
            </a:r>
            <a:r>
              <a:rPr lang="de-DE" dirty="0"/>
              <a:t>. </a:t>
            </a:r>
            <a:r>
              <a:rPr lang="de-DE" dirty="0" err="1"/>
              <a:t>It</a:t>
            </a:r>
            <a:r>
              <a:rPr lang="de-DE" dirty="0"/>
              <a:t> </a:t>
            </a:r>
            <a:r>
              <a:rPr lang="de-DE" dirty="0" err="1"/>
              <a:t>focuses</a:t>
            </a:r>
            <a:r>
              <a:rPr lang="de-DE" dirty="0"/>
              <a:t> </a:t>
            </a:r>
            <a:r>
              <a:rPr lang="de-DE" dirty="0" err="1"/>
              <a:t>mainly</a:t>
            </a:r>
            <a:r>
              <a:rPr lang="de-DE" dirty="0"/>
              <a:t> on </a:t>
            </a:r>
            <a:r>
              <a:rPr lang="de-DE" dirty="0" err="1"/>
              <a:t>three</a:t>
            </a:r>
            <a:r>
              <a:rPr lang="de-DE" dirty="0"/>
              <a:t> </a:t>
            </a:r>
            <a:r>
              <a:rPr lang="de-DE" dirty="0" err="1"/>
              <a:t>elements</a:t>
            </a:r>
            <a:r>
              <a:rPr lang="de-DE" dirty="0"/>
              <a:t>:</a:t>
            </a:r>
            <a:endParaRPr dirty="0"/>
          </a:p>
          <a:p>
            <a:pPr marL="342900" lvl="0" indent="-342900" algn="l" rtl="0">
              <a:lnSpc>
                <a:spcPct val="100000"/>
              </a:lnSpc>
              <a:spcBef>
                <a:spcPts val="600"/>
              </a:spcBef>
              <a:spcAft>
                <a:spcPts val="0"/>
              </a:spcAft>
              <a:buClr>
                <a:srgbClr val="595A59"/>
              </a:buClr>
              <a:buSzPts val="1800"/>
              <a:buAutoNum type="arabicParenR"/>
            </a:pPr>
            <a:r>
              <a:rPr lang="de-DE" dirty="0"/>
              <a:t>the </a:t>
            </a:r>
            <a:r>
              <a:rPr lang="de-DE" dirty="0" err="1"/>
              <a:t>ability</a:t>
            </a:r>
            <a:r>
              <a:rPr lang="de-DE" dirty="0"/>
              <a:t> </a:t>
            </a:r>
            <a:r>
              <a:rPr lang="de-DE" dirty="0" err="1"/>
              <a:t>to</a:t>
            </a:r>
            <a:r>
              <a:rPr lang="de-DE" dirty="0"/>
              <a:t> </a:t>
            </a:r>
            <a:r>
              <a:rPr lang="de-DE" dirty="0" err="1"/>
              <a:t>adjust</a:t>
            </a:r>
            <a:r>
              <a:rPr lang="de-DE" dirty="0"/>
              <a:t> </a:t>
            </a:r>
            <a:endParaRPr dirty="0"/>
          </a:p>
          <a:p>
            <a:pPr marL="342900" lvl="0" indent="-342900" algn="l" rtl="0">
              <a:lnSpc>
                <a:spcPct val="100000"/>
              </a:lnSpc>
              <a:spcBef>
                <a:spcPts val="600"/>
              </a:spcBef>
              <a:spcAft>
                <a:spcPts val="0"/>
              </a:spcAft>
              <a:buClr>
                <a:srgbClr val="595A59"/>
              </a:buClr>
              <a:buSzPts val="1800"/>
              <a:buAutoNum type="arabicParenR"/>
            </a:pPr>
            <a:r>
              <a:rPr lang="de-DE" dirty="0" err="1"/>
              <a:t>recover</a:t>
            </a:r>
            <a:r>
              <a:rPr lang="de-DE" dirty="0"/>
              <a:t> and </a:t>
            </a:r>
            <a:endParaRPr dirty="0"/>
          </a:p>
          <a:p>
            <a:pPr marL="342900" lvl="0" indent="-342900" algn="l" rtl="0">
              <a:lnSpc>
                <a:spcPct val="100000"/>
              </a:lnSpc>
              <a:spcBef>
                <a:spcPts val="600"/>
              </a:spcBef>
              <a:spcAft>
                <a:spcPts val="0"/>
              </a:spcAft>
              <a:buClr>
                <a:srgbClr val="595A59"/>
              </a:buClr>
              <a:buSzPts val="1800"/>
              <a:buAutoNum type="arabicParenR"/>
            </a:pPr>
            <a:r>
              <a:rPr lang="de-DE" dirty="0" err="1"/>
              <a:t>adapt</a:t>
            </a:r>
            <a:endParaRPr dirty="0"/>
          </a:p>
          <a:p>
            <a:pPr marL="0" lvl="0" indent="0" algn="l" rtl="0">
              <a:lnSpc>
                <a:spcPct val="100000"/>
              </a:lnSpc>
              <a:spcBef>
                <a:spcPts val="600"/>
              </a:spcBef>
              <a:spcAft>
                <a:spcPts val="0"/>
              </a:spcAft>
              <a:buClr>
                <a:srgbClr val="595A59"/>
              </a:buClr>
              <a:buSzPts val="1800"/>
              <a:buNone/>
            </a:pPr>
            <a:r>
              <a:rPr lang="de-DE" dirty="0"/>
              <a:t>The </a:t>
            </a:r>
            <a:r>
              <a:rPr lang="de-DE" dirty="0" err="1"/>
              <a:t>resilience</a:t>
            </a:r>
            <a:r>
              <a:rPr lang="de-DE" dirty="0"/>
              <a:t> of </a:t>
            </a:r>
            <a:r>
              <a:rPr lang="de-DE" dirty="0" err="1"/>
              <a:t>tourism</a:t>
            </a:r>
            <a:r>
              <a:rPr lang="de-DE" dirty="0"/>
              <a:t> </a:t>
            </a:r>
            <a:r>
              <a:rPr lang="de-DE" dirty="0" err="1"/>
              <a:t>businesses</a:t>
            </a:r>
            <a:r>
              <a:rPr lang="de-DE" dirty="0"/>
              <a:t> </a:t>
            </a:r>
            <a:r>
              <a:rPr lang="de-DE" dirty="0" err="1"/>
              <a:t>is</a:t>
            </a:r>
            <a:r>
              <a:rPr lang="de-DE" dirty="0"/>
              <a:t> </a:t>
            </a:r>
            <a:r>
              <a:rPr lang="de-DE" dirty="0" err="1"/>
              <a:t>essentially</a:t>
            </a:r>
            <a:r>
              <a:rPr lang="de-DE" dirty="0"/>
              <a:t> </a:t>
            </a:r>
            <a:r>
              <a:rPr lang="de-DE" dirty="0" err="1"/>
              <a:t>influenced</a:t>
            </a:r>
            <a:r>
              <a:rPr lang="de-DE" dirty="0"/>
              <a:t> </a:t>
            </a:r>
            <a:r>
              <a:rPr lang="de-DE" dirty="0" err="1"/>
              <a:t>by</a:t>
            </a:r>
            <a:r>
              <a:rPr lang="de-DE" dirty="0"/>
              <a:t> </a:t>
            </a:r>
            <a:r>
              <a:rPr lang="de-DE" dirty="0" err="1"/>
              <a:t>four</a:t>
            </a:r>
            <a:r>
              <a:rPr lang="de-DE" dirty="0"/>
              <a:t> </a:t>
            </a:r>
            <a:r>
              <a:rPr lang="de-DE" dirty="0" err="1"/>
              <a:t>factors</a:t>
            </a:r>
            <a:r>
              <a:rPr lang="de-DE" dirty="0"/>
              <a:t>:</a:t>
            </a:r>
            <a:endParaRPr dirty="0"/>
          </a:p>
        </p:txBody>
      </p:sp>
      <p:sp>
        <p:nvSpPr>
          <p:cNvPr id="1251" name="Google Shape;1251;p2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dirty="0"/>
              <a:t>Human </a:t>
            </a:r>
            <a:r>
              <a:rPr lang="de-DE" dirty="0" err="1"/>
              <a:t>resources</a:t>
            </a:r>
            <a:r>
              <a:rPr lang="de-DE" dirty="0"/>
              <a:t>, </a:t>
            </a:r>
            <a:r>
              <a:rPr lang="de-DE" dirty="0" err="1"/>
              <a:t>processes</a:t>
            </a:r>
            <a:r>
              <a:rPr lang="de-DE" dirty="0"/>
              <a:t>, </a:t>
            </a:r>
            <a:r>
              <a:rPr lang="de-DE" dirty="0" err="1"/>
              <a:t>networks</a:t>
            </a:r>
            <a:r>
              <a:rPr lang="de-DE" dirty="0"/>
              <a:t> and </a:t>
            </a:r>
            <a:r>
              <a:rPr lang="de-DE" dirty="0" err="1"/>
              <a:t>innovation</a:t>
            </a:r>
            <a:r>
              <a:rPr lang="de-DE" dirty="0"/>
              <a:t> </a:t>
            </a:r>
            <a:r>
              <a:rPr lang="de-DE" dirty="0" err="1"/>
              <a:t>are</a:t>
            </a:r>
            <a:r>
              <a:rPr lang="de-DE" dirty="0"/>
              <a:t> </a:t>
            </a:r>
            <a:r>
              <a:rPr lang="de-DE" dirty="0" err="1"/>
              <a:t>influencing</a:t>
            </a:r>
            <a:r>
              <a:rPr lang="de-DE" dirty="0"/>
              <a:t> </a:t>
            </a:r>
            <a:r>
              <a:rPr lang="de-DE" dirty="0" err="1"/>
              <a:t>factors</a:t>
            </a:r>
            <a:r>
              <a:rPr lang="de-DE" dirty="0"/>
              <a:t> </a:t>
            </a:r>
            <a:r>
              <a:rPr lang="de-DE" dirty="0" err="1"/>
              <a:t>for</a:t>
            </a:r>
            <a:r>
              <a:rPr lang="de-DE" dirty="0"/>
              <a:t> the </a:t>
            </a:r>
            <a:r>
              <a:rPr lang="de-DE" dirty="0" err="1"/>
              <a:t>resilience</a:t>
            </a:r>
            <a:r>
              <a:rPr lang="de-DE" dirty="0"/>
              <a:t> of </a:t>
            </a:r>
            <a:r>
              <a:rPr lang="de-DE" dirty="0" err="1"/>
              <a:t>tourism</a:t>
            </a:r>
            <a:r>
              <a:rPr lang="de-DE" dirty="0"/>
              <a:t> </a:t>
            </a:r>
            <a:r>
              <a:rPr lang="de-DE" dirty="0" err="1"/>
              <a:t>enterprises</a:t>
            </a:r>
            <a:r>
              <a:rPr lang="de-DE" dirty="0"/>
              <a:t>.</a:t>
            </a:r>
            <a:endParaRPr dirty="0"/>
          </a:p>
        </p:txBody>
      </p:sp>
      <p:sp>
        <p:nvSpPr>
          <p:cNvPr id="1252" name="Google Shape;1252;p2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sz="1500" dirty="0" err="1"/>
              <a:t>Influencing</a:t>
            </a:r>
            <a:r>
              <a:rPr lang="de-DE" sz="1500" dirty="0"/>
              <a:t> </a:t>
            </a:r>
            <a:r>
              <a:rPr lang="de-DE" sz="1500" dirty="0" err="1"/>
              <a:t>factors</a:t>
            </a:r>
            <a:r>
              <a:rPr lang="de-DE" sz="1500" dirty="0"/>
              <a:t> </a:t>
            </a:r>
            <a:r>
              <a:rPr lang="de-DE" sz="1500" dirty="0" err="1"/>
              <a:t>for</a:t>
            </a:r>
            <a:r>
              <a:rPr lang="de-DE" sz="1500" dirty="0"/>
              <a:t> </a:t>
            </a:r>
            <a:r>
              <a:rPr lang="de-DE" sz="1500" dirty="0" err="1"/>
              <a:t>resilience</a:t>
            </a:r>
            <a:endParaRPr sz="1500" dirty="0"/>
          </a:p>
        </p:txBody>
      </p:sp>
      <p:sp>
        <p:nvSpPr>
          <p:cNvPr id="1253" name="Google Shape;1253;p25"/>
          <p:cNvSpPr txBo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595A59"/>
              </a:buClr>
              <a:buSzPts val="1800"/>
              <a:buFont typeface="Arial"/>
              <a:buNone/>
            </a:pPr>
            <a:endParaRPr/>
          </a:p>
          <a:p>
            <a:pPr marL="0" marR="0" lvl="0" indent="0" algn="l" rtl="0">
              <a:lnSpc>
                <a:spcPct val="90000"/>
              </a:lnSpc>
              <a:spcBef>
                <a:spcPts val="1000"/>
              </a:spcBef>
              <a:spcAft>
                <a:spcPts val="0"/>
              </a:spcAft>
              <a:buClr>
                <a:srgbClr val="595A59"/>
              </a:buClr>
              <a:buSzPts val="1800"/>
              <a:buFont typeface="Arial"/>
              <a:buNone/>
            </a:pPr>
            <a:endParaRPr sz="1800">
              <a:solidFill>
                <a:srgbClr val="595A59"/>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57"/>
        <p:cNvGrpSpPr/>
        <p:nvPr/>
      </p:nvGrpSpPr>
      <p:grpSpPr>
        <a:xfrm>
          <a:off x="0" y="0"/>
          <a:ext cx="0" cy="0"/>
          <a:chOff x="0" y="0"/>
          <a:chExt cx="0" cy="0"/>
        </a:xfrm>
      </p:grpSpPr>
      <p:grpSp>
        <p:nvGrpSpPr>
          <p:cNvPr id="1258" name="Google Shape;1258;p26"/>
          <p:cNvGrpSpPr/>
          <p:nvPr/>
        </p:nvGrpSpPr>
        <p:grpSpPr>
          <a:xfrm>
            <a:off x="428539" y="4385675"/>
            <a:ext cx="2822663" cy="1627340"/>
            <a:chOff x="0" y="0"/>
            <a:chExt cx="2822663" cy="1627340"/>
          </a:xfrm>
        </p:grpSpPr>
        <p:sp>
          <p:nvSpPr>
            <p:cNvPr id="1259" name="Google Shape;1259;p26"/>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6"/>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Innovation &amp; Entrepreneurship</a:t>
              </a:r>
              <a:endParaRPr/>
            </a:p>
          </p:txBody>
        </p:sp>
        <p:sp>
          <p:nvSpPr>
            <p:cNvPr id="1261" name="Google Shape;1261;p26"/>
            <p:cNvSpPr/>
            <p:nvPr/>
          </p:nvSpPr>
          <p:spPr>
            <a:xfrm>
              <a:off x="1411331" y="0"/>
              <a:ext cx="1411331" cy="813670"/>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6"/>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a:solidFill>
                    <a:schemeClr val="lt1"/>
                  </a:solidFill>
                  <a:latin typeface="Calibri"/>
                  <a:ea typeface="Calibri"/>
                  <a:cs typeface="Calibri"/>
                  <a:sym typeface="Calibri"/>
                </a:rPr>
                <a:t>Processes </a:t>
              </a:r>
              <a:endParaRPr/>
            </a:p>
            <a:p>
              <a:pPr marL="0" marR="0" lvl="0" indent="0" algn="ctr" rtl="0">
                <a:lnSpc>
                  <a:spcPct val="90000"/>
                </a:lnSpc>
                <a:spcBef>
                  <a:spcPts val="315"/>
                </a:spcBef>
                <a:spcAft>
                  <a:spcPts val="0"/>
                </a:spcAft>
                <a:buClr>
                  <a:schemeClr val="lt1"/>
                </a:buClr>
                <a:buSzPts val="900"/>
                <a:buFont typeface="Calibri"/>
                <a:buNone/>
              </a:pPr>
              <a:r>
                <a:rPr lang="de-DE" sz="900">
                  <a:solidFill>
                    <a:schemeClr val="lt1"/>
                  </a:solidFill>
                  <a:latin typeface="Calibri"/>
                  <a:ea typeface="Calibri"/>
                  <a:cs typeface="Calibri"/>
                  <a:sym typeface="Calibri"/>
                </a:rPr>
                <a:t>(Preparation &amp; Planning)</a:t>
              </a:r>
              <a:endParaRPr/>
            </a:p>
          </p:txBody>
        </p:sp>
        <p:sp>
          <p:nvSpPr>
            <p:cNvPr id="1263" name="Google Shape;1263;p26"/>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6"/>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Networks &amp; Cooperation</a:t>
              </a:r>
              <a:endParaRPr sz="900">
                <a:solidFill>
                  <a:srgbClr val="595A59"/>
                </a:solidFill>
                <a:latin typeface="Calibri"/>
                <a:ea typeface="Calibri"/>
                <a:cs typeface="Calibri"/>
                <a:sym typeface="Calibri"/>
              </a:endParaRPr>
            </a:p>
          </p:txBody>
        </p:sp>
        <p:sp>
          <p:nvSpPr>
            <p:cNvPr id="1265" name="Google Shape;1265;p26"/>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6"/>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Human Resources</a:t>
              </a:r>
              <a:endParaRPr/>
            </a:p>
          </p:txBody>
        </p:sp>
        <p:sp>
          <p:nvSpPr>
            <p:cNvPr id="1267" name="Google Shape;1267;p26"/>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6"/>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a:solidFill>
                    <a:schemeClr val="lt1"/>
                  </a:solidFill>
                  <a:latin typeface="Calibri"/>
                  <a:ea typeface="Calibri"/>
                  <a:cs typeface="Calibri"/>
                  <a:sym typeface="Calibri"/>
                </a:rPr>
                <a:t>Resilience</a:t>
              </a:r>
              <a:endParaRPr sz="900" b="1">
                <a:solidFill>
                  <a:schemeClr val="lt1"/>
                </a:solidFill>
                <a:latin typeface="Calibri"/>
                <a:ea typeface="Calibri"/>
                <a:cs typeface="Calibri"/>
                <a:sym typeface="Calibri"/>
              </a:endParaRPr>
            </a:p>
          </p:txBody>
        </p:sp>
      </p:grpSp>
      <p:sp>
        <p:nvSpPr>
          <p:cNvPr id="1269" name="Google Shape;1269;p26"/>
          <p:cNvSpPr txBox="1">
            <a:spLocks noGrp="1"/>
          </p:cNvSpPr>
          <p:nvPr>
            <p:ph type="body" idx="2"/>
          </p:nvPr>
        </p:nvSpPr>
        <p:spPr>
          <a:xfrm>
            <a:off x="389965" y="1637402"/>
            <a:ext cx="3189996" cy="274827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Planning</a:t>
            </a:r>
            <a:r>
              <a:rPr lang="de-DE" dirty="0"/>
              <a:t> &amp; </a:t>
            </a:r>
            <a:r>
              <a:rPr lang="de-DE" dirty="0" err="1"/>
              <a:t>preparation</a:t>
            </a:r>
            <a:r>
              <a:rPr lang="de-DE" dirty="0"/>
              <a:t> </a:t>
            </a:r>
            <a:r>
              <a:rPr lang="de-DE" dirty="0" err="1"/>
              <a:t>are</a:t>
            </a:r>
            <a:r>
              <a:rPr lang="de-DE" dirty="0"/>
              <a:t> essential </a:t>
            </a:r>
            <a:r>
              <a:rPr lang="de-DE" dirty="0" err="1"/>
              <a:t>to</a:t>
            </a:r>
            <a:r>
              <a:rPr lang="de-DE" dirty="0"/>
              <a:t> </a:t>
            </a:r>
            <a:r>
              <a:rPr lang="de-DE" dirty="0" err="1"/>
              <a:t>be</a:t>
            </a:r>
            <a:r>
              <a:rPr lang="de-DE" dirty="0"/>
              <a:t> </a:t>
            </a:r>
            <a:r>
              <a:rPr lang="de-DE" dirty="0" err="1"/>
              <a:t>efficient</a:t>
            </a:r>
            <a:r>
              <a:rPr lang="de-DE" dirty="0"/>
              <a:t> in </a:t>
            </a:r>
            <a:r>
              <a:rPr lang="de-DE" dirty="0" err="1"/>
              <a:t>response</a:t>
            </a:r>
            <a:r>
              <a:rPr lang="de-DE" dirty="0"/>
              <a:t> and </a:t>
            </a:r>
            <a:r>
              <a:rPr lang="de-DE" dirty="0" err="1"/>
              <a:t>to</a:t>
            </a:r>
            <a:r>
              <a:rPr lang="de-DE" dirty="0"/>
              <a:t> </a:t>
            </a:r>
            <a:r>
              <a:rPr lang="de-DE" dirty="0" err="1"/>
              <a:t>ensure</a:t>
            </a:r>
            <a:r>
              <a:rPr lang="de-DE" dirty="0"/>
              <a:t> </a:t>
            </a:r>
            <a:r>
              <a:rPr lang="de-DE" dirty="0" err="1"/>
              <a:t>continuity</a:t>
            </a:r>
            <a:r>
              <a:rPr lang="de-DE" dirty="0"/>
              <a:t> of </a:t>
            </a:r>
            <a:r>
              <a:rPr lang="de-DE" dirty="0" err="1"/>
              <a:t>operations</a:t>
            </a:r>
            <a:r>
              <a:rPr lang="de-DE" dirty="0"/>
              <a:t> in the </a:t>
            </a:r>
            <a:r>
              <a:rPr lang="de-DE" dirty="0" err="1"/>
              <a:t>event</a:t>
            </a:r>
            <a:r>
              <a:rPr lang="de-DE" dirty="0"/>
              <a:t> of </a:t>
            </a:r>
            <a:r>
              <a:rPr lang="de-DE" dirty="0" err="1"/>
              <a:t>disaster</a:t>
            </a:r>
            <a:r>
              <a:rPr lang="de-DE" dirty="0"/>
              <a:t>.</a:t>
            </a:r>
            <a:endParaRPr dirty="0"/>
          </a:p>
          <a:p>
            <a:pPr marL="0" lvl="0" indent="0" algn="l" rtl="0">
              <a:lnSpc>
                <a:spcPct val="100000"/>
              </a:lnSpc>
              <a:spcBef>
                <a:spcPts val="600"/>
              </a:spcBef>
              <a:spcAft>
                <a:spcPts val="0"/>
              </a:spcAft>
              <a:buClr>
                <a:srgbClr val="595A59"/>
              </a:buClr>
              <a:buSzPts val="1800"/>
              <a:buNone/>
            </a:pPr>
            <a:r>
              <a:rPr lang="de-DE" dirty="0"/>
              <a:t>A </a:t>
            </a:r>
            <a:r>
              <a:rPr lang="de-DE" dirty="0" err="1"/>
              <a:t>business</a:t>
            </a:r>
            <a:r>
              <a:rPr lang="de-DE" dirty="0"/>
              <a:t> </a:t>
            </a:r>
            <a:r>
              <a:rPr lang="de-DE" dirty="0" err="1"/>
              <a:t>continuity</a:t>
            </a:r>
            <a:r>
              <a:rPr lang="de-DE" dirty="0"/>
              <a:t> </a:t>
            </a:r>
            <a:r>
              <a:rPr lang="de-DE" dirty="0" err="1"/>
              <a:t>planning</a:t>
            </a:r>
            <a:r>
              <a:rPr lang="de-DE" dirty="0"/>
              <a:t> </a:t>
            </a:r>
            <a:r>
              <a:rPr lang="de-DE" dirty="0" err="1"/>
              <a:t>should</a:t>
            </a:r>
            <a:r>
              <a:rPr lang="de-DE" dirty="0"/>
              <a:t> </a:t>
            </a:r>
            <a:r>
              <a:rPr lang="de-DE" dirty="0" err="1"/>
              <a:t>be</a:t>
            </a:r>
            <a:r>
              <a:rPr lang="de-DE" dirty="0"/>
              <a:t> </a:t>
            </a:r>
            <a:r>
              <a:rPr lang="de-DE" dirty="0" err="1"/>
              <a:t>carried</a:t>
            </a:r>
            <a:r>
              <a:rPr lang="de-DE" dirty="0"/>
              <a:t> out </a:t>
            </a:r>
            <a:r>
              <a:rPr lang="de-DE" dirty="0" err="1"/>
              <a:t>to</a:t>
            </a:r>
            <a:r>
              <a:rPr lang="de-DE" dirty="0"/>
              <a:t> deal </a:t>
            </a:r>
            <a:r>
              <a:rPr lang="de-DE" dirty="0" err="1"/>
              <a:t>with</a:t>
            </a:r>
            <a:r>
              <a:rPr lang="de-DE" dirty="0"/>
              <a:t> potential </a:t>
            </a:r>
            <a:r>
              <a:rPr lang="de-DE" dirty="0" err="1"/>
              <a:t>threats</a:t>
            </a:r>
            <a:r>
              <a:rPr lang="de-DE" dirty="0"/>
              <a:t>.</a:t>
            </a:r>
            <a:endParaRPr dirty="0"/>
          </a:p>
        </p:txBody>
      </p:sp>
      <p:sp>
        <p:nvSpPr>
          <p:cNvPr id="1270" name="Google Shape;1270;p2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Business </a:t>
            </a:r>
            <a:r>
              <a:rPr lang="de-DE" dirty="0" err="1"/>
              <a:t>continuity</a:t>
            </a:r>
            <a:r>
              <a:rPr lang="de-DE" dirty="0"/>
              <a:t> </a:t>
            </a:r>
            <a:r>
              <a:rPr lang="de-DE" dirty="0" err="1"/>
              <a:t>planning</a:t>
            </a:r>
            <a:r>
              <a:rPr lang="de-DE" dirty="0"/>
              <a:t> </a:t>
            </a:r>
            <a:r>
              <a:rPr lang="de-DE" dirty="0" err="1"/>
              <a:t>aims</a:t>
            </a:r>
            <a:r>
              <a:rPr lang="de-DE" dirty="0"/>
              <a:t> at </a:t>
            </a:r>
            <a:r>
              <a:rPr lang="de-DE" dirty="0" err="1"/>
              <a:t>creating</a:t>
            </a:r>
            <a:r>
              <a:rPr lang="de-DE" dirty="0"/>
              <a:t> </a:t>
            </a:r>
            <a:r>
              <a:rPr lang="de-DE" dirty="0" err="1"/>
              <a:t>systems</a:t>
            </a:r>
            <a:r>
              <a:rPr lang="de-DE" dirty="0"/>
              <a:t> of </a:t>
            </a:r>
            <a:r>
              <a:rPr lang="de-DE" dirty="0" err="1"/>
              <a:t>prevention</a:t>
            </a:r>
            <a:r>
              <a:rPr lang="de-DE" dirty="0"/>
              <a:t> and </a:t>
            </a:r>
            <a:r>
              <a:rPr lang="de-DE" dirty="0" err="1"/>
              <a:t>recovery</a:t>
            </a:r>
            <a:r>
              <a:rPr lang="de-DE" dirty="0"/>
              <a:t> </a:t>
            </a:r>
            <a:r>
              <a:rPr lang="de-DE" dirty="0" err="1"/>
              <a:t>to</a:t>
            </a:r>
            <a:r>
              <a:rPr lang="de-DE" dirty="0"/>
              <a:t> deal </a:t>
            </a:r>
            <a:r>
              <a:rPr lang="de-DE" dirty="0" err="1"/>
              <a:t>with</a:t>
            </a:r>
            <a:r>
              <a:rPr lang="de-DE" dirty="0"/>
              <a:t> potential </a:t>
            </a:r>
            <a:r>
              <a:rPr lang="de-DE" dirty="0" err="1"/>
              <a:t>threats</a:t>
            </a:r>
            <a:r>
              <a:rPr lang="de-DE" dirty="0"/>
              <a:t> </a:t>
            </a:r>
            <a:r>
              <a:rPr lang="de-DE" dirty="0" err="1"/>
              <a:t>to</a:t>
            </a:r>
            <a:r>
              <a:rPr lang="de-DE" dirty="0"/>
              <a:t> a </a:t>
            </a:r>
            <a:r>
              <a:rPr lang="de-DE" dirty="0" err="1"/>
              <a:t>company</a:t>
            </a:r>
            <a:r>
              <a:rPr lang="de-DE" dirty="0"/>
              <a:t>. </a:t>
            </a:r>
            <a:r>
              <a:rPr lang="de-DE" dirty="0" err="1"/>
              <a:t>It</a:t>
            </a:r>
            <a:r>
              <a:rPr lang="de-DE" dirty="0"/>
              <a:t> also </a:t>
            </a:r>
            <a:r>
              <a:rPr lang="de-DE" dirty="0" err="1"/>
              <a:t>enables</a:t>
            </a:r>
            <a:r>
              <a:rPr lang="de-DE" dirty="0"/>
              <a:t> </a:t>
            </a:r>
            <a:r>
              <a:rPr lang="de-DE" dirty="0" err="1"/>
              <a:t>ongoing</a:t>
            </a:r>
            <a:r>
              <a:rPr lang="de-DE" dirty="0"/>
              <a:t> </a:t>
            </a:r>
            <a:r>
              <a:rPr lang="de-DE" dirty="0" err="1"/>
              <a:t>operations</a:t>
            </a:r>
            <a:r>
              <a:rPr lang="de-DE" dirty="0"/>
              <a:t> </a:t>
            </a:r>
            <a:r>
              <a:rPr lang="de-DE" dirty="0" err="1"/>
              <a:t>before</a:t>
            </a:r>
            <a:r>
              <a:rPr lang="de-DE" dirty="0"/>
              <a:t> and </a:t>
            </a:r>
            <a:r>
              <a:rPr lang="de-DE" dirty="0" err="1"/>
              <a:t>during</a:t>
            </a:r>
            <a:r>
              <a:rPr lang="de-DE" dirty="0"/>
              <a:t> </a:t>
            </a:r>
            <a:r>
              <a:rPr lang="de-DE" dirty="0" err="1"/>
              <a:t>execution</a:t>
            </a:r>
            <a:r>
              <a:rPr lang="de-DE" dirty="0"/>
              <a:t> of </a:t>
            </a:r>
            <a:r>
              <a:rPr lang="de-DE" dirty="0" err="1"/>
              <a:t>disaster</a:t>
            </a:r>
            <a:r>
              <a:rPr lang="de-DE" dirty="0"/>
              <a:t> </a:t>
            </a:r>
            <a:r>
              <a:rPr lang="de-DE" dirty="0" err="1"/>
              <a:t>recovery</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271" name="Google Shape;1271;p26"/>
          <p:cNvSpPr txBox="1">
            <a:spLocks noGrp="1"/>
          </p:cNvSpPr>
          <p:nvPr>
            <p:ph type="body" idx="4"/>
          </p:nvPr>
        </p:nvSpPr>
        <p:spPr>
          <a:xfrm>
            <a:off x="370937" y="1214616"/>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sz="1500" dirty="0" err="1"/>
              <a:t>Processes</a:t>
            </a:r>
            <a:r>
              <a:rPr lang="de-DE" sz="1500" dirty="0"/>
              <a:t> (</a:t>
            </a:r>
            <a:r>
              <a:rPr lang="de-DE" sz="1500" dirty="0" err="1"/>
              <a:t>Preparation</a:t>
            </a:r>
            <a:r>
              <a:rPr lang="de-DE" sz="1500" dirty="0"/>
              <a:t> &amp; </a:t>
            </a:r>
            <a:r>
              <a:rPr lang="de-DE" sz="1500" dirty="0" err="1"/>
              <a:t>Planning</a:t>
            </a:r>
            <a:r>
              <a:rPr lang="de-DE" sz="1500" dirty="0"/>
              <a:t>)</a:t>
            </a:r>
            <a:endParaRPr sz="1500" dirty="0"/>
          </a:p>
        </p:txBody>
      </p:sp>
      <p:sp>
        <p:nvSpPr>
          <p:cNvPr id="2" name="Gleichschenkliges Dreieck 1">
            <a:extLst>
              <a:ext uri="{FF2B5EF4-FFF2-40B4-BE49-F238E27FC236}">
                <a16:creationId xmlns:a16="http://schemas.microsoft.com/office/drawing/2014/main" id="{6CDE05EB-F1A2-1E65-C4F4-781A8D61CFD8}"/>
              </a:ext>
            </a:extLst>
          </p:cNvPr>
          <p:cNvSpPr/>
          <p:nvPr/>
        </p:nvSpPr>
        <p:spPr>
          <a:xfrm rot="6744925">
            <a:off x="5376324" y="3947994"/>
            <a:ext cx="547902" cy="160824"/>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Gleichschenkliges Dreieck 2">
            <a:extLst>
              <a:ext uri="{FF2B5EF4-FFF2-40B4-BE49-F238E27FC236}">
                <a16:creationId xmlns:a16="http://schemas.microsoft.com/office/drawing/2014/main" id="{7FAA4DE9-C891-77B2-BDD8-5A0211B9BA98}"/>
              </a:ext>
            </a:extLst>
          </p:cNvPr>
          <p:cNvSpPr/>
          <p:nvPr/>
        </p:nvSpPr>
        <p:spPr>
          <a:xfrm rot="2277494">
            <a:off x="5646135" y="4901272"/>
            <a:ext cx="547902" cy="160824"/>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Gleichschenkliges Dreieck 3">
            <a:extLst>
              <a:ext uri="{FF2B5EF4-FFF2-40B4-BE49-F238E27FC236}">
                <a16:creationId xmlns:a16="http://schemas.microsoft.com/office/drawing/2014/main" id="{8F98C6B7-5154-7522-FB81-FB88DE30E325}"/>
              </a:ext>
            </a:extLst>
          </p:cNvPr>
          <p:cNvSpPr/>
          <p:nvPr/>
        </p:nvSpPr>
        <p:spPr>
          <a:xfrm rot="19361863">
            <a:off x="6620051" y="4922293"/>
            <a:ext cx="547902" cy="160824"/>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Gleichschenkliges Dreieck 4">
            <a:extLst>
              <a:ext uri="{FF2B5EF4-FFF2-40B4-BE49-F238E27FC236}">
                <a16:creationId xmlns:a16="http://schemas.microsoft.com/office/drawing/2014/main" id="{8797C1BC-D3C4-6804-756E-D7FF1D5015B6}"/>
              </a:ext>
            </a:extLst>
          </p:cNvPr>
          <p:cNvSpPr/>
          <p:nvPr/>
        </p:nvSpPr>
        <p:spPr>
          <a:xfrm rot="14949942">
            <a:off x="6910913" y="3977873"/>
            <a:ext cx="547902" cy="160824"/>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Gleichschenkliges Dreieck 5">
            <a:extLst>
              <a:ext uri="{FF2B5EF4-FFF2-40B4-BE49-F238E27FC236}">
                <a16:creationId xmlns:a16="http://schemas.microsoft.com/office/drawing/2014/main" id="{02D57D62-D88D-0530-6F18-33F202BAB85D}"/>
              </a:ext>
            </a:extLst>
          </p:cNvPr>
          <p:cNvSpPr/>
          <p:nvPr/>
        </p:nvSpPr>
        <p:spPr>
          <a:xfrm rot="10800000">
            <a:off x="6139215" y="3425374"/>
            <a:ext cx="547902" cy="160824"/>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 name="Gruppieren 6">
            <a:extLst>
              <a:ext uri="{FF2B5EF4-FFF2-40B4-BE49-F238E27FC236}">
                <a16:creationId xmlns:a16="http://schemas.microsoft.com/office/drawing/2014/main" id="{C1328817-31CE-9026-1A4F-444BF4E5C94A}"/>
              </a:ext>
            </a:extLst>
          </p:cNvPr>
          <p:cNvGrpSpPr/>
          <p:nvPr/>
        </p:nvGrpSpPr>
        <p:grpSpPr>
          <a:xfrm>
            <a:off x="4325685" y="1996104"/>
            <a:ext cx="4175999" cy="4176000"/>
            <a:chOff x="5230592" y="1881035"/>
            <a:chExt cx="4175999" cy="4176000"/>
          </a:xfrm>
        </p:grpSpPr>
        <p:sp>
          <p:nvSpPr>
            <p:cNvPr id="8" name="Freeform 48">
              <a:extLst>
                <a:ext uri="{FF2B5EF4-FFF2-40B4-BE49-F238E27FC236}">
                  <a16:creationId xmlns:a16="http://schemas.microsoft.com/office/drawing/2014/main" id="{102BF891-54C3-F281-32BA-D57E374880AB}"/>
                </a:ext>
              </a:extLst>
            </p:cNvPr>
            <p:cNvSpPr/>
            <p:nvPr/>
          </p:nvSpPr>
          <p:spPr>
            <a:xfrm>
              <a:off x="6412947" y="1881035"/>
              <a:ext cx="1814615" cy="1603190"/>
            </a:xfrm>
            <a:custGeom>
              <a:avLst/>
              <a:gdLst>
                <a:gd name="connsiteX0" fmla="*/ 2167432 w 4342825"/>
                <a:gd name="connsiteY0" fmla="*/ 0 h 3836832"/>
                <a:gd name="connsiteX1" fmla="*/ 4342825 w 4342825"/>
                <a:gd name="connsiteY1" fmla="*/ 2179445 h 3836832"/>
                <a:gd name="connsiteX2" fmla="*/ 3196076 w 4342825"/>
                <a:gd name="connsiteY2" fmla="*/ 3836832 h 3836832"/>
                <a:gd name="connsiteX3" fmla="*/ 3130926 w 4342825"/>
                <a:gd name="connsiteY3" fmla="*/ 3797252 h 3836832"/>
                <a:gd name="connsiteX4" fmla="*/ 2167432 w 4342825"/>
                <a:gd name="connsiteY4" fmla="*/ 3553287 h 3836832"/>
                <a:gd name="connsiteX5" fmla="*/ 1203938 w 4342825"/>
                <a:gd name="connsiteY5" fmla="*/ 3797252 h 3836832"/>
                <a:gd name="connsiteX6" fmla="*/ 1143466 w 4342825"/>
                <a:gd name="connsiteY6" fmla="*/ 3833990 h 3836832"/>
                <a:gd name="connsiteX7" fmla="*/ 0 w 4342825"/>
                <a:gd name="connsiteY7" fmla="*/ 2171469 h 3836832"/>
                <a:gd name="connsiteX8" fmla="*/ 2167432 w 4342825"/>
                <a:gd name="connsiteY8" fmla="*/ 0 h 383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2825" h="3836832">
                  <a:moveTo>
                    <a:pt x="2167432" y="0"/>
                  </a:moveTo>
                  <a:lnTo>
                    <a:pt x="4342825" y="2179445"/>
                  </a:lnTo>
                  <a:lnTo>
                    <a:pt x="3196076" y="3836832"/>
                  </a:lnTo>
                  <a:lnTo>
                    <a:pt x="3130926" y="3797252"/>
                  </a:lnTo>
                  <a:cubicBezTo>
                    <a:pt x="2844515" y="3641665"/>
                    <a:pt x="2516294" y="3553287"/>
                    <a:pt x="2167432" y="3553287"/>
                  </a:cubicBezTo>
                  <a:cubicBezTo>
                    <a:pt x="1818570" y="3553287"/>
                    <a:pt x="1490349" y="3641665"/>
                    <a:pt x="1203938" y="3797252"/>
                  </a:cubicBezTo>
                  <a:lnTo>
                    <a:pt x="1143466" y="3833990"/>
                  </a:lnTo>
                  <a:lnTo>
                    <a:pt x="0" y="2171469"/>
                  </a:lnTo>
                  <a:lnTo>
                    <a:pt x="2167432" y="0"/>
                  </a:lnTo>
                  <a:close/>
                </a:path>
              </a:pathLst>
            </a:cu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9" name="Freeform 45">
              <a:extLst>
                <a:ext uri="{FF2B5EF4-FFF2-40B4-BE49-F238E27FC236}">
                  <a16:creationId xmlns:a16="http://schemas.microsoft.com/office/drawing/2014/main" id="{1E4D7AC8-C5BF-C45C-DC02-CEBCAE3F4DB3}"/>
                </a:ext>
              </a:extLst>
            </p:cNvPr>
            <p:cNvSpPr/>
            <p:nvPr/>
          </p:nvSpPr>
          <p:spPr>
            <a:xfrm>
              <a:off x="5230592" y="2843454"/>
              <a:ext cx="1586881" cy="1816774"/>
            </a:xfrm>
            <a:custGeom>
              <a:avLst/>
              <a:gdLst>
                <a:gd name="connsiteX0" fmla="*/ 2665085 w 3797804"/>
                <a:gd name="connsiteY0" fmla="*/ 0 h 4347993"/>
                <a:gd name="connsiteX1" fmla="*/ 3797804 w 3797804"/>
                <a:gd name="connsiteY1" fmla="*/ 1646897 h 4347993"/>
                <a:gd name="connsiteX2" fmla="*/ 3711341 w 3797804"/>
                <a:gd name="connsiteY2" fmla="*/ 1711553 h 4347993"/>
                <a:gd name="connsiteX3" fmla="*/ 2975759 w 3797804"/>
                <a:gd name="connsiteY3" fmla="*/ 3271321 h 4347993"/>
                <a:gd name="connsiteX4" fmla="*/ 3016826 w 3797804"/>
                <a:gd name="connsiteY4" fmla="*/ 3678693 h 4347993"/>
                <a:gd name="connsiteX5" fmla="*/ 3037068 w 3797804"/>
                <a:gd name="connsiteY5" fmla="*/ 3757418 h 4347993"/>
                <a:gd name="connsiteX6" fmla="*/ 1292243 w 3797804"/>
                <a:gd name="connsiteY6" fmla="*/ 4347993 h 4347993"/>
                <a:gd name="connsiteX7" fmla="*/ 0 w 3797804"/>
                <a:gd name="connsiteY7" fmla="*/ 1514136 h 4347993"/>
                <a:gd name="connsiteX8" fmla="*/ 2665085 w 3797804"/>
                <a:gd name="connsiteY8" fmla="*/ 0 h 434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7804" h="4347993">
                  <a:moveTo>
                    <a:pt x="2665085" y="0"/>
                  </a:moveTo>
                  <a:lnTo>
                    <a:pt x="3797804" y="1646897"/>
                  </a:lnTo>
                  <a:lnTo>
                    <a:pt x="3711341" y="1711553"/>
                  </a:lnTo>
                  <a:cubicBezTo>
                    <a:pt x="3262103" y="2082298"/>
                    <a:pt x="2975759" y="2643370"/>
                    <a:pt x="2975759" y="3271321"/>
                  </a:cubicBezTo>
                  <a:cubicBezTo>
                    <a:pt x="2975759" y="3410866"/>
                    <a:pt x="2989899" y="3547108"/>
                    <a:pt x="3016826" y="3678693"/>
                  </a:cubicBezTo>
                  <a:lnTo>
                    <a:pt x="3037068" y="3757418"/>
                  </a:lnTo>
                  <a:lnTo>
                    <a:pt x="1292243" y="4347993"/>
                  </a:lnTo>
                  <a:lnTo>
                    <a:pt x="0" y="1514136"/>
                  </a:lnTo>
                  <a:lnTo>
                    <a:pt x="2665085" y="0"/>
                  </a:lnTo>
                  <a:close/>
                </a:path>
              </a:pathLst>
            </a:cu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0" name="Freeform 44">
              <a:extLst>
                <a:ext uri="{FF2B5EF4-FFF2-40B4-BE49-F238E27FC236}">
                  <a16:creationId xmlns:a16="http://schemas.microsoft.com/office/drawing/2014/main" id="{A7E23FCB-DE9E-08AF-AB22-2EFA1B1E84E7}"/>
                </a:ext>
              </a:extLst>
            </p:cNvPr>
            <p:cNvSpPr/>
            <p:nvPr/>
          </p:nvSpPr>
          <p:spPr>
            <a:xfrm>
              <a:off x="7821542" y="2845743"/>
              <a:ext cx="1585049" cy="1814282"/>
            </a:xfrm>
            <a:custGeom>
              <a:avLst/>
              <a:gdLst>
                <a:gd name="connsiteX0" fmla="*/ 1137971 w 3793416"/>
                <a:gd name="connsiteY0" fmla="*/ 0 h 4342028"/>
                <a:gd name="connsiteX1" fmla="*/ 3793416 w 3793416"/>
                <a:gd name="connsiteY1" fmla="*/ 1508659 h 4342028"/>
                <a:gd name="connsiteX2" fmla="*/ 2501395 w 3793416"/>
                <a:gd name="connsiteY2" fmla="*/ 4342028 h 4342028"/>
                <a:gd name="connsiteX3" fmla="*/ 756418 w 3793416"/>
                <a:gd name="connsiteY3" fmla="*/ 3751669 h 4342028"/>
                <a:gd name="connsiteX4" fmla="*/ 776590 w 3793416"/>
                <a:gd name="connsiteY4" fmla="*/ 3673216 h 4342028"/>
                <a:gd name="connsiteX5" fmla="*/ 817657 w 3793416"/>
                <a:gd name="connsiteY5" fmla="*/ 3265844 h 4342028"/>
                <a:gd name="connsiteX6" fmla="*/ 82075 w 3793416"/>
                <a:gd name="connsiteY6" fmla="*/ 1706076 h 4342028"/>
                <a:gd name="connsiteX7" fmla="*/ 0 w 3793416"/>
                <a:gd name="connsiteY7" fmla="*/ 1644701 h 4342028"/>
                <a:gd name="connsiteX8" fmla="*/ 1137971 w 3793416"/>
                <a:gd name="connsiteY8" fmla="*/ 0 h 434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3416" h="4342028">
                  <a:moveTo>
                    <a:pt x="1137971" y="0"/>
                  </a:moveTo>
                  <a:lnTo>
                    <a:pt x="3793416" y="1508659"/>
                  </a:lnTo>
                  <a:lnTo>
                    <a:pt x="2501395" y="4342028"/>
                  </a:lnTo>
                  <a:lnTo>
                    <a:pt x="756418" y="3751669"/>
                  </a:lnTo>
                  <a:lnTo>
                    <a:pt x="776590" y="3673216"/>
                  </a:lnTo>
                  <a:cubicBezTo>
                    <a:pt x="803517" y="3541631"/>
                    <a:pt x="817657" y="3405389"/>
                    <a:pt x="817657" y="3265844"/>
                  </a:cubicBezTo>
                  <a:cubicBezTo>
                    <a:pt x="817657" y="2637893"/>
                    <a:pt x="531313" y="2076821"/>
                    <a:pt x="82075" y="1706076"/>
                  </a:cubicBezTo>
                  <a:lnTo>
                    <a:pt x="0" y="1644701"/>
                  </a:lnTo>
                  <a:lnTo>
                    <a:pt x="1137971" y="0"/>
                  </a:lnTo>
                  <a:close/>
                </a:path>
              </a:pathLst>
            </a:cu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1" name="Freeform 42">
              <a:extLst>
                <a:ext uri="{FF2B5EF4-FFF2-40B4-BE49-F238E27FC236}">
                  <a16:creationId xmlns:a16="http://schemas.microsoft.com/office/drawing/2014/main" id="{D300CAF1-E6C0-99B5-20E6-416FA29B7894}"/>
                </a:ext>
              </a:extLst>
            </p:cNvPr>
            <p:cNvSpPr/>
            <p:nvPr/>
          </p:nvSpPr>
          <p:spPr>
            <a:xfrm>
              <a:off x="7362530" y="4497487"/>
              <a:ext cx="1475499" cy="1559547"/>
            </a:xfrm>
            <a:custGeom>
              <a:avLst/>
              <a:gdLst>
                <a:gd name="connsiteX0" fmla="*/ 1793799 w 3531238"/>
                <a:gd name="connsiteY0" fmla="*/ 0 h 3732384"/>
                <a:gd name="connsiteX1" fmla="*/ 3531238 w 3531238"/>
                <a:gd name="connsiteY1" fmla="*/ 587808 h 3732384"/>
                <a:gd name="connsiteX2" fmla="*/ 2983224 w 3531238"/>
                <a:gd name="connsiteY2" fmla="*/ 3732384 h 3732384"/>
                <a:gd name="connsiteX3" fmla="*/ 0 w 3531238"/>
                <a:gd name="connsiteY3" fmla="*/ 3312947 h 3732384"/>
                <a:gd name="connsiteX4" fmla="*/ 0 w 3531238"/>
                <a:gd name="connsiteY4" fmla="*/ 1328844 h 3732384"/>
                <a:gd name="connsiteX5" fmla="*/ 101514 w 3531238"/>
                <a:gd name="connsiteY5" fmla="*/ 1323718 h 3732384"/>
                <a:gd name="connsiteX6" fmla="*/ 1757342 w 3531238"/>
                <a:gd name="connsiteY6" fmla="*/ 99608 h 3732384"/>
                <a:gd name="connsiteX7" fmla="*/ 1793799 w 3531238"/>
                <a:gd name="connsiteY7" fmla="*/ 0 h 373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238" h="3732384">
                  <a:moveTo>
                    <a:pt x="1793799" y="0"/>
                  </a:moveTo>
                  <a:lnTo>
                    <a:pt x="3531238" y="587808"/>
                  </a:lnTo>
                  <a:lnTo>
                    <a:pt x="2983224" y="3732384"/>
                  </a:lnTo>
                  <a:lnTo>
                    <a:pt x="0" y="3312947"/>
                  </a:lnTo>
                  <a:lnTo>
                    <a:pt x="0" y="1328844"/>
                  </a:lnTo>
                  <a:lnTo>
                    <a:pt x="101514" y="1323718"/>
                  </a:lnTo>
                  <a:cubicBezTo>
                    <a:pt x="848983" y="1247808"/>
                    <a:pt x="1476056" y="764641"/>
                    <a:pt x="1757342" y="99608"/>
                  </a:cubicBezTo>
                  <a:lnTo>
                    <a:pt x="1793799" y="0"/>
                  </a:lnTo>
                  <a:close/>
                </a:path>
              </a:pathLst>
            </a:cu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sp>
          <p:nvSpPr>
            <p:cNvPr id="12" name="Freeform 41">
              <a:extLst>
                <a:ext uri="{FF2B5EF4-FFF2-40B4-BE49-F238E27FC236}">
                  <a16:creationId xmlns:a16="http://schemas.microsoft.com/office/drawing/2014/main" id="{7EDD3DF8-753F-375C-F97D-3A0C6F91B02E}"/>
                </a:ext>
              </a:extLst>
            </p:cNvPr>
            <p:cNvSpPr/>
            <p:nvPr/>
          </p:nvSpPr>
          <p:spPr>
            <a:xfrm>
              <a:off x="5799193" y="4497599"/>
              <a:ext cx="1475461" cy="1559436"/>
            </a:xfrm>
            <a:custGeom>
              <a:avLst/>
              <a:gdLst>
                <a:gd name="connsiteX0" fmla="*/ 1737443 w 3531147"/>
                <a:gd name="connsiteY0" fmla="*/ 0 h 3732119"/>
                <a:gd name="connsiteX1" fmla="*/ 1773803 w 3531147"/>
                <a:gd name="connsiteY1" fmla="*/ 99343 h 3732119"/>
                <a:gd name="connsiteX2" fmla="*/ 3429631 w 3531147"/>
                <a:gd name="connsiteY2" fmla="*/ 1323453 h 3732119"/>
                <a:gd name="connsiteX3" fmla="*/ 3531147 w 3531147"/>
                <a:gd name="connsiteY3" fmla="*/ 1328579 h 3732119"/>
                <a:gd name="connsiteX4" fmla="*/ 3531147 w 3531147"/>
                <a:gd name="connsiteY4" fmla="*/ 3312682 h 3732119"/>
                <a:gd name="connsiteX5" fmla="*/ 547921 w 3531147"/>
                <a:gd name="connsiteY5" fmla="*/ 3732119 h 3732119"/>
                <a:gd name="connsiteX6" fmla="*/ 0 w 3531147"/>
                <a:gd name="connsiteY6" fmla="*/ 588077 h 3732119"/>
                <a:gd name="connsiteX7" fmla="*/ 1737443 w 3531147"/>
                <a:gd name="connsiteY7" fmla="*/ 0 h 37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1147" h="3732119">
                  <a:moveTo>
                    <a:pt x="1737443" y="0"/>
                  </a:moveTo>
                  <a:lnTo>
                    <a:pt x="1773803" y="99343"/>
                  </a:lnTo>
                  <a:cubicBezTo>
                    <a:pt x="2055089" y="764376"/>
                    <a:pt x="2682162" y="1247543"/>
                    <a:pt x="3429631" y="1323453"/>
                  </a:cubicBezTo>
                  <a:lnTo>
                    <a:pt x="3531147" y="1328579"/>
                  </a:lnTo>
                  <a:lnTo>
                    <a:pt x="3531147" y="3312682"/>
                  </a:lnTo>
                  <a:lnTo>
                    <a:pt x="547921" y="3732119"/>
                  </a:lnTo>
                  <a:lnTo>
                    <a:pt x="0" y="588077"/>
                  </a:lnTo>
                  <a:lnTo>
                    <a:pt x="1737443" y="0"/>
                  </a:lnTo>
                  <a:close/>
                </a:path>
              </a:pathLst>
            </a:cu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67" dirty="0"/>
            </a:p>
          </p:txBody>
        </p:sp>
      </p:grpSp>
      <p:sp>
        <p:nvSpPr>
          <p:cNvPr id="13" name="Gleichschenkliges Dreieck 12">
            <a:extLst>
              <a:ext uri="{FF2B5EF4-FFF2-40B4-BE49-F238E27FC236}">
                <a16:creationId xmlns:a16="http://schemas.microsoft.com/office/drawing/2014/main" id="{FDB9F7B4-FCEF-1CDF-682F-EFE50FBB0828}"/>
              </a:ext>
            </a:extLst>
          </p:cNvPr>
          <p:cNvSpPr/>
          <p:nvPr/>
        </p:nvSpPr>
        <p:spPr>
          <a:xfrm rot="3377529">
            <a:off x="5488431" y="3164144"/>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Gleichschenkliges Dreieck 13">
            <a:extLst>
              <a:ext uri="{FF2B5EF4-FFF2-40B4-BE49-F238E27FC236}">
                <a16:creationId xmlns:a16="http://schemas.microsoft.com/office/drawing/2014/main" id="{C8AB15A9-B95F-9477-0D05-D50DD217B230}"/>
              </a:ext>
            </a:extLst>
          </p:cNvPr>
          <p:cNvSpPr/>
          <p:nvPr/>
        </p:nvSpPr>
        <p:spPr>
          <a:xfrm rot="7510862">
            <a:off x="6885348" y="3260013"/>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Gleichschenkliges Dreieck 14">
            <a:extLst>
              <a:ext uri="{FF2B5EF4-FFF2-40B4-BE49-F238E27FC236}">
                <a16:creationId xmlns:a16="http://schemas.microsoft.com/office/drawing/2014/main" id="{F9EC29E3-325D-9910-50AF-0374B13EA1ED}"/>
              </a:ext>
            </a:extLst>
          </p:cNvPr>
          <p:cNvSpPr/>
          <p:nvPr/>
        </p:nvSpPr>
        <p:spPr>
          <a:xfrm rot="11958181">
            <a:off x="7270025" y="4655910"/>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Gleichschenkliges Dreieck 15">
            <a:extLst>
              <a:ext uri="{FF2B5EF4-FFF2-40B4-BE49-F238E27FC236}">
                <a16:creationId xmlns:a16="http://schemas.microsoft.com/office/drawing/2014/main" id="{171A6651-668A-2C4C-D0DD-8502985DA7B7}"/>
              </a:ext>
            </a:extLst>
          </p:cNvPr>
          <p:cNvSpPr/>
          <p:nvPr/>
        </p:nvSpPr>
        <p:spPr>
          <a:xfrm rot="16200000">
            <a:off x="6073794" y="5498385"/>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Gleichschenkliges Dreieck 16">
            <a:extLst>
              <a:ext uri="{FF2B5EF4-FFF2-40B4-BE49-F238E27FC236}">
                <a16:creationId xmlns:a16="http://schemas.microsoft.com/office/drawing/2014/main" id="{5FBBCE32-E8D4-D5D8-6AC6-30C6ACDD14A3}"/>
              </a:ext>
            </a:extLst>
          </p:cNvPr>
          <p:cNvSpPr/>
          <p:nvPr/>
        </p:nvSpPr>
        <p:spPr>
          <a:xfrm rot="20444859">
            <a:off x="4978973" y="4543352"/>
            <a:ext cx="547902" cy="160824"/>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feld 17">
            <a:extLst>
              <a:ext uri="{FF2B5EF4-FFF2-40B4-BE49-F238E27FC236}">
                <a16:creationId xmlns:a16="http://schemas.microsoft.com/office/drawing/2014/main" id="{24FB96F6-CE51-A918-9DAC-6BDCF6F9AF93}"/>
              </a:ext>
            </a:extLst>
          </p:cNvPr>
          <p:cNvSpPr txBox="1"/>
          <p:nvPr/>
        </p:nvSpPr>
        <p:spPr>
          <a:xfrm>
            <a:off x="5956461" y="4077967"/>
            <a:ext cx="928460" cy="1015663"/>
          </a:xfrm>
          <a:prstGeom prst="rect">
            <a:avLst/>
          </a:prstGeom>
          <a:noFill/>
        </p:spPr>
        <p:txBody>
          <a:bodyPr wrap="none" rtlCol="0">
            <a:spAutoFit/>
          </a:bodyPr>
          <a:lstStyle/>
          <a:p>
            <a:pPr algn="ctr"/>
            <a:r>
              <a:rPr lang="en-GB" sz="3000" dirty="0">
                <a:solidFill>
                  <a:srgbClr val="595A59"/>
                </a:solidFill>
              </a:rPr>
              <a:t>BCM</a:t>
            </a:r>
            <a:br>
              <a:rPr lang="en-GB" sz="3000" dirty="0"/>
            </a:br>
            <a:endParaRPr lang="en-GB" sz="3000" dirty="0"/>
          </a:p>
        </p:txBody>
      </p:sp>
      <p:sp>
        <p:nvSpPr>
          <p:cNvPr id="19" name="Gleichschenkliges Dreieck 18">
            <a:extLst>
              <a:ext uri="{FF2B5EF4-FFF2-40B4-BE49-F238E27FC236}">
                <a16:creationId xmlns:a16="http://schemas.microsoft.com/office/drawing/2014/main" id="{47858366-4713-5AC2-93EB-CC47B3B75D94}"/>
              </a:ext>
            </a:extLst>
          </p:cNvPr>
          <p:cNvSpPr/>
          <p:nvPr/>
        </p:nvSpPr>
        <p:spPr>
          <a:xfrm rot="17954094">
            <a:off x="5713869" y="4021040"/>
            <a:ext cx="295974" cy="169770"/>
          </a:xfrm>
          <a:prstGeom prst="triangle">
            <a:avLst/>
          </a:prstGeom>
          <a:solidFill>
            <a:srgbClr val="966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Gleichschenkliges Dreieck 19">
            <a:extLst>
              <a:ext uri="{FF2B5EF4-FFF2-40B4-BE49-F238E27FC236}">
                <a16:creationId xmlns:a16="http://schemas.microsoft.com/office/drawing/2014/main" id="{CBD09241-639A-F6F0-7266-C0FA50E15D7B}"/>
              </a:ext>
            </a:extLst>
          </p:cNvPr>
          <p:cNvSpPr/>
          <p:nvPr/>
        </p:nvSpPr>
        <p:spPr>
          <a:xfrm>
            <a:off x="6265179" y="3659606"/>
            <a:ext cx="295974" cy="169770"/>
          </a:xfrm>
          <a:prstGeom prst="triangl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Gleichschenkliges Dreieck 20">
            <a:extLst>
              <a:ext uri="{FF2B5EF4-FFF2-40B4-BE49-F238E27FC236}">
                <a16:creationId xmlns:a16="http://schemas.microsoft.com/office/drawing/2014/main" id="{0706F0E4-FA48-188E-6E53-C7792E3BE9B4}"/>
              </a:ext>
            </a:extLst>
          </p:cNvPr>
          <p:cNvSpPr/>
          <p:nvPr/>
        </p:nvSpPr>
        <p:spPr>
          <a:xfrm rot="4113044">
            <a:off x="6833029" y="4033957"/>
            <a:ext cx="295974" cy="169770"/>
          </a:xfrm>
          <a:prstGeom prst="triangle">
            <a:avLst/>
          </a:prstGeom>
          <a:solidFill>
            <a:srgbClr val="9E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Gleichschenkliges Dreieck 21">
            <a:extLst>
              <a:ext uri="{FF2B5EF4-FFF2-40B4-BE49-F238E27FC236}">
                <a16:creationId xmlns:a16="http://schemas.microsoft.com/office/drawing/2014/main" id="{82A04ED4-EE6C-C157-068F-52DC919F0D3B}"/>
              </a:ext>
            </a:extLst>
          </p:cNvPr>
          <p:cNvSpPr/>
          <p:nvPr/>
        </p:nvSpPr>
        <p:spPr>
          <a:xfrm rot="8312684">
            <a:off x="6606335" y="4740213"/>
            <a:ext cx="295974" cy="169770"/>
          </a:xfrm>
          <a:prstGeom prst="triangle">
            <a:avLst/>
          </a:prstGeom>
          <a:solidFill>
            <a:srgbClr val="7FB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Gleichschenkliges Dreieck 22">
            <a:extLst>
              <a:ext uri="{FF2B5EF4-FFF2-40B4-BE49-F238E27FC236}">
                <a16:creationId xmlns:a16="http://schemas.microsoft.com/office/drawing/2014/main" id="{17A5FB8E-8EA9-3287-4B4B-2836C3A9625B}"/>
              </a:ext>
            </a:extLst>
          </p:cNvPr>
          <p:cNvSpPr/>
          <p:nvPr/>
        </p:nvSpPr>
        <p:spPr>
          <a:xfrm rot="13143450">
            <a:off x="5918257" y="4724786"/>
            <a:ext cx="295974" cy="169770"/>
          </a:xfrm>
          <a:prstGeom prst="triangle">
            <a:avLst/>
          </a:prstGeom>
          <a:solidFill>
            <a:srgbClr val="C3A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feld 23">
            <a:extLst>
              <a:ext uri="{FF2B5EF4-FFF2-40B4-BE49-F238E27FC236}">
                <a16:creationId xmlns:a16="http://schemas.microsoft.com/office/drawing/2014/main" id="{DC298C22-AB58-A4AD-933B-F151290DE5A9}"/>
              </a:ext>
            </a:extLst>
          </p:cNvPr>
          <p:cNvSpPr txBox="1"/>
          <p:nvPr/>
        </p:nvSpPr>
        <p:spPr>
          <a:xfrm>
            <a:off x="5820891" y="2538228"/>
            <a:ext cx="1184555" cy="830997"/>
          </a:xfrm>
          <a:prstGeom prst="rect">
            <a:avLst/>
          </a:prstGeom>
          <a:noFill/>
        </p:spPr>
        <p:txBody>
          <a:bodyPr wrap="none" rtlCol="0">
            <a:spAutoFit/>
          </a:bodyPr>
          <a:lstStyle/>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Understand</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your</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business</a:t>
            </a:r>
          </a:p>
        </p:txBody>
      </p:sp>
      <p:sp>
        <p:nvSpPr>
          <p:cNvPr id="25" name="Textfeld 24">
            <a:extLst>
              <a:ext uri="{FF2B5EF4-FFF2-40B4-BE49-F238E27FC236}">
                <a16:creationId xmlns:a16="http://schemas.microsoft.com/office/drawing/2014/main" id="{6D87EAE5-4B65-0F96-F43E-E87B98E11FE8}"/>
              </a:ext>
            </a:extLst>
          </p:cNvPr>
          <p:cNvSpPr txBox="1"/>
          <p:nvPr/>
        </p:nvSpPr>
        <p:spPr>
          <a:xfrm>
            <a:off x="7185897" y="3468282"/>
            <a:ext cx="1048942" cy="830997"/>
          </a:xfrm>
          <a:prstGeom prst="rect">
            <a:avLst/>
          </a:prstGeom>
          <a:noFill/>
        </p:spPr>
        <p:txBody>
          <a:bodyPr wrap="none" rtlCol="0">
            <a:spAutoFit/>
          </a:bodyPr>
          <a:lstStyle/>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Business</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continuity</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strategies</a:t>
            </a:r>
          </a:p>
        </p:txBody>
      </p:sp>
      <p:sp>
        <p:nvSpPr>
          <p:cNvPr id="26" name="Textfeld 25">
            <a:extLst>
              <a:ext uri="{FF2B5EF4-FFF2-40B4-BE49-F238E27FC236}">
                <a16:creationId xmlns:a16="http://schemas.microsoft.com/office/drawing/2014/main" id="{96AE78F4-B65F-8540-53A7-B3D99F57CC71}"/>
              </a:ext>
            </a:extLst>
          </p:cNvPr>
          <p:cNvSpPr txBox="1"/>
          <p:nvPr/>
        </p:nvSpPr>
        <p:spPr>
          <a:xfrm>
            <a:off x="6502111" y="4981684"/>
            <a:ext cx="1481176" cy="1077218"/>
          </a:xfrm>
          <a:prstGeom prst="rect">
            <a:avLst/>
          </a:prstGeom>
          <a:noFill/>
        </p:spPr>
        <p:txBody>
          <a:bodyPr wrap="none" rtlCol="0">
            <a:spAutoFit/>
          </a:bodyPr>
          <a:lstStyle/>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Develop</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and implement</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a BCM </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response</a:t>
            </a:r>
          </a:p>
        </p:txBody>
      </p:sp>
      <p:sp>
        <p:nvSpPr>
          <p:cNvPr id="27" name="Textfeld 26">
            <a:extLst>
              <a:ext uri="{FF2B5EF4-FFF2-40B4-BE49-F238E27FC236}">
                <a16:creationId xmlns:a16="http://schemas.microsoft.com/office/drawing/2014/main" id="{47EEEE89-AE87-FF35-09E7-107C15821BF7}"/>
              </a:ext>
            </a:extLst>
          </p:cNvPr>
          <p:cNvSpPr txBox="1"/>
          <p:nvPr/>
        </p:nvSpPr>
        <p:spPr>
          <a:xfrm>
            <a:off x="4947865" y="4982647"/>
            <a:ext cx="1247457" cy="1077218"/>
          </a:xfrm>
          <a:prstGeom prst="rect">
            <a:avLst/>
          </a:prstGeom>
          <a:noFill/>
        </p:spPr>
        <p:txBody>
          <a:bodyPr wrap="none" rtlCol="0">
            <a:spAutoFit/>
          </a:bodyPr>
          <a:lstStyle/>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Building and</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embedding</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BCM </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culture</a:t>
            </a:r>
          </a:p>
        </p:txBody>
      </p:sp>
      <p:sp>
        <p:nvSpPr>
          <p:cNvPr id="28" name="Textfeld 27">
            <a:extLst>
              <a:ext uri="{FF2B5EF4-FFF2-40B4-BE49-F238E27FC236}">
                <a16:creationId xmlns:a16="http://schemas.microsoft.com/office/drawing/2014/main" id="{E671AEE3-F1DF-0E84-F319-34F97199FFA7}"/>
              </a:ext>
            </a:extLst>
          </p:cNvPr>
          <p:cNvSpPr txBox="1"/>
          <p:nvPr/>
        </p:nvSpPr>
        <p:spPr>
          <a:xfrm>
            <a:off x="4420720" y="3430813"/>
            <a:ext cx="1292726" cy="830997"/>
          </a:xfrm>
          <a:prstGeom prst="rect">
            <a:avLst/>
          </a:prstGeom>
          <a:noFill/>
        </p:spPr>
        <p:txBody>
          <a:bodyPr wrap="none" rtlCol="0">
            <a:spAutoFit/>
          </a:bodyPr>
          <a:lstStyle/>
          <a:p>
            <a:pPr algn="ct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Exercising,</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maintenance</a:t>
            </a:r>
            <a:b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rPr>
              <a:t>and audit</a:t>
            </a:r>
          </a:p>
        </p:txBody>
      </p:sp>
      <p:sp>
        <p:nvSpPr>
          <p:cNvPr id="30" name="Rechteck 29">
            <a:extLst>
              <a:ext uri="{FF2B5EF4-FFF2-40B4-BE49-F238E27FC236}">
                <a16:creationId xmlns:a16="http://schemas.microsoft.com/office/drawing/2014/main" id="{4D926855-FE6E-8D49-5E95-C778165D548B}"/>
              </a:ext>
            </a:extLst>
          </p:cNvPr>
          <p:cNvSpPr/>
          <p:nvPr/>
        </p:nvSpPr>
        <p:spPr>
          <a:xfrm>
            <a:off x="9370276" y="2713669"/>
            <a:ext cx="2305100" cy="655556"/>
          </a:xfrm>
          <a:prstGeom prst="rect">
            <a:avLst/>
          </a:prstGeom>
          <a:solidFill>
            <a:srgbClr val="85D2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REMEMBER</a:t>
            </a:r>
          </a:p>
        </p:txBody>
      </p:sp>
      <p:sp>
        <p:nvSpPr>
          <p:cNvPr id="31" name="Google Shape;1269;p26">
            <a:extLst>
              <a:ext uri="{FF2B5EF4-FFF2-40B4-BE49-F238E27FC236}">
                <a16:creationId xmlns:a16="http://schemas.microsoft.com/office/drawing/2014/main" id="{CA56ACF0-B54E-8278-7062-9208945067E2}"/>
              </a:ext>
            </a:extLst>
          </p:cNvPr>
          <p:cNvSpPr txBox="1">
            <a:spLocks/>
          </p:cNvSpPr>
          <p:nvPr/>
        </p:nvSpPr>
        <p:spPr>
          <a:xfrm>
            <a:off x="9370276" y="3449135"/>
            <a:ext cx="2273643" cy="157300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RPr/>
            </a:defPPr>
            <a:lvl1pPr marL="0" indent="0">
              <a:buClr>
                <a:srgbClr val="595A59"/>
              </a:buClr>
              <a:buSzPts val="1800"/>
              <a:buNone/>
              <a:defRPr>
                <a:solidFill>
                  <a:srgbClr val="595A59"/>
                </a:solidFill>
                <a:latin typeface="Calibri"/>
                <a:ea typeface="Calibri"/>
                <a:cs typeface="Calibri"/>
              </a:defRPr>
            </a:lvl1pPr>
            <a:lvl2pPr marL="914400" indent="-342900">
              <a:spcBef>
                <a:spcPts val="600"/>
              </a:spcBef>
              <a:buClr>
                <a:srgbClr val="595A59"/>
              </a:buClr>
              <a:buSzPts val="1800"/>
              <a:buChar char="•"/>
              <a:defRPr sz="1800">
                <a:solidFill>
                  <a:srgbClr val="595A59"/>
                </a:solidFill>
                <a:latin typeface="Calibri"/>
                <a:ea typeface="Calibri"/>
                <a:cs typeface="Calibri"/>
              </a:defRPr>
            </a:lvl2pPr>
            <a:lvl3pPr marL="1371600" indent="-342900">
              <a:spcBef>
                <a:spcPts val="600"/>
              </a:spcBef>
              <a:buClr>
                <a:srgbClr val="595A59"/>
              </a:buClr>
              <a:buSzPts val="1800"/>
              <a:buChar char="•"/>
              <a:defRPr sz="1800">
                <a:solidFill>
                  <a:srgbClr val="595A59"/>
                </a:solidFill>
                <a:latin typeface="Calibri"/>
                <a:ea typeface="Calibri"/>
                <a:cs typeface="Calibri"/>
              </a:defRPr>
            </a:lvl3pPr>
            <a:lvl4pPr marL="1828800" indent="-342900">
              <a:spcBef>
                <a:spcPts val="600"/>
              </a:spcBef>
              <a:buClr>
                <a:srgbClr val="595A59"/>
              </a:buClr>
              <a:buSzPts val="1800"/>
              <a:buChar char="•"/>
              <a:defRPr sz="1800">
                <a:solidFill>
                  <a:srgbClr val="595A59"/>
                </a:solidFill>
                <a:latin typeface="Calibri"/>
                <a:ea typeface="Calibri"/>
                <a:cs typeface="Calibri"/>
              </a:defRPr>
            </a:lvl4pPr>
            <a:lvl5pPr marL="2286000" indent="-342900">
              <a:spcBef>
                <a:spcPts val="600"/>
              </a:spcBef>
              <a:buClr>
                <a:srgbClr val="595A59"/>
              </a:buClr>
              <a:buSzPts val="1800"/>
              <a:buChar char="•"/>
              <a:defRPr sz="1800">
                <a:solidFill>
                  <a:srgbClr val="595A59"/>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pPr>
              <a:spcBef>
                <a:spcPts val="600"/>
              </a:spcBef>
            </a:pPr>
            <a:r>
              <a:rPr lang="en-GB" dirty="0"/>
              <a:t>We have dealt with the business continuity management cycle in Module 2.</a:t>
            </a:r>
          </a:p>
          <a:p>
            <a:pPr>
              <a:spcBef>
                <a:spcPts val="600"/>
              </a:spcBef>
            </a:pPr>
            <a:r>
              <a:rPr lang="en-GB" dirty="0"/>
              <a:t>Feel free to look there again to refresh your knowledge if needed.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2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b="1" dirty="0"/>
              <a:t>Studies </a:t>
            </a:r>
            <a:r>
              <a:rPr lang="de-DE" b="1" dirty="0" err="1"/>
              <a:t>show</a:t>
            </a:r>
            <a:r>
              <a:rPr lang="de-DE" b="1" dirty="0"/>
              <a:t> </a:t>
            </a:r>
            <a:r>
              <a:rPr lang="de-DE" b="1" dirty="0" err="1"/>
              <a:t>that</a:t>
            </a:r>
            <a:r>
              <a:rPr lang="de-DE" b="1" dirty="0"/>
              <a:t> </a:t>
            </a:r>
            <a:r>
              <a:rPr lang="de-DE" b="1" dirty="0" err="1"/>
              <a:t>there</a:t>
            </a:r>
            <a:r>
              <a:rPr lang="de-DE" b="1" dirty="0"/>
              <a:t> </a:t>
            </a:r>
            <a:r>
              <a:rPr lang="de-DE" b="1" dirty="0" err="1"/>
              <a:t>is</a:t>
            </a:r>
            <a:r>
              <a:rPr lang="de-DE" b="1" dirty="0"/>
              <a:t> a positive </a:t>
            </a:r>
            <a:r>
              <a:rPr lang="de-DE" b="1" dirty="0" err="1"/>
              <a:t>relationship</a:t>
            </a:r>
            <a:r>
              <a:rPr lang="de-DE" b="1" dirty="0"/>
              <a:t> </a:t>
            </a:r>
            <a:r>
              <a:rPr lang="de-DE" b="1" dirty="0" err="1"/>
              <a:t>between</a:t>
            </a:r>
            <a:r>
              <a:rPr lang="de-DE" b="1" dirty="0"/>
              <a:t> </a:t>
            </a:r>
            <a:r>
              <a:rPr lang="de-DE" b="1" dirty="0" err="1"/>
              <a:t>employee</a:t>
            </a:r>
            <a:r>
              <a:rPr lang="de-DE" b="1" dirty="0"/>
              <a:t> </a:t>
            </a:r>
            <a:r>
              <a:rPr lang="de-DE" b="1" dirty="0" err="1"/>
              <a:t>resilience</a:t>
            </a:r>
            <a:r>
              <a:rPr lang="de-DE" b="1" dirty="0"/>
              <a:t> and organisational </a:t>
            </a:r>
            <a:r>
              <a:rPr lang="de-DE" b="1" dirty="0" err="1"/>
              <a:t>resilience</a:t>
            </a:r>
            <a:endParaRPr dirty="0"/>
          </a:p>
          <a:p>
            <a:pPr marL="285750" lvl="0" indent="-285750" algn="l" rtl="0">
              <a:lnSpc>
                <a:spcPct val="90000"/>
              </a:lnSpc>
              <a:spcBef>
                <a:spcPts val="1000"/>
              </a:spcBef>
              <a:spcAft>
                <a:spcPts val="0"/>
              </a:spcAft>
              <a:buClr>
                <a:srgbClr val="595A59"/>
              </a:buClr>
              <a:buSzPts val="1800"/>
              <a:buFont typeface="Noto Sans Symbols"/>
              <a:buChar char="⮚"/>
            </a:pPr>
            <a:r>
              <a:rPr lang="de-DE" dirty="0"/>
              <a:t>Resilient </a:t>
            </a:r>
            <a:r>
              <a:rPr lang="de-DE" dirty="0" err="1"/>
              <a:t>employees</a:t>
            </a:r>
            <a:r>
              <a:rPr lang="de-DE" dirty="0"/>
              <a:t> </a:t>
            </a:r>
            <a:r>
              <a:rPr lang="de-DE" dirty="0" err="1"/>
              <a:t>are</a:t>
            </a:r>
            <a:r>
              <a:rPr lang="de-DE" dirty="0"/>
              <a:t> </a:t>
            </a:r>
            <a:r>
              <a:rPr lang="de-DE" dirty="0" err="1"/>
              <a:t>considered</a:t>
            </a:r>
            <a:r>
              <a:rPr lang="de-DE" dirty="0"/>
              <a:t> </a:t>
            </a:r>
            <a:r>
              <a:rPr lang="de-DE" dirty="0" err="1"/>
              <a:t>to</a:t>
            </a:r>
            <a:r>
              <a:rPr lang="de-DE" dirty="0"/>
              <a:t> </a:t>
            </a:r>
            <a:r>
              <a:rPr lang="de-DE" dirty="0" err="1"/>
              <a:t>be</a:t>
            </a:r>
            <a:r>
              <a:rPr lang="de-DE" dirty="0"/>
              <a:t> </a:t>
            </a:r>
            <a:r>
              <a:rPr lang="de-DE" dirty="0" err="1"/>
              <a:t>better</a:t>
            </a:r>
            <a:r>
              <a:rPr lang="de-DE" dirty="0"/>
              <a:t> </a:t>
            </a:r>
            <a:r>
              <a:rPr lang="de-DE" dirty="0" err="1"/>
              <a:t>equipped</a:t>
            </a:r>
            <a:r>
              <a:rPr lang="de-DE" dirty="0"/>
              <a:t> </a:t>
            </a:r>
            <a:r>
              <a:rPr lang="de-DE" dirty="0" err="1"/>
              <a:t>to</a:t>
            </a:r>
            <a:r>
              <a:rPr lang="de-DE" dirty="0"/>
              <a:t> </a:t>
            </a:r>
            <a:r>
              <a:rPr lang="de-DE" dirty="0" err="1"/>
              <a:t>navigate</a:t>
            </a:r>
            <a:r>
              <a:rPr lang="de-DE" dirty="0"/>
              <a:t> </a:t>
            </a:r>
            <a:r>
              <a:rPr lang="de-DE" dirty="0" err="1"/>
              <a:t>through</a:t>
            </a:r>
            <a:r>
              <a:rPr lang="de-DE" dirty="0"/>
              <a:t> turbulent and </a:t>
            </a:r>
            <a:r>
              <a:rPr lang="de-DE" dirty="0" err="1"/>
              <a:t>stressful</a:t>
            </a:r>
            <a:r>
              <a:rPr lang="de-DE" dirty="0"/>
              <a:t> </a:t>
            </a:r>
            <a:r>
              <a:rPr lang="de-DE" dirty="0" err="1"/>
              <a:t>workplace</a:t>
            </a:r>
            <a:endParaRPr dirty="0"/>
          </a:p>
          <a:p>
            <a:pPr marL="285750" lvl="0" indent="-285750" algn="l" rtl="0">
              <a:lnSpc>
                <a:spcPct val="90000"/>
              </a:lnSpc>
              <a:spcBef>
                <a:spcPts val="1000"/>
              </a:spcBef>
              <a:spcAft>
                <a:spcPts val="0"/>
              </a:spcAft>
              <a:buClr>
                <a:srgbClr val="595A59"/>
              </a:buClr>
              <a:buSzPts val="1800"/>
              <a:buFont typeface="Noto Sans Symbols"/>
              <a:buChar char="⮚"/>
            </a:pPr>
            <a:r>
              <a:rPr lang="de-DE" dirty="0"/>
              <a:t>Companies </a:t>
            </a:r>
            <a:r>
              <a:rPr lang="de-DE" dirty="0" err="1"/>
              <a:t>that</a:t>
            </a:r>
            <a:r>
              <a:rPr lang="de-DE" dirty="0"/>
              <a:t> care </a:t>
            </a:r>
            <a:r>
              <a:rPr lang="de-DE" dirty="0" err="1"/>
              <a:t>about</a:t>
            </a:r>
            <a:r>
              <a:rPr lang="de-DE" dirty="0"/>
              <a:t> the well-</a:t>
            </a:r>
            <a:r>
              <a:rPr lang="de-DE" dirty="0" err="1"/>
              <a:t>being</a:t>
            </a:r>
            <a:r>
              <a:rPr lang="de-DE" dirty="0"/>
              <a:t> of </a:t>
            </a:r>
            <a:r>
              <a:rPr lang="de-DE" dirty="0" err="1"/>
              <a:t>their</a:t>
            </a:r>
            <a:r>
              <a:rPr lang="de-DE" dirty="0"/>
              <a:t> </a:t>
            </a:r>
            <a:r>
              <a:rPr lang="de-DE" dirty="0" err="1"/>
              <a:t>employees</a:t>
            </a:r>
            <a:r>
              <a:rPr lang="de-DE" dirty="0"/>
              <a:t> </a:t>
            </a:r>
            <a:r>
              <a:rPr lang="de-DE" dirty="0" err="1"/>
              <a:t>are</a:t>
            </a:r>
            <a:r>
              <a:rPr lang="de-DE" dirty="0"/>
              <a:t> </a:t>
            </a:r>
            <a:r>
              <a:rPr lang="de-DE" dirty="0" err="1"/>
              <a:t>better</a:t>
            </a:r>
            <a:r>
              <a:rPr lang="de-DE" dirty="0"/>
              <a:t> </a:t>
            </a:r>
            <a:r>
              <a:rPr lang="de-DE" dirty="0" err="1"/>
              <a:t>equipped</a:t>
            </a:r>
            <a:r>
              <a:rPr lang="de-DE" dirty="0"/>
              <a:t> </a:t>
            </a:r>
            <a:r>
              <a:rPr lang="de-DE" dirty="0" err="1"/>
              <a:t>to</a:t>
            </a:r>
            <a:r>
              <a:rPr lang="de-DE" dirty="0"/>
              <a:t> deal </a:t>
            </a:r>
            <a:r>
              <a:rPr lang="de-DE" dirty="0" err="1"/>
              <a:t>with</a:t>
            </a:r>
            <a:r>
              <a:rPr lang="de-DE" dirty="0"/>
              <a:t> </a:t>
            </a:r>
            <a:r>
              <a:rPr lang="de-DE" dirty="0" err="1"/>
              <a:t>crises</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r>
              <a:rPr lang="de-DE" b="1" dirty="0" err="1"/>
              <a:t>How</a:t>
            </a:r>
            <a:r>
              <a:rPr lang="de-DE" b="1" dirty="0"/>
              <a:t> </a:t>
            </a:r>
            <a:r>
              <a:rPr lang="de-DE" b="1" dirty="0" err="1"/>
              <a:t>can</a:t>
            </a:r>
            <a:r>
              <a:rPr lang="de-DE" b="1" dirty="0"/>
              <a:t> </a:t>
            </a:r>
            <a:r>
              <a:rPr lang="de-DE" b="1" dirty="0" err="1"/>
              <a:t>you</a:t>
            </a:r>
            <a:r>
              <a:rPr lang="de-DE" b="1" dirty="0"/>
              <a:t> </a:t>
            </a:r>
            <a:r>
              <a:rPr lang="de-DE" b="1" dirty="0" err="1"/>
              <a:t>as</a:t>
            </a:r>
            <a:r>
              <a:rPr lang="de-DE" b="1" dirty="0"/>
              <a:t> a </a:t>
            </a:r>
            <a:r>
              <a:rPr lang="de-DE" b="1" dirty="0" err="1"/>
              <a:t>manager</a:t>
            </a:r>
            <a:r>
              <a:rPr lang="de-DE" b="1" dirty="0"/>
              <a:t> promote </a:t>
            </a:r>
            <a:r>
              <a:rPr lang="de-DE" b="1" dirty="0" err="1"/>
              <a:t>resilience</a:t>
            </a:r>
            <a:r>
              <a:rPr lang="de-DE" b="1" dirty="0"/>
              <a:t> in </a:t>
            </a:r>
            <a:r>
              <a:rPr lang="de-DE" b="1" dirty="0" err="1"/>
              <a:t>your</a:t>
            </a:r>
            <a:r>
              <a:rPr lang="de-DE" b="1" dirty="0"/>
              <a:t> </a:t>
            </a:r>
            <a:r>
              <a:rPr lang="de-DE" b="1" dirty="0" err="1"/>
              <a:t>employees</a:t>
            </a:r>
            <a:r>
              <a:rPr lang="de-DE" b="1" dirty="0"/>
              <a:t>?</a:t>
            </a:r>
            <a:endParaRPr dirty="0"/>
          </a:p>
        </p:txBody>
      </p:sp>
      <p:sp>
        <p:nvSpPr>
          <p:cNvPr id="1279" name="Google Shape;1279;p27"/>
          <p:cNvSpPr txBox="1">
            <a:spLocks noGrp="1"/>
          </p:cNvSpPr>
          <p:nvPr>
            <p:ph type="body" idx="2"/>
          </p:nvPr>
        </p:nvSpPr>
        <p:spPr>
          <a:xfrm>
            <a:off x="389965" y="1637402"/>
            <a:ext cx="3189996"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Employees</a:t>
            </a:r>
            <a:r>
              <a:rPr lang="de-DE" dirty="0"/>
              <a:t> </a:t>
            </a:r>
            <a:r>
              <a:rPr lang="de-DE" dirty="0" err="1"/>
              <a:t>can</a:t>
            </a:r>
            <a:r>
              <a:rPr lang="de-DE" dirty="0"/>
              <a:t> </a:t>
            </a:r>
            <a:r>
              <a:rPr lang="de-DE" dirty="0" err="1"/>
              <a:t>influence</a:t>
            </a:r>
            <a:r>
              <a:rPr lang="de-DE" dirty="0"/>
              <a:t> the </a:t>
            </a:r>
            <a:r>
              <a:rPr lang="de-DE" dirty="0" err="1"/>
              <a:t>resilience</a:t>
            </a:r>
            <a:r>
              <a:rPr lang="de-DE" dirty="0"/>
              <a:t> of the </a:t>
            </a:r>
            <a:r>
              <a:rPr lang="de-DE" dirty="0" err="1"/>
              <a:t>company</a:t>
            </a:r>
            <a:r>
              <a:rPr lang="de-DE" dirty="0"/>
              <a:t>. </a:t>
            </a:r>
            <a:endParaRPr dirty="0"/>
          </a:p>
        </p:txBody>
      </p:sp>
      <p:sp>
        <p:nvSpPr>
          <p:cNvPr id="1280" name="Google Shape;1280;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There</a:t>
            </a:r>
            <a:r>
              <a:rPr lang="de-DE" dirty="0"/>
              <a:t> </a:t>
            </a:r>
            <a:r>
              <a:rPr lang="de-DE" dirty="0" err="1"/>
              <a:t>is</a:t>
            </a:r>
            <a:r>
              <a:rPr lang="de-DE" dirty="0"/>
              <a:t> a positive </a:t>
            </a:r>
            <a:r>
              <a:rPr lang="de-DE" dirty="0" err="1"/>
              <a:t>relationship</a:t>
            </a:r>
            <a:r>
              <a:rPr lang="de-DE" dirty="0"/>
              <a:t> </a:t>
            </a:r>
            <a:r>
              <a:rPr lang="de-DE" dirty="0" err="1"/>
              <a:t>between</a:t>
            </a:r>
            <a:r>
              <a:rPr lang="de-DE" dirty="0"/>
              <a:t> </a:t>
            </a:r>
            <a:r>
              <a:rPr lang="de-DE" dirty="0" err="1"/>
              <a:t>employee</a:t>
            </a:r>
            <a:r>
              <a:rPr lang="de-DE" dirty="0"/>
              <a:t> </a:t>
            </a:r>
            <a:r>
              <a:rPr lang="de-DE" dirty="0" err="1"/>
              <a:t>resilience</a:t>
            </a:r>
            <a:r>
              <a:rPr lang="de-DE" dirty="0"/>
              <a:t> and organisational </a:t>
            </a:r>
            <a:r>
              <a:rPr lang="de-DE" dirty="0" err="1"/>
              <a:t>resilience</a:t>
            </a:r>
            <a:r>
              <a:rPr lang="de-DE" dirty="0"/>
              <a:t>. </a:t>
            </a:r>
            <a:endParaRPr dirty="0"/>
          </a:p>
        </p:txBody>
      </p:sp>
      <p:sp>
        <p:nvSpPr>
          <p:cNvPr id="1281" name="Google Shape;1281;p27"/>
          <p:cNvSpPr txBox="1">
            <a:spLocks noGrp="1"/>
          </p:cNvSpPr>
          <p:nvPr>
            <p:ph type="body" idx="4"/>
          </p:nvPr>
        </p:nvSpPr>
        <p:spPr>
          <a:xfrm>
            <a:off x="370937" y="1214616"/>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sz="1500" dirty="0"/>
              <a:t>Human Resources: </a:t>
            </a:r>
            <a:r>
              <a:rPr lang="de-DE" sz="1500" dirty="0" err="1"/>
              <a:t>Employee</a:t>
            </a:r>
            <a:r>
              <a:rPr lang="de-DE" sz="1500" dirty="0"/>
              <a:t> </a:t>
            </a:r>
            <a:r>
              <a:rPr lang="de-DE" sz="1500" dirty="0" err="1"/>
              <a:t>Resilience</a:t>
            </a:r>
            <a:endParaRPr sz="1500" dirty="0"/>
          </a:p>
        </p:txBody>
      </p:sp>
      <p:grpSp>
        <p:nvGrpSpPr>
          <p:cNvPr id="1282" name="Google Shape;1282;p27"/>
          <p:cNvGrpSpPr/>
          <p:nvPr/>
        </p:nvGrpSpPr>
        <p:grpSpPr>
          <a:xfrm>
            <a:off x="428539" y="4385675"/>
            <a:ext cx="2822663" cy="1627340"/>
            <a:chOff x="0" y="0"/>
            <a:chExt cx="2822663" cy="1627340"/>
          </a:xfrm>
        </p:grpSpPr>
        <p:sp>
          <p:nvSpPr>
            <p:cNvPr id="1283" name="Google Shape;1283;p27"/>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7"/>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Innovation &amp; Entrepreneurship</a:t>
              </a:r>
              <a:endParaRPr/>
            </a:p>
          </p:txBody>
        </p:sp>
        <p:sp>
          <p:nvSpPr>
            <p:cNvPr id="1285" name="Google Shape;1285;p27"/>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7"/>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Processes </a:t>
              </a:r>
              <a:endParaRPr/>
            </a:p>
            <a:p>
              <a:pPr marL="0" marR="0" lvl="0" indent="0" algn="ctr" rtl="0">
                <a:lnSpc>
                  <a:spcPct val="90000"/>
                </a:lnSpc>
                <a:spcBef>
                  <a:spcPts val="315"/>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(Preparation &amp; Planning)</a:t>
              </a:r>
              <a:endParaRPr/>
            </a:p>
          </p:txBody>
        </p:sp>
        <p:sp>
          <p:nvSpPr>
            <p:cNvPr id="1287" name="Google Shape;1287;p27"/>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7"/>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Networks &amp; Cooperation</a:t>
              </a:r>
              <a:endParaRPr sz="900">
                <a:solidFill>
                  <a:srgbClr val="595A59"/>
                </a:solidFill>
                <a:latin typeface="Calibri"/>
                <a:ea typeface="Calibri"/>
                <a:cs typeface="Calibri"/>
                <a:sym typeface="Calibri"/>
              </a:endParaRPr>
            </a:p>
          </p:txBody>
        </p:sp>
        <p:sp>
          <p:nvSpPr>
            <p:cNvPr id="1289" name="Google Shape;1289;p27"/>
            <p:cNvSpPr/>
            <p:nvPr/>
          </p:nvSpPr>
          <p:spPr>
            <a:xfrm rot="5400000">
              <a:off x="1710161" y="514839"/>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7"/>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a:solidFill>
                    <a:schemeClr val="lt1"/>
                  </a:solidFill>
                  <a:latin typeface="Calibri"/>
                  <a:ea typeface="Calibri"/>
                  <a:cs typeface="Calibri"/>
                  <a:sym typeface="Calibri"/>
                </a:rPr>
                <a:t>Human Resources</a:t>
              </a:r>
              <a:endParaRPr/>
            </a:p>
          </p:txBody>
        </p:sp>
        <p:sp>
          <p:nvSpPr>
            <p:cNvPr id="1291" name="Google Shape;1291;p27"/>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7"/>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a:solidFill>
                    <a:schemeClr val="lt1"/>
                  </a:solidFill>
                  <a:latin typeface="Calibri"/>
                  <a:ea typeface="Calibri"/>
                  <a:cs typeface="Calibri"/>
                  <a:sym typeface="Calibri"/>
                </a:rPr>
                <a:t>Resilience</a:t>
              </a:r>
              <a:endParaRPr sz="900" b="1">
                <a:solidFill>
                  <a:schemeClr val="lt1"/>
                </a:solidFill>
                <a:latin typeface="Calibri"/>
                <a:ea typeface="Calibri"/>
                <a:cs typeface="Calibri"/>
                <a:sym typeface="Calibri"/>
              </a:endParaRPr>
            </a:p>
          </p:txBody>
        </p:sp>
      </p:grpSp>
      <p:sp>
        <p:nvSpPr>
          <p:cNvPr id="1293" name="Google Shape;1293;p27"/>
          <p:cNvSpPr txBox="1"/>
          <p:nvPr/>
        </p:nvSpPr>
        <p:spPr>
          <a:xfrm>
            <a:off x="3963452" y="4548976"/>
            <a:ext cx="3398982" cy="92333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9527B"/>
              </a:buClr>
              <a:buSzPts val="1800"/>
              <a:buFont typeface="Noto Sans Symbols"/>
              <a:buChar char="✔"/>
            </a:pPr>
            <a:r>
              <a:rPr lang="de-DE" sz="1800">
                <a:solidFill>
                  <a:srgbClr val="79527B"/>
                </a:solidFill>
                <a:latin typeface="Calibri"/>
                <a:ea typeface="Calibri"/>
                <a:cs typeface="Calibri"/>
                <a:sym typeface="Calibri"/>
              </a:rPr>
              <a:t>Respect individuality</a:t>
            </a:r>
            <a:endParaRPr sz="1800">
              <a:solidFill>
                <a:srgbClr val="79527B"/>
              </a:solidFill>
              <a:latin typeface="Calibri"/>
              <a:ea typeface="Calibri"/>
              <a:cs typeface="Calibri"/>
              <a:sym typeface="Calibri"/>
            </a:endParaRPr>
          </a:p>
          <a:p>
            <a:pPr marL="342900" marR="0" lvl="0" indent="-342900" algn="l" rtl="0">
              <a:spcBef>
                <a:spcPts val="0"/>
              </a:spcBef>
              <a:spcAft>
                <a:spcPts val="0"/>
              </a:spcAft>
              <a:buClr>
                <a:srgbClr val="79527B"/>
              </a:buClr>
              <a:buSzPts val="1800"/>
              <a:buFont typeface="Noto Sans Symbols"/>
              <a:buChar char="✔"/>
            </a:pPr>
            <a:r>
              <a:rPr lang="de-DE" sz="1800">
                <a:solidFill>
                  <a:srgbClr val="79527B"/>
                </a:solidFill>
                <a:latin typeface="Calibri"/>
                <a:ea typeface="Calibri"/>
                <a:cs typeface="Calibri"/>
                <a:sym typeface="Calibri"/>
              </a:rPr>
              <a:t>Staff appraisals</a:t>
            </a:r>
            <a:endParaRPr sz="1800">
              <a:solidFill>
                <a:srgbClr val="79527B"/>
              </a:solidFill>
              <a:latin typeface="Calibri"/>
              <a:ea typeface="Calibri"/>
              <a:cs typeface="Calibri"/>
              <a:sym typeface="Calibri"/>
            </a:endParaRPr>
          </a:p>
          <a:p>
            <a:pPr marL="342900" marR="0" lvl="0" indent="-342900" algn="l" rtl="0">
              <a:spcBef>
                <a:spcPts val="0"/>
              </a:spcBef>
              <a:spcAft>
                <a:spcPts val="0"/>
              </a:spcAft>
              <a:buClr>
                <a:srgbClr val="79527B"/>
              </a:buClr>
              <a:buSzPts val="1800"/>
              <a:buFont typeface="Noto Sans Symbols"/>
              <a:buChar char="✔"/>
            </a:pPr>
            <a:r>
              <a:rPr lang="de-DE" sz="1800">
                <a:solidFill>
                  <a:srgbClr val="79527B"/>
                </a:solidFill>
                <a:latin typeface="Calibri"/>
                <a:ea typeface="Calibri"/>
                <a:cs typeface="Calibri"/>
                <a:sym typeface="Calibri"/>
              </a:rPr>
              <a:t>Strengthen self-confidence</a:t>
            </a:r>
            <a:endParaRPr sz="1800">
              <a:solidFill>
                <a:srgbClr val="79527B"/>
              </a:solidFill>
              <a:latin typeface="Calibri"/>
              <a:ea typeface="Calibri"/>
              <a:cs typeface="Calibri"/>
              <a:sym typeface="Calibri"/>
            </a:endParaRPr>
          </a:p>
        </p:txBody>
      </p:sp>
      <p:sp>
        <p:nvSpPr>
          <p:cNvPr id="1294" name="Google Shape;1294;p27"/>
          <p:cNvSpPr txBox="1"/>
          <p:nvPr/>
        </p:nvSpPr>
        <p:spPr>
          <a:xfrm>
            <a:off x="7174745" y="4548976"/>
            <a:ext cx="3659528" cy="120032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79527B"/>
              </a:buClr>
              <a:buSzPts val="1800"/>
              <a:buFont typeface="Noto Sans Symbols"/>
              <a:buChar char="✔"/>
            </a:pPr>
            <a:r>
              <a:rPr lang="de-DE" sz="1800">
                <a:solidFill>
                  <a:srgbClr val="79527B"/>
                </a:solidFill>
                <a:latin typeface="Calibri"/>
                <a:ea typeface="Calibri"/>
                <a:cs typeface="Calibri"/>
                <a:sym typeface="Calibri"/>
              </a:rPr>
              <a:t>Clearly define goals and priorities</a:t>
            </a:r>
            <a:endParaRPr sz="1800">
              <a:solidFill>
                <a:srgbClr val="79527B"/>
              </a:solidFill>
              <a:latin typeface="Calibri"/>
              <a:ea typeface="Calibri"/>
              <a:cs typeface="Calibri"/>
              <a:sym typeface="Calibri"/>
            </a:endParaRPr>
          </a:p>
          <a:p>
            <a:pPr marL="342900" marR="0" lvl="0" indent="-342900" algn="l" rtl="0">
              <a:spcBef>
                <a:spcPts val="0"/>
              </a:spcBef>
              <a:spcAft>
                <a:spcPts val="0"/>
              </a:spcAft>
              <a:buClr>
                <a:srgbClr val="79527B"/>
              </a:buClr>
              <a:buSzPts val="1800"/>
              <a:buFont typeface="Noto Sans Symbols"/>
              <a:buChar char="✔"/>
            </a:pPr>
            <a:r>
              <a:rPr lang="de-DE" sz="1800">
                <a:solidFill>
                  <a:srgbClr val="79527B"/>
                </a:solidFill>
                <a:latin typeface="Calibri"/>
                <a:ea typeface="Calibri"/>
                <a:cs typeface="Calibri"/>
                <a:sym typeface="Calibri"/>
              </a:rPr>
              <a:t>Help and support where needed</a:t>
            </a:r>
            <a:endParaRPr/>
          </a:p>
          <a:p>
            <a:pPr marL="342900" marR="0" lvl="0" indent="-342900" algn="l" rtl="0">
              <a:spcBef>
                <a:spcPts val="0"/>
              </a:spcBef>
              <a:spcAft>
                <a:spcPts val="0"/>
              </a:spcAft>
              <a:buClr>
                <a:srgbClr val="79527B"/>
              </a:buClr>
              <a:buSzPts val="1800"/>
              <a:buFont typeface="Noto Sans Symbols"/>
              <a:buChar char="✔"/>
            </a:pPr>
            <a:r>
              <a:rPr lang="de-DE" sz="1800">
                <a:solidFill>
                  <a:srgbClr val="79527B"/>
                </a:solidFill>
                <a:latin typeface="Calibri"/>
                <a:ea typeface="Calibri"/>
                <a:cs typeface="Calibri"/>
                <a:sym typeface="Calibri"/>
              </a:rPr>
              <a:t>Healthy corporate culture</a:t>
            </a:r>
            <a:endParaRPr sz="1800">
              <a:solidFill>
                <a:srgbClr val="79527B"/>
              </a:solidFill>
              <a:latin typeface="Calibri"/>
              <a:ea typeface="Calibri"/>
              <a:cs typeface="Calibri"/>
              <a:sym typeface="Calibri"/>
            </a:endParaRPr>
          </a:p>
          <a:p>
            <a:pPr marL="0" marR="0" lvl="0" indent="0" algn="l" rtl="0">
              <a:spcBef>
                <a:spcPts val="0"/>
              </a:spcBef>
              <a:spcAft>
                <a:spcPts val="0"/>
              </a:spcAft>
              <a:buNone/>
            </a:pPr>
            <a:endParaRPr sz="1800">
              <a:solidFill>
                <a:srgbClr val="79527B"/>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grpSp>
        <p:nvGrpSpPr>
          <p:cNvPr id="1299" name="Google Shape;1299;p28"/>
          <p:cNvGrpSpPr/>
          <p:nvPr/>
        </p:nvGrpSpPr>
        <p:grpSpPr>
          <a:xfrm>
            <a:off x="5711437" y="1899850"/>
            <a:ext cx="4090174" cy="4090174"/>
            <a:chOff x="1958587" y="263137"/>
            <a:chExt cx="4090174" cy="4090174"/>
          </a:xfrm>
        </p:grpSpPr>
        <p:sp>
          <p:nvSpPr>
            <p:cNvPr id="1300" name="Google Shape;1300;p28"/>
            <p:cNvSpPr/>
            <p:nvPr/>
          </p:nvSpPr>
          <p:spPr>
            <a:xfrm>
              <a:off x="1958587" y="263137"/>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8"/>
            <p:cNvSpPr txBox="1"/>
            <p:nvPr/>
          </p:nvSpPr>
          <p:spPr>
            <a:xfrm>
              <a:off x="2544058" y="848608"/>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a:solidFill>
                    <a:schemeClr val="lt1"/>
                  </a:solidFill>
                  <a:latin typeface="Calibri"/>
                  <a:ea typeface="Calibri"/>
                  <a:cs typeface="Calibri"/>
                  <a:sym typeface="Calibri"/>
                </a:rPr>
                <a:t>Psychological safety</a:t>
              </a:r>
              <a:endParaRPr sz="1700">
                <a:solidFill>
                  <a:schemeClr val="lt1"/>
                </a:solidFill>
                <a:latin typeface="Calibri"/>
                <a:ea typeface="Calibri"/>
                <a:cs typeface="Calibri"/>
                <a:sym typeface="Calibri"/>
              </a:endParaRPr>
            </a:p>
          </p:txBody>
        </p:sp>
        <p:sp>
          <p:nvSpPr>
            <p:cNvPr id="1302" name="Google Shape;1302;p28"/>
            <p:cNvSpPr/>
            <p:nvPr/>
          </p:nvSpPr>
          <p:spPr>
            <a:xfrm rot="5400000">
              <a:off x="4049839" y="263137"/>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8"/>
            <p:cNvSpPr txBox="1"/>
            <p:nvPr/>
          </p:nvSpPr>
          <p:spPr>
            <a:xfrm>
              <a:off x="4049839" y="848608"/>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dirty="0" err="1">
                  <a:solidFill>
                    <a:schemeClr val="lt1"/>
                  </a:solidFill>
                  <a:latin typeface="Calibri"/>
                  <a:ea typeface="Calibri"/>
                  <a:cs typeface="Calibri"/>
                  <a:sym typeface="Calibri"/>
                </a:rPr>
                <a:t>Dealing</a:t>
              </a:r>
              <a:r>
                <a:rPr lang="de-DE" sz="1700" dirty="0">
                  <a:solidFill>
                    <a:schemeClr val="lt1"/>
                  </a:solidFill>
                  <a:latin typeface="Calibri"/>
                  <a:ea typeface="Calibri"/>
                  <a:cs typeface="Calibri"/>
                  <a:sym typeface="Calibri"/>
                </a:rPr>
                <a:t> </a:t>
              </a:r>
              <a:r>
                <a:rPr lang="de-DE" sz="1700" dirty="0" err="1">
                  <a:solidFill>
                    <a:schemeClr val="lt1"/>
                  </a:solidFill>
                  <a:latin typeface="Calibri"/>
                  <a:ea typeface="Calibri"/>
                  <a:cs typeface="Calibri"/>
                  <a:sym typeface="Calibri"/>
                </a:rPr>
                <a:t>with</a:t>
              </a:r>
              <a:r>
                <a:rPr lang="de-DE" sz="1700" dirty="0">
                  <a:solidFill>
                    <a:schemeClr val="lt1"/>
                  </a:solidFill>
                  <a:latin typeface="Calibri"/>
                  <a:ea typeface="Calibri"/>
                  <a:cs typeface="Calibri"/>
                  <a:sym typeface="Calibri"/>
                </a:rPr>
                <a:t> the </a:t>
              </a:r>
              <a:r>
                <a:rPr lang="de-DE" sz="1700" dirty="0" err="1">
                  <a:solidFill>
                    <a:schemeClr val="lt1"/>
                  </a:solidFill>
                  <a:latin typeface="Calibri"/>
                  <a:ea typeface="Calibri"/>
                  <a:cs typeface="Calibri"/>
                  <a:sym typeface="Calibri"/>
                </a:rPr>
                <a:t>unexpected</a:t>
              </a:r>
              <a:endParaRPr sz="1700" dirty="0">
                <a:solidFill>
                  <a:schemeClr val="lt1"/>
                </a:solidFill>
                <a:latin typeface="Calibri"/>
                <a:ea typeface="Calibri"/>
                <a:cs typeface="Calibri"/>
                <a:sym typeface="Calibri"/>
              </a:endParaRPr>
            </a:p>
          </p:txBody>
        </p:sp>
        <p:sp>
          <p:nvSpPr>
            <p:cNvPr id="1304" name="Google Shape;1304;p28"/>
            <p:cNvSpPr/>
            <p:nvPr/>
          </p:nvSpPr>
          <p:spPr>
            <a:xfrm rot="10800000">
              <a:off x="4049839" y="2354389"/>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8"/>
            <p:cNvSpPr txBox="1"/>
            <p:nvPr/>
          </p:nvSpPr>
          <p:spPr>
            <a:xfrm>
              <a:off x="4049839" y="2354389"/>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a:solidFill>
                    <a:schemeClr val="lt1"/>
                  </a:solidFill>
                  <a:latin typeface="Calibri"/>
                  <a:ea typeface="Calibri"/>
                  <a:cs typeface="Calibri"/>
                  <a:sym typeface="Calibri"/>
                </a:rPr>
                <a:t>Processing critical situations</a:t>
              </a:r>
              <a:endParaRPr sz="1700">
                <a:solidFill>
                  <a:schemeClr val="lt1"/>
                </a:solidFill>
                <a:latin typeface="Calibri"/>
                <a:ea typeface="Calibri"/>
                <a:cs typeface="Calibri"/>
                <a:sym typeface="Calibri"/>
              </a:endParaRPr>
            </a:p>
          </p:txBody>
        </p:sp>
        <p:sp>
          <p:nvSpPr>
            <p:cNvPr id="1306" name="Google Shape;1306;p28"/>
            <p:cNvSpPr/>
            <p:nvPr/>
          </p:nvSpPr>
          <p:spPr>
            <a:xfrm rot="-5400000">
              <a:off x="1958587" y="2354389"/>
              <a:ext cx="1998922" cy="1998922"/>
            </a:xfrm>
            <a:custGeom>
              <a:avLst/>
              <a:gdLst/>
              <a:ahLst/>
              <a:cxnLst/>
              <a:rect l="l" t="t" r="r" b="b"/>
              <a:pathLst>
                <a:path w="120000" h="120000" extrusionOk="0">
                  <a:moveTo>
                    <a:pt x="0" y="120000"/>
                  </a:moveTo>
                  <a:lnTo>
                    <a:pt x="0" y="120000"/>
                  </a:lnTo>
                  <a:cubicBezTo>
                    <a:pt x="0" y="53726"/>
                    <a:pt x="53726" y="0"/>
                    <a:pt x="120000" y="0"/>
                  </a:cubicBezTo>
                  <a:lnTo>
                    <a:pt x="120000" y="120000"/>
                  </a:lnTo>
                  <a:close/>
                </a:path>
              </a:pathLst>
            </a:cu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8"/>
            <p:cNvSpPr txBox="1"/>
            <p:nvPr/>
          </p:nvSpPr>
          <p:spPr>
            <a:xfrm>
              <a:off x="2544058" y="2354389"/>
              <a:ext cx="1413451" cy="141345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alibri"/>
                <a:buNone/>
              </a:pPr>
              <a:r>
                <a:rPr lang="de-DE" sz="1700">
                  <a:solidFill>
                    <a:schemeClr val="lt1"/>
                  </a:solidFill>
                  <a:latin typeface="Calibri"/>
                  <a:ea typeface="Calibri"/>
                  <a:cs typeface="Calibri"/>
                  <a:sym typeface="Calibri"/>
                </a:rPr>
                <a:t>Holistic approach</a:t>
              </a:r>
              <a:endParaRPr sz="1700">
                <a:solidFill>
                  <a:schemeClr val="lt1"/>
                </a:solidFill>
                <a:latin typeface="Calibri"/>
                <a:ea typeface="Calibri"/>
                <a:cs typeface="Calibri"/>
                <a:sym typeface="Calibri"/>
              </a:endParaRPr>
            </a:p>
          </p:txBody>
        </p:sp>
        <p:sp>
          <p:nvSpPr>
            <p:cNvPr id="1308" name="Google Shape;1308;p28"/>
            <p:cNvSpPr/>
            <p:nvPr/>
          </p:nvSpPr>
          <p:spPr>
            <a:xfrm>
              <a:off x="3658595" y="1892744"/>
              <a:ext cx="690159" cy="600138"/>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A8B9B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8"/>
            <p:cNvSpPr/>
            <p:nvPr/>
          </p:nvSpPr>
          <p:spPr>
            <a:xfrm rot="10800000">
              <a:off x="3658595" y="2123567"/>
              <a:ext cx="690159" cy="600138"/>
            </a:xfrm>
            <a:custGeom>
              <a:avLst/>
              <a:gdLst/>
              <a:ahLst/>
              <a:cxnLst/>
              <a:rect l="l" t="t" r="r" b="b"/>
              <a:pathLst>
                <a:path w="120000" h="120000" extrusionOk="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A8B9B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0" name="Google Shape;1310;p28"/>
          <p:cNvSpPr txBox="1">
            <a:spLocks noGrp="1"/>
          </p:cNvSpPr>
          <p:nvPr>
            <p:ph type="body" idx="2"/>
          </p:nvPr>
        </p:nvSpPr>
        <p:spPr>
          <a:xfrm>
            <a:off x="389965" y="1637401"/>
            <a:ext cx="3189996" cy="461576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Resilient </a:t>
            </a:r>
            <a:r>
              <a:rPr lang="de-DE" dirty="0" err="1"/>
              <a:t>teams</a:t>
            </a:r>
            <a:r>
              <a:rPr lang="de-DE" dirty="0"/>
              <a:t> </a:t>
            </a:r>
            <a:r>
              <a:rPr lang="de-DE" dirty="0" err="1"/>
              <a:t>are</a:t>
            </a:r>
            <a:r>
              <a:rPr lang="de-DE" dirty="0"/>
              <a:t> </a:t>
            </a:r>
            <a:r>
              <a:rPr lang="de-DE" dirty="0" err="1"/>
              <a:t>defined</a:t>
            </a:r>
            <a:r>
              <a:rPr lang="de-DE" dirty="0"/>
              <a:t> </a:t>
            </a:r>
            <a:r>
              <a:rPr lang="de-DE" dirty="0" err="1"/>
              <a:t>by</a:t>
            </a:r>
            <a:r>
              <a:rPr lang="de-DE" dirty="0"/>
              <a:t> well-</a:t>
            </a:r>
            <a:r>
              <a:rPr lang="de-DE" dirty="0" err="1"/>
              <a:t>functioning</a:t>
            </a:r>
            <a:r>
              <a:rPr lang="de-DE" dirty="0"/>
              <a:t> </a:t>
            </a:r>
            <a:r>
              <a:rPr lang="de-DE" dirty="0" err="1"/>
              <a:t>interaction</a:t>
            </a:r>
            <a:r>
              <a:rPr lang="de-DE" dirty="0"/>
              <a:t> </a:t>
            </a:r>
            <a:r>
              <a:rPr lang="de-DE" dirty="0" err="1"/>
              <a:t>processes</a:t>
            </a:r>
            <a:r>
              <a:rPr lang="de-DE" dirty="0"/>
              <a:t>, the </a:t>
            </a:r>
            <a:r>
              <a:rPr lang="de-DE" dirty="0" err="1"/>
              <a:t>way</a:t>
            </a:r>
            <a:r>
              <a:rPr lang="de-DE" dirty="0"/>
              <a:t> the </a:t>
            </a:r>
            <a:r>
              <a:rPr lang="de-DE" dirty="0" err="1"/>
              <a:t>team</a:t>
            </a:r>
            <a:r>
              <a:rPr lang="de-DE" dirty="0"/>
              <a:t> </a:t>
            </a:r>
            <a:r>
              <a:rPr lang="de-DE" dirty="0" err="1"/>
              <a:t>is</a:t>
            </a:r>
            <a:r>
              <a:rPr lang="de-DE" dirty="0"/>
              <a:t> </a:t>
            </a:r>
            <a:r>
              <a:rPr lang="de-DE" dirty="0" err="1"/>
              <a:t>led</a:t>
            </a:r>
            <a:r>
              <a:rPr lang="de-DE" dirty="0"/>
              <a:t> and the different personal </a:t>
            </a:r>
            <a:r>
              <a:rPr lang="de-DE" dirty="0" err="1"/>
              <a:t>competencies</a:t>
            </a:r>
            <a:r>
              <a:rPr lang="de-DE" dirty="0"/>
              <a:t> and </a:t>
            </a:r>
            <a:r>
              <a:rPr lang="de-DE" dirty="0" err="1"/>
              <a:t>skills</a:t>
            </a:r>
            <a:r>
              <a:rPr lang="de-DE" dirty="0"/>
              <a:t> of the </a:t>
            </a:r>
            <a:r>
              <a:rPr lang="de-DE" dirty="0" err="1"/>
              <a:t>team</a:t>
            </a:r>
            <a:r>
              <a:rPr lang="de-DE" dirty="0"/>
              <a:t> </a:t>
            </a:r>
            <a:r>
              <a:rPr lang="de-DE" dirty="0" err="1"/>
              <a:t>members</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There</a:t>
            </a:r>
            <a:r>
              <a:rPr lang="de-DE" dirty="0"/>
              <a:t> </a:t>
            </a:r>
            <a:r>
              <a:rPr lang="de-DE" dirty="0" err="1"/>
              <a:t>are</a:t>
            </a:r>
            <a:r>
              <a:rPr lang="de-DE" dirty="0"/>
              <a:t> </a:t>
            </a:r>
            <a:r>
              <a:rPr lang="de-DE" dirty="0" err="1"/>
              <a:t>four</a:t>
            </a:r>
            <a:r>
              <a:rPr lang="de-DE" dirty="0"/>
              <a:t> </a:t>
            </a:r>
            <a:r>
              <a:rPr lang="de-DE" dirty="0" err="1"/>
              <a:t>resilience</a:t>
            </a:r>
            <a:r>
              <a:rPr lang="de-DE" dirty="0"/>
              <a:t> </a:t>
            </a:r>
            <a:r>
              <a:rPr lang="de-DE" dirty="0" err="1"/>
              <a:t>keys</a:t>
            </a:r>
            <a:r>
              <a:rPr lang="de-DE" dirty="0"/>
              <a:t> </a:t>
            </a:r>
            <a:r>
              <a:rPr lang="de-DE" dirty="0" err="1"/>
              <a:t>that</a:t>
            </a:r>
            <a:r>
              <a:rPr lang="de-DE" dirty="0"/>
              <a:t> </a:t>
            </a:r>
            <a:r>
              <a:rPr lang="de-DE" dirty="0" err="1"/>
              <a:t>make</a:t>
            </a:r>
            <a:r>
              <a:rPr lang="de-DE" dirty="0"/>
              <a:t> a </a:t>
            </a:r>
            <a:r>
              <a:rPr lang="de-DE" dirty="0" err="1"/>
              <a:t>team</a:t>
            </a:r>
            <a:r>
              <a:rPr lang="de-DE" dirty="0"/>
              <a:t> resilient:</a:t>
            </a:r>
            <a:endParaRPr dirty="0"/>
          </a:p>
          <a:p>
            <a:pPr marL="0" lvl="0" indent="0" algn="l" rtl="0">
              <a:lnSpc>
                <a:spcPct val="100000"/>
              </a:lnSpc>
              <a:spcBef>
                <a:spcPts val="600"/>
              </a:spcBef>
              <a:spcAft>
                <a:spcPts val="0"/>
              </a:spcAft>
              <a:buClr>
                <a:srgbClr val="595A59"/>
              </a:buClr>
              <a:buSzPts val="1800"/>
              <a:buNone/>
            </a:pPr>
            <a:endParaRPr dirty="0"/>
          </a:p>
        </p:txBody>
      </p:sp>
      <p:sp>
        <p:nvSpPr>
          <p:cNvPr id="1311" name="Google Shape;1311;p2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In </a:t>
            </a:r>
            <a:r>
              <a:rPr lang="de-DE" dirty="0" err="1"/>
              <a:t>times</a:t>
            </a:r>
            <a:r>
              <a:rPr lang="de-DE" dirty="0"/>
              <a:t> of </a:t>
            </a:r>
            <a:r>
              <a:rPr lang="de-DE" dirty="0" err="1"/>
              <a:t>crisis</a:t>
            </a:r>
            <a:r>
              <a:rPr lang="de-DE" dirty="0"/>
              <a:t>, resilient </a:t>
            </a:r>
            <a:r>
              <a:rPr lang="de-DE" dirty="0" err="1"/>
              <a:t>teams</a:t>
            </a:r>
            <a:r>
              <a:rPr lang="de-DE" dirty="0"/>
              <a:t> </a:t>
            </a:r>
            <a:r>
              <a:rPr lang="de-DE" dirty="0" err="1"/>
              <a:t>work</a:t>
            </a:r>
            <a:r>
              <a:rPr lang="de-DE" dirty="0"/>
              <a:t> </a:t>
            </a:r>
            <a:r>
              <a:rPr lang="de-DE" dirty="0" err="1"/>
              <a:t>together</a:t>
            </a:r>
            <a:r>
              <a:rPr lang="de-DE" dirty="0"/>
              <a:t> </a:t>
            </a:r>
            <a:r>
              <a:rPr lang="de-DE" dirty="0" err="1"/>
              <a:t>successfully</a:t>
            </a:r>
            <a:r>
              <a:rPr lang="de-DE" dirty="0"/>
              <a:t> and manage </a:t>
            </a:r>
            <a:r>
              <a:rPr lang="de-DE" dirty="0" err="1"/>
              <a:t>critical</a:t>
            </a:r>
            <a:r>
              <a:rPr lang="de-DE" dirty="0"/>
              <a:t> </a:t>
            </a:r>
            <a:r>
              <a:rPr lang="de-DE" dirty="0" err="1"/>
              <a:t>situations</a:t>
            </a:r>
            <a:r>
              <a:rPr lang="de-DE" dirty="0"/>
              <a:t> </a:t>
            </a:r>
            <a:r>
              <a:rPr lang="de-DE" dirty="0" err="1"/>
              <a:t>together</a:t>
            </a:r>
            <a:r>
              <a:rPr lang="de-DE" dirty="0"/>
              <a:t> </a:t>
            </a:r>
            <a:r>
              <a:rPr lang="de-DE" dirty="0" err="1"/>
              <a:t>more</a:t>
            </a:r>
            <a:r>
              <a:rPr lang="de-DE" dirty="0"/>
              <a:t> </a:t>
            </a:r>
            <a:r>
              <a:rPr lang="de-DE" dirty="0" err="1"/>
              <a:t>quickly</a:t>
            </a:r>
            <a:r>
              <a:rPr lang="de-DE" dirty="0"/>
              <a:t>. </a:t>
            </a:r>
            <a:endParaRPr dirty="0"/>
          </a:p>
          <a:p>
            <a:pPr marL="0" lvl="0" indent="0" algn="l" rtl="0">
              <a:lnSpc>
                <a:spcPct val="90000"/>
              </a:lnSpc>
              <a:spcBef>
                <a:spcPts val="1000"/>
              </a:spcBef>
              <a:spcAft>
                <a:spcPts val="0"/>
              </a:spcAft>
              <a:buClr>
                <a:srgbClr val="79527B"/>
              </a:buClr>
              <a:buSzPts val="2000"/>
              <a:buNone/>
            </a:pPr>
            <a:endParaRPr dirty="0"/>
          </a:p>
        </p:txBody>
      </p:sp>
      <p:sp>
        <p:nvSpPr>
          <p:cNvPr id="1312" name="Google Shape;1312;p2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sz="1500" dirty="0"/>
              <a:t>Human Resources: Team </a:t>
            </a:r>
            <a:r>
              <a:rPr lang="de-DE" sz="1500" dirty="0" err="1"/>
              <a:t>Resilience</a:t>
            </a:r>
            <a:endParaRPr sz="1500" dirty="0"/>
          </a:p>
        </p:txBody>
      </p:sp>
      <p:sp>
        <p:nvSpPr>
          <p:cNvPr id="1313" name="Google Shape;1313;p28"/>
          <p:cNvSpPr/>
          <p:nvPr/>
        </p:nvSpPr>
        <p:spPr>
          <a:xfrm>
            <a:off x="8712355" y="1509788"/>
            <a:ext cx="3189995" cy="1131924"/>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14" name="Google Shape;1314;p28"/>
          <p:cNvSpPr/>
          <p:nvPr/>
        </p:nvSpPr>
        <p:spPr>
          <a:xfrm>
            <a:off x="3632296" y="1509788"/>
            <a:ext cx="3189995" cy="1131924"/>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315" name="Google Shape;1315;p28"/>
          <p:cNvSpPr txBox="1"/>
          <p:nvPr/>
        </p:nvSpPr>
        <p:spPr>
          <a:xfrm>
            <a:off x="3643277" y="1509788"/>
            <a:ext cx="2792400" cy="1446900"/>
          </a:xfrm>
          <a:prstGeom prst="rect">
            <a:avLst/>
          </a:prstGeom>
          <a:noFill/>
          <a:ln>
            <a:noFill/>
          </a:ln>
        </p:spPr>
        <p:txBody>
          <a:bodyPr spcFirstLastPara="1" wrap="square" lIns="91425" tIns="45700" rIns="91425" bIns="45700" anchor="t" anchorCtr="0">
            <a:spAutoFit/>
          </a:bodyPr>
          <a:lstStyle/>
          <a:p>
            <a:pPr marL="87313" marR="0" lvl="0" indent="-88900" algn="l"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a:t>
            </a:r>
            <a:r>
              <a:rPr lang="de-DE" sz="1400" dirty="0">
                <a:solidFill>
                  <a:srgbClr val="595A59"/>
                </a:solidFill>
                <a:latin typeface="Calibri"/>
                <a:ea typeface="Calibri"/>
                <a:cs typeface="Calibri"/>
                <a:sym typeface="Calibri"/>
              </a:rPr>
              <a:t>all </a:t>
            </a:r>
            <a:r>
              <a:rPr lang="de-DE" sz="1400" dirty="0" err="1">
                <a:solidFill>
                  <a:srgbClr val="595A59"/>
                </a:solidFill>
                <a:latin typeface="Calibri"/>
                <a:ea typeface="Calibri"/>
                <a:cs typeface="Calibri"/>
                <a:sym typeface="Calibri"/>
              </a:rPr>
              <a:t>team</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members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dare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raise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questions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concerns</a:t>
            </a:r>
            <a:r>
              <a:rPr lang="de-DE" sz="1400" dirty="0">
                <a:solidFill>
                  <a:srgbClr val="595A59"/>
                </a:solidFill>
                <a:latin typeface="Calibri"/>
                <a:ea typeface="Calibri"/>
                <a:cs typeface="Calibri"/>
                <a:sym typeface="Calibri"/>
              </a:rPr>
              <a:t> and </a:t>
            </a:r>
            <a:r>
              <a:rPr lang="de-DE" sz="1400" dirty="0" err="1">
                <a:solidFill>
                  <a:srgbClr val="595A59"/>
                </a:solidFill>
                <a:latin typeface="Calibri"/>
                <a:ea typeface="Calibri"/>
                <a:cs typeface="Calibri"/>
                <a:sym typeface="Calibri"/>
              </a:rPr>
              <a:t>worries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without</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fear</a:t>
            </a:r>
            <a:r>
              <a:rPr lang="de-DE" sz="1400" dirty="0">
                <a:solidFill>
                  <a:srgbClr val="595A59"/>
                </a:solidFill>
                <a:latin typeface="Calibri"/>
                <a:ea typeface="Calibri"/>
                <a:cs typeface="Calibri"/>
                <a:sym typeface="Calibri"/>
              </a:rPr>
              <a:t> of negative </a:t>
            </a:r>
            <a:r>
              <a:rPr lang="de-DE" sz="1400" dirty="0" err="1">
                <a:solidFill>
                  <a:srgbClr val="595A59"/>
                </a:solidFill>
                <a:latin typeface="Calibri"/>
                <a:ea typeface="Calibri"/>
                <a:cs typeface="Calibri"/>
                <a:sym typeface="Calibri"/>
              </a:rPr>
              <a:t>reactions</a:t>
            </a:r>
            <a:endParaRPr dirty="0"/>
          </a:p>
          <a:p>
            <a:pPr marL="87313" marR="0" lvl="0" indent="-88900" algn="l"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increases</a:t>
            </a:r>
            <a:r>
              <a:rPr lang="de-DE" sz="1400" dirty="0">
                <a:solidFill>
                  <a:srgbClr val="595A59"/>
                </a:solidFill>
                <a:latin typeface="Calibri"/>
                <a:ea typeface="Calibri"/>
                <a:cs typeface="Calibri"/>
                <a:sym typeface="Calibri"/>
              </a:rPr>
              <a:t> the innovative power of a </a:t>
            </a:r>
            <a:r>
              <a:rPr lang="de-DE" sz="1400" dirty="0" err="1">
                <a:solidFill>
                  <a:srgbClr val="595A59"/>
                </a:solidFill>
                <a:latin typeface="Calibri"/>
                <a:ea typeface="Calibri"/>
                <a:cs typeface="Calibri"/>
                <a:sym typeface="Calibri"/>
              </a:rPr>
              <a:t>team</a:t>
            </a:r>
            <a:endParaRPr sz="1400" dirty="0">
              <a:solidFill>
                <a:srgbClr val="595A59"/>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316" name="Google Shape;1316;p28"/>
          <p:cNvSpPr txBox="1"/>
          <p:nvPr/>
        </p:nvSpPr>
        <p:spPr>
          <a:xfrm>
            <a:off x="8830490" y="1509788"/>
            <a:ext cx="3063152" cy="1169551"/>
          </a:xfrm>
          <a:prstGeom prst="rect">
            <a:avLst/>
          </a:prstGeom>
          <a:noFill/>
          <a:ln>
            <a:noFill/>
          </a:ln>
        </p:spPr>
        <p:txBody>
          <a:bodyPr spcFirstLastPara="1" wrap="square" lIns="91425" tIns="45700" rIns="91425" bIns="45700" anchor="t" anchorCtr="0">
            <a:spAutoFit/>
          </a:bodyPr>
          <a:lstStyle/>
          <a:p>
            <a:pPr marL="87313" marR="0" lvl="0" indent="-88900" algn="r"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work</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together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flexibly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be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able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adapt</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working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methods</a:t>
            </a:r>
            <a:r>
              <a:rPr lang="de-DE" sz="1400" dirty="0">
                <a:solidFill>
                  <a:srgbClr val="595A59"/>
                </a:solidFill>
                <a:latin typeface="Calibri"/>
                <a:ea typeface="Calibri"/>
                <a:cs typeface="Calibri"/>
                <a:sym typeface="Calibri"/>
              </a:rPr>
              <a:t> and </a:t>
            </a:r>
            <a:r>
              <a:rPr lang="de-DE" sz="1400" dirty="0" err="1">
                <a:solidFill>
                  <a:srgbClr val="595A59"/>
                </a:solidFill>
                <a:latin typeface="Calibri"/>
                <a:ea typeface="Calibri"/>
                <a:cs typeface="Calibri"/>
                <a:sym typeface="Calibri"/>
              </a:rPr>
              <a:t>distribution</a:t>
            </a:r>
            <a:r>
              <a:rPr lang="de-DE" sz="1400" dirty="0">
                <a:solidFill>
                  <a:srgbClr val="595A59"/>
                </a:solidFill>
                <a:latin typeface="Calibri"/>
                <a:ea typeface="Calibri"/>
                <a:cs typeface="Calibri"/>
                <a:sym typeface="Calibri"/>
              </a:rPr>
              <a:t> of </a:t>
            </a:r>
            <a:r>
              <a:rPr lang="de-DE" sz="1400" dirty="0" err="1">
                <a:solidFill>
                  <a:srgbClr val="595A59"/>
                </a:solidFill>
                <a:latin typeface="Calibri"/>
                <a:ea typeface="Calibri"/>
                <a:cs typeface="Calibri"/>
                <a:sym typeface="Calibri"/>
              </a:rPr>
              <a:t>tasks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appropriately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situation</a:t>
            </a:r>
            <a:endParaRPr dirty="0"/>
          </a:p>
          <a:p>
            <a:pPr marL="87313" marR="0" lvl="0" indent="-88900" algn="r"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request</a:t>
            </a:r>
            <a:r>
              <a:rPr lang="de-DE" sz="1400" dirty="0">
                <a:solidFill>
                  <a:srgbClr val="595A59"/>
                </a:solidFill>
                <a:latin typeface="Calibri"/>
                <a:ea typeface="Calibri"/>
                <a:cs typeface="Calibri"/>
                <a:sym typeface="Calibri"/>
              </a:rPr>
              <a:t> support in </a:t>
            </a:r>
            <a:r>
              <a:rPr lang="de-DE" sz="1400" dirty="0" err="1">
                <a:solidFill>
                  <a:srgbClr val="595A59"/>
                </a:solidFill>
                <a:latin typeface="Calibri"/>
                <a:ea typeface="Calibri"/>
                <a:cs typeface="Calibri"/>
                <a:sym typeface="Calibri"/>
              </a:rPr>
              <a:t>good</a:t>
            </a:r>
            <a:r>
              <a:rPr lang="de-DE" sz="1400" dirty="0">
                <a:solidFill>
                  <a:srgbClr val="595A59"/>
                </a:solidFill>
                <a:latin typeface="Calibri"/>
                <a:ea typeface="Calibri"/>
                <a:cs typeface="Calibri"/>
                <a:sym typeface="Calibri"/>
              </a:rPr>
              <a:t> time</a:t>
            </a:r>
            <a:endParaRPr sz="1400" dirty="0">
              <a:solidFill>
                <a:srgbClr val="595A59"/>
              </a:solidFill>
              <a:latin typeface="Calibri"/>
              <a:ea typeface="Calibri"/>
              <a:cs typeface="Calibri"/>
              <a:sym typeface="Calibri"/>
            </a:endParaRPr>
          </a:p>
        </p:txBody>
      </p:sp>
      <p:sp>
        <p:nvSpPr>
          <p:cNvPr id="1317" name="Google Shape;1317;p28"/>
          <p:cNvSpPr/>
          <p:nvPr/>
        </p:nvSpPr>
        <p:spPr>
          <a:xfrm>
            <a:off x="8712355" y="5347388"/>
            <a:ext cx="3189995" cy="1131924"/>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18" name="Google Shape;1318;p28"/>
          <p:cNvSpPr txBox="1"/>
          <p:nvPr/>
        </p:nvSpPr>
        <p:spPr>
          <a:xfrm>
            <a:off x="388679" y="5539025"/>
            <a:ext cx="3189996"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i="1">
                <a:solidFill>
                  <a:srgbClr val="595A59"/>
                </a:solidFill>
                <a:latin typeface="Calibri"/>
                <a:ea typeface="Calibri"/>
                <a:cs typeface="Calibri"/>
                <a:sym typeface="Calibri"/>
              </a:rPr>
              <a:t>Source: </a:t>
            </a:r>
            <a:r>
              <a:rPr lang="de-DE" sz="900" i="1" u="sng">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https://www.linkedin.com/pulse/resilienz-der-krise-wieder-stabil-werden-teil-1-heller/?trackingId=ARp27V2XKiT7FPNqOJw%2B1g%3D%3D</a:t>
            </a:r>
            <a:r>
              <a:rPr lang="de-DE" sz="900" i="1">
                <a:solidFill>
                  <a:srgbClr val="595A59"/>
                </a:solidFill>
                <a:latin typeface="Calibri"/>
                <a:ea typeface="Calibri"/>
                <a:cs typeface="Calibri"/>
                <a:sym typeface="Calibri"/>
              </a:rPr>
              <a:t> </a:t>
            </a:r>
            <a:endParaRPr/>
          </a:p>
        </p:txBody>
      </p:sp>
      <p:sp>
        <p:nvSpPr>
          <p:cNvPr id="1319" name="Google Shape;1319;p28"/>
          <p:cNvSpPr/>
          <p:nvPr/>
        </p:nvSpPr>
        <p:spPr>
          <a:xfrm>
            <a:off x="3630821" y="5347388"/>
            <a:ext cx="3189995" cy="1131924"/>
          </a:xfrm>
          <a:prstGeom prst="roundRect">
            <a:avLst>
              <a:gd name="adj" fmla="val 16667"/>
            </a:avLst>
          </a:prstGeom>
          <a:no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182563" marR="0" lvl="0" indent="-93663" algn="l" rtl="0">
              <a:spcBef>
                <a:spcPts val="0"/>
              </a:spcBef>
              <a:spcAft>
                <a:spcPts val="0"/>
              </a:spcAft>
              <a:buClr>
                <a:schemeClr val="dk1"/>
              </a:buClr>
              <a:buSzPts val="1400"/>
              <a:buFont typeface="Arial"/>
              <a:buNone/>
            </a:pPr>
            <a:endParaRPr sz="1400">
              <a:solidFill>
                <a:srgbClr val="595A59"/>
              </a:solidFill>
              <a:latin typeface="Calibri"/>
              <a:ea typeface="Calibri"/>
              <a:cs typeface="Calibri"/>
              <a:sym typeface="Calibri"/>
            </a:endParaRPr>
          </a:p>
        </p:txBody>
      </p:sp>
      <p:sp>
        <p:nvSpPr>
          <p:cNvPr id="1320" name="Google Shape;1320;p28"/>
          <p:cNvSpPr txBox="1"/>
          <p:nvPr/>
        </p:nvSpPr>
        <p:spPr>
          <a:xfrm>
            <a:off x="9030789" y="5355598"/>
            <a:ext cx="2873908" cy="1169551"/>
          </a:xfrm>
          <a:prstGeom prst="rect">
            <a:avLst/>
          </a:prstGeom>
          <a:noFill/>
          <a:ln>
            <a:noFill/>
          </a:ln>
        </p:spPr>
        <p:txBody>
          <a:bodyPr spcFirstLastPara="1" wrap="square" lIns="91425" tIns="45700" rIns="91425" bIns="45700" anchor="t" anchorCtr="0">
            <a:spAutoFit/>
          </a:bodyPr>
          <a:lstStyle/>
          <a:p>
            <a:pPr marL="87313" marR="0" lvl="0" indent="-88900" algn="r"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a:t>
            </a:r>
            <a:r>
              <a:rPr lang="de-DE" dirty="0" err="1">
                <a:solidFill>
                  <a:srgbClr val="595A59"/>
                </a:solidFill>
                <a:latin typeface="Calibri"/>
                <a:ea typeface="Calibri"/>
                <a:cs typeface="Calibri"/>
                <a:sym typeface="Calibri"/>
              </a:rPr>
              <a:t>c</a:t>
            </a:r>
            <a:r>
              <a:rPr lang="de-DE" sz="1400" dirty="0" err="1">
                <a:solidFill>
                  <a:srgbClr val="595A59"/>
                </a:solidFill>
                <a:latin typeface="Calibri"/>
                <a:ea typeface="Calibri"/>
                <a:cs typeface="Calibri"/>
                <a:sym typeface="Calibri"/>
              </a:rPr>
              <a:t>ritical</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situations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are</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worked</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through</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together</a:t>
            </a:r>
            <a:r>
              <a:rPr lang="de-DE" sz="1400" dirty="0">
                <a:solidFill>
                  <a:srgbClr val="595A59"/>
                </a:solidFill>
                <a:latin typeface="Calibri"/>
                <a:ea typeface="Calibri"/>
                <a:cs typeface="Calibri"/>
                <a:sym typeface="Calibri"/>
              </a:rPr>
              <a:t> so </a:t>
            </a:r>
            <a:r>
              <a:rPr lang="de-DE" sz="1400" dirty="0" err="1">
                <a:solidFill>
                  <a:srgbClr val="595A59"/>
                </a:solidFill>
                <a:latin typeface="Calibri"/>
                <a:ea typeface="Calibri"/>
                <a:cs typeface="Calibri"/>
                <a:sym typeface="Calibri"/>
              </a:rPr>
              <a:t>that</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they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can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learn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from</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them</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for</a:t>
            </a:r>
            <a:r>
              <a:rPr lang="de-DE" sz="1400" dirty="0">
                <a:solidFill>
                  <a:srgbClr val="595A59"/>
                </a:solidFill>
                <a:latin typeface="Calibri"/>
                <a:ea typeface="Calibri"/>
                <a:cs typeface="Calibri"/>
                <a:sym typeface="Calibri"/>
              </a:rPr>
              <a:t> the </a:t>
            </a:r>
            <a:r>
              <a:rPr lang="de-DE" sz="1400" dirty="0" err="1">
                <a:solidFill>
                  <a:srgbClr val="595A59"/>
                </a:solidFill>
                <a:latin typeface="Calibri"/>
                <a:ea typeface="Calibri"/>
                <a:cs typeface="Calibri"/>
                <a:sym typeface="Calibri"/>
              </a:rPr>
              <a:t>future</a:t>
            </a:r>
            <a:endParaRPr dirty="0"/>
          </a:p>
          <a:p>
            <a:pPr marL="87313" marR="0" lvl="0" indent="-88900" algn="r"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a:t>
            </a:r>
            <a:r>
              <a:rPr lang="de-DE" dirty="0" err="1">
                <a:solidFill>
                  <a:srgbClr val="595A59"/>
                </a:solidFill>
                <a:latin typeface="Calibri"/>
                <a:ea typeface="Calibri"/>
                <a:cs typeface="Calibri"/>
                <a:sym typeface="Calibri"/>
              </a:rPr>
              <a:t>a</a:t>
            </a:r>
            <a:r>
              <a:rPr lang="de-DE" sz="1400" dirty="0" err="1">
                <a:solidFill>
                  <a:srgbClr val="595A59"/>
                </a:solidFill>
                <a:latin typeface="Calibri"/>
                <a:ea typeface="Calibri"/>
                <a:cs typeface="Calibri"/>
                <a:sym typeface="Calibri"/>
              </a:rPr>
              <a:t>pproaching</a:t>
            </a:r>
            <a:r>
              <a:rPr lang="de-DE" sz="1400" dirty="0">
                <a:solidFill>
                  <a:srgbClr val="595A59"/>
                </a:solidFill>
                <a:latin typeface="Calibri"/>
                <a:ea typeface="Calibri"/>
                <a:cs typeface="Calibri"/>
                <a:sym typeface="Calibri"/>
              </a:rPr>
              <a:t> not </a:t>
            </a:r>
            <a:r>
              <a:rPr lang="de-DE" sz="1400" dirty="0" err="1">
                <a:solidFill>
                  <a:srgbClr val="595A59"/>
                </a:solidFill>
                <a:latin typeface="Calibri"/>
                <a:ea typeface="Calibri"/>
                <a:cs typeface="Calibri"/>
                <a:sym typeface="Calibri"/>
              </a:rPr>
              <a:t>only</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facts</a:t>
            </a:r>
            <a:r>
              <a:rPr lang="de-DE" sz="1400" dirty="0">
                <a:solidFill>
                  <a:srgbClr val="595A59"/>
                </a:solidFill>
                <a:latin typeface="Calibri"/>
                <a:ea typeface="Calibri"/>
                <a:cs typeface="Calibri"/>
                <a:sym typeface="Calibri"/>
              </a:rPr>
              <a:t> but also </a:t>
            </a:r>
            <a:r>
              <a:rPr lang="de-DE" sz="1400" dirty="0" err="1">
                <a:solidFill>
                  <a:srgbClr val="595A59"/>
                </a:solidFill>
                <a:latin typeface="Calibri"/>
                <a:ea typeface="Calibri"/>
                <a:cs typeface="Calibri"/>
                <a:sym typeface="Calibri"/>
              </a:rPr>
              <a:t>emotions</a:t>
            </a:r>
            <a:endParaRPr sz="1400" dirty="0">
              <a:solidFill>
                <a:srgbClr val="595A59"/>
              </a:solidFill>
              <a:latin typeface="Calibri"/>
              <a:ea typeface="Calibri"/>
              <a:cs typeface="Calibri"/>
              <a:sym typeface="Calibri"/>
            </a:endParaRPr>
          </a:p>
        </p:txBody>
      </p:sp>
      <p:sp>
        <p:nvSpPr>
          <p:cNvPr id="1321" name="Google Shape;1321;p28"/>
          <p:cNvSpPr txBox="1"/>
          <p:nvPr/>
        </p:nvSpPr>
        <p:spPr>
          <a:xfrm>
            <a:off x="3656508" y="5347388"/>
            <a:ext cx="2792400" cy="1446900"/>
          </a:xfrm>
          <a:prstGeom prst="rect">
            <a:avLst/>
          </a:prstGeom>
          <a:noFill/>
          <a:ln>
            <a:noFill/>
          </a:ln>
        </p:spPr>
        <p:txBody>
          <a:bodyPr spcFirstLastPara="1" wrap="square" lIns="91425" tIns="45700" rIns="91425" bIns="45700" anchor="t" anchorCtr="0">
            <a:spAutoFit/>
          </a:bodyPr>
          <a:lstStyle/>
          <a:p>
            <a:pPr marL="87313" marR="0" lvl="0" indent="-88900" algn="l"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team</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has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overview</a:t>
            </a:r>
            <a:r>
              <a:rPr lang="de-DE" sz="1400" dirty="0">
                <a:solidFill>
                  <a:srgbClr val="595A59"/>
                </a:solidFill>
                <a:latin typeface="Calibri"/>
                <a:ea typeface="Calibri"/>
                <a:cs typeface="Calibri"/>
                <a:sym typeface="Calibri"/>
              </a:rPr>
              <a:t> of </a:t>
            </a:r>
            <a:r>
              <a:rPr lang="de-DE" sz="1400" dirty="0" err="1">
                <a:solidFill>
                  <a:srgbClr val="595A59"/>
                </a:solidFill>
                <a:latin typeface="Calibri"/>
                <a:ea typeface="Calibri"/>
                <a:cs typeface="Calibri"/>
                <a:sym typeface="Calibri"/>
              </a:rPr>
              <a:t>tasks</a:t>
            </a:r>
            <a:r>
              <a:rPr lang="de-DE" sz="1400" dirty="0">
                <a:solidFill>
                  <a:srgbClr val="595A59"/>
                </a:solidFill>
                <a:latin typeface="Calibri"/>
                <a:ea typeface="Calibri"/>
                <a:cs typeface="Calibri"/>
                <a:sym typeface="Calibri"/>
              </a:rPr>
              <a:t>/</a:t>
            </a:r>
            <a:r>
              <a:rPr lang="de-DE" sz="1400" dirty="0" err="1">
                <a:solidFill>
                  <a:srgbClr val="595A59"/>
                </a:solidFill>
                <a:latin typeface="Calibri"/>
                <a:ea typeface="Calibri"/>
                <a:cs typeface="Calibri"/>
                <a:sym typeface="Calibri"/>
              </a:rPr>
              <a:t>goals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works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together</a:t>
            </a:r>
            <a:r>
              <a:rPr lang="de-DE" sz="1400" dirty="0">
                <a:solidFill>
                  <a:srgbClr val="595A59"/>
                </a:solidFill>
                <a:latin typeface="Calibri"/>
                <a:ea typeface="Calibri"/>
                <a:cs typeface="Calibri"/>
                <a:sym typeface="Calibri"/>
              </a:rPr>
              <a:t> and </a:t>
            </a:r>
            <a:r>
              <a:rPr lang="de-DE" sz="1400" dirty="0" err="1">
                <a:solidFill>
                  <a:srgbClr val="595A59"/>
                </a:solidFill>
                <a:latin typeface="Calibri"/>
                <a:ea typeface="Calibri"/>
                <a:cs typeface="Calibri"/>
                <a:sym typeface="Calibri"/>
              </a:rPr>
              <a:t>cooperates</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with</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other</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areas</a:t>
            </a:r>
            <a:r>
              <a:rPr lang="de-DE" sz="1400" dirty="0">
                <a:solidFill>
                  <a:srgbClr val="595A59"/>
                </a:solidFill>
                <a:latin typeface="Calibri"/>
                <a:ea typeface="Calibri"/>
                <a:cs typeface="Calibri"/>
                <a:sym typeface="Calibri"/>
              </a:rPr>
              <a:t> in the </a:t>
            </a:r>
            <a:r>
              <a:rPr lang="de-DE" sz="1400" dirty="0" err="1">
                <a:solidFill>
                  <a:srgbClr val="595A59"/>
                </a:solidFill>
                <a:latin typeface="Calibri"/>
                <a:ea typeface="Calibri"/>
                <a:cs typeface="Calibri"/>
                <a:sym typeface="Calibri"/>
              </a:rPr>
              <a:t>company</a:t>
            </a:r>
            <a:endParaRPr dirty="0"/>
          </a:p>
          <a:p>
            <a:pPr marL="87313" marR="0" lvl="0" indent="-88900" algn="l" rtl="0">
              <a:spcBef>
                <a:spcPts val="0"/>
              </a:spcBef>
              <a:spcAft>
                <a:spcPts val="0"/>
              </a:spcAft>
              <a:buClr>
                <a:srgbClr val="595A59"/>
              </a:buClr>
              <a:buSzPts val="1400"/>
              <a:buFont typeface="Arial"/>
              <a:buChar char="•"/>
            </a:pPr>
            <a:r>
              <a:rPr lang="de-DE" dirty="0">
                <a:solidFill>
                  <a:srgbClr val="595A59"/>
                </a:solidFill>
                <a:latin typeface="Calibri"/>
                <a:ea typeface="Calibri"/>
                <a:cs typeface="Calibri"/>
                <a:sym typeface="Calibri"/>
              </a:rPr>
              <a:t> r</a:t>
            </a:r>
            <a:r>
              <a:rPr lang="de-DE" sz="1400" dirty="0">
                <a:solidFill>
                  <a:srgbClr val="595A59"/>
                </a:solidFill>
                <a:latin typeface="Calibri"/>
                <a:ea typeface="Calibri"/>
                <a:cs typeface="Calibri"/>
                <a:sym typeface="Calibri"/>
              </a:rPr>
              <a:t>eliable </a:t>
            </a:r>
            <a:r>
              <a:rPr lang="de-DE" sz="1400" dirty="0" err="1">
                <a:solidFill>
                  <a:srgbClr val="595A59"/>
                </a:solidFill>
                <a:latin typeface="Calibri"/>
                <a:ea typeface="Calibri"/>
                <a:cs typeface="Calibri"/>
                <a:sym typeface="Calibri"/>
              </a:rPr>
              <a:t>sharing</a:t>
            </a:r>
            <a:r>
              <a:rPr lang="de-DE" sz="1400" dirty="0">
                <a:solidFill>
                  <a:srgbClr val="595A59"/>
                </a:solidFill>
                <a:latin typeface="Calibri"/>
                <a:ea typeface="Calibri"/>
                <a:cs typeface="Calibri"/>
                <a:sym typeface="Calibri"/>
              </a:rPr>
              <a:t> of </a:t>
            </a:r>
            <a:r>
              <a:rPr lang="de-DE" sz="1400" dirty="0" err="1">
                <a:solidFill>
                  <a:srgbClr val="595A59"/>
                </a:solidFill>
                <a:latin typeface="Calibri"/>
                <a:ea typeface="Calibri"/>
                <a:cs typeface="Calibri"/>
                <a:sym typeface="Calibri"/>
              </a:rPr>
              <a:t>information</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among</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each</a:t>
            </a:r>
            <a:r>
              <a:rPr lang="de-DE" sz="1400" dirty="0">
                <a:solidFill>
                  <a:srgbClr val="595A59"/>
                </a:solidFill>
                <a:latin typeface="Calibri"/>
                <a:ea typeface="Calibri"/>
                <a:cs typeface="Calibri"/>
                <a:sym typeface="Calibri"/>
              </a:rPr>
              <a:t> </a:t>
            </a:r>
            <a:r>
              <a:rPr lang="de-DE" sz="1400" dirty="0" err="1">
                <a:solidFill>
                  <a:srgbClr val="595A59"/>
                </a:solidFill>
                <a:latin typeface="Calibri"/>
                <a:ea typeface="Calibri"/>
                <a:cs typeface="Calibri"/>
                <a:sym typeface="Calibri"/>
              </a:rPr>
              <a:t>other</a:t>
            </a:r>
            <a:r>
              <a:rPr lang="de-DE" sz="1400" dirty="0">
                <a:solidFill>
                  <a:srgbClr val="595A59"/>
                </a:solidFill>
                <a:latin typeface="Calibri"/>
                <a:ea typeface="Calibri"/>
                <a:cs typeface="Calibri"/>
                <a:sym typeface="Calibri"/>
              </a:rPr>
              <a:t> and </a:t>
            </a:r>
            <a:r>
              <a:rPr lang="de-DE" sz="1400" dirty="0" err="1">
                <a:solidFill>
                  <a:srgbClr val="595A59"/>
                </a:solidFill>
                <a:latin typeface="Calibri"/>
                <a:ea typeface="Calibri"/>
                <a:cs typeface="Calibri"/>
                <a:sym typeface="Calibri"/>
              </a:rPr>
              <a:t>passing</a:t>
            </a:r>
            <a:r>
              <a:rPr lang="de-DE" sz="1400" dirty="0">
                <a:solidFill>
                  <a:srgbClr val="595A59"/>
                </a:solidFill>
                <a:latin typeface="Calibri"/>
                <a:ea typeface="Calibri"/>
                <a:cs typeface="Calibri"/>
                <a:sym typeface="Calibri"/>
              </a:rPr>
              <a:t> on</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2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Companies </a:t>
            </a:r>
            <a:r>
              <a:rPr lang="de-DE" dirty="0" err="1"/>
              <a:t>are</a:t>
            </a:r>
            <a:r>
              <a:rPr lang="de-DE" dirty="0"/>
              <a:t> </a:t>
            </a:r>
            <a:r>
              <a:rPr lang="de-DE" dirty="0" err="1"/>
              <a:t>only</a:t>
            </a:r>
            <a:r>
              <a:rPr lang="de-DE" dirty="0"/>
              <a:t> </a:t>
            </a:r>
            <a:r>
              <a:rPr lang="de-DE" dirty="0" err="1"/>
              <a:t>as</a:t>
            </a:r>
            <a:r>
              <a:rPr lang="de-DE" dirty="0"/>
              <a:t> resilient </a:t>
            </a:r>
            <a:r>
              <a:rPr lang="de-DE" dirty="0" err="1"/>
              <a:t>as</a:t>
            </a:r>
            <a:r>
              <a:rPr lang="de-DE" dirty="0"/>
              <a:t> </a:t>
            </a:r>
            <a:r>
              <a:rPr lang="de-DE" dirty="0" err="1"/>
              <a:t>their</a:t>
            </a:r>
            <a:r>
              <a:rPr lang="de-DE" dirty="0"/>
              <a:t> </a:t>
            </a:r>
            <a:r>
              <a:rPr lang="de-DE" dirty="0" err="1"/>
              <a:t>leaders</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As a </a:t>
            </a:r>
            <a:r>
              <a:rPr lang="de-DE" dirty="0" err="1"/>
              <a:t>leader</a:t>
            </a:r>
            <a:r>
              <a:rPr lang="de-DE" dirty="0"/>
              <a:t>, </a:t>
            </a:r>
            <a:r>
              <a:rPr lang="de-DE" dirty="0" err="1"/>
              <a:t>you</a:t>
            </a:r>
            <a:r>
              <a:rPr lang="de-DE" dirty="0"/>
              <a:t> </a:t>
            </a:r>
            <a:r>
              <a:rPr lang="de-DE" dirty="0" err="1"/>
              <a:t>should</a:t>
            </a:r>
            <a:r>
              <a:rPr lang="de-DE" dirty="0"/>
              <a:t> not </a:t>
            </a:r>
            <a:r>
              <a:rPr lang="de-DE" dirty="0" err="1"/>
              <a:t>only</a:t>
            </a:r>
            <a:r>
              <a:rPr lang="de-DE" dirty="0"/>
              <a:t> promote </a:t>
            </a:r>
            <a:r>
              <a:rPr lang="de-DE" dirty="0" err="1"/>
              <a:t>your</a:t>
            </a:r>
            <a:r>
              <a:rPr lang="de-DE" dirty="0"/>
              <a:t> own </a:t>
            </a:r>
            <a:r>
              <a:rPr lang="de-DE" dirty="0" err="1"/>
              <a:t>resilience</a:t>
            </a:r>
            <a:r>
              <a:rPr lang="de-DE" dirty="0"/>
              <a:t>, but also </a:t>
            </a:r>
            <a:r>
              <a:rPr lang="de-DE" dirty="0" err="1"/>
              <a:t>that</a:t>
            </a:r>
            <a:r>
              <a:rPr lang="de-DE" dirty="0"/>
              <a:t> of </a:t>
            </a:r>
            <a:r>
              <a:rPr lang="de-DE" dirty="0" err="1"/>
              <a:t>your</a:t>
            </a:r>
            <a:r>
              <a:rPr lang="de-DE" dirty="0"/>
              <a:t> </a:t>
            </a:r>
            <a:r>
              <a:rPr lang="de-DE" dirty="0" err="1"/>
              <a:t>employees</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This </a:t>
            </a:r>
            <a:r>
              <a:rPr lang="de-DE" dirty="0" err="1"/>
              <a:t>succeeds</a:t>
            </a:r>
            <a:r>
              <a:rPr lang="de-DE" dirty="0"/>
              <a:t> </a:t>
            </a:r>
            <a:r>
              <a:rPr lang="de-DE" dirty="0" err="1"/>
              <a:t>with</a:t>
            </a:r>
            <a:r>
              <a:rPr lang="de-DE" dirty="0"/>
              <a:t> the </a:t>
            </a:r>
            <a:r>
              <a:rPr lang="de-DE" dirty="0" err="1"/>
              <a:t>internalisation</a:t>
            </a:r>
            <a:r>
              <a:rPr lang="de-DE" dirty="0"/>
              <a:t> of the 7 </a:t>
            </a:r>
            <a:r>
              <a:rPr lang="de-DE" dirty="0" err="1"/>
              <a:t>pillars</a:t>
            </a:r>
            <a:r>
              <a:rPr lang="de-DE" dirty="0"/>
              <a:t> of </a:t>
            </a:r>
            <a:r>
              <a:rPr lang="de-DE" dirty="0" err="1"/>
              <a:t>resilience</a:t>
            </a:r>
            <a:r>
              <a:rPr lang="de-DE" dirty="0"/>
              <a:t>.</a:t>
            </a:r>
            <a:endParaRPr dirty="0"/>
          </a:p>
        </p:txBody>
      </p:sp>
      <p:sp>
        <p:nvSpPr>
          <p:cNvPr id="1327" name="Google Shape;1327;p2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Every </a:t>
            </a:r>
            <a:r>
              <a:rPr lang="de-DE" dirty="0" err="1"/>
              <a:t>tourism</a:t>
            </a:r>
            <a:r>
              <a:rPr lang="de-DE" dirty="0"/>
              <a:t> SME-</a:t>
            </a:r>
            <a:r>
              <a:rPr lang="de-DE" dirty="0" err="1"/>
              <a:t>owner</a:t>
            </a:r>
            <a:r>
              <a:rPr lang="de-DE" dirty="0"/>
              <a:t>/</a:t>
            </a:r>
            <a:r>
              <a:rPr lang="de-DE" dirty="0" err="1"/>
              <a:t>manager</a:t>
            </a:r>
            <a:r>
              <a:rPr lang="de-DE" dirty="0"/>
              <a:t> </a:t>
            </a:r>
            <a:r>
              <a:rPr lang="de-DE" dirty="0" err="1"/>
              <a:t>should</a:t>
            </a:r>
            <a:r>
              <a:rPr lang="de-DE" dirty="0"/>
              <a:t> </a:t>
            </a:r>
            <a:r>
              <a:rPr lang="de-DE" dirty="0" err="1"/>
              <a:t>internalise</a:t>
            </a:r>
            <a:r>
              <a:rPr lang="de-DE" dirty="0"/>
              <a:t> the </a:t>
            </a:r>
            <a:r>
              <a:rPr lang="de-DE" dirty="0" err="1"/>
              <a:t>seven</a:t>
            </a:r>
            <a:r>
              <a:rPr lang="de-DE" dirty="0"/>
              <a:t> </a:t>
            </a:r>
            <a:r>
              <a:rPr lang="de-DE" dirty="0" err="1"/>
              <a:t>pillars</a:t>
            </a:r>
            <a:r>
              <a:rPr lang="de-DE" dirty="0"/>
              <a:t> of </a:t>
            </a:r>
            <a:r>
              <a:rPr lang="de-DE" dirty="0" err="1"/>
              <a:t>resilience</a:t>
            </a:r>
            <a:r>
              <a:rPr lang="de-DE" dirty="0"/>
              <a:t> and </a:t>
            </a:r>
            <a:r>
              <a:rPr lang="de-DE" dirty="0" err="1"/>
              <a:t>ensure</a:t>
            </a:r>
            <a:r>
              <a:rPr lang="de-DE" dirty="0"/>
              <a:t> </a:t>
            </a:r>
            <a:r>
              <a:rPr lang="de-DE" dirty="0" err="1"/>
              <a:t>that</a:t>
            </a:r>
            <a:r>
              <a:rPr lang="de-DE" dirty="0"/>
              <a:t> </a:t>
            </a:r>
            <a:r>
              <a:rPr lang="de-DE" dirty="0" err="1"/>
              <a:t>they</a:t>
            </a:r>
            <a:r>
              <a:rPr lang="de-DE" dirty="0"/>
              <a:t> </a:t>
            </a:r>
            <a:r>
              <a:rPr lang="de-DE" dirty="0" err="1"/>
              <a:t>are</a:t>
            </a:r>
            <a:r>
              <a:rPr lang="de-DE" dirty="0"/>
              <a:t> </a:t>
            </a:r>
            <a:r>
              <a:rPr lang="de-DE" dirty="0" err="1"/>
              <a:t>firmly</a:t>
            </a:r>
            <a:r>
              <a:rPr lang="de-DE" dirty="0"/>
              <a:t> </a:t>
            </a:r>
            <a:r>
              <a:rPr lang="de-DE" dirty="0" err="1"/>
              <a:t>embedded</a:t>
            </a:r>
            <a:r>
              <a:rPr lang="de-DE" dirty="0"/>
              <a:t> in the </a:t>
            </a:r>
            <a:r>
              <a:rPr lang="de-DE" dirty="0" err="1"/>
              <a:t>company</a:t>
            </a:r>
            <a:r>
              <a:rPr lang="de-DE" dirty="0"/>
              <a:t> </a:t>
            </a:r>
            <a:r>
              <a:rPr lang="de-DE" dirty="0" err="1"/>
              <a:t>culture</a:t>
            </a:r>
            <a:r>
              <a:rPr lang="de-DE" dirty="0"/>
              <a:t>.</a:t>
            </a:r>
            <a:endParaRPr dirty="0"/>
          </a:p>
        </p:txBody>
      </p:sp>
      <p:sp>
        <p:nvSpPr>
          <p:cNvPr id="1328" name="Google Shape;1328;p2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Seven Pillars of </a:t>
            </a:r>
            <a:r>
              <a:rPr lang="de-DE" dirty="0" err="1"/>
              <a:t>Resilience</a:t>
            </a:r>
            <a:endParaRPr dirty="0"/>
          </a:p>
        </p:txBody>
      </p:sp>
      <p:sp>
        <p:nvSpPr>
          <p:cNvPr id="1329" name="Google Shape;1329;p29"/>
          <p:cNvSpPr/>
          <p:nvPr/>
        </p:nvSpPr>
        <p:spPr>
          <a:xfrm>
            <a:off x="3752489" y="1899920"/>
            <a:ext cx="7813688" cy="731520"/>
          </a:xfrm>
          <a:prstGeom prst="triangle">
            <a:avLst>
              <a:gd name="adj" fmla="val 50000"/>
            </a:avLst>
          </a:prstGeom>
          <a:solidFill>
            <a:srgbClr val="79527B"/>
          </a:solidFill>
          <a:ln w="12700" cap="flat" cmpd="sng">
            <a:solidFill>
              <a:srgbClr val="79527B"/>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0" name="Google Shape;1330;p29"/>
          <p:cNvSpPr txBox="1"/>
          <p:nvPr/>
        </p:nvSpPr>
        <p:spPr>
          <a:xfrm>
            <a:off x="7064973" y="2143760"/>
            <a:ext cx="12966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chemeClr val="lt1"/>
                </a:solidFill>
                <a:latin typeface="Calibri"/>
                <a:ea typeface="Calibri"/>
                <a:cs typeface="Calibri"/>
                <a:sym typeface="Calibri"/>
              </a:rPr>
              <a:t>Resilience</a:t>
            </a:r>
            <a:endParaRPr sz="2000" b="1">
              <a:solidFill>
                <a:schemeClr val="lt1"/>
              </a:solidFill>
              <a:latin typeface="Calibri"/>
              <a:ea typeface="Calibri"/>
              <a:cs typeface="Calibri"/>
              <a:sym typeface="Calibri"/>
            </a:endParaRPr>
          </a:p>
        </p:txBody>
      </p:sp>
      <p:sp>
        <p:nvSpPr>
          <p:cNvPr id="1331" name="Google Shape;1331;p29"/>
          <p:cNvSpPr/>
          <p:nvPr/>
        </p:nvSpPr>
        <p:spPr>
          <a:xfrm>
            <a:off x="375248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2" name="Google Shape;1332;p29"/>
          <p:cNvSpPr/>
          <p:nvPr/>
        </p:nvSpPr>
        <p:spPr>
          <a:xfrm>
            <a:off x="4904771"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3" name="Google Shape;1333;p29"/>
          <p:cNvSpPr/>
          <p:nvPr/>
        </p:nvSpPr>
        <p:spPr>
          <a:xfrm>
            <a:off x="6057053"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29"/>
          <p:cNvSpPr/>
          <p:nvPr/>
        </p:nvSpPr>
        <p:spPr>
          <a:xfrm>
            <a:off x="7209335"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5" name="Google Shape;1335;p29"/>
          <p:cNvSpPr/>
          <p:nvPr/>
        </p:nvSpPr>
        <p:spPr>
          <a:xfrm>
            <a:off x="8361617"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6" name="Google Shape;1336;p29"/>
          <p:cNvSpPr/>
          <p:nvPr/>
        </p:nvSpPr>
        <p:spPr>
          <a:xfrm>
            <a:off x="951389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7" name="Google Shape;1337;p29"/>
          <p:cNvSpPr/>
          <p:nvPr/>
        </p:nvSpPr>
        <p:spPr>
          <a:xfrm>
            <a:off x="10666179" y="2794000"/>
            <a:ext cx="900000" cy="3450044"/>
          </a:xfrm>
          <a:prstGeom prst="rect">
            <a:avLst/>
          </a:prstGeom>
          <a:solidFill>
            <a:srgbClr val="C5C5C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8" name="Google Shape;1338;p29"/>
          <p:cNvSpPr txBox="1"/>
          <p:nvPr/>
        </p:nvSpPr>
        <p:spPr>
          <a:xfrm rot="-5400000">
            <a:off x="3126026" y="4303428"/>
            <a:ext cx="2152924"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595A59"/>
                </a:solidFill>
                <a:latin typeface="Calibri"/>
                <a:ea typeface="Calibri"/>
                <a:cs typeface="Calibri"/>
                <a:sym typeface="Calibri"/>
              </a:rPr>
              <a:t>Realistic Optimism</a:t>
            </a:r>
            <a:endParaRPr sz="2000" b="1">
              <a:solidFill>
                <a:srgbClr val="595A59"/>
              </a:solidFill>
              <a:latin typeface="Calibri"/>
              <a:ea typeface="Calibri"/>
              <a:cs typeface="Calibri"/>
              <a:sym typeface="Calibri"/>
            </a:endParaRPr>
          </a:p>
        </p:txBody>
      </p:sp>
      <p:sp>
        <p:nvSpPr>
          <p:cNvPr id="1339" name="Google Shape;1339;p29"/>
          <p:cNvSpPr txBox="1"/>
          <p:nvPr/>
        </p:nvSpPr>
        <p:spPr>
          <a:xfrm rot="-5400000">
            <a:off x="4543350" y="4249974"/>
            <a:ext cx="15306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595A59"/>
                </a:solidFill>
                <a:latin typeface="Calibri"/>
                <a:ea typeface="Calibri"/>
                <a:cs typeface="Calibri"/>
                <a:sym typeface="Calibri"/>
              </a:rPr>
              <a:t>Acceptance</a:t>
            </a:r>
            <a:endParaRPr/>
          </a:p>
        </p:txBody>
      </p:sp>
      <p:sp>
        <p:nvSpPr>
          <p:cNvPr id="1340" name="Google Shape;1340;p29"/>
          <p:cNvSpPr txBox="1"/>
          <p:nvPr/>
        </p:nvSpPr>
        <p:spPr>
          <a:xfrm rot="-5400000">
            <a:off x="5361606" y="4302223"/>
            <a:ext cx="2290892"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595A59"/>
                </a:solidFill>
                <a:latin typeface="Calibri"/>
                <a:ea typeface="Calibri"/>
                <a:cs typeface="Calibri"/>
                <a:sym typeface="Calibri"/>
              </a:rPr>
              <a:t>Solution Orientation</a:t>
            </a:r>
            <a:endParaRPr/>
          </a:p>
        </p:txBody>
      </p:sp>
      <p:sp>
        <p:nvSpPr>
          <p:cNvPr id="1341" name="Google Shape;1341;p29"/>
          <p:cNvSpPr txBox="1"/>
          <p:nvPr/>
        </p:nvSpPr>
        <p:spPr>
          <a:xfrm rot="-5400000">
            <a:off x="6679450" y="4240950"/>
            <a:ext cx="18675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595A59"/>
                </a:solidFill>
                <a:latin typeface="Calibri"/>
                <a:ea typeface="Calibri"/>
                <a:cs typeface="Calibri"/>
                <a:sym typeface="Calibri"/>
              </a:rPr>
              <a:t>Self-Regulation</a:t>
            </a:r>
            <a:endParaRPr/>
          </a:p>
        </p:txBody>
      </p:sp>
      <p:sp>
        <p:nvSpPr>
          <p:cNvPr id="1342" name="Google Shape;1342;p29"/>
          <p:cNvSpPr txBox="1"/>
          <p:nvPr/>
        </p:nvSpPr>
        <p:spPr>
          <a:xfrm rot="-5400000">
            <a:off x="7475851" y="4302222"/>
            <a:ext cx="2671531"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595A59"/>
                </a:solidFill>
                <a:latin typeface="Calibri"/>
                <a:ea typeface="Calibri"/>
                <a:cs typeface="Calibri"/>
                <a:sym typeface="Calibri"/>
              </a:rPr>
              <a:t>Assuming Responsibility</a:t>
            </a:r>
            <a:endParaRPr/>
          </a:p>
        </p:txBody>
      </p:sp>
      <p:sp>
        <p:nvSpPr>
          <p:cNvPr id="1343" name="Google Shape;1343;p29"/>
          <p:cNvSpPr txBox="1"/>
          <p:nvPr/>
        </p:nvSpPr>
        <p:spPr>
          <a:xfrm rot="-5400000">
            <a:off x="8818453" y="4272799"/>
            <a:ext cx="2290892"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595A59"/>
                </a:solidFill>
                <a:latin typeface="Calibri"/>
                <a:ea typeface="Calibri"/>
                <a:cs typeface="Calibri"/>
                <a:sym typeface="Calibri"/>
              </a:rPr>
              <a:t>Network Orientation</a:t>
            </a:r>
            <a:endParaRPr/>
          </a:p>
        </p:txBody>
      </p:sp>
      <p:sp>
        <p:nvSpPr>
          <p:cNvPr id="1344" name="Google Shape;1344;p29"/>
          <p:cNvSpPr txBox="1"/>
          <p:nvPr/>
        </p:nvSpPr>
        <p:spPr>
          <a:xfrm rot="-5400000">
            <a:off x="10227226" y="4272800"/>
            <a:ext cx="1777906"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595A59"/>
                </a:solidFill>
                <a:latin typeface="Calibri"/>
                <a:ea typeface="Calibri"/>
                <a:cs typeface="Calibri"/>
                <a:sym typeface="Calibri"/>
              </a:rPr>
              <a:t>Future Planning</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pic>
        <p:nvPicPr>
          <p:cNvPr id="1349" name="Google Shape;1349;p30" descr="Kopfhörer"/>
          <p:cNvPicPr preferRelativeResize="0">
            <a:picLocks noGrp="1"/>
          </p:cNvPicPr>
          <p:nvPr>
            <p:ph type="pic" idx="2"/>
          </p:nvPr>
        </p:nvPicPr>
        <p:blipFill rotWithShape="1">
          <a:blip r:embed="rId3">
            <a:alphaModFix/>
          </a:blip>
          <a:srcRect l="9880" r="9880"/>
          <a:stretch/>
        </p:blipFill>
        <p:spPr>
          <a:xfrm>
            <a:off x="8030816" y="1410779"/>
            <a:ext cx="3158667" cy="3936763"/>
          </a:xfrm>
          <a:prstGeom prst="rect">
            <a:avLst/>
          </a:prstGeom>
          <a:solidFill>
            <a:schemeClr val="lt1"/>
          </a:solidFill>
          <a:ln>
            <a:noFill/>
          </a:ln>
        </p:spPr>
      </p:pic>
      <p:sp>
        <p:nvSpPr>
          <p:cNvPr id="1350" name="Google Shape;1350;p30"/>
          <p:cNvSpPr txBox="1">
            <a:spLocks noGrp="1"/>
          </p:cNvSpPr>
          <p:nvPr>
            <p:ph type="body" idx="1"/>
          </p:nvPr>
        </p:nvSpPr>
        <p:spPr>
          <a:xfrm>
            <a:off x="1802710" y="2439845"/>
            <a:ext cx="4621841" cy="385935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2400"/>
              <a:buNone/>
            </a:pPr>
            <a:r>
              <a:rPr lang="de-DE" dirty="0">
                <a:solidFill>
                  <a:srgbClr val="595A59"/>
                </a:solidFill>
              </a:rPr>
              <a:t>The podcast </a:t>
            </a:r>
            <a:r>
              <a:rPr lang="de-DE" u="sng" dirty="0">
                <a:solidFill>
                  <a:srgbClr val="79527B"/>
                </a:solidFill>
                <a:hlinkClick r:id="rId4">
                  <a:extLst>
                    <a:ext uri="{A12FA001-AC4F-418D-AE19-62706E023703}">
                      <ahyp:hlinkClr xmlns:ahyp="http://schemas.microsoft.com/office/drawing/2018/hyperlinkcolor" val="tx"/>
                    </a:ext>
                  </a:extLst>
                </a:hlinkClick>
              </a:rPr>
              <a:t>Resilient Leadership</a:t>
            </a:r>
            <a:r>
              <a:rPr lang="de-DE" dirty="0">
                <a:solidFill>
                  <a:srgbClr val="595A59"/>
                </a:solidFill>
              </a:rPr>
              <a:t> </a:t>
            </a:r>
            <a:r>
              <a:rPr lang="de-DE" dirty="0" err="1">
                <a:solidFill>
                  <a:srgbClr val="595A59"/>
                </a:solidFill>
              </a:rPr>
              <a:t>is</a:t>
            </a:r>
            <a:r>
              <a:rPr lang="de-DE" dirty="0">
                <a:solidFill>
                  <a:srgbClr val="595A59"/>
                </a:solidFill>
              </a:rPr>
              <a:t> </a:t>
            </a:r>
            <a:r>
              <a:rPr lang="de-DE" dirty="0" err="1">
                <a:solidFill>
                  <a:srgbClr val="595A59"/>
                </a:solidFill>
              </a:rPr>
              <a:t>designed</a:t>
            </a:r>
            <a:r>
              <a:rPr lang="de-DE" dirty="0">
                <a:solidFill>
                  <a:srgbClr val="595A59"/>
                </a:solidFill>
              </a:rPr>
              <a:t> </a:t>
            </a:r>
            <a:r>
              <a:rPr lang="de-DE" dirty="0" err="1">
                <a:solidFill>
                  <a:srgbClr val="595A59"/>
                </a:solidFill>
              </a:rPr>
              <a:t>to</a:t>
            </a:r>
            <a:r>
              <a:rPr lang="de-DE" dirty="0">
                <a:solidFill>
                  <a:srgbClr val="595A59"/>
                </a:solidFill>
              </a:rPr>
              <a:t> </a:t>
            </a:r>
            <a:r>
              <a:rPr lang="de-DE" dirty="0" err="1">
                <a:solidFill>
                  <a:srgbClr val="595A59"/>
                </a:solidFill>
              </a:rPr>
              <a:t>help</a:t>
            </a:r>
            <a:r>
              <a:rPr lang="de-DE" dirty="0">
                <a:solidFill>
                  <a:srgbClr val="595A59"/>
                </a:solidFill>
              </a:rPr>
              <a:t> </a:t>
            </a:r>
            <a:r>
              <a:rPr lang="de-DE" dirty="0" err="1">
                <a:solidFill>
                  <a:srgbClr val="595A59"/>
                </a:solidFill>
              </a:rPr>
              <a:t>you</a:t>
            </a:r>
            <a:r>
              <a:rPr lang="de-DE" dirty="0">
                <a:solidFill>
                  <a:srgbClr val="595A59"/>
                </a:solidFill>
              </a:rPr>
              <a:t> </a:t>
            </a:r>
            <a:r>
              <a:rPr lang="de-DE" dirty="0" err="1">
                <a:solidFill>
                  <a:srgbClr val="595A59"/>
                </a:solidFill>
              </a:rPr>
              <a:t>lead</a:t>
            </a:r>
            <a:r>
              <a:rPr lang="de-DE" dirty="0">
                <a:solidFill>
                  <a:srgbClr val="595A59"/>
                </a:solidFill>
              </a:rPr>
              <a:t> </a:t>
            </a:r>
            <a:r>
              <a:rPr lang="de-DE" dirty="0" err="1">
                <a:solidFill>
                  <a:srgbClr val="595A59"/>
                </a:solidFill>
              </a:rPr>
              <a:t>with</a:t>
            </a:r>
            <a:r>
              <a:rPr lang="de-DE" dirty="0">
                <a:solidFill>
                  <a:srgbClr val="595A59"/>
                </a:solidFill>
              </a:rPr>
              <a:t> </a:t>
            </a:r>
            <a:r>
              <a:rPr lang="de-DE" dirty="0" err="1">
                <a:solidFill>
                  <a:srgbClr val="595A59"/>
                </a:solidFill>
              </a:rPr>
              <a:t>more</a:t>
            </a:r>
            <a:r>
              <a:rPr lang="de-DE" dirty="0">
                <a:solidFill>
                  <a:srgbClr val="595A59"/>
                </a:solidFill>
              </a:rPr>
              <a:t> </a:t>
            </a:r>
            <a:r>
              <a:rPr lang="de-DE" dirty="0" err="1">
                <a:solidFill>
                  <a:srgbClr val="595A59"/>
                </a:solidFill>
              </a:rPr>
              <a:t>calm</a:t>
            </a:r>
            <a:r>
              <a:rPr lang="de-DE" dirty="0">
                <a:solidFill>
                  <a:srgbClr val="595A59"/>
                </a:solidFill>
              </a:rPr>
              <a:t>, </a:t>
            </a:r>
            <a:r>
              <a:rPr lang="de-DE" dirty="0" err="1">
                <a:solidFill>
                  <a:srgbClr val="595A59"/>
                </a:solidFill>
              </a:rPr>
              <a:t>clarity</a:t>
            </a:r>
            <a:r>
              <a:rPr lang="de-DE" dirty="0">
                <a:solidFill>
                  <a:srgbClr val="595A59"/>
                </a:solidFill>
              </a:rPr>
              <a:t> and </a:t>
            </a:r>
            <a:r>
              <a:rPr lang="de-DE" dirty="0" err="1">
                <a:solidFill>
                  <a:srgbClr val="595A59"/>
                </a:solidFill>
              </a:rPr>
              <a:t>conviction</a:t>
            </a:r>
            <a:r>
              <a:rPr lang="de-DE" dirty="0">
                <a:solidFill>
                  <a:srgbClr val="595A59"/>
                </a:solidFill>
              </a:rPr>
              <a:t> </a:t>
            </a:r>
            <a:r>
              <a:rPr lang="de-DE" dirty="0" err="1">
                <a:solidFill>
                  <a:srgbClr val="595A59"/>
                </a:solidFill>
              </a:rPr>
              <a:t>even</a:t>
            </a:r>
            <a:r>
              <a:rPr lang="de-DE" dirty="0">
                <a:solidFill>
                  <a:srgbClr val="595A59"/>
                </a:solidFill>
              </a:rPr>
              <a:t> in turbulent </a:t>
            </a:r>
            <a:r>
              <a:rPr lang="de-DE" dirty="0" err="1">
                <a:solidFill>
                  <a:srgbClr val="595A59"/>
                </a:solidFill>
              </a:rPr>
              <a:t>times</a:t>
            </a:r>
            <a:r>
              <a:rPr lang="de-DE" dirty="0">
                <a:solidFill>
                  <a:srgbClr val="595A59"/>
                </a:solidFill>
              </a:rPr>
              <a:t>.</a:t>
            </a:r>
            <a:endParaRPr dirty="0"/>
          </a:p>
          <a:p>
            <a:pPr marL="228600" lvl="0" indent="-228600" algn="l" rtl="0">
              <a:lnSpc>
                <a:spcPct val="90000"/>
              </a:lnSpc>
              <a:spcBef>
                <a:spcPts val="1000"/>
              </a:spcBef>
              <a:spcAft>
                <a:spcPts val="0"/>
              </a:spcAft>
              <a:buClr>
                <a:srgbClr val="595A59"/>
              </a:buClr>
              <a:buSzPts val="2400"/>
              <a:buNone/>
            </a:pPr>
            <a:r>
              <a:rPr lang="de-DE" dirty="0">
                <a:solidFill>
                  <a:srgbClr val="595A59"/>
                </a:solidFill>
              </a:rPr>
              <a:t>The </a:t>
            </a:r>
            <a:r>
              <a:rPr lang="de-DE" dirty="0" err="1">
                <a:solidFill>
                  <a:srgbClr val="595A59"/>
                </a:solidFill>
              </a:rPr>
              <a:t>show</a:t>
            </a:r>
            <a:r>
              <a:rPr lang="de-DE" dirty="0">
                <a:solidFill>
                  <a:srgbClr val="595A59"/>
                </a:solidFill>
              </a:rPr>
              <a:t> will </a:t>
            </a:r>
            <a:r>
              <a:rPr lang="de-DE" dirty="0" err="1">
                <a:solidFill>
                  <a:srgbClr val="595A59"/>
                </a:solidFill>
              </a:rPr>
              <a:t>offer</a:t>
            </a:r>
            <a:r>
              <a:rPr lang="de-DE" dirty="0">
                <a:solidFill>
                  <a:srgbClr val="595A59"/>
                </a:solidFill>
              </a:rPr>
              <a:t> </a:t>
            </a:r>
            <a:r>
              <a:rPr lang="de-DE" dirty="0" err="1">
                <a:solidFill>
                  <a:srgbClr val="595A59"/>
                </a:solidFill>
              </a:rPr>
              <a:t>you</a:t>
            </a:r>
            <a:r>
              <a:rPr lang="de-DE" dirty="0">
                <a:solidFill>
                  <a:srgbClr val="595A59"/>
                </a:solidFill>
              </a:rPr>
              <a:t> </a:t>
            </a:r>
            <a:r>
              <a:rPr lang="de-DE" dirty="0" err="1">
                <a:solidFill>
                  <a:srgbClr val="595A59"/>
                </a:solidFill>
              </a:rPr>
              <a:t>practical</a:t>
            </a:r>
            <a:r>
              <a:rPr lang="de-DE" dirty="0">
                <a:solidFill>
                  <a:srgbClr val="595A59"/>
                </a:solidFill>
              </a:rPr>
              <a:t> </a:t>
            </a:r>
            <a:r>
              <a:rPr lang="de-DE" dirty="0" err="1">
                <a:solidFill>
                  <a:srgbClr val="595A59"/>
                </a:solidFill>
              </a:rPr>
              <a:t>tools</a:t>
            </a:r>
            <a:r>
              <a:rPr lang="de-DE" dirty="0">
                <a:solidFill>
                  <a:srgbClr val="595A59"/>
                </a:solidFill>
              </a:rPr>
              <a:t> and </a:t>
            </a:r>
            <a:r>
              <a:rPr lang="de-DE" dirty="0" err="1">
                <a:solidFill>
                  <a:srgbClr val="595A59"/>
                </a:solidFill>
              </a:rPr>
              <a:t>help</a:t>
            </a:r>
            <a:r>
              <a:rPr lang="de-DE" dirty="0">
                <a:solidFill>
                  <a:srgbClr val="595A59"/>
                </a:solidFill>
              </a:rPr>
              <a:t> </a:t>
            </a:r>
            <a:r>
              <a:rPr lang="de-DE" dirty="0" err="1">
                <a:solidFill>
                  <a:srgbClr val="595A59"/>
                </a:solidFill>
              </a:rPr>
              <a:t>you</a:t>
            </a:r>
            <a:r>
              <a:rPr lang="de-DE" dirty="0">
                <a:solidFill>
                  <a:srgbClr val="595A59"/>
                </a:solidFill>
              </a:rPr>
              <a:t> </a:t>
            </a:r>
            <a:r>
              <a:rPr lang="de-DE" dirty="0" err="1">
                <a:solidFill>
                  <a:srgbClr val="595A59"/>
                </a:solidFill>
              </a:rPr>
              <a:t>grow</a:t>
            </a:r>
            <a:r>
              <a:rPr lang="de-DE" dirty="0">
                <a:solidFill>
                  <a:srgbClr val="595A59"/>
                </a:solidFill>
              </a:rPr>
              <a:t> </a:t>
            </a:r>
            <a:r>
              <a:rPr lang="de-DE" dirty="0" err="1">
                <a:solidFill>
                  <a:srgbClr val="595A59"/>
                </a:solidFill>
              </a:rPr>
              <a:t>your</a:t>
            </a:r>
            <a:r>
              <a:rPr lang="de-DE" dirty="0">
                <a:solidFill>
                  <a:srgbClr val="595A59"/>
                </a:solidFill>
              </a:rPr>
              <a:t> </a:t>
            </a:r>
            <a:r>
              <a:rPr lang="de-DE" dirty="0" err="1">
                <a:solidFill>
                  <a:srgbClr val="595A59"/>
                </a:solidFill>
              </a:rPr>
              <a:t>resilience</a:t>
            </a:r>
            <a:r>
              <a:rPr lang="de-DE" dirty="0">
                <a:solidFill>
                  <a:srgbClr val="595A59"/>
                </a:solidFill>
              </a:rPr>
              <a:t> and </a:t>
            </a:r>
            <a:r>
              <a:rPr lang="de-DE" dirty="0" err="1">
                <a:solidFill>
                  <a:srgbClr val="595A59"/>
                </a:solidFill>
              </a:rPr>
              <a:t>strengthen</a:t>
            </a:r>
            <a:r>
              <a:rPr lang="de-DE" dirty="0">
                <a:solidFill>
                  <a:srgbClr val="595A59"/>
                </a:solidFill>
              </a:rPr>
              <a:t> </a:t>
            </a:r>
            <a:r>
              <a:rPr lang="de-DE" dirty="0" err="1">
                <a:solidFill>
                  <a:srgbClr val="595A59"/>
                </a:solidFill>
              </a:rPr>
              <a:t>your</a:t>
            </a:r>
            <a:r>
              <a:rPr lang="de-DE" dirty="0">
                <a:solidFill>
                  <a:srgbClr val="595A59"/>
                </a:solidFill>
              </a:rPr>
              <a:t> </a:t>
            </a:r>
            <a:r>
              <a:rPr lang="de-DE" dirty="0" err="1">
                <a:solidFill>
                  <a:srgbClr val="595A59"/>
                </a:solidFill>
              </a:rPr>
              <a:t>leadership</a:t>
            </a:r>
            <a:r>
              <a:rPr lang="de-DE" dirty="0">
                <a:solidFill>
                  <a:srgbClr val="595A59"/>
                </a:solidFill>
              </a:rPr>
              <a:t>.</a:t>
            </a:r>
            <a:endParaRPr dirty="0"/>
          </a:p>
        </p:txBody>
      </p:sp>
      <p:sp>
        <p:nvSpPr>
          <p:cNvPr id="1351" name="Google Shape;1351;p3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rgbClr val="595A59"/>
              </a:buClr>
              <a:buSzPct val="100000"/>
              <a:buNone/>
            </a:pPr>
            <a:r>
              <a:rPr lang="de-DE">
                <a:solidFill>
                  <a:srgbClr val="595A59"/>
                </a:solidFill>
              </a:rPr>
              <a:t>PLEASE LISTEN: Resilient Leadership Podcast</a:t>
            </a:r>
            <a:endParaRPr>
              <a:solidFill>
                <a:srgbClr val="595A5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3"/>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a:t>
            </a:r>
            <a:r>
              <a:rPr lang="de-DE" dirty="0" err="1"/>
              <a:t>have</a:t>
            </a:r>
            <a:r>
              <a:rPr lang="de-DE" dirty="0"/>
              <a:t> </a:t>
            </a:r>
            <a:r>
              <a:rPr lang="de-DE" dirty="0" err="1"/>
              <a:t>deepened</a:t>
            </a:r>
            <a:r>
              <a:rPr lang="de-DE" dirty="0"/>
              <a:t> </a:t>
            </a:r>
            <a:r>
              <a:rPr lang="de-DE" dirty="0" err="1"/>
              <a:t>your</a:t>
            </a:r>
            <a:r>
              <a:rPr lang="de-DE" dirty="0"/>
              <a:t> </a:t>
            </a:r>
            <a:r>
              <a:rPr lang="de-DE" dirty="0" err="1"/>
              <a:t>understanding</a:t>
            </a:r>
            <a:r>
              <a:rPr lang="de-DE" dirty="0"/>
              <a:t> of </a:t>
            </a:r>
            <a:r>
              <a:rPr lang="de-DE" dirty="0" err="1"/>
              <a:t>resilience</a:t>
            </a:r>
            <a:endParaRPr dirty="0"/>
          </a:p>
          <a:p>
            <a:pPr marL="228600" lvl="0" indent="-228600" algn="l" rtl="0">
              <a:lnSpc>
                <a:spcPct val="90000"/>
              </a:lnSpc>
              <a:spcBef>
                <a:spcPts val="1000"/>
              </a:spcBef>
              <a:spcAft>
                <a:spcPts val="0"/>
              </a:spcAft>
              <a:buClr>
                <a:schemeClr val="lt1"/>
              </a:buClr>
              <a:buSzPts val="2400"/>
              <a:buNone/>
            </a:pPr>
            <a:r>
              <a:rPr lang="de-DE" dirty="0"/>
              <a:t>…</a:t>
            </a:r>
            <a:r>
              <a:rPr lang="de-DE" dirty="0" err="1"/>
              <a:t>know</a:t>
            </a:r>
            <a:r>
              <a:rPr lang="de-DE" dirty="0"/>
              <a:t> </a:t>
            </a:r>
            <a:r>
              <a:rPr lang="de-DE" dirty="0" err="1"/>
              <a:t>what</a:t>
            </a:r>
            <a:r>
              <a:rPr lang="de-DE" dirty="0"/>
              <a:t> organisational </a:t>
            </a:r>
            <a:r>
              <a:rPr lang="de-DE" dirty="0" err="1"/>
              <a:t>resilience</a:t>
            </a:r>
            <a:r>
              <a:rPr lang="de-DE" dirty="0"/>
              <a:t> </a:t>
            </a:r>
            <a:r>
              <a:rPr lang="de-DE" dirty="0" err="1"/>
              <a:t>is</a:t>
            </a:r>
            <a:r>
              <a:rPr lang="de-DE" dirty="0"/>
              <a:t> and </a:t>
            </a:r>
            <a:r>
              <a:rPr lang="de-DE" dirty="0" err="1"/>
              <a:t>what</a:t>
            </a:r>
            <a:r>
              <a:rPr lang="de-DE" dirty="0"/>
              <a:t> </a:t>
            </a:r>
            <a:r>
              <a:rPr lang="de-DE" dirty="0" err="1"/>
              <a:t>companies</a:t>
            </a:r>
            <a:r>
              <a:rPr lang="de-DE" dirty="0"/>
              <a:t> </a:t>
            </a:r>
            <a:r>
              <a:rPr lang="de-DE" dirty="0" err="1"/>
              <a:t>can</a:t>
            </a:r>
            <a:r>
              <a:rPr lang="de-DE" dirty="0"/>
              <a:t> do </a:t>
            </a:r>
            <a:r>
              <a:rPr lang="de-DE" dirty="0" err="1"/>
              <a:t>to</a:t>
            </a:r>
            <a:r>
              <a:rPr lang="de-DE" dirty="0"/>
              <a:t> </a:t>
            </a:r>
            <a:r>
              <a:rPr lang="de-DE" dirty="0" err="1"/>
              <a:t>achieve</a:t>
            </a:r>
            <a:r>
              <a:rPr lang="de-DE" dirty="0"/>
              <a:t> </a:t>
            </a:r>
            <a:r>
              <a:rPr lang="de-DE" dirty="0" err="1"/>
              <a:t>it</a:t>
            </a:r>
            <a:endParaRPr dirty="0"/>
          </a:p>
          <a:p>
            <a:pPr marL="228600" lvl="0" indent="-228600" algn="l" rtl="0">
              <a:lnSpc>
                <a:spcPct val="90000"/>
              </a:lnSpc>
              <a:spcBef>
                <a:spcPts val="1000"/>
              </a:spcBef>
              <a:spcAft>
                <a:spcPts val="0"/>
              </a:spcAft>
              <a:buClr>
                <a:schemeClr val="lt1"/>
              </a:buClr>
              <a:buSzPts val="2400"/>
              <a:buNone/>
            </a:pPr>
            <a:r>
              <a:rPr lang="de-DE" dirty="0"/>
              <a:t>…</a:t>
            </a:r>
            <a:r>
              <a:rPr lang="de-DE" dirty="0" err="1"/>
              <a:t>be</a:t>
            </a:r>
            <a:r>
              <a:rPr lang="de-DE" dirty="0"/>
              <a:t> </a:t>
            </a:r>
            <a:r>
              <a:rPr lang="de-DE" dirty="0" err="1"/>
              <a:t>able</a:t>
            </a:r>
            <a:r>
              <a:rPr lang="de-DE" dirty="0"/>
              <a:t> </a:t>
            </a:r>
            <a:r>
              <a:rPr lang="de-DE" dirty="0" err="1"/>
              <a:t>to</a:t>
            </a:r>
            <a:r>
              <a:rPr lang="de-DE" dirty="0"/>
              <a:t> </a:t>
            </a:r>
            <a:r>
              <a:rPr lang="de-DE" dirty="0" err="1"/>
              <a:t>understand</a:t>
            </a:r>
            <a:r>
              <a:rPr lang="de-DE" dirty="0"/>
              <a:t> and </a:t>
            </a:r>
            <a:r>
              <a:rPr lang="de-DE" dirty="0" err="1"/>
              <a:t>win</a:t>
            </a:r>
            <a:r>
              <a:rPr lang="de-DE" dirty="0"/>
              <a:t> the </a:t>
            </a:r>
            <a:r>
              <a:rPr lang="de-DE" dirty="0" err="1"/>
              <a:t>guest</a:t>
            </a:r>
            <a:r>
              <a:rPr lang="de-DE" dirty="0"/>
              <a:t> of the </a:t>
            </a:r>
            <a:r>
              <a:rPr lang="de-DE" dirty="0" err="1"/>
              <a:t>future</a:t>
            </a:r>
            <a:endParaRPr dirty="0"/>
          </a:p>
          <a:p>
            <a:pPr marL="228600" lvl="0" indent="-228600" algn="l" rtl="0">
              <a:lnSpc>
                <a:spcPct val="90000"/>
              </a:lnSpc>
              <a:spcBef>
                <a:spcPts val="1000"/>
              </a:spcBef>
              <a:spcAft>
                <a:spcPts val="0"/>
              </a:spcAft>
              <a:buClr>
                <a:schemeClr val="lt1"/>
              </a:buClr>
              <a:buSzPts val="2400"/>
              <a:buNone/>
            </a:pPr>
            <a:r>
              <a:rPr lang="de-DE" dirty="0"/>
              <a:t>…</a:t>
            </a:r>
            <a:r>
              <a:rPr lang="de-DE" dirty="0" err="1"/>
              <a:t>be</a:t>
            </a:r>
            <a:r>
              <a:rPr lang="de-DE" dirty="0"/>
              <a:t> </a:t>
            </a:r>
            <a:r>
              <a:rPr lang="de-DE" dirty="0" err="1"/>
              <a:t>familiar</a:t>
            </a:r>
            <a:r>
              <a:rPr lang="de-DE" dirty="0"/>
              <a:t> </a:t>
            </a:r>
            <a:r>
              <a:rPr lang="de-DE" dirty="0" err="1"/>
              <a:t>with</a:t>
            </a:r>
            <a:r>
              <a:rPr lang="de-DE" dirty="0"/>
              <a:t> </a:t>
            </a:r>
            <a:r>
              <a:rPr lang="de-DE" dirty="0" err="1"/>
              <a:t>factors</a:t>
            </a:r>
            <a:r>
              <a:rPr lang="de-DE" dirty="0"/>
              <a:t> </a:t>
            </a:r>
            <a:r>
              <a:rPr lang="de-DE" dirty="0" err="1"/>
              <a:t>that</a:t>
            </a:r>
            <a:r>
              <a:rPr lang="de-DE" dirty="0"/>
              <a:t> </a:t>
            </a:r>
            <a:r>
              <a:rPr lang="de-DE" dirty="0" err="1"/>
              <a:t>influence</a:t>
            </a:r>
            <a:r>
              <a:rPr lang="de-DE" dirty="0"/>
              <a:t> </a:t>
            </a:r>
            <a:r>
              <a:rPr lang="de-DE" dirty="0" err="1"/>
              <a:t>resilience</a:t>
            </a:r>
            <a:r>
              <a:rPr lang="de-DE" dirty="0"/>
              <a:t> in </a:t>
            </a:r>
            <a:r>
              <a:rPr lang="de-DE" dirty="0" err="1"/>
              <a:t>tourism</a:t>
            </a:r>
            <a:r>
              <a:rPr lang="de-DE" dirty="0"/>
              <a:t> SMEs</a:t>
            </a:r>
            <a:endParaRPr dirty="0"/>
          </a:p>
          <a:p>
            <a:pPr marL="228600" lvl="0" indent="-228600" algn="l" rtl="0">
              <a:lnSpc>
                <a:spcPct val="90000"/>
              </a:lnSpc>
              <a:spcBef>
                <a:spcPts val="1000"/>
              </a:spcBef>
              <a:spcAft>
                <a:spcPts val="0"/>
              </a:spcAft>
              <a:buClr>
                <a:schemeClr val="lt1"/>
              </a:buClr>
              <a:buSzPts val="2400"/>
              <a:buNone/>
            </a:pPr>
            <a:r>
              <a:rPr lang="de-DE" dirty="0"/>
              <a:t>…</a:t>
            </a:r>
            <a:r>
              <a:rPr lang="de-DE" dirty="0" err="1"/>
              <a:t>know</a:t>
            </a:r>
            <a:r>
              <a:rPr lang="de-DE" dirty="0"/>
              <a:t> </a:t>
            </a:r>
            <a:r>
              <a:rPr lang="de-DE" dirty="0" err="1"/>
              <a:t>why</a:t>
            </a:r>
            <a:r>
              <a:rPr lang="de-DE" dirty="0"/>
              <a:t> </a:t>
            </a:r>
            <a:r>
              <a:rPr lang="de-DE" dirty="0" err="1"/>
              <a:t>resilience</a:t>
            </a:r>
            <a:r>
              <a:rPr lang="de-DE" dirty="0"/>
              <a:t> and </a:t>
            </a:r>
            <a:r>
              <a:rPr lang="de-DE" dirty="0" err="1"/>
              <a:t>sustainability</a:t>
            </a:r>
            <a:r>
              <a:rPr lang="de-DE" dirty="0"/>
              <a:t> </a:t>
            </a:r>
            <a:r>
              <a:rPr lang="de-DE" dirty="0" err="1"/>
              <a:t>go</a:t>
            </a:r>
            <a:r>
              <a:rPr lang="de-DE" dirty="0"/>
              <a:t> </a:t>
            </a:r>
            <a:r>
              <a:rPr lang="de-DE" dirty="0" err="1"/>
              <a:t>hand</a:t>
            </a:r>
            <a:r>
              <a:rPr lang="de-DE" dirty="0"/>
              <a:t> in </a:t>
            </a:r>
            <a:r>
              <a:rPr lang="de-DE" dirty="0" err="1"/>
              <a:t>hand</a:t>
            </a:r>
            <a:endParaRPr dirty="0"/>
          </a:p>
        </p:txBody>
      </p:sp>
      <p:sp>
        <p:nvSpPr>
          <p:cNvPr id="862" name="Google Shape;862;p3"/>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a:t>After completing this module, you will…</a:t>
            </a:r>
            <a:endParaRPr/>
          </a:p>
        </p:txBody>
      </p:sp>
      <p:pic>
        <p:nvPicPr>
          <p:cNvPr id="863" name="Google Shape;863;p3" descr="Ein Bild, das Text, draußen, Mann, männlich enthält.&#10;&#10;Automatisch generierte Beschreibung"/>
          <p:cNvPicPr preferRelativeResize="0">
            <a:picLocks noGrp="1"/>
          </p:cNvPicPr>
          <p:nvPr>
            <p:ph type="pic" idx="3"/>
          </p:nvPr>
        </p:nvPicPr>
        <p:blipFill rotWithShape="1">
          <a:blip r:embed="rId3">
            <a:alphaModFix/>
          </a:blip>
          <a:srcRect l="15958" r="15957"/>
          <a:stretch/>
        </p:blipFill>
        <p:spPr>
          <a:xfrm>
            <a:off x="6392300" y="228600"/>
            <a:ext cx="5564883" cy="5447571"/>
          </a:xfrm>
          <a:prstGeom prst="rect">
            <a:avLst/>
          </a:prstGeom>
          <a:solidFill>
            <a:schemeClr val="lt1"/>
          </a:solidFill>
          <a:ln>
            <a:noFill/>
          </a:ln>
        </p:spPr>
      </p:pic>
      <p:sp>
        <p:nvSpPr>
          <p:cNvPr id="864" name="Google Shape;864;p3"/>
          <p:cNvSpPr txBox="1"/>
          <p:nvPr/>
        </p:nvSpPr>
        <p:spPr>
          <a:xfrm>
            <a:off x="6392300" y="5378494"/>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000000"/>
                </a:solidFill>
                <a:latin typeface="Calibri"/>
                <a:ea typeface="Calibri"/>
                <a:cs typeface="Calibri"/>
                <a:sym typeface="Calibri"/>
              </a:rPr>
              <a:t>Photo: Adobe Stock</a:t>
            </a:r>
            <a:endParaRPr sz="1000">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55"/>
        <p:cNvGrpSpPr/>
        <p:nvPr/>
      </p:nvGrpSpPr>
      <p:grpSpPr>
        <a:xfrm>
          <a:off x="0" y="0"/>
          <a:ext cx="0" cy="0"/>
          <a:chOff x="0" y="0"/>
          <a:chExt cx="0" cy="0"/>
        </a:xfrm>
      </p:grpSpPr>
      <p:sp>
        <p:nvSpPr>
          <p:cNvPr id="1356" name="Google Shape;1356;p31"/>
          <p:cNvSpPr txBox="1">
            <a:spLocks noGrp="1"/>
          </p:cNvSpPr>
          <p:nvPr>
            <p:ph type="body" idx="1"/>
          </p:nvPr>
        </p:nvSpPr>
        <p:spPr>
          <a:xfrm>
            <a:off x="3752850" y="5811480"/>
            <a:ext cx="8107816" cy="730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Clr>
                <a:srgbClr val="595A59"/>
              </a:buClr>
              <a:buSzPts val="1600"/>
              <a:buNone/>
            </a:pPr>
            <a:r>
              <a:rPr lang="de-DE" sz="1600" dirty="0"/>
              <a:t>A </a:t>
            </a:r>
            <a:r>
              <a:rPr lang="de-DE" sz="1600" dirty="0" err="1"/>
              <a:t>detailed</a:t>
            </a:r>
            <a:r>
              <a:rPr lang="de-DE" sz="1600" dirty="0"/>
              <a:t> </a:t>
            </a:r>
            <a:r>
              <a:rPr lang="de-DE" sz="1600" dirty="0" err="1"/>
              <a:t>overview</a:t>
            </a:r>
            <a:r>
              <a:rPr lang="de-DE" sz="1600" dirty="0"/>
              <a:t> of the </a:t>
            </a:r>
            <a:r>
              <a:rPr lang="de-DE" sz="1600" dirty="0" err="1"/>
              <a:t>research</a:t>
            </a:r>
            <a:r>
              <a:rPr lang="de-DE" sz="1600" dirty="0"/>
              <a:t> </a:t>
            </a:r>
            <a:r>
              <a:rPr lang="de-DE" sz="1600" dirty="0" err="1"/>
              <a:t>results</a:t>
            </a:r>
            <a:r>
              <a:rPr lang="de-DE" sz="1600" dirty="0"/>
              <a:t> </a:t>
            </a:r>
            <a:r>
              <a:rPr lang="de-DE" sz="1600" dirty="0" err="1"/>
              <a:t>including</a:t>
            </a:r>
            <a:r>
              <a:rPr lang="de-DE" sz="1600" dirty="0"/>
              <a:t> </a:t>
            </a:r>
            <a:r>
              <a:rPr lang="de-DE" sz="1600" dirty="0" err="1"/>
              <a:t>literature</a:t>
            </a:r>
            <a:r>
              <a:rPr lang="de-DE" sz="1600" dirty="0"/>
              <a:t> </a:t>
            </a:r>
            <a:r>
              <a:rPr lang="de-DE" sz="1600" dirty="0" err="1"/>
              <a:t>references</a:t>
            </a:r>
            <a:r>
              <a:rPr lang="de-DE" sz="1600" dirty="0"/>
              <a:t> </a:t>
            </a:r>
            <a:r>
              <a:rPr lang="de-DE" sz="1600" dirty="0" err="1"/>
              <a:t>can</a:t>
            </a:r>
            <a:r>
              <a:rPr lang="de-DE" sz="1600" dirty="0"/>
              <a:t> </a:t>
            </a:r>
            <a:r>
              <a:rPr lang="de-DE" sz="1600" dirty="0" err="1"/>
              <a:t>be</a:t>
            </a:r>
            <a:r>
              <a:rPr lang="de-DE" sz="1600" dirty="0"/>
              <a:t> </a:t>
            </a:r>
            <a:r>
              <a:rPr lang="de-DE" sz="1600" dirty="0" err="1"/>
              <a:t>found</a:t>
            </a:r>
            <a:r>
              <a:rPr lang="de-DE" sz="1600" dirty="0"/>
              <a:t> in Part 4 of </a:t>
            </a:r>
            <a:r>
              <a:rPr lang="de-DE" sz="1600" dirty="0" err="1"/>
              <a:t>our</a:t>
            </a:r>
            <a:r>
              <a:rPr lang="de-DE" sz="1600" dirty="0"/>
              <a:t> </a:t>
            </a:r>
            <a:r>
              <a:rPr lang="de-DE" sz="1600" u="sng" dirty="0">
                <a:solidFill>
                  <a:srgbClr val="79527B"/>
                </a:solidFill>
                <a:hlinkClick r:id="rId3">
                  <a:extLst>
                    <a:ext uri="{A12FA001-AC4F-418D-AE19-62706E023703}">
                      <ahyp:hlinkClr xmlns:ahyp="http://schemas.microsoft.com/office/drawing/2018/hyperlinkcolor" val="tx"/>
                    </a:ext>
                  </a:extLst>
                </a:hlinkClick>
              </a:rPr>
              <a:t>European Needs Analysis on Crisis Management </a:t>
            </a:r>
            <a:r>
              <a:rPr lang="de-DE" sz="1600" u="sng" dirty="0" err="1">
                <a:solidFill>
                  <a:srgbClr val="79527B"/>
                </a:solidFill>
                <a:hlinkClick r:id="rId3">
                  <a:extLst>
                    <a:ext uri="{A12FA001-AC4F-418D-AE19-62706E023703}">
                      <ahyp:hlinkClr xmlns:ahyp="http://schemas.microsoft.com/office/drawing/2018/hyperlinkcolor" val="tx"/>
                    </a:ext>
                  </a:extLst>
                </a:hlinkClick>
              </a:rPr>
              <a:t>for</a:t>
            </a:r>
            <a:r>
              <a:rPr lang="de-DE" sz="1600" u="sng" dirty="0">
                <a:solidFill>
                  <a:srgbClr val="79527B"/>
                </a:solidFill>
                <a:hlinkClick r:id="rId3">
                  <a:extLst>
                    <a:ext uri="{A12FA001-AC4F-418D-AE19-62706E023703}">
                      <ahyp:hlinkClr xmlns:ahyp="http://schemas.microsoft.com/office/drawing/2018/hyperlinkcolor" val="tx"/>
                    </a:ext>
                  </a:extLst>
                </a:hlinkClick>
              </a:rPr>
              <a:t> </a:t>
            </a:r>
            <a:r>
              <a:rPr lang="de-DE" sz="1600" u="sng" dirty="0" err="1">
                <a:solidFill>
                  <a:srgbClr val="79527B"/>
                </a:solidFill>
                <a:hlinkClick r:id="rId3">
                  <a:extLst>
                    <a:ext uri="{A12FA001-AC4F-418D-AE19-62706E023703}">
                      <ahyp:hlinkClr xmlns:ahyp="http://schemas.microsoft.com/office/drawing/2018/hyperlinkcolor" val="tx"/>
                    </a:ext>
                  </a:extLst>
                </a:hlinkClick>
              </a:rPr>
              <a:t>Tourism</a:t>
            </a:r>
            <a:r>
              <a:rPr lang="de-DE" sz="1600" u="sng" dirty="0">
                <a:solidFill>
                  <a:srgbClr val="79527B"/>
                </a:solidFill>
                <a:hlinkClick r:id="rId3">
                  <a:extLst>
                    <a:ext uri="{A12FA001-AC4F-418D-AE19-62706E023703}">
                      <ahyp:hlinkClr xmlns:ahyp="http://schemas.microsoft.com/office/drawing/2018/hyperlinkcolor" val="tx"/>
                    </a:ext>
                  </a:extLst>
                </a:hlinkClick>
              </a:rPr>
              <a:t> SMEs</a:t>
            </a:r>
            <a:r>
              <a:rPr lang="de-DE" sz="1600" dirty="0">
                <a:solidFill>
                  <a:srgbClr val="79527B"/>
                </a:solidFill>
              </a:rPr>
              <a:t>.</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sp>
        <p:nvSpPr>
          <p:cNvPr id="1357" name="Google Shape;1357;p31"/>
          <p:cNvSpPr txBox="1">
            <a:spLocks noGrp="1"/>
          </p:cNvSpPr>
          <p:nvPr>
            <p:ph type="body" idx="2"/>
          </p:nvPr>
        </p:nvSpPr>
        <p:spPr>
          <a:xfrm>
            <a:off x="389965" y="1637402"/>
            <a:ext cx="3189996"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a:t>Relationships are important to be able to respond effectively to crisis and to get through adversity.</a:t>
            </a:r>
            <a:endParaRPr/>
          </a:p>
          <a:p>
            <a:pPr marL="0" lvl="0" indent="0" algn="l" rtl="0">
              <a:lnSpc>
                <a:spcPct val="100000"/>
              </a:lnSpc>
              <a:spcBef>
                <a:spcPts val="600"/>
              </a:spcBef>
              <a:spcAft>
                <a:spcPts val="0"/>
              </a:spcAft>
              <a:buClr>
                <a:srgbClr val="595A59"/>
              </a:buClr>
              <a:buSzPts val="1800"/>
              <a:buNone/>
            </a:pPr>
            <a:r>
              <a:rPr lang="de-DE" sz="1800"/>
              <a:t>Networks can be an asset for accessing important resources that could otherwise be inaccessible.</a:t>
            </a:r>
            <a:endParaRPr sz="1800"/>
          </a:p>
          <a:p>
            <a:pPr marL="0" lvl="0" indent="0" algn="l" rtl="0">
              <a:lnSpc>
                <a:spcPct val="100000"/>
              </a:lnSpc>
              <a:spcBef>
                <a:spcPts val="600"/>
              </a:spcBef>
              <a:spcAft>
                <a:spcPts val="0"/>
              </a:spcAft>
              <a:buClr>
                <a:srgbClr val="595A59"/>
              </a:buClr>
              <a:buSzPts val="1800"/>
              <a:buNone/>
            </a:pPr>
            <a:endParaRPr/>
          </a:p>
        </p:txBody>
      </p:sp>
      <p:sp>
        <p:nvSpPr>
          <p:cNvPr id="1358" name="Google Shape;1358;p3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Networks, </a:t>
            </a:r>
            <a:r>
              <a:rPr lang="de-DE" dirty="0" err="1"/>
              <a:t>relationships</a:t>
            </a:r>
            <a:r>
              <a:rPr lang="de-DE" dirty="0"/>
              <a:t> and </a:t>
            </a:r>
            <a:r>
              <a:rPr lang="de-DE" dirty="0" err="1"/>
              <a:t>cooperation</a:t>
            </a:r>
            <a:r>
              <a:rPr lang="de-DE" dirty="0"/>
              <a:t> </a:t>
            </a:r>
            <a:r>
              <a:rPr lang="de-DE" dirty="0" err="1"/>
              <a:t>are</a:t>
            </a:r>
            <a:r>
              <a:rPr lang="de-DE" dirty="0"/>
              <a:t> essential </a:t>
            </a:r>
            <a:r>
              <a:rPr lang="de-DE" dirty="0" err="1"/>
              <a:t>for</a:t>
            </a:r>
            <a:r>
              <a:rPr lang="de-DE" dirty="0"/>
              <a:t> the </a:t>
            </a:r>
            <a:r>
              <a:rPr lang="de-DE" dirty="0" err="1"/>
              <a:t>resilience</a:t>
            </a:r>
            <a:r>
              <a:rPr lang="de-DE" dirty="0"/>
              <a:t> of a </a:t>
            </a:r>
            <a:r>
              <a:rPr lang="de-DE" dirty="0" err="1"/>
              <a:t>company</a:t>
            </a:r>
            <a:r>
              <a:rPr lang="de-DE" dirty="0"/>
              <a:t>.</a:t>
            </a:r>
            <a:endParaRPr dirty="0"/>
          </a:p>
        </p:txBody>
      </p:sp>
      <p:sp>
        <p:nvSpPr>
          <p:cNvPr id="1359" name="Google Shape;1359;p3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Networks &amp; Cooperation: Relevant research results from various international studies </a:t>
            </a:r>
            <a:endParaRPr/>
          </a:p>
          <a:p>
            <a:pPr marL="0" lvl="0" indent="0" algn="l" rtl="0">
              <a:lnSpc>
                <a:spcPct val="90000"/>
              </a:lnSpc>
              <a:spcBef>
                <a:spcPts val="1000"/>
              </a:spcBef>
              <a:spcAft>
                <a:spcPts val="0"/>
              </a:spcAft>
              <a:buClr>
                <a:srgbClr val="79527B"/>
              </a:buClr>
              <a:buSzPct val="100000"/>
              <a:buNone/>
            </a:pPr>
            <a:endParaRPr/>
          </a:p>
        </p:txBody>
      </p:sp>
      <p:grpSp>
        <p:nvGrpSpPr>
          <p:cNvPr id="1360" name="Google Shape;1360;p31"/>
          <p:cNvGrpSpPr/>
          <p:nvPr/>
        </p:nvGrpSpPr>
        <p:grpSpPr>
          <a:xfrm>
            <a:off x="428539" y="4385675"/>
            <a:ext cx="2822663" cy="1627340"/>
            <a:chOff x="0" y="0"/>
            <a:chExt cx="2822663" cy="1627340"/>
          </a:xfrm>
        </p:grpSpPr>
        <p:sp>
          <p:nvSpPr>
            <p:cNvPr id="1361" name="Google Shape;1361;p31"/>
            <p:cNvSpPr/>
            <p:nvPr/>
          </p:nvSpPr>
          <p:spPr>
            <a:xfrm rot="-5400000">
              <a:off x="298830" y="-298830"/>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1"/>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Innovation &amp; Entrepreneurship</a:t>
              </a:r>
              <a:endParaRPr/>
            </a:p>
          </p:txBody>
        </p:sp>
        <p:sp>
          <p:nvSpPr>
            <p:cNvPr id="1363" name="Google Shape;1363;p31"/>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1"/>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Processes </a:t>
              </a:r>
              <a:endParaRPr/>
            </a:p>
            <a:p>
              <a:pPr marL="0" marR="0" lvl="0" indent="0" algn="ctr" rtl="0">
                <a:lnSpc>
                  <a:spcPct val="90000"/>
                </a:lnSpc>
                <a:spcBef>
                  <a:spcPts val="315"/>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(Preparation &amp; Planning)</a:t>
              </a:r>
              <a:endParaRPr/>
            </a:p>
          </p:txBody>
        </p:sp>
        <p:sp>
          <p:nvSpPr>
            <p:cNvPr id="1365" name="Google Shape;1365;p31"/>
            <p:cNvSpPr/>
            <p:nvPr/>
          </p:nvSpPr>
          <p:spPr>
            <a:xfrm rot="10800000">
              <a:off x="0" y="813670"/>
              <a:ext cx="1411331" cy="813670"/>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1"/>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a:solidFill>
                    <a:schemeClr val="lt1"/>
                  </a:solidFill>
                  <a:latin typeface="Calibri"/>
                  <a:ea typeface="Calibri"/>
                  <a:cs typeface="Calibri"/>
                  <a:sym typeface="Calibri"/>
                </a:rPr>
                <a:t>Networks &amp; Cooperation</a:t>
              </a:r>
              <a:endParaRPr sz="900">
                <a:solidFill>
                  <a:schemeClr val="lt1"/>
                </a:solidFill>
                <a:latin typeface="Calibri"/>
                <a:ea typeface="Calibri"/>
                <a:cs typeface="Calibri"/>
                <a:sym typeface="Calibri"/>
              </a:endParaRPr>
            </a:p>
          </p:txBody>
        </p:sp>
        <p:sp>
          <p:nvSpPr>
            <p:cNvPr id="1367" name="Google Shape;1367;p31"/>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1"/>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Human Resources</a:t>
              </a:r>
              <a:endParaRPr/>
            </a:p>
          </p:txBody>
        </p:sp>
        <p:sp>
          <p:nvSpPr>
            <p:cNvPr id="1369" name="Google Shape;1369;p31"/>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1"/>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a:solidFill>
                    <a:schemeClr val="lt1"/>
                  </a:solidFill>
                  <a:latin typeface="Calibri"/>
                  <a:ea typeface="Calibri"/>
                  <a:cs typeface="Calibri"/>
                  <a:sym typeface="Calibri"/>
                </a:rPr>
                <a:t>Resilience</a:t>
              </a:r>
              <a:endParaRPr sz="900" b="1">
                <a:solidFill>
                  <a:schemeClr val="lt1"/>
                </a:solidFill>
                <a:latin typeface="Calibri"/>
                <a:ea typeface="Calibri"/>
                <a:cs typeface="Calibri"/>
                <a:sym typeface="Calibri"/>
              </a:endParaRPr>
            </a:p>
          </p:txBody>
        </p:sp>
      </p:grpSp>
      <p:grpSp>
        <p:nvGrpSpPr>
          <p:cNvPr id="1371" name="Google Shape;1371;p31"/>
          <p:cNvGrpSpPr/>
          <p:nvPr/>
        </p:nvGrpSpPr>
        <p:grpSpPr>
          <a:xfrm>
            <a:off x="3752850" y="1858734"/>
            <a:ext cx="8007350" cy="3789720"/>
            <a:chOff x="0" y="64773"/>
            <a:chExt cx="8007350" cy="3789720"/>
          </a:xfrm>
        </p:grpSpPr>
        <p:sp>
          <p:nvSpPr>
            <p:cNvPr id="1372" name="Google Shape;1372;p31"/>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1"/>
            <p:cNvSpPr/>
            <p:nvPr/>
          </p:nvSpPr>
          <p:spPr>
            <a:xfrm>
              <a:off x="400367" y="64773"/>
              <a:ext cx="6127712"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1"/>
            <p:cNvSpPr txBox="1"/>
            <p:nvPr/>
          </p:nvSpPr>
          <p:spPr>
            <a:xfrm>
              <a:off x="442157" y="106563"/>
              <a:ext cx="6044132"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The </a:t>
              </a:r>
              <a:r>
                <a:rPr lang="de-DE" sz="1600" dirty="0" err="1">
                  <a:solidFill>
                    <a:schemeClr val="lt1"/>
                  </a:solidFill>
                  <a:latin typeface="Calibri"/>
                  <a:ea typeface="Calibri"/>
                  <a:cs typeface="Calibri"/>
                  <a:sym typeface="Calibri"/>
                </a:rPr>
                <a:t>embeddedness</a:t>
              </a:r>
              <a:r>
                <a:rPr lang="de-DE" sz="1600" dirty="0">
                  <a:solidFill>
                    <a:schemeClr val="lt1"/>
                  </a:solidFill>
                  <a:latin typeface="Calibri"/>
                  <a:ea typeface="Calibri"/>
                  <a:cs typeface="Calibri"/>
                  <a:sym typeface="Calibri"/>
                </a:rPr>
                <a:t> of </a:t>
              </a:r>
              <a:r>
                <a:rPr lang="de-DE" sz="1600" dirty="0" err="1">
                  <a:solidFill>
                    <a:schemeClr val="lt1"/>
                  </a:solidFill>
                  <a:latin typeface="Calibri"/>
                  <a:ea typeface="Calibri"/>
                  <a:cs typeface="Calibri"/>
                  <a:sym typeface="Calibri"/>
                </a:rPr>
                <a:t>tourism</a:t>
              </a:r>
              <a:r>
                <a:rPr lang="de-DE" sz="1600" dirty="0">
                  <a:solidFill>
                    <a:schemeClr val="lt1"/>
                  </a:solidFill>
                  <a:latin typeface="Calibri"/>
                  <a:ea typeface="Calibri"/>
                  <a:cs typeface="Calibri"/>
                  <a:sym typeface="Calibri"/>
                </a:rPr>
                <a:t> SME </a:t>
              </a:r>
              <a:r>
                <a:rPr lang="de-DE" sz="1600" dirty="0" err="1">
                  <a:solidFill>
                    <a:schemeClr val="lt1"/>
                  </a:solidFill>
                  <a:latin typeface="Calibri"/>
                  <a:ea typeface="Calibri"/>
                  <a:cs typeface="Calibri"/>
                  <a:sym typeface="Calibri"/>
                </a:rPr>
                <a:t>owners</a:t>
              </a:r>
              <a:r>
                <a:rPr lang="de-DE" sz="1600" dirty="0">
                  <a:solidFill>
                    <a:schemeClr val="lt1"/>
                  </a:solidFill>
                  <a:latin typeface="Calibri"/>
                  <a:ea typeface="Calibri"/>
                  <a:cs typeface="Calibri"/>
                  <a:sym typeface="Calibri"/>
                </a:rPr>
                <a:t> and </a:t>
              </a:r>
              <a:r>
                <a:rPr lang="de-DE" sz="1600" dirty="0" err="1">
                  <a:solidFill>
                    <a:schemeClr val="lt1"/>
                  </a:solidFill>
                  <a:latin typeface="Calibri"/>
                  <a:ea typeface="Calibri"/>
                  <a:cs typeface="Calibri"/>
                  <a:sym typeface="Calibri"/>
                </a:rPr>
                <a:t>managers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a:t>
              </a:r>
              <a:r>
                <a:rPr lang="de-DE" sz="1600" dirty="0">
                  <a:solidFill>
                    <a:schemeClr val="lt1"/>
                  </a:solidFill>
                  <a:latin typeface="Calibri"/>
                  <a:ea typeface="Calibri"/>
                  <a:cs typeface="Calibri"/>
                  <a:sym typeface="Calibri"/>
                </a:rPr>
                <a:t> the </a:t>
              </a:r>
              <a:r>
                <a:rPr lang="de-DE" sz="1600" dirty="0" err="1">
                  <a:solidFill>
                    <a:schemeClr val="lt1"/>
                  </a:solidFill>
                  <a:latin typeface="Calibri"/>
                  <a:ea typeface="Calibri"/>
                  <a:cs typeface="Calibri"/>
                  <a:sym typeface="Calibri"/>
                </a:rPr>
                <a:t>local</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community</a:t>
              </a:r>
              <a:r>
                <a:rPr lang="de-DE" sz="1600" dirty="0">
                  <a:solidFill>
                    <a:schemeClr val="lt1"/>
                  </a:solidFill>
                  <a:latin typeface="Calibri"/>
                  <a:ea typeface="Calibri"/>
                  <a:cs typeface="Calibri"/>
                  <a:sym typeface="Calibri"/>
                </a:rPr>
                <a:t> bring </a:t>
              </a:r>
              <a:r>
                <a:rPr lang="de-DE" sz="1600" dirty="0" err="1">
                  <a:solidFill>
                    <a:schemeClr val="lt1"/>
                  </a:solidFill>
                  <a:latin typeface="Calibri"/>
                  <a:ea typeface="Calibri"/>
                  <a:cs typeface="Calibri"/>
                  <a:sym typeface="Calibri"/>
                </a:rPr>
                <a:t>more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opportunities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a:t>
              </a:r>
              <a:r>
                <a:rPr lang="de-DE" sz="1600" dirty="0">
                  <a:solidFill>
                    <a:schemeClr val="lt1"/>
                  </a:solidFill>
                  <a:latin typeface="Calibri"/>
                  <a:ea typeface="Calibri"/>
                  <a:cs typeface="Calibri"/>
                  <a:sym typeface="Calibri"/>
                </a:rPr>
                <a:t> deal </a:t>
              </a:r>
              <a:r>
                <a:rPr lang="de-DE" sz="1600" dirty="0" err="1">
                  <a:solidFill>
                    <a:schemeClr val="lt1"/>
                  </a:solidFill>
                  <a:latin typeface="Calibri"/>
                  <a:ea typeface="Calibri"/>
                  <a:cs typeface="Calibri"/>
                  <a:sym typeface="Calibri"/>
                </a:rPr>
                <a:t>with</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crises</a:t>
              </a:r>
              <a:r>
                <a:rPr lang="de-DE" sz="1600" dirty="0">
                  <a:solidFill>
                    <a:schemeClr val="lt1"/>
                  </a:solidFill>
                  <a:latin typeface="Calibri"/>
                  <a:ea typeface="Calibri"/>
                  <a:cs typeface="Calibri"/>
                  <a:sym typeface="Calibri"/>
                </a:rPr>
                <a:t> and </a:t>
              </a:r>
              <a:r>
                <a:rPr lang="de-DE" sz="1600" dirty="0" err="1">
                  <a:solidFill>
                    <a:schemeClr val="lt1"/>
                  </a:solidFill>
                  <a:latin typeface="Calibri"/>
                  <a:ea typeface="Calibri"/>
                  <a:cs typeface="Calibri"/>
                  <a:sym typeface="Calibri"/>
                </a:rPr>
                <a:t>therefore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affects</a:t>
              </a:r>
              <a:r>
                <a:rPr lang="de-DE" sz="1600" dirty="0">
                  <a:solidFill>
                    <a:schemeClr val="lt1"/>
                  </a:solidFill>
                  <a:latin typeface="Calibri"/>
                  <a:ea typeface="Calibri"/>
                  <a:cs typeface="Calibri"/>
                  <a:sym typeface="Calibri"/>
                </a:rPr>
                <a:t> the </a:t>
              </a:r>
              <a:r>
                <a:rPr lang="de-DE" sz="1600" dirty="0" err="1">
                  <a:solidFill>
                    <a:schemeClr val="lt1"/>
                  </a:solidFill>
                  <a:latin typeface="Calibri"/>
                  <a:ea typeface="Calibri"/>
                  <a:cs typeface="Calibri"/>
                  <a:sym typeface="Calibri"/>
                </a:rPr>
                <a:t>resilience</a:t>
              </a:r>
              <a:r>
                <a:rPr lang="de-DE" sz="1600" dirty="0">
                  <a:solidFill>
                    <a:schemeClr val="lt1"/>
                  </a:solidFill>
                  <a:latin typeface="Calibri"/>
                  <a:ea typeface="Calibri"/>
                  <a:cs typeface="Calibri"/>
                  <a:sym typeface="Calibri"/>
                </a:rPr>
                <a:t> of the </a:t>
              </a:r>
              <a:r>
                <a:rPr lang="de-DE" sz="1600" dirty="0" err="1">
                  <a:solidFill>
                    <a:schemeClr val="lt1"/>
                  </a:solidFill>
                  <a:latin typeface="Calibri"/>
                  <a:ea typeface="Calibri"/>
                  <a:cs typeface="Calibri"/>
                  <a:sym typeface="Calibri"/>
                </a:rPr>
                <a:t>businesses</a:t>
              </a:r>
              <a:r>
                <a:rPr lang="de-DE" sz="1600" dirty="0">
                  <a:solidFill>
                    <a:schemeClr val="lt1"/>
                  </a:solidFill>
                  <a:latin typeface="Calibri"/>
                  <a:ea typeface="Calibri"/>
                  <a:cs typeface="Calibri"/>
                  <a:sym typeface="Calibri"/>
                </a:rPr>
                <a:t>.</a:t>
              </a:r>
              <a:endParaRPr sz="1600" dirty="0">
                <a:solidFill>
                  <a:schemeClr val="lt1"/>
                </a:solidFill>
                <a:latin typeface="Calibri"/>
                <a:ea typeface="Calibri"/>
                <a:cs typeface="Calibri"/>
                <a:sym typeface="Calibri"/>
              </a:endParaRPr>
            </a:p>
          </p:txBody>
        </p:sp>
        <p:sp>
          <p:nvSpPr>
            <p:cNvPr id="1375" name="Google Shape;1375;p31"/>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1"/>
            <p:cNvSpPr/>
            <p:nvPr/>
          </p:nvSpPr>
          <p:spPr>
            <a:xfrm>
              <a:off x="400367" y="1380213"/>
              <a:ext cx="6152991"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1"/>
            <p:cNvSpPr txBox="1"/>
            <p:nvPr/>
          </p:nvSpPr>
          <p:spPr>
            <a:xfrm>
              <a:off x="442157" y="1422003"/>
              <a:ext cx="6069411"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a:solidFill>
                    <a:schemeClr val="lt1"/>
                  </a:solidFill>
                  <a:latin typeface="Calibri"/>
                  <a:ea typeface="Calibri"/>
                  <a:cs typeface="Calibri"/>
                  <a:sym typeface="Calibri"/>
                </a:rPr>
                <a:t>There is a positive relationship between inter-firm social capital and business performance.</a:t>
              </a:r>
              <a:endParaRPr sz="1600">
                <a:solidFill>
                  <a:schemeClr val="lt1"/>
                </a:solidFill>
                <a:latin typeface="Calibri"/>
                <a:ea typeface="Calibri"/>
                <a:cs typeface="Calibri"/>
                <a:sym typeface="Calibri"/>
              </a:endParaRPr>
            </a:p>
          </p:txBody>
        </p:sp>
        <p:sp>
          <p:nvSpPr>
            <p:cNvPr id="1378" name="Google Shape;1378;p31"/>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1"/>
            <p:cNvSpPr/>
            <p:nvPr/>
          </p:nvSpPr>
          <p:spPr>
            <a:xfrm>
              <a:off x="400367" y="2695653"/>
              <a:ext cx="6135559"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1"/>
            <p:cNvSpPr txBox="1"/>
            <p:nvPr/>
          </p:nvSpPr>
          <p:spPr>
            <a:xfrm>
              <a:off x="442157" y="2737443"/>
              <a:ext cx="6051979"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The </a:t>
              </a:r>
              <a:r>
                <a:rPr lang="de-DE" sz="1600" dirty="0" err="1">
                  <a:solidFill>
                    <a:schemeClr val="lt1"/>
                  </a:solidFill>
                  <a:latin typeface="Calibri"/>
                  <a:ea typeface="Calibri"/>
                  <a:cs typeface="Calibri"/>
                  <a:sym typeface="Calibri"/>
                </a:rPr>
                <a:t>structure</a:t>
              </a:r>
              <a:r>
                <a:rPr lang="de-DE" sz="1600" dirty="0">
                  <a:solidFill>
                    <a:schemeClr val="lt1"/>
                  </a:solidFill>
                  <a:latin typeface="Calibri"/>
                  <a:ea typeface="Calibri"/>
                  <a:cs typeface="Calibri"/>
                  <a:sym typeface="Calibri"/>
                </a:rPr>
                <a:t> of network </a:t>
              </a:r>
              <a:r>
                <a:rPr lang="de-DE" sz="1600" dirty="0" err="1">
                  <a:solidFill>
                    <a:schemeClr val="lt1"/>
                  </a:solidFill>
                  <a:latin typeface="Calibri"/>
                  <a:ea typeface="Calibri"/>
                  <a:cs typeface="Calibri"/>
                  <a:sym typeface="Calibri"/>
                </a:rPr>
                <a:t>is</a:t>
              </a:r>
              <a:r>
                <a:rPr lang="de-DE" sz="1600" dirty="0">
                  <a:solidFill>
                    <a:schemeClr val="lt1"/>
                  </a:solidFill>
                  <a:latin typeface="Calibri"/>
                  <a:ea typeface="Calibri"/>
                  <a:cs typeface="Calibri"/>
                  <a:sym typeface="Calibri"/>
                </a:rPr>
                <a:t> a strong </a:t>
              </a:r>
              <a:r>
                <a:rPr lang="de-DE" sz="1600" dirty="0" err="1">
                  <a:solidFill>
                    <a:schemeClr val="lt1"/>
                  </a:solidFill>
                  <a:latin typeface="Calibri"/>
                  <a:ea typeface="Calibri"/>
                  <a:cs typeface="Calibri"/>
                  <a:sym typeface="Calibri"/>
                </a:rPr>
                <a:t>factor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that</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determines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hotel</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performance</a:t>
              </a:r>
              <a:r>
                <a:rPr lang="de-DE" sz="1600" dirty="0">
                  <a:solidFill>
                    <a:schemeClr val="lt1"/>
                  </a:solidFill>
                  <a:latin typeface="Calibri"/>
                  <a:ea typeface="Calibri"/>
                  <a:cs typeface="Calibri"/>
                  <a:sym typeface="Calibri"/>
                </a:rPr>
                <a:t> in the </a:t>
              </a:r>
              <a:r>
                <a:rPr lang="de-DE" sz="1600" dirty="0" err="1">
                  <a:solidFill>
                    <a:schemeClr val="lt1"/>
                  </a:solidFill>
                  <a:latin typeface="Calibri"/>
                  <a:ea typeface="Calibri"/>
                  <a:cs typeface="Calibri"/>
                  <a:sym typeface="Calibri"/>
                </a:rPr>
                <a:t>hotel</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industry</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There</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is</a:t>
              </a:r>
              <a:r>
                <a:rPr lang="de-DE" sz="1600" dirty="0">
                  <a:solidFill>
                    <a:schemeClr val="lt1"/>
                  </a:solidFill>
                  <a:latin typeface="Calibri"/>
                  <a:ea typeface="Calibri"/>
                  <a:cs typeface="Calibri"/>
                  <a:sym typeface="Calibri"/>
                </a:rPr>
                <a:t> a </a:t>
              </a:r>
              <a:r>
                <a:rPr lang="de-DE" sz="1600" dirty="0" err="1">
                  <a:solidFill>
                    <a:schemeClr val="lt1"/>
                  </a:solidFill>
                  <a:latin typeface="Calibri"/>
                  <a:ea typeface="Calibri"/>
                  <a:cs typeface="Calibri"/>
                  <a:sym typeface="Calibri"/>
                </a:rPr>
                <a:t>need</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to</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establish</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relationships</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with</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other</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companies</a:t>
              </a:r>
              <a:r>
                <a:rPr lang="de-DE" sz="1600" dirty="0">
                  <a:solidFill>
                    <a:schemeClr val="lt1"/>
                  </a:solidFill>
                  <a:latin typeface="Calibri"/>
                  <a:ea typeface="Calibri"/>
                  <a:cs typeface="Calibri"/>
                  <a:sym typeface="Calibri"/>
                </a:rPr>
                <a:t> in the same </a:t>
              </a:r>
              <a:r>
                <a:rPr lang="de-DE" sz="1600" dirty="0" err="1">
                  <a:solidFill>
                    <a:schemeClr val="lt1"/>
                  </a:solidFill>
                  <a:latin typeface="Calibri"/>
                  <a:ea typeface="Calibri"/>
                  <a:cs typeface="Calibri"/>
                  <a:sym typeface="Calibri"/>
                </a:rPr>
                <a:t>geographical</a:t>
              </a:r>
              <a:r>
                <a:rPr lang="de-DE" sz="1600" dirty="0">
                  <a:solidFill>
                    <a:schemeClr val="lt1"/>
                  </a:solidFill>
                  <a:latin typeface="Calibri"/>
                  <a:ea typeface="Calibri"/>
                  <a:cs typeface="Calibri"/>
                  <a:sym typeface="Calibri"/>
                </a:rPr>
                <a:t> </a:t>
              </a:r>
              <a:r>
                <a:rPr lang="de-DE" sz="1600" dirty="0" err="1">
                  <a:solidFill>
                    <a:schemeClr val="lt1"/>
                  </a:solidFill>
                  <a:latin typeface="Calibri"/>
                  <a:ea typeface="Calibri"/>
                  <a:cs typeface="Calibri"/>
                  <a:sym typeface="Calibri"/>
                </a:rPr>
                <a:t>area</a:t>
              </a:r>
              <a:r>
                <a:rPr lang="de-DE" sz="1600" dirty="0">
                  <a:solidFill>
                    <a:schemeClr val="lt1"/>
                  </a:solidFill>
                  <a:latin typeface="Calibri"/>
                  <a:ea typeface="Calibri"/>
                  <a:cs typeface="Calibri"/>
                  <a:sym typeface="Calibri"/>
                </a:rPr>
                <a:t>.</a:t>
              </a:r>
              <a:endParaRPr sz="1600" dirty="0">
                <a:solidFill>
                  <a:schemeClr val="lt1"/>
                </a:solidFill>
                <a:latin typeface="Calibri"/>
                <a:ea typeface="Calibri"/>
                <a:cs typeface="Calibri"/>
                <a:sym typeface="Calibri"/>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84"/>
        <p:cNvGrpSpPr/>
        <p:nvPr/>
      </p:nvGrpSpPr>
      <p:grpSpPr>
        <a:xfrm>
          <a:off x="0" y="0"/>
          <a:ext cx="0" cy="0"/>
          <a:chOff x="0" y="0"/>
          <a:chExt cx="0" cy="0"/>
        </a:xfrm>
      </p:grpSpPr>
      <p:sp>
        <p:nvSpPr>
          <p:cNvPr id="1385" name="Google Shape;1385;p3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Cooperation in competition can be important for improving business performance.</a:t>
            </a:r>
            <a:endParaRPr/>
          </a:p>
          <a:p>
            <a:pPr marL="0" lvl="0" indent="0" algn="l" rtl="0">
              <a:lnSpc>
                <a:spcPct val="90000"/>
              </a:lnSpc>
              <a:spcBef>
                <a:spcPts val="1000"/>
              </a:spcBef>
              <a:spcAft>
                <a:spcPts val="0"/>
              </a:spcAft>
              <a:buClr>
                <a:srgbClr val="79527B"/>
              </a:buClr>
              <a:buSzPts val="2000"/>
              <a:buNone/>
            </a:pPr>
            <a:endParaRPr/>
          </a:p>
        </p:txBody>
      </p:sp>
      <p:sp>
        <p:nvSpPr>
          <p:cNvPr id="1386" name="Google Shape;1386;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Networks &amp; Cooperation: Cluster Theory by Porter</a:t>
            </a:r>
            <a:endParaRPr/>
          </a:p>
          <a:p>
            <a:pPr marL="0" lvl="0" indent="0" algn="l" rtl="0">
              <a:lnSpc>
                <a:spcPct val="90000"/>
              </a:lnSpc>
              <a:spcBef>
                <a:spcPts val="1000"/>
              </a:spcBef>
              <a:spcAft>
                <a:spcPts val="0"/>
              </a:spcAft>
              <a:buClr>
                <a:srgbClr val="79527B"/>
              </a:buClr>
              <a:buSzPct val="100000"/>
              <a:buNone/>
            </a:pPr>
            <a:endParaRPr/>
          </a:p>
          <a:p>
            <a:pPr marL="0" lvl="0" indent="0" algn="l" rtl="0">
              <a:lnSpc>
                <a:spcPct val="90000"/>
              </a:lnSpc>
              <a:spcBef>
                <a:spcPts val="1000"/>
              </a:spcBef>
              <a:spcAft>
                <a:spcPts val="0"/>
              </a:spcAft>
              <a:buClr>
                <a:srgbClr val="79527B"/>
              </a:buClr>
              <a:buSzPct val="100000"/>
              <a:buNone/>
            </a:pPr>
            <a:endParaRPr/>
          </a:p>
        </p:txBody>
      </p:sp>
      <p:grpSp>
        <p:nvGrpSpPr>
          <p:cNvPr id="1387" name="Google Shape;1387;p32"/>
          <p:cNvGrpSpPr/>
          <p:nvPr/>
        </p:nvGrpSpPr>
        <p:grpSpPr>
          <a:xfrm>
            <a:off x="353021" y="2475713"/>
            <a:ext cx="3154587" cy="3026094"/>
            <a:chOff x="5233525" y="4954450"/>
            <a:chExt cx="538275" cy="516350"/>
          </a:xfrm>
        </p:grpSpPr>
        <p:sp>
          <p:nvSpPr>
            <p:cNvPr id="1388" name="Google Shape;1388;p32"/>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89" name="Google Shape;1389;p32"/>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0" name="Google Shape;1390;p32"/>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1" name="Google Shape;1391;p32"/>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2" name="Google Shape;1392;p32"/>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3" name="Google Shape;1393;p32"/>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4" name="Google Shape;1394;p32"/>
            <p:cNvSpPr/>
            <p:nvPr/>
          </p:nvSpPr>
          <p:spPr>
            <a:xfrm>
              <a:off x="5367475" y="5025075"/>
              <a:ext cx="81600" cy="105975"/>
            </a:xfrm>
            <a:custGeom>
              <a:avLst/>
              <a:gdLst/>
              <a:ahLst/>
              <a:cxnLst/>
              <a:rect l="l" t="t" r="r" b="b"/>
              <a:pathLst>
                <a:path w="3264" h="4239" fill="none" extrusionOk="0">
                  <a:moveTo>
                    <a:pt x="0" y="1"/>
                  </a:moveTo>
                  <a:lnTo>
                    <a:pt x="3264" y="4238"/>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5" name="Google Shape;1395;p32"/>
            <p:cNvSpPr/>
            <p:nvPr/>
          </p:nvSpPr>
          <p:spPr>
            <a:xfrm>
              <a:off x="5567800" y="4999500"/>
              <a:ext cx="115100" cy="133975"/>
            </a:xfrm>
            <a:custGeom>
              <a:avLst/>
              <a:gdLst/>
              <a:ahLst/>
              <a:cxnLst/>
              <a:rect l="l" t="t" r="r" b="b"/>
              <a:pathLst>
                <a:path w="4604" h="5359" fill="none" extrusionOk="0">
                  <a:moveTo>
                    <a:pt x="0" y="5359"/>
                  </a:moveTo>
                  <a:lnTo>
                    <a:pt x="4603"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6" name="Google Shape;1396;p32"/>
            <p:cNvSpPr/>
            <p:nvPr/>
          </p:nvSpPr>
          <p:spPr>
            <a:xfrm>
              <a:off x="5600075" y="5217475"/>
              <a:ext cx="127275" cy="16475"/>
            </a:xfrm>
            <a:custGeom>
              <a:avLst/>
              <a:gdLst/>
              <a:ahLst/>
              <a:cxnLst/>
              <a:rect l="l" t="t" r="r" b="b"/>
              <a:pathLst>
                <a:path w="5091" h="659" fill="none" extrusionOk="0">
                  <a:moveTo>
                    <a:pt x="5090" y="658"/>
                  </a:moveTo>
                  <a:lnTo>
                    <a:pt x="0"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7" name="Google Shape;1397;p32"/>
            <p:cNvSpPr/>
            <p:nvPr/>
          </p:nvSpPr>
          <p:spPr>
            <a:xfrm>
              <a:off x="5497775" y="5299675"/>
              <a:ext cx="4900" cy="126675"/>
            </a:xfrm>
            <a:custGeom>
              <a:avLst/>
              <a:gdLst/>
              <a:ahLst/>
              <a:cxnLst/>
              <a:rect l="l" t="t" r="r" b="b"/>
              <a:pathLst>
                <a:path w="196" h="5067" fill="none" extrusionOk="0">
                  <a:moveTo>
                    <a:pt x="0" y="5067"/>
                  </a:moveTo>
                  <a:lnTo>
                    <a:pt x="195"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398" name="Google Shape;1398;p32"/>
            <p:cNvSpPr/>
            <p:nvPr/>
          </p:nvSpPr>
          <p:spPr>
            <a:xfrm>
              <a:off x="5277975" y="5241825"/>
              <a:ext cx="141275" cy="58500"/>
            </a:xfrm>
            <a:custGeom>
              <a:avLst/>
              <a:gdLst/>
              <a:ahLst/>
              <a:cxnLst/>
              <a:rect l="l" t="t" r="r" b="b"/>
              <a:pathLst>
                <a:path w="5651" h="2340" fill="none" extrusionOk="0">
                  <a:moveTo>
                    <a:pt x="0" y="2339"/>
                  </a:moveTo>
                  <a:lnTo>
                    <a:pt x="5651" y="1"/>
                  </a:lnTo>
                </a:path>
              </a:pathLst>
            </a:custGeom>
            <a:solidFill>
              <a:srgbClr val="79527B"/>
            </a:solidFill>
            <a:ln w="2222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399" name="Google Shape;1399;p32"/>
          <p:cNvSpPr/>
          <p:nvPr/>
        </p:nvSpPr>
        <p:spPr>
          <a:xfrm>
            <a:off x="3897745" y="3898886"/>
            <a:ext cx="7749310" cy="1550569"/>
          </a:xfrm>
          <a:prstGeom prst="rect">
            <a:avLst/>
          </a:prstGeom>
          <a:solidFill>
            <a:srgbClr val="79527B"/>
          </a:solid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a:solidFill>
                  <a:schemeClr val="lt1"/>
                </a:solidFill>
                <a:latin typeface="Calibri"/>
                <a:ea typeface="Calibri"/>
                <a:cs typeface="Calibri"/>
                <a:sym typeface="Calibri"/>
              </a:rPr>
              <a:t>“Clusters are geographic concentrations of interconnected companies, specialized suppliers and service providers, firms in related industries, and associated institutions in particular fields that compete but also cooperate” (Porter, 2000, p. 15)</a:t>
            </a:r>
            <a:endParaRPr sz="1800">
              <a:solidFill>
                <a:schemeClr val="lt1"/>
              </a:solidFill>
              <a:latin typeface="Calibri"/>
              <a:ea typeface="Calibri"/>
              <a:cs typeface="Calibri"/>
              <a:sym typeface="Calibri"/>
            </a:endParaRPr>
          </a:p>
        </p:txBody>
      </p:sp>
      <p:sp>
        <p:nvSpPr>
          <p:cNvPr id="1400" name="Google Shape;1400;p32"/>
          <p:cNvSpPr/>
          <p:nvPr/>
        </p:nvSpPr>
        <p:spPr>
          <a:xfrm>
            <a:off x="3900272" y="2999633"/>
            <a:ext cx="7749310" cy="900000"/>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In a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situation</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cluster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can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provide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certain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advantages</a:t>
            </a:r>
            <a:r>
              <a:rPr lang="de-DE" sz="1800" dirty="0">
                <a:solidFill>
                  <a:srgbClr val="595A59"/>
                </a:solidFill>
                <a:latin typeface="Calibri"/>
                <a:ea typeface="Calibri"/>
                <a:cs typeface="Calibri"/>
                <a:sym typeface="Calibri"/>
              </a:rPr>
              <a:t> like </a:t>
            </a:r>
            <a:r>
              <a:rPr lang="de-DE" sz="1800" dirty="0" err="1">
                <a:solidFill>
                  <a:srgbClr val="595A59"/>
                </a:solidFill>
                <a:latin typeface="Calibri"/>
                <a:ea typeface="Calibri"/>
                <a:cs typeface="Calibri"/>
                <a:sym typeface="Calibri"/>
              </a:rPr>
              <a:t>bettering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access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necessary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resources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for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coping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with</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crisis</a:t>
            </a:r>
            <a:endParaRPr sz="1800" dirty="0">
              <a:solidFill>
                <a:srgbClr val="595A59"/>
              </a:solidFill>
              <a:latin typeface="Calibri"/>
              <a:ea typeface="Calibri"/>
              <a:cs typeface="Calibri"/>
              <a:sym typeface="Calibri"/>
            </a:endParaRPr>
          </a:p>
        </p:txBody>
      </p:sp>
      <p:sp>
        <p:nvSpPr>
          <p:cNvPr id="1401" name="Google Shape;1401;p32"/>
          <p:cNvSpPr/>
          <p:nvPr/>
        </p:nvSpPr>
        <p:spPr>
          <a:xfrm>
            <a:off x="3900272" y="2100379"/>
            <a:ext cx="7749310" cy="900000"/>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Cluster </a:t>
            </a:r>
            <a:r>
              <a:rPr lang="de-DE" sz="1800" dirty="0" err="1">
                <a:solidFill>
                  <a:srgbClr val="595A59"/>
                </a:solidFill>
                <a:latin typeface="Calibri"/>
                <a:ea typeface="Calibri"/>
                <a:cs typeface="Calibri"/>
                <a:sym typeface="Calibri"/>
              </a:rPr>
              <a:t>theory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by</a:t>
            </a:r>
            <a:r>
              <a:rPr lang="de-DE" sz="1800" dirty="0">
                <a:solidFill>
                  <a:srgbClr val="595A59"/>
                </a:solidFill>
                <a:latin typeface="Calibri"/>
                <a:ea typeface="Calibri"/>
                <a:cs typeface="Calibri"/>
                <a:sym typeface="Calibri"/>
              </a:rPr>
              <a:t> Porter (2000), </a:t>
            </a:r>
            <a:r>
              <a:rPr lang="de-DE" sz="1800" dirty="0" err="1">
                <a:solidFill>
                  <a:srgbClr val="595A59"/>
                </a:solidFill>
                <a:latin typeface="Calibri"/>
                <a:ea typeface="Calibri"/>
                <a:cs typeface="Calibri"/>
                <a:sym typeface="Calibri"/>
              </a:rPr>
              <a:t>takes</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idea</a:t>
            </a:r>
            <a:r>
              <a:rPr lang="de-DE" sz="1800" dirty="0">
                <a:solidFill>
                  <a:srgbClr val="595A59"/>
                </a:solidFill>
                <a:latin typeface="Calibri"/>
                <a:ea typeface="Calibri"/>
                <a:cs typeface="Calibri"/>
                <a:sym typeface="Calibri"/>
              </a:rPr>
              <a:t> of </a:t>
            </a:r>
            <a:r>
              <a:rPr lang="de-DE" sz="1800" dirty="0" err="1">
                <a:solidFill>
                  <a:srgbClr val="595A59"/>
                </a:solidFill>
                <a:latin typeface="Calibri"/>
                <a:ea typeface="Calibri"/>
                <a:cs typeface="Calibri"/>
                <a:sym typeface="Calibri"/>
              </a:rPr>
              <a:t>relationships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implying</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that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enterprises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who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compete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can</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by</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collaborations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better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their</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performance</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1406" name="Google Shape;1406;p33"/>
          <p:cNvSpPr txBox="1">
            <a:spLocks noGrp="1"/>
          </p:cNvSpPr>
          <p:nvPr>
            <p:ph type="body" idx="1"/>
          </p:nvPr>
        </p:nvSpPr>
        <p:spPr>
          <a:xfrm>
            <a:off x="8400436" y="2159955"/>
            <a:ext cx="3189997" cy="1884719"/>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595A59"/>
              </a:buClr>
              <a:buSzPts val="1800"/>
              <a:buFont typeface="Noto Sans Symbols"/>
              <a:buChar char="⮚"/>
            </a:pPr>
            <a:r>
              <a:rPr lang="de-DE"/>
              <a:t>Creativity</a:t>
            </a:r>
            <a:endParaRPr/>
          </a:p>
          <a:p>
            <a:pPr marL="285750" lvl="0" indent="-285750" algn="l" rtl="0">
              <a:lnSpc>
                <a:spcPct val="90000"/>
              </a:lnSpc>
              <a:spcBef>
                <a:spcPts val="1000"/>
              </a:spcBef>
              <a:spcAft>
                <a:spcPts val="0"/>
              </a:spcAft>
              <a:buClr>
                <a:srgbClr val="595A59"/>
              </a:buClr>
              <a:buSzPts val="1800"/>
              <a:buFont typeface="Noto Sans Symbols"/>
              <a:buChar char="⮚"/>
            </a:pPr>
            <a:r>
              <a:rPr lang="de-DE"/>
              <a:t>Solution-oriented thinking</a:t>
            </a:r>
            <a:endParaRPr/>
          </a:p>
          <a:p>
            <a:pPr marL="285750" lvl="0" indent="-285750" algn="l" rtl="0">
              <a:lnSpc>
                <a:spcPct val="90000"/>
              </a:lnSpc>
              <a:spcBef>
                <a:spcPts val="1000"/>
              </a:spcBef>
              <a:spcAft>
                <a:spcPts val="0"/>
              </a:spcAft>
              <a:buClr>
                <a:srgbClr val="595A59"/>
              </a:buClr>
              <a:buSzPts val="1800"/>
              <a:buFont typeface="Noto Sans Symbols"/>
              <a:buChar char="⮚"/>
            </a:pPr>
            <a:r>
              <a:rPr lang="de-DE"/>
              <a:t>Flexibility</a:t>
            </a:r>
            <a:endParaRPr/>
          </a:p>
          <a:p>
            <a:pPr marL="285750" lvl="0" indent="-285750" algn="l" rtl="0">
              <a:lnSpc>
                <a:spcPct val="90000"/>
              </a:lnSpc>
              <a:spcBef>
                <a:spcPts val="1000"/>
              </a:spcBef>
              <a:spcAft>
                <a:spcPts val="0"/>
              </a:spcAft>
              <a:buClr>
                <a:srgbClr val="595A59"/>
              </a:buClr>
              <a:buSzPts val="1800"/>
              <a:buFont typeface="Noto Sans Symbols"/>
              <a:buChar char="⮚"/>
            </a:pPr>
            <a:r>
              <a:rPr lang="de-DE"/>
              <a:t>Willingness to experiment</a:t>
            </a:r>
            <a:endParaRPr/>
          </a:p>
          <a:p>
            <a:pPr marL="285750" lvl="0" indent="-285750" algn="l" rtl="0">
              <a:lnSpc>
                <a:spcPct val="90000"/>
              </a:lnSpc>
              <a:spcBef>
                <a:spcPts val="1000"/>
              </a:spcBef>
              <a:spcAft>
                <a:spcPts val="0"/>
              </a:spcAft>
              <a:buClr>
                <a:srgbClr val="595A59"/>
              </a:buClr>
              <a:buSzPts val="1800"/>
              <a:buFont typeface="Noto Sans Symbols"/>
              <a:buChar char="⮚"/>
            </a:pPr>
            <a:r>
              <a:rPr lang="de-DE"/>
              <a:t>Responsiveness </a:t>
            </a:r>
            <a:endParaRPr/>
          </a:p>
        </p:txBody>
      </p:sp>
      <p:sp>
        <p:nvSpPr>
          <p:cNvPr id="1407" name="Google Shape;1407;p33"/>
          <p:cNvSpPr txBox="1">
            <a:spLocks noGrp="1"/>
          </p:cNvSpPr>
          <p:nvPr>
            <p:ph type="body" idx="2"/>
          </p:nvPr>
        </p:nvSpPr>
        <p:spPr>
          <a:xfrm>
            <a:off x="389964" y="1637402"/>
            <a:ext cx="3334181"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Many </a:t>
            </a:r>
            <a:r>
              <a:rPr lang="de-DE" dirty="0" err="1"/>
              <a:t>entrepreneurs</a:t>
            </a:r>
            <a:r>
              <a:rPr lang="de-DE" dirty="0"/>
              <a:t> </a:t>
            </a:r>
            <a:r>
              <a:rPr lang="de-DE" dirty="0" err="1"/>
              <a:t>exhibit</a:t>
            </a:r>
            <a:r>
              <a:rPr lang="de-DE" dirty="0"/>
              <a:t> </a:t>
            </a:r>
            <a:r>
              <a:rPr lang="de-DE" dirty="0" err="1"/>
              <a:t>personality</a:t>
            </a:r>
            <a:r>
              <a:rPr lang="de-DE" dirty="0"/>
              <a:t> </a:t>
            </a:r>
            <a:r>
              <a:rPr lang="de-DE" dirty="0" err="1"/>
              <a:t>traits</a:t>
            </a:r>
            <a:r>
              <a:rPr lang="de-DE" dirty="0"/>
              <a:t> </a:t>
            </a:r>
            <a:r>
              <a:rPr lang="de-DE" dirty="0" err="1"/>
              <a:t>that</a:t>
            </a:r>
            <a:r>
              <a:rPr lang="de-DE" dirty="0"/>
              <a:t> </a:t>
            </a:r>
            <a:r>
              <a:rPr lang="de-DE" dirty="0" err="1"/>
              <a:t>can</a:t>
            </a:r>
            <a:r>
              <a:rPr lang="de-DE" dirty="0"/>
              <a:t> </a:t>
            </a:r>
            <a:r>
              <a:rPr lang="de-DE" dirty="0" err="1"/>
              <a:t>be</a:t>
            </a:r>
            <a:r>
              <a:rPr lang="de-DE" dirty="0"/>
              <a:t> </a:t>
            </a:r>
            <a:r>
              <a:rPr lang="de-DE" dirty="0" err="1"/>
              <a:t>commonly</a:t>
            </a:r>
            <a:r>
              <a:rPr lang="de-DE" dirty="0"/>
              <a:t> </a:t>
            </a:r>
            <a:r>
              <a:rPr lang="de-DE" dirty="0" err="1"/>
              <a:t>associated</a:t>
            </a:r>
            <a:r>
              <a:rPr lang="de-DE" dirty="0"/>
              <a:t> </a:t>
            </a:r>
            <a:r>
              <a:rPr lang="de-DE" dirty="0" err="1"/>
              <a:t>with</a:t>
            </a:r>
            <a:r>
              <a:rPr lang="de-DE" dirty="0"/>
              <a:t> </a:t>
            </a:r>
            <a:r>
              <a:rPr lang="de-DE" dirty="0" err="1"/>
              <a:t>resilience</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According</a:t>
            </a:r>
            <a:r>
              <a:rPr lang="de-DE" dirty="0"/>
              <a:t> </a:t>
            </a:r>
            <a:r>
              <a:rPr lang="de-DE" dirty="0" err="1"/>
              <a:t>to</a:t>
            </a:r>
            <a:r>
              <a:rPr lang="de-DE" dirty="0"/>
              <a:t> </a:t>
            </a:r>
            <a:r>
              <a:rPr lang="de-DE" dirty="0" err="1"/>
              <a:t>this</a:t>
            </a:r>
            <a:r>
              <a:rPr lang="de-DE" dirty="0"/>
              <a:t>, </a:t>
            </a:r>
            <a:r>
              <a:rPr lang="de-DE" dirty="0" err="1"/>
              <a:t>entrepreneurial</a:t>
            </a:r>
            <a:r>
              <a:rPr lang="de-DE" dirty="0"/>
              <a:t> </a:t>
            </a:r>
            <a:r>
              <a:rPr lang="de-DE" dirty="0" err="1"/>
              <a:t>characteristics</a:t>
            </a:r>
            <a:r>
              <a:rPr lang="de-DE" dirty="0"/>
              <a:t> of the SME </a:t>
            </a:r>
            <a:r>
              <a:rPr lang="de-DE" dirty="0" err="1"/>
              <a:t>owner</a:t>
            </a:r>
            <a:r>
              <a:rPr lang="de-DE" dirty="0"/>
              <a:t>/</a:t>
            </a:r>
            <a:r>
              <a:rPr lang="de-DE" dirty="0" err="1"/>
              <a:t>manager</a:t>
            </a:r>
            <a:r>
              <a:rPr lang="de-DE" dirty="0"/>
              <a:t> </a:t>
            </a:r>
            <a:r>
              <a:rPr lang="de-DE" dirty="0" err="1"/>
              <a:t>can</a:t>
            </a:r>
            <a:r>
              <a:rPr lang="de-DE" dirty="0"/>
              <a:t> </a:t>
            </a:r>
            <a:r>
              <a:rPr lang="de-DE" dirty="0" err="1"/>
              <a:t>have</a:t>
            </a:r>
            <a:r>
              <a:rPr lang="de-DE" dirty="0"/>
              <a:t> a positive </a:t>
            </a:r>
            <a:r>
              <a:rPr lang="de-DE" dirty="0" err="1"/>
              <a:t>impact</a:t>
            </a:r>
            <a:r>
              <a:rPr lang="de-DE" dirty="0"/>
              <a:t> on </a:t>
            </a:r>
            <a:r>
              <a:rPr lang="de-DE" dirty="0" err="1"/>
              <a:t>resilience</a:t>
            </a:r>
            <a:r>
              <a:rPr lang="de-DE" dirty="0"/>
              <a:t>.</a:t>
            </a:r>
            <a:endParaRPr dirty="0"/>
          </a:p>
        </p:txBody>
      </p:sp>
      <p:sp>
        <p:nvSpPr>
          <p:cNvPr id="1408" name="Google Shape;1408;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typical</a:t>
            </a:r>
            <a:r>
              <a:rPr lang="de-DE" dirty="0"/>
              <a:t> </a:t>
            </a:r>
            <a:r>
              <a:rPr lang="de-DE" dirty="0" err="1"/>
              <a:t>personality</a:t>
            </a:r>
            <a:r>
              <a:rPr lang="de-DE" dirty="0"/>
              <a:t> </a:t>
            </a:r>
            <a:r>
              <a:rPr lang="de-DE" dirty="0" err="1"/>
              <a:t>trait</a:t>
            </a:r>
            <a:r>
              <a:rPr lang="de-DE" dirty="0"/>
              <a:t> of </a:t>
            </a:r>
            <a:r>
              <a:rPr lang="de-DE" dirty="0" err="1"/>
              <a:t>entrepreneurs</a:t>
            </a:r>
            <a:r>
              <a:rPr lang="de-DE" dirty="0"/>
              <a:t> </a:t>
            </a:r>
            <a:r>
              <a:rPr lang="de-DE" dirty="0" err="1"/>
              <a:t>is</a:t>
            </a:r>
            <a:r>
              <a:rPr lang="de-DE" dirty="0"/>
              <a:t> </a:t>
            </a:r>
            <a:r>
              <a:rPr lang="de-DE" dirty="0" err="1"/>
              <a:t>considered</a:t>
            </a:r>
            <a:r>
              <a:rPr lang="de-DE" dirty="0"/>
              <a:t> </a:t>
            </a:r>
            <a:r>
              <a:rPr lang="de-DE" dirty="0" err="1"/>
              <a:t>to</a:t>
            </a:r>
            <a:r>
              <a:rPr lang="de-DE" dirty="0"/>
              <a:t> </a:t>
            </a:r>
            <a:r>
              <a:rPr lang="de-DE" dirty="0" err="1"/>
              <a:t>be</a:t>
            </a:r>
            <a:r>
              <a:rPr lang="de-DE" dirty="0"/>
              <a:t> ideal </a:t>
            </a:r>
            <a:r>
              <a:rPr lang="de-DE" dirty="0" err="1"/>
              <a:t>for</a:t>
            </a:r>
            <a:r>
              <a:rPr lang="de-DE" dirty="0"/>
              <a:t> </a:t>
            </a:r>
            <a:r>
              <a:rPr lang="de-DE" dirty="0" err="1"/>
              <a:t>times</a:t>
            </a:r>
            <a:r>
              <a:rPr lang="de-DE" dirty="0"/>
              <a:t> of </a:t>
            </a:r>
            <a:r>
              <a:rPr lang="de-DE" dirty="0" err="1"/>
              <a:t>crisis</a:t>
            </a:r>
            <a:r>
              <a:rPr lang="de-DE" dirty="0"/>
              <a:t>.</a:t>
            </a:r>
            <a:endParaRPr dirty="0"/>
          </a:p>
        </p:txBody>
      </p:sp>
      <p:sp>
        <p:nvSpPr>
          <p:cNvPr id="1409" name="Google Shape;1409;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Entrepreneurship</a:t>
            </a:r>
            <a:endParaRPr/>
          </a:p>
        </p:txBody>
      </p:sp>
      <p:grpSp>
        <p:nvGrpSpPr>
          <p:cNvPr id="1410" name="Google Shape;1410;p33"/>
          <p:cNvGrpSpPr/>
          <p:nvPr/>
        </p:nvGrpSpPr>
        <p:grpSpPr>
          <a:xfrm>
            <a:off x="428539" y="4385675"/>
            <a:ext cx="2822663" cy="1627340"/>
            <a:chOff x="0" y="0"/>
            <a:chExt cx="2822663" cy="1627340"/>
          </a:xfrm>
        </p:grpSpPr>
        <p:sp>
          <p:nvSpPr>
            <p:cNvPr id="1411" name="Google Shape;1411;p33"/>
            <p:cNvSpPr/>
            <p:nvPr/>
          </p:nvSpPr>
          <p:spPr>
            <a:xfrm rot="-5400000">
              <a:off x="298830" y="-298830"/>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3"/>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a:solidFill>
                    <a:schemeClr val="lt1"/>
                  </a:solidFill>
                  <a:latin typeface="Calibri"/>
                  <a:ea typeface="Calibri"/>
                  <a:cs typeface="Calibri"/>
                  <a:sym typeface="Calibri"/>
                </a:rPr>
                <a:t>Innovation &amp; Entrepreneurship</a:t>
              </a:r>
              <a:endParaRPr/>
            </a:p>
          </p:txBody>
        </p:sp>
        <p:sp>
          <p:nvSpPr>
            <p:cNvPr id="1413" name="Google Shape;1413;p33"/>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3"/>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Processes </a:t>
              </a:r>
              <a:endParaRPr/>
            </a:p>
            <a:p>
              <a:pPr marL="0" marR="0" lvl="0" indent="0" algn="ctr" rtl="0">
                <a:lnSpc>
                  <a:spcPct val="90000"/>
                </a:lnSpc>
                <a:spcBef>
                  <a:spcPts val="315"/>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(Preparation &amp; Planning)</a:t>
              </a:r>
              <a:endParaRPr/>
            </a:p>
          </p:txBody>
        </p:sp>
        <p:sp>
          <p:nvSpPr>
            <p:cNvPr id="1415" name="Google Shape;1415;p33"/>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3"/>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Networks &amp; Cooperation</a:t>
              </a:r>
              <a:endParaRPr sz="900">
                <a:solidFill>
                  <a:srgbClr val="595A59"/>
                </a:solidFill>
                <a:latin typeface="Calibri"/>
                <a:ea typeface="Calibri"/>
                <a:cs typeface="Calibri"/>
                <a:sym typeface="Calibri"/>
              </a:endParaRPr>
            </a:p>
          </p:txBody>
        </p:sp>
        <p:sp>
          <p:nvSpPr>
            <p:cNvPr id="1417" name="Google Shape;1417;p33"/>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3"/>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Human Resources</a:t>
              </a:r>
              <a:endParaRPr/>
            </a:p>
          </p:txBody>
        </p:sp>
        <p:sp>
          <p:nvSpPr>
            <p:cNvPr id="1419" name="Google Shape;1419;p33"/>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3"/>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a:solidFill>
                    <a:schemeClr val="lt1"/>
                  </a:solidFill>
                  <a:latin typeface="Calibri"/>
                  <a:ea typeface="Calibri"/>
                  <a:cs typeface="Calibri"/>
                  <a:sym typeface="Calibri"/>
                </a:rPr>
                <a:t>Resilience</a:t>
              </a:r>
              <a:endParaRPr sz="900" b="1">
                <a:solidFill>
                  <a:schemeClr val="lt1"/>
                </a:solidFill>
                <a:latin typeface="Calibri"/>
                <a:ea typeface="Calibri"/>
                <a:cs typeface="Calibri"/>
                <a:sym typeface="Calibri"/>
              </a:endParaRPr>
            </a:p>
          </p:txBody>
        </p:sp>
      </p:grpSp>
      <p:grpSp>
        <p:nvGrpSpPr>
          <p:cNvPr id="1421" name="Google Shape;1421;p33"/>
          <p:cNvGrpSpPr/>
          <p:nvPr/>
        </p:nvGrpSpPr>
        <p:grpSpPr>
          <a:xfrm flipH="1">
            <a:off x="5195123" y="1587711"/>
            <a:ext cx="2839057" cy="3603641"/>
            <a:chOff x="14407368" y="4108798"/>
            <a:chExt cx="7568848" cy="9607208"/>
          </a:xfrm>
        </p:grpSpPr>
        <p:sp>
          <p:nvSpPr>
            <p:cNvPr id="1422" name="Google Shape;1422;p33"/>
            <p:cNvSpPr/>
            <p:nvPr/>
          </p:nvSpPr>
          <p:spPr>
            <a:xfrm>
              <a:off x="14407368" y="4112415"/>
              <a:ext cx="7568848" cy="9582576"/>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lt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3" name="Google Shape;1423;p33"/>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4" name="Google Shape;1424;p33"/>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5" name="Google Shape;1425;p33"/>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6" name="Google Shape;1426;p33"/>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7" name="Google Shape;1427;p33"/>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8" name="Google Shape;1428;p33"/>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9" name="Google Shape;1429;p33"/>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0" name="Google Shape;1430;p33"/>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1" name="Google Shape;1431;p33"/>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2" name="Google Shape;1432;p33"/>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3" name="Google Shape;1433;p33"/>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4" name="Google Shape;1434;p33"/>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5" name="Google Shape;1435;p33"/>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6" name="Google Shape;1436;p33"/>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7" name="Google Shape;1437;p33"/>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8" name="Google Shape;1438;p33"/>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9" name="Google Shape;1439;p33"/>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0" name="Google Shape;1440;p33"/>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1" name="Google Shape;1441;p33"/>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2" name="Google Shape;1442;p33"/>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3" name="Google Shape;1443;p33"/>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4" name="Google Shape;1444;p33"/>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5" name="Google Shape;1445;p33"/>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6" name="Google Shape;1446;p33"/>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7" name="Google Shape;1447;p33"/>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8" name="Google Shape;1448;p33"/>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9" name="Google Shape;1449;p33"/>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0" name="Google Shape;1450;p33"/>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1" name="Google Shape;1451;p33"/>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2" name="Google Shape;1452;p33"/>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3" name="Google Shape;1453;p33"/>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4" name="Google Shape;1454;p33"/>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5" name="Google Shape;1455;p33"/>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6" name="Google Shape;1456;p33"/>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7" name="Google Shape;1457;p33"/>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8" name="Google Shape;1458;p33"/>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9" name="Google Shape;1459;p33"/>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0" name="Google Shape;1460;p33"/>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1" name="Google Shape;1461;p33"/>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2" name="Google Shape;1462;p33"/>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3" name="Google Shape;1463;p33"/>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4" name="Google Shape;1464;p33"/>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5" name="Google Shape;1465;p33"/>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6" name="Google Shape;1466;p33"/>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7" name="Google Shape;1467;p33"/>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8" name="Google Shape;1468;p33"/>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69" name="Google Shape;1469;p33"/>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0" name="Google Shape;1470;p33"/>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1" name="Google Shape;1471;p33"/>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2" name="Google Shape;1472;p33"/>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3" name="Google Shape;1473;p33"/>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4" name="Google Shape;1474;p33"/>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5" name="Google Shape;1475;p33"/>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6" name="Google Shape;1476;p33"/>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7" name="Google Shape;1477;p33"/>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8" name="Google Shape;1478;p33"/>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79" name="Google Shape;1479;p33"/>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0" name="Google Shape;1480;p33"/>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1" name="Google Shape;1481;p33"/>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2" name="Google Shape;1482;p33"/>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3" name="Google Shape;1483;p33"/>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4" name="Google Shape;1484;p33"/>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5" name="Google Shape;1485;p33"/>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6" name="Google Shape;1486;p33"/>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7" name="Google Shape;1487;p33"/>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8" name="Google Shape;1488;p33"/>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89" name="Google Shape;1489;p33"/>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0" name="Google Shape;1490;p33"/>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1" name="Google Shape;1491;p33"/>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2" name="Google Shape;1492;p33"/>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3" name="Google Shape;1493;p33"/>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4" name="Google Shape;1494;p33"/>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5" name="Google Shape;1495;p33"/>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6" name="Google Shape;1496;p33"/>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BFBFB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7" name="Google Shape;1497;p33"/>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8" name="Google Shape;1498;p33"/>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99" name="Google Shape;1499;p33"/>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0" name="Google Shape;1500;p33"/>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1" name="Google Shape;1501;p33"/>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2" name="Google Shape;1502;p33"/>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3" name="Google Shape;1503;p33"/>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4" name="Google Shape;1504;p33"/>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5" name="Google Shape;1505;p33"/>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6" name="Google Shape;1506;p33"/>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7" name="Google Shape;1507;p33"/>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8" name="Google Shape;1508;p33"/>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09" name="Google Shape;1509;p33"/>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0" name="Google Shape;1510;p33"/>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1" name="Google Shape;1511;p33"/>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2" name="Google Shape;1512;p33"/>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3" name="Google Shape;1513;p33"/>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4" name="Google Shape;1514;p33"/>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5" name="Google Shape;1515;p33"/>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6" name="Google Shape;1516;p33"/>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7" name="Google Shape;1517;p33"/>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8" name="Google Shape;1518;p33"/>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19" name="Google Shape;1519;p33"/>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0" name="Google Shape;1520;p33"/>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1" name="Google Shape;1521;p33"/>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2" name="Google Shape;1522;p33"/>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3" name="Google Shape;1523;p33"/>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24" name="Google Shape;1524;p33"/>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29" name="Google Shape;1529;p34"/>
          <p:cNvSpPr txBox="1">
            <a:spLocks noGrp="1"/>
          </p:cNvSpPr>
          <p:nvPr>
            <p:ph type="body" idx="2"/>
          </p:nvPr>
        </p:nvSpPr>
        <p:spPr>
          <a:xfrm>
            <a:off x="389964" y="1637402"/>
            <a:ext cx="3334181" cy="2748274"/>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In </a:t>
            </a:r>
            <a:r>
              <a:rPr lang="de-DE" dirty="0" err="1"/>
              <a:t>times</a:t>
            </a:r>
            <a:r>
              <a:rPr lang="de-DE" dirty="0"/>
              <a:t> of </a:t>
            </a:r>
            <a:r>
              <a:rPr lang="de-DE" dirty="0" err="1"/>
              <a:t>crisis</a:t>
            </a:r>
            <a:r>
              <a:rPr lang="de-DE" dirty="0"/>
              <a:t>, </a:t>
            </a:r>
            <a:r>
              <a:rPr lang="de-DE" dirty="0" err="1"/>
              <a:t>innovation</a:t>
            </a:r>
            <a:r>
              <a:rPr lang="de-DE" dirty="0"/>
              <a:t> </a:t>
            </a:r>
            <a:r>
              <a:rPr lang="de-DE" dirty="0" err="1"/>
              <a:t>can</a:t>
            </a:r>
            <a:r>
              <a:rPr lang="de-DE" dirty="0"/>
              <a:t> </a:t>
            </a:r>
            <a:r>
              <a:rPr lang="de-DE" dirty="0" err="1"/>
              <a:t>have</a:t>
            </a:r>
            <a:r>
              <a:rPr lang="de-DE" dirty="0"/>
              <a:t> a positive </a:t>
            </a:r>
            <a:r>
              <a:rPr lang="de-DE" dirty="0" err="1"/>
              <a:t>impact</a:t>
            </a:r>
            <a:r>
              <a:rPr lang="de-DE" dirty="0"/>
              <a:t> on the </a:t>
            </a:r>
            <a:r>
              <a:rPr lang="de-DE" dirty="0" err="1"/>
              <a:t>performance</a:t>
            </a:r>
            <a:r>
              <a:rPr lang="de-DE" dirty="0"/>
              <a:t> of </a:t>
            </a:r>
            <a:r>
              <a:rPr lang="de-DE" dirty="0" err="1"/>
              <a:t>tourism</a:t>
            </a:r>
            <a:r>
              <a:rPr lang="de-DE" dirty="0"/>
              <a:t> SMEs and </a:t>
            </a:r>
            <a:r>
              <a:rPr lang="de-DE" dirty="0" err="1"/>
              <a:t>help</a:t>
            </a:r>
            <a:r>
              <a:rPr lang="de-DE" dirty="0"/>
              <a:t> </a:t>
            </a:r>
            <a:r>
              <a:rPr lang="de-DE" dirty="0" err="1"/>
              <a:t>them</a:t>
            </a:r>
            <a:r>
              <a:rPr lang="de-DE" dirty="0"/>
              <a:t> </a:t>
            </a:r>
            <a:r>
              <a:rPr lang="de-DE" dirty="0" err="1"/>
              <a:t>to</a:t>
            </a:r>
            <a:r>
              <a:rPr lang="de-DE" dirty="0"/>
              <a:t> </a:t>
            </a:r>
            <a:r>
              <a:rPr lang="de-DE" dirty="0" err="1"/>
              <a:t>adapt</a:t>
            </a:r>
            <a:r>
              <a:rPr lang="de-DE" dirty="0"/>
              <a:t> and </a:t>
            </a:r>
            <a:r>
              <a:rPr lang="de-DE" dirty="0" err="1"/>
              <a:t>recover</a:t>
            </a:r>
            <a:r>
              <a:rPr lang="de-DE" dirty="0"/>
              <a:t> </a:t>
            </a:r>
            <a:r>
              <a:rPr lang="de-DE" dirty="0" err="1"/>
              <a:t>quickly</a:t>
            </a:r>
            <a:r>
              <a:rPr lang="de-DE" dirty="0"/>
              <a:t>.</a:t>
            </a:r>
            <a:endParaRPr dirty="0"/>
          </a:p>
        </p:txBody>
      </p:sp>
      <p:sp>
        <p:nvSpPr>
          <p:cNvPr id="1530" name="Google Shape;1530;p3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Innovation and crisis resilience are closely linked.</a:t>
            </a:r>
            <a:endParaRPr/>
          </a:p>
        </p:txBody>
      </p:sp>
      <p:sp>
        <p:nvSpPr>
          <p:cNvPr id="1531" name="Google Shape;1531;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Innovation</a:t>
            </a:r>
            <a:endParaRPr/>
          </a:p>
        </p:txBody>
      </p:sp>
      <p:grpSp>
        <p:nvGrpSpPr>
          <p:cNvPr id="1532" name="Google Shape;1532;p34"/>
          <p:cNvGrpSpPr/>
          <p:nvPr/>
        </p:nvGrpSpPr>
        <p:grpSpPr>
          <a:xfrm>
            <a:off x="428539" y="4385675"/>
            <a:ext cx="2822663" cy="1627340"/>
            <a:chOff x="0" y="0"/>
            <a:chExt cx="2822663" cy="1627340"/>
          </a:xfrm>
        </p:grpSpPr>
        <p:sp>
          <p:nvSpPr>
            <p:cNvPr id="1533" name="Google Shape;1533;p34"/>
            <p:cNvSpPr/>
            <p:nvPr/>
          </p:nvSpPr>
          <p:spPr>
            <a:xfrm rot="-5400000">
              <a:off x="298830" y="-298830"/>
              <a:ext cx="813670" cy="1411331"/>
            </a:xfrm>
            <a:prstGeom prst="round1Rect">
              <a:avLst>
                <a:gd name="adj" fmla="val 16667"/>
              </a:avLst>
            </a:prstGeom>
            <a:solidFill>
              <a:srgbClr val="79527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4"/>
            <p:cNvSpPr txBox="1"/>
            <p:nvPr/>
          </p:nvSpPr>
          <p:spPr>
            <a:xfrm>
              <a:off x="0"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a:solidFill>
                    <a:schemeClr val="lt1"/>
                  </a:solidFill>
                  <a:latin typeface="Calibri"/>
                  <a:ea typeface="Calibri"/>
                  <a:cs typeface="Calibri"/>
                  <a:sym typeface="Calibri"/>
                </a:rPr>
                <a:t>Innovation &amp; Entrepreneurship</a:t>
              </a:r>
              <a:endParaRPr/>
            </a:p>
          </p:txBody>
        </p:sp>
        <p:sp>
          <p:nvSpPr>
            <p:cNvPr id="1535" name="Google Shape;1535;p34"/>
            <p:cNvSpPr/>
            <p:nvPr/>
          </p:nvSpPr>
          <p:spPr>
            <a:xfrm>
              <a:off x="1411331" y="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4"/>
            <p:cNvSpPr txBox="1"/>
            <p:nvPr/>
          </p:nvSpPr>
          <p:spPr>
            <a:xfrm>
              <a:off x="1411331" y="0"/>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Processes </a:t>
              </a:r>
              <a:endParaRPr/>
            </a:p>
            <a:p>
              <a:pPr marL="0" marR="0" lvl="0" indent="0" algn="ctr" rtl="0">
                <a:lnSpc>
                  <a:spcPct val="90000"/>
                </a:lnSpc>
                <a:spcBef>
                  <a:spcPts val="315"/>
                </a:spcBef>
                <a:spcAft>
                  <a:spcPts val="0"/>
                </a:spcAft>
                <a:buClr>
                  <a:srgbClr val="595A59"/>
                </a:buClr>
                <a:buSzPts val="900"/>
                <a:buFont typeface="Calibri"/>
                <a:buNone/>
              </a:pPr>
              <a:r>
                <a:rPr lang="de-DE" sz="900">
                  <a:solidFill>
                    <a:srgbClr val="595A59"/>
                  </a:solidFill>
                  <a:latin typeface="Calibri"/>
                  <a:ea typeface="Calibri"/>
                  <a:cs typeface="Calibri"/>
                  <a:sym typeface="Calibri"/>
                </a:rPr>
                <a:t>(Preparation &amp; Planning)</a:t>
              </a:r>
              <a:endParaRPr/>
            </a:p>
          </p:txBody>
        </p:sp>
        <p:sp>
          <p:nvSpPr>
            <p:cNvPr id="1537" name="Google Shape;1537;p34"/>
            <p:cNvSpPr/>
            <p:nvPr/>
          </p:nvSpPr>
          <p:spPr>
            <a:xfrm rot="10800000">
              <a:off x="0" y="813670"/>
              <a:ext cx="1411331" cy="813670"/>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4"/>
            <p:cNvSpPr txBox="1"/>
            <p:nvPr/>
          </p:nvSpPr>
          <p:spPr>
            <a:xfrm>
              <a:off x="0"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Networks &amp; Cooperation</a:t>
              </a:r>
              <a:endParaRPr sz="900">
                <a:solidFill>
                  <a:srgbClr val="595A59"/>
                </a:solidFill>
                <a:latin typeface="Calibri"/>
                <a:ea typeface="Calibri"/>
                <a:cs typeface="Calibri"/>
                <a:sym typeface="Calibri"/>
              </a:endParaRPr>
            </a:p>
          </p:txBody>
        </p:sp>
        <p:sp>
          <p:nvSpPr>
            <p:cNvPr id="1539" name="Google Shape;1539;p34"/>
            <p:cNvSpPr/>
            <p:nvPr/>
          </p:nvSpPr>
          <p:spPr>
            <a:xfrm rot="5400000">
              <a:off x="1710161" y="514839"/>
              <a:ext cx="813670" cy="1411331"/>
            </a:xfrm>
            <a:prstGeom prst="round1Rect">
              <a:avLst>
                <a:gd name="adj" fmla="val 16667"/>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4"/>
            <p:cNvSpPr txBox="1"/>
            <p:nvPr/>
          </p:nvSpPr>
          <p:spPr>
            <a:xfrm>
              <a:off x="1411331" y="1017087"/>
              <a:ext cx="1411331" cy="610252"/>
            </a:xfrm>
            <a:prstGeom prst="rect">
              <a:avLst/>
            </a:prstGeom>
            <a:noFill/>
            <a:ln>
              <a:noFill/>
            </a:ln>
          </p:spPr>
          <p:txBody>
            <a:bodyPr spcFirstLastPara="1" wrap="square" lIns="64000" tIns="64000" rIns="64000" bIns="64000" anchor="ctr" anchorCtr="0">
              <a:noAutofit/>
            </a:bodyPr>
            <a:lstStyle/>
            <a:p>
              <a:pPr marL="0" marR="0" lvl="0" indent="0" algn="ctr" rtl="0">
                <a:lnSpc>
                  <a:spcPct val="90000"/>
                </a:lnSpc>
                <a:spcBef>
                  <a:spcPts val="0"/>
                </a:spcBef>
                <a:spcAft>
                  <a:spcPts val="0"/>
                </a:spcAft>
                <a:buClr>
                  <a:srgbClr val="595A59"/>
                </a:buClr>
                <a:buSzPts val="900"/>
                <a:buFont typeface="Calibri"/>
                <a:buNone/>
              </a:pPr>
              <a:r>
                <a:rPr lang="de-DE" sz="900">
                  <a:solidFill>
                    <a:srgbClr val="595A59"/>
                  </a:solidFill>
                  <a:latin typeface="Calibri"/>
                  <a:ea typeface="Calibri"/>
                  <a:cs typeface="Calibri"/>
                  <a:sym typeface="Calibri"/>
                </a:rPr>
                <a:t>Human Resources</a:t>
              </a:r>
              <a:endParaRPr/>
            </a:p>
          </p:txBody>
        </p:sp>
        <p:sp>
          <p:nvSpPr>
            <p:cNvPr id="1541" name="Google Shape;1541;p34"/>
            <p:cNvSpPr/>
            <p:nvPr/>
          </p:nvSpPr>
          <p:spPr>
            <a:xfrm>
              <a:off x="987931" y="610252"/>
              <a:ext cx="846798" cy="406835"/>
            </a:xfrm>
            <a:prstGeom prst="roundRect">
              <a:avLst>
                <a:gd name="adj" fmla="val 16667"/>
              </a:avLst>
            </a:prstGeom>
            <a:solidFill>
              <a:schemeClr val="dk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4"/>
            <p:cNvSpPr txBox="1"/>
            <p:nvPr/>
          </p:nvSpPr>
          <p:spPr>
            <a:xfrm>
              <a:off x="1007791" y="630112"/>
              <a:ext cx="807078" cy="367115"/>
            </a:xfrm>
            <a:prstGeom prst="rect">
              <a:avLst/>
            </a:prstGeom>
            <a:noFill/>
            <a:ln>
              <a:noFill/>
            </a:ln>
          </p:spPr>
          <p:txBody>
            <a:bodyPr spcFirstLastPara="1" wrap="square" lIns="34275" tIns="34275" rIns="34275" bIns="34275" anchor="ctr" anchorCtr="0">
              <a:noAutofit/>
            </a:bodyPr>
            <a:lstStyle/>
            <a:p>
              <a:pPr marL="0" marR="0" lvl="0" indent="0" algn="ctr" rtl="0">
                <a:lnSpc>
                  <a:spcPct val="90000"/>
                </a:lnSpc>
                <a:spcBef>
                  <a:spcPts val="0"/>
                </a:spcBef>
                <a:spcAft>
                  <a:spcPts val="0"/>
                </a:spcAft>
                <a:buClr>
                  <a:schemeClr val="lt1"/>
                </a:buClr>
                <a:buSzPts val="900"/>
                <a:buFont typeface="Calibri"/>
                <a:buNone/>
              </a:pPr>
              <a:r>
                <a:rPr lang="de-DE" sz="900" b="1">
                  <a:solidFill>
                    <a:schemeClr val="lt1"/>
                  </a:solidFill>
                  <a:latin typeface="Calibri"/>
                  <a:ea typeface="Calibri"/>
                  <a:cs typeface="Calibri"/>
                  <a:sym typeface="Calibri"/>
                </a:rPr>
                <a:t>Resilience</a:t>
              </a:r>
              <a:endParaRPr sz="900" b="1">
                <a:solidFill>
                  <a:schemeClr val="lt1"/>
                </a:solidFill>
                <a:latin typeface="Calibri"/>
                <a:ea typeface="Calibri"/>
                <a:cs typeface="Calibri"/>
                <a:sym typeface="Calibri"/>
              </a:endParaRPr>
            </a:p>
          </p:txBody>
        </p:sp>
      </p:grpSp>
      <p:sp>
        <p:nvSpPr>
          <p:cNvPr id="1543" name="Google Shape;1543;p3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dirty="0"/>
              <a:t>Innovation </a:t>
            </a:r>
            <a:r>
              <a:rPr lang="de-DE" dirty="0" err="1"/>
              <a:t>does</a:t>
            </a:r>
            <a:r>
              <a:rPr lang="de-DE" dirty="0"/>
              <a:t> not </a:t>
            </a:r>
            <a:r>
              <a:rPr lang="de-DE" dirty="0" err="1"/>
              <a:t>necessarily</a:t>
            </a:r>
            <a:r>
              <a:rPr lang="de-DE" dirty="0"/>
              <a:t> </a:t>
            </a:r>
            <a:r>
              <a:rPr lang="de-DE" dirty="0" err="1"/>
              <a:t>have</a:t>
            </a:r>
            <a:r>
              <a:rPr lang="de-DE" dirty="0"/>
              <a:t> </a:t>
            </a:r>
            <a:r>
              <a:rPr lang="de-DE" dirty="0" err="1"/>
              <a:t>to</a:t>
            </a:r>
            <a:r>
              <a:rPr lang="de-DE" dirty="0"/>
              <a:t> </a:t>
            </a:r>
            <a:r>
              <a:rPr lang="de-DE" dirty="0" err="1"/>
              <a:t>result</a:t>
            </a:r>
            <a:r>
              <a:rPr lang="de-DE" dirty="0"/>
              <a:t> in a </a:t>
            </a:r>
            <a:r>
              <a:rPr lang="de-DE" dirty="0" err="1"/>
              <a:t>complete</a:t>
            </a:r>
            <a:r>
              <a:rPr lang="de-DE" dirty="0"/>
              <a:t> </a:t>
            </a:r>
            <a:r>
              <a:rPr lang="de-DE" dirty="0" err="1"/>
              <a:t>reorientation</a:t>
            </a:r>
            <a:r>
              <a:rPr lang="de-DE" dirty="0"/>
              <a:t> of the </a:t>
            </a:r>
            <a:r>
              <a:rPr lang="de-DE" dirty="0" err="1"/>
              <a:t>company</a:t>
            </a:r>
            <a:r>
              <a:rPr lang="de-DE" dirty="0"/>
              <a:t>. </a:t>
            </a:r>
            <a:r>
              <a:rPr lang="de-DE" dirty="0" err="1"/>
              <a:t>It</a:t>
            </a:r>
            <a:r>
              <a:rPr lang="de-DE" dirty="0"/>
              <a:t> </a:t>
            </a:r>
            <a:r>
              <a:rPr lang="de-DE" dirty="0" err="1"/>
              <a:t>can</a:t>
            </a:r>
            <a:r>
              <a:rPr lang="de-DE" dirty="0"/>
              <a:t> also </a:t>
            </a:r>
            <a:r>
              <a:rPr lang="de-DE" dirty="0" err="1"/>
              <a:t>be</a:t>
            </a:r>
            <a:r>
              <a:rPr lang="de-DE" dirty="0"/>
              <a:t> intelligent </a:t>
            </a:r>
            <a:r>
              <a:rPr lang="de-DE" dirty="0" err="1"/>
              <a:t>adaptations</a:t>
            </a:r>
            <a:r>
              <a:rPr lang="de-DE" dirty="0"/>
              <a:t> </a:t>
            </a:r>
            <a:r>
              <a:rPr lang="de-DE" dirty="0" err="1"/>
              <a:t>to</a:t>
            </a:r>
            <a:r>
              <a:rPr lang="de-DE" dirty="0"/>
              <a:t> </a:t>
            </a:r>
            <a:r>
              <a:rPr lang="de-DE" dirty="0" err="1"/>
              <a:t>changed</a:t>
            </a:r>
            <a:r>
              <a:rPr lang="de-DE" dirty="0"/>
              <a:t> </a:t>
            </a:r>
            <a:r>
              <a:rPr lang="de-DE" dirty="0" err="1"/>
              <a:t>conditions</a:t>
            </a:r>
            <a:r>
              <a:rPr lang="de-DE" dirty="0"/>
              <a:t>.</a:t>
            </a:r>
            <a:endParaRPr dirty="0"/>
          </a:p>
          <a:p>
            <a:pPr marL="0" lvl="0" indent="0" algn="l" rtl="0">
              <a:lnSpc>
                <a:spcPct val="90000"/>
              </a:lnSpc>
              <a:spcBef>
                <a:spcPts val="1200"/>
              </a:spcBef>
              <a:spcAft>
                <a:spcPts val="0"/>
              </a:spcAft>
              <a:buClr>
                <a:srgbClr val="595A59"/>
              </a:buClr>
              <a:buSzPts val="1800"/>
              <a:buNone/>
            </a:pPr>
            <a:r>
              <a:rPr lang="de-DE" dirty="0" err="1"/>
              <a:t>Examples</a:t>
            </a:r>
            <a:r>
              <a:rPr lang="de-DE" dirty="0"/>
              <a:t> </a:t>
            </a:r>
            <a:r>
              <a:rPr lang="de-DE" dirty="0" err="1"/>
              <a:t>from</a:t>
            </a:r>
            <a:r>
              <a:rPr lang="de-DE" dirty="0"/>
              <a:t> </a:t>
            </a:r>
            <a:r>
              <a:rPr lang="de-DE" dirty="0" err="1"/>
              <a:t>practice</a:t>
            </a:r>
            <a:r>
              <a:rPr lang="de-DE" dirty="0"/>
              <a:t> </a:t>
            </a:r>
            <a:r>
              <a:rPr lang="de-DE" dirty="0" err="1"/>
              <a:t>show</a:t>
            </a:r>
            <a:r>
              <a:rPr lang="de-DE" dirty="0"/>
              <a:t> </a:t>
            </a:r>
            <a:r>
              <a:rPr lang="de-DE" dirty="0" err="1"/>
              <a:t>that</a:t>
            </a:r>
            <a:r>
              <a:rPr lang="de-DE" dirty="0"/>
              <a:t> </a:t>
            </a:r>
            <a:r>
              <a:rPr lang="de-DE" dirty="0" err="1"/>
              <a:t>it</a:t>
            </a:r>
            <a:r>
              <a:rPr lang="de-DE" dirty="0"/>
              <a:t> </a:t>
            </a:r>
            <a:r>
              <a:rPr lang="de-DE" dirty="0" err="1"/>
              <a:t>can</a:t>
            </a:r>
            <a:r>
              <a:rPr lang="de-DE" dirty="0"/>
              <a:t> also </a:t>
            </a:r>
            <a:r>
              <a:rPr lang="de-DE" dirty="0" err="1"/>
              <a:t>be</a:t>
            </a:r>
            <a:r>
              <a:rPr lang="de-DE" dirty="0"/>
              <a:t> a matter of the </a:t>
            </a:r>
            <a:r>
              <a:rPr lang="de-DE" dirty="0" err="1"/>
              <a:t>following</a:t>
            </a:r>
            <a:r>
              <a:rPr lang="de-DE" dirty="0"/>
              <a:t>:</a:t>
            </a:r>
            <a:endParaRPr dirty="0"/>
          </a:p>
          <a:p>
            <a:pPr marL="176213" lvl="0" indent="-176213" algn="l" rtl="0">
              <a:lnSpc>
                <a:spcPct val="90000"/>
              </a:lnSpc>
              <a:spcBef>
                <a:spcPts val="1000"/>
              </a:spcBef>
              <a:spcAft>
                <a:spcPts val="0"/>
              </a:spcAft>
              <a:buClr>
                <a:srgbClr val="595A59"/>
              </a:buClr>
              <a:buSzPts val="1800"/>
              <a:buFont typeface="Arial"/>
              <a:buChar char="•"/>
            </a:pPr>
            <a:r>
              <a:rPr lang="de-DE" dirty="0"/>
              <a:t>Further </a:t>
            </a:r>
            <a:r>
              <a:rPr lang="de-DE" dirty="0" err="1"/>
              <a:t>development</a:t>
            </a:r>
            <a:r>
              <a:rPr lang="de-DE" dirty="0"/>
              <a:t> of </a:t>
            </a:r>
            <a:r>
              <a:rPr lang="de-DE" dirty="0" err="1"/>
              <a:t>what</a:t>
            </a:r>
            <a:r>
              <a:rPr lang="de-DE" dirty="0"/>
              <a:t> </a:t>
            </a:r>
            <a:r>
              <a:rPr lang="de-DE" dirty="0" err="1"/>
              <a:t>already</a:t>
            </a:r>
            <a:r>
              <a:rPr lang="de-DE" dirty="0"/>
              <a:t> </a:t>
            </a:r>
            <a:r>
              <a:rPr lang="de-DE" dirty="0" err="1"/>
              <a:t>exists</a:t>
            </a:r>
            <a:endParaRPr dirty="0"/>
          </a:p>
          <a:p>
            <a:pPr marL="176213" lvl="0" indent="-176213" algn="l" rtl="0">
              <a:lnSpc>
                <a:spcPct val="90000"/>
              </a:lnSpc>
              <a:spcBef>
                <a:spcPts val="1000"/>
              </a:spcBef>
              <a:spcAft>
                <a:spcPts val="0"/>
              </a:spcAft>
              <a:buClr>
                <a:srgbClr val="595A59"/>
              </a:buClr>
              <a:buSzPts val="1800"/>
              <a:buFont typeface="Arial"/>
              <a:buChar char="•"/>
            </a:pPr>
            <a:r>
              <a:rPr lang="de-DE" dirty="0"/>
              <a:t>Variation of </a:t>
            </a:r>
            <a:r>
              <a:rPr lang="de-DE" dirty="0" err="1"/>
              <a:t>what</a:t>
            </a:r>
            <a:r>
              <a:rPr lang="de-DE" dirty="0"/>
              <a:t> </a:t>
            </a:r>
            <a:r>
              <a:rPr lang="de-DE" dirty="0" err="1"/>
              <a:t>already</a:t>
            </a:r>
            <a:r>
              <a:rPr lang="de-DE" dirty="0"/>
              <a:t> </a:t>
            </a:r>
            <a:r>
              <a:rPr lang="de-DE" dirty="0" err="1"/>
              <a:t>exists</a:t>
            </a:r>
            <a:endParaRPr dirty="0"/>
          </a:p>
          <a:p>
            <a:pPr marL="176213" lvl="0" indent="-176213" algn="l" rtl="0">
              <a:lnSpc>
                <a:spcPct val="90000"/>
              </a:lnSpc>
              <a:spcBef>
                <a:spcPts val="1000"/>
              </a:spcBef>
              <a:spcAft>
                <a:spcPts val="0"/>
              </a:spcAft>
              <a:buClr>
                <a:srgbClr val="595A59"/>
              </a:buClr>
              <a:buSzPts val="1800"/>
              <a:buFont typeface="Arial"/>
              <a:buChar char="•"/>
            </a:pPr>
            <a:r>
              <a:rPr lang="de-DE" dirty="0"/>
              <a:t>Variation </a:t>
            </a:r>
            <a:r>
              <a:rPr lang="de-DE" dirty="0" err="1"/>
              <a:t>or</a:t>
            </a:r>
            <a:r>
              <a:rPr lang="de-DE" dirty="0"/>
              <a:t> </a:t>
            </a:r>
            <a:r>
              <a:rPr lang="de-DE" dirty="0" err="1"/>
              <a:t>imitation</a:t>
            </a:r>
            <a:r>
              <a:rPr lang="de-DE" dirty="0"/>
              <a:t> of an </a:t>
            </a:r>
            <a:r>
              <a:rPr lang="de-DE" dirty="0" err="1"/>
              <a:t>existing</a:t>
            </a:r>
            <a:r>
              <a:rPr lang="de-DE" dirty="0"/>
              <a:t> </a:t>
            </a:r>
            <a:r>
              <a:rPr lang="de-DE" dirty="0" err="1"/>
              <a:t>business</a:t>
            </a:r>
            <a:r>
              <a:rPr lang="de-DE" dirty="0"/>
              <a:t> </a:t>
            </a:r>
            <a:r>
              <a:rPr lang="de-DE" dirty="0" err="1"/>
              <a:t>model</a:t>
            </a:r>
            <a:r>
              <a:rPr lang="de-DE" dirty="0"/>
              <a:t> </a:t>
            </a:r>
            <a:r>
              <a:rPr lang="de-DE" dirty="0" err="1"/>
              <a:t>from</a:t>
            </a:r>
            <a:r>
              <a:rPr lang="de-DE" dirty="0"/>
              <a:t> </a:t>
            </a:r>
            <a:r>
              <a:rPr lang="de-DE" dirty="0" err="1"/>
              <a:t>other</a:t>
            </a:r>
            <a:r>
              <a:rPr lang="de-DE" dirty="0"/>
              <a:t> </a:t>
            </a:r>
            <a:r>
              <a:rPr lang="de-DE" dirty="0" err="1"/>
              <a:t>sector</a:t>
            </a:r>
            <a:endParaRPr dirty="0"/>
          </a:p>
          <a:p>
            <a:pPr marL="176213" lvl="0" indent="-61912" algn="l" rtl="0">
              <a:lnSpc>
                <a:spcPct val="90000"/>
              </a:lnSpc>
              <a:spcBef>
                <a:spcPts val="1000"/>
              </a:spcBef>
              <a:spcAft>
                <a:spcPts val="0"/>
              </a:spcAft>
              <a:buClr>
                <a:srgbClr val="595A59"/>
              </a:buClr>
              <a:buSzPts val="1800"/>
              <a:buFont typeface="Arial"/>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grpSp>
        <p:nvGrpSpPr>
          <p:cNvPr id="1544" name="Google Shape;1544;p34"/>
          <p:cNvGrpSpPr/>
          <p:nvPr/>
        </p:nvGrpSpPr>
        <p:grpSpPr>
          <a:xfrm flipH="1">
            <a:off x="4111426" y="4751442"/>
            <a:ext cx="880499" cy="898952"/>
            <a:chOff x="3951850" y="2985350"/>
            <a:chExt cx="407950" cy="416500"/>
          </a:xfrm>
        </p:grpSpPr>
        <p:sp>
          <p:nvSpPr>
            <p:cNvPr id="1545" name="Google Shape;1545;p34"/>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6" name="Google Shape;1546;p34"/>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7" name="Google Shape;1547;p34"/>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548" name="Google Shape;1548;p34"/>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grpSp>
      <p:sp>
        <p:nvSpPr>
          <p:cNvPr id="1549" name="Google Shape;1549;p34"/>
          <p:cNvSpPr txBox="1"/>
          <p:nvPr/>
        </p:nvSpPr>
        <p:spPr>
          <a:xfrm>
            <a:off x="5373142" y="4754785"/>
            <a:ext cx="5812094" cy="92333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79527B"/>
                </a:solidFill>
                <a:latin typeface="Calibri"/>
                <a:ea typeface="Calibri"/>
                <a:cs typeface="Calibri"/>
                <a:sym typeface="Calibri"/>
              </a:rPr>
              <a:t>Please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have</a:t>
            </a:r>
            <a:r>
              <a:rPr lang="de-DE" sz="1800" dirty="0">
                <a:solidFill>
                  <a:srgbClr val="79527B"/>
                </a:solidFill>
                <a:latin typeface="Calibri"/>
                <a:ea typeface="Calibri"/>
                <a:cs typeface="Calibri"/>
                <a:sym typeface="Calibri"/>
              </a:rPr>
              <a:t> a </a:t>
            </a:r>
            <a:r>
              <a:rPr lang="de-DE" sz="1800" dirty="0" err="1">
                <a:solidFill>
                  <a:srgbClr val="79527B"/>
                </a:solidFill>
                <a:latin typeface="Calibri"/>
                <a:ea typeface="Calibri"/>
                <a:cs typeface="Calibri"/>
                <a:sym typeface="Calibri"/>
              </a:rPr>
              <a:t>look</a:t>
            </a:r>
            <a:r>
              <a:rPr lang="de-DE" sz="1800" dirty="0">
                <a:solidFill>
                  <a:srgbClr val="79527B"/>
                </a:solidFill>
                <a:latin typeface="Calibri"/>
                <a:ea typeface="Calibri"/>
                <a:cs typeface="Calibri"/>
                <a:sym typeface="Calibri"/>
              </a:rPr>
              <a:t> at </a:t>
            </a:r>
            <a:r>
              <a:rPr lang="de-DE" sz="1800" dirty="0">
                <a:solidFill>
                  <a:srgbClr val="79527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case </a:t>
            </a:r>
            <a:r>
              <a:rPr lang="de-DE" sz="1800" dirty="0" err="1">
                <a:solidFill>
                  <a:srgbClr val="79527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study</a:t>
            </a:r>
            <a:r>
              <a:rPr lang="de-DE" sz="1800" dirty="0">
                <a:solidFill>
                  <a:srgbClr val="79527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de-DE" sz="1800" dirty="0" err="1">
                <a:solidFill>
                  <a:srgbClr val="79527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no</a:t>
            </a:r>
            <a:r>
              <a:rPr lang="de-DE" sz="1800" dirty="0">
                <a:solidFill>
                  <a:srgbClr val="79527B"/>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11</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to</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see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how</a:t>
            </a:r>
            <a:r>
              <a:rPr lang="de-DE" sz="1800" dirty="0">
                <a:solidFill>
                  <a:srgbClr val="79527B"/>
                </a:solidFill>
                <a:latin typeface="Calibri"/>
                <a:ea typeface="Calibri"/>
                <a:cs typeface="Calibri"/>
                <a:sym typeface="Calibri"/>
              </a:rPr>
              <a:t> an </a:t>
            </a:r>
            <a:r>
              <a:rPr lang="de-DE" sz="1800" dirty="0" err="1">
                <a:solidFill>
                  <a:srgbClr val="79527B"/>
                </a:solidFill>
                <a:latin typeface="Calibri"/>
                <a:ea typeface="Calibri"/>
                <a:cs typeface="Calibri"/>
                <a:sym typeface="Calibri"/>
              </a:rPr>
              <a:t>Icelandic</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company</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has</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responded</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to</a:t>
            </a:r>
            <a:r>
              <a:rPr lang="de-DE" sz="1800" dirty="0">
                <a:solidFill>
                  <a:srgbClr val="79527B"/>
                </a:solidFill>
                <a:latin typeface="Calibri"/>
                <a:ea typeface="Calibri"/>
                <a:cs typeface="Calibri"/>
                <a:sym typeface="Calibri"/>
              </a:rPr>
              <a:t> the </a:t>
            </a:r>
            <a:r>
              <a:rPr lang="de-DE" sz="1800" dirty="0" err="1">
                <a:solidFill>
                  <a:srgbClr val="79527B"/>
                </a:solidFill>
                <a:latin typeface="Calibri"/>
                <a:ea typeface="Calibri"/>
                <a:cs typeface="Calibri"/>
                <a:sym typeface="Calibri"/>
              </a:rPr>
              <a:t>changing</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environment</a:t>
            </a:r>
            <a:r>
              <a:rPr lang="de-DE" sz="1800" dirty="0">
                <a:solidFill>
                  <a:srgbClr val="79527B"/>
                </a:solidFill>
                <a:latin typeface="Calibri"/>
                <a:ea typeface="Calibri"/>
                <a:cs typeface="Calibri"/>
                <a:sym typeface="Calibri"/>
              </a:rPr>
              <a:t> due </a:t>
            </a:r>
            <a:r>
              <a:rPr lang="de-DE" sz="1800" dirty="0" err="1">
                <a:solidFill>
                  <a:srgbClr val="79527B"/>
                </a:solidFill>
                <a:latin typeface="Calibri"/>
                <a:ea typeface="Calibri"/>
                <a:cs typeface="Calibri"/>
                <a:sym typeface="Calibri"/>
              </a:rPr>
              <a:t>to</a:t>
            </a:r>
            <a:r>
              <a:rPr lang="de-DE" sz="1800" dirty="0">
                <a:solidFill>
                  <a:srgbClr val="79527B"/>
                </a:solidFill>
                <a:latin typeface="Calibri"/>
                <a:ea typeface="Calibri"/>
                <a:cs typeface="Calibri"/>
                <a:sym typeface="Calibri"/>
              </a:rPr>
              <a:t> the Corona </a:t>
            </a:r>
            <a:r>
              <a:rPr lang="de-DE" sz="1800" dirty="0" err="1">
                <a:solidFill>
                  <a:srgbClr val="79527B"/>
                </a:solidFill>
                <a:latin typeface="Calibri"/>
                <a:ea typeface="Calibri"/>
                <a:cs typeface="Calibri"/>
                <a:sym typeface="Calibri"/>
              </a:rPr>
              <a:t>pandemic</a:t>
            </a:r>
            <a:r>
              <a:rPr lang="de-DE" sz="1800" dirty="0">
                <a:solidFill>
                  <a:srgbClr val="79527B"/>
                </a:solidFill>
                <a:latin typeface="Calibri"/>
                <a:ea typeface="Calibri"/>
                <a:cs typeface="Calibri"/>
                <a:sym typeface="Calibri"/>
              </a:rPr>
              <a:t>.</a:t>
            </a:r>
            <a:endParaRPr dirty="0"/>
          </a:p>
        </p:txBody>
      </p:sp>
      <p:sp>
        <p:nvSpPr>
          <p:cNvPr id="1550" name="Google Shape;1550;p34"/>
          <p:cNvSpPr/>
          <p:nvPr/>
        </p:nvSpPr>
        <p:spPr>
          <a:xfrm>
            <a:off x="3752490" y="4391271"/>
            <a:ext cx="7727316" cy="1621744"/>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54"/>
        <p:cNvGrpSpPr/>
        <p:nvPr/>
      </p:nvGrpSpPr>
      <p:grpSpPr>
        <a:xfrm>
          <a:off x="0" y="0"/>
          <a:ext cx="0" cy="0"/>
          <a:chOff x="0" y="0"/>
          <a:chExt cx="0" cy="0"/>
        </a:xfrm>
      </p:grpSpPr>
      <p:sp>
        <p:nvSpPr>
          <p:cNvPr id="1555" name="Google Shape;1555;p3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556" name="Google Shape;1556;p3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To</a:t>
            </a:r>
            <a:r>
              <a:rPr lang="de-DE" dirty="0"/>
              <a:t> find out </a:t>
            </a:r>
            <a:r>
              <a:rPr lang="de-DE" dirty="0" err="1"/>
              <a:t>whether</a:t>
            </a:r>
            <a:r>
              <a:rPr lang="de-DE" dirty="0"/>
              <a:t> the </a:t>
            </a:r>
            <a:r>
              <a:rPr lang="de-DE" dirty="0" err="1"/>
              <a:t>existing</a:t>
            </a:r>
            <a:r>
              <a:rPr lang="de-DE" dirty="0"/>
              <a:t> </a:t>
            </a:r>
            <a:r>
              <a:rPr lang="de-DE" dirty="0" err="1"/>
              <a:t>business</a:t>
            </a:r>
            <a:r>
              <a:rPr lang="de-DE" dirty="0"/>
              <a:t> </a:t>
            </a:r>
            <a:r>
              <a:rPr lang="de-DE" dirty="0" err="1"/>
              <a:t>model</a:t>
            </a:r>
            <a:r>
              <a:rPr lang="de-DE" dirty="0"/>
              <a:t> </a:t>
            </a:r>
            <a:r>
              <a:rPr lang="de-DE" dirty="0" err="1"/>
              <a:t>should</a:t>
            </a:r>
            <a:r>
              <a:rPr lang="de-DE" dirty="0"/>
              <a:t> </a:t>
            </a:r>
            <a:r>
              <a:rPr lang="de-DE" dirty="0" err="1"/>
              <a:t>be</a:t>
            </a:r>
            <a:r>
              <a:rPr lang="de-DE" dirty="0"/>
              <a:t> </a:t>
            </a:r>
            <a:r>
              <a:rPr lang="de-DE" dirty="0" err="1"/>
              <a:t>retained</a:t>
            </a:r>
            <a:r>
              <a:rPr lang="de-DE" dirty="0"/>
              <a:t> and </a:t>
            </a:r>
            <a:r>
              <a:rPr lang="de-DE" dirty="0" err="1"/>
              <a:t>slightly</a:t>
            </a:r>
            <a:r>
              <a:rPr lang="de-DE" dirty="0"/>
              <a:t> </a:t>
            </a:r>
            <a:r>
              <a:rPr lang="de-DE" dirty="0" err="1"/>
              <a:t>adapted</a:t>
            </a:r>
            <a:r>
              <a:rPr lang="de-DE" dirty="0"/>
              <a:t> </a:t>
            </a:r>
            <a:r>
              <a:rPr lang="de-DE" dirty="0" err="1"/>
              <a:t>or</a:t>
            </a:r>
            <a:r>
              <a:rPr lang="de-DE" dirty="0"/>
              <a:t> </a:t>
            </a:r>
            <a:r>
              <a:rPr lang="de-DE" dirty="0" err="1"/>
              <a:t>whether</a:t>
            </a:r>
            <a:r>
              <a:rPr lang="de-DE" dirty="0"/>
              <a:t> a </a:t>
            </a:r>
            <a:r>
              <a:rPr lang="de-DE" dirty="0" err="1"/>
              <a:t>realignment</a:t>
            </a:r>
            <a:r>
              <a:rPr lang="de-DE" dirty="0"/>
              <a:t> </a:t>
            </a:r>
            <a:r>
              <a:rPr lang="de-DE" dirty="0" err="1"/>
              <a:t>is</a:t>
            </a:r>
            <a:r>
              <a:rPr lang="de-DE" dirty="0"/>
              <a:t> </a:t>
            </a:r>
            <a:r>
              <a:rPr lang="de-DE" dirty="0" err="1"/>
              <a:t>necessary</a:t>
            </a:r>
            <a:r>
              <a:rPr lang="de-DE" dirty="0"/>
              <a:t>, a review and </a:t>
            </a:r>
            <a:r>
              <a:rPr lang="de-DE" dirty="0" err="1"/>
              <a:t>evaluation</a:t>
            </a:r>
            <a:r>
              <a:rPr lang="de-DE" dirty="0"/>
              <a:t> of the </a:t>
            </a:r>
            <a:r>
              <a:rPr lang="de-DE" dirty="0" err="1"/>
              <a:t>existing</a:t>
            </a:r>
            <a:r>
              <a:rPr lang="de-DE" dirty="0"/>
              <a:t> </a:t>
            </a:r>
            <a:r>
              <a:rPr lang="de-DE" dirty="0" err="1"/>
              <a:t>business</a:t>
            </a:r>
            <a:r>
              <a:rPr lang="de-DE" dirty="0"/>
              <a:t> </a:t>
            </a:r>
            <a:r>
              <a:rPr lang="de-DE" dirty="0" err="1"/>
              <a:t>model</a:t>
            </a:r>
            <a:r>
              <a:rPr lang="de-DE" dirty="0"/>
              <a:t> </a:t>
            </a:r>
            <a:r>
              <a:rPr lang="de-DE" dirty="0" err="1"/>
              <a:t>is</a:t>
            </a:r>
            <a:r>
              <a:rPr lang="de-DE" dirty="0"/>
              <a:t> an essential </a:t>
            </a:r>
            <a:r>
              <a:rPr lang="de-DE" dirty="0" err="1"/>
              <a:t>step</a:t>
            </a:r>
            <a:r>
              <a:rPr lang="de-DE" dirty="0"/>
              <a:t>.</a:t>
            </a:r>
            <a:endParaRPr dirty="0"/>
          </a:p>
        </p:txBody>
      </p:sp>
      <p:sp>
        <p:nvSpPr>
          <p:cNvPr id="1557" name="Google Shape;1557;p3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Awareness of the </a:t>
            </a:r>
            <a:r>
              <a:rPr lang="de-DE" dirty="0" err="1"/>
              <a:t>business</a:t>
            </a:r>
            <a:r>
              <a:rPr lang="de-DE" dirty="0"/>
              <a:t> </a:t>
            </a:r>
            <a:r>
              <a:rPr lang="de-DE" dirty="0" err="1"/>
              <a:t>model</a:t>
            </a:r>
            <a:r>
              <a:rPr lang="de-DE" dirty="0"/>
              <a:t> </a:t>
            </a:r>
            <a:r>
              <a:rPr lang="de-DE" dirty="0" err="1"/>
              <a:t>is</a:t>
            </a:r>
            <a:r>
              <a:rPr lang="de-DE" dirty="0"/>
              <a:t> an </a:t>
            </a:r>
            <a:r>
              <a:rPr lang="de-DE" dirty="0" err="1"/>
              <a:t>important</a:t>
            </a:r>
            <a:r>
              <a:rPr lang="de-DE" dirty="0"/>
              <a:t> </a:t>
            </a:r>
            <a:r>
              <a:rPr lang="de-DE" dirty="0" err="1"/>
              <a:t>prerequisite</a:t>
            </a:r>
            <a:r>
              <a:rPr lang="de-DE" dirty="0"/>
              <a:t> </a:t>
            </a:r>
            <a:r>
              <a:rPr lang="de-DE" dirty="0" err="1"/>
              <a:t>for</a:t>
            </a:r>
            <a:r>
              <a:rPr lang="de-DE" dirty="0"/>
              <a:t> </a:t>
            </a:r>
            <a:r>
              <a:rPr lang="de-DE" dirty="0" err="1"/>
              <a:t>change</a:t>
            </a:r>
            <a:r>
              <a:rPr lang="de-DE" dirty="0"/>
              <a:t>.</a:t>
            </a:r>
            <a:endParaRPr dirty="0"/>
          </a:p>
        </p:txBody>
      </p:sp>
      <p:sp>
        <p:nvSpPr>
          <p:cNvPr id="1558" name="Google Shape;1558;p3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Innovation: Approach</a:t>
            </a:r>
            <a:endParaRPr/>
          </a:p>
        </p:txBody>
      </p:sp>
      <p:grpSp>
        <p:nvGrpSpPr>
          <p:cNvPr id="1559" name="Google Shape;1559;p35"/>
          <p:cNvGrpSpPr/>
          <p:nvPr/>
        </p:nvGrpSpPr>
        <p:grpSpPr>
          <a:xfrm>
            <a:off x="4213275" y="2205105"/>
            <a:ext cx="7086137" cy="3488282"/>
            <a:chOff x="124" y="586033"/>
            <a:chExt cx="7086137" cy="3488282"/>
          </a:xfrm>
        </p:grpSpPr>
        <p:sp>
          <p:nvSpPr>
            <p:cNvPr id="1560" name="Google Shape;1560;p35"/>
            <p:cNvSpPr/>
            <p:nvPr/>
          </p:nvSpPr>
          <p:spPr>
            <a:xfrm>
              <a:off x="124" y="1547171"/>
              <a:ext cx="1976155"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5"/>
            <p:cNvSpPr txBox="1"/>
            <p:nvPr/>
          </p:nvSpPr>
          <p:spPr>
            <a:xfrm>
              <a:off x="37633" y="1584680"/>
              <a:ext cx="1901137" cy="1205629"/>
            </a:xfrm>
            <a:prstGeom prst="rect">
              <a:avLst/>
            </a:prstGeom>
            <a:noFill/>
            <a:ln>
              <a:noFill/>
            </a:ln>
          </p:spPr>
          <p:txBody>
            <a:bodyPr spcFirstLastPara="1" wrap="square" lIns="32375" tIns="32375" rIns="32375" bIns="32375"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de-DE" sz="1700" b="0" i="0" u="none" strike="noStrike" cap="none">
                  <a:solidFill>
                    <a:schemeClr val="dk1"/>
                  </a:solidFill>
                  <a:latin typeface="Calibri"/>
                  <a:ea typeface="Calibri"/>
                  <a:cs typeface="Calibri"/>
                  <a:sym typeface="Calibri"/>
                </a:rPr>
                <a:t>Customer view</a:t>
              </a:r>
              <a:endParaRPr/>
            </a:p>
            <a:p>
              <a:pPr marL="171450" marR="0" lvl="1" indent="-171450" algn="l" rtl="0">
                <a:lnSpc>
                  <a:spcPct val="90000"/>
                </a:lnSpc>
                <a:spcBef>
                  <a:spcPts val="255"/>
                </a:spcBef>
                <a:spcAft>
                  <a:spcPts val="0"/>
                </a:spcAft>
                <a:buClr>
                  <a:schemeClr val="dk1"/>
                </a:buClr>
                <a:buSzPts val="1700"/>
                <a:buFont typeface="Calibri"/>
                <a:buChar char="•"/>
              </a:pPr>
              <a:r>
                <a:rPr lang="de-DE" sz="1700" b="0" i="0" u="none" strike="noStrike" cap="none">
                  <a:solidFill>
                    <a:schemeClr val="dk1"/>
                  </a:solidFill>
                  <a:latin typeface="Calibri"/>
                  <a:ea typeface="Calibri"/>
                  <a:cs typeface="Calibri"/>
                  <a:sym typeface="Calibri"/>
                </a:rPr>
                <a:t>Internal view</a:t>
              </a:r>
              <a:endParaRPr/>
            </a:p>
          </p:txBody>
        </p:sp>
        <p:sp>
          <p:nvSpPr>
            <p:cNvPr id="1562" name="Google Shape;1562;p35"/>
            <p:cNvSpPr/>
            <p:nvPr/>
          </p:nvSpPr>
          <p:spPr>
            <a:xfrm>
              <a:off x="1134229" y="2019973"/>
              <a:ext cx="2054342" cy="2054342"/>
            </a:xfrm>
            <a:custGeom>
              <a:avLst/>
              <a:gdLst/>
              <a:ahLst/>
              <a:cxnLst/>
              <a:rect l="l" t="t" r="r" b="b"/>
              <a:pathLst>
                <a:path w="120000" h="120000" extrusionOk="0">
                  <a:moveTo>
                    <a:pt x="9600" y="88622"/>
                  </a:moveTo>
                  <a:lnTo>
                    <a:pt x="12261" y="87111"/>
                  </a:lnTo>
                  <a:lnTo>
                    <a:pt x="12261" y="87111"/>
                  </a:lnTo>
                  <a:cubicBezTo>
                    <a:pt x="21568" y="103500"/>
                    <a:pt x="38633" y="113970"/>
                    <a:pt x="57461" y="114841"/>
                  </a:cubicBezTo>
                  <a:cubicBezTo>
                    <a:pt x="76289" y="115713"/>
                    <a:pt x="94248" y="106865"/>
                    <a:pt x="105030" y="91405"/>
                  </a:cubicBezTo>
                  <a:lnTo>
                    <a:pt x="103262" y="90401"/>
                  </a:lnTo>
                  <a:lnTo>
                    <a:pt x="109070" y="87866"/>
                  </a:lnTo>
                  <a:lnTo>
                    <a:pt x="109470" y="93927"/>
                  </a:lnTo>
                  <a:lnTo>
                    <a:pt x="107702" y="92923"/>
                  </a:lnTo>
                  <a:lnTo>
                    <a:pt x="107702" y="92923"/>
                  </a:lnTo>
                  <a:cubicBezTo>
                    <a:pt x="96370" y="109341"/>
                    <a:pt x="77391" y="118778"/>
                    <a:pt x="57461" y="117904"/>
                  </a:cubicBezTo>
                  <a:cubicBezTo>
                    <a:pt x="37531" y="117031"/>
                    <a:pt x="19451" y="105969"/>
                    <a:pt x="9600" y="88622"/>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5"/>
            <p:cNvSpPr/>
            <p:nvPr/>
          </p:nvSpPr>
          <p:spPr>
            <a:xfrm>
              <a:off x="439269" y="2827818"/>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3000"/>
            </a:p>
          </p:txBody>
        </p:sp>
        <p:sp>
          <p:nvSpPr>
            <p:cNvPr id="1564" name="Google Shape;1564;p35"/>
            <p:cNvSpPr txBox="1"/>
            <p:nvPr/>
          </p:nvSpPr>
          <p:spPr>
            <a:xfrm>
              <a:off x="459728" y="2848277"/>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3400" dirty="0">
                  <a:solidFill>
                    <a:schemeClr val="lt1"/>
                  </a:solidFill>
                  <a:latin typeface="Calibri"/>
                  <a:ea typeface="Calibri"/>
                  <a:cs typeface="Calibri"/>
                  <a:sym typeface="Calibri"/>
                </a:rPr>
                <a:t>Review</a:t>
              </a:r>
              <a:endParaRPr sz="3400" dirty="0"/>
            </a:p>
          </p:txBody>
        </p:sp>
        <p:sp>
          <p:nvSpPr>
            <p:cNvPr id="1565" name="Google Shape;1565;p35"/>
            <p:cNvSpPr/>
            <p:nvPr/>
          </p:nvSpPr>
          <p:spPr>
            <a:xfrm>
              <a:off x="2445328" y="1547171"/>
              <a:ext cx="1976155"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5"/>
            <p:cNvSpPr txBox="1"/>
            <p:nvPr/>
          </p:nvSpPr>
          <p:spPr>
            <a:xfrm>
              <a:off x="2482837" y="1933947"/>
              <a:ext cx="1901137" cy="1205629"/>
            </a:xfrm>
            <a:prstGeom prst="rect">
              <a:avLst/>
            </a:prstGeom>
            <a:noFill/>
            <a:ln>
              <a:noFill/>
            </a:ln>
          </p:spPr>
          <p:txBody>
            <a:bodyPr spcFirstLastPara="1" wrap="square" lIns="32375" tIns="32375" rIns="32375" bIns="32375" anchor="t" anchorCtr="0">
              <a:noAutofit/>
            </a:bodyPr>
            <a:lstStyle/>
            <a:p>
              <a:pPr marL="171450" marR="0" lvl="1" indent="-171450" algn="l" rtl="0">
                <a:lnSpc>
                  <a:spcPct val="90000"/>
                </a:lnSpc>
                <a:spcBef>
                  <a:spcPts val="0"/>
                </a:spcBef>
                <a:spcAft>
                  <a:spcPts val="0"/>
                </a:spcAft>
                <a:buClr>
                  <a:schemeClr val="dk1"/>
                </a:buClr>
                <a:buSzPts val="1700"/>
                <a:buFont typeface="Calibri"/>
                <a:buChar char="•"/>
              </a:pPr>
              <a:r>
                <a:rPr lang="de-DE" sz="1700" b="0" i="0" u="none" strike="noStrike" cap="none">
                  <a:solidFill>
                    <a:schemeClr val="dk1"/>
                  </a:solidFill>
                  <a:latin typeface="Calibri"/>
                  <a:ea typeface="Calibri"/>
                  <a:cs typeface="Calibri"/>
                  <a:sym typeface="Calibri"/>
                </a:rPr>
                <a:t>Use opportunities</a:t>
              </a:r>
              <a:endParaRPr/>
            </a:p>
            <a:p>
              <a:pPr marL="171450" marR="0" lvl="1" indent="-171450" algn="l" rtl="0">
                <a:lnSpc>
                  <a:spcPct val="90000"/>
                </a:lnSpc>
                <a:spcBef>
                  <a:spcPts val="255"/>
                </a:spcBef>
                <a:spcAft>
                  <a:spcPts val="0"/>
                </a:spcAft>
                <a:buClr>
                  <a:schemeClr val="dk1"/>
                </a:buClr>
                <a:buSzPts val="1700"/>
                <a:buFont typeface="Calibri"/>
                <a:buChar char="•"/>
              </a:pPr>
              <a:r>
                <a:rPr lang="de-DE" sz="1700" b="0" i="0" u="none" strike="noStrike" cap="none">
                  <a:solidFill>
                    <a:schemeClr val="dk1"/>
                  </a:solidFill>
                  <a:latin typeface="Calibri"/>
                  <a:ea typeface="Calibri"/>
                  <a:cs typeface="Calibri"/>
                  <a:sym typeface="Calibri"/>
                </a:rPr>
                <a:t>Manage risks</a:t>
              </a:r>
              <a:endParaRPr/>
            </a:p>
          </p:txBody>
        </p:sp>
        <p:sp>
          <p:nvSpPr>
            <p:cNvPr id="1567" name="Google Shape;1567;p35"/>
            <p:cNvSpPr/>
            <p:nvPr/>
          </p:nvSpPr>
          <p:spPr>
            <a:xfrm>
              <a:off x="3562965" y="586033"/>
              <a:ext cx="2306851" cy="2306851"/>
            </a:xfrm>
            <a:custGeom>
              <a:avLst/>
              <a:gdLst/>
              <a:ahLst/>
              <a:cxnLst/>
              <a:rect l="l" t="t" r="r" b="b"/>
              <a:pathLst>
                <a:path w="120000" h="120000" extrusionOk="0">
                  <a:moveTo>
                    <a:pt x="9406" y="31268"/>
                  </a:moveTo>
                  <a:lnTo>
                    <a:pt x="9406" y="31268"/>
                  </a:lnTo>
                  <a:cubicBezTo>
                    <a:pt x="19346" y="13766"/>
                    <a:pt x="37626" y="2644"/>
                    <a:pt x="57738" y="1861"/>
                  </a:cubicBezTo>
                  <a:cubicBezTo>
                    <a:pt x="77851" y="1079"/>
                    <a:pt x="96939" y="10747"/>
                    <a:pt x="108208" y="27424"/>
                  </a:cubicBezTo>
                  <a:lnTo>
                    <a:pt x="109785" y="26529"/>
                  </a:lnTo>
                  <a:lnTo>
                    <a:pt x="109409" y="31941"/>
                  </a:lnTo>
                  <a:lnTo>
                    <a:pt x="104255" y="29670"/>
                  </a:lnTo>
                  <a:lnTo>
                    <a:pt x="105831" y="28774"/>
                  </a:lnTo>
                  <a:lnTo>
                    <a:pt x="105831" y="28774"/>
                  </a:lnTo>
                  <a:cubicBezTo>
                    <a:pt x="95050" y="12951"/>
                    <a:pt x="76869" y="3808"/>
                    <a:pt x="57738" y="4589"/>
                  </a:cubicBezTo>
                  <a:cubicBezTo>
                    <a:pt x="38607" y="5370"/>
                    <a:pt x="21231" y="15964"/>
                    <a:pt x="11776" y="32614"/>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5"/>
            <p:cNvSpPr/>
            <p:nvPr/>
          </p:nvSpPr>
          <p:spPr>
            <a:xfrm>
              <a:off x="2884474" y="1197903"/>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5"/>
            <p:cNvSpPr txBox="1"/>
            <p:nvPr/>
          </p:nvSpPr>
          <p:spPr>
            <a:xfrm>
              <a:off x="2904933" y="1218362"/>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3400" dirty="0" err="1">
                  <a:solidFill>
                    <a:schemeClr val="lt1"/>
                  </a:solidFill>
                  <a:latin typeface="Calibri"/>
                  <a:ea typeface="Calibri"/>
                  <a:cs typeface="Calibri"/>
                  <a:sym typeface="Calibri"/>
                </a:rPr>
                <a:t>Evaluate</a:t>
              </a:r>
              <a:endParaRPr sz="3400" dirty="0"/>
            </a:p>
          </p:txBody>
        </p:sp>
        <p:sp>
          <p:nvSpPr>
            <p:cNvPr id="1570" name="Google Shape;1570;p35"/>
            <p:cNvSpPr/>
            <p:nvPr/>
          </p:nvSpPr>
          <p:spPr>
            <a:xfrm>
              <a:off x="4890533" y="1547171"/>
              <a:ext cx="1976155" cy="1629914"/>
            </a:xfrm>
            <a:prstGeom prst="roundRect">
              <a:avLst>
                <a:gd name="adj" fmla="val 10000"/>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5"/>
            <p:cNvSpPr txBox="1"/>
            <p:nvPr/>
          </p:nvSpPr>
          <p:spPr>
            <a:xfrm>
              <a:off x="4928042" y="1584680"/>
              <a:ext cx="1901137" cy="1205629"/>
            </a:xfrm>
            <a:prstGeom prst="rect">
              <a:avLst/>
            </a:prstGeom>
            <a:noFill/>
            <a:ln>
              <a:noFill/>
            </a:ln>
          </p:spPr>
          <p:txBody>
            <a:bodyPr spcFirstLastPara="1" wrap="square" lIns="32375" tIns="32375" rIns="32375" bIns="32375" anchor="t" anchorCtr="0">
              <a:noAutofit/>
            </a:bodyPr>
            <a:lstStyle/>
            <a:p>
              <a:pPr marL="0" marR="0" lvl="1" indent="0" algn="l" rtl="0">
                <a:lnSpc>
                  <a:spcPct val="90000"/>
                </a:lnSpc>
                <a:spcBef>
                  <a:spcPts val="0"/>
                </a:spcBef>
                <a:spcAft>
                  <a:spcPts val="0"/>
                </a:spcAft>
                <a:buClr>
                  <a:schemeClr val="dk1"/>
                </a:buClr>
                <a:buSzPts val="1700"/>
                <a:buFont typeface="Calibri"/>
                <a:buNone/>
              </a:pPr>
              <a:r>
                <a:rPr lang="de-DE" sz="1700" b="0" i="0" u="none" strike="noStrike" cap="none" dirty="0">
                  <a:solidFill>
                    <a:schemeClr val="dk1"/>
                  </a:solidFill>
                  <a:latin typeface="Calibri"/>
                  <a:ea typeface="Calibri"/>
                  <a:cs typeface="Calibri"/>
                  <a:sym typeface="Calibri"/>
                </a:rPr>
                <a:t>Keep the </a:t>
              </a:r>
              <a:r>
                <a:rPr lang="de-DE" sz="1700" b="0" i="0" u="none" strike="noStrike" cap="none" dirty="0" err="1">
                  <a:solidFill>
                    <a:schemeClr val="dk1"/>
                  </a:solidFill>
                  <a:latin typeface="Calibri"/>
                  <a:ea typeface="Calibri"/>
                  <a:cs typeface="Calibri"/>
                  <a:sym typeface="Calibri"/>
                </a:rPr>
                <a:t>business</a:t>
              </a:r>
              <a:r>
                <a:rPr lang="de-DE" sz="1700" b="0" i="0" u="none" strike="noStrike" cap="none" dirty="0">
                  <a:solidFill>
                    <a:schemeClr val="dk1"/>
                  </a:solidFill>
                  <a:latin typeface="Calibri"/>
                  <a:ea typeface="Calibri"/>
                  <a:cs typeface="Calibri"/>
                  <a:sym typeface="Calibri"/>
                </a:rPr>
                <a:t> </a:t>
              </a:r>
              <a:r>
                <a:rPr lang="de-DE" sz="1700" b="0" i="0" u="none" strike="noStrike" cap="none" dirty="0" err="1">
                  <a:solidFill>
                    <a:schemeClr val="dk1"/>
                  </a:solidFill>
                  <a:latin typeface="Calibri"/>
                  <a:ea typeface="Calibri"/>
                  <a:cs typeface="Calibri"/>
                  <a:sym typeface="Calibri"/>
                </a:rPr>
                <a:t>model</a:t>
              </a:r>
              <a:r>
                <a:rPr lang="de-DE" sz="1700" b="0" i="0" u="none" strike="noStrike" cap="none" dirty="0">
                  <a:solidFill>
                    <a:schemeClr val="dk1"/>
                  </a:solidFill>
                  <a:latin typeface="Calibri"/>
                  <a:ea typeface="Calibri"/>
                  <a:cs typeface="Calibri"/>
                  <a:sym typeface="Calibri"/>
                </a:rPr>
                <a:t> </a:t>
              </a:r>
              <a:r>
                <a:rPr lang="de-DE" sz="1700" b="0" i="0" u="none" strike="noStrike" cap="none" dirty="0" err="1">
                  <a:solidFill>
                    <a:schemeClr val="dk1"/>
                  </a:solidFill>
                  <a:latin typeface="Calibri"/>
                  <a:ea typeface="Calibri"/>
                  <a:cs typeface="Calibri"/>
                  <a:sym typeface="Calibri"/>
                </a:rPr>
                <a:t>with</a:t>
              </a:r>
              <a:r>
                <a:rPr lang="de-DE" sz="1700" b="0" i="0" u="none" strike="noStrike" cap="none" dirty="0">
                  <a:solidFill>
                    <a:schemeClr val="dk1"/>
                  </a:solidFill>
                  <a:latin typeface="Calibri"/>
                  <a:ea typeface="Calibri"/>
                  <a:cs typeface="Calibri"/>
                  <a:sym typeface="Calibri"/>
                </a:rPr>
                <a:t> minor </a:t>
              </a:r>
              <a:r>
                <a:rPr lang="de-DE" sz="1700" b="0" i="0" u="none" strike="noStrike" cap="none" dirty="0" err="1">
                  <a:solidFill>
                    <a:schemeClr val="dk1"/>
                  </a:solidFill>
                  <a:latin typeface="Calibri"/>
                  <a:ea typeface="Calibri"/>
                  <a:cs typeface="Calibri"/>
                  <a:sym typeface="Calibri"/>
                </a:rPr>
                <a:t>changes</a:t>
              </a:r>
              <a:r>
                <a:rPr lang="de-DE" sz="1700" b="0" i="0" u="none" strike="noStrike" cap="none" dirty="0">
                  <a:solidFill>
                    <a:schemeClr val="dk1"/>
                  </a:solidFill>
                  <a:latin typeface="Calibri"/>
                  <a:ea typeface="Calibri"/>
                  <a:cs typeface="Calibri"/>
                  <a:sym typeface="Calibri"/>
                </a:rPr>
                <a:t> </a:t>
              </a:r>
              <a:r>
                <a:rPr lang="de-DE" sz="1700" b="0" i="0" u="none" strike="noStrike" cap="none" dirty="0" err="1">
                  <a:solidFill>
                    <a:schemeClr val="dk1"/>
                  </a:solidFill>
                  <a:latin typeface="Calibri"/>
                  <a:ea typeface="Calibri"/>
                  <a:cs typeface="Calibri"/>
                  <a:sym typeface="Calibri"/>
                </a:rPr>
                <a:t>or</a:t>
              </a:r>
              <a:r>
                <a:rPr lang="de-DE" sz="1700" b="0" i="0" u="none" strike="noStrike" cap="none" dirty="0">
                  <a:solidFill>
                    <a:schemeClr val="dk1"/>
                  </a:solidFill>
                  <a:latin typeface="Calibri"/>
                  <a:ea typeface="Calibri"/>
                  <a:cs typeface="Calibri"/>
                  <a:sym typeface="Calibri"/>
                </a:rPr>
                <a:t> </a:t>
              </a:r>
              <a:r>
                <a:rPr lang="de-DE" sz="1700" b="0" i="0" u="none" strike="noStrike" cap="none" dirty="0" err="1">
                  <a:solidFill>
                    <a:schemeClr val="dk1"/>
                  </a:solidFill>
                  <a:latin typeface="Calibri"/>
                  <a:ea typeface="Calibri"/>
                  <a:cs typeface="Calibri"/>
                  <a:sym typeface="Calibri"/>
                </a:rPr>
                <a:t>complete</a:t>
              </a:r>
              <a:r>
                <a:rPr lang="de-DE" sz="1700" b="0" i="0" u="none" strike="noStrike" cap="none" dirty="0">
                  <a:solidFill>
                    <a:schemeClr val="dk1"/>
                  </a:solidFill>
                  <a:latin typeface="Calibri"/>
                  <a:ea typeface="Calibri"/>
                  <a:cs typeface="Calibri"/>
                  <a:sym typeface="Calibri"/>
                </a:rPr>
                <a:t> </a:t>
              </a:r>
              <a:r>
                <a:rPr lang="de-DE" sz="1700" b="0" i="0" u="none" strike="noStrike" cap="none" dirty="0" err="1">
                  <a:solidFill>
                    <a:schemeClr val="dk1"/>
                  </a:solidFill>
                  <a:latin typeface="Calibri"/>
                  <a:ea typeface="Calibri"/>
                  <a:cs typeface="Calibri"/>
                  <a:sym typeface="Calibri"/>
                </a:rPr>
                <a:t>reorientation</a:t>
              </a:r>
              <a:r>
                <a:rPr lang="de-DE" sz="1700" b="0" i="0" u="none" strike="noStrike" cap="none" dirty="0">
                  <a:solidFill>
                    <a:schemeClr val="dk1"/>
                  </a:solidFill>
                  <a:latin typeface="Calibri"/>
                  <a:ea typeface="Calibri"/>
                  <a:cs typeface="Calibri"/>
                  <a:sym typeface="Calibri"/>
                </a:rPr>
                <a:t>?</a:t>
              </a:r>
              <a:endParaRPr dirty="0"/>
            </a:p>
          </p:txBody>
        </p:sp>
        <p:sp>
          <p:nvSpPr>
            <p:cNvPr id="1572" name="Google Shape;1572;p35"/>
            <p:cNvSpPr/>
            <p:nvPr/>
          </p:nvSpPr>
          <p:spPr>
            <a:xfrm>
              <a:off x="5329679" y="2827818"/>
              <a:ext cx="1756582" cy="698534"/>
            </a:xfrm>
            <a:prstGeom prst="roundRect">
              <a:avLst>
                <a:gd name="adj" fmla="val 1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5"/>
            <p:cNvSpPr txBox="1"/>
            <p:nvPr/>
          </p:nvSpPr>
          <p:spPr>
            <a:xfrm>
              <a:off x="5350138" y="2848277"/>
              <a:ext cx="1715664" cy="657616"/>
            </a:xfrm>
            <a:prstGeom prst="rect">
              <a:avLst/>
            </a:prstGeom>
            <a:noFill/>
            <a:ln>
              <a:noFill/>
            </a:ln>
          </p:spPr>
          <p:txBody>
            <a:bodyPr spcFirstLastPara="1" wrap="square" lIns="68575" tIns="45700" rIns="68575" bIns="45700" anchor="ctr" anchorCtr="0">
              <a:noAutofit/>
            </a:bodyPr>
            <a:lstStyle/>
            <a:p>
              <a:pPr marL="0" marR="0" lvl="0" indent="0" algn="ctr" rtl="0">
                <a:lnSpc>
                  <a:spcPct val="90000"/>
                </a:lnSpc>
                <a:spcBef>
                  <a:spcPts val="0"/>
                </a:spcBef>
                <a:spcAft>
                  <a:spcPts val="0"/>
                </a:spcAft>
                <a:buClr>
                  <a:schemeClr val="lt1"/>
                </a:buClr>
                <a:buSzPts val="3600"/>
                <a:buFont typeface="Calibri"/>
                <a:buNone/>
              </a:pPr>
              <a:r>
                <a:rPr lang="de-DE" sz="3400" dirty="0" err="1">
                  <a:solidFill>
                    <a:schemeClr val="lt1"/>
                  </a:solidFill>
                  <a:latin typeface="Calibri"/>
                  <a:ea typeface="Calibri"/>
                  <a:cs typeface="Calibri"/>
                  <a:sym typeface="Calibri"/>
                </a:rPr>
                <a:t>Decide</a:t>
              </a:r>
              <a:endParaRPr sz="3400" dirty="0"/>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77"/>
        <p:cNvGrpSpPr/>
        <p:nvPr/>
      </p:nvGrpSpPr>
      <p:grpSpPr>
        <a:xfrm>
          <a:off x="0" y="0"/>
          <a:ext cx="0" cy="0"/>
          <a:chOff x="0" y="0"/>
          <a:chExt cx="0" cy="0"/>
        </a:xfrm>
      </p:grpSpPr>
      <p:sp>
        <p:nvSpPr>
          <p:cNvPr id="1578" name="Google Shape;1578;p3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a:p>
            <a:pPr marL="0" lvl="0" indent="0" algn="l" rtl="0">
              <a:lnSpc>
                <a:spcPct val="90000"/>
              </a:lnSpc>
              <a:spcBef>
                <a:spcPts val="1000"/>
              </a:spcBef>
              <a:spcAft>
                <a:spcPts val="0"/>
              </a:spcAft>
              <a:buClr>
                <a:srgbClr val="595A59"/>
              </a:buClr>
              <a:buSzPts val="1800"/>
              <a:buNone/>
            </a:pPr>
            <a:endParaRPr/>
          </a:p>
        </p:txBody>
      </p:sp>
      <p:sp>
        <p:nvSpPr>
          <p:cNvPr id="1579" name="Google Shape;1579;p3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 BMI </a:t>
            </a:r>
            <a:r>
              <a:rPr lang="de-DE" dirty="0" err="1"/>
              <a:t>is</a:t>
            </a:r>
            <a:r>
              <a:rPr lang="de-DE" dirty="0"/>
              <a:t> </a:t>
            </a:r>
            <a:r>
              <a:rPr lang="de-DE" dirty="0" err="1"/>
              <a:t>about</a:t>
            </a:r>
            <a:r>
              <a:rPr lang="de-DE" dirty="0"/>
              <a:t> </a:t>
            </a:r>
            <a:r>
              <a:rPr lang="de-DE" dirty="0" err="1"/>
              <a:t>rethinking</a:t>
            </a:r>
            <a:r>
              <a:rPr lang="de-DE" dirty="0"/>
              <a:t> the </a:t>
            </a:r>
            <a:r>
              <a:rPr lang="de-DE" dirty="0" err="1"/>
              <a:t>mindset</a:t>
            </a:r>
            <a:r>
              <a:rPr lang="de-DE" dirty="0"/>
              <a:t> and </a:t>
            </a:r>
            <a:r>
              <a:rPr lang="de-DE" dirty="0" err="1"/>
              <a:t>changing</a:t>
            </a:r>
            <a:r>
              <a:rPr lang="de-DE" dirty="0"/>
              <a:t> </a:t>
            </a:r>
            <a:r>
              <a:rPr lang="de-DE" dirty="0" err="1"/>
              <a:t>fundamentals</a:t>
            </a:r>
            <a:r>
              <a:rPr lang="de-DE" dirty="0"/>
              <a:t> - at least </a:t>
            </a:r>
            <a:r>
              <a:rPr lang="de-DE" dirty="0" err="1"/>
              <a:t>two</a:t>
            </a:r>
            <a:r>
              <a:rPr lang="de-DE" dirty="0"/>
              <a:t> of the </a:t>
            </a:r>
            <a:r>
              <a:rPr lang="de-DE" dirty="0" err="1"/>
              <a:t>shown</a:t>
            </a:r>
            <a:r>
              <a:rPr lang="de-DE" dirty="0"/>
              <a:t> WHO-WHAT-HOW-VALUE-</a:t>
            </a:r>
            <a:r>
              <a:rPr lang="de-DE" dirty="0" err="1"/>
              <a:t>components</a:t>
            </a:r>
            <a:r>
              <a:rPr lang="de-DE" dirty="0"/>
              <a:t>.</a:t>
            </a:r>
            <a:endParaRPr dirty="0"/>
          </a:p>
          <a:p>
            <a:pPr marL="0" lvl="0" indent="0" algn="l" rtl="0">
              <a:lnSpc>
                <a:spcPct val="100000"/>
              </a:lnSpc>
              <a:spcBef>
                <a:spcPts val="600"/>
              </a:spcBef>
              <a:spcAft>
                <a:spcPts val="0"/>
              </a:spcAft>
              <a:buClr>
                <a:srgbClr val="595A59"/>
              </a:buClr>
              <a:buSzPts val="1800"/>
              <a:buNone/>
            </a:pPr>
            <a:r>
              <a:rPr lang="de-DE" dirty="0"/>
              <a:t>Studies </a:t>
            </a:r>
            <a:r>
              <a:rPr lang="de-DE" dirty="0" err="1"/>
              <a:t>show</a:t>
            </a:r>
            <a:r>
              <a:rPr lang="de-DE" dirty="0"/>
              <a:t> </a:t>
            </a:r>
            <a:r>
              <a:rPr lang="de-DE" dirty="0" err="1"/>
              <a:t>that</a:t>
            </a:r>
            <a:r>
              <a:rPr lang="de-DE" dirty="0"/>
              <a:t> SMEs in </a:t>
            </a:r>
            <a:r>
              <a:rPr lang="de-DE" dirty="0" err="1"/>
              <a:t>particular</a:t>
            </a:r>
            <a:r>
              <a:rPr lang="de-DE" dirty="0"/>
              <a:t> </a:t>
            </a:r>
            <a:r>
              <a:rPr lang="de-DE" dirty="0" err="1"/>
              <a:t>achieve</a:t>
            </a:r>
            <a:r>
              <a:rPr lang="de-DE" dirty="0"/>
              <a:t> </a:t>
            </a:r>
            <a:r>
              <a:rPr lang="de-DE" dirty="0" err="1"/>
              <a:t>important</a:t>
            </a:r>
            <a:r>
              <a:rPr lang="de-DE" dirty="0"/>
              <a:t> </a:t>
            </a:r>
            <a:r>
              <a:rPr lang="de-DE" dirty="0" err="1"/>
              <a:t>competitive</a:t>
            </a:r>
            <a:r>
              <a:rPr lang="de-DE" dirty="0"/>
              <a:t> </a:t>
            </a:r>
            <a:r>
              <a:rPr lang="de-DE" dirty="0" err="1"/>
              <a:t>advantages</a:t>
            </a:r>
            <a:r>
              <a:rPr lang="de-DE" dirty="0"/>
              <a:t> </a:t>
            </a:r>
            <a:r>
              <a:rPr lang="de-DE" dirty="0" err="1"/>
              <a:t>through</a:t>
            </a:r>
            <a:r>
              <a:rPr lang="de-DE" dirty="0"/>
              <a:t> BMI </a:t>
            </a:r>
            <a:r>
              <a:rPr lang="de-DE" dirty="0" err="1"/>
              <a:t>because</a:t>
            </a:r>
            <a:r>
              <a:rPr lang="de-DE" dirty="0"/>
              <a:t> </a:t>
            </a:r>
            <a:r>
              <a:rPr lang="de-DE" dirty="0" err="1"/>
              <a:t>it</a:t>
            </a:r>
            <a:r>
              <a:rPr lang="de-DE" dirty="0"/>
              <a:t> </a:t>
            </a:r>
            <a:r>
              <a:rPr lang="de-DE" dirty="0" err="1"/>
              <a:t>makes</a:t>
            </a:r>
            <a:r>
              <a:rPr lang="de-DE" dirty="0"/>
              <a:t> </a:t>
            </a:r>
            <a:r>
              <a:rPr lang="de-DE" dirty="0" err="1"/>
              <a:t>them</a:t>
            </a:r>
            <a:r>
              <a:rPr lang="de-DE" dirty="0"/>
              <a:t> </a:t>
            </a:r>
            <a:r>
              <a:rPr lang="de-DE" dirty="0" err="1"/>
              <a:t>more</a:t>
            </a:r>
            <a:r>
              <a:rPr lang="de-DE" dirty="0"/>
              <a:t> flexible in the </a:t>
            </a:r>
            <a:r>
              <a:rPr lang="de-DE" dirty="0" err="1"/>
              <a:t>market</a:t>
            </a:r>
            <a:r>
              <a:rPr lang="de-DE" dirty="0"/>
              <a:t> and </a:t>
            </a:r>
            <a:r>
              <a:rPr lang="de-DE" dirty="0" err="1"/>
              <a:t>opens</a:t>
            </a:r>
            <a:r>
              <a:rPr lang="de-DE" dirty="0"/>
              <a:t> </a:t>
            </a:r>
            <a:r>
              <a:rPr lang="de-DE" dirty="0" err="1"/>
              <a:t>up</a:t>
            </a:r>
            <a:r>
              <a:rPr lang="de-DE" dirty="0"/>
              <a:t> </a:t>
            </a:r>
            <a:r>
              <a:rPr lang="de-DE" dirty="0" err="1"/>
              <a:t>new</a:t>
            </a:r>
            <a:r>
              <a:rPr lang="de-DE" dirty="0"/>
              <a:t> potential </a:t>
            </a:r>
            <a:r>
              <a:rPr lang="de-DE" dirty="0" err="1"/>
              <a:t>for</a:t>
            </a:r>
            <a:r>
              <a:rPr lang="de-DE" dirty="0"/>
              <a:t> </a:t>
            </a:r>
            <a:r>
              <a:rPr lang="de-DE" dirty="0" err="1"/>
              <a:t>success</a:t>
            </a:r>
            <a:r>
              <a:rPr lang="de-DE" dirty="0"/>
              <a:t>.</a:t>
            </a:r>
            <a:endParaRPr dirty="0"/>
          </a:p>
          <a:p>
            <a:pPr marL="0" lvl="0" indent="0" algn="l" rtl="0">
              <a:lnSpc>
                <a:spcPct val="100000"/>
              </a:lnSpc>
              <a:spcBef>
                <a:spcPts val="600"/>
              </a:spcBef>
              <a:spcAft>
                <a:spcPts val="0"/>
              </a:spcAft>
              <a:buClr>
                <a:srgbClr val="595A59"/>
              </a:buClr>
              <a:buSzPts val="1800"/>
              <a:buNone/>
            </a:pPr>
            <a:endParaRPr dirty="0"/>
          </a:p>
        </p:txBody>
      </p:sp>
      <p:sp>
        <p:nvSpPr>
          <p:cNvPr id="1580" name="Google Shape;1580;p3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err="1"/>
              <a:t>Within</a:t>
            </a:r>
            <a:r>
              <a:rPr lang="de-DE" dirty="0"/>
              <a:t> the </a:t>
            </a:r>
            <a:r>
              <a:rPr lang="de-DE" dirty="0" err="1"/>
              <a:t>framework</a:t>
            </a:r>
            <a:r>
              <a:rPr lang="de-DE" dirty="0"/>
              <a:t> of a BMI, </a:t>
            </a:r>
            <a:r>
              <a:rPr lang="de-DE" dirty="0" err="1"/>
              <a:t>basic</a:t>
            </a:r>
            <a:r>
              <a:rPr lang="de-DE" dirty="0"/>
              <a:t> </a:t>
            </a:r>
            <a:r>
              <a:rPr lang="de-DE" dirty="0" err="1"/>
              <a:t>things</a:t>
            </a:r>
            <a:r>
              <a:rPr lang="de-DE" dirty="0"/>
              <a:t> </a:t>
            </a:r>
            <a:r>
              <a:rPr lang="de-DE" dirty="0" err="1"/>
              <a:t>are</a:t>
            </a:r>
            <a:r>
              <a:rPr lang="de-DE" dirty="0"/>
              <a:t> </a:t>
            </a:r>
            <a:r>
              <a:rPr lang="de-DE" dirty="0" err="1"/>
              <a:t>changed</a:t>
            </a:r>
            <a:r>
              <a:rPr lang="de-DE" dirty="0"/>
              <a:t>, but also </a:t>
            </a:r>
            <a:r>
              <a:rPr lang="de-DE" dirty="0" err="1"/>
              <a:t>decisive</a:t>
            </a:r>
            <a:r>
              <a:rPr lang="de-DE" dirty="0"/>
              <a:t> </a:t>
            </a:r>
            <a:r>
              <a:rPr lang="de-DE" dirty="0" err="1"/>
              <a:t>things</a:t>
            </a:r>
            <a:r>
              <a:rPr lang="de-DE" dirty="0"/>
              <a:t> </a:t>
            </a:r>
            <a:r>
              <a:rPr lang="de-DE" dirty="0" err="1"/>
              <a:t>are</a:t>
            </a:r>
            <a:r>
              <a:rPr lang="de-DE" dirty="0"/>
              <a:t> </a:t>
            </a:r>
            <a:r>
              <a:rPr lang="de-DE" dirty="0" err="1"/>
              <a:t>achieved</a:t>
            </a:r>
            <a:r>
              <a:rPr lang="de-DE" dirty="0"/>
              <a:t>.</a:t>
            </a:r>
            <a:endParaRPr dirty="0"/>
          </a:p>
        </p:txBody>
      </p:sp>
      <p:sp>
        <p:nvSpPr>
          <p:cNvPr id="1581" name="Google Shape;1581;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Business Model Innovation (BMI)</a:t>
            </a:r>
            <a:endParaRPr/>
          </a:p>
        </p:txBody>
      </p:sp>
      <p:sp>
        <p:nvSpPr>
          <p:cNvPr id="1582" name="Google Shape;1582;p36"/>
          <p:cNvSpPr/>
          <p:nvPr/>
        </p:nvSpPr>
        <p:spPr>
          <a:xfrm>
            <a:off x="3910846" y="2454057"/>
            <a:ext cx="3780000" cy="954352"/>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3" name="Google Shape;1583;p36"/>
          <p:cNvSpPr/>
          <p:nvPr/>
        </p:nvSpPr>
        <p:spPr>
          <a:xfrm>
            <a:off x="4225824" y="2454058"/>
            <a:ext cx="331601" cy="950497"/>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4" name="Google Shape;1584;p36"/>
          <p:cNvSpPr/>
          <p:nvPr/>
        </p:nvSpPr>
        <p:spPr>
          <a:xfrm>
            <a:off x="7979628" y="2448830"/>
            <a:ext cx="3780571"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5" name="Google Shape;1585;p36"/>
          <p:cNvSpPr/>
          <p:nvPr/>
        </p:nvSpPr>
        <p:spPr>
          <a:xfrm>
            <a:off x="8240021" y="2627325"/>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6" name="Google Shape;1586;p36"/>
          <p:cNvSpPr/>
          <p:nvPr/>
        </p:nvSpPr>
        <p:spPr>
          <a:xfrm>
            <a:off x="3910846" y="3560981"/>
            <a:ext cx="3780000"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7" name="Google Shape;1587;p36"/>
          <p:cNvSpPr/>
          <p:nvPr/>
        </p:nvSpPr>
        <p:spPr>
          <a:xfrm>
            <a:off x="4228913" y="3762856"/>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8" name="Google Shape;1588;p36"/>
          <p:cNvSpPr/>
          <p:nvPr/>
        </p:nvSpPr>
        <p:spPr>
          <a:xfrm>
            <a:off x="7956464" y="3560981"/>
            <a:ext cx="3780000"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89" name="Google Shape;1589;p36"/>
          <p:cNvSpPr/>
          <p:nvPr/>
        </p:nvSpPr>
        <p:spPr>
          <a:xfrm>
            <a:off x="8548188" y="3560981"/>
            <a:ext cx="343175" cy="954352"/>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590" name="Google Shape;1590;p36"/>
          <p:cNvSpPr txBox="1"/>
          <p:nvPr/>
        </p:nvSpPr>
        <p:spPr>
          <a:xfrm>
            <a:off x="4771883" y="2585006"/>
            <a:ext cx="270450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WHO </a:t>
            </a:r>
            <a:r>
              <a:rPr lang="de-DE" sz="1800" dirty="0" err="1">
                <a:solidFill>
                  <a:schemeClr val="lt1"/>
                </a:solidFill>
                <a:latin typeface="Calibri"/>
                <a:ea typeface="Calibri"/>
                <a:cs typeface="Calibri"/>
                <a:sym typeface="Calibri"/>
              </a:rPr>
              <a:t>are</a:t>
            </a:r>
            <a:r>
              <a:rPr lang="de-DE" sz="1800" dirty="0">
                <a:solidFill>
                  <a:schemeClr val="lt1"/>
                </a:solidFill>
                <a:latin typeface="Calibri"/>
                <a:ea typeface="Calibri"/>
                <a:cs typeface="Calibri"/>
                <a:sym typeface="Calibri"/>
              </a:rPr>
              <a:t> the </a:t>
            </a:r>
            <a:r>
              <a:rPr lang="de-DE" sz="1800" dirty="0" err="1">
                <a:solidFill>
                  <a:schemeClr val="lt1"/>
                </a:solidFill>
                <a:latin typeface="Calibri"/>
                <a:ea typeface="Calibri"/>
                <a:cs typeface="Calibri"/>
                <a:sym typeface="Calibri"/>
              </a:rPr>
              <a:t>target</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customers</a:t>
            </a:r>
            <a:r>
              <a:rPr lang="de-DE" sz="1800" dirty="0">
                <a:solidFill>
                  <a:schemeClr val="lt1"/>
                </a:solidFill>
                <a:latin typeface="Calibri"/>
                <a:ea typeface="Calibri"/>
                <a:cs typeface="Calibri"/>
                <a:sym typeface="Calibri"/>
              </a:rPr>
              <a:t>?</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91" name="Google Shape;1591;p36"/>
          <p:cNvSpPr txBox="1"/>
          <p:nvPr/>
        </p:nvSpPr>
        <p:spPr>
          <a:xfrm>
            <a:off x="8805404" y="2483607"/>
            <a:ext cx="303127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WHAT </a:t>
            </a:r>
            <a:r>
              <a:rPr lang="de-DE" sz="1800" dirty="0" err="1">
                <a:solidFill>
                  <a:schemeClr val="lt1"/>
                </a:solidFill>
                <a:latin typeface="Calibri"/>
                <a:ea typeface="Calibri"/>
                <a:cs typeface="Calibri"/>
                <a:sym typeface="Calibri"/>
              </a:rPr>
              <a:t>is</a:t>
            </a:r>
            <a:r>
              <a:rPr lang="de-DE" sz="1800" dirty="0">
                <a:solidFill>
                  <a:schemeClr val="lt1"/>
                </a:solidFill>
                <a:latin typeface="Calibri"/>
                <a:ea typeface="Calibri"/>
                <a:cs typeface="Calibri"/>
                <a:sym typeface="Calibri"/>
              </a:rPr>
              <a:t> the </a:t>
            </a:r>
            <a:r>
              <a:rPr lang="de-DE" sz="1800" dirty="0" err="1">
                <a:solidFill>
                  <a:schemeClr val="lt1"/>
                </a:solidFill>
                <a:latin typeface="Calibri"/>
                <a:ea typeface="Calibri"/>
                <a:cs typeface="Calibri"/>
                <a:sym typeface="Calibri"/>
              </a:rPr>
              <a:t>benefit</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for</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customers</a:t>
            </a:r>
            <a:r>
              <a:rPr lang="de-DE" sz="1800" dirty="0">
                <a:solidFill>
                  <a:schemeClr val="lt1"/>
                </a:solidFill>
                <a:latin typeface="Calibri"/>
                <a:ea typeface="Calibri"/>
                <a:cs typeface="Calibri"/>
                <a:sym typeface="Calibri"/>
              </a:rPr>
              <a:t> and </a:t>
            </a:r>
            <a:r>
              <a:rPr lang="de-DE" sz="1800" dirty="0" err="1">
                <a:solidFill>
                  <a:schemeClr val="lt1"/>
                </a:solidFill>
                <a:latin typeface="Calibri"/>
                <a:ea typeface="Calibri"/>
                <a:cs typeface="Calibri"/>
                <a:sym typeface="Calibri"/>
              </a:rPr>
              <a:t>partners</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who</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are</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involved</a:t>
            </a:r>
            <a:r>
              <a:rPr lang="de-DE" sz="1800" dirty="0">
                <a:solidFill>
                  <a:schemeClr val="lt1"/>
                </a:solidFill>
                <a:latin typeface="Calibri"/>
                <a:ea typeface="Calibri"/>
                <a:cs typeface="Calibri"/>
                <a:sym typeface="Calibri"/>
              </a:rPr>
              <a:t> in </a:t>
            </a:r>
            <a:r>
              <a:rPr lang="de-DE" sz="1800" dirty="0" err="1">
                <a:solidFill>
                  <a:schemeClr val="lt1"/>
                </a:solidFill>
                <a:latin typeface="Calibri"/>
                <a:ea typeface="Calibri"/>
                <a:cs typeface="Calibri"/>
                <a:sym typeface="Calibri"/>
              </a:rPr>
              <a:t>value</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creation</a:t>
            </a:r>
            <a:r>
              <a:rPr lang="de-DE" sz="1800" dirty="0">
                <a:solidFill>
                  <a:schemeClr val="lt1"/>
                </a:solidFill>
                <a:latin typeface="Calibri"/>
                <a:ea typeface="Calibri"/>
                <a:cs typeface="Calibri"/>
                <a:sym typeface="Calibri"/>
              </a:rPr>
              <a:t>?</a:t>
            </a:r>
            <a:endParaRPr dirty="0"/>
          </a:p>
        </p:txBody>
      </p:sp>
      <p:sp>
        <p:nvSpPr>
          <p:cNvPr id="1592" name="Google Shape;1592;p36"/>
          <p:cNvSpPr txBox="1"/>
          <p:nvPr/>
        </p:nvSpPr>
        <p:spPr>
          <a:xfrm>
            <a:off x="4743748" y="3580851"/>
            <a:ext cx="270450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HOW </a:t>
            </a:r>
            <a:r>
              <a:rPr lang="de-DE" sz="1800" dirty="0" err="1">
                <a:solidFill>
                  <a:schemeClr val="lt1"/>
                </a:solidFill>
                <a:latin typeface="Calibri"/>
                <a:ea typeface="Calibri"/>
                <a:cs typeface="Calibri"/>
                <a:sym typeface="Calibri"/>
              </a:rPr>
              <a:t>is</a:t>
            </a:r>
            <a:r>
              <a:rPr lang="de-DE" sz="1800" dirty="0">
                <a:solidFill>
                  <a:schemeClr val="lt1"/>
                </a:solidFill>
                <a:latin typeface="Calibri"/>
                <a:ea typeface="Calibri"/>
                <a:cs typeface="Calibri"/>
                <a:sym typeface="Calibri"/>
              </a:rPr>
              <a:t> the </a:t>
            </a:r>
            <a:r>
              <a:rPr lang="de-DE" sz="1800" dirty="0" err="1">
                <a:solidFill>
                  <a:schemeClr val="lt1"/>
                </a:solidFill>
                <a:latin typeface="Calibri"/>
                <a:ea typeface="Calibri"/>
                <a:cs typeface="Calibri"/>
                <a:sym typeface="Calibri"/>
              </a:rPr>
              <a:t>company</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created</a:t>
            </a:r>
            <a:r>
              <a:rPr lang="de-DE" sz="1800" dirty="0">
                <a:solidFill>
                  <a:schemeClr val="lt1"/>
                </a:solidFill>
                <a:latin typeface="Calibri"/>
                <a:ea typeface="Calibri"/>
                <a:cs typeface="Calibri"/>
                <a:sym typeface="Calibri"/>
              </a:rPr>
              <a:t> and </a:t>
            </a:r>
            <a:r>
              <a:rPr lang="de-DE" sz="1800" dirty="0" err="1">
                <a:solidFill>
                  <a:schemeClr val="lt1"/>
                </a:solidFill>
                <a:latin typeface="Calibri"/>
                <a:ea typeface="Calibri"/>
                <a:cs typeface="Calibri"/>
                <a:sym typeface="Calibri"/>
              </a:rPr>
              <a:t>how</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did</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it</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deliver</a:t>
            </a:r>
            <a:r>
              <a:rPr lang="de-DE" sz="1800" dirty="0">
                <a:solidFill>
                  <a:schemeClr val="lt1"/>
                </a:solidFill>
                <a:latin typeface="Calibri"/>
                <a:ea typeface="Calibri"/>
                <a:cs typeface="Calibri"/>
                <a:sym typeface="Calibri"/>
              </a:rPr>
              <a:t> the </a:t>
            </a:r>
            <a:r>
              <a:rPr lang="de-DE" sz="1800" dirty="0" err="1">
                <a:solidFill>
                  <a:schemeClr val="lt1"/>
                </a:solidFill>
                <a:latin typeface="Calibri"/>
                <a:ea typeface="Calibri"/>
                <a:cs typeface="Calibri"/>
                <a:sym typeface="Calibri"/>
              </a:rPr>
              <a:t>benefit</a:t>
            </a:r>
            <a:r>
              <a:rPr lang="de-DE" sz="1800" dirty="0">
                <a:solidFill>
                  <a:schemeClr val="lt1"/>
                </a:solidFill>
                <a:latin typeface="Calibri"/>
                <a:ea typeface="Calibri"/>
                <a:cs typeface="Calibri"/>
                <a:sym typeface="Calibri"/>
              </a:rPr>
              <a:t>?</a:t>
            </a:r>
            <a:endParaRPr dirty="0"/>
          </a:p>
        </p:txBody>
      </p:sp>
      <p:sp>
        <p:nvSpPr>
          <p:cNvPr id="1593" name="Google Shape;1593;p36"/>
          <p:cNvSpPr txBox="1"/>
          <p:nvPr/>
        </p:nvSpPr>
        <p:spPr>
          <a:xfrm>
            <a:off x="8829031" y="3714991"/>
            <a:ext cx="303127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HOW </a:t>
            </a:r>
            <a:r>
              <a:rPr lang="de-DE" sz="1800" dirty="0" err="1">
                <a:solidFill>
                  <a:schemeClr val="lt1"/>
                </a:solidFill>
                <a:latin typeface="Calibri"/>
                <a:ea typeface="Calibri"/>
                <a:cs typeface="Calibri"/>
                <a:sym typeface="Calibri"/>
              </a:rPr>
              <a:t>does</a:t>
            </a:r>
            <a:r>
              <a:rPr lang="de-DE" sz="1800" dirty="0">
                <a:solidFill>
                  <a:schemeClr val="lt1"/>
                </a:solidFill>
                <a:latin typeface="Calibri"/>
                <a:ea typeface="Calibri"/>
                <a:cs typeface="Calibri"/>
                <a:sym typeface="Calibri"/>
              </a:rPr>
              <a:t> the </a:t>
            </a:r>
            <a:r>
              <a:rPr lang="de-DE" sz="1800" dirty="0" err="1">
                <a:solidFill>
                  <a:schemeClr val="lt1"/>
                </a:solidFill>
                <a:latin typeface="Calibri"/>
                <a:ea typeface="Calibri"/>
                <a:cs typeface="Calibri"/>
                <a:sym typeface="Calibri"/>
              </a:rPr>
              <a:t>company</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earn</a:t>
            </a:r>
            <a:r>
              <a:rPr lang="de-DE" sz="1800" dirty="0">
                <a:solidFill>
                  <a:schemeClr val="lt1"/>
                </a:solidFill>
                <a:latin typeface="Calibri"/>
                <a:ea typeface="Calibri"/>
                <a:cs typeface="Calibri"/>
                <a:sym typeface="Calibri"/>
              </a:rPr>
              <a:t> </a:t>
            </a:r>
            <a:r>
              <a:rPr lang="de-DE" sz="1800" dirty="0" err="1">
                <a:solidFill>
                  <a:schemeClr val="lt1"/>
                </a:solidFill>
                <a:latin typeface="Calibri"/>
                <a:ea typeface="Calibri"/>
                <a:cs typeface="Calibri"/>
                <a:sym typeface="Calibri"/>
              </a:rPr>
              <a:t>money</a:t>
            </a:r>
            <a:r>
              <a:rPr lang="de-DE" sz="1800" dirty="0">
                <a:solidFill>
                  <a:schemeClr val="lt1"/>
                </a:solidFill>
                <a:latin typeface="Calibri"/>
                <a:ea typeface="Calibri"/>
                <a:cs typeface="Calibri"/>
                <a:sym typeface="Calibri"/>
              </a:rPr>
              <a:t>?</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97"/>
        <p:cNvGrpSpPr/>
        <p:nvPr/>
      </p:nvGrpSpPr>
      <p:grpSpPr>
        <a:xfrm>
          <a:off x="0" y="0"/>
          <a:ext cx="0" cy="0"/>
          <a:chOff x="0" y="0"/>
          <a:chExt cx="0" cy="0"/>
        </a:xfrm>
      </p:grpSpPr>
      <p:sp>
        <p:nvSpPr>
          <p:cNvPr id="1598" name="Google Shape;1598;p3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tabLst>
                <a:tab pos="180975" algn="l"/>
              </a:tabLst>
            </a:pPr>
            <a:r>
              <a:rPr lang="de-DE" dirty="0"/>
              <a:t>90 per </a:t>
            </a:r>
            <a:r>
              <a:rPr lang="de-DE" dirty="0" err="1"/>
              <a:t>cent</a:t>
            </a:r>
            <a:r>
              <a:rPr lang="de-DE" dirty="0"/>
              <a:t> of all </a:t>
            </a:r>
            <a:r>
              <a:rPr lang="de-DE" dirty="0" err="1"/>
              <a:t>new</a:t>
            </a:r>
            <a:r>
              <a:rPr lang="de-DE" dirty="0"/>
              <a:t> </a:t>
            </a:r>
            <a:r>
              <a:rPr lang="de-DE" dirty="0" err="1"/>
              <a:t>business</a:t>
            </a:r>
            <a:r>
              <a:rPr lang="de-DE" dirty="0"/>
              <a:t> </a:t>
            </a:r>
            <a:r>
              <a:rPr lang="de-DE" dirty="0" err="1"/>
              <a:t>models</a:t>
            </a:r>
            <a:r>
              <a:rPr lang="de-DE" dirty="0"/>
              <a:t> </a:t>
            </a:r>
            <a:r>
              <a:rPr lang="de-DE" dirty="0" err="1"/>
              <a:t>are</a:t>
            </a:r>
            <a:r>
              <a:rPr lang="de-DE" dirty="0"/>
              <a:t> </a:t>
            </a:r>
            <a:r>
              <a:rPr lang="de-DE" dirty="0" err="1"/>
              <a:t>based</a:t>
            </a:r>
            <a:r>
              <a:rPr lang="de-DE" dirty="0"/>
              <a:t> on a limited </a:t>
            </a:r>
            <a:r>
              <a:rPr lang="de-DE" dirty="0" err="1"/>
              <a:t>number</a:t>
            </a:r>
            <a:r>
              <a:rPr lang="de-DE" dirty="0"/>
              <a:t> of </a:t>
            </a:r>
            <a:r>
              <a:rPr lang="de-DE" dirty="0" err="1"/>
              <a:t>patterns</a:t>
            </a:r>
            <a:r>
              <a:rPr lang="de-DE" dirty="0"/>
              <a:t>. </a:t>
            </a:r>
            <a:r>
              <a:rPr lang="de-DE" dirty="0" err="1"/>
              <a:t>We</a:t>
            </a:r>
            <a:r>
              <a:rPr lang="de-DE" dirty="0"/>
              <a:t> </a:t>
            </a:r>
            <a:r>
              <a:rPr lang="de-DE" dirty="0" err="1"/>
              <a:t>present</a:t>
            </a:r>
            <a:r>
              <a:rPr lang="de-DE" dirty="0"/>
              <a:t> </a:t>
            </a:r>
            <a:r>
              <a:rPr lang="de-DE" dirty="0" err="1"/>
              <a:t>you</a:t>
            </a:r>
            <a:r>
              <a:rPr lang="de-DE" dirty="0"/>
              <a:t> </a:t>
            </a:r>
            <a:r>
              <a:rPr lang="de-DE" dirty="0" err="1"/>
              <a:t>some</a:t>
            </a:r>
            <a:r>
              <a:rPr lang="de-DE" dirty="0"/>
              <a:t> of </a:t>
            </a:r>
            <a:r>
              <a:rPr lang="de-DE" dirty="0" err="1"/>
              <a:t>those</a:t>
            </a:r>
            <a:r>
              <a:rPr lang="de-DE" dirty="0"/>
              <a:t> Business Model Patterns </a:t>
            </a:r>
            <a:r>
              <a:rPr lang="de-DE" dirty="0" err="1"/>
              <a:t>that</a:t>
            </a:r>
            <a:r>
              <a:rPr lang="de-DE" dirty="0"/>
              <a:t> </a:t>
            </a:r>
            <a:r>
              <a:rPr lang="de-DE" dirty="0" err="1"/>
              <a:t>are</a:t>
            </a:r>
            <a:r>
              <a:rPr lang="de-DE" dirty="0"/>
              <a:t> / </a:t>
            </a:r>
            <a:r>
              <a:rPr lang="de-DE" dirty="0" err="1"/>
              <a:t>can</a:t>
            </a:r>
            <a:r>
              <a:rPr lang="de-DE" dirty="0"/>
              <a:t> </a:t>
            </a:r>
            <a:r>
              <a:rPr lang="de-DE" dirty="0" err="1"/>
              <a:t>be</a:t>
            </a:r>
            <a:r>
              <a:rPr lang="de-DE" dirty="0"/>
              <a:t> </a:t>
            </a:r>
            <a:r>
              <a:rPr lang="de-DE" dirty="0" err="1"/>
              <a:t>applicable</a:t>
            </a:r>
            <a:r>
              <a:rPr lang="de-DE" dirty="0"/>
              <a:t> </a:t>
            </a:r>
            <a:r>
              <a:rPr lang="de-DE" dirty="0" err="1"/>
              <a:t>for</a:t>
            </a:r>
            <a:r>
              <a:rPr lang="de-DE" dirty="0"/>
              <a:t> </a:t>
            </a:r>
            <a:r>
              <a:rPr lang="de-DE" dirty="0" err="1"/>
              <a:t>tourism</a:t>
            </a:r>
            <a:r>
              <a:rPr lang="de-DE" dirty="0"/>
              <a:t> SMEs:</a:t>
            </a:r>
            <a:endParaRPr dirty="0"/>
          </a:p>
          <a:p>
            <a:pPr marL="228600" lvl="0" indent="-228600" algn="l" rtl="0">
              <a:lnSpc>
                <a:spcPct val="90000"/>
              </a:lnSpc>
              <a:spcBef>
                <a:spcPts val="1000"/>
              </a:spcBef>
              <a:spcAft>
                <a:spcPts val="0"/>
              </a:spcAft>
              <a:buClr>
                <a:srgbClr val="595A59"/>
              </a:buClr>
              <a:buSzPts val="1800"/>
              <a:buNone/>
            </a:pPr>
            <a:endParaRPr dirty="0"/>
          </a:p>
        </p:txBody>
      </p:sp>
      <p:sp>
        <p:nvSpPr>
          <p:cNvPr id="1599" name="Google Shape;1599;p3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Business Model Patterns </a:t>
            </a:r>
            <a:r>
              <a:rPr lang="de-DE" dirty="0" err="1"/>
              <a:t>may</a:t>
            </a:r>
            <a:r>
              <a:rPr lang="de-DE" dirty="0"/>
              <a:t> </a:t>
            </a:r>
            <a:r>
              <a:rPr lang="de-DE" dirty="0" err="1"/>
              <a:t>help</a:t>
            </a:r>
            <a:r>
              <a:rPr lang="de-DE" dirty="0"/>
              <a:t> </a:t>
            </a:r>
            <a:r>
              <a:rPr lang="de-DE" dirty="0" err="1"/>
              <a:t>tourism</a:t>
            </a:r>
            <a:r>
              <a:rPr lang="de-DE" dirty="0"/>
              <a:t> SMEs </a:t>
            </a:r>
            <a:r>
              <a:rPr lang="de-DE" dirty="0" err="1"/>
              <a:t>to</a:t>
            </a:r>
            <a:r>
              <a:rPr lang="de-DE" dirty="0"/>
              <a:t> find the </a:t>
            </a:r>
            <a:r>
              <a:rPr lang="de-DE" dirty="0" err="1"/>
              <a:t>right</a:t>
            </a:r>
            <a:r>
              <a:rPr lang="de-DE" dirty="0"/>
              <a:t> </a:t>
            </a:r>
            <a:r>
              <a:rPr lang="de-DE" dirty="0" err="1"/>
              <a:t>business</a:t>
            </a:r>
            <a:r>
              <a:rPr lang="de-DE" dirty="0"/>
              <a:t> </a:t>
            </a:r>
            <a:r>
              <a:rPr lang="de-DE" dirty="0" err="1"/>
              <a:t>model</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600" name="Google Shape;1600;p3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a:t>Business Model Patterns I/III</a:t>
            </a:r>
            <a:endParaRPr/>
          </a:p>
        </p:txBody>
      </p:sp>
      <p:graphicFrame>
        <p:nvGraphicFramePr>
          <p:cNvPr id="1601" name="Google Shape;1601;p37"/>
          <p:cNvGraphicFramePr/>
          <p:nvPr>
            <p:extLst>
              <p:ext uri="{D42A27DB-BD31-4B8C-83A1-F6EECF244321}">
                <p14:modId xmlns:p14="http://schemas.microsoft.com/office/powerpoint/2010/main" val="2002303846"/>
              </p:ext>
            </p:extLst>
          </p:nvPr>
        </p:nvGraphicFramePr>
        <p:xfrm>
          <a:off x="389966" y="2206972"/>
          <a:ext cx="11649633" cy="3565255"/>
        </p:xfrm>
        <a:graphic>
          <a:graphicData uri="http://schemas.openxmlformats.org/drawingml/2006/table">
            <a:tbl>
              <a:tblPr firstRow="1" bandRow="1">
                <a:noFill/>
                <a:tableStyleId>{D65382E9-9D14-4C77-8238-805F2563FB86}</a:tableStyleId>
              </a:tblPr>
              <a:tblGrid>
                <a:gridCol w="1424297">
                  <a:extLst>
                    <a:ext uri="{9D8B030D-6E8A-4147-A177-3AD203B41FA5}">
                      <a16:colId xmlns:a16="http://schemas.microsoft.com/office/drawing/2014/main" val="20000"/>
                    </a:ext>
                  </a:extLst>
                </a:gridCol>
                <a:gridCol w="1753890">
                  <a:extLst>
                    <a:ext uri="{9D8B030D-6E8A-4147-A177-3AD203B41FA5}">
                      <a16:colId xmlns:a16="http://schemas.microsoft.com/office/drawing/2014/main" val="20001"/>
                    </a:ext>
                  </a:extLst>
                </a:gridCol>
                <a:gridCol w="7334250">
                  <a:extLst>
                    <a:ext uri="{9D8B030D-6E8A-4147-A177-3AD203B41FA5}">
                      <a16:colId xmlns:a16="http://schemas.microsoft.com/office/drawing/2014/main" val="20002"/>
                    </a:ext>
                  </a:extLst>
                </a:gridCol>
                <a:gridCol w="1137196">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a:t>Name</a:t>
                      </a:r>
                      <a:endParaRPr sz="1600"/>
                    </a:p>
                  </a:txBody>
                  <a:tcPr marL="91450" marR="91450" marT="45725" marB="45725" anchor="ctr"/>
                </a:tc>
                <a:tc>
                  <a:txBody>
                    <a:bodyPr/>
                    <a:lstStyle/>
                    <a:p>
                      <a:pPr marL="0" marR="0" lvl="0" indent="0" algn="l" rtl="0">
                        <a:spcBef>
                          <a:spcPts val="0"/>
                        </a:spcBef>
                        <a:spcAft>
                          <a:spcPts val="0"/>
                        </a:spcAft>
                        <a:buNone/>
                      </a:pPr>
                      <a:r>
                        <a:rPr lang="de-DE" sz="1600"/>
                        <a:t>Underlying Principle</a:t>
                      </a:r>
                      <a:endParaRPr sz="1600"/>
                    </a:p>
                  </a:txBody>
                  <a:tcPr marL="91450" marR="91450" marT="45725" marB="45725" anchor="ctr"/>
                </a:tc>
                <a:tc>
                  <a:txBody>
                    <a:bodyPr/>
                    <a:lstStyle/>
                    <a:p>
                      <a:pPr marL="0" marR="0" lvl="0" indent="0" algn="l" rtl="0">
                        <a:spcBef>
                          <a:spcPts val="0"/>
                        </a:spcBef>
                        <a:spcAft>
                          <a:spcPts val="0"/>
                        </a:spcAft>
                        <a:buNone/>
                      </a:pPr>
                      <a:r>
                        <a:rPr lang="de-DE" sz="1600"/>
                        <a:t>Known examples</a:t>
                      </a:r>
                      <a:endParaRPr/>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a:solidFill>
                            <a:srgbClr val="595A59"/>
                          </a:solidFill>
                        </a:rPr>
                        <a:t>add-on</a:t>
                      </a:r>
                      <a:endParaRPr sz="1600">
                        <a:solidFill>
                          <a:srgbClr val="595A59"/>
                        </a:solidFill>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The </a:t>
                      </a:r>
                      <a:r>
                        <a:rPr lang="de-DE" sz="1600" dirty="0" err="1">
                          <a:solidFill>
                            <a:srgbClr val="595A59"/>
                          </a:solidFill>
                        </a:rPr>
                        <a:t>basic</a:t>
                      </a:r>
                      <a:r>
                        <a:rPr lang="de-DE" sz="1600" dirty="0">
                          <a:solidFill>
                            <a:srgbClr val="595A59"/>
                          </a:solidFill>
                        </a:rPr>
                        <a:t> </a:t>
                      </a:r>
                      <a:r>
                        <a:rPr lang="de-DE" sz="1600" dirty="0" err="1">
                          <a:solidFill>
                            <a:srgbClr val="595A59"/>
                          </a:solidFill>
                        </a:rPr>
                        <a:t>offer</a:t>
                      </a:r>
                      <a:r>
                        <a:rPr lang="de-DE" sz="1600" dirty="0">
                          <a:solidFill>
                            <a:srgbClr val="595A59"/>
                          </a:solidFill>
                        </a:rPr>
                        <a:t> </a:t>
                      </a:r>
                      <a:r>
                        <a:rPr lang="de-DE" sz="1600" dirty="0" err="1">
                          <a:solidFill>
                            <a:srgbClr val="595A59"/>
                          </a:solidFill>
                        </a:rPr>
                        <a:t>is</a:t>
                      </a:r>
                      <a:r>
                        <a:rPr lang="de-DE" sz="1600" dirty="0">
                          <a:solidFill>
                            <a:srgbClr val="595A59"/>
                          </a:solidFill>
                        </a:rPr>
                        <a:t> </a:t>
                      </a:r>
                      <a:r>
                        <a:rPr lang="de-DE" sz="1600" dirty="0" err="1">
                          <a:solidFill>
                            <a:srgbClr val="595A59"/>
                          </a:solidFill>
                        </a:rPr>
                        <a:t>competitively</a:t>
                      </a:r>
                      <a:r>
                        <a:rPr lang="de-DE" sz="1600" dirty="0">
                          <a:solidFill>
                            <a:srgbClr val="595A59"/>
                          </a:solidFill>
                        </a:rPr>
                        <a:t> </a:t>
                      </a:r>
                      <a:r>
                        <a:rPr lang="de-DE" sz="1600" dirty="0" err="1">
                          <a:solidFill>
                            <a:srgbClr val="595A59"/>
                          </a:solidFill>
                        </a:rPr>
                        <a:t>priced</a:t>
                      </a:r>
                      <a:r>
                        <a:rPr lang="de-DE" sz="1600" dirty="0">
                          <a:solidFill>
                            <a:srgbClr val="595A59"/>
                          </a:solidFill>
                        </a:rPr>
                        <a:t>, but </a:t>
                      </a:r>
                      <a:r>
                        <a:rPr lang="de-DE" sz="1600" dirty="0" err="1">
                          <a:solidFill>
                            <a:srgbClr val="595A59"/>
                          </a:solidFill>
                        </a:rPr>
                        <a:t>can</a:t>
                      </a:r>
                      <a:r>
                        <a:rPr lang="de-DE" sz="1600" dirty="0">
                          <a:solidFill>
                            <a:srgbClr val="595A59"/>
                          </a:solidFill>
                        </a:rPr>
                        <a:t> </a:t>
                      </a:r>
                      <a:r>
                        <a:rPr lang="de-DE" sz="1600" dirty="0" err="1">
                          <a:solidFill>
                            <a:srgbClr val="595A59"/>
                          </a:solidFill>
                        </a:rPr>
                        <a:t>be</a:t>
                      </a:r>
                      <a:r>
                        <a:rPr lang="de-DE" sz="1600" dirty="0">
                          <a:solidFill>
                            <a:srgbClr val="595A59"/>
                          </a:solidFill>
                        </a:rPr>
                        <a:t> </a:t>
                      </a:r>
                      <a:r>
                        <a:rPr lang="de-DE" sz="1600" dirty="0" err="1">
                          <a:solidFill>
                            <a:srgbClr val="595A59"/>
                          </a:solidFill>
                        </a:rPr>
                        <a:t>extended</a:t>
                      </a:r>
                      <a:r>
                        <a:rPr lang="de-DE" sz="1600" dirty="0">
                          <a:solidFill>
                            <a:srgbClr val="595A59"/>
                          </a:solidFill>
                        </a:rPr>
                        <a:t> </a:t>
                      </a:r>
                      <a:r>
                        <a:rPr lang="de-DE" sz="1600" dirty="0" err="1">
                          <a:solidFill>
                            <a:srgbClr val="595A59"/>
                          </a:solidFill>
                        </a:rPr>
                        <a:t>with</a:t>
                      </a:r>
                      <a:r>
                        <a:rPr lang="de-DE" sz="1600" dirty="0">
                          <a:solidFill>
                            <a:srgbClr val="595A59"/>
                          </a:solidFill>
                        </a:rPr>
                        <a:t> </a:t>
                      </a:r>
                      <a:r>
                        <a:rPr lang="de-DE" sz="1600" dirty="0" err="1">
                          <a:solidFill>
                            <a:srgbClr val="595A59"/>
                          </a:solidFill>
                        </a:rPr>
                        <a:t>various</a:t>
                      </a:r>
                      <a:r>
                        <a:rPr lang="de-DE" sz="1600" dirty="0">
                          <a:solidFill>
                            <a:srgbClr val="595A59"/>
                          </a:solidFill>
                        </a:rPr>
                        <a:t> </a:t>
                      </a:r>
                      <a:r>
                        <a:rPr lang="de-DE" sz="1600" dirty="0" err="1">
                          <a:solidFill>
                            <a:srgbClr val="595A59"/>
                          </a:solidFill>
                        </a:rPr>
                        <a:t>extras</a:t>
                      </a:r>
                      <a:r>
                        <a:rPr lang="de-DE" sz="1600" dirty="0">
                          <a:solidFill>
                            <a:srgbClr val="595A59"/>
                          </a:solidFill>
                        </a:rPr>
                        <a:t> </a:t>
                      </a:r>
                      <a:r>
                        <a:rPr lang="de-DE" sz="1600" dirty="0" err="1">
                          <a:solidFill>
                            <a:srgbClr val="595A59"/>
                          </a:solidFill>
                        </a:rPr>
                        <a:t>that</a:t>
                      </a:r>
                      <a:r>
                        <a:rPr lang="de-DE" sz="1600" dirty="0">
                          <a:solidFill>
                            <a:srgbClr val="595A59"/>
                          </a:solidFill>
                        </a:rPr>
                        <a:t> </a:t>
                      </a:r>
                      <a:r>
                        <a:rPr lang="de-DE" sz="1600" dirty="0" err="1">
                          <a:solidFill>
                            <a:srgbClr val="595A59"/>
                          </a:solidFill>
                        </a:rPr>
                        <a:t>drive</a:t>
                      </a:r>
                      <a:r>
                        <a:rPr lang="de-DE" sz="1600" dirty="0">
                          <a:solidFill>
                            <a:srgbClr val="595A59"/>
                          </a:solidFill>
                        </a:rPr>
                        <a:t> </a:t>
                      </a:r>
                      <a:r>
                        <a:rPr lang="de-DE" sz="1600" dirty="0" err="1">
                          <a:solidFill>
                            <a:srgbClr val="595A59"/>
                          </a:solidFill>
                        </a:rPr>
                        <a:t>up</a:t>
                      </a:r>
                      <a:r>
                        <a:rPr lang="de-DE" sz="1600" dirty="0">
                          <a:solidFill>
                            <a:srgbClr val="595A59"/>
                          </a:solidFill>
                        </a:rPr>
                        <a:t> the final </a:t>
                      </a:r>
                      <a:r>
                        <a:rPr lang="de-DE" sz="1600" dirty="0" err="1">
                          <a:solidFill>
                            <a:srgbClr val="595A59"/>
                          </a:solidFill>
                        </a:rPr>
                        <a:t>price</a:t>
                      </a:r>
                      <a:r>
                        <a:rPr lang="de-DE" sz="1600" dirty="0">
                          <a:solidFill>
                            <a:srgbClr val="595A59"/>
                          </a:solidFill>
                        </a:rPr>
                        <a:t>. In the end, the </a:t>
                      </a:r>
                      <a:r>
                        <a:rPr lang="de-DE" sz="1600" dirty="0" err="1">
                          <a:solidFill>
                            <a:srgbClr val="595A59"/>
                          </a:solidFill>
                        </a:rPr>
                        <a:t>customer</a:t>
                      </a:r>
                      <a:r>
                        <a:rPr lang="de-DE" sz="1600" dirty="0">
                          <a:solidFill>
                            <a:srgbClr val="595A59"/>
                          </a:solidFill>
                        </a:rPr>
                        <a:t> </a:t>
                      </a:r>
                      <a:r>
                        <a:rPr lang="de-DE" sz="1600" dirty="0" err="1">
                          <a:solidFill>
                            <a:srgbClr val="595A59"/>
                          </a:solidFill>
                        </a:rPr>
                        <a:t>may</a:t>
                      </a:r>
                      <a:r>
                        <a:rPr lang="de-DE" sz="1600" dirty="0">
                          <a:solidFill>
                            <a:srgbClr val="595A59"/>
                          </a:solidFill>
                        </a:rPr>
                        <a:t> </a:t>
                      </a:r>
                      <a:r>
                        <a:rPr lang="de-DE" sz="1600" dirty="0" err="1">
                          <a:solidFill>
                            <a:srgbClr val="595A59"/>
                          </a:solidFill>
                        </a:rPr>
                        <a:t>pay</a:t>
                      </a:r>
                      <a:r>
                        <a:rPr lang="de-DE" sz="1600" dirty="0">
                          <a:solidFill>
                            <a:srgbClr val="595A59"/>
                          </a:solidFill>
                        </a:rPr>
                        <a:t> </a:t>
                      </a:r>
                      <a:r>
                        <a:rPr lang="de-DE" sz="1600" dirty="0" err="1">
                          <a:solidFill>
                            <a:srgbClr val="595A59"/>
                          </a:solidFill>
                        </a:rPr>
                        <a:t>more</a:t>
                      </a:r>
                      <a:r>
                        <a:rPr lang="de-DE" sz="1600" dirty="0">
                          <a:solidFill>
                            <a:srgbClr val="595A59"/>
                          </a:solidFill>
                        </a:rPr>
                        <a:t> </a:t>
                      </a:r>
                      <a:r>
                        <a:rPr lang="de-DE" sz="1600" dirty="0" err="1">
                          <a:solidFill>
                            <a:srgbClr val="595A59"/>
                          </a:solidFill>
                        </a:rPr>
                        <a:t>than</a:t>
                      </a:r>
                      <a:r>
                        <a:rPr lang="de-DE" sz="1600" dirty="0">
                          <a:solidFill>
                            <a:srgbClr val="595A59"/>
                          </a:solidFill>
                        </a:rPr>
                        <a:t> he </a:t>
                      </a:r>
                      <a:r>
                        <a:rPr lang="de-DE" sz="1600" dirty="0" err="1">
                          <a:solidFill>
                            <a:srgbClr val="595A59"/>
                          </a:solidFill>
                        </a:rPr>
                        <a:t>intended</a:t>
                      </a:r>
                      <a:r>
                        <a:rPr lang="de-DE" sz="1600" dirty="0">
                          <a:solidFill>
                            <a:srgbClr val="595A59"/>
                          </a:solidFill>
                        </a:rPr>
                        <a:t>. The </a:t>
                      </a:r>
                      <a:r>
                        <a:rPr lang="de-DE" sz="1600" dirty="0" err="1">
                          <a:solidFill>
                            <a:srgbClr val="595A59"/>
                          </a:solidFill>
                        </a:rPr>
                        <a:t>result</a:t>
                      </a:r>
                      <a:r>
                        <a:rPr lang="de-DE" sz="1600" dirty="0">
                          <a:solidFill>
                            <a:srgbClr val="595A59"/>
                          </a:solidFill>
                        </a:rPr>
                        <a:t> </a:t>
                      </a:r>
                      <a:r>
                        <a:rPr lang="de-DE" sz="1600" dirty="0" err="1">
                          <a:solidFill>
                            <a:srgbClr val="595A59"/>
                          </a:solidFill>
                        </a:rPr>
                        <a:t>is</a:t>
                      </a:r>
                      <a:r>
                        <a:rPr lang="de-DE" sz="1600" dirty="0">
                          <a:solidFill>
                            <a:srgbClr val="595A59"/>
                          </a:solidFill>
                        </a:rPr>
                        <a:t> a variable </a:t>
                      </a:r>
                      <a:r>
                        <a:rPr lang="de-DE" sz="1600" dirty="0" err="1">
                          <a:solidFill>
                            <a:srgbClr val="595A59"/>
                          </a:solidFill>
                        </a:rPr>
                        <a:t>offer</a:t>
                      </a:r>
                      <a:r>
                        <a:rPr lang="de-DE" sz="1600" dirty="0">
                          <a:solidFill>
                            <a:srgbClr val="595A59"/>
                          </a:solidFill>
                        </a:rPr>
                        <a:t> </a:t>
                      </a:r>
                      <a:r>
                        <a:rPr lang="de-DE" sz="1600" dirty="0" err="1">
                          <a:solidFill>
                            <a:srgbClr val="595A59"/>
                          </a:solidFill>
                        </a:rPr>
                        <a:t>that</a:t>
                      </a:r>
                      <a:r>
                        <a:rPr lang="de-DE" sz="1600" dirty="0">
                          <a:solidFill>
                            <a:srgbClr val="595A59"/>
                          </a:solidFill>
                        </a:rPr>
                        <a:t> </a:t>
                      </a:r>
                      <a:r>
                        <a:rPr lang="de-DE" sz="1600" dirty="0" err="1">
                          <a:solidFill>
                            <a:srgbClr val="595A59"/>
                          </a:solidFill>
                        </a:rPr>
                        <a:t>can</a:t>
                      </a:r>
                      <a:r>
                        <a:rPr lang="de-DE" sz="1600" dirty="0">
                          <a:solidFill>
                            <a:srgbClr val="595A59"/>
                          </a:solidFill>
                        </a:rPr>
                        <a:t> </a:t>
                      </a:r>
                      <a:r>
                        <a:rPr lang="de-DE" sz="1600" dirty="0" err="1">
                          <a:solidFill>
                            <a:srgbClr val="595A59"/>
                          </a:solidFill>
                        </a:rPr>
                        <a:t>be</a:t>
                      </a:r>
                      <a:r>
                        <a:rPr lang="de-DE" sz="1600" dirty="0">
                          <a:solidFill>
                            <a:srgbClr val="595A59"/>
                          </a:solidFill>
                        </a:rPr>
                        <a:t> </a:t>
                      </a:r>
                      <a:r>
                        <a:rPr lang="de-DE" sz="1600" dirty="0" err="1">
                          <a:solidFill>
                            <a:srgbClr val="595A59"/>
                          </a:solidFill>
                        </a:rPr>
                        <a:t>adapted</a:t>
                      </a:r>
                      <a:r>
                        <a:rPr lang="de-DE" sz="1600" dirty="0">
                          <a:solidFill>
                            <a:srgbClr val="595A59"/>
                          </a:solidFill>
                        </a:rPr>
                        <a:t> </a:t>
                      </a:r>
                      <a:r>
                        <a:rPr lang="de-DE" sz="1600" dirty="0" err="1">
                          <a:solidFill>
                            <a:srgbClr val="595A59"/>
                          </a:solidFill>
                        </a:rPr>
                        <a:t>to</a:t>
                      </a:r>
                      <a:r>
                        <a:rPr lang="de-DE" sz="1600" dirty="0">
                          <a:solidFill>
                            <a:srgbClr val="595A59"/>
                          </a:solidFill>
                        </a:rPr>
                        <a:t> individual </a:t>
                      </a:r>
                      <a:r>
                        <a:rPr lang="de-DE" sz="1600" dirty="0" err="1">
                          <a:solidFill>
                            <a:srgbClr val="595A59"/>
                          </a:solidFill>
                        </a:rPr>
                        <a:t>needs</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Ryanair</a:t>
                      </a:r>
                      <a:endParaRPr sz="1600">
                        <a:solidFill>
                          <a:srgbClr val="595A59"/>
                        </a:solidFill>
                      </a:endParaRPr>
                    </a:p>
                  </a:txBody>
                  <a:tcPr marL="91450" marR="91450" marT="45725" marB="45725" anchor="ctr"/>
                </a:tc>
                <a:extLst>
                  <a:ext uri="{0D108BD9-81ED-4DB2-BD59-A6C34878D82A}">
                    <a16:rowId xmlns:a16="http://schemas.microsoft.com/office/drawing/2014/main" val="10001"/>
                  </a:ext>
                </a:extLst>
              </a:tr>
              <a:tr h="104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a:solidFill>
                            <a:srgbClr val="595A59"/>
                          </a:solidFill>
                        </a:rPr>
                        <a:t>crowd-funding</a:t>
                      </a:r>
                      <a:endParaRPr/>
                    </a:p>
                    <a:p>
                      <a:pPr marL="0" marR="0" lvl="0" indent="0" algn="l" rtl="0">
                        <a:spcBef>
                          <a:spcPts val="0"/>
                        </a:spcBef>
                        <a:spcAft>
                          <a:spcPts val="0"/>
                        </a:spcAft>
                        <a:buNone/>
                      </a:pPr>
                      <a:endParaRPr sz="1600">
                        <a:solidFill>
                          <a:srgbClr val="595A59"/>
                        </a:solidFill>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A </a:t>
                      </a:r>
                      <a:r>
                        <a:rPr lang="de-DE" sz="1600" dirty="0" err="1">
                          <a:solidFill>
                            <a:srgbClr val="595A59"/>
                          </a:solidFill>
                        </a:rPr>
                        <a:t>product</a:t>
                      </a:r>
                      <a:r>
                        <a:rPr lang="de-DE" sz="1600" dirty="0">
                          <a:solidFill>
                            <a:srgbClr val="595A59"/>
                          </a:solidFill>
                        </a:rPr>
                        <a:t>, </a:t>
                      </a:r>
                      <a:r>
                        <a:rPr lang="de-DE" sz="1600" dirty="0" err="1">
                          <a:solidFill>
                            <a:srgbClr val="595A59"/>
                          </a:solidFill>
                        </a:rPr>
                        <a:t>service</a:t>
                      </a:r>
                      <a:r>
                        <a:rPr lang="de-DE" sz="1600" dirty="0">
                          <a:solidFill>
                            <a:srgbClr val="595A59"/>
                          </a:solidFill>
                        </a:rPr>
                        <a:t> </a:t>
                      </a:r>
                      <a:r>
                        <a:rPr lang="de-DE" sz="1600" dirty="0" err="1">
                          <a:solidFill>
                            <a:srgbClr val="595A59"/>
                          </a:solidFill>
                        </a:rPr>
                        <a:t>or</a:t>
                      </a:r>
                      <a:r>
                        <a:rPr lang="de-DE" sz="1600" dirty="0">
                          <a:solidFill>
                            <a:srgbClr val="595A59"/>
                          </a:solidFill>
                        </a:rPr>
                        <a:t> </a:t>
                      </a:r>
                      <a:r>
                        <a:rPr lang="de-DE" sz="1600" dirty="0" err="1">
                          <a:solidFill>
                            <a:srgbClr val="595A59"/>
                          </a:solidFill>
                        </a:rPr>
                        <a:t>start-up</a:t>
                      </a:r>
                      <a:r>
                        <a:rPr lang="de-DE" sz="1600" dirty="0">
                          <a:solidFill>
                            <a:srgbClr val="595A59"/>
                          </a:solidFill>
                        </a:rPr>
                        <a:t> </a:t>
                      </a:r>
                      <a:r>
                        <a:rPr lang="de-DE" sz="1600" dirty="0" err="1">
                          <a:solidFill>
                            <a:srgbClr val="595A59"/>
                          </a:solidFill>
                        </a:rPr>
                        <a:t>is</a:t>
                      </a:r>
                      <a:r>
                        <a:rPr lang="de-DE" sz="1600" dirty="0">
                          <a:solidFill>
                            <a:srgbClr val="595A59"/>
                          </a:solidFill>
                        </a:rPr>
                        <a:t> </a:t>
                      </a:r>
                      <a:r>
                        <a:rPr lang="de-DE" sz="1600" dirty="0" err="1">
                          <a:solidFill>
                            <a:srgbClr val="595A59"/>
                          </a:solidFill>
                        </a:rPr>
                        <a:t>financed</a:t>
                      </a:r>
                      <a:r>
                        <a:rPr lang="de-DE" sz="1600" dirty="0">
                          <a:solidFill>
                            <a:srgbClr val="595A59"/>
                          </a:solidFill>
                        </a:rPr>
                        <a:t> </a:t>
                      </a:r>
                      <a:r>
                        <a:rPr lang="de-DE" sz="1600" dirty="0" err="1">
                          <a:solidFill>
                            <a:srgbClr val="595A59"/>
                          </a:solidFill>
                        </a:rPr>
                        <a:t>by</a:t>
                      </a:r>
                      <a:r>
                        <a:rPr lang="de-DE" sz="1600" dirty="0">
                          <a:solidFill>
                            <a:srgbClr val="595A59"/>
                          </a:solidFill>
                        </a:rPr>
                        <a:t> a </a:t>
                      </a:r>
                      <a:r>
                        <a:rPr lang="de-DE" sz="1600" dirty="0" err="1">
                          <a:solidFill>
                            <a:srgbClr val="595A59"/>
                          </a:solidFill>
                        </a:rPr>
                        <a:t>group</a:t>
                      </a:r>
                      <a:r>
                        <a:rPr lang="de-DE" sz="1600" dirty="0">
                          <a:solidFill>
                            <a:srgbClr val="595A59"/>
                          </a:solidFill>
                        </a:rPr>
                        <a:t> of </a:t>
                      </a:r>
                      <a:r>
                        <a:rPr lang="de-DE" sz="1600" dirty="0" err="1">
                          <a:solidFill>
                            <a:srgbClr val="595A59"/>
                          </a:solidFill>
                        </a:rPr>
                        <a:t>small</a:t>
                      </a:r>
                      <a:r>
                        <a:rPr lang="de-DE" sz="1600" dirty="0">
                          <a:solidFill>
                            <a:srgbClr val="595A59"/>
                          </a:solidFill>
                        </a:rPr>
                        <a:t> </a:t>
                      </a:r>
                      <a:r>
                        <a:rPr lang="de-DE" sz="1600" dirty="0" err="1">
                          <a:solidFill>
                            <a:srgbClr val="595A59"/>
                          </a:solidFill>
                        </a:rPr>
                        <a:t>investors</a:t>
                      </a:r>
                      <a:r>
                        <a:rPr lang="de-DE" sz="1600" dirty="0">
                          <a:solidFill>
                            <a:srgbClr val="595A59"/>
                          </a:solidFill>
                        </a:rPr>
                        <a:t> </a:t>
                      </a:r>
                      <a:r>
                        <a:rPr lang="de-DE" sz="1600" dirty="0" err="1">
                          <a:solidFill>
                            <a:srgbClr val="595A59"/>
                          </a:solidFill>
                        </a:rPr>
                        <a:t>who</a:t>
                      </a:r>
                      <a:r>
                        <a:rPr lang="de-DE" sz="1600" dirty="0">
                          <a:solidFill>
                            <a:srgbClr val="595A59"/>
                          </a:solidFill>
                        </a:rPr>
                        <a:t> support the </a:t>
                      </a:r>
                      <a:r>
                        <a:rPr lang="de-DE" sz="1600" dirty="0" err="1">
                          <a:solidFill>
                            <a:srgbClr val="595A59"/>
                          </a:solidFill>
                        </a:rPr>
                        <a:t>underlying</a:t>
                      </a:r>
                      <a:r>
                        <a:rPr lang="de-DE" sz="1600" dirty="0">
                          <a:solidFill>
                            <a:srgbClr val="595A59"/>
                          </a:solidFill>
                        </a:rPr>
                        <a:t> </a:t>
                      </a:r>
                      <a:r>
                        <a:rPr lang="de-DE" sz="1600" dirty="0" err="1">
                          <a:solidFill>
                            <a:srgbClr val="595A59"/>
                          </a:solidFill>
                        </a:rPr>
                        <a:t>idea</a:t>
                      </a:r>
                      <a:r>
                        <a:rPr lang="de-DE" sz="1600" dirty="0">
                          <a:solidFill>
                            <a:srgbClr val="595A59"/>
                          </a:solidFill>
                        </a:rPr>
                        <a:t>. </a:t>
                      </a:r>
                      <a:r>
                        <a:rPr lang="de-DE" sz="1600" dirty="0" err="1">
                          <a:solidFill>
                            <a:srgbClr val="595A59"/>
                          </a:solidFill>
                        </a:rPr>
                        <a:t>If</a:t>
                      </a:r>
                      <a:r>
                        <a:rPr lang="de-DE" sz="1600" dirty="0">
                          <a:solidFill>
                            <a:srgbClr val="595A59"/>
                          </a:solidFill>
                        </a:rPr>
                        <a:t> </a:t>
                      </a:r>
                      <a:r>
                        <a:rPr lang="de-DE" sz="1600" dirty="0" err="1">
                          <a:solidFill>
                            <a:srgbClr val="595A59"/>
                          </a:solidFill>
                        </a:rPr>
                        <a:t>enough</a:t>
                      </a:r>
                      <a:r>
                        <a:rPr lang="de-DE" sz="1600" dirty="0">
                          <a:solidFill>
                            <a:srgbClr val="595A59"/>
                          </a:solidFill>
                        </a:rPr>
                        <a:t> </a:t>
                      </a:r>
                      <a:r>
                        <a:rPr lang="de-DE" sz="1600" dirty="0" err="1">
                          <a:solidFill>
                            <a:srgbClr val="595A59"/>
                          </a:solidFill>
                        </a:rPr>
                        <a:t>money</a:t>
                      </a:r>
                      <a:r>
                        <a:rPr lang="de-DE" sz="1600" dirty="0">
                          <a:solidFill>
                            <a:srgbClr val="595A59"/>
                          </a:solidFill>
                        </a:rPr>
                        <a:t> </a:t>
                      </a:r>
                      <a:r>
                        <a:rPr lang="de-DE" sz="1600" dirty="0" err="1">
                          <a:solidFill>
                            <a:srgbClr val="595A59"/>
                          </a:solidFill>
                        </a:rPr>
                        <a:t>is</a:t>
                      </a:r>
                      <a:r>
                        <a:rPr lang="de-DE" sz="1600" dirty="0">
                          <a:solidFill>
                            <a:srgbClr val="595A59"/>
                          </a:solidFill>
                        </a:rPr>
                        <a:t> </a:t>
                      </a:r>
                      <a:r>
                        <a:rPr lang="de-DE" sz="1600" dirty="0" err="1">
                          <a:solidFill>
                            <a:srgbClr val="595A59"/>
                          </a:solidFill>
                        </a:rPr>
                        <a:t>raised</a:t>
                      </a:r>
                      <a:r>
                        <a:rPr lang="de-DE" sz="1600" dirty="0">
                          <a:solidFill>
                            <a:srgbClr val="595A59"/>
                          </a:solidFill>
                        </a:rPr>
                        <a:t>, the </a:t>
                      </a:r>
                      <a:r>
                        <a:rPr lang="de-DE" sz="1600" dirty="0" err="1">
                          <a:solidFill>
                            <a:srgbClr val="595A59"/>
                          </a:solidFill>
                        </a:rPr>
                        <a:t>project</a:t>
                      </a:r>
                      <a:r>
                        <a:rPr lang="de-DE" sz="1600" dirty="0">
                          <a:solidFill>
                            <a:srgbClr val="595A59"/>
                          </a:solidFill>
                        </a:rPr>
                        <a:t> </a:t>
                      </a:r>
                      <a:r>
                        <a:rPr lang="de-DE" sz="1600" dirty="0" err="1">
                          <a:solidFill>
                            <a:srgbClr val="595A59"/>
                          </a:solidFill>
                        </a:rPr>
                        <a:t>is</a:t>
                      </a:r>
                      <a:r>
                        <a:rPr lang="de-DE" sz="1600" dirty="0">
                          <a:solidFill>
                            <a:srgbClr val="595A59"/>
                          </a:solidFill>
                        </a:rPr>
                        <a:t> </a:t>
                      </a:r>
                      <a:r>
                        <a:rPr lang="de-DE" sz="1600" dirty="0" err="1">
                          <a:solidFill>
                            <a:srgbClr val="595A59"/>
                          </a:solidFill>
                        </a:rPr>
                        <a:t>implemented</a:t>
                      </a:r>
                      <a:r>
                        <a:rPr lang="de-DE" sz="1600" dirty="0">
                          <a:solidFill>
                            <a:srgbClr val="595A59"/>
                          </a:solidFill>
                        </a:rPr>
                        <a:t> and the </a:t>
                      </a:r>
                      <a:r>
                        <a:rPr lang="de-DE" sz="1600" dirty="0" err="1">
                          <a:solidFill>
                            <a:srgbClr val="595A59"/>
                          </a:solidFill>
                        </a:rPr>
                        <a:t>investors</a:t>
                      </a:r>
                      <a:r>
                        <a:rPr lang="de-DE" sz="1600" dirty="0">
                          <a:solidFill>
                            <a:srgbClr val="595A59"/>
                          </a:solidFill>
                        </a:rPr>
                        <a:t> </a:t>
                      </a:r>
                      <a:r>
                        <a:rPr lang="de-DE" sz="1600" dirty="0" err="1">
                          <a:solidFill>
                            <a:srgbClr val="595A59"/>
                          </a:solidFill>
                        </a:rPr>
                        <a:t>receive</a:t>
                      </a:r>
                      <a:r>
                        <a:rPr lang="de-DE" sz="1600" dirty="0">
                          <a:solidFill>
                            <a:srgbClr val="595A59"/>
                          </a:solidFill>
                        </a:rPr>
                        <a:t> </a:t>
                      </a:r>
                      <a:r>
                        <a:rPr lang="de-DE" sz="1600" dirty="0" err="1">
                          <a:solidFill>
                            <a:srgbClr val="595A59"/>
                          </a:solidFill>
                        </a:rPr>
                        <a:t>certain</a:t>
                      </a:r>
                      <a:r>
                        <a:rPr lang="de-DE" sz="1600" dirty="0">
                          <a:solidFill>
                            <a:srgbClr val="595A59"/>
                          </a:solidFill>
                        </a:rPr>
                        <a:t> </a:t>
                      </a:r>
                      <a:r>
                        <a:rPr lang="de-DE" sz="1600" dirty="0" err="1">
                          <a:solidFill>
                            <a:srgbClr val="595A59"/>
                          </a:solidFill>
                        </a:rPr>
                        <a:t>benefits</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Pebble Technology</a:t>
                      </a:r>
                      <a:endParaRPr sz="1600" dirty="0">
                        <a:solidFill>
                          <a:srgbClr val="595A59"/>
                        </a:solidFill>
                      </a:endParaRPr>
                    </a:p>
                  </a:txBody>
                  <a:tcPr marL="91450" marR="91450" marT="45725" marB="45725" anchor="ctr"/>
                </a:tc>
                <a:extLst>
                  <a:ext uri="{0D108BD9-81ED-4DB2-BD59-A6C34878D82A}">
                    <a16:rowId xmlns:a16="http://schemas.microsoft.com/office/drawing/2014/main" val="10002"/>
                  </a:ext>
                </a:extLst>
              </a:tr>
              <a:tr h="1065600">
                <a:tc>
                  <a:txBody>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customer loyalty</a:t>
                      </a:r>
                      <a:endParaRPr sz="1600">
                        <a:solidFill>
                          <a:srgbClr val="595A59"/>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Customers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tied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company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with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bonus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programmes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aims</a:t>
                      </a:r>
                      <a:r>
                        <a:rPr lang="de-DE" sz="1600" dirty="0">
                          <a:solidFill>
                            <a:srgbClr val="595A59"/>
                          </a:solidFill>
                          <a:latin typeface="Calibri"/>
                          <a:ea typeface="Calibri"/>
                          <a:cs typeface="Calibri"/>
                          <a:sym typeface="Calibri"/>
                        </a:rPr>
                        <a:t> at </a:t>
                      </a:r>
                      <a:r>
                        <a:rPr lang="de-DE" sz="1600" dirty="0" err="1">
                          <a:solidFill>
                            <a:srgbClr val="595A59"/>
                          </a:solidFill>
                          <a:latin typeface="Calibri"/>
                          <a:ea typeface="Calibri"/>
                          <a:cs typeface="Calibri"/>
                          <a:sym typeface="Calibri"/>
                        </a:rPr>
                        <a:t>increasing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loyalty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creating</a:t>
                      </a:r>
                      <a:r>
                        <a:rPr lang="de-DE" sz="1600" dirty="0">
                          <a:solidFill>
                            <a:srgbClr val="595A59"/>
                          </a:solidFill>
                          <a:latin typeface="Calibri"/>
                          <a:ea typeface="Calibri"/>
                          <a:cs typeface="Calibri"/>
                          <a:sym typeface="Calibri"/>
                        </a:rPr>
                        <a:t> an emotional </a:t>
                      </a:r>
                      <a:r>
                        <a:rPr lang="de-DE" sz="1600" dirty="0" err="1">
                          <a:solidFill>
                            <a:srgbClr val="595A59"/>
                          </a:solidFill>
                          <a:latin typeface="Calibri"/>
                          <a:ea typeface="Calibri"/>
                          <a:cs typeface="Calibri"/>
                          <a:sym typeface="Calibri"/>
                        </a:rPr>
                        <a:t>connection</a:t>
                      </a:r>
                      <a:r>
                        <a:rPr lang="de-DE" sz="1600" dirty="0">
                          <a:solidFill>
                            <a:srgbClr val="595A59"/>
                          </a:solidFill>
                          <a:latin typeface="Calibri"/>
                          <a:ea typeface="Calibri"/>
                          <a:cs typeface="Calibri"/>
                          <a:sym typeface="Calibri"/>
                        </a:rPr>
                        <a:t> and/</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rewarding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with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special</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offers</a:t>
                      </a:r>
                      <a:r>
                        <a:rPr lang="de-DE" sz="1600" dirty="0">
                          <a:solidFill>
                            <a:srgbClr val="595A59"/>
                          </a:solidFill>
                          <a:latin typeface="Calibri"/>
                          <a:ea typeface="Calibri"/>
                          <a:cs typeface="Calibri"/>
                          <a:sym typeface="Calibri"/>
                        </a:rPr>
                        <a:t>. Customers </a:t>
                      </a:r>
                      <a:r>
                        <a:rPr lang="de-DE" sz="1600" dirty="0" err="1">
                          <a:solidFill>
                            <a:srgbClr val="595A59"/>
                          </a:solidFill>
                          <a:latin typeface="Calibri"/>
                          <a:ea typeface="Calibri"/>
                          <a:cs typeface="Calibri"/>
                          <a:sym typeface="Calibri"/>
                        </a:rPr>
                        <a:t>voluntarily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commit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company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which</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protect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future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revenues</a:t>
                      </a:r>
                      <a:r>
                        <a:rPr lang="de-DE" sz="1600" dirty="0">
                          <a:solidFill>
                            <a:srgbClr val="595A59"/>
                          </a:solidFill>
                          <a:latin typeface="Calibri"/>
                          <a:ea typeface="Calibri"/>
                          <a:cs typeface="Calibri"/>
                          <a:sym typeface="Calibri"/>
                        </a:rPr>
                        <a:t>.</a:t>
                      </a:r>
                      <a:endParaRPr dirty="0"/>
                    </a:p>
                  </a:txBody>
                  <a:tcPr marL="91450" marR="91450" marT="45725" marB="45725" anchor="ctr"/>
                </a:tc>
                <a:tc>
                  <a:txBody>
                    <a:bodyPr/>
                    <a:lstStyle/>
                    <a:p>
                      <a:pPr marL="0" marR="0" lvl="0" indent="0" algn="l" rtl="0">
                        <a:spcBef>
                          <a:spcPts val="0"/>
                        </a:spcBef>
                        <a:spcAft>
                          <a:spcPts val="0"/>
                        </a:spcAft>
                        <a:buClr>
                          <a:srgbClr val="595A59"/>
                        </a:buClr>
                        <a:buSzPts val="1600"/>
                        <a:buFont typeface="Arial"/>
                        <a:buNone/>
                      </a:pPr>
                      <a:r>
                        <a:rPr lang="de-DE" sz="1600" dirty="0">
                          <a:solidFill>
                            <a:srgbClr val="595A59"/>
                          </a:solidFill>
                          <a:latin typeface="Calibri"/>
                          <a:ea typeface="Calibri"/>
                          <a:cs typeface="Calibri"/>
                          <a:sym typeface="Calibri"/>
                        </a:rPr>
                        <a:t>American Airlines</a:t>
                      </a:r>
                      <a:endParaRPr sz="1600" dirty="0">
                        <a:solidFill>
                          <a:srgbClr val="595A59"/>
                        </a:solidFill>
                        <a:latin typeface="Calibri"/>
                        <a:ea typeface="Calibri"/>
                        <a:cs typeface="Calibri"/>
                        <a:sym typeface="Calibri"/>
                      </a:endParaRPr>
                    </a:p>
                    <a:p>
                      <a:pPr marL="0" marR="0" lvl="0" indent="0" algn="l" rtl="0">
                        <a:spcBef>
                          <a:spcPts val="0"/>
                        </a:spcBef>
                        <a:spcAft>
                          <a:spcPts val="0"/>
                        </a:spcAft>
                        <a:buNone/>
                      </a:pPr>
                      <a:endParaRPr sz="1600" dirty="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bl>
          </a:graphicData>
        </a:graphic>
      </p:graphicFrame>
      <p:pic>
        <p:nvPicPr>
          <p:cNvPr id="1602" name="Google Shape;1602;p37" descr="Hinzufügen"/>
          <p:cNvPicPr preferRelativeResize="0"/>
          <p:nvPr/>
        </p:nvPicPr>
        <p:blipFill rotWithShape="1">
          <a:blip r:embed="rId3">
            <a:alphaModFix/>
          </a:blip>
          <a:srcRect/>
          <a:stretch/>
        </p:blipFill>
        <p:spPr>
          <a:xfrm>
            <a:off x="682089" y="2795441"/>
            <a:ext cx="828000" cy="828000"/>
          </a:xfrm>
          <a:prstGeom prst="rect">
            <a:avLst/>
          </a:prstGeom>
          <a:noFill/>
          <a:ln>
            <a:noFill/>
          </a:ln>
        </p:spPr>
      </p:pic>
      <p:pic>
        <p:nvPicPr>
          <p:cNvPr id="1603" name="Google Shape;1603;p37" descr="Gruppieren"/>
          <p:cNvPicPr preferRelativeResize="0"/>
          <p:nvPr/>
        </p:nvPicPr>
        <p:blipFill rotWithShape="1">
          <a:blip r:embed="rId4">
            <a:alphaModFix/>
          </a:blip>
          <a:srcRect/>
          <a:stretch/>
        </p:blipFill>
        <p:spPr>
          <a:xfrm>
            <a:off x="682089" y="3842221"/>
            <a:ext cx="828000" cy="828000"/>
          </a:xfrm>
          <a:prstGeom prst="rect">
            <a:avLst/>
          </a:prstGeom>
          <a:noFill/>
          <a:ln>
            <a:noFill/>
          </a:ln>
        </p:spPr>
      </p:pic>
      <p:pic>
        <p:nvPicPr>
          <p:cNvPr id="1604" name="Google Shape;1604;p37" descr="Händedruck"/>
          <p:cNvPicPr preferRelativeResize="0"/>
          <p:nvPr/>
        </p:nvPicPr>
        <p:blipFill rotWithShape="1">
          <a:blip r:embed="rId5">
            <a:alphaModFix/>
          </a:blip>
          <a:srcRect/>
          <a:stretch/>
        </p:blipFill>
        <p:spPr>
          <a:xfrm>
            <a:off x="682089" y="4989612"/>
            <a:ext cx="828000" cy="82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08"/>
        <p:cNvGrpSpPr/>
        <p:nvPr/>
      </p:nvGrpSpPr>
      <p:grpSpPr>
        <a:xfrm>
          <a:off x="0" y="0"/>
          <a:ext cx="0" cy="0"/>
          <a:chOff x="0" y="0"/>
          <a:chExt cx="0" cy="0"/>
        </a:xfrm>
      </p:grpSpPr>
      <p:sp>
        <p:nvSpPr>
          <p:cNvPr id="1609" name="Google Shape;1609;p38"/>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610" name="Google Shape;1610;p38"/>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Business Model Patterns </a:t>
            </a:r>
            <a:r>
              <a:rPr lang="de-DE" dirty="0" err="1"/>
              <a:t>may</a:t>
            </a:r>
            <a:r>
              <a:rPr lang="de-DE" dirty="0"/>
              <a:t> </a:t>
            </a:r>
            <a:r>
              <a:rPr lang="de-DE" dirty="0" err="1"/>
              <a:t>help</a:t>
            </a:r>
            <a:r>
              <a:rPr lang="de-DE" dirty="0"/>
              <a:t> </a:t>
            </a:r>
            <a:r>
              <a:rPr lang="de-DE" dirty="0" err="1"/>
              <a:t>tourism</a:t>
            </a:r>
            <a:r>
              <a:rPr lang="de-DE" dirty="0"/>
              <a:t> SMEs </a:t>
            </a:r>
            <a:r>
              <a:rPr lang="de-DE" dirty="0" err="1"/>
              <a:t>to</a:t>
            </a:r>
            <a:r>
              <a:rPr lang="de-DE" dirty="0"/>
              <a:t> find the </a:t>
            </a:r>
            <a:r>
              <a:rPr lang="de-DE" dirty="0" err="1"/>
              <a:t>right</a:t>
            </a:r>
            <a:r>
              <a:rPr lang="de-DE" dirty="0"/>
              <a:t> </a:t>
            </a:r>
            <a:r>
              <a:rPr lang="de-DE" dirty="0" err="1"/>
              <a:t>business</a:t>
            </a:r>
            <a:r>
              <a:rPr lang="de-DE" dirty="0"/>
              <a:t> </a:t>
            </a:r>
            <a:r>
              <a:rPr lang="de-DE" dirty="0" err="1"/>
              <a:t>model</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611" name="Google Shape;1611;p38"/>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a:t>Business Model Patterns II/III </a:t>
            </a:r>
            <a:endParaRPr/>
          </a:p>
        </p:txBody>
      </p:sp>
      <p:graphicFrame>
        <p:nvGraphicFramePr>
          <p:cNvPr id="1612" name="Google Shape;1612;p38"/>
          <p:cNvGraphicFramePr/>
          <p:nvPr/>
        </p:nvGraphicFramePr>
        <p:xfrm>
          <a:off x="389965" y="1607198"/>
          <a:ext cx="11541200" cy="4047655"/>
        </p:xfrm>
        <a:graphic>
          <a:graphicData uri="http://schemas.openxmlformats.org/drawingml/2006/table">
            <a:tbl>
              <a:tblPr firstRow="1" bandRow="1">
                <a:noFill/>
                <a:tableStyleId>{D65382E9-9D14-4C77-8238-805F2563FB86}</a:tableStyleId>
              </a:tblPr>
              <a:tblGrid>
                <a:gridCol w="1368000">
                  <a:extLst>
                    <a:ext uri="{9D8B030D-6E8A-4147-A177-3AD203B41FA5}">
                      <a16:colId xmlns:a16="http://schemas.microsoft.com/office/drawing/2014/main" val="20000"/>
                    </a:ext>
                  </a:extLst>
                </a:gridCol>
                <a:gridCol w="1554200">
                  <a:extLst>
                    <a:ext uri="{9D8B030D-6E8A-4147-A177-3AD203B41FA5}">
                      <a16:colId xmlns:a16="http://schemas.microsoft.com/office/drawing/2014/main" val="20001"/>
                    </a:ext>
                  </a:extLst>
                </a:gridCol>
                <a:gridCol w="7506025">
                  <a:extLst>
                    <a:ext uri="{9D8B030D-6E8A-4147-A177-3AD203B41FA5}">
                      <a16:colId xmlns:a16="http://schemas.microsoft.com/office/drawing/2014/main" val="20002"/>
                    </a:ext>
                  </a:extLst>
                </a:gridCol>
                <a:gridCol w="1112975">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a:t>Name</a:t>
                      </a:r>
                      <a:endParaRPr sz="1600"/>
                    </a:p>
                  </a:txBody>
                  <a:tcPr marL="91450" marR="91450" marT="45725" marB="45725" anchor="ctr"/>
                </a:tc>
                <a:tc>
                  <a:txBody>
                    <a:bodyPr/>
                    <a:lstStyle/>
                    <a:p>
                      <a:pPr marL="0" marR="0" lvl="0" indent="0" algn="l" rtl="0">
                        <a:spcBef>
                          <a:spcPts val="0"/>
                        </a:spcBef>
                        <a:spcAft>
                          <a:spcPts val="0"/>
                        </a:spcAft>
                        <a:buNone/>
                      </a:pPr>
                      <a:r>
                        <a:rPr lang="de-DE" sz="1600"/>
                        <a:t>Underlying Principle</a:t>
                      </a:r>
                      <a:endParaRPr sz="1600"/>
                    </a:p>
                  </a:txBody>
                  <a:tcPr marL="91450" marR="91450" marT="45725" marB="45725" anchor="ctr"/>
                </a:tc>
                <a:tc>
                  <a:txBody>
                    <a:bodyPr/>
                    <a:lstStyle/>
                    <a:p>
                      <a:pPr marL="0" marR="0" lvl="0" indent="0" algn="l" rtl="0">
                        <a:spcBef>
                          <a:spcPts val="0"/>
                        </a:spcBef>
                        <a:spcAft>
                          <a:spcPts val="0"/>
                        </a:spcAft>
                        <a:buNone/>
                      </a:pPr>
                      <a:r>
                        <a:rPr lang="de-DE" sz="1600"/>
                        <a:t>Known examples</a:t>
                      </a:r>
                      <a:endParaRPr/>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a:solidFill>
                            <a:srgbClr val="595A59"/>
                          </a:solidFill>
                        </a:rPr>
                        <a:t>digitalization</a:t>
                      </a:r>
                      <a:endParaRPr/>
                    </a:p>
                  </a:txBody>
                  <a:tcPr marL="91450" marR="91450" marT="45725" marB="45725" anchor="ctr"/>
                </a:tc>
                <a:tc>
                  <a:txBody>
                    <a:bodyPr/>
                    <a:lstStyle/>
                    <a:p>
                      <a:pPr marL="0" marR="0" lvl="0" indent="0" algn="l" rtl="0">
                        <a:spcBef>
                          <a:spcPts val="0"/>
                        </a:spcBef>
                        <a:spcAft>
                          <a:spcPts val="0"/>
                        </a:spcAft>
                        <a:buNone/>
                      </a:pPr>
                      <a:r>
                        <a:rPr lang="de-DE" sz="1600" dirty="0" err="1">
                          <a:solidFill>
                            <a:srgbClr val="595A59"/>
                          </a:solidFill>
                        </a:rPr>
                        <a:t>Existing</a:t>
                      </a:r>
                      <a:r>
                        <a:rPr lang="de-DE" sz="1600" dirty="0">
                          <a:solidFill>
                            <a:srgbClr val="595A59"/>
                          </a:solidFill>
                        </a:rPr>
                        <a:t> </a:t>
                      </a:r>
                      <a:r>
                        <a:rPr lang="de-DE" sz="1600" dirty="0" err="1">
                          <a:solidFill>
                            <a:srgbClr val="595A59"/>
                          </a:solidFill>
                        </a:rPr>
                        <a:t>products</a:t>
                      </a:r>
                      <a:r>
                        <a:rPr lang="de-DE" sz="1600" dirty="0">
                          <a:solidFill>
                            <a:srgbClr val="595A59"/>
                          </a:solidFill>
                        </a:rPr>
                        <a:t>/</a:t>
                      </a:r>
                      <a:r>
                        <a:rPr lang="de-DE" sz="1600" dirty="0" err="1">
                          <a:solidFill>
                            <a:srgbClr val="595A59"/>
                          </a:solidFill>
                        </a:rPr>
                        <a:t>services</a:t>
                      </a:r>
                      <a:r>
                        <a:rPr lang="de-DE" sz="1600" dirty="0">
                          <a:solidFill>
                            <a:srgbClr val="595A59"/>
                          </a:solidFill>
                        </a:rPr>
                        <a:t> </a:t>
                      </a:r>
                      <a:r>
                        <a:rPr lang="de-DE" sz="1600" dirty="0" err="1">
                          <a:solidFill>
                            <a:srgbClr val="595A59"/>
                          </a:solidFill>
                        </a:rPr>
                        <a:t>are</a:t>
                      </a:r>
                      <a:r>
                        <a:rPr lang="de-DE" sz="1600" dirty="0">
                          <a:solidFill>
                            <a:srgbClr val="595A59"/>
                          </a:solidFill>
                        </a:rPr>
                        <a:t> </a:t>
                      </a:r>
                      <a:r>
                        <a:rPr lang="de-DE" sz="1600" dirty="0" err="1">
                          <a:solidFill>
                            <a:srgbClr val="595A59"/>
                          </a:solidFill>
                        </a:rPr>
                        <a:t>converted</a:t>
                      </a:r>
                      <a:r>
                        <a:rPr lang="de-DE" sz="1600" dirty="0">
                          <a:solidFill>
                            <a:srgbClr val="595A59"/>
                          </a:solidFill>
                        </a:rPr>
                        <a:t> </a:t>
                      </a:r>
                      <a:r>
                        <a:rPr lang="de-DE" sz="1600" dirty="0" err="1">
                          <a:solidFill>
                            <a:srgbClr val="595A59"/>
                          </a:solidFill>
                        </a:rPr>
                        <a:t>into</a:t>
                      </a:r>
                      <a:r>
                        <a:rPr lang="de-DE" sz="1600" dirty="0">
                          <a:solidFill>
                            <a:srgbClr val="595A59"/>
                          </a:solidFill>
                        </a:rPr>
                        <a:t> digital </a:t>
                      </a:r>
                      <a:r>
                        <a:rPr lang="de-DE" sz="1600" dirty="0" err="1">
                          <a:solidFill>
                            <a:srgbClr val="595A59"/>
                          </a:solidFill>
                        </a:rPr>
                        <a:t>variants</a:t>
                      </a:r>
                      <a:r>
                        <a:rPr lang="de-DE" sz="1600" dirty="0">
                          <a:solidFill>
                            <a:srgbClr val="595A59"/>
                          </a:solidFill>
                        </a:rPr>
                        <a:t> </a:t>
                      </a:r>
                      <a:r>
                        <a:rPr lang="de-DE" sz="1600" dirty="0" err="1">
                          <a:solidFill>
                            <a:srgbClr val="595A59"/>
                          </a:solidFill>
                        </a:rPr>
                        <a:t>that</a:t>
                      </a:r>
                      <a:r>
                        <a:rPr lang="de-DE" sz="1600" dirty="0">
                          <a:solidFill>
                            <a:srgbClr val="595A59"/>
                          </a:solidFill>
                        </a:rPr>
                        <a:t> </a:t>
                      </a:r>
                      <a:r>
                        <a:rPr lang="de-DE" sz="1600" dirty="0" err="1">
                          <a:solidFill>
                            <a:srgbClr val="595A59"/>
                          </a:solidFill>
                        </a:rPr>
                        <a:t>offer</a:t>
                      </a:r>
                      <a:r>
                        <a:rPr lang="de-DE" sz="1600" dirty="0">
                          <a:solidFill>
                            <a:srgbClr val="595A59"/>
                          </a:solidFill>
                        </a:rPr>
                        <a:t> </a:t>
                      </a:r>
                      <a:r>
                        <a:rPr lang="de-DE" sz="1600" dirty="0" err="1">
                          <a:solidFill>
                            <a:srgbClr val="595A59"/>
                          </a:solidFill>
                        </a:rPr>
                        <a:t>advantages</a:t>
                      </a:r>
                      <a:r>
                        <a:rPr lang="de-DE" sz="1600" dirty="0">
                          <a:solidFill>
                            <a:srgbClr val="595A59"/>
                          </a:solidFill>
                        </a:rPr>
                        <a:t> </a:t>
                      </a:r>
                      <a:r>
                        <a:rPr lang="de-DE" sz="1600" dirty="0" err="1">
                          <a:solidFill>
                            <a:srgbClr val="595A59"/>
                          </a:solidFill>
                        </a:rPr>
                        <a:t>over</a:t>
                      </a:r>
                      <a:r>
                        <a:rPr lang="de-DE" sz="1600" dirty="0">
                          <a:solidFill>
                            <a:srgbClr val="595A59"/>
                          </a:solidFill>
                        </a:rPr>
                        <a:t> </a:t>
                      </a:r>
                      <a:r>
                        <a:rPr lang="de-DE" sz="1600" dirty="0" err="1">
                          <a:solidFill>
                            <a:srgbClr val="595A59"/>
                          </a:solidFill>
                        </a:rPr>
                        <a:t>conventional</a:t>
                      </a:r>
                      <a:r>
                        <a:rPr lang="de-DE" sz="1600" dirty="0">
                          <a:solidFill>
                            <a:srgbClr val="595A59"/>
                          </a:solidFill>
                        </a:rPr>
                        <a:t> </a:t>
                      </a:r>
                      <a:r>
                        <a:rPr lang="de-DE" sz="1600" dirty="0" err="1">
                          <a:solidFill>
                            <a:srgbClr val="595A59"/>
                          </a:solidFill>
                        </a:rPr>
                        <a:t>products</a:t>
                      </a:r>
                      <a:r>
                        <a:rPr lang="de-DE" sz="1600" dirty="0">
                          <a:solidFill>
                            <a:srgbClr val="595A59"/>
                          </a:solidFill>
                        </a:rPr>
                        <a:t>/</a:t>
                      </a:r>
                      <a:r>
                        <a:rPr lang="de-DE" sz="1600" dirty="0" err="1">
                          <a:solidFill>
                            <a:srgbClr val="595A59"/>
                          </a:solidFill>
                        </a:rPr>
                        <a:t>services</a:t>
                      </a:r>
                      <a:r>
                        <a:rPr lang="de-DE" sz="1600" dirty="0">
                          <a:solidFill>
                            <a:srgbClr val="595A59"/>
                          </a:solidFill>
                        </a:rPr>
                        <a:t> (e.g., </a:t>
                      </a:r>
                      <a:r>
                        <a:rPr lang="de-DE" sz="1600" dirty="0" err="1">
                          <a:solidFill>
                            <a:srgbClr val="595A59"/>
                          </a:solidFill>
                        </a:rPr>
                        <a:t>easier</a:t>
                      </a:r>
                      <a:r>
                        <a:rPr lang="de-DE" sz="1600" dirty="0">
                          <a:solidFill>
                            <a:srgbClr val="595A59"/>
                          </a:solidFill>
                        </a:rPr>
                        <a:t> &amp; </a:t>
                      </a:r>
                      <a:r>
                        <a:rPr lang="de-DE" sz="1600" dirty="0" err="1">
                          <a:solidFill>
                            <a:srgbClr val="595A59"/>
                          </a:solidFill>
                        </a:rPr>
                        <a:t>faster</a:t>
                      </a:r>
                      <a:r>
                        <a:rPr lang="de-DE" sz="1600" dirty="0">
                          <a:solidFill>
                            <a:srgbClr val="595A59"/>
                          </a:solidFill>
                        </a:rPr>
                        <a:t> </a:t>
                      </a:r>
                      <a:r>
                        <a:rPr lang="de-DE" sz="1600" dirty="0" err="1">
                          <a:solidFill>
                            <a:srgbClr val="595A59"/>
                          </a:solidFill>
                        </a:rPr>
                        <a:t>distribution</a:t>
                      </a:r>
                      <a:r>
                        <a:rPr lang="de-DE" sz="1600" dirty="0">
                          <a:solidFill>
                            <a:srgbClr val="595A59"/>
                          </a:solidFill>
                        </a:rPr>
                        <a:t>). </a:t>
                      </a:r>
                      <a:r>
                        <a:rPr lang="de-DE" sz="1600" dirty="0" err="1">
                          <a:solidFill>
                            <a:srgbClr val="595A59"/>
                          </a:solidFill>
                        </a:rPr>
                        <a:t>Ideally</a:t>
                      </a:r>
                      <a:r>
                        <a:rPr lang="de-DE" sz="1600" dirty="0">
                          <a:solidFill>
                            <a:srgbClr val="595A59"/>
                          </a:solidFill>
                        </a:rPr>
                        <a:t>, </a:t>
                      </a:r>
                      <a:r>
                        <a:rPr lang="de-DE" sz="1600" dirty="0" err="1">
                          <a:solidFill>
                            <a:srgbClr val="595A59"/>
                          </a:solidFill>
                        </a:rPr>
                        <a:t>this</a:t>
                      </a:r>
                      <a:r>
                        <a:rPr lang="de-DE" sz="1600" dirty="0">
                          <a:solidFill>
                            <a:srgbClr val="595A59"/>
                          </a:solidFill>
                        </a:rPr>
                        <a:t> </a:t>
                      </a:r>
                      <a:r>
                        <a:rPr lang="de-DE" sz="1600" dirty="0" err="1">
                          <a:solidFill>
                            <a:srgbClr val="595A59"/>
                          </a:solidFill>
                        </a:rPr>
                        <a:t>does</a:t>
                      </a:r>
                      <a:r>
                        <a:rPr lang="de-DE" sz="1600" dirty="0">
                          <a:solidFill>
                            <a:srgbClr val="595A59"/>
                          </a:solidFill>
                        </a:rPr>
                        <a:t> not </a:t>
                      </a:r>
                      <a:r>
                        <a:rPr lang="de-DE" sz="1600" dirty="0" err="1">
                          <a:solidFill>
                            <a:srgbClr val="595A59"/>
                          </a:solidFill>
                        </a:rPr>
                        <a:t>reduce</a:t>
                      </a:r>
                      <a:r>
                        <a:rPr lang="de-DE" sz="1600" dirty="0">
                          <a:solidFill>
                            <a:srgbClr val="595A59"/>
                          </a:solidFill>
                        </a:rPr>
                        <a:t> the </a:t>
                      </a:r>
                      <a:r>
                        <a:rPr lang="de-DE" sz="1600" dirty="0" err="1">
                          <a:solidFill>
                            <a:srgbClr val="595A59"/>
                          </a:solidFill>
                        </a:rPr>
                        <a:t>perceived</a:t>
                      </a:r>
                      <a:r>
                        <a:rPr lang="de-DE" sz="1600" dirty="0">
                          <a:solidFill>
                            <a:srgbClr val="595A59"/>
                          </a:solidFill>
                        </a:rPr>
                        <a:t> </a:t>
                      </a:r>
                      <a:r>
                        <a:rPr lang="de-DE" sz="1600" dirty="0" err="1">
                          <a:solidFill>
                            <a:srgbClr val="595A59"/>
                          </a:solidFill>
                        </a:rPr>
                        <a:t>customer</a:t>
                      </a:r>
                      <a:r>
                        <a:rPr lang="de-DE" sz="1600" dirty="0">
                          <a:solidFill>
                            <a:srgbClr val="595A59"/>
                          </a:solidFill>
                        </a:rPr>
                        <a:t> </a:t>
                      </a:r>
                      <a:r>
                        <a:rPr lang="de-DE" sz="1600" dirty="0" err="1">
                          <a:solidFill>
                            <a:srgbClr val="595A59"/>
                          </a:solidFill>
                        </a:rPr>
                        <a:t>value</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Facebook, Airbnb</a:t>
                      </a:r>
                      <a:endParaRPr sz="1600">
                        <a:solidFill>
                          <a:srgbClr val="595A59"/>
                        </a:solidFill>
                      </a:endParaRPr>
                    </a:p>
                  </a:txBody>
                  <a:tcPr marL="91450" marR="91450" marT="45725" marB="45725" anchor="ctr"/>
                </a:tc>
                <a:extLst>
                  <a:ext uri="{0D108BD9-81ED-4DB2-BD59-A6C34878D82A}">
                    <a16:rowId xmlns:a16="http://schemas.microsoft.com/office/drawing/2014/main" val="10001"/>
                  </a:ext>
                </a:extLst>
              </a:tr>
              <a:tr h="86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dirty="0" err="1">
                          <a:solidFill>
                            <a:srgbClr val="595A59"/>
                          </a:solidFill>
                        </a:rPr>
                        <a:t>make</a:t>
                      </a:r>
                      <a:r>
                        <a:rPr lang="de-DE" sz="1600" dirty="0">
                          <a:solidFill>
                            <a:srgbClr val="595A59"/>
                          </a:solidFill>
                        </a:rPr>
                        <a:t> </a:t>
                      </a:r>
                      <a:r>
                        <a:rPr lang="de-DE" sz="1600" dirty="0" err="1">
                          <a:solidFill>
                            <a:srgbClr val="595A59"/>
                          </a:solidFill>
                        </a:rPr>
                        <a:t>more</a:t>
                      </a:r>
                      <a:r>
                        <a:rPr lang="de-DE" sz="1600" dirty="0">
                          <a:solidFill>
                            <a:srgbClr val="595A59"/>
                          </a:solidFill>
                        </a:rPr>
                        <a:t> of </a:t>
                      </a:r>
                      <a:r>
                        <a:rPr lang="de-DE" sz="1600" dirty="0" err="1">
                          <a:solidFill>
                            <a:srgbClr val="595A59"/>
                          </a:solidFill>
                        </a:rPr>
                        <a:t>it</a:t>
                      </a:r>
                      <a:r>
                        <a:rPr lang="de-DE" sz="1600" dirty="0">
                          <a:solidFill>
                            <a:srgbClr val="595A59"/>
                          </a:solidFill>
                        </a:rPr>
                        <a:t> </a:t>
                      </a:r>
                      <a:endParaRPr dirty="0"/>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Know-how and </a:t>
                      </a:r>
                      <a:r>
                        <a:rPr lang="de-DE" sz="1600" dirty="0" err="1">
                          <a:solidFill>
                            <a:srgbClr val="595A59"/>
                          </a:solidFill>
                        </a:rPr>
                        <a:t>other</a:t>
                      </a:r>
                      <a:r>
                        <a:rPr lang="de-DE" sz="1600" dirty="0">
                          <a:solidFill>
                            <a:srgbClr val="595A59"/>
                          </a:solidFill>
                        </a:rPr>
                        <a:t> </a:t>
                      </a:r>
                      <a:r>
                        <a:rPr lang="de-DE" sz="1600" dirty="0" err="1">
                          <a:solidFill>
                            <a:srgbClr val="595A59"/>
                          </a:solidFill>
                        </a:rPr>
                        <a:t>assets</a:t>
                      </a:r>
                      <a:r>
                        <a:rPr lang="de-DE" sz="1600" dirty="0">
                          <a:solidFill>
                            <a:srgbClr val="595A59"/>
                          </a:solidFill>
                        </a:rPr>
                        <a:t> of the </a:t>
                      </a:r>
                      <a:r>
                        <a:rPr lang="de-DE" sz="1600" dirty="0" err="1">
                          <a:solidFill>
                            <a:srgbClr val="595A59"/>
                          </a:solidFill>
                        </a:rPr>
                        <a:t>company</a:t>
                      </a:r>
                      <a:r>
                        <a:rPr lang="de-DE" sz="1600" dirty="0">
                          <a:solidFill>
                            <a:srgbClr val="595A59"/>
                          </a:solidFill>
                        </a:rPr>
                        <a:t> </a:t>
                      </a:r>
                      <a:r>
                        <a:rPr lang="de-DE" sz="1600" dirty="0" err="1">
                          <a:solidFill>
                            <a:srgbClr val="595A59"/>
                          </a:solidFill>
                        </a:rPr>
                        <a:t>are</a:t>
                      </a:r>
                      <a:r>
                        <a:rPr lang="de-DE" sz="1600" dirty="0">
                          <a:solidFill>
                            <a:srgbClr val="595A59"/>
                          </a:solidFill>
                        </a:rPr>
                        <a:t> not </a:t>
                      </a:r>
                      <a:r>
                        <a:rPr lang="de-DE" sz="1600" dirty="0" err="1">
                          <a:solidFill>
                            <a:srgbClr val="595A59"/>
                          </a:solidFill>
                        </a:rPr>
                        <a:t>only</a:t>
                      </a:r>
                      <a:r>
                        <a:rPr lang="de-DE" sz="1600" dirty="0">
                          <a:solidFill>
                            <a:srgbClr val="595A59"/>
                          </a:solidFill>
                        </a:rPr>
                        <a:t> </a:t>
                      </a:r>
                      <a:r>
                        <a:rPr lang="de-DE" sz="1600" dirty="0" err="1">
                          <a:solidFill>
                            <a:srgbClr val="595A59"/>
                          </a:solidFill>
                        </a:rPr>
                        <a:t>used</a:t>
                      </a:r>
                      <a:r>
                        <a:rPr lang="de-DE" sz="1600" dirty="0">
                          <a:solidFill>
                            <a:srgbClr val="595A59"/>
                          </a:solidFill>
                        </a:rPr>
                        <a:t> </a:t>
                      </a:r>
                      <a:r>
                        <a:rPr lang="de-DE" sz="1600" dirty="0" err="1">
                          <a:solidFill>
                            <a:srgbClr val="595A59"/>
                          </a:solidFill>
                        </a:rPr>
                        <a:t>for</a:t>
                      </a:r>
                      <a:r>
                        <a:rPr lang="de-DE" sz="1600" dirty="0">
                          <a:solidFill>
                            <a:srgbClr val="595A59"/>
                          </a:solidFill>
                        </a:rPr>
                        <a:t> the </a:t>
                      </a:r>
                      <a:r>
                        <a:rPr lang="de-DE" sz="1600" dirty="0" err="1">
                          <a:solidFill>
                            <a:srgbClr val="595A59"/>
                          </a:solidFill>
                        </a:rPr>
                        <a:t>production</a:t>
                      </a:r>
                      <a:r>
                        <a:rPr lang="de-DE" sz="1600" dirty="0">
                          <a:solidFill>
                            <a:srgbClr val="595A59"/>
                          </a:solidFill>
                        </a:rPr>
                        <a:t> of own </a:t>
                      </a:r>
                      <a:r>
                        <a:rPr lang="de-DE" sz="1600" dirty="0" err="1">
                          <a:solidFill>
                            <a:srgbClr val="595A59"/>
                          </a:solidFill>
                        </a:rPr>
                        <a:t>products</a:t>
                      </a:r>
                      <a:r>
                        <a:rPr lang="de-DE" sz="1600" dirty="0">
                          <a:solidFill>
                            <a:srgbClr val="595A59"/>
                          </a:solidFill>
                        </a:rPr>
                        <a:t>, but </a:t>
                      </a:r>
                      <a:r>
                        <a:rPr lang="de-DE" sz="1600" dirty="0" err="1">
                          <a:solidFill>
                            <a:srgbClr val="595A59"/>
                          </a:solidFill>
                        </a:rPr>
                        <a:t>are</a:t>
                      </a:r>
                      <a:r>
                        <a:rPr lang="de-DE" sz="1600" dirty="0">
                          <a:solidFill>
                            <a:srgbClr val="595A59"/>
                          </a:solidFill>
                        </a:rPr>
                        <a:t> also </a:t>
                      </a:r>
                      <a:r>
                        <a:rPr lang="de-DE" sz="1600" dirty="0" err="1">
                          <a:solidFill>
                            <a:srgbClr val="595A59"/>
                          </a:solidFill>
                        </a:rPr>
                        <a:t>offered</a:t>
                      </a:r>
                      <a:r>
                        <a:rPr lang="de-DE" sz="1600" dirty="0">
                          <a:solidFill>
                            <a:srgbClr val="595A59"/>
                          </a:solidFill>
                        </a:rPr>
                        <a:t> </a:t>
                      </a:r>
                      <a:r>
                        <a:rPr lang="de-DE" sz="1600" dirty="0" err="1">
                          <a:solidFill>
                            <a:srgbClr val="595A59"/>
                          </a:solidFill>
                        </a:rPr>
                        <a:t>to</a:t>
                      </a:r>
                      <a:r>
                        <a:rPr lang="de-DE" sz="1600" dirty="0">
                          <a:solidFill>
                            <a:srgbClr val="595A59"/>
                          </a:solidFill>
                        </a:rPr>
                        <a:t> </a:t>
                      </a:r>
                      <a:r>
                        <a:rPr lang="de-DE" sz="1600" dirty="0" err="1">
                          <a:solidFill>
                            <a:srgbClr val="595A59"/>
                          </a:solidFill>
                        </a:rPr>
                        <a:t>other</a:t>
                      </a:r>
                      <a:r>
                        <a:rPr lang="de-DE" sz="1600" dirty="0">
                          <a:solidFill>
                            <a:srgbClr val="595A59"/>
                          </a:solidFill>
                        </a:rPr>
                        <a:t> </a:t>
                      </a:r>
                      <a:r>
                        <a:rPr lang="de-DE" sz="1600" dirty="0" err="1">
                          <a:solidFill>
                            <a:srgbClr val="595A59"/>
                          </a:solidFill>
                        </a:rPr>
                        <a:t>companies</a:t>
                      </a:r>
                      <a:r>
                        <a:rPr lang="de-DE" sz="1600" dirty="0">
                          <a:solidFill>
                            <a:srgbClr val="595A59"/>
                          </a:solidFill>
                        </a:rPr>
                        <a:t> </a:t>
                      </a:r>
                      <a:r>
                        <a:rPr lang="de-DE" sz="1600" dirty="0" err="1">
                          <a:solidFill>
                            <a:srgbClr val="595A59"/>
                          </a:solidFill>
                        </a:rPr>
                        <a:t>for</a:t>
                      </a:r>
                      <a:r>
                        <a:rPr lang="de-DE" sz="1600" dirty="0">
                          <a:solidFill>
                            <a:srgbClr val="595A59"/>
                          </a:solidFill>
                        </a:rPr>
                        <a:t> </a:t>
                      </a:r>
                      <a:r>
                        <a:rPr lang="de-DE" sz="1600" dirty="0" err="1">
                          <a:solidFill>
                            <a:srgbClr val="595A59"/>
                          </a:solidFill>
                        </a:rPr>
                        <a:t>use</a:t>
                      </a:r>
                      <a:r>
                        <a:rPr lang="de-DE" sz="1600" dirty="0">
                          <a:solidFill>
                            <a:srgbClr val="595A59"/>
                          </a:solidFill>
                        </a:rPr>
                        <a:t>. Thus, additional </a:t>
                      </a:r>
                      <a:r>
                        <a:rPr lang="de-DE" sz="1600" dirty="0" err="1">
                          <a:solidFill>
                            <a:srgbClr val="595A59"/>
                          </a:solidFill>
                        </a:rPr>
                        <a:t>revenue</a:t>
                      </a:r>
                      <a:r>
                        <a:rPr lang="de-DE" sz="1600" dirty="0">
                          <a:solidFill>
                            <a:srgbClr val="595A59"/>
                          </a:solidFill>
                        </a:rPr>
                        <a:t> </a:t>
                      </a:r>
                      <a:r>
                        <a:rPr lang="de-DE" sz="1600" dirty="0" err="1">
                          <a:solidFill>
                            <a:srgbClr val="595A59"/>
                          </a:solidFill>
                        </a:rPr>
                        <a:t>can</a:t>
                      </a:r>
                      <a:r>
                        <a:rPr lang="de-DE" sz="1600" dirty="0">
                          <a:solidFill>
                            <a:srgbClr val="595A59"/>
                          </a:solidFill>
                        </a:rPr>
                        <a:t> </a:t>
                      </a:r>
                      <a:r>
                        <a:rPr lang="de-DE" sz="1600" dirty="0" err="1">
                          <a:solidFill>
                            <a:srgbClr val="595A59"/>
                          </a:solidFill>
                        </a:rPr>
                        <a:t>be</a:t>
                      </a:r>
                      <a:r>
                        <a:rPr lang="de-DE" sz="1600" dirty="0">
                          <a:solidFill>
                            <a:srgbClr val="595A59"/>
                          </a:solidFill>
                        </a:rPr>
                        <a:t> </a:t>
                      </a:r>
                      <a:r>
                        <a:rPr lang="de-DE" sz="1600" dirty="0" err="1">
                          <a:solidFill>
                            <a:srgbClr val="595A59"/>
                          </a:solidFill>
                        </a:rPr>
                        <a:t>generated</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Amazon Web Services</a:t>
                      </a:r>
                      <a:endParaRPr sz="1600">
                        <a:solidFill>
                          <a:srgbClr val="595A59"/>
                        </a:solidFill>
                      </a:endParaRPr>
                    </a:p>
                  </a:txBody>
                  <a:tcPr marL="91450" marR="91450" marT="45725" marB="45725" anchor="ctr"/>
                </a:tc>
                <a:extLst>
                  <a:ext uri="{0D108BD9-81ED-4DB2-BD59-A6C34878D82A}">
                    <a16:rowId xmlns:a16="http://schemas.microsoft.com/office/drawing/2014/main" val="10002"/>
                  </a:ext>
                </a:extLst>
              </a:tr>
              <a:tr h="864000">
                <a:tc>
                  <a:txBody>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e-commerce</a:t>
                      </a:r>
                      <a:endParaRPr/>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Products or services are (additionally) offered via online channels. This can result in higher availability and convenience for customers.</a:t>
                      </a:r>
                      <a:endParaRPr/>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Amazon Kindle</a:t>
                      </a:r>
                      <a:endParaRPr sz="160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864000">
                <a:tc>
                  <a:txBody>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peer to peer</a:t>
                      </a:r>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The </a:t>
                      </a:r>
                      <a:r>
                        <a:rPr lang="de-DE" sz="1600" dirty="0" err="1">
                          <a:solidFill>
                            <a:srgbClr val="595A59"/>
                          </a:solidFill>
                          <a:latin typeface="Calibri"/>
                          <a:ea typeface="Calibri"/>
                          <a:cs typeface="Calibri"/>
                          <a:sym typeface="Calibri"/>
                        </a:rPr>
                        <a:t>company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serves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as</a:t>
                      </a:r>
                      <a:r>
                        <a:rPr lang="de-DE" sz="1600" dirty="0">
                          <a:solidFill>
                            <a:srgbClr val="595A59"/>
                          </a:solidFill>
                          <a:latin typeface="Calibri"/>
                          <a:ea typeface="Calibri"/>
                          <a:cs typeface="Calibri"/>
                          <a:sym typeface="Calibri"/>
                        </a:rPr>
                        <a:t> an </a:t>
                      </a:r>
                      <a:r>
                        <a:rPr lang="de-DE" sz="1600" dirty="0" err="1">
                          <a:solidFill>
                            <a:srgbClr val="595A59"/>
                          </a:solidFill>
                          <a:latin typeface="Calibri"/>
                          <a:ea typeface="Calibri"/>
                          <a:cs typeface="Calibri"/>
                          <a:sym typeface="Calibri"/>
                        </a:rPr>
                        <a:t>intermediary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transaction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platform</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for</a:t>
                      </a:r>
                      <a:r>
                        <a:rPr lang="de-DE" sz="1600" dirty="0">
                          <a:solidFill>
                            <a:srgbClr val="595A59"/>
                          </a:solidFill>
                          <a:latin typeface="Calibri"/>
                          <a:ea typeface="Calibri"/>
                          <a:cs typeface="Calibri"/>
                          <a:sym typeface="Calibri"/>
                        </a:rPr>
                        <a:t> private </a:t>
                      </a:r>
                      <a:r>
                        <a:rPr lang="de-DE" sz="1600" dirty="0" err="1">
                          <a:solidFill>
                            <a:srgbClr val="595A59"/>
                          </a:solidFill>
                          <a:latin typeface="Calibri"/>
                          <a:ea typeface="Calibri"/>
                          <a:cs typeface="Calibri"/>
                          <a:sym typeface="Calibri"/>
                        </a:rPr>
                        <a:t>individuals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who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want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lend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things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sell</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products</a:t>
                      </a:r>
                      <a:r>
                        <a:rPr lang="de-DE" sz="1600" dirty="0">
                          <a:solidFill>
                            <a:srgbClr val="595A59"/>
                          </a:solidFill>
                          <a:latin typeface="Calibri"/>
                          <a:ea typeface="Calibri"/>
                          <a:cs typeface="Calibri"/>
                          <a:sym typeface="Calibri"/>
                        </a:rPr>
                        <a:t>/</a:t>
                      </a:r>
                      <a:r>
                        <a:rPr lang="de-DE" sz="1600" dirty="0" err="1">
                          <a:solidFill>
                            <a:srgbClr val="595A59"/>
                          </a:solidFill>
                          <a:latin typeface="Calibri"/>
                          <a:ea typeface="Calibri"/>
                          <a:cs typeface="Calibri"/>
                          <a:sym typeface="Calibri"/>
                        </a:rPr>
                        <a:t>services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exchange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experiences</a:t>
                      </a:r>
                      <a:r>
                        <a:rPr lang="de-DE" sz="1600" dirty="0">
                          <a:solidFill>
                            <a:srgbClr val="595A59"/>
                          </a:solidFill>
                          <a:latin typeface="Calibri"/>
                          <a:ea typeface="Calibri"/>
                          <a:cs typeface="Calibri"/>
                          <a:sym typeface="Calibri"/>
                        </a:rPr>
                        <a:t>.</a:t>
                      </a:r>
                      <a:endParaRPr dirty="0"/>
                    </a:p>
                  </a:txBody>
                  <a:tcPr marL="91450" marR="91450" marT="45725" marB="45725" anchor="ctr"/>
                </a:tc>
                <a:tc>
                  <a:txBody>
                    <a:bodyPr/>
                    <a:lstStyle/>
                    <a:p>
                      <a:pPr marL="0" marR="0" lvl="0" indent="0" algn="l" rtl="0">
                        <a:spcBef>
                          <a:spcPts val="0"/>
                        </a:spcBef>
                        <a:spcAft>
                          <a:spcPts val="0"/>
                        </a:spcAft>
                        <a:buNone/>
                      </a:pPr>
                      <a:r>
                        <a:rPr lang="de-DE" sz="1600" dirty="0" err="1">
                          <a:solidFill>
                            <a:srgbClr val="595A59"/>
                          </a:solidFill>
                          <a:latin typeface="Calibri"/>
                          <a:ea typeface="Calibri"/>
                          <a:cs typeface="Calibri"/>
                          <a:sym typeface="Calibri"/>
                        </a:rPr>
                        <a:t>Airbnb</a:t>
                      </a:r>
                      <a:r>
                        <a:rPr lang="de-DE" sz="1600" dirty="0">
                          <a:solidFill>
                            <a:srgbClr val="595A59"/>
                          </a:solidFill>
                          <a:latin typeface="Calibri"/>
                          <a:ea typeface="Calibri"/>
                          <a:cs typeface="Calibri"/>
                          <a:sym typeface="Calibri"/>
                        </a:rPr>
                        <a:t>, Ebay</a:t>
                      </a:r>
                      <a:endParaRPr sz="1600" dirty="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bl>
          </a:graphicData>
        </a:graphic>
      </p:graphicFrame>
      <p:pic>
        <p:nvPicPr>
          <p:cNvPr id="1613" name="Google Shape;1613;p38" descr="Laptop"/>
          <p:cNvPicPr preferRelativeResize="0"/>
          <p:nvPr/>
        </p:nvPicPr>
        <p:blipFill rotWithShape="1">
          <a:blip r:embed="rId3">
            <a:alphaModFix/>
          </a:blip>
          <a:srcRect/>
          <a:stretch/>
        </p:blipFill>
        <p:spPr>
          <a:xfrm>
            <a:off x="657497" y="3975299"/>
            <a:ext cx="828000" cy="828000"/>
          </a:xfrm>
          <a:prstGeom prst="rect">
            <a:avLst/>
          </a:prstGeom>
          <a:noFill/>
          <a:ln>
            <a:noFill/>
          </a:ln>
        </p:spPr>
      </p:pic>
      <p:pic>
        <p:nvPicPr>
          <p:cNvPr id="1614" name="Google Shape;1614;p38" descr="Mit jemandem teilen"/>
          <p:cNvPicPr preferRelativeResize="0"/>
          <p:nvPr/>
        </p:nvPicPr>
        <p:blipFill rotWithShape="1">
          <a:blip r:embed="rId4">
            <a:alphaModFix/>
          </a:blip>
          <a:srcRect/>
          <a:stretch/>
        </p:blipFill>
        <p:spPr>
          <a:xfrm>
            <a:off x="650683" y="4793423"/>
            <a:ext cx="828000" cy="828000"/>
          </a:xfrm>
          <a:prstGeom prst="rect">
            <a:avLst/>
          </a:prstGeom>
          <a:noFill/>
          <a:ln>
            <a:noFill/>
          </a:ln>
        </p:spPr>
      </p:pic>
      <p:pic>
        <p:nvPicPr>
          <p:cNvPr id="1615" name="Google Shape;1615;p38" descr="Venn-Diagramm"/>
          <p:cNvPicPr preferRelativeResize="0"/>
          <p:nvPr/>
        </p:nvPicPr>
        <p:blipFill rotWithShape="1">
          <a:blip r:embed="rId5">
            <a:alphaModFix/>
          </a:blip>
          <a:srcRect/>
          <a:stretch/>
        </p:blipFill>
        <p:spPr>
          <a:xfrm>
            <a:off x="650683" y="3086310"/>
            <a:ext cx="828000" cy="828000"/>
          </a:xfrm>
          <a:prstGeom prst="rect">
            <a:avLst/>
          </a:prstGeom>
          <a:noFill/>
          <a:ln>
            <a:noFill/>
          </a:ln>
        </p:spPr>
      </p:pic>
      <p:pic>
        <p:nvPicPr>
          <p:cNvPr id="1616" name="Google Shape;1616;p38" descr="Reißwolf"/>
          <p:cNvPicPr preferRelativeResize="0"/>
          <p:nvPr/>
        </p:nvPicPr>
        <p:blipFill rotWithShape="1">
          <a:blip r:embed="rId6">
            <a:alphaModFix/>
          </a:blip>
          <a:srcRect/>
          <a:stretch/>
        </p:blipFill>
        <p:spPr>
          <a:xfrm>
            <a:off x="650683" y="2203905"/>
            <a:ext cx="828000" cy="828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20"/>
        <p:cNvGrpSpPr/>
        <p:nvPr/>
      </p:nvGrpSpPr>
      <p:grpSpPr>
        <a:xfrm>
          <a:off x="0" y="0"/>
          <a:ext cx="0" cy="0"/>
          <a:chOff x="0" y="0"/>
          <a:chExt cx="0" cy="0"/>
        </a:xfrm>
      </p:grpSpPr>
      <p:sp>
        <p:nvSpPr>
          <p:cNvPr id="1621" name="Google Shape;1621;p39"/>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endParaRPr/>
          </a:p>
        </p:txBody>
      </p:sp>
      <p:sp>
        <p:nvSpPr>
          <p:cNvPr id="1622" name="Google Shape;1622;p3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Business Model Patterns </a:t>
            </a:r>
            <a:r>
              <a:rPr lang="de-DE" dirty="0" err="1"/>
              <a:t>may</a:t>
            </a:r>
            <a:r>
              <a:rPr lang="de-DE" dirty="0"/>
              <a:t> </a:t>
            </a:r>
            <a:r>
              <a:rPr lang="de-DE" dirty="0" err="1"/>
              <a:t>help</a:t>
            </a:r>
            <a:r>
              <a:rPr lang="de-DE" dirty="0"/>
              <a:t> </a:t>
            </a:r>
            <a:r>
              <a:rPr lang="de-DE" dirty="0" err="1"/>
              <a:t>tourism</a:t>
            </a:r>
            <a:r>
              <a:rPr lang="de-DE" dirty="0"/>
              <a:t> SMEs </a:t>
            </a:r>
            <a:r>
              <a:rPr lang="de-DE" dirty="0" err="1"/>
              <a:t>to</a:t>
            </a:r>
            <a:r>
              <a:rPr lang="de-DE" dirty="0"/>
              <a:t> find the </a:t>
            </a:r>
            <a:r>
              <a:rPr lang="de-DE" dirty="0" err="1"/>
              <a:t>right</a:t>
            </a:r>
            <a:r>
              <a:rPr lang="de-DE" dirty="0"/>
              <a:t> </a:t>
            </a:r>
            <a:r>
              <a:rPr lang="de-DE" dirty="0" err="1"/>
              <a:t>business</a:t>
            </a:r>
            <a:r>
              <a:rPr lang="de-DE" dirty="0"/>
              <a:t> </a:t>
            </a:r>
            <a:r>
              <a:rPr lang="de-DE" dirty="0" err="1"/>
              <a:t>model</a:t>
            </a:r>
            <a:r>
              <a:rPr lang="de-DE" dirty="0"/>
              <a:t>.</a:t>
            </a:r>
            <a:endParaRPr dirty="0"/>
          </a:p>
          <a:p>
            <a:pPr marL="0" lvl="0" indent="0" algn="l" rtl="0">
              <a:lnSpc>
                <a:spcPct val="90000"/>
              </a:lnSpc>
              <a:spcBef>
                <a:spcPts val="1000"/>
              </a:spcBef>
              <a:spcAft>
                <a:spcPts val="0"/>
              </a:spcAft>
              <a:buClr>
                <a:srgbClr val="79527B"/>
              </a:buClr>
              <a:buSzPts val="2000"/>
              <a:buNone/>
            </a:pPr>
            <a:endParaRPr dirty="0"/>
          </a:p>
        </p:txBody>
      </p:sp>
      <p:sp>
        <p:nvSpPr>
          <p:cNvPr id="1623" name="Google Shape;1623;p39"/>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a:t>Business Model Patterns III/III </a:t>
            </a:r>
            <a:endParaRPr/>
          </a:p>
        </p:txBody>
      </p:sp>
      <p:graphicFrame>
        <p:nvGraphicFramePr>
          <p:cNvPr id="1624" name="Google Shape;1624;p39"/>
          <p:cNvGraphicFramePr/>
          <p:nvPr/>
        </p:nvGraphicFramePr>
        <p:xfrm>
          <a:off x="389965" y="1607198"/>
          <a:ext cx="11470325" cy="5120955"/>
        </p:xfrm>
        <a:graphic>
          <a:graphicData uri="http://schemas.openxmlformats.org/drawingml/2006/table">
            <a:tbl>
              <a:tblPr firstRow="1" bandRow="1">
                <a:noFill/>
                <a:tableStyleId>{D65382E9-9D14-4C77-8238-805F2563FB86}</a:tableStyleId>
              </a:tblPr>
              <a:tblGrid>
                <a:gridCol w="1350025">
                  <a:extLst>
                    <a:ext uri="{9D8B030D-6E8A-4147-A177-3AD203B41FA5}">
                      <a16:colId xmlns:a16="http://schemas.microsoft.com/office/drawing/2014/main" val="20000"/>
                    </a:ext>
                  </a:extLst>
                </a:gridCol>
                <a:gridCol w="1794475">
                  <a:extLst>
                    <a:ext uri="{9D8B030D-6E8A-4147-A177-3AD203B41FA5}">
                      <a16:colId xmlns:a16="http://schemas.microsoft.com/office/drawing/2014/main" val="20001"/>
                    </a:ext>
                  </a:extLst>
                </a:gridCol>
                <a:gridCol w="6981125">
                  <a:extLst>
                    <a:ext uri="{9D8B030D-6E8A-4147-A177-3AD203B41FA5}">
                      <a16:colId xmlns:a16="http://schemas.microsoft.com/office/drawing/2014/main" val="20002"/>
                    </a:ext>
                  </a:extLst>
                </a:gridCol>
                <a:gridCol w="1344700">
                  <a:extLst>
                    <a:ext uri="{9D8B030D-6E8A-4147-A177-3AD203B41FA5}">
                      <a16:colId xmlns:a16="http://schemas.microsoft.com/office/drawing/2014/main" val="20003"/>
                    </a:ext>
                  </a:extLst>
                </a:gridCol>
              </a:tblGrid>
              <a:tr h="554275">
                <a:tc>
                  <a:txBody>
                    <a:bodyPr/>
                    <a:lstStyle/>
                    <a:p>
                      <a:pPr marL="0" marR="0" lvl="0" indent="0" algn="l" rtl="0">
                        <a:spcBef>
                          <a:spcPts val="0"/>
                        </a:spcBef>
                        <a:spcAft>
                          <a:spcPts val="0"/>
                        </a:spcAft>
                        <a:buNone/>
                      </a:pPr>
                      <a:endParaRPr sz="1800"/>
                    </a:p>
                  </a:txBody>
                  <a:tcPr marL="91450" marR="91450" marT="45725" marB="45725" anchor="ctr"/>
                </a:tc>
                <a:tc>
                  <a:txBody>
                    <a:bodyPr/>
                    <a:lstStyle/>
                    <a:p>
                      <a:pPr marL="0" marR="0" lvl="0" indent="0" algn="l" rtl="0">
                        <a:spcBef>
                          <a:spcPts val="0"/>
                        </a:spcBef>
                        <a:spcAft>
                          <a:spcPts val="0"/>
                        </a:spcAft>
                        <a:buNone/>
                      </a:pPr>
                      <a:r>
                        <a:rPr lang="de-DE" sz="1600"/>
                        <a:t>Name</a:t>
                      </a:r>
                      <a:endParaRPr sz="1600"/>
                    </a:p>
                  </a:txBody>
                  <a:tcPr marL="91450" marR="91450" marT="45725" marB="45725" anchor="ctr"/>
                </a:tc>
                <a:tc>
                  <a:txBody>
                    <a:bodyPr/>
                    <a:lstStyle/>
                    <a:p>
                      <a:pPr marL="0" marR="0" lvl="0" indent="0" algn="l" rtl="0">
                        <a:spcBef>
                          <a:spcPts val="0"/>
                        </a:spcBef>
                        <a:spcAft>
                          <a:spcPts val="0"/>
                        </a:spcAft>
                        <a:buNone/>
                      </a:pPr>
                      <a:r>
                        <a:rPr lang="de-DE" sz="1600"/>
                        <a:t>Underlying Principle</a:t>
                      </a:r>
                      <a:endParaRPr sz="1600"/>
                    </a:p>
                  </a:txBody>
                  <a:tcPr marL="91450" marR="91450" marT="45725" marB="45725" anchor="ctr"/>
                </a:tc>
                <a:tc>
                  <a:txBody>
                    <a:bodyPr/>
                    <a:lstStyle/>
                    <a:p>
                      <a:pPr marL="0" marR="0" lvl="0" indent="0" algn="l" rtl="0">
                        <a:spcBef>
                          <a:spcPts val="0"/>
                        </a:spcBef>
                        <a:spcAft>
                          <a:spcPts val="0"/>
                        </a:spcAft>
                        <a:buNone/>
                      </a:pPr>
                      <a:r>
                        <a:rPr lang="de-DE" sz="1600"/>
                        <a:t>Known examples</a:t>
                      </a:r>
                      <a:endParaRPr/>
                    </a:p>
                  </a:txBody>
                  <a:tcPr marL="91450" marR="91450" marT="45725" marB="45725" anchor="ctr"/>
                </a:tc>
                <a:extLst>
                  <a:ext uri="{0D108BD9-81ED-4DB2-BD59-A6C34878D82A}">
                    <a16:rowId xmlns:a16="http://schemas.microsoft.com/office/drawing/2014/main" val="10000"/>
                  </a:ext>
                </a:extLst>
              </a:tr>
              <a:tr h="876525">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a:solidFill>
                            <a:srgbClr val="595A59"/>
                          </a:solidFill>
                        </a:rPr>
                        <a:t>rent instead of buy</a:t>
                      </a:r>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rPr>
                        <a:t>The </a:t>
                      </a:r>
                      <a:r>
                        <a:rPr lang="de-DE" sz="1600" dirty="0" err="1">
                          <a:solidFill>
                            <a:srgbClr val="595A59"/>
                          </a:solidFill>
                        </a:rPr>
                        <a:t>product</a:t>
                      </a:r>
                      <a:r>
                        <a:rPr lang="de-DE" sz="1600" dirty="0">
                          <a:solidFill>
                            <a:srgbClr val="595A59"/>
                          </a:solidFill>
                        </a:rPr>
                        <a:t> </a:t>
                      </a:r>
                      <a:r>
                        <a:rPr lang="de-DE" sz="1600" dirty="0" err="1">
                          <a:solidFill>
                            <a:srgbClr val="595A59"/>
                          </a:solidFill>
                        </a:rPr>
                        <a:t>is</a:t>
                      </a:r>
                      <a:r>
                        <a:rPr lang="de-DE" sz="1600" dirty="0">
                          <a:solidFill>
                            <a:srgbClr val="595A59"/>
                          </a:solidFill>
                        </a:rPr>
                        <a:t> not </a:t>
                      </a:r>
                      <a:r>
                        <a:rPr lang="de-DE" sz="1600" dirty="0" err="1">
                          <a:solidFill>
                            <a:srgbClr val="595A59"/>
                          </a:solidFill>
                        </a:rPr>
                        <a:t>sold</a:t>
                      </a:r>
                      <a:r>
                        <a:rPr lang="de-DE" sz="1600" dirty="0">
                          <a:solidFill>
                            <a:srgbClr val="595A59"/>
                          </a:solidFill>
                        </a:rPr>
                        <a:t> but </a:t>
                      </a:r>
                      <a:r>
                        <a:rPr lang="de-DE" sz="1600" dirty="0" err="1">
                          <a:solidFill>
                            <a:srgbClr val="595A59"/>
                          </a:solidFill>
                        </a:rPr>
                        <a:t>rented</a:t>
                      </a:r>
                      <a:r>
                        <a:rPr lang="de-DE" sz="1600" dirty="0">
                          <a:solidFill>
                            <a:srgbClr val="595A59"/>
                          </a:solidFill>
                        </a:rPr>
                        <a:t> out. The </a:t>
                      </a:r>
                      <a:r>
                        <a:rPr lang="de-DE" sz="1600" dirty="0" err="1">
                          <a:solidFill>
                            <a:srgbClr val="595A59"/>
                          </a:solidFill>
                        </a:rPr>
                        <a:t>company</a:t>
                      </a:r>
                      <a:r>
                        <a:rPr lang="de-DE" sz="1600" dirty="0">
                          <a:solidFill>
                            <a:srgbClr val="595A59"/>
                          </a:solidFill>
                        </a:rPr>
                        <a:t> </a:t>
                      </a:r>
                      <a:r>
                        <a:rPr lang="de-DE" sz="1600" dirty="0" err="1">
                          <a:solidFill>
                            <a:srgbClr val="595A59"/>
                          </a:solidFill>
                        </a:rPr>
                        <a:t>benefits</a:t>
                      </a:r>
                      <a:r>
                        <a:rPr lang="de-DE" sz="1600" dirty="0">
                          <a:solidFill>
                            <a:srgbClr val="595A59"/>
                          </a:solidFill>
                        </a:rPr>
                        <a:t> </a:t>
                      </a:r>
                      <a:r>
                        <a:rPr lang="de-DE" sz="1600" dirty="0" err="1">
                          <a:solidFill>
                            <a:srgbClr val="595A59"/>
                          </a:solidFill>
                        </a:rPr>
                        <a:t>from</a:t>
                      </a:r>
                      <a:r>
                        <a:rPr lang="de-DE" sz="1600" dirty="0">
                          <a:solidFill>
                            <a:srgbClr val="595A59"/>
                          </a:solidFill>
                        </a:rPr>
                        <a:t> </a:t>
                      </a:r>
                      <a:r>
                        <a:rPr lang="de-DE" sz="1600" dirty="0" err="1">
                          <a:solidFill>
                            <a:srgbClr val="595A59"/>
                          </a:solidFill>
                        </a:rPr>
                        <a:t>higher</a:t>
                      </a:r>
                      <a:r>
                        <a:rPr lang="de-DE" sz="1600" dirty="0">
                          <a:solidFill>
                            <a:srgbClr val="595A59"/>
                          </a:solidFill>
                        </a:rPr>
                        <a:t> </a:t>
                      </a:r>
                      <a:r>
                        <a:rPr lang="de-DE" sz="1600" dirty="0" err="1">
                          <a:solidFill>
                            <a:srgbClr val="595A59"/>
                          </a:solidFill>
                        </a:rPr>
                        <a:t>profits</a:t>
                      </a:r>
                      <a:r>
                        <a:rPr lang="de-DE" sz="1600" dirty="0">
                          <a:solidFill>
                            <a:srgbClr val="595A59"/>
                          </a:solidFill>
                        </a:rPr>
                        <a:t> per </a:t>
                      </a:r>
                      <a:r>
                        <a:rPr lang="de-DE" sz="1600" dirty="0" err="1">
                          <a:solidFill>
                            <a:srgbClr val="595A59"/>
                          </a:solidFill>
                        </a:rPr>
                        <a:t>product</a:t>
                      </a:r>
                      <a:r>
                        <a:rPr lang="de-DE" sz="1600" dirty="0">
                          <a:solidFill>
                            <a:srgbClr val="595A59"/>
                          </a:solidFill>
                        </a:rPr>
                        <a:t>, </a:t>
                      </a:r>
                      <a:r>
                        <a:rPr lang="de-DE" sz="1600" dirty="0" err="1">
                          <a:solidFill>
                            <a:srgbClr val="595A59"/>
                          </a:solidFill>
                        </a:rPr>
                        <a:t>as</a:t>
                      </a:r>
                      <a:r>
                        <a:rPr lang="de-DE" sz="1600" dirty="0">
                          <a:solidFill>
                            <a:srgbClr val="595A59"/>
                          </a:solidFill>
                        </a:rPr>
                        <a:t> the </a:t>
                      </a:r>
                      <a:r>
                        <a:rPr lang="de-DE" sz="1600" dirty="0" err="1">
                          <a:solidFill>
                            <a:srgbClr val="595A59"/>
                          </a:solidFill>
                        </a:rPr>
                        <a:t>rent</a:t>
                      </a:r>
                      <a:r>
                        <a:rPr lang="de-DE" sz="1600" dirty="0">
                          <a:solidFill>
                            <a:srgbClr val="595A59"/>
                          </a:solidFill>
                        </a:rPr>
                        <a:t> </a:t>
                      </a:r>
                      <a:r>
                        <a:rPr lang="de-DE" sz="1600" dirty="0" err="1">
                          <a:solidFill>
                            <a:srgbClr val="595A59"/>
                          </a:solidFill>
                        </a:rPr>
                        <a:t>is</a:t>
                      </a:r>
                      <a:r>
                        <a:rPr lang="de-DE" sz="1600" dirty="0">
                          <a:solidFill>
                            <a:srgbClr val="595A59"/>
                          </a:solidFill>
                        </a:rPr>
                        <a:t> </a:t>
                      </a:r>
                      <a:r>
                        <a:rPr lang="de-DE" sz="1600" dirty="0" err="1">
                          <a:solidFill>
                            <a:srgbClr val="595A59"/>
                          </a:solidFill>
                        </a:rPr>
                        <a:t>paid</a:t>
                      </a:r>
                      <a:r>
                        <a:rPr lang="de-DE" sz="1600" dirty="0">
                          <a:solidFill>
                            <a:srgbClr val="595A59"/>
                          </a:solidFill>
                        </a:rPr>
                        <a:t> </a:t>
                      </a:r>
                      <a:r>
                        <a:rPr lang="de-DE" sz="1600" dirty="0" err="1">
                          <a:solidFill>
                            <a:srgbClr val="595A59"/>
                          </a:solidFill>
                        </a:rPr>
                        <a:t>continuously</a:t>
                      </a:r>
                      <a:r>
                        <a:rPr lang="de-DE" sz="1600" dirty="0">
                          <a:solidFill>
                            <a:srgbClr val="595A59"/>
                          </a:solidFill>
                        </a:rPr>
                        <a:t> </a:t>
                      </a:r>
                      <a:r>
                        <a:rPr lang="de-DE" sz="1600" dirty="0" err="1">
                          <a:solidFill>
                            <a:srgbClr val="595A59"/>
                          </a:solidFill>
                        </a:rPr>
                        <a:t>over</a:t>
                      </a:r>
                      <a:r>
                        <a:rPr lang="de-DE" sz="1600" dirty="0">
                          <a:solidFill>
                            <a:srgbClr val="595A59"/>
                          </a:solidFill>
                        </a:rPr>
                        <a:t> the </a:t>
                      </a:r>
                      <a:r>
                        <a:rPr lang="de-DE" sz="1600" dirty="0" err="1">
                          <a:solidFill>
                            <a:srgbClr val="595A59"/>
                          </a:solidFill>
                        </a:rPr>
                        <a:t>entire</a:t>
                      </a:r>
                      <a:r>
                        <a:rPr lang="de-DE" sz="1600" dirty="0">
                          <a:solidFill>
                            <a:srgbClr val="595A59"/>
                          </a:solidFill>
                        </a:rPr>
                        <a:t> </a:t>
                      </a:r>
                      <a:r>
                        <a:rPr lang="de-DE" sz="1600" dirty="0" err="1">
                          <a:solidFill>
                            <a:srgbClr val="595A59"/>
                          </a:solidFill>
                        </a:rPr>
                        <a:t>period</a:t>
                      </a:r>
                      <a:r>
                        <a:rPr lang="de-DE" sz="1600" dirty="0">
                          <a:solidFill>
                            <a:srgbClr val="595A59"/>
                          </a:solidFill>
                        </a:rPr>
                        <a:t> of </a:t>
                      </a:r>
                      <a:r>
                        <a:rPr lang="de-DE" sz="1600" dirty="0" err="1">
                          <a:solidFill>
                            <a:srgbClr val="595A59"/>
                          </a:solidFill>
                        </a:rPr>
                        <a:t>use</a:t>
                      </a:r>
                      <a:r>
                        <a:rPr lang="de-DE" sz="1600" dirty="0">
                          <a:solidFill>
                            <a:srgbClr val="595A59"/>
                          </a:solidFill>
                        </a:rPr>
                        <a:t>. The time of non-</a:t>
                      </a:r>
                      <a:r>
                        <a:rPr lang="de-DE" sz="1600" dirty="0" err="1">
                          <a:solidFill>
                            <a:srgbClr val="595A59"/>
                          </a:solidFill>
                        </a:rPr>
                        <a:t>usage</a:t>
                      </a:r>
                      <a:r>
                        <a:rPr lang="de-DE" sz="1600" dirty="0">
                          <a:solidFill>
                            <a:srgbClr val="595A59"/>
                          </a:solidFill>
                        </a:rPr>
                        <a:t> (</a:t>
                      </a:r>
                      <a:r>
                        <a:rPr lang="de-DE" sz="1600" dirty="0" err="1">
                          <a:solidFill>
                            <a:srgbClr val="595A59"/>
                          </a:solidFill>
                        </a:rPr>
                        <a:t>which</a:t>
                      </a:r>
                      <a:r>
                        <a:rPr lang="de-DE" sz="1600" dirty="0">
                          <a:solidFill>
                            <a:srgbClr val="595A59"/>
                          </a:solidFill>
                        </a:rPr>
                        <a:t> </a:t>
                      </a:r>
                      <a:r>
                        <a:rPr lang="de-DE" sz="1600" dirty="0" err="1">
                          <a:solidFill>
                            <a:srgbClr val="595A59"/>
                          </a:solidFill>
                        </a:rPr>
                        <a:t>binds</a:t>
                      </a:r>
                      <a:r>
                        <a:rPr lang="de-DE" sz="1600" dirty="0">
                          <a:solidFill>
                            <a:srgbClr val="595A59"/>
                          </a:solidFill>
                        </a:rPr>
                        <a:t> </a:t>
                      </a:r>
                      <a:r>
                        <a:rPr lang="de-DE" sz="1600" dirty="0" err="1">
                          <a:solidFill>
                            <a:srgbClr val="595A59"/>
                          </a:solidFill>
                        </a:rPr>
                        <a:t>capital</a:t>
                      </a:r>
                      <a:r>
                        <a:rPr lang="de-DE" sz="1600" dirty="0">
                          <a:solidFill>
                            <a:srgbClr val="595A59"/>
                          </a:solidFill>
                        </a:rPr>
                        <a:t>), </a:t>
                      </a:r>
                      <a:r>
                        <a:rPr lang="de-DE" sz="1600" dirty="0" err="1">
                          <a:solidFill>
                            <a:srgbClr val="595A59"/>
                          </a:solidFill>
                        </a:rPr>
                        <a:t>is</a:t>
                      </a:r>
                      <a:r>
                        <a:rPr lang="de-DE" sz="1600" dirty="0">
                          <a:solidFill>
                            <a:srgbClr val="595A59"/>
                          </a:solidFill>
                        </a:rPr>
                        <a:t> </a:t>
                      </a:r>
                      <a:r>
                        <a:rPr lang="de-DE" sz="1600" dirty="0" err="1">
                          <a:solidFill>
                            <a:srgbClr val="595A59"/>
                          </a:solidFill>
                        </a:rPr>
                        <a:t>reduced</a:t>
                      </a:r>
                      <a:r>
                        <a:rPr lang="de-DE" sz="1600" dirty="0">
                          <a:solidFill>
                            <a:srgbClr val="595A59"/>
                          </a:solidFill>
                        </a:rPr>
                        <a:t> on </a:t>
                      </a:r>
                      <a:r>
                        <a:rPr lang="de-DE" sz="1600" dirty="0" err="1">
                          <a:solidFill>
                            <a:srgbClr val="595A59"/>
                          </a:solidFill>
                        </a:rPr>
                        <a:t>each</a:t>
                      </a:r>
                      <a:r>
                        <a:rPr lang="de-DE" sz="1600" dirty="0">
                          <a:solidFill>
                            <a:srgbClr val="595A59"/>
                          </a:solidFill>
                        </a:rPr>
                        <a:t> </a:t>
                      </a:r>
                      <a:r>
                        <a:rPr lang="de-DE" sz="1600" dirty="0" err="1">
                          <a:solidFill>
                            <a:srgbClr val="595A59"/>
                          </a:solidFill>
                        </a:rPr>
                        <a:t>product</a:t>
                      </a:r>
                      <a:r>
                        <a:rPr lang="de-DE" sz="1600" dirty="0">
                          <a:solidFill>
                            <a:srgbClr val="595A59"/>
                          </a:solidFill>
                        </a:rPr>
                        <a:t>. </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Rent a bike, Car2Go</a:t>
                      </a:r>
                      <a:endParaRPr sz="1600">
                        <a:solidFill>
                          <a:srgbClr val="595A59"/>
                        </a:solidFill>
                      </a:endParaRPr>
                    </a:p>
                  </a:txBody>
                  <a:tcPr marL="91450" marR="91450" marT="45725" marB="45725" anchor="ctr"/>
                </a:tc>
                <a:extLst>
                  <a:ext uri="{0D108BD9-81ED-4DB2-BD59-A6C34878D82A}">
                    <a16:rowId xmlns:a16="http://schemas.microsoft.com/office/drawing/2014/main" val="10001"/>
                  </a:ext>
                </a:extLst>
              </a:tr>
              <a:tr h="104400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de-DE" sz="1600">
                          <a:solidFill>
                            <a:srgbClr val="595A59"/>
                          </a:solidFill>
                        </a:rPr>
                        <a:t>revenue sharing</a:t>
                      </a:r>
                      <a:endParaRPr/>
                    </a:p>
                  </a:txBody>
                  <a:tcPr marL="91450" marR="91450" marT="45725" marB="45725" anchor="ctr"/>
                </a:tc>
                <a:tc>
                  <a:txBody>
                    <a:bodyPr/>
                    <a:lstStyle/>
                    <a:p>
                      <a:pPr marL="0" marR="0" lvl="0" indent="0" algn="l" rtl="0">
                        <a:spcBef>
                          <a:spcPts val="0"/>
                        </a:spcBef>
                        <a:spcAft>
                          <a:spcPts val="0"/>
                        </a:spcAft>
                        <a:buNone/>
                      </a:pPr>
                      <a:r>
                        <a:rPr lang="de-DE" sz="1600" dirty="0" err="1">
                          <a:solidFill>
                            <a:srgbClr val="595A59"/>
                          </a:solidFill>
                        </a:rPr>
                        <a:t>Revenues</a:t>
                      </a:r>
                      <a:r>
                        <a:rPr lang="de-DE" sz="1600" dirty="0">
                          <a:solidFill>
                            <a:srgbClr val="595A59"/>
                          </a:solidFill>
                        </a:rPr>
                        <a:t> </a:t>
                      </a:r>
                      <a:r>
                        <a:rPr lang="de-DE" sz="1600" dirty="0" err="1">
                          <a:solidFill>
                            <a:srgbClr val="595A59"/>
                          </a:solidFill>
                        </a:rPr>
                        <a:t>are</a:t>
                      </a:r>
                      <a:r>
                        <a:rPr lang="de-DE" sz="1600" dirty="0">
                          <a:solidFill>
                            <a:srgbClr val="595A59"/>
                          </a:solidFill>
                        </a:rPr>
                        <a:t> </a:t>
                      </a:r>
                      <a:r>
                        <a:rPr lang="de-DE" sz="1600" dirty="0" err="1">
                          <a:solidFill>
                            <a:srgbClr val="595A59"/>
                          </a:solidFill>
                        </a:rPr>
                        <a:t>shared</a:t>
                      </a:r>
                      <a:r>
                        <a:rPr lang="de-DE" sz="1600" dirty="0">
                          <a:solidFill>
                            <a:srgbClr val="595A59"/>
                          </a:solidFill>
                        </a:rPr>
                        <a:t> </a:t>
                      </a:r>
                      <a:r>
                        <a:rPr lang="de-DE" sz="1600" dirty="0" err="1">
                          <a:solidFill>
                            <a:srgbClr val="595A59"/>
                          </a:solidFill>
                        </a:rPr>
                        <a:t>with</a:t>
                      </a:r>
                      <a:r>
                        <a:rPr lang="de-DE" sz="1600" dirty="0">
                          <a:solidFill>
                            <a:srgbClr val="595A59"/>
                          </a:solidFill>
                        </a:rPr>
                        <a:t> </a:t>
                      </a:r>
                      <a:r>
                        <a:rPr lang="de-DE" sz="1600" dirty="0" err="1">
                          <a:solidFill>
                            <a:srgbClr val="595A59"/>
                          </a:solidFill>
                        </a:rPr>
                        <a:t>stakeholders</a:t>
                      </a:r>
                      <a:r>
                        <a:rPr lang="de-DE" sz="1600" dirty="0">
                          <a:solidFill>
                            <a:srgbClr val="595A59"/>
                          </a:solidFill>
                        </a:rPr>
                        <a:t> of the </a:t>
                      </a:r>
                      <a:r>
                        <a:rPr lang="de-DE" sz="1600" dirty="0" err="1">
                          <a:solidFill>
                            <a:srgbClr val="595A59"/>
                          </a:solidFill>
                        </a:rPr>
                        <a:t>company</a:t>
                      </a:r>
                      <a:r>
                        <a:rPr lang="de-DE" sz="1600" dirty="0">
                          <a:solidFill>
                            <a:srgbClr val="595A59"/>
                          </a:solidFill>
                        </a:rPr>
                        <a:t>. In </a:t>
                      </a:r>
                      <a:r>
                        <a:rPr lang="de-DE" sz="1600" dirty="0" err="1">
                          <a:solidFill>
                            <a:srgbClr val="595A59"/>
                          </a:solidFill>
                        </a:rPr>
                        <a:t>this</a:t>
                      </a:r>
                      <a:r>
                        <a:rPr lang="de-DE" sz="1600" dirty="0">
                          <a:solidFill>
                            <a:srgbClr val="595A59"/>
                          </a:solidFill>
                        </a:rPr>
                        <a:t> </a:t>
                      </a:r>
                      <a:r>
                        <a:rPr lang="de-DE" sz="1600" dirty="0" err="1">
                          <a:solidFill>
                            <a:srgbClr val="595A59"/>
                          </a:solidFill>
                        </a:rPr>
                        <a:t>way</a:t>
                      </a:r>
                      <a:r>
                        <a:rPr lang="de-DE" sz="1600" dirty="0">
                          <a:solidFill>
                            <a:srgbClr val="595A59"/>
                          </a:solidFill>
                        </a:rPr>
                        <a:t>, </a:t>
                      </a:r>
                      <a:r>
                        <a:rPr lang="de-DE" sz="1600" dirty="0" err="1">
                          <a:solidFill>
                            <a:srgbClr val="595A59"/>
                          </a:solidFill>
                        </a:rPr>
                        <a:t>partnerships</a:t>
                      </a:r>
                      <a:r>
                        <a:rPr lang="de-DE" sz="1600" dirty="0">
                          <a:solidFill>
                            <a:srgbClr val="595A59"/>
                          </a:solidFill>
                        </a:rPr>
                        <a:t> </a:t>
                      </a:r>
                      <a:r>
                        <a:rPr lang="de-DE" sz="1600" dirty="0" err="1">
                          <a:solidFill>
                            <a:srgbClr val="595A59"/>
                          </a:solidFill>
                        </a:rPr>
                        <a:t>are</a:t>
                      </a:r>
                      <a:r>
                        <a:rPr lang="de-DE" sz="1600" dirty="0">
                          <a:solidFill>
                            <a:srgbClr val="595A59"/>
                          </a:solidFill>
                        </a:rPr>
                        <a:t> </a:t>
                      </a:r>
                      <a:r>
                        <a:rPr lang="de-DE" sz="1600" dirty="0" err="1">
                          <a:solidFill>
                            <a:srgbClr val="595A59"/>
                          </a:solidFill>
                        </a:rPr>
                        <a:t>used</a:t>
                      </a:r>
                      <a:r>
                        <a:rPr lang="de-DE" sz="1600" dirty="0">
                          <a:solidFill>
                            <a:srgbClr val="595A59"/>
                          </a:solidFill>
                        </a:rPr>
                        <a:t> </a:t>
                      </a:r>
                      <a:r>
                        <a:rPr lang="de-DE" sz="1600" dirty="0" err="1">
                          <a:solidFill>
                            <a:srgbClr val="595A59"/>
                          </a:solidFill>
                        </a:rPr>
                        <a:t>to</a:t>
                      </a:r>
                      <a:r>
                        <a:rPr lang="de-DE" sz="1600" dirty="0">
                          <a:solidFill>
                            <a:srgbClr val="595A59"/>
                          </a:solidFill>
                        </a:rPr>
                        <a:t> </a:t>
                      </a:r>
                      <a:r>
                        <a:rPr lang="de-DE" sz="1600" dirty="0" err="1">
                          <a:solidFill>
                            <a:srgbClr val="595A59"/>
                          </a:solidFill>
                        </a:rPr>
                        <a:t>reach</a:t>
                      </a:r>
                      <a:r>
                        <a:rPr lang="de-DE" sz="1600" dirty="0">
                          <a:solidFill>
                            <a:srgbClr val="595A59"/>
                          </a:solidFill>
                        </a:rPr>
                        <a:t> </a:t>
                      </a:r>
                      <a:r>
                        <a:rPr lang="de-DE" sz="1600" dirty="0" err="1">
                          <a:solidFill>
                            <a:srgbClr val="595A59"/>
                          </a:solidFill>
                        </a:rPr>
                        <a:t>more</a:t>
                      </a:r>
                      <a:r>
                        <a:rPr lang="de-DE" sz="1600" dirty="0">
                          <a:solidFill>
                            <a:srgbClr val="595A59"/>
                          </a:solidFill>
                        </a:rPr>
                        <a:t> </a:t>
                      </a:r>
                      <a:r>
                        <a:rPr lang="de-DE" sz="1600" dirty="0" err="1">
                          <a:solidFill>
                            <a:srgbClr val="595A59"/>
                          </a:solidFill>
                        </a:rPr>
                        <a:t>customers</a:t>
                      </a:r>
                      <a:r>
                        <a:rPr lang="de-DE" sz="1600" dirty="0">
                          <a:solidFill>
                            <a:srgbClr val="595A59"/>
                          </a:solidFill>
                        </a:rPr>
                        <a:t>. </a:t>
                      </a:r>
                      <a:r>
                        <a:rPr lang="de-DE" sz="1600" dirty="0" err="1">
                          <a:solidFill>
                            <a:srgbClr val="595A59"/>
                          </a:solidFill>
                        </a:rPr>
                        <a:t>One</a:t>
                      </a:r>
                      <a:r>
                        <a:rPr lang="de-DE" sz="1600" dirty="0">
                          <a:solidFill>
                            <a:srgbClr val="595A59"/>
                          </a:solidFill>
                        </a:rPr>
                        <a:t> </a:t>
                      </a:r>
                      <a:r>
                        <a:rPr lang="de-DE" sz="1600" dirty="0" err="1">
                          <a:solidFill>
                            <a:srgbClr val="595A59"/>
                          </a:solidFill>
                        </a:rPr>
                        <a:t>party</a:t>
                      </a:r>
                      <a:r>
                        <a:rPr lang="de-DE" sz="1600" dirty="0">
                          <a:solidFill>
                            <a:srgbClr val="595A59"/>
                          </a:solidFill>
                        </a:rPr>
                        <a:t> </a:t>
                      </a:r>
                      <a:r>
                        <a:rPr lang="de-DE" sz="1600" dirty="0" err="1">
                          <a:solidFill>
                            <a:srgbClr val="595A59"/>
                          </a:solidFill>
                        </a:rPr>
                        <a:t>is</a:t>
                      </a:r>
                      <a:r>
                        <a:rPr lang="de-DE" sz="1600" dirty="0">
                          <a:solidFill>
                            <a:srgbClr val="595A59"/>
                          </a:solidFill>
                        </a:rPr>
                        <a:t> </a:t>
                      </a:r>
                      <a:r>
                        <a:rPr lang="de-DE" sz="1600" dirty="0" err="1">
                          <a:solidFill>
                            <a:srgbClr val="595A59"/>
                          </a:solidFill>
                        </a:rPr>
                        <a:t>able</a:t>
                      </a:r>
                      <a:r>
                        <a:rPr lang="de-DE" sz="1600" dirty="0">
                          <a:solidFill>
                            <a:srgbClr val="595A59"/>
                          </a:solidFill>
                        </a:rPr>
                        <a:t> </a:t>
                      </a:r>
                      <a:r>
                        <a:rPr lang="de-DE" sz="1600" dirty="0" err="1">
                          <a:solidFill>
                            <a:srgbClr val="595A59"/>
                          </a:solidFill>
                        </a:rPr>
                        <a:t>to</a:t>
                      </a:r>
                      <a:r>
                        <a:rPr lang="de-DE" sz="1600" dirty="0">
                          <a:solidFill>
                            <a:srgbClr val="595A59"/>
                          </a:solidFill>
                        </a:rPr>
                        <a:t> </a:t>
                      </a:r>
                      <a:r>
                        <a:rPr lang="de-DE" sz="1600" dirty="0" err="1">
                          <a:solidFill>
                            <a:srgbClr val="595A59"/>
                          </a:solidFill>
                        </a:rPr>
                        <a:t>receive</a:t>
                      </a:r>
                      <a:r>
                        <a:rPr lang="de-DE" sz="1600" dirty="0">
                          <a:solidFill>
                            <a:srgbClr val="595A59"/>
                          </a:solidFill>
                        </a:rPr>
                        <a:t> a </a:t>
                      </a:r>
                      <a:r>
                        <a:rPr lang="de-DE" sz="1600" dirty="0" err="1">
                          <a:solidFill>
                            <a:srgbClr val="595A59"/>
                          </a:solidFill>
                        </a:rPr>
                        <a:t>portion</a:t>
                      </a:r>
                      <a:r>
                        <a:rPr lang="de-DE" sz="1600" dirty="0">
                          <a:solidFill>
                            <a:srgbClr val="595A59"/>
                          </a:solidFill>
                        </a:rPr>
                        <a:t> of the </a:t>
                      </a:r>
                      <a:r>
                        <a:rPr lang="de-DE" sz="1600" dirty="0" err="1">
                          <a:solidFill>
                            <a:srgbClr val="595A59"/>
                          </a:solidFill>
                        </a:rPr>
                        <a:t>revenue</a:t>
                      </a:r>
                      <a:r>
                        <a:rPr lang="de-DE" sz="1600" dirty="0">
                          <a:solidFill>
                            <a:srgbClr val="595A59"/>
                          </a:solidFill>
                        </a:rPr>
                        <a:t> </a:t>
                      </a:r>
                      <a:r>
                        <a:rPr lang="de-DE" sz="1600" dirty="0" err="1">
                          <a:solidFill>
                            <a:srgbClr val="595A59"/>
                          </a:solidFill>
                        </a:rPr>
                        <a:t>from</a:t>
                      </a:r>
                      <a:r>
                        <a:rPr lang="de-DE" sz="1600" dirty="0">
                          <a:solidFill>
                            <a:srgbClr val="595A59"/>
                          </a:solidFill>
                        </a:rPr>
                        <a:t> </a:t>
                      </a:r>
                      <a:r>
                        <a:rPr lang="de-DE" sz="1600" dirty="0" err="1">
                          <a:solidFill>
                            <a:srgbClr val="595A59"/>
                          </a:solidFill>
                        </a:rPr>
                        <a:t>another</a:t>
                      </a:r>
                      <a:r>
                        <a:rPr lang="de-DE" sz="1600" dirty="0">
                          <a:solidFill>
                            <a:srgbClr val="595A59"/>
                          </a:solidFill>
                        </a:rPr>
                        <a:t> </a:t>
                      </a:r>
                      <a:r>
                        <a:rPr lang="de-DE" sz="1600" dirty="0" err="1">
                          <a:solidFill>
                            <a:srgbClr val="595A59"/>
                          </a:solidFill>
                        </a:rPr>
                        <a:t>that</a:t>
                      </a:r>
                      <a:r>
                        <a:rPr lang="de-DE" sz="1600" dirty="0">
                          <a:solidFill>
                            <a:srgbClr val="595A59"/>
                          </a:solidFill>
                        </a:rPr>
                        <a:t> </a:t>
                      </a:r>
                      <a:r>
                        <a:rPr lang="de-DE" sz="1600" dirty="0" err="1">
                          <a:solidFill>
                            <a:srgbClr val="595A59"/>
                          </a:solidFill>
                        </a:rPr>
                        <a:t>benefits</a:t>
                      </a:r>
                      <a:r>
                        <a:rPr lang="de-DE" sz="1600" dirty="0">
                          <a:solidFill>
                            <a:srgbClr val="595A59"/>
                          </a:solidFill>
                        </a:rPr>
                        <a:t> </a:t>
                      </a:r>
                      <a:r>
                        <a:rPr lang="de-DE" sz="1600" dirty="0" err="1">
                          <a:solidFill>
                            <a:srgbClr val="595A59"/>
                          </a:solidFill>
                        </a:rPr>
                        <a:t>from</a:t>
                      </a:r>
                      <a:r>
                        <a:rPr lang="de-DE" sz="1600" dirty="0">
                          <a:solidFill>
                            <a:srgbClr val="595A59"/>
                          </a:solidFill>
                        </a:rPr>
                        <a:t> </a:t>
                      </a:r>
                      <a:r>
                        <a:rPr lang="de-DE" sz="1600" dirty="0" err="1">
                          <a:solidFill>
                            <a:srgbClr val="595A59"/>
                          </a:solidFill>
                        </a:rPr>
                        <a:t>increased</a:t>
                      </a:r>
                      <a:r>
                        <a:rPr lang="de-DE" sz="1600" dirty="0">
                          <a:solidFill>
                            <a:srgbClr val="595A59"/>
                          </a:solidFill>
                        </a:rPr>
                        <a:t> </a:t>
                      </a:r>
                      <a:r>
                        <a:rPr lang="de-DE" sz="1600" dirty="0" err="1">
                          <a:solidFill>
                            <a:srgbClr val="595A59"/>
                          </a:solidFill>
                        </a:rPr>
                        <a:t>value</a:t>
                      </a:r>
                      <a:r>
                        <a:rPr lang="de-DE" sz="1600" dirty="0">
                          <a:solidFill>
                            <a:srgbClr val="595A59"/>
                          </a:solidFill>
                        </a:rPr>
                        <a:t> </a:t>
                      </a:r>
                      <a:r>
                        <a:rPr lang="de-DE" sz="1600" dirty="0" err="1">
                          <a:solidFill>
                            <a:srgbClr val="595A59"/>
                          </a:solidFill>
                        </a:rPr>
                        <a:t>to</a:t>
                      </a:r>
                      <a:r>
                        <a:rPr lang="de-DE" sz="1600" dirty="0">
                          <a:solidFill>
                            <a:srgbClr val="595A59"/>
                          </a:solidFill>
                        </a:rPr>
                        <a:t> </a:t>
                      </a:r>
                      <a:r>
                        <a:rPr lang="de-DE" sz="1600" dirty="0" err="1">
                          <a:solidFill>
                            <a:srgbClr val="595A59"/>
                          </a:solidFill>
                        </a:rPr>
                        <a:t>its</a:t>
                      </a:r>
                      <a:r>
                        <a:rPr lang="de-DE" sz="1600" dirty="0">
                          <a:solidFill>
                            <a:srgbClr val="595A59"/>
                          </a:solidFill>
                        </a:rPr>
                        <a:t> </a:t>
                      </a:r>
                      <a:r>
                        <a:rPr lang="de-DE" sz="1600" dirty="0" err="1">
                          <a:solidFill>
                            <a:srgbClr val="595A59"/>
                          </a:solidFill>
                        </a:rPr>
                        <a:t>customer</a:t>
                      </a:r>
                      <a:r>
                        <a:rPr lang="de-DE" sz="1600" dirty="0">
                          <a:solidFill>
                            <a:srgbClr val="595A59"/>
                          </a:solidFill>
                        </a:rPr>
                        <a:t> </a:t>
                      </a:r>
                      <a:r>
                        <a:rPr lang="de-DE" sz="1600" dirty="0" err="1">
                          <a:solidFill>
                            <a:srgbClr val="595A59"/>
                          </a:solidFill>
                        </a:rPr>
                        <a:t>base</a:t>
                      </a:r>
                      <a:r>
                        <a:rPr lang="de-DE" sz="1600" dirty="0">
                          <a:solidFill>
                            <a:srgbClr val="595A59"/>
                          </a:solidFill>
                        </a:rPr>
                        <a: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rPr>
                        <a:t>Apple iPod/iTunes</a:t>
                      </a:r>
                      <a:endParaRPr sz="1600">
                        <a:solidFill>
                          <a:srgbClr val="595A59"/>
                        </a:solidFill>
                      </a:endParaRPr>
                    </a:p>
                  </a:txBody>
                  <a:tcPr marL="91450" marR="91450" marT="45725" marB="45725" anchor="ctr"/>
                </a:tc>
                <a:extLst>
                  <a:ext uri="{0D108BD9-81ED-4DB2-BD59-A6C34878D82A}">
                    <a16:rowId xmlns:a16="http://schemas.microsoft.com/office/drawing/2014/main" val="10002"/>
                  </a:ext>
                </a:extLst>
              </a:tr>
              <a:tr h="1065600">
                <a:tc>
                  <a:txBody>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self service</a:t>
                      </a:r>
                      <a:endParaRPr/>
                    </a:p>
                  </a:txBody>
                  <a:tcPr marL="91450" marR="91450" marT="45725" marB="45725" anchor="ctr"/>
                </a:tc>
                <a:tc>
                  <a:txBody>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A </a:t>
                      </a:r>
                      <a:r>
                        <a:rPr lang="de-DE" sz="1600" dirty="0" err="1">
                          <a:solidFill>
                            <a:srgbClr val="595A59"/>
                          </a:solidFill>
                          <a:latin typeface="Calibri"/>
                          <a:ea typeface="Calibri"/>
                          <a:cs typeface="Calibri"/>
                          <a:sym typeface="Calibri"/>
                        </a:rPr>
                        <a:t>costly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part</a:t>
                      </a:r>
                      <a:r>
                        <a:rPr lang="de-DE" sz="1600" dirty="0">
                          <a:solidFill>
                            <a:srgbClr val="595A59"/>
                          </a:solidFill>
                          <a:latin typeface="Calibri"/>
                          <a:ea typeface="Calibri"/>
                          <a:cs typeface="Calibri"/>
                          <a:sym typeface="Calibri"/>
                        </a:rPr>
                        <a:t> of the </a:t>
                      </a:r>
                      <a:r>
                        <a:rPr lang="de-DE" sz="1600" dirty="0" err="1">
                          <a:solidFill>
                            <a:srgbClr val="595A59"/>
                          </a:solidFill>
                          <a:latin typeface="Calibri"/>
                          <a:ea typeface="Calibri"/>
                          <a:cs typeface="Calibri"/>
                          <a:sym typeface="Calibri"/>
                        </a:rPr>
                        <a:t>value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chain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borne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by</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customer</a:t>
                      </a:r>
                      <a:r>
                        <a:rPr lang="de-DE" sz="1600" dirty="0">
                          <a:solidFill>
                            <a:srgbClr val="595A59"/>
                          </a:solidFill>
                          <a:latin typeface="Calibri"/>
                          <a:ea typeface="Calibri"/>
                          <a:cs typeface="Calibri"/>
                          <a:sym typeface="Calibri"/>
                        </a:rPr>
                        <a:t> so </a:t>
                      </a:r>
                      <a:r>
                        <a:rPr lang="de-DE" sz="1600" dirty="0" err="1">
                          <a:solidFill>
                            <a:srgbClr val="595A59"/>
                          </a:solidFill>
                          <a:latin typeface="Calibri"/>
                          <a:ea typeface="Calibri"/>
                          <a:cs typeface="Calibri"/>
                          <a:sym typeface="Calibri"/>
                        </a:rPr>
                        <a:t>that</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company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sell</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product</a:t>
                      </a:r>
                      <a:r>
                        <a:rPr lang="de-DE" sz="1600" dirty="0">
                          <a:solidFill>
                            <a:srgbClr val="595A59"/>
                          </a:solidFill>
                          <a:latin typeface="Calibri"/>
                          <a:ea typeface="Calibri"/>
                          <a:cs typeface="Calibri"/>
                          <a:sym typeface="Calibri"/>
                        </a:rPr>
                        <a:t>/</a:t>
                      </a:r>
                      <a:r>
                        <a:rPr lang="de-DE" sz="1600" dirty="0" err="1">
                          <a:solidFill>
                            <a:srgbClr val="595A59"/>
                          </a:solidFill>
                          <a:latin typeface="Calibri"/>
                          <a:ea typeface="Calibri"/>
                          <a:cs typeface="Calibri"/>
                          <a:sym typeface="Calibri"/>
                        </a:rPr>
                        <a:t>service</a:t>
                      </a:r>
                      <a:r>
                        <a:rPr lang="de-DE" sz="1600" dirty="0">
                          <a:solidFill>
                            <a:srgbClr val="595A59"/>
                          </a:solidFill>
                          <a:latin typeface="Calibri"/>
                          <a:ea typeface="Calibri"/>
                          <a:cs typeface="Calibri"/>
                          <a:sym typeface="Calibri"/>
                        </a:rPr>
                        <a:t> at a </a:t>
                      </a:r>
                      <a:r>
                        <a:rPr lang="de-DE" sz="1600" dirty="0" err="1">
                          <a:solidFill>
                            <a:srgbClr val="595A59"/>
                          </a:solidFill>
                          <a:latin typeface="Calibri"/>
                          <a:ea typeface="Calibri"/>
                          <a:cs typeface="Calibri"/>
                          <a:sym typeface="Calibri"/>
                        </a:rPr>
                        <a:t>lower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price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Particularly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suitable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process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parts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that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generate</a:t>
                      </a:r>
                      <a:r>
                        <a:rPr lang="de-DE" sz="1600" dirty="0">
                          <a:solidFill>
                            <a:srgbClr val="595A59"/>
                          </a:solidFill>
                          <a:latin typeface="Calibri"/>
                          <a:ea typeface="Calibri"/>
                          <a:cs typeface="Calibri"/>
                          <a:sym typeface="Calibri"/>
                        </a:rPr>
                        <a:t> high </a:t>
                      </a:r>
                      <a:r>
                        <a:rPr lang="de-DE" sz="1600" dirty="0" err="1">
                          <a:solidFill>
                            <a:srgbClr val="595A59"/>
                          </a:solidFill>
                          <a:latin typeface="Calibri"/>
                          <a:ea typeface="Calibri"/>
                          <a:cs typeface="Calibri"/>
                          <a:sym typeface="Calibri"/>
                        </a:rPr>
                        <a:t>costs</a:t>
                      </a:r>
                      <a:r>
                        <a:rPr lang="de-DE" sz="1600" dirty="0">
                          <a:solidFill>
                            <a:srgbClr val="595A59"/>
                          </a:solidFill>
                          <a:latin typeface="Calibri"/>
                          <a:ea typeface="Calibri"/>
                          <a:cs typeface="Calibri"/>
                          <a:sym typeface="Calibri"/>
                        </a:rPr>
                        <a:t> but </a:t>
                      </a:r>
                      <a:r>
                        <a:rPr lang="de-DE" sz="1600" dirty="0" err="1">
                          <a:solidFill>
                            <a:srgbClr val="595A59"/>
                          </a:solidFill>
                          <a:latin typeface="Calibri"/>
                          <a:ea typeface="Calibri"/>
                          <a:cs typeface="Calibri"/>
                          <a:sym typeface="Calibri"/>
                        </a:rPr>
                        <a:t>contribute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little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customer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value</a:t>
                      </a:r>
                      <a:r>
                        <a:rPr lang="de-DE" sz="1600" dirty="0">
                          <a:solidFill>
                            <a:srgbClr val="595A59"/>
                          </a:solidFill>
                          <a:latin typeface="Calibri"/>
                          <a:ea typeface="Calibri"/>
                          <a:cs typeface="Calibri"/>
                          <a:sym typeface="Calibri"/>
                        </a:rPr>
                        <a:t>. Customers </a:t>
                      </a:r>
                      <a:r>
                        <a:rPr lang="de-DE" sz="1600" dirty="0" err="1">
                          <a:solidFill>
                            <a:srgbClr val="595A59"/>
                          </a:solidFill>
                          <a:latin typeface="Calibri"/>
                          <a:ea typeface="Calibri"/>
                          <a:cs typeface="Calibri"/>
                          <a:sym typeface="Calibri"/>
                        </a:rPr>
                        <a:t>benefit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from</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efficiency</a:t>
                      </a:r>
                      <a:r>
                        <a:rPr lang="de-DE" sz="1600" dirty="0">
                          <a:solidFill>
                            <a:srgbClr val="595A59"/>
                          </a:solidFill>
                          <a:latin typeface="Calibri"/>
                          <a:ea typeface="Calibri"/>
                          <a:cs typeface="Calibri"/>
                          <a:sym typeface="Calibri"/>
                        </a:rPr>
                        <a:t> and time </a:t>
                      </a:r>
                      <a:r>
                        <a:rPr lang="de-DE" sz="1600" dirty="0" err="1">
                          <a:solidFill>
                            <a:srgbClr val="595A59"/>
                          </a:solidFill>
                          <a:latin typeface="Calibri"/>
                          <a:ea typeface="Calibri"/>
                          <a:cs typeface="Calibri"/>
                          <a:sym typeface="Calibri"/>
                        </a:rPr>
                        <a:t>savings</a:t>
                      </a:r>
                      <a:r>
                        <a:rPr lang="de-DE" sz="1600" dirty="0">
                          <a:solidFill>
                            <a:srgbClr val="595A59"/>
                          </a:solidFill>
                          <a:latin typeface="Calibri"/>
                          <a:ea typeface="Calibri"/>
                          <a:cs typeface="Calibri"/>
                          <a:sym typeface="Calibri"/>
                        </a:rPr>
                        <a:t>, but </a:t>
                      </a:r>
                      <a:r>
                        <a:rPr lang="de-DE" sz="1600" dirty="0" err="1">
                          <a:solidFill>
                            <a:srgbClr val="595A59"/>
                          </a:solidFill>
                          <a:latin typeface="Calibri"/>
                          <a:ea typeface="Calibri"/>
                          <a:cs typeface="Calibri"/>
                          <a:sym typeface="Calibri"/>
                        </a:rPr>
                        <a:t>have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contribute</a:t>
                      </a:r>
                      <a:r>
                        <a:rPr lang="de-DE" sz="1600" dirty="0">
                          <a:solidFill>
                            <a:srgbClr val="595A59"/>
                          </a:solidFill>
                          <a:latin typeface="Calibri"/>
                          <a:ea typeface="Calibri"/>
                          <a:cs typeface="Calibri"/>
                          <a:sym typeface="Calibri"/>
                        </a:rPr>
                        <a:t> a </a:t>
                      </a:r>
                      <a:r>
                        <a:rPr lang="de-DE" sz="1600" dirty="0" err="1">
                          <a:solidFill>
                            <a:srgbClr val="595A59"/>
                          </a:solidFill>
                          <a:latin typeface="Calibri"/>
                          <a:ea typeface="Calibri"/>
                          <a:cs typeface="Calibri"/>
                          <a:sym typeface="Calibri"/>
                        </a:rPr>
                        <a:t>part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themselves</a:t>
                      </a:r>
                      <a:r>
                        <a:rPr lang="de-DE" sz="1600" dirty="0">
                          <a:solidFill>
                            <a:srgbClr val="595A59"/>
                          </a:solidFill>
                          <a:latin typeface="Calibri"/>
                          <a:ea typeface="Calibri"/>
                          <a:cs typeface="Calibri"/>
                          <a:sym typeface="Calibri"/>
                        </a:rPr>
                        <a:t>.</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McDonalds,</a:t>
                      </a:r>
                      <a:endParaRPr/>
                    </a:p>
                    <a:p>
                      <a:pPr marL="0" marR="0" lvl="0" indent="0" algn="l" rtl="0">
                        <a:spcBef>
                          <a:spcPts val="0"/>
                        </a:spcBef>
                        <a:spcAft>
                          <a:spcPts val="0"/>
                        </a:spcAft>
                        <a:buNone/>
                      </a:pPr>
                      <a:r>
                        <a:rPr lang="de-DE" sz="1600">
                          <a:solidFill>
                            <a:srgbClr val="595A59"/>
                          </a:solidFill>
                          <a:latin typeface="Calibri"/>
                          <a:ea typeface="Calibri"/>
                          <a:cs typeface="Calibri"/>
                          <a:sym typeface="Calibri"/>
                        </a:rPr>
                        <a:t>IKEA</a:t>
                      </a:r>
                      <a:endParaRPr sz="160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3"/>
                  </a:ext>
                </a:extLst>
              </a:tr>
              <a:tr h="1065600">
                <a:tc>
                  <a:txBody>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a:txBody>
                  <a:tcPr marL="91450" marR="91450" marT="45725" marB="45725"/>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shop </a:t>
                      </a:r>
                      <a:r>
                        <a:rPr lang="de-DE" sz="1600">
                          <a:solidFill>
                            <a:srgbClr val="595A59"/>
                          </a:solidFill>
                        </a:rPr>
                        <a:t>withi</a:t>
                      </a:r>
                      <a:r>
                        <a:rPr lang="de-DE" sz="1600">
                          <a:solidFill>
                            <a:srgbClr val="595A59"/>
                          </a:solidFill>
                          <a:latin typeface="Calibri"/>
                          <a:ea typeface="Calibri"/>
                          <a:cs typeface="Calibri"/>
                          <a:sym typeface="Calibri"/>
                        </a:rPr>
                        <a:t>n </a:t>
                      </a:r>
                      <a:r>
                        <a:rPr lang="de-DE" sz="1600">
                          <a:solidFill>
                            <a:srgbClr val="595A59"/>
                          </a:solidFill>
                        </a:rPr>
                        <a:t>a</a:t>
                      </a:r>
                      <a:r>
                        <a:rPr lang="de-DE" sz="1600">
                          <a:solidFill>
                            <a:srgbClr val="595A59"/>
                          </a:solidFill>
                          <a:latin typeface="Calibri"/>
                          <a:ea typeface="Calibri"/>
                          <a:cs typeface="Calibri"/>
                          <a:sym typeface="Calibri"/>
                        </a:rPr>
                        <a:t> shop</a:t>
                      </a:r>
                      <a:endParaRPr/>
                    </a:p>
                  </a:txBody>
                  <a:tcPr marL="91450" marR="91450" marT="45725" marB="45725" anchor="ctr"/>
                </a:tc>
                <a:tc>
                  <a:txBody>
                    <a:bodyPr/>
                    <a:lstStyle/>
                    <a:p>
                      <a:pPr marL="0" marR="0" lvl="0" indent="0" algn="l" rtl="0">
                        <a:spcBef>
                          <a:spcPts val="0"/>
                        </a:spcBef>
                        <a:spcAft>
                          <a:spcPts val="0"/>
                        </a:spcAft>
                        <a:buNone/>
                      </a:pPr>
                      <a:r>
                        <a:rPr lang="de-DE" sz="1600" dirty="0" err="1">
                          <a:solidFill>
                            <a:srgbClr val="595A59"/>
                          </a:solidFill>
                          <a:latin typeface="Calibri"/>
                          <a:ea typeface="Calibri"/>
                          <a:cs typeface="Calibri"/>
                          <a:sym typeface="Calibri"/>
                        </a:rPr>
                        <a:t>Instead</a:t>
                      </a:r>
                      <a:r>
                        <a:rPr lang="de-DE" sz="1600" dirty="0">
                          <a:solidFill>
                            <a:srgbClr val="595A59"/>
                          </a:solidFill>
                          <a:latin typeface="Calibri"/>
                          <a:ea typeface="Calibri"/>
                          <a:cs typeface="Calibri"/>
                          <a:sym typeface="Calibri"/>
                        </a:rPr>
                        <a:t> of </a:t>
                      </a:r>
                      <a:r>
                        <a:rPr lang="de-DE" sz="1600" dirty="0" err="1">
                          <a:solidFill>
                            <a:srgbClr val="595A59"/>
                          </a:solidFill>
                          <a:latin typeface="Calibri"/>
                          <a:ea typeface="Calibri"/>
                          <a:cs typeface="Calibri"/>
                          <a:sym typeface="Calibri"/>
                        </a:rPr>
                        <a:t>opening</a:t>
                      </a:r>
                      <a:r>
                        <a:rPr lang="de-DE" sz="1600" dirty="0">
                          <a:solidFill>
                            <a:srgbClr val="595A59"/>
                          </a:solidFill>
                          <a:latin typeface="Calibri"/>
                          <a:ea typeface="Calibri"/>
                          <a:cs typeface="Calibri"/>
                          <a:sym typeface="Calibri"/>
                        </a:rPr>
                        <a:t> own </a:t>
                      </a:r>
                      <a:r>
                        <a:rPr lang="de-DE" sz="1600" dirty="0" err="1">
                          <a:solidFill>
                            <a:srgbClr val="595A59"/>
                          </a:solidFill>
                          <a:latin typeface="Calibri"/>
                          <a:ea typeface="Calibri"/>
                          <a:cs typeface="Calibri"/>
                          <a:sym typeface="Calibri"/>
                        </a:rPr>
                        <a:t>shops</a:t>
                      </a:r>
                      <a:r>
                        <a:rPr lang="de-DE" sz="1600" dirty="0">
                          <a:solidFill>
                            <a:srgbClr val="595A59"/>
                          </a:solidFill>
                          <a:latin typeface="Calibri"/>
                          <a:ea typeface="Calibri"/>
                          <a:cs typeface="Calibri"/>
                          <a:sym typeface="Calibri"/>
                        </a:rPr>
                        <a:t>, a </a:t>
                      </a:r>
                      <a:r>
                        <a:rPr lang="de-DE" sz="1600" dirty="0" err="1">
                          <a:solidFill>
                            <a:srgbClr val="595A59"/>
                          </a:solidFill>
                          <a:latin typeface="Calibri"/>
                          <a:ea typeface="Calibri"/>
                          <a:cs typeface="Calibri"/>
                          <a:sym typeface="Calibri"/>
                        </a:rPr>
                        <a:t>partner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chosen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who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operates</a:t>
                      </a:r>
                      <a:r>
                        <a:rPr lang="de-DE" sz="1600" dirty="0">
                          <a:solidFill>
                            <a:srgbClr val="595A59"/>
                          </a:solidFill>
                          <a:latin typeface="Calibri"/>
                          <a:ea typeface="Calibri"/>
                          <a:cs typeface="Calibri"/>
                          <a:sym typeface="Calibri"/>
                        </a:rPr>
                        <a:t> an </a:t>
                      </a:r>
                      <a:r>
                        <a:rPr lang="de-DE" sz="1600" dirty="0" err="1">
                          <a:solidFill>
                            <a:srgbClr val="595A59"/>
                          </a:solidFill>
                          <a:latin typeface="Calibri"/>
                          <a:ea typeface="Calibri"/>
                          <a:cs typeface="Calibri"/>
                          <a:sym typeface="Calibri"/>
                        </a:rPr>
                        <a:t>existing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branch</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could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benefit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from</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integration</a:t>
                      </a:r>
                      <a:r>
                        <a:rPr lang="de-DE" sz="1600" dirty="0">
                          <a:solidFill>
                            <a:srgbClr val="595A59"/>
                          </a:solidFill>
                          <a:latin typeface="Calibri"/>
                          <a:ea typeface="Calibri"/>
                          <a:cs typeface="Calibri"/>
                          <a:sym typeface="Calibri"/>
                        </a:rPr>
                        <a:t> of a </a:t>
                      </a:r>
                      <a:r>
                        <a:rPr lang="de-DE" sz="1600" dirty="0" err="1">
                          <a:solidFill>
                            <a:srgbClr val="595A59"/>
                          </a:solidFill>
                          <a:latin typeface="Calibri"/>
                          <a:ea typeface="Calibri"/>
                          <a:cs typeface="Calibri"/>
                          <a:sym typeface="Calibri"/>
                        </a:rPr>
                        <a:t>small</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shop</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within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another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shop</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win-win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While</a:t>
                      </a:r>
                      <a:r>
                        <a:rPr lang="de-DE" sz="1600" dirty="0">
                          <a:solidFill>
                            <a:srgbClr val="595A59"/>
                          </a:solidFill>
                          <a:latin typeface="Calibri"/>
                          <a:ea typeface="Calibri"/>
                          <a:cs typeface="Calibri"/>
                          <a:sym typeface="Calibri"/>
                        </a:rPr>
                        <a:t> the host </a:t>
                      </a:r>
                      <a:r>
                        <a:rPr lang="de-DE" sz="1600" dirty="0" err="1">
                          <a:solidFill>
                            <a:srgbClr val="595A59"/>
                          </a:solidFill>
                          <a:latin typeface="Calibri"/>
                          <a:ea typeface="Calibri"/>
                          <a:cs typeface="Calibri"/>
                          <a:sym typeface="Calibri"/>
                        </a:rPr>
                        <a:t>benefits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from</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more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attracted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customers</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gains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constant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revenue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from</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hosted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shop</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rent</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hosted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shop</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gains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access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cheaper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resources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location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workforce</a:t>
                      </a:r>
                      <a:r>
                        <a:rPr lang="de-DE" sz="1600" dirty="0">
                          <a:solidFill>
                            <a:srgbClr val="595A59"/>
                          </a:solidFill>
                          <a:latin typeface="Calibri"/>
                          <a:ea typeface="Calibri"/>
                          <a:cs typeface="Calibri"/>
                          <a:sym typeface="Calibri"/>
                        </a:rPr>
                        <a:t>,…) </a:t>
                      </a:r>
                      <a:endParaRPr dirty="0"/>
                    </a:p>
                  </a:txBody>
                  <a:tcPr marL="91450" marR="91450" marT="45725" marB="45725" anchor="ctr"/>
                </a:tc>
                <a:tc>
                  <a:txBody>
                    <a:bodyPr/>
                    <a:lstStyle/>
                    <a:p>
                      <a:pPr marL="0" marR="0" lvl="0" indent="0" algn="l" rtl="0">
                        <a:spcBef>
                          <a:spcPts val="0"/>
                        </a:spcBef>
                        <a:spcAft>
                          <a:spcPts val="0"/>
                        </a:spcAft>
                        <a:buNone/>
                      </a:pPr>
                      <a:r>
                        <a:rPr lang="de-DE" sz="1600">
                          <a:solidFill>
                            <a:srgbClr val="595A59"/>
                          </a:solidFill>
                          <a:latin typeface="Calibri"/>
                          <a:ea typeface="Calibri"/>
                          <a:cs typeface="Calibri"/>
                          <a:sym typeface="Calibri"/>
                        </a:rPr>
                        <a:t>Tim Hortons</a:t>
                      </a:r>
                      <a:endParaRPr sz="1600">
                        <a:solidFill>
                          <a:srgbClr val="595A59"/>
                        </a:solidFill>
                        <a:latin typeface="Calibri"/>
                        <a:ea typeface="Calibri"/>
                        <a:cs typeface="Calibri"/>
                        <a:sym typeface="Calibri"/>
                      </a:endParaRPr>
                    </a:p>
                  </a:txBody>
                  <a:tcPr marL="91450" marR="91450" marT="45725" marB="45725" anchor="ctr"/>
                </a:tc>
                <a:extLst>
                  <a:ext uri="{0D108BD9-81ED-4DB2-BD59-A6C34878D82A}">
                    <a16:rowId xmlns:a16="http://schemas.microsoft.com/office/drawing/2014/main" val="10004"/>
                  </a:ext>
                </a:extLst>
              </a:tr>
            </a:tbl>
          </a:graphicData>
        </a:graphic>
      </p:graphicFrame>
      <p:pic>
        <p:nvPicPr>
          <p:cNvPr id="1625" name="Google Shape;1625;p39" descr="Radfahren"/>
          <p:cNvPicPr preferRelativeResize="0"/>
          <p:nvPr/>
        </p:nvPicPr>
        <p:blipFill rotWithShape="1">
          <a:blip r:embed="rId3">
            <a:alphaModFix/>
          </a:blip>
          <a:srcRect/>
          <a:stretch/>
        </p:blipFill>
        <p:spPr>
          <a:xfrm>
            <a:off x="649316" y="2234391"/>
            <a:ext cx="828000" cy="828000"/>
          </a:xfrm>
          <a:prstGeom prst="rect">
            <a:avLst/>
          </a:prstGeom>
          <a:noFill/>
          <a:ln>
            <a:noFill/>
          </a:ln>
        </p:spPr>
      </p:pic>
      <p:pic>
        <p:nvPicPr>
          <p:cNvPr id="1626" name="Google Shape;1626;p39" descr="Link"/>
          <p:cNvPicPr preferRelativeResize="0"/>
          <p:nvPr/>
        </p:nvPicPr>
        <p:blipFill rotWithShape="1">
          <a:blip r:embed="rId4">
            <a:alphaModFix/>
          </a:blip>
          <a:srcRect/>
          <a:stretch/>
        </p:blipFill>
        <p:spPr>
          <a:xfrm>
            <a:off x="649316" y="3201956"/>
            <a:ext cx="828000" cy="828000"/>
          </a:xfrm>
          <a:prstGeom prst="rect">
            <a:avLst/>
          </a:prstGeom>
          <a:noFill/>
          <a:ln>
            <a:noFill/>
          </a:ln>
        </p:spPr>
      </p:pic>
      <p:pic>
        <p:nvPicPr>
          <p:cNvPr id="1627" name="Google Shape;1627;p39" descr="Benutzer"/>
          <p:cNvPicPr preferRelativeResize="0"/>
          <p:nvPr/>
        </p:nvPicPr>
        <p:blipFill rotWithShape="1">
          <a:blip r:embed="rId5">
            <a:alphaModFix/>
          </a:blip>
          <a:srcRect/>
          <a:stretch/>
        </p:blipFill>
        <p:spPr>
          <a:xfrm>
            <a:off x="649316" y="4314339"/>
            <a:ext cx="828000" cy="828000"/>
          </a:xfrm>
          <a:prstGeom prst="rect">
            <a:avLst/>
          </a:prstGeom>
          <a:noFill/>
          <a:ln>
            <a:noFill/>
          </a:ln>
        </p:spPr>
      </p:pic>
      <p:pic>
        <p:nvPicPr>
          <p:cNvPr id="1628" name="Google Shape;1628;p39" descr="Schulgebäude"/>
          <p:cNvPicPr preferRelativeResize="0"/>
          <p:nvPr/>
        </p:nvPicPr>
        <p:blipFill rotWithShape="1">
          <a:blip r:embed="rId6">
            <a:alphaModFix/>
          </a:blip>
          <a:srcRect/>
          <a:stretch/>
        </p:blipFill>
        <p:spPr>
          <a:xfrm>
            <a:off x="649316" y="5624715"/>
            <a:ext cx="828000" cy="828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32"/>
        <p:cNvGrpSpPr/>
        <p:nvPr/>
      </p:nvGrpSpPr>
      <p:grpSpPr>
        <a:xfrm>
          <a:off x="0" y="0"/>
          <a:ext cx="0" cy="0"/>
          <a:chOff x="0" y="0"/>
          <a:chExt cx="0" cy="0"/>
        </a:xfrm>
      </p:grpSpPr>
      <p:sp>
        <p:nvSpPr>
          <p:cNvPr id="1633" name="Google Shape;1633;p40"/>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err="1"/>
              <a:t>Which</a:t>
            </a:r>
            <a:r>
              <a:rPr lang="de-DE" dirty="0"/>
              <a:t> </a:t>
            </a:r>
            <a:r>
              <a:rPr lang="de-DE" dirty="0" err="1"/>
              <a:t>business</a:t>
            </a:r>
            <a:r>
              <a:rPr lang="de-DE" dirty="0"/>
              <a:t> </a:t>
            </a:r>
            <a:r>
              <a:rPr lang="de-DE" dirty="0" err="1"/>
              <a:t>model</a:t>
            </a:r>
            <a:r>
              <a:rPr lang="de-DE" dirty="0"/>
              <a:t> </a:t>
            </a:r>
            <a:r>
              <a:rPr lang="de-DE" dirty="0" err="1"/>
              <a:t>pattern</a:t>
            </a:r>
            <a:r>
              <a:rPr lang="de-DE" dirty="0"/>
              <a:t> </a:t>
            </a:r>
            <a:r>
              <a:rPr lang="de-DE" dirty="0" err="1"/>
              <a:t>could</a:t>
            </a:r>
            <a:r>
              <a:rPr lang="de-DE" dirty="0"/>
              <a:t> </a:t>
            </a:r>
            <a:r>
              <a:rPr lang="de-DE" dirty="0" err="1"/>
              <a:t>suit</a:t>
            </a:r>
            <a:r>
              <a:rPr lang="de-DE" dirty="0"/>
              <a:t> </a:t>
            </a:r>
            <a:r>
              <a:rPr lang="de-DE" dirty="0" err="1"/>
              <a:t>your</a:t>
            </a:r>
            <a:r>
              <a:rPr lang="de-DE" dirty="0"/>
              <a:t> </a:t>
            </a:r>
            <a:r>
              <a:rPr lang="de-DE" dirty="0" err="1"/>
              <a:t>company</a:t>
            </a:r>
            <a:r>
              <a:rPr lang="de-DE" dirty="0"/>
              <a:t>? </a:t>
            </a:r>
          </a:p>
          <a:p>
            <a:pPr marL="228600" lvl="0" indent="-228600" algn="l" rtl="0">
              <a:lnSpc>
                <a:spcPct val="90000"/>
              </a:lnSpc>
              <a:spcBef>
                <a:spcPts val="0"/>
              </a:spcBef>
              <a:spcAft>
                <a:spcPts val="0"/>
              </a:spcAft>
              <a:buClr>
                <a:schemeClr val="lt1"/>
              </a:buClr>
              <a:buSzPts val="2400"/>
              <a:buNone/>
            </a:pPr>
            <a:endParaRPr lang="de-DE" dirty="0"/>
          </a:p>
          <a:p>
            <a:pPr marL="228600" lvl="0" indent="-228600" algn="l" rtl="0">
              <a:lnSpc>
                <a:spcPct val="90000"/>
              </a:lnSpc>
              <a:spcBef>
                <a:spcPts val="0"/>
              </a:spcBef>
              <a:spcAft>
                <a:spcPts val="0"/>
              </a:spcAft>
              <a:buClr>
                <a:schemeClr val="lt1"/>
              </a:buClr>
              <a:buSzPts val="2400"/>
              <a:buNone/>
            </a:pPr>
            <a:r>
              <a:rPr lang="de-DE" dirty="0" err="1"/>
              <a:t>How</a:t>
            </a:r>
            <a:r>
              <a:rPr lang="de-DE" dirty="0"/>
              <a:t> </a:t>
            </a:r>
            <a:r>
              <a:rPr lang="de-DE" dirty="0" err="1"/>
              <a:t>could</a:t>
            </a:r>
            <a:r>
              <a:rPr lang="de-DE" dirty="0"/>
              <a:t> </a:t>
            </a:r>
            <a:r>
              <a:rPr lang="de-DE" dirty="0" err="1"/>
              <a:t>you</a:t>
            </a:r>
            <a:r>
              <a:rPr lang="de-DE" dirty="0"/>
              <a:t> </a:t>
            </a:r>
            <a:r>
              <a:rPr lang="de-DE" dirty="0" err="1"/>
              <a:t>make</a:t>
            </a:r>
            <a:r>
              <a:rPr lang="de-DE" dirty="0"/>
              <a:t> </a:t>
            </a:r>
            <a:r>
              <a:rPr lang="de-DE" dirty="0" err="1"/>
              <a:t>use</a:t>
            </a:r>
            <a:r>
              <a:rPr lang="de-DE" dirty="0"/>
              <a:t> of </a:t>
            </a:r>
            <a:r>
              <a:rPr lang="de-DE" dirty="0" err="1"/>
              <a:t>it</a:t>
            </a:r>
            <a:r>
              <a:rPr lang="de-DE" dirty="0"/>
              <a:t>? </a:t>
            </a:r>
            <a:endParaRPr dirty="0"/>
          </a:p>
        </p:txBody>
      </p:sp>
      <p:sp>
        <p:nvSpPr>
          <p:cNvPr id="1634" name="Google Shape;1634;p40"/>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a:t>Group Discussion</a:t>
            </a:r>
            <a:endParaRPr/>
          </a:p>
        </p:txBody>
      </p:sp>
      <p:pic>
        <p:nvPicPr>
          <p:cNvPr id="1635" name="Google Shape;1635;p40"/>
          <p:cNvPicPr preferRelativeResize="0"/>
          <p:nvPr/>
        </p:nvPicPr>
        <p:blipFill rotWithShape="1">
          <a:blip r:embed="rId3">
            <a:alphaModFix/>
          </a:blip>
          <a:srcRect/>
          <a:stretch/>
        </p:blipFill>
        <p:spPr>
          <a:xfrm>
            <a:off x="7792213" y="1587857"/>
            <a:ext cx="3546347" cy="368228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4"/>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Organisational </a:t>
            </a:r>
            <a:r>
              <a:rPr lang="de-DE" dirty="0" err="1"/>
              <a:t>Resilience</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41"/>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ct val="100000"/>
              <a:buNone/>
            </a:pPr>
            <a:r>
              <a:rPr lang="de-DE" dirty="0" err="1"/>
              <a:t>Sustainable</a:t>
            </a:r>
            <a:r>
              <a:rPr lang="de-DE" dirty="0"/>
              <a:t> </a:t>
            </a:r>
            <a:r>
              <a:rPr lang="de-DE" dirty="0" err="1"/>
              <a:t>Tourism</a:t>
            </a:r>
            <a:r>
              <a:rPr lang="de-DE" dirty="0"/>
              <a:t> Development</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44"/>
        <p:cNvGrpSpPr/>
        <p:nvPr/>
      </p:nvGrpSpPr>
      <p:grpSpPr>
        <a:xfrm>
          <a:off x="0" y="0"/>
          <a:ext cx="0" cy="0"/>
          <a:chOff x="0" y="0"/>
          <a:chExt cx="0" cy="0"/>
        </a:xfrm>
      </p:grpSpPr>
      <p:sp>
        <p:nvSpPr>
          <p:cNvPr id="1645" name="Google Shape;1645;p42"/>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595A59"/>
              </a:buClr>
              <a:buSzPts val="1800"/>
              <a:buNone/>
            </a:pPr>
            <a:r>
              <a:rPr lang="de-DE" dirty="0"/>
              <a:t>More </a:t>
            </a:r>
            <a:r>
              <a:rPr lang="de-DE" dirty="0" err="1"/>
              <a:t>than</a:t>
            </a:r>
            <a:r>
              <a:rPr lang="de-DE" dirty="0"/>
              <a:t> </a:t>
            </a:r>
            <a:r>
              <a:rPr lang="de-DE" dirty="0" err="1"/>
              <a:t>almost</a:t>
            </a:r>
            <a:r>
              <a:rPr lang="de-DE" dirty="0"/>
              <a:t> </a:t>
            </a:r>
            <a:r>
              <a:rPr lang="de-DE" dirty="0" err="1"/>
              <a:t>any</a:t>
            </a:r>
            <a:r>
              <a:rPr lang="de-DE" dirty="0"/>
              <a:t> </a:t>
            </a:r>
            <a:r>
              <a:rPr lang="de-DE" dirty="0" err="1"/>
              <a:t>other</a:t>
            </a:r>
            <a:r>
              <a:rPr lang="de-DE" dirty="0"/>
              <a:t> </a:t>
            </a:r>
            <a:r>
              <a:rPr lang="de-DE" dirty="0" err="1"/>
              <a:t>industry</a:t>
            </a:r>
            <a:r>
              <a:rPr lang="de-DE" dirty="0"/>
              <a:t>, </a:t>
            </a:r>
            <a:r>
              <a:rPr lang="de-DE" dirty="0" err="1"/>
              <a:t>tourism</a:t>
            </a:r>
            <a:r>
              <a:rPr lang="de-DE" dirty="0"/>
              <a:t> </a:t>
            </a:r>
            <a:r>
              <a:rPr lang="de-DE" dirty="0" err="1"/>
              <a:t>depends</a:t>
            </a:r>
            <a:r>
              <a:rPr lang="de-DE" dirty="0"/>
              <a:t> on an </a:t>
            </a:r>
            <a:r>
              <a:rPr lang="de-DE" dirty="0" err="1"/>
              <a:t>intact</a:t>
            </a:r>
            <a:r>
              <a:rPr lang="de-DE" dirty="0"/>
              <a:t> </a:t>
            </a:r>
            <a:r>
              <a:rPr lang="de-DE" dirty="0" err="1"/>
              <a:t>nature</a:t>
            </a:r>
            <a:r>
              <a:rPr lang="de-DE" dirty="0"/>
              <a:t> and </a:t>
            </a:r>
            <a:r>
              <a:rPr lang="de-DE" dirty="0" err="1"/>
              <a:t>environment</a:t>
            </a:r>
            <a:r>
              <a:rPr lang="de-DE" dirty="0"/>
              <a:t> </a:t>
            </a:r>
            <a:r>
              <a:rPr lang="de-DE" dirty="0" err="1"/>
              <a:t>as</a:t>
            </a:r>
            <a:r>
              <a:rPr lang="de-DE" dirty="0"/>
              <a:t> </a:t>
            </a:r>
            <a:r>
              <a:rPr lang="de-DE" dirty="0" err="1"/>
              <a:t>well</a:t>
            </a:r>
            <a:r>
              <a:rPr lang="de-DE" dirty="0"/>
              <a:t> </a:t>
            </a:r>
            <a:r>
              <a:rPr lang="de-DE" dirty="0" err="1"/>
              <a:t>as</a:t>
            </a:r>
            <a:r>
              <a:rPr lang="de-DE" dirty="0"/>
              <a:t> on </a:t>
            </a:r>
            <a:r>
              <a:rPr lang="de-DE" dirty="0" err="1"/>
              <a:t>aesthetic</a:t>
            </a:r>
            <a:r>
              <a:rPr lang="de-DE" dirty="0"/>
              <a:t> </a:t>
            </a:r>
            <a:r>
              <a:rPr lang="de-DE" dirty="0" err="1"/>
              <a:t>landscapes</a:t>
            </a:r>
            <a:r>
              <a:rPr lang="de-DE" dirty="0"/>
              <a:t>:</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r>
              <a:rPr lang="de-DE" dirty="0"/>
              <a:t>Climate </a:t>
            </a:r>
            <a:r>
              <a:rPr lang="de-DE" dirty="0" err="1"/>
              <a:t>protection</a:t>
            </a:r>
            <a:r>
              <a:rPr lang="de-DE" dirty="0"/>
              <a:t> and the </a:t>
            </a:r>
            <a:r>
              <a:rPr lang="de-DE" dirty="0" err="1"/>
              <a:t>preservation</a:t>
            </a:r>
            <a:r>
              <a:rPr lang="de-DE" dirty="0"/>
              <a:t> of </a:t>
            </a:r>
            <a:r>
              <a:rPr lang="de-DE" dirty="0" err="1"/>
              <a:t>habitat</a:t>
            </a:r>
            <a:r>
              <a:rPr lang="de-DE" dirty="0"/>
              <a:t> </a:t>
            </a:r>
            <a:r>
              <a:rPr lang="de-DE" dirty="0" err="1"/>
              <a:t>diversity</a:t>
            </a:r>
            <a:r>
              <a:rPr lang="de-DE" dirty="0"/>
              <a:t> </a:t>
            </a:r>
            <a:r>
              <a:rPr lang="de-DE" dirty="0" err="1"/>
              <a:t>are</a:t>
            </a:r>
            <a:r>
              <a:rPr lang="de-DE" dirty="0"/>
              <a:t> </a:t>
            </a:r>
            <a:r>
              <a:rPr lang="de-DE" dirty="0" err="1"/>
              <a:t>therefore</a:t>
            </a:r>
            <a:r>
              <a:rPr lang="de-DE" dirty="0"/>
              <a:t> essential </a:t>
            </a:r>
            <a:r>
              <a:rPr lang="de-DE" dirty="0" err="1"/>
              <a:t>prerequisites</a:t>
            </a:r>
            <a:r>
              <a:rPr lang="de-DE" dirty="0"/>
              <a:t> </a:t>
            </a:r>
            <a:r>
              <a:rPr lang="de-DE" dirty="0" err="1"/>
              <a:t>for</a:t>
            </a:r>
            <a:r>
              <a:rPr lang="de-DE" dirty="0"/>
              <a:t> the </a:t>
            </a:r>
            <a:r>
              <a:rPr lang="de-DE" dirty="0" err="1"/>
              <a:t>protection</a:t>
            </a:r>
            <a:r>
              <a:rPr lang="de-DE" dirty="0"/>
              <a:t> and </a:t>
            </a:r>
            <a:r>
              <a:rPr lang="de-DE" dirty="0" err="1"/>
              <a:t>preservation</a:t>
            </a:r>
            <a:r>
              <a:rPr lang="de-DE" dirty="0"/>
              <a:t> of </a:t>
            </a:r>
            <a:r>
              <a:rPr lang="de-DE" dirty="0" err="1"/>
              <a:t>tourist</a:t>
            </a:r>
            <a:r>
              <a:rPr lang="de-DE" dirty="0"/>
              <a:t> </a:t>
            </a:r>
            <a:r>
              <a:rPr lang="de-DE" dirty="0" err="1"/>
              <a:t>destinations</a:t>
            </a:r>
            <a:r>
              <a:rPr lang="de-DE" dirty="0"/>
              <a:t>!</a:t>
            </a:r>
            <a:endParaRPr dirty="0"/>
          </a:p>
          <a:p>
            <a:pPr marL="0" lvl="0" indent="0" algn="l" rtl="0">
              <a:lnSpc>
                <a:spcPct val="90000"/>
              </a:lnSpc>
              <a:spcBef>
                <a:spcPts val="1000"/>
              </a:spcBef>
              <a:spcAft>
                <a:spcPts val="0"/>
              </a:spcAft>
              <a:buClr>
                <a:srgbClr val="595A59"/>
              </a:buClr>
              <a:buSzPts val="1800"/>
              <a:buNone/>
            </a:pPr>
            <a:r>
              <a:rPr lang="de-DE" b="1" dirty="0" err="1"/>
              <a:t>Sustainable</a:t>
            </a:r>
            <a:r>
              <a:rPr lang="de-DE" b="1" dirty="0"/>
              <a:t> </a:t>
            </a:r>
            <a:r>
              <a:rPr lang="de-DE" b="1" dirty="0" err="1"/>
              <a:t>tourism</a:t>
            </a:r>
            <a:r>
              <a:rPr lang="de-DE" b="1" dirty="0"/>
              <a:t> </a:t>
            </a:r>
            <a:r>
              <a:rPr lang="de-DE" b="1" dirty="0" err="1"/>
              <a:t>development</a:t>
            </a:r>
            <a:r>
              <a:rPr lang="de-DE" b="1" dirty="0"/>
              <a:t> </a:t>
            </a:r>
            <a:r>
              <a:rPr lang="de-DE" dirty="0" err="1"/>
              <a:t>makes</a:t>
            </a:r>
            <a:r>
              <a:rPr lang="de-DE" dirty="0"/>
              <a:t> an </a:t>
            </a:r>
            <a:r>
              <a:rPr lang="de-DE" dirty="0" err="1"/>
              <a:t>important</a:t>
            </a:r>
            <a:r>
              <a:rPr lang="de-DE" dirty="0"/>
              <a:t> </a:t>
            </a:r>
            <a:r>
              <a:rPr lang="de-DE" dirty="0" err="1"/>
              <a:t>contribution</a:t>
            </a:r>
            <a:r>
              <a:rPr lang="de-DE" dirty="0"/>
              <a:t> </a:t>
            </a:r>
            <a:r>
              <a:rPr lang="de-DE" dirty="0" err="1"/>
              <a:t>to</a:t>
            </a:r>
            <a:r>
              <a:rPr lang="de-DE" dirty="0"/>
              <a:t> </a:t>
            </a:r>
            <a:r>
              <a:rPr lang="de-DE" dirty="0" err="1"/>
              <a:t>preserving</a:t>
            </a:r>
            <a:r>
              <a:rPr lang="de-DE" dirty="0"/>
              <a:t> </a:t>
            </a:r>
            <a:r>
              <a:rPr lang="de-DE" dirty="0" err="1"/>
              <a:t>liveable</a:t>
            </a:r>
            <a:r>
              <a:rPr lang="de-DE" dirty="0"/>
              <a:t> </a:t>
            </a:r>
            <a:r>
              <a:rPr lang="de-DE" dirty="0" err="1"/>
              <a:t>natural</a:t>
            </a:r>
            <a:r>
              <a:rPr lang="de-DE" dirty="0"/>
              <a:t> and </a:t>
            </a:r>
            <a:r>
              <a:rPr lang="de-DE" dirty="0" err="1"/>
              <a:t>cultural</a:t>
            </a:r>
            <a:r>
              <a:rPr lang="de-DE" dirty="0"/>
              <a:t> </a:t>
            </a:r>
            <a:r>
              <a:rPr lang="de-DE" dirty="0" err="1"/>
              <a:t>habitats</a:t>
            </a:r>
            <a:r>
              <a:rPr lang="de-DE" dirty="0"/>
              <a:t> and </a:t>
            </a:r>
            <a:r>
              <a:rPr lang="de-DE" dirty="0" err="1"/>
              <a:t>protecting</a:t>
            </a:r>
            <a:r>
              <a:rPr lang="de-DE" dirty="0"/>
              <a:t> the </a:t>
            </a:r>
            <a:r>
              <a:rPr lang="de-DE" dirty="0" err="1"/>
              <a:t>environment</a:t>
            </a:r>
            <a:r>
              <a:rPr lang="de-DE" dirty="0"/>
              <a:t> and </a:t>
            </a:r>
            <a:r>
              <a:rPr lang="de-DE" dirty="0" err="1"/>
              <a:t>climate</a:t>
            </a:r>
            <a:r>
              <a:rPr lang="de-DE" dirty="0"/>
              <a:t>. This </a:t>
            </a:r>
            <a:r>
              <a:rPr lang="de-DE" dirty="0" err="1"/>
              <a:t>enables</a:t>
            </a:r>
            <a:r>
              <a:rPr lang="de-DE" dirty="0"/>
              <a:t> </a:t>
            </a:r>
            <a:r>
              <a:rPr lang="de-DE" dirty="0" err="1"/>
              <a:t>sustainable</a:t>
            </a:r>
            <a:r>
              <a:rPr lang="de-DE" dirty="0"/>
              <a:t> </a:t>
            </a:r>
            <a:r>
              <a:rPr lang="de-DE" dirty="0" err="1"/>
              <a:t>value</a:t>
            </a:r>
            <a:r>
              <a:rPr lang="de-DE" dirty="0"/>
              <a:t> </a:t>
            </a:r>
            <a:r>
              <a:rPr lang="de-DE" dirty="0" err="1"/>
              <a:t>creation</a:t>
            </a:r>
            <a:r>
              <a:rPr lang="de-DE" dirty="0"/>
              <a:t> </a:t>
            </a:r>
            <a:r>
              <a:rPr lang="de-DE" dirty="0" err="1"/>
              <a:t>without</a:t>
            </a:r>
            <a:r>
              <a:rPr lang="de-DE" dirty="0"/>
              <a:t> </a:t>
            </a:r>
            <a:r>
              <a:rPr lang="de-DE" dirty="0" err="1"/>
              <a:t>consuming</a:t>
            </a:r>
            <a:r>
              <a:rPr lang="de-DE" dirty="0"/>
              <a:t> </a:t>
            </a:r>
            <a:r>
              <a:rPr lang="de-DE" dirty="0" err="1"/>
              <a:t>resources</a:t>
            </a:r>
            <a:r>
              <a:rPr lang="de-DE" dirty="0"/>
              <a:t> and </a:t>
            </a:r>
            <a:r>
              <a:rPr lang="de-DE" dirty="0" err="1"/>
              <a:t>future</a:t>
            </a:r>
            <a:r>
              <a:rPr lang="de-DE" dirty="0"/>
              <a:t> </a:t>
            </a:r>
            <a:r>
              <a:rPr lang="de-DE" dirty="0" err="1"/>
              <a:t>opportunities</a:t>
            </a:r>
            <a:r>
              <a:rPr lang="de-DE" dirty="0"/>
              <a:t> of </a:t>
            </a:r>
            <a:r>
              <a:rPr lang="de-DE" dirty="0" err="1"/>
              <a:t>future</a:t>
            </a:r>
            <a:r>
              <a:rPr lang="de-DE" dirty="0"/>
              <a:t> </a:t>
            </a:r>
            <a:r>
              <a:rPr lang="de-DE" dirty="0" err="1"/>
              <a:t>generations</a:t>
            </a:r>
            <a:r>
              <a:rPr lang="de-DE" dirty="0"/>
              <a:t>. </a:t>
            </a:r>
            <a:r>
              <a:rPr lang="de-DE" dirty="0" err="1"/>
              <a:t>Sustainable</a:t>
            </a:r>
            <a:r>
              <a:rPr lang="de-DE" dirty="0"/>
              <a:t> </a:t>
            </a:r>
            <a:r>
              <a:rPr lang="de-DE" dirty="0" err="1"/>
              <a:t>tourism</a:t>
            </a:r>
            <a:r>
              <a:rPr lang="de-DE" dirty="0"/>
              <a:t> </a:t>
            </a:r>
            <a:r>
              <a:rPr lang="de-DE" dirty="0" err="1"/>
              <a:t>should</a:t>
            </a:r>
            <a:r>
              <a:rPr lang="de-DE" dirty="0"/>
              <a:t> </a:t>
            </a:r>
            <a:r>
              <a:rPr lang="de-DE" dirty="0" err="1"/>
              <a:t>help</a:t>
            </a:r>
            <a:r>
              <a:rPr lang="de-DE" dirty="0"/>
              <a:t> </a:t>
            </a:r>
            <a:r>
              <a:rPr lang="de-DE" dirty="0" err="1"/>
              <a:t>to</a:t>
            </a:r>
            <a:r>
              <a:rPr lang="de-DE" dirty="0"/>
              <a:t> </a:t>
            </a:r>
            <a:r>
              <a:rPr lang="de-DE" dirty="0" err="1"/>
              <a:t>ensure</a:t>
            </a:r>
            <a:r>
              <a:rPr lang="de-DE" dirty="0"/>
              <a:t> </a:t>
            </a:r>
            <a:r>
              <a:rPr lang="de-DE" dirty="0" err="1"/>
              <a:t>that</a:t>
            </a:r>
            <a:r>
              <a:rPr lang="de-DE" dirty="0"/>
              <a:t> the </a:t>
            </a:r>
            <a:r>
              <a:rPr lang="de-DE" dirty="0" err="1"/>
              <a:t>economic</a:t>
            </a:r>
            <a:r>
              <a:rPr lang="de-DE" dirty="0"/>
              <a:t>, </a:t>
            </a:r>
            <a:r>
              <a:rPr lang="de-DE" dirty="0" err="1"/>
              <a:t>ecological</a:t>
            </a:r>
            <a:r>
              <a:rPr lang="de-DE" dirty="0"/>
              <a:t> and social </a:t>
            </a:r>
            <a:r>
              <a:rPr lang="de-DE" dirty="0" err="1"/>
              <a:t>impacts</a:t>
            </a:r>
            <a:r>
              <a:rPr lang="de-DE" dirty="0"/>
              <a:t> on the </a:t>
            </a:r>
            <a:r>
              <a:rPr lang="de-DE" dirty="0" err="1"/>
              <a:t>population</a:t>
            </a:r>
            <a:r>
              <a:rPr lang="de-DE" dirty="0"/>
              <a:t>, the </a:t>
            </a:r>
            <a:r>
              <a:rPr lang="de-DE" dirty="0" err="1"/>
              <a:t>environment</a:t>
            </a:r>
            <a:r>
              <a:rPr lang="de-DE" dirty="0"/>
              <a:t> and the </a:t>
            </a:r>
            <a:r>
              <a:rPr lang="de-DE" dirty="0" err="1"/>
              <a:t>economy</a:t>
            </a:r>
            <a:r>
              <a:rPr lang="de-DE" dirty="0"/>
              <a:t> </a:t>
            </a:r>
            <a:r>
              <a:rPr lang="de-DE" dirty="0" err="1"/>
              <a:t>are</a:t>
            </a:r>
            <a:r>
              <a:rPr lang="de-DE" dirty="0"/>
              <a:t> </a:t>
            </a:r>
            <a:r>
              <a:rPr lang="de-DE" dirty="0" err="1"/>
              <a:t>compatible</a:t>
            </a:r>
            <a:r>
              <a:rPr lang="de-DE" dirty="0"/>
              <a:t>. </a:t>
            </a:r>
            <a:endParaRPr dirty="0"/>
          </a:p>
        </p:txBody>
      </p:sp>
      <p:sp>
        <p:nvSpPr>
          <p:cNvPr id="1646" name="Google Shape;1646;p42"/>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Sustainable tourism development is in harmony with nature, landscape and population.</a:t>
            </a:r>
            <a:endParaRPr/>
          </a:p>
        </p:txBody>
      </p:sp>
      <p:sp>
        <p:nvSpPr>
          <p:cNvPr id="1647" name="Google Shape;1647;p42"/>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a:t>Sustainability in Tourism</a:t>
            </a:r>
            <a:endParaRPr/>
          </a:p>
          <a:p>
            <a:pPr marL="0" lvl="0" indent="0" algn="l" rtl="0">
              <a:lnSpc>
                <a:spcPct val="90000"/>
              </a:lnSpc>
              <a:spcBef>
                <a:spcPts val="1000"/>
              </a:spcBef>
              <a:spcAft>
                <a:spcPts val="0"/>
              </a:spcAft>
              <a:buClr>
                <a:srgbClr val="79527B"/>
              </a:buClr>
              <a:buSzPct val="100000"/>
              <a:buNone/>
            </a:pPr>
            <a:endParaRPr/>
          </a:p>
        </p:txBody>
      </p:sp>
      <p:pic>
        <p:nvPicPr>
          <p:cNvPr id="1648" name="Google Shape;1648;p42"/>
          <p:cNvPicPr preferRelativeResize="0"/>
          <p:nvPr/>
        </p:nvPicPr>
        <p:blipFill rotWithShape="1">
          <a:blip r:embed="rId3">
            <a:alphaModFix/>
          </a:blip>
          <a:srcRect r="15699"/>
          <a:stretch/>
        </p:blipFill>
        <p:spPr>
          <a:xfrm>
            <a:off x="1183859" y="2344860"/>
            <a:ext cx="1620000" cy="1080000"/>
          </a:xfrm>
          <a:prstGeom prst="rect">
            <a:avLst/>
          </a:prstGeom>
          <a:noFill/>
          <a:ln>
            <a:noFill/>
          </a:ln>
          <a:effectLst>
            <a:outerShdw blurRad="50800" dist="38100" dir="2700000" algn="tl" rotWithShape="0">
              <a:srgbClr val="000000">
                <a:alpha val="40000"/>
              </a:srgbClr>
            </a:outerShdw>
          </a:effectLst>
        </p:spPr>
      </p:pic>
      <p:pic>
        <p:nvPicPr>
          <p:cNvPr id="1649" name="Google Shape;1649;p42"/>
          <p:cNvPicPr preferRelativeResize="0"/>
          <p:nvPr/>
        </p:nvPicPr>
        <p:blipFill rotWithShape="1">
          <a:blip r:embed="rId4">
            <a:alphaModFix/>
          </a:blip>
          <a:srcRect/>
          <a:stretch/>
        </p:blipFill>
        <p:spPr>
          <a:xfrm>
            <a:off x="8578141" y="2344860"/>
            <a:ext cx="1620000" cy="1080000"/>
          </a:xfrm>
          <a:prstGeom prst="rect">
            <a:avLst/>
          </a:prstGeom>
          <a:noFill/>
          <a:ln>
            <a:noFill/>
          </a:ln>
          <a:effectLst>
            <a:outerShdw blurRad="50800" dist="38100" dir="2700000" algn="tl" rotWithShape="0">
              <a:srgbClr val="000000">
                <a:alpha val="40000"/>
              </a:srgbClr>
            </a:outerShdw>
          </a:effectLst>
        </p:spPr>
      </p:pic>
      <p:pic>
        <p:nvPicPr>
          <p:cNvPr id="1650" name="Google Shape;1650;p42"/>
          <p:cNvPicPr preferRelativeResize="0"/>
          <p:nvPr/>
        </p:nvPicPr>
        <p:blipFill rotWithShape="1">
          <a:blip r:embed="rId5">
            <a:alphaModFix/>
          </a:blip>
          <a:srcRect/>
          <a:stretch/>
        </p:blipFill>
        <p:spPr>
          <a:xfrm>
            <a:off x="4881000" y="2344860"/>
            <a:ext cx="1620000" cy="1080000"/>
          </a:xfrm>
          <a:prstGeom prst="rect">
            <a:avLst/>
          </a:prstGeom>
          <a:noFill/>
          <a:ln>
            <a:noFill/>
          </a:ln>
          <a:effectLst>
            <a:outerShdw blurRad="50800" dist="38100" dir="2700000" algn="tl" rotWithShape="0">
              <a:srgbClr val="000000">
                <a:alpha val="40000"/>
              </a:srgbClr>
            </a:outerShdw>
          </a:effectLst>
        </p:spPr>
      </p:pic>
      <p:sp>
        <p:nvSpPr>
          <p:cNvPr id="1651" name="Google Shape;1651;p42"/>
          <p:cNvSpPr/>
          <p:nvPr/>
        </p:nvSpPr>
        <p:spPr>
          <a:xfrm>
            <a:off x="2586446" y="2838996"/>
            <a:ext cx="1367246"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a:solidFill>
                  <a:srgbClr val="595A59"/>
                </a:solidFill>
                <a:latin typeface="Calibri"/>
                <a:ea typeface="Calibri"/>
                <a:cs typeface="Calibri"/>
                <a:sym typeface="Calibri"/>
              </a:rPr>
              <a:t>Real snow for winter sports</a:t>
            </a:r>
            <a:endParaRPr/>
          </a:p>
        </p:txBody>
      </p:sp>
      <p:sp>
        <p:nvSpPr>
          <p:cNvPr id="1652" name="Google Shape;1652;p42"/>
          <p:cNvSpPr/>
          <p:nvPr/>
        </p:nvSpPr>
        <p:spPr>
          <a:xfrm>
            <a:off x="6326777" y="2832186"/>
            <a:ext cx="1367246"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a:solidFill>
                  <a:srgbClr val="595A59"/>
                </a:solidFill>
                <a:latin typeface="Calibri"/>
                <a:ea typeface="Calibri"/>
                <a:cs typeface="Calibri"/>
                <a:sym typeface="Calibri"/>
              </a:rPr>
              <a:t>Healthy forest for hiking</a:t>
            </a:r>
            <a:endParaRPr/>
          </a:p>
        </p:txBody>
      </p:sp>
      <p:sp>
        <p:nvSpPr>
          <p:cNvPr id="1653" name="Google Shape;1653;p42"/>
          <p:cNvSpPr/>
          <p:nvPr/>
        </p:nvSpPr>
        <p:spPr>
          <a:xfrm>
            <a:off x="10001794" y="2832185"/>
            <a:ext cx="1367246" cy="870857"/>
          </a:xfrm>
          <a:prstGeom prst="rect">
            <a:avLst/>
          </a:prstGeom>
          <a:solidFill>
            <a:srgbClr val="C5C5C5"/>
          </a:solidFill>
          <a:ln w="12700" cap="flat" cmpd="sng">
            <a:solidFill>
              <a:srgbClr val="C5C5C5"/>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a:solidFill>
                  <a:srgbClr val="595A59"/>
                </a:solidFill>
                <a:latin typeface="Calibri"/>
                <a:ea typeface="Calibri"/>
                <a:cs typeface="Calibri"/>
                <a:sym typeface="Calibri"/>
              </a:rPr>
              <a:t>Clean waters for bathing</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57"/>
        <p:cNvGrpSpPr/>
        <p:nvPr/>
      </p:nvGrpSpPr>
      <p:grpSpPr>
        <a:xfrm>
          <a:off x="0" y="0"/>
          <a:ext cx="0" cy="0"/>
          <a:chOff x="0" y="0"/>
          <a:chExt cx="0" cy="0"/>
        </a:xfrm>
      </p:grpSpPr>
      <p:sp>
        <p:nvSpPr>
          <p:cNvPr id="1658" name="Google Shape;1658;p4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659" name="Google Shape;1659;p4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Sustainable</a:t>
            </a:r>
            <a:r>
              <a:rPr lang="de-DE" dirty="0"/>
              <a:t> </a:t>
            </a:r>
            <a:r>
              <a:rPr lang="de-DE" dirty="0" err="1"/>
              <a:t>tourism</a:t>
            </a:r>
            <a:r>
              <a:rPr lang="de-DE" dirty="0"/>
              <a:t> </a:t>
            </a:r>
            <a:r>
              <a:rPr lang="de-DE" dirty="0" err="1"/>
              <a:t>development</a:t>
            </a:r>
            <a:r>
              <a:rPr lang="de-DE" dirty="0"/>
              <a:t> </a:t>
            </a:r>
            <a:r>
              <a:rPr lang="de-DE" dirty="0" err="1"/>
              <a:t>guidelines</a:t>
            </a:r>
            <a:r>
              <a:rPr lang="de-DE" dirty="0"/>
              <a:t> </a:t>
            </a:r>
            <a:r>
              <a:rPr lang="de-DE" dirty="0" err="1"/>
              <a:t>can</a:t>
            </a:r>
            <a:r>
              <a:rPr lang="de-DE" dirty="0"/>
              <a:t> </a:t>
            </a:r>
            <a:r>
              <a:rPr lang="de-DE" dirty="0" err="1"/>
              <a:t>be</a:t>
            </a:r>
            <a:r>
              <a:rPr lang="de-DE" dirty="0"/>
              <a:t> </a:t>
            </a:r>
            <a:r>
              <a:rPr lang="de-DE" dirty="0" err="1"/>
              <a:t>applied</a:t>
            </a:r>
            <a:r>
              <a:rPr lang="de-DE" dirty="0"/>
              <a:t> in all </a:t>
            </a:r>
            <a:r>
              <a:rPr lang="de-DE" dirty="0" err="1"/>
              <a:t>forms</a:t>
            </a:r>
            <a:r>
              <a:rPr lang="de-DE" dirty="0"/>
              <a:t> of </a:t>
            </a:r>
            <a:r>
              <a:rPr lang="de-DE" dirty="0" err="1"/>
              <a:t>tourism</a:t>
            </a:r>
            <a:r>
              <a:rPr lang="de-DE" dirty="0"/>
              <a:t> </a:t>
            </a:r>
            <a:r>
              <a:rPr lang="de-DE" dirty="0" err="1"/>
              <a:t>offers</a:t>
            </a:r>
            <a:r>
              <a:rPr lang="de-DE" dirty="0"/>
              <a:t> in all </a:t>
            </a:r>
            <a:r>
              <a:rPr lang="de-DE" dirty="0" err="1"/>
              <a:t>types</a:t>
            </a:r>
            <a:r>
              <a:rPr lang="de-DE" dirty="0"/>
              <a:t> of </a:t>
            </a:r>
            <a:r>
              <a:rPr lang="de-DE" dirty="0" err="1"/>
              <a:t>destinations</a:t>
            </a:r>
            <a:r>
              <a:rPr lang="de-DE" dirty="0"/>
              <a:t> (incl. </a:t>
            </a:r>
            <a:r>
              <a:rPr lang="de-DE" dirty="0" err="1"/>
              <a:t>mass</a:t>
            </a:r>
            <a:r>
              <a:rPr lang="de-DE" dirty="0"/>
              <a:t> </a:t>
            </a:r>
            <a:r>
              <a:rPr lang="de-DE" dirty="0" err="1"/>
              <a:t>tourism</a:t>
            </a:r>
            <a:r>
              <a:rPr lang="de-DE" dirty="0"/>
              <a:t>, </a:t>
            </a:r>
            <a:r>
              <a:rPr lang="de-DE" dirty="0" err="1"/>
              <a:t>niche</a:t>
            </a:r>
            <a:r>
              <a:rPr lang="de-DE" dirty="0"/>
              <a:t> </a:t>
            </a:r>
            <a:r>
              <a:rPr lang="de-DE" dirty="0" err="1"/>
              <a:t>tourism</a:t>
            </a:r>
            <a:r>
              <a:rPr lang="de-DE" dirty="0"/>
              <a:t> </a:t>
            </a:r>
            <a:r>
              <a:rPr lang="de-DE" dirty="0" err="1"/>
              <a:t>segments</a:t>
            </a:r>
            <a:r>
              <a:rPr lang="de-DE" dirty="0"/>
              <a:t>, etc.).</a:t>
            </a:r>
            <a:endParaRPr dirty="0"/>
          </a:p>
          <a:p>
            <a:pPr marL="0" lvl="0" indent="0" algn="l" rtl="0">
              <a:lnSpc>
                <a:spcPct val="100000"/>
              </a:lnSpc>
              <a:spcBef>
                <a:spcPts val="600"/>
              </a:spcBef>
              <a:spcAft>
                <a:spcPts val="0"/>
              </a:spcAft>
              <a:buClr>
                <a:srgbClr val="595A59"/>
              </a:buClr>
              <a:buSzPts val="1800"/>
              <a:buNone/>
            </a:pPr>
            <a:r>
              <a:rPr lang="de-DE" dirty="0"/>
              <a:t>The </a:t>
            </a:r>
            <a:r>
              <a:rPr lang="de-DE" dirty="0" err="1"/>
              <a:t>principles</a:t>
            </a:r>
            <a:r>
              <a:rPr lang="de-DE" dirty="0"/>
              <a:t> of </a:t>
            </a:r>
            <a:r>
              <a:rPr lang="de-DE" dirty="0" err="1"/>
              <a:t>sustainability</a:t>
            </a:r>
            <a:r>
              <a:rPr lang="de-DE" dirty="0"/>
              <a:t> </a:t>
            </a:r>
            <a:r>
              <a:rPr lang="de-DE" dirty="0" err="1"/>
              <a:t>relate</a:t>
            </a:r>
            <a:r>
              <a:rPr lang="de-DE" dirty="0"/>
              <a:t> </a:t>
            </a:r>
            <a:r>
              <a:rPr lang="de-DE" dirty="0" err="1"/>
              <a:t>to</a:t>
            </a:r>
            <a:r>
              <a:rPr lang="de-DE" dirty="0"/>
              <a:t> the environmental, </a:t>
            </a:r>
            <a:r>
              <a:rPr lang="de-DE" dirty="0" err="1"/>
              <a:t>economic</a:t>
            </a:r>
            <a:r>
              <a:rPr lang="de-DE" dirty="0"/>
              <a:t> and </a:t>
            </a:r>
            <a:r>
              <a:rPr lang="de-DE" dirty="0" err="1"/>
              <a:t>socio-cultural</a:t>
            </a:r>
            <a:r>
              <a:rPr lang="de-DE" dirty="0"/>
              <a:t> </a:t>
            </a:r>
            <a:r>
              <a:rPr lang="de-DE" dirty="0" err="1"/>
              <a:t>aspects</a:t>
            </a:r>
            <a:r>
              <a:rPr lang="de-DE" dirty="0"/>
              <a:t> of </a:t>
            </a:r>
            <a:r>
              <a:rPr lang="de-DE" dirty="0" err="1"/>
              <a:t>tourism</a:t>
            </a:r>
            <a:r>
              <a:rPr lang="de-DE" dirty="0"/>
              <a:t> </a:t>
            </a:r>
            <a:r>
              <a:rPr lang="de-DE" dirty="0" err="1"/>
              <a:t>development</a:t>
            </a:r>
            <a:r>
              <a:rPr lang="de-DE" dirty="0"/>
              <a:t>. An </a:t>
            </a:r>
            <a:r>
              <a:rPr lang="de-DE" dirty="0" err="1"/>
              <a:t>appropriate</a:t>
            </a:r>
            <a:r>
              <a:rPr lang="de-DE" dirty="0"/>
              <a:t> </a:t>
            </a:r>
            <a:r>
              <a:rPr lang="de-DE" dirty="0" err="1"/>
              <a:t>balance</a:t>
            </a:r>
            <a:r>
              <a:rPr lang="de-DE" dirty="0"/>
              <a:t> </a:t>
            </a:r>
            <a:r>
              <a:rPr lang="de-DE" dirty="0" err="1"/>
              <a:t>must</a:t>
            </a:r>
            <a:r>
              <a:rPr lang="de-DE" dirty="0"/>
              <a:t> </a:t>
            </a:r>
            <a:r>
              <a:rPr lang="de-DE" dirty="0" err="1"/>
              <a:t>be</a:t>
            </a:r>
            <a:r>
              <a:rPr lang="de-DE" dirty="0"/>
              <a:t> </a:t>
            </a:r>
            <a:r>
              <a:rPr lang="de-DE" dirty="0" err="1"/>
              <a:t>struck</a:t>
            </a:r>
            <a:r>
              <a:rPr lang="de-DE" dirty="0"/>
              <a:t> </a:t>
            </a:r>
            <a:r>
              <a:rPr lang="de-DE" dirty="0" err="1"/>
              <a:t>between</a:t>
            </a:r>
            <a:r>
              <a:rPr lang="de-DE" dirty="0"/>
              <a:t> </a:t>
            </a:r>
            <a:r>
              <a:rPr lang="de-DE" dirty="0" err="1"/>
              <a:t>these</a:t>
            </a:r>
            <a:r>
              <a:rPr lang="de-DE" dirty="0"/>
              <a:t> </a:t>
            </a:r>
            <a:r>
              <a:rPr lang="de-DE" dirty="0" err="1"/>
              <a:t>three</a:t>
            </a:r>
            <a:r>
              <a:rPr lang="de-DE" dirty="0"/>
              <a:t> </a:t>
            </a:r>
            <a:r>
              <a:rPr lang="de-DE" dirty="0" err="1"/>
              <a:t>dimensions</a:t>
            </a:r>
            <a:r>
              <a:rPr lang="de-DE" dirty="0"/>
              <a:t> </a:t>
            </a:r>
            <a:r>
              <a:rPr lang="de-DE" dirty="0" err="1"/>
              <a:t>to</a:t>
            </a:r>
            <a:r>
              <a:rPr lang="de-DE" dirty="0"/>
              <a:t> </a:t>
            </a:r>
            <a:r>
              <a:rPr lang="de-DE" dirty="0" err="1"/>
              <a:t>ensure</a:t>
            </a:r>
            <a:r>
              <a:rPr lang="de-DE" dirty="0"/>
              <a:t> </a:t>
            </a:r>
            <a:r>
              <a:rPr lang="de-DE" dirty="0" err="1"/>
              <a:t>long</a:t>
            </a:r>
            <a:r>
              <a:rPr lang="de-DE" dirty="0"/>
              <a:t>-term </a:t>
            </a:r>
            <a:r>
              <a:rPr lang="de-DE" dirty="0" err="1"/>
              <a:t>sustainability</a:t>
            </a:r>
            <a:r>
              <a:rPr lang="de-DE" dirty="0"/>
              <a:t>.</a:t>
            </a:r>
            <a:endParaRPr dirty="0"/>
          </a:p>
        </p:txBody>
      </p:sp>
      <p:sp>
        <p:nvSpPr>
          <p:cNvPr id="1660" name="Google Shape;1660;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Achieving sustainable tourism is a continuous process. </a:t>
            </a:r>
            <a:endParaRPr/>
          </a:p>
        </p:txBody>
      </p:sp>
      <p:sp>
        <p:nvSpPr>
          <p:cNvPr id="1661" name="Google Shape;1661;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de-DE"/>
              <a:t>Sustainable tourism development guidelines</a:t>
            </a:r>
            <a:endParaRPr/>
          </a:p>
        </p:txBody>
      </p:sp>
      <p:grpSp>
        <p:nvGrpSpPr>
          <p:cNvPr id="1662" name="Google Shape;1662;p43"/>
          <p:cNvGrpSpPr/>
          <p:nvPr/>
        </p:nvGrpSpPr>
        <p:grpSpPr>
          <a:xfrm>
            <a:off x="3752850" y="1858734"/>
            <a:ext cx="8007350" cy="3789720"/>
            <a:chOff x="0" y="64773"/>
            <a:chExt cx="8007350" cy="3789720"/>
          </a:xfrm>
        </p:grpSpPr>
        <p:sp>
          <p:nvSpPr>
            <p:cNvPr id="1663" name="Google Shape;1663;p43"/>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3"/>
            <p:cNvSpPr/>
            <p:nvPr/>
          </p:nvSpPr>
          <p:spPr>
            <a:xfrm>
              <a:off x="396457" y="64773"/>
              <a:ext cx="7610551"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3"/>
            <p:cNvSpPr txBox="1"/>
            <p:nvPr/>
          </p:nvSpPr>
          <p:spPr>
            <a:xfrm>
              <a:off x="438247" y="106563"/>
              <a:ext cx="7526971"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b="0" i="0">
                  <a:solidFill>
                    <a:schemeClr val="lt1"/>
                  </a:solidFill>
                  <a:latin typeface="Calibri"/>
                  <a:ea typeface="Calibri"/>
                  <a:cs typeface="Calibri"/>
                  <a:sym typeface="Calibri"/>
                </a:rPr>
                <a:t>Make optimal use of environmental resources that constitute a key element in tourism development, maintaining essential ecological processes and helping to conserve natural heritage and biodiversity.</a:t>
              </a:r>
              <a:endParaRPr sz="1600">
                <a:solidFill>
                  <a:schemeClr val="lt1"/>
                </a:solidFill>
                <a:latin typeface="Calibri"/>
                <a:ea typeface="Calibri"/>
                <a:cs typeface="Calibri"/>
                <a:sym typeface="Calibri"/>
              </a:endParaRPr>
            </a:p>
          </p:txBody>
        </p:sp>
        <p:sp>
          <p:nvSpPr>
            <p:cNvPr id="1666" name="Google Shape;1666;p43"/>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3"/>
            <p:cNvSpPr/>
            <p:nvPr/>
          </p:nvSpPr>
          <p:spPr>
            <a:xfrm>
              <a:off x="381209" y="1380213"/>
              <a:ext cx="7624178"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3"/>
            <p:cNvSpPr txBox="1"/>
            <p:nvPr/>
          </p:nvSpPr>
          <p:spPr>
            <a:xfrm>
              <a:off x="422999" y="1422003"/>
              <a:ext cx="7540598"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b="0" i="0" dirty="0" err="1">
                  <a:solidFill>
                    <a:schemeClr val="lt1"/>
                  </a:solidFill>
                  <a:latin typeface="Calibri"/>
                  <a:ea typeface="Calibri"/>
                  <a:cs typeface="Calibri"/>
                  <a:sym typeface="Calibri"/>
                </a:rPr>
                <a:t>Respect</a:t>
              </a:r>
              <a:r>
                <a:rPr lang="de-DE" sz="1600" b="0" i="0" dirty="0">
                  <a:solidFill>
                    <a:schemeClr val="lt1"/>
                  </a:solidFill>
                  <a:latin typeface="Calibri"/>
                  <a:ea typeface="Calibri"/>
                  <a:cs typeface="Calibri"/>
                  <a:sym typeface="Calibri"/>
                </a:rPr>
                <a:t> the </a:t>
              </a:r>
              <a:r>
                <a:rPr lang="de-DE" sz="1600" b="0" i="0" dirty="0" err="1">
                  <a:solidFill>
                    <a:schemeClr val="lt1"/>
                  </a:solidFill>
                  <a:latin typeface="Calibri"/>
                  <a:ea typeface="Calibri"/>
                  <a:cs typeface="Calibri"/>
                  <a:sym typeface="Calibri"/>
                </a:rPr>
                <a:t>socio-cultural</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authenticity</a:t>
              </a:r>
              <a:r>
                <a:rPr lang="de-DE" sz="1600" b="0" i="0" dirty="0">
                  <a:solidFill>
                    <a:schemeClr val="lt1"/>
                  </a:solidFill>
                  <a:latin typeface="Calibri"/>
                  <a:ea typeface="Calibri"/>
                  <a:cs typeface="Calibri"/>
                  <a:sym typeface="Calibri"/>
                </a:rPr>
                <a:t> of host </a:t>
              </a:r>
              <a:r>
                <a:rPr lang="de-DE" sz="1600" b="0" i="0" dirty="0" err="1">
                  <a:solidFill>
                    <a:schemeClr val="lt1"/>
                  </a:solidFill>
                  <a:latin typeface="Calibri"/>
                  <a:ea typeface="Calibri"/>
                  <a:cs typeface="Calibri"/>
                  <a:sym typeface="Calibri"/>
                </a:rPr>
                <a:t>communities</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conserve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their</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built</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living</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cultural</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heritage</a:t>
              </a:r>
              <a:r>
                <a:rPr lang="de-DE" sz="1600" b="0" i="0" dirty="0">
                  <a:solidFill>
                    <a:schemeClr val="lt1"/>
                  </a:solidFill>
                  <a:latin typeface="Calibri"/>
                  <a:ea typeface="Calibri"/>
                  <a:cs typeface="Calibri"/>
                  <a:sym typeface="Calibri"/>
                </a:rPr>
                <a:t> and traditional </a:t>
              </a:r>
              <a:r>
                <a:rPr lang="de-DE" sz="1600" b="0" i="0" dirty="0" err="1">
                  <a:solidFill>
                    <a:schemeClr val="lt1"/>
                  </a:solidFill>
                  <a:latin typeface="Calibri"/>
                  <a:ea typeface="Calibri"/>
                  <a:cs typeface="Calibri"/>
                  <a:sym typeface="Calibri"/>
                </a:rPr>
                <a:t>values</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contribute</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to</a:t>
              </a:r>
              <a:r>
                <a:rPr lang="de-DE" sz="1600" b="0" i="0" dirty="0">
                  <a:solidFill>
                    <a:schemeClr val="lt1"/>
                  </a:solidFill>
                  <a:latin typeface="Calibri"/>
                  <a:ea typeface="Calibri"/>
                  <a:cs typeface="Calibri"/>
                  <a:sym typeface="Calibri"/>
                </a:rPr>
                <a:t> inter-</a:t>
              </a:r>
              <a:r>
                <a:rPr lang="de-DE" sz="1600" b="0" i="0" dirty="0" err="1">
                  <a:solidFill>
                    <a:schemeClr val="lt1"/>
                  </a:solidFill>
                  <a:latin typeface="Calibri"/>
                  <a:ea typeface="Calibri"/>
                  <a:cs typeface="Calibri"/>
                  <a:sym typeface="Calibri"/>
                </a:rPr>
                <a:t>cultural</a:t>
              </a:r>
              <a:r>
                <a:rPr lang="de-DE" sz="1600" b="0" i="0" dirty="0">
                  <a:solidFill>
                    <a:schemeClr val="lt1"/>
                  </a:solidFill>
                  <a:latin typeface="Calibri"/>
                  <a:ea typeface="Calibri"/>
                  <a:cs typeface="Calibri"/>
                  <a:sym typeface="Calibri"/>
                </a:rPr>
                <a:t> </a:t>
              </a:r>
              <a:r>
                <a:rPr lang="de-DE" sz="1600" b="0" i="0" dirty="0" err="1">
                  <a:solidFill>
                    <a:schemeClr val="lt1"/>
                  </a:solidFill>
                  <a:latin typeface="Calibri"/>
                  <a:ea typeface="Calibri"/>
                  <a:cs typeface="Calibri"/>
                  <a:sym typeface="Calibri"/>
                </a:rPr>
                <a:t>understanding</a:t>
              </a:r>
              <a:r>
                <a:rPr lang="de-DE" sz="1600" b="0" i="0" dirty="0">
                  <a:solidFill>
                    <a:schemeClr val="lt1"/>
                  </a:solidFill>
                  <a:latin typeface="Calibri"/>
                  <a:ea typeface="Calibri"/>
                  <a:cs typeface="Calibri"/>
                  <a:sym typeface="Calibri"/>
                </a:rPr>
                <a:t> and </a:t>
              </a:r>
              <a:r>
                <a:rPr lang="de-DE" sz="1600" b="0" i="0" dirty="0" err="1">
                  <a:solidFill>
                    <a:schemeClr val="lt1"/>
                  </a:solidFill>
                  <a:latin typeface="Calibri"/>
                  <a:ea typeface="Calibri"/>
                  <a:cs typeface="Calibri"/>
                  <a:sym typeface="Calibri"/>
                </a:rPr>
                <a:t>tolerance</a:t>
              </a:r>
              <a:r>
                <a:rPr lang="de-DE" sz="1600" b="0" i="0" dirty="0">
                  <a:solidFill>
                    <a:schemeClr val="lt1"/>
                  </a:solidFill>
                  <a:latin typeface="Calibri"/>
                  <a:ea typeface="Calibri"/>
                  <a:cs typeface="Calibri"/>
                  <a:sym typeface="Calibri"/>
                </a:rPr>
                <a:t>.</a:t>
              </a:r>
              <a:endParaRPr sz="1600" dirty="0">
                <a:solidFill>
                  <a:schemeClr val="lt1"/>
                </a:solidFill>
                <a:latin typeface="Calibri"/>
                <a:ea typeface="Calibri"/>
                <a:cs typeface="Calibri"/>
                <a:sym typeface="Calibri"/>
              </a:endParaRPr>
            </a:p>
          </p:txBody>
        </p:sp>
        <p:sp>
          <p:nvSpPr>
            <p:cNvPr id="1669" name="Google Shape;1669;p43"/>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3"/>
            <p:cNvSpPr/>
            <p:nvPr/>
          </p:nvSpPr>
          <p:spPr>
            <a:xfrm>
              <a:off x="381209" y="2695653"/>
              <a:ext cx="7624178"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3"/>
            <p:cNvSpPr txBox="1"/>
            <p:nvPr/>
          </p:nvSpPr>
          <p:spPr>
            <a:xfrm>
              <a:off x="422999" y="2737443"/>
              <a:ext cx="7540598"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b="0" i="0">
                  <a:solidFill>
                    <a:schemeClr val="lt1"/>
                  </a:solidFill>
                  <a:latin typeface="Calibri"/>
                  <a:ea typeface="Calibri"/>
                  <a:cs typeface="Calibri"/>
                  <a:sym typeface="Calibri"/>
                </a:rPr>
                <a:t>Ensure viable, long-term economic operations, providing socio-economic benefits to all stakeholders that are fairly distributed, incl. stable employment and income-earning opportunities, and contributing to poverty alleviation.</a:t>
              </a:r>
              <a:endParaRPr sz="1600">
                <a:solidFill>
                  <a:schemeClr val="lt1"/>
                </a:solidFill>
                <a:latin typeface="Calibri"/>
                <a:ea typeface="Calibri"/>
                <a:cs typeface="Calibri"/>
                <a:sym typeface="Calibri"/>
              </a:endParaRPr>
            </a:p>
          </p:txBody>
        </p:sp>
      </p:grpSp>
      <p:sp>
        <p:nvSpPr>
          <p:cNvPr id="1672" name="Google Shape;1672;p43"/>
          <p:cNvSpPr txBox="1"/>
          <p:nvPr/>
        </p:nvSpPr>
        <p:spPr>
          <a:xfrm>
            <a:off x="8560525" y="6307024"/>
            <a:ext cx="346601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b="0" i="0">
                <a:solidFill>
                  <a:srgbClr val="595A59"/>
                </a:solidFill>
                <a:latin typeface="Calibri"/>
                <a:ea typeface="Calibri"/>
                <a:cs typeface="Calibri"/>
                <a:sym typeface="Calibri"/>
              </a:rPr>
              <a:t>Source: World Tourism Organization: </a:t>
            </a:r>
            <a:r>
              <a:rPr lang="de-DE" sz="1200" b="0" i="0" u="sng">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https://www.unwto.org/sustainable-development</a:t>
            </a:r>
            <a:r>
              <a:rPr lang="de-DE" sz="1200" b="0" i="0">
                <a:solidFill>
                  <a:srgbClr val="595A59"/>
                </a:solidFill>
                <a:latin typeface="Calibri"/>
                <a:ea typeface="Calibri"/>
                <a:cs typeface="Calibri"/>
                <a:sym typeface="Calibri"/>
              </a:rPr>
              <a:t>  </a:t>
            </a:r>
            <a:endParaRPr sz="1200">
              <a:solidFill>
                <a:srgbClr val="595A59"/>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76"/>
        <p:cNvGrpSpPr/>
        <p:nvPr/>
      </p:nvGrpSpPr>
      <p:grpSpPr>
        <a:xfrm>
          <a:off x="0" y="0"/>
          <a:ext cx="0" cy="0"/>
          <a:chOff x="0" y="0"/>
          <a:chExt cx="0" cy="0"/>
        </a:xfrm>
      </p:grpSpPr>
      <p:pic>
        <p:nvPicPr>
          <p:cNvPr id="1677" name="Google Shape;1677;p44"/>
          <p:cNvPicPr preferRelativeResize="0">
            <a:picLocks noGrp="1"/>
          </p:cNvPicPr>
          <p:nvPr>
            <p:ph type="pic" idx="2"/>
          </p:nvPr>
        </p:nvPicPr>
        <p:blipFill rotWithShape="1">
          <a:blip r:embed="rId3">
            <a:alphaModFix/>
          </a:blip>
          <a:srcRect l="29003" r="29004"/>
          <a:stretch/>
        </p:blipFill>
        <p:spPr>
          <a:xfrm>
            <a:off x="6852062" y="228600"/>
            <a:ext cx="5105121" cy="6362700"/>
          </a:xfrm>
          <a:prstGeom prst="rect">
            <a:avLst/>
          </a:prstGeom>
          <a:solidFill>
            <a:schemeClr val="lt1"/>
          </a:solidFill>
          <a:ln>
            <a:noFill/>
          </a:ln>
        </p:spPr>
      </p:pic>
      <p:sp>
        <p:nvSpPr>
          <p:cNvPr id="1678" name="Google Shape;1678;p44"/>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de-DE" dirty="0" err="1"/>
              <a:t>Resilience</a:t>
            </a:r>
            <a:r>
              <a:rPr lang="de-DE" dirty="0"/>
              <a:t> and </a:t>
            </a:r>
            <a:r>
              <a:rPr lang="de-DE" dirty="0" err="1"/>
              <a:t>sustainability</a:t>
            </a:r>
            <a:r>
              <a:rPr lang="de-DE" dirty="0"/>
              <a:t> </a:t>
            </a:r>
            <a:r>
              <a:rPr lang="de-DE" dirty="0" err="1"/>
              <a:t>go</a:t>
            </a:r>
            <a:r>
              <a:rPr lang="de-DE" dirty="0"/>
              <a:t> </a:t>
            </a:r>
            <a:r>
              <a:rPr lang="de-DE" dirty="0" err="1"/>
              <a:t>hand</a:t>
            </a:r>
            <a:r>
              <a:rPr lang="de-DE" dirty="0"/>
              <a:t> in </a:t>
            </a:r>
            <a:r>
              <a:rPr lang="de-DE" dirty="0" err="1"/>
              <a:t>hand</a:t>
            </a:r>
            <a:r>
              <a:rPr lang="de-DE" dirty="0"/>
              <a:t>:</a:t>
            </a:r>
            <a:endParaRPr dirty="0"/>
          </a:p>
          <a:p>
            <a:pPr marL="0" lvl="0" indent="0" algn="l" rtl="0">
              <a:lnSpc>
                <a:spcPct val="90000"/>
              </a:lnSpc>
              <a:spcBef>
                <a:spcPts val="1000"/>
              </a:spcBef>
              <a:spcAft>
                <a:spcPts val="0"/>
              </a:spcAft>
              <a:buClr>
                <a:schemeClr val="lt1"/>
              </a:buClr>
              <a:buSzPts val="2400"/>
              <a:buNone/>
            </a:pPr>
            <a:endParaRPr dirty="0"/>
          </a:p>
          <a:p>
            <a:pPr marL="0" lvl="0" indent="0" algn="l" rtl="0">
              <a:lnSpc>
                <a:spcPct val="90000"/>
              </a:lnSpc>
              <a:spcBef>
                <a:spcPts val="1000"/>
              </a:spcBef>
              <a:spcAft>
                <a:spcPts val="0"/>
              </a:spcAft>
              <a:buClr>
                <a:schemeClr val="lt1"/>
              </a:buClr>
              <a:buSzPts val="2400"/>
              <a:buNone/>
            </a:pPr>
            <a:r>
              <a:rPr lang="de-DE" dirty="0" err="1"/>
              <a:t>If</a:t>
            </a:r>
            <a:r>
              <a:rPr lang="de-DE" dirty="0"/>
              <a:t> </a:t>
            </a:r>
            <a:r>
              <a:rPr lang="de-DE" dirty="0" err="1"/>
              <a:t>sustainability</a:t>
            </a:r>
            <a:r>
              <a:rPr lang="de-DE" dirty="0"/>
              <a:t> </a:t>
            </a:r>
            <a:r>
              <a:rPr lang="de-DE" dirty="0" err="1"/>
              <a:t>is</a:t>
            </a:r>
            <a:r>
              <a:rPr lang="de-DE" dirty="0"/>
              <a:t> </a:t>
            </a:r>
            <a:r>
              <a:rPr lang="de-DE" dirty="0" err="1"/>
              <a:t>understood</a:t>
            </a:r>
            <a:r>
              <a:rPr lang="de-DE" dirty="0"/>
              <a:t> </a:t>
            </a:r>
            <a:r>
              <a:rPr lang="de-DE" dirty="0" err="1"/>
              <a:t>as</a:t>
            </a:r>
            <a:r>
              <a:rPr lang="de-DE" dirty="0"/>
              <a:t> the </a:t>
            </a:r>
            <a:r>
              <a:rPr lang="de-DE" dirty="0" err="1"/>
              <a:t>transition</a:t>
            </a:r>
            <a:r>
              <a:rPr lang="de-DE" dirty="0"/>
              <a:t> </a:t>
            </a:r>
            <a:r>
              <a:rPr lang="de-DE" dirty="0" err="1"/>
              <a:t>from</a:t>
            </a:r>
            <a:r>
              <a:rPr lang="de-DE" dirty="0"/>
              <a:t> </a:t>
            </a:r>
            <a:r>
              <a:rPr lang="de-DE" dirty="0" err="1"/>
              <a:t>aftercare</a:t>
            </a:r>
            <a:r>
              <a:rPr lang="de-DE" dirty="0"/>
              <a:t> </a:t>
            </a:r>
            <a:r>
              <a:rPr lang="de-DE" dirty="0" err="1"/>
              <a:t>to</a:t>
            </a:r>
            <a:r>
              <a:rPr lang="de-DE" dirty="0"/>
              <a:t> </a:t>
            </a:r>
            <a:r>
              <a:rPr lang="de-DE" dirty="0" err="1"/>
              <a:t>prevention</a:t>
            </a:r>
            <a:r>
              <a:rPr lang="de-DE" dirty="0"/>
              <a:t>, </a:t>
            </a:r>
            <a:r>
              <a:rPr lang="de-DE" dirty="0" err="1"/>
              <a:t>it</a:t>
            </a:r>
            <a:r>
              <a:rPr lang="de-DE" dirty="0"/>
              <a:t> </a:t>
            </a:r>
            <a:r>
              <a:rPr lang="de-DE" dirty="0" err="1"/>
              <a:t>holds</a:t>
            </a:r>
            <a:r>
              <a:rPr lang="de-DE" dirty="0"/>
              <a:t> the </a:t>
            </a:r>
            <a:r>
              <a:rPr lang="de-DE" dirty="0" err="1"/>
              <a:t>key</a:t>
            </a:r>
            <a:r>
              <a:rPr lang="de-DE" dirty="0"/>
              <a:t> </a:t>
            </a:r>
            <a:r>
              <a:rPr lang="de-DE" dirty="0" err="1"/>
              <a:t>to</a:t>
            </a:r>
            <a:r>
              <a:rPr lang="de-DE" dirty="0"/>
              <a:t> </a:t>
            </a:r>
            <a:r>
              <a:rPr lang="de-DE" dirty="0" err="1"/>
              <a:t>building</a:t>
            </a:r>
            <a:r>
              <a:rPr lang="de-DE" dirty="0"/>
              <a:t> resilient </a:t>
            </a:r>
            <a:r>
              <a:rPr lang="de-DE" dirty="0" err="1"/>
              <a:t>companies</a:t>
            </a:r>
            <a:r>
              <a:rPr lang="de-DE" dirty="0"/>
              <a:t>!</a:t>
            </a:r>
            <a:endParaRPr dirty="0"/>
          </a:p>
        </p:txBody>
      </p:sp>
      <p:sp>
        <p:nvSpPr>
          <p:cNvPr id="1679" name="Google Shape;1679;p44"/>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ct val="100000"/>
              <a:buNone/>
            </a:pPr>
            <a:r>
              <a:rPr lang="de-DE"/>
              <a:t>Sustainability and Resilience</a:t>
            </a:r>
            <a:endParaRPr/>
          </a:p>
          <a:p>
            <a:pPr marL="0" lvl="0" indent="0" algn="l" rtl="0">
              <a:lnSpc>
                <a:spcPct val="90000"/>
              </a:lnSpc>
              <a:spcBef>
                <a:spcPts val="1000"/>
              </a:spcBef>
              <a:spcAft>
                <a:spcPts val="0"/>
              </a:spcAft>
              <a:buClr>
                <a:schemeClr val="lt1"/>
              </a:buClr>
              <a:buSzPct val="100000"/>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83"/>
        <p:cNvGrpSpPr/>
        <p:nvPr/>
      </p:nvGrpSpPr>
      <p:grpSpPr>
        <a:xfrm>
          <a:off x="0" y="0"/>
          <a:ext cx="0" cy="0"/>
          <a:chOff x="0" y="0"/>
          <a:chExt cx="0" cy="0"/>
        </a:xfrm>
      </p:grpSpPr>
      <p:sp>
        <p:nvSpPr>
          <p:cNvPr id="1684" name="Google Shape;1684;p45"/>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de-DE" dirty="0" err="1"/>
              <a:t>There</a:t>
            </a:r>
            <a:r>
              <a:rPr lang="de-DE" dirty="0"/>
              <a:t> </a:t>
            </a:r>
            <a:r>
              <a:rPr lang="de-DE" dirty="0" err="1"/>
              <a:t>is</a:t>
            </a:r>
            <a:r>
              <a:rPr lang="de-DE" dirty="0"/>
              <a:t> a </a:t>
            </a:r>
            <a:r>
              <a:rPr lang="de-DE" dirty="0" err="1"/>
              <a:t>growing</a:t>
            </a:r>
            <a:r>
              <a:rPr lang="de-DE" dirty="0"/>
              <a:t> </a:t>
            </a:r>
            <a:r>
              <a:rPr lang="de-DE" dirty="0" err="1"/>
              <a:t>consensus</a:t>
            </a:r>
            <a:r>
              <a:rPr lang="de-DE" dirty="0"/>
              <a:t> </a:t>
            </a:r>
            <a:r>
              <a:rPr lang="de-DE" dirty="0" err="1"/>
              <a:t>among</a:t>
            </a:r>
            <a:r>
              <a:rPr lang="de-DE" dirty="0"/>
              <a:t> </a:t>
            </a:r>
            <a:r>
              <a:rPr lang="de-DE" dirty="0" err="1"/>
              <a:t>tourism</a:t>
            </a:r>
            <a:r>
              <a:rPr lang="de-DE" dirty="0"/>
              <a:t> </a:t>
            </a:r>
            <a:r>
              <a:rPr lang="de-DE" dirty="0" err="1"/>
              <a:t>stakeholders</a:t>
            </a:r>
            <a:r>
              <a:rPr lang="de-DE" dirty="0"/>
              <a:t> </a:t>
            </a:r>
            <a:r>
              <a:rPr lang="de-DE" dirty="0" err="1"/>
              <a:t>as</a:t>
            </a:r>
            <a:r>
              <a:rPr lang="de-DE" dirty="0"/>
              <a:t> </a:t>
            </a:r>
            <a:r>
              <a:rPr lang="de-DE" dirty="0" err="1"/>
              <a:t>to</a:t>
            </a:r>
            <a:r>
              <a:rPr lang="de-DE" dirty="0"/>
              <a:t> </a:t>
            </a:r>
            <a:r>
              <a:rPr lang="de-DE" dirty="0" err="1"/>
              <a:t>how</a:t>
            </a:r>
            <a:r>
              <a:rPr lang="de-DE" dirty="0"/>
              <a:t> the </a:t>
            </a:r>
            <a:r>
              <a:rPr lang="de-DE" dirty="0" err="1"/>
              <a:t>future</a:t>
            </a:r>
            <a:r>
              <a:rPr lang="de-DE" dirty="0"/>
              <a:t> </a:t>
            </a:r>
            <a:r>
              <a:rPr lang="de-DE" dirty="0" err="1"/>
              <a:t>resilience</a:t>
            </a:r>
            <a:r>
              <a:rPr lang="de-DE" dirty="0"/>
              <a:t> of </a:t>
            </a:r>
            <a:r>
              <a:rPr lang="de-DE" dirty="0" err="1"/>
              <a:t>tourism</a:t>
            </a:r>
            <a:r>
              <a:rPr lang="de-DE" dirty="0"/>
              <a:t> will </a:t>
            </a:r>
            <a:r>
              <a:rPr lang="de-DE" dirty="0" err="1"/>
              <a:t>depend</a:t>
            </a:r>
            <a:r>
              <a:rPr lang="de-DE" dirty="0"/>
              <a:t> on the </a:t>
            </a:r>
            <a:r>
              <a:rPr lang="de-DE" dirty="0" err="1"/>
              <a:t>sector’s</a:t>
            </a:r>
            <a:r>
              <a:rPr lang="de-DE" dirty="0"/>
              <a:t> </a:t>
            </a:r>
            <a:r>
              <a:rPr lang="de-DE" dirty="0" err="1"/>
              <a:t>ability</a:t>
            </a:r>
            <a:r>
              <a:rPr lang="de-DE" dirty="0"/>
              <a:t> </a:t>
            </a:r>
            <a:r>
              <a:rPr lang="de-DE" dirty="0" err="1"/>
              <a:t>to</a:t>
            </a:r>
            <a:r>
              <a:rPr lang="de-DE" dirty="0"/>
              <a:t> </a:t>
            </a:r>
            <a:r>
              <a:rPr lang="de-DE" dirty="0" err="1"/>
              <a:t>embrace</a:t>
            </a:r>
            <a:r>
              <a:rPr lang="de-DE" dirty="0"/>
              <a:t> a </a:t>
            </a:r>
            <a:r>
              <a:rPr lang="de-DE" dirty="0" err="1"/>
              <a:t>low</a:t>
            </a:r>
            <a:r>
              <a:rPr lang="de-DE" dirty="0"/>
              <a:t> </a:t>
            </a:r>
            <a:r>
              <a:rPr lang="de-DE" dirty="0" err="1"/>
              <a:t>carbon</a:t>
            </a:r>
            <a:r>
              <a:rPr lang="de-DE" dirty="0"/>
              <a:t> </a:t>
            </a:r>
            <a:r>
              <a:rPr lang="de-DE" dirty="0" err="1"/>
              <a:t>pathway</a:t>
            </a:r>
            <a:r>
              <a:rPr lang="de-DE" dirty="0"/>
              <a:t> and </a:t>
            </a:r>
            <a:r>
              <a:rPr lang="de-DE" dirty="0" err="1"/>
              <a:t>cut</a:t>
            </a:r>
            <a:r>
              <a:rPr lang="de-DE" dirty="0"/>
              <a:t> </a:t>
            </a:r>
            <a:r>
              <a:rPr lang="de-DE" dirty="0" err="1"/>
              <a:t>emissions</a:t>
            </a:r>
            <a:r>
              <a:rPr lang="de-DE" dirty="0"/>
              <a:t> </a:t>
            </a:r>
            <a:r>
              <a:rPr lang="de-DE" dirty="0" err="1"/>
              <a:t>by</a:t>
            </a:r>
            <a:r>
              <a:rPr lang="de-DE" dirty="0"/>
              <a:t> 50% </a:t>
            </a:r>
            <a:r>
              <a:rPr lang="de-DE" dirty="0" err="1"/>
              <a:t>by</a:t>
            </a:r>
            <a:r>
              <a:rPr lang="de-DE" dirty="0"/>
              <a:t> 2030</a:t>
            </a:r>
            <a:endParaRPr dirty="0"/>
          </a:p>
        </p:txBody>
      </p:sp>
      <p:sp>
        <p:nvSpPr>
          <p:cNvPr id="1685" name="Google Shape;1685;p45"/>
          <p:cNvSpPr txBox="1"/>
          <p:nvPr/>
        </p:nvSpPr>
        <p:spPr>
          <a:xfrm>
            <a:off x="974068" y="5041271"/>
            <a:ext cx="3466012"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b="0" i="0">
                <a:solidFill>
                  <a:srgbClr val="595A59"/>
                </a:solidFill>
                <a:latin typeface="Calibri"/>
                <a:ea typeface="Calibri"/>
                <a:cs typeface="Calibri"/>
                <a:sym typeface="Calibri"/>
              </a:rPr>
              <a:t>Source: World Tourism Organization: Transforming Tourism for Climate Action (</a:t>
            </a:r>
            <a:r>
              <a:rPr lang="de-DE" sz="1000" b="0" i="0" u="sng">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https://www.unwto.org/sustainable-development/climate-action</a:t>
            </a:r>
            <a:r>
              <a:rPr lang="de-DE" sz="1000" b="0" i="0">
                <a:solidFill>
                  <a:srgbClr val="595A59"/>
                </a:solidFill>
                <a:latin typeface="Calibri"/>
                <a:ea typeface="Calibri"/>
                <a:cs typeface="Calibri"/>
                <a:sym typeface="Calibri"/>
              </a:rPr>
              <a:t>)</a:t>
            </a:r>
            <a:endParaRPr sz="1000">
              <a:solidFill>
                <a:srgbClr val="595A59"/>
              </a:solidFill>
              <a:latin typeface="Calibri"/>
              <a:ea typeface="Calibri"/>
              <a:cs typeface="Calibri"/>
              <a:sym typeface="Calibri"/>
            </a:endParaRPr>
          </a:p>
        </p:txBody>
      </p:sp>
      <p:sp>
        <p:nvSpPr>
          <p:cNvPr id="1686" name="Google Shape;1686;p45"/>
          <p:cNvSpPr/>
          <p:nvPr/>
        </p:nvSpPr>
        <p:spPr>
          <a:xfrm>
            <a:off x="6390752" y="1516967"/>
            <a:ext cx="4748320" cy="2995811"/>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687" name="Google Shape;1687;p45"/>
          <p:cNvGrpSpPr/>
          <p:nvPr/>
        </p:nvGrpSpPr>
        <p:grpSpPr>
          <a:xfrm flipH="1">
            <a:off x="8327086" y="1834556"/>
            <a:ext cx="880499" cy="898952"/>
            <a:chOff x="3951850" y="2985350"/>
            <a:chExt cx="407950" cy="416500"/>
          </a:xfrm>
        </p:grpSpPr>
        <p:sp>
          <p:nvSpPr>
            <p:cNvPr id="1688" name="Google Shape;1688;p45"/>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89" name="Google Shape;1689;p45"/>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90" name="Google Shape;1690;p45"/>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sp>
          <p:nvSpPr>
            <p:cNvPr id="1691" name="Google Shape;1691;p45"/>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chemeClr val="lt1"/>
            </a:solidFill>
            <a:ln w="15875" cap="rnd" cmpd="sng">
              <a:solidFill>
                <a:srgbClr val="79527B"/>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rgbClr val="79527B"/>
                </a:solidFill>
                <a:latin typeface="Calibri"/>
                <a:ea typeface="Calibri"/>
                <a:cs typeface="Calibri"/>
                <a:sym typeface="Calibri"/>
              </a:endParaRPr>
            </a:p>
          </p:txBody>
        </p:sp>
      </p:grpSp>
      <p:sp>
        <p:nvSpPr>
          <p:cNvPr id="1692" name="Google Shape;1692;p45"/>
          <p:cNvSpPr txBox="1"/>
          <p:nvPr/>
        </p:nvSpPr>
        <p:spPr>
          <a:xfrm>
            <a:off x="6834528" y="2951253"/>
            <a:ext cx="3957401"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79527B"/>
                </a:solidFill>
                <a:latin typeface="Calibri"/>
                <a:ea typeface="Calibri"/>
                <a:cs typeface="Calibri"/>
                <a:sym typeface="Calibri"/>
              </a:rPr>
              <a:t>Please</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have</a:t>
            </a:r>
            <a:r>
              <a:rPr lang="de-DE" sz="1800" dirty="0">
                <a:solidFill>
                  <a:srgbClr val="79527B"/>
                </a:solidFill>
                <a:latin typeface="Calibri"/>
                <a:ea typeface="Calibri"/>
                <a:cs typeface="Calibri"/>
                <a:sym typeface="Calibri"/>
              </a:rPr>
              <a:t> a </a:t>
            </a:r>
            <a:r>
              <a:rPr lang="de-DE" sz="1800" dirty="0" err="1">
                <a:solidFill>
                  <a:srgbClr val="79527B"/>
                </a:solidFill>
                <a:latin typeface="Calibri"/>
                <a:ea typeface="Calibri"/>
                <a:cs typeface="Calibri"/>
                <a:sym typeface="Calibri"/>
              </a:rPr>
              <a:t>look</a:t>
            </a:r>
            <a:r>
              <a:rPr lang="de-DE" sz="1800" dirty="0">
                <a:solidFill>
                  <a:srgbClr val="79527B"/>
                </a:solidFill>
                <a:latin typeface="Calibri"/>
                <a:ea typeface="Calibri"/>
                <a:cs typeface="Calibri"/>
                <a:sym typeface="Calibri"/>
              </a:rPr>
              <a:t> at </a:t>
            </a:r>
            <a:r>
              <a:rPr lang="de-DE" sz="1800" dirty="0">
                <a:solidFill>
                  <a:srgbClr val="79527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case </a:t>
            </a:r>
            <a:r>
              <a:rPr lang="de-DE" sz="1800" dirty="0" err="1">
                <a:solidFill>
                  <a:srgbClr val="79527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study</a:t>
            </a:r>
            <a:r>
              <a:rPr lang="de-DE" sz="1800" dirty="0">
                <a:solidFill>
                  <a:srgbClr val="79527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de-DE" sz="1800" dirty="0" err="1">
                <a:solidFill>
                  <a:srgbClr val="79527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no</a:t>
            </a:r>
            <a:r>
              <a:rPr lang="de-DE" sz="1800" dirty="0">
                <a:solidFill>
                  <a:srgbClr val="79527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12</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to</a:t>
            </a:r>
            <a:r>
              <a:rPr lang="de-DE" sz="1800" dirty="0">
                <a:solidFill>
                  <a:srgbClr val="79527B"/>
                </a:solidFill>
                <a:latin typeface="Calibri"/>
                <a:ea typeface="Calibri"/>
                <a:cs typeface="Calibri"/>
                <a:sym typeface="Calibri"/>
              </a:rPr>
              <a:t> deal </a:t>
            </a:r>
            <a:r>
              <a:rPr lang="de-DE" sz="1800" dirty="0" err="1">
                <a:solidFill>
                  <a:srgbClr val="79527B"/>
                </a:solidFill>
                <a:latin typeface="Calibri"/>
                <a:ea typeface="Calibri"/>
                <a:cs typeface="Calibri"/>
                <a:sym typeface="Calibri"/>
              </a:rPr>
              <a:t>with</a:t>
            </a:r>
            <a:r>
              <a:rPr lang="de-DE" sz="1800" dirty="0">
                <a:solidFill>
                  <a:srgbClr val="79527B"/>
                </a:solidFill>
                <a:latin typeface="Calibri"/>
                <a:ea typeface="Calibri"/>
                <a:cs typeface="Calibri"/>
                <a:sym typeface="Calibri"/>
              </a:rPr>
              <a:t> the </a:t>
            </a:r>
            <a:r>
              <a:rPr lang="de-DE" sz="1800" dirty="0" err="1">
                <a:solidFill>
                  <a:srgbClr val="79527B"/>
                </a:solidFill>
                <a:latin typeface="Calibri"/>
                <a:ea typeface="Calibri"/>
                <a:cs typeface="Calibri"/>
                <a:sym typeface="Calibri"/>
              </a:rPr>
              <a:t>reduction</a:t>
            </a:r>
            <a:r>
              <a:rPr lang="de-DE" sz="1800" dirty="0">
                <a:solidFill>
                  <a:srgbClr val="79527B"/>
                </a:solidFill>
                <a:latin typeface="Calibri"/>
                <a:ea typeface="Calibri"/>
                <a:cs typeface="Calibri"/>
                <a:sym typeface="Calibri"/>
              </a:rPr>
              <a:t> of  the </a:t>
            </a:r>
            <a:r>
              <a:rPr lang="de-DE" sz="1800" dirty="0" err="1">
                <a:solidFill>
                  <a:srgbClr val="79527B"/>
                </a:solidFill>
                <a:latin typeface="Calibri"/>
                <a:ea typeface="Calibri"/>
                <a:cs typeface="Calibri"/>
                <a:sym typeface="Calibri"/>
              </a:rPr>
              <a:t>carbon</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footprint</a:t>
            </a:r>
            <a:r>
              <a:rPr lang="de-DE" sz="1800" dirty="0">
                <a:solidFill>
                  <a:srgbClr val="79527B"/>
                </a:solidFill>
                <a:latin typeface="Calibri"/>
                <a:ea typeface="Calibri"/>
                <a:cs typeface="Calibri"/>
                <a:sym typeface="Calibri"/>
              </a:rPr>
              <a:t> of a </a:t>
            </a:r>
            <a:r>
              <a:rPr lang="de-DE" sz="1800" dirty="0" err="1">
                <a:solidFill>
                  <a:srgbClr val="79527B"/>
                </a:solidFill>
                <a:latin typeface="Calibri"/>
                <a:ea typeface="Calibri"/>
                <a:cs typeface="Calibri"/>
                <a:sym typeface="Calibri"/>
              </a:rPr>
              <a:t>hotel</a:t>
            </a:r>
            <a:r>
              <a:rPr lang="de-DE" sz="1800" dirty="0">
                <a:solidFill>
                  <a:srgbClr val="79527B"/>
                </a:solidFill>
                <a:latin typeface="Calibri"/>
                <a:ea typeface="Calibri"/>
                <a:cs typeface="Calibri"/>
                <a:sym typeface="Calibri"/>
              </a:rPr>
              <a:t> and </a:t>
            </a:r>
            <a:r>
              <a:rPr lang="de-DE" sz="1800" dirty="0" err="1">
                <a:solidFill>
                  <a:srgbClr val="79527B"/>
                </a:solidFill>
                <a:latin typeface="Calibri"/>
                <a:ea typeface="Calibri"/>
                <a:cs typeface="Calibri"/>
                <a:sym typeface="Calibri"/>
              </a:rPr>
              <a:t>its</a:t>
            </a:r>
            <a:r>
              <a:rPr lang="de-DE" sz="1800" dirty="0">
                <a:solidFill>
                  <a:srgbClr val="79527B"/>
                </a:solidFill>
                <a:latin typeface="Calibri"/>
                <a:ea typeface="Calibri"/>
                <a:cs typeface="Calibri"/>
                <a:sym typeface="Calibri"/>
              </a:rPr>
              <a:t> </a:t>
            </a:r>
            <a:r>
              <a:rPr lang="de-DE" sz="1800" dirty="0" err="1">
                <a:solidFill>
                  <a:srgbClr val="79527B"/>
                </a:solidFill>
                <a:latin typeface="Calibri"/>
                <a:ea typeface="Calibri"/>
                <a:cs typeface="Calibri"/>
                <a:sym typeface="Calibri"/>
              </a:rPr>
              <a:t>corporate</a:t>
            </a:r>
            <a:r>
              <a:rPr lang="de-DE" sz="1800" dirty="0">
                <a:solidFill>
                  <a:srgbClr val="79527B"/>
                </a:solidFill>
                <a:latin typeface="Calibri"/>
                <a:ea typeface="Calibri"/>
                <a:cs typeface="Calibri"/>
                <a:sym typeface="Calibri"/>
              </a:rPr>
              <a:t> social </a:t>
            </a:r>
            <a:r>
              <a:rPr lang="de-DE" sz="1800" dirty="0" err="1">
                <a:solidFill>
                  <a:srgbClr val="79527B"/>
                </a:solidFill>
                <a:latin typeface="Calibri"/>
                <a:ea typeface="Calibri"/>
                <a:cs typeface="Calibri"/>
                <a:sym typeface="Calibri"/>
              </a:rPr>
              <a:t>responsibility</a:t>
            </a:r>
            <a:r>
              <a:rPr lang="de-DE" sz="1800" dirty="0">
                <a:solidFill>
                  <a:srgbClr val="79527B"/>
                </a:solidFill>
                <a:latin typeface="Calibri"/>
                <a:ea typeface="Calibri"/>
                <a:cs typeface="Calibri"/>
                <a:sym typeface="Calibri"/>
              </a:rPr>
              <a:t>. </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96"/>
        <p:cNvGrpSpPr/>
        <p:nvPr/>
      </p:nvGrpSpPr>
      <p:grpSpPr>
        <a:xfrm>
          <a:off x="0" y="0"/>
          <a:ext cx="0" cy="0"/>
          <a:chOff x="0" y="0"/>
          <a:chExt cx="0" cy="0"/>
        </a:xfrm>
      </p:grpSpPr>
      <p:sp>
        <p:nvSpPr>
          <p:cNvPr id="1697" name="Google Shape;1697;p4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Recommended Reading</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701"/>
        <p:cNvGrpSpPr/>
        <p:nvPr/>
      </p:nvGrpSpPr>
      <p:grpSpPr>
        <a:xfrm>
          <a:off x="0" y="0"/>
          <a:ext cx="0" cy="0"/>
          <a:chOff x="0" y="0"/>
          <a:chExt cx="0" cy="0"/>
        </a:xfrm>
      </p:grpSpPr>
      <p:sp>
        <p:nvSpPr>
          <p:cNvPr id="1702" name="Google Shape;1702;p4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b="0" i="0" dirty="0"/>
              <a:t>ISO 22316:2017: Security and </a:t>
            </a:r>
            <a:r>
              <a:rPr lang="de-DE" b="0" i="0" dirty="0" err="1"/>
              <a:t>resilience</a:t>
            </a:r>
            <a:r>
              <a:rPr lang="de-DE" b="0" i="0" dirty="0"/>
              <a:t> — Organizational </a:t>
            </a:r>
            <a:r>
              <a:rPr lang="de-DE" b="0" i="0" dirty="0" err="1"/>
              <a:t>resilience</a:t>
            </a:r>
            <a:r>
              <a:rPr lang="de-DE" b="0" i="0" dirty="0"/>
              <a:t> — </a:t>
            </a:r>
            <a:r>
              <a:rPr lang="de-DE" b="0" i="0" dirty="0" err="1"/>
              <a:t>Principles</a:t>
            </a:r>
            <a:r>
              <a:rPr lang="de-DE" b="0" i="0" dirty="0"/>
              <a:t> and </a:t>
            </a:r>
            <a:r>
              <a:rPr lang="de-DE" b="0" i="0" dirty="0" err="1"/>
              <a:t>attributes</a:t>
            </a:r>
            <a:r>
              <a:rPr lang="de-DE" b="0" i="0" dirty="0"/>
              <a:t>: </a:t>
            </a:r>
            <a:r>
              <a:rPr lang="de-DE" u="sng" dirty="0">
                <a:solidFill>
                  <a:schemeClr val="hlink"/>
                </a:solidFill>
                <a:hlinkClick r:id="rId3"/>
              </a:rPr>
              <a:t>https://www.iso.org/obp/ui#iso:std:iso:22316:ed-1:v1:en</a:t>
            </a:r>
            <a:r>
              <a:rPr lang="de-DE" dirty="0"/>
              <a:t> </a:t>
            </a:r>
            <a:endParaRPr dirty="0"/>
          </a:p>
          <a:p>
            <a:pPr marL="0" lvl="0" indent="0" algn="l" rtl="0">
              <a:lnSpc>
                <a:spcPct val="90000"/>
              </a:lnSpc>
              <a:spcBef>
                <a:spcPts val="1200"/>
              </a:spcBef>
              <a:spcAft>
                <a:spcPts val="0"/>
              </a:spcAft>
              <a:buClr>
                <a:srgbClr val="595A59"/>
              </a:buClr>
              <a:buSzPts val="1800"/>
              <a:buNone/>
            </a:pPr>
            <a:r>
              <a:rPr lang="de-DE" dirty="0"/>
              <a:t>PwC (2018): Operational </a:t>
            </a:r>
            <a:r>
              <a:rPr lang="de-DE" dirty="0" err="1"/>
              <a:t>resilience</a:t>
            </a:r>
            <a:r>
              <a:rPr lang="de-DE" dirty="0"/>
              <a:t>: </a:t>
            </a:r>
            <a:r>
              <a:rPr lang="de-DE" u="sng" dirty="0">
                <a:solidFill>
                  <a:schemeClr val="hlink"/>
                </a:solidFill>
                <a:hlinkClick r:id="rId4"/>
              </a:rPr>
              <a:t>https://www.pwc.co.uk/audit-assurance/assets/pdf/operational-resilience-guide.pdf</a:t>
            </a:r>
            <a:r>
              <a:rPr lang="de-DE" dirty="0"/>
              <a:t> </a:t>
            </a:r>
            <a:endParaRPr dirty="0">
              <a:solidFill>
                <a:srgbClr val="79527B"/>
              </a:solidFill>
            </a:endParaRPr>
          </a:p>
          <a:p>
            <a:pPr marL="0" lvl="0" indent="0" algn="l" rtl="0">
              <a:lnSpc>
                <a:spcPct val="90000"/>
              </a:lnSpc>
              <a:spcBef>
                <a:spcPts val="1200"/>
              </a:spcBef>
              <a:spcAft>
                <a:spcPts val="0"/>
              </a:spcAft>
              <a:buClr>
                <a:srgbClr val="585A58"/>
              </a:buClr>
              <a:buSzPts val="1800"/>
              <a:buNone/>
            </a:pPr>
            <a:r>
              <a:rPr lang="de-DE" sz="1800" b="0" i="0" u="none" strike="noStrike" dirty="0">
                <a:solidFill>
                  <a:srgbClr val="585A58"/>
                </a:solidFill>
                <a:latin typeface="Calibri"/>
                <a:ea typeface="Calibri"/>
                <a:cs typeface="Calibri"/>
                <a:sym typeface="Calibri"/>
              </a:rPr>
              <a:t>Breier et al. (2021): The </a:t>
            </a:r>
            <a:r>
              <a:rPr lang="de-DE" sz="1800" b="0" i="0" u="none" strike="noStrike" dirty="0" err="1">
                <a:solidFill>
                  <a:srgbClr val="585A58"/>
                </a:solidFill>
                <a:latin typeface="Calibri"/>
                <a:ea typeface="Calibri"/>
                <a:cs typeface="Calibri"/>
                <a:sym typeface="Calibri"/>
              </a:rPr>
              <a:t>role</a:t>
            </a:r>
            <a:r>
              <a:rPr lang="de-DE" sz="1800" b="0" i="0" u="none" strike="noStrike" dirty="0">
                <a:solidFill>
                  <a:srgbClr val="585A58"/>
                </a:solidFill>
                <a:latin typeface="Calibri"/>
                <a:ea typeface="Calibri"/>
                <a:cs typeface="Calibri"/>
                <a:sym typeface="Calibri"/>
              </a:rPr>
              <a:t> of </a:t>
            </a:r>
            <a:r>
              <a:rPr lang="de-DE" sz="1800" b="0" i="0" u="none" strike="noStrike" dirty="0" err="1">
                <a:solidFill>
                  <a:srgbClr val="585A58"/>
                </a:solidFill>
                <a:latin typeface="Calibri"/>
                <a:ea typeface="Calibri"/>
                <a:cs typeface="Calibri"/>
                <a:sym typeface="Calibri"/>
              </a:rPr>
              <a:t>business</a:t>
            </a:r>
            <a:r>
              <a:rPr lang="de-DE" sz="1800" b="0" i="0" u="none" strike="noStrike" dirty="0">
                <a:solidFill>
                  <a:srgbClr val="585A58"/>
                </a:solidFill>
                <a:latin typeface="Calibri"/>
                <a:ea typeface="Calibri"/>
                <a:cs typeface="Calibri"/>
                <a:sym typeface="Calibri"/>
              </a:rPr>
              <a:t> </a:t>
            </a:r>
            <a:r>
              <a:rPr lang="de-DE" sz="1800" b="0" i="0" u="none" strike="noStrike" dirty="0" err="1">
                <a:solidFill>
                  <a:srgbClr val="585A58"/>
                </a:solidFill>
                <a:latin typeface="Calibri"/>
                <a:ea typeface="Calibri"/>
                <a:cs typeface="Calibri"/>
                <a:sym typeface="Calibri"/>
              </a:rPr>
              <a:t>model</a:t>
            </a:r>
            <a:r>
              <a:rPr lang="de-DE" sz="1800" b="0" i="0" u="none" strike="noStrike" dirty="0">
                <a:solidFill>
                  <a:srgbClr val="585A58"/>
                </a:solidFill>
                <a:latin typeface="Calibri"/>
                <a:ea typeface="Calibri"/>
                <a:cs typeface="Calibri"/>
                <a:sym typeface="Calibri"/>
              </a:rPr>
              <a:t> </a:t>
            </a:r>
            <a:r>
              <a:rPr lang="de-DE" sz="1800" b="0" i="0" u="none" strike="noStrike" dirty="0" err="1">
                <a:solidFill>
                  <a:srgbClr val="585A58"/>
                </a:solidFill>
                <a:latin typeface="Calibri"/>
                <a:ea typeface="Calibri"/>
                <a:cs typeface="Calibri"/>
                <a:sym typeface="Calibri"/>
              </a:rPr>
              <a:t>innovation</a:t>
            </a:r>
            <a:r>
              <a:rPr lang="de-DE" sz="1800" b="0" i="0" u="none" strike="noStrike" dirty="0">
                <a:solidFill>
                  <a:srgbClr val="585A58"/>
                </a:solidFill>
                <a:latin typeface="Calibri"/>
                <a:ea typeface="Calibri"/>
                <a:cs typeface="Calibri"/>
                <a:sym typeface="Calibri"/>
              </a:rPr>
              <a:t> in the </a:t>
            </a:r>
            <a:r>
              <a:rPr lang="de-DE" sz="1800" b="0" i="0" u="none" strike="noStrike" dirty="0" err="1">
                <a:solidFill>
                  <a:srgbClr val="585A58"/>
                </a:solidFill>
                <a:latin typeface="Calibri"/>
                <a:ea typeface="Calibri"/>
                <a:cs typeface="Calibri"/>
                <a:sym typeface="Calibri"/>
              </a:rPr>
              <a:t>hospitality</a:t>
            </a:r>
            <a:r>
              <a:rPr lang="de-DE" sz="1800" b="0" i="0" u="none" strike="noStrike" dirty="0">
                <a:solidFill>
                  <a:srgbClr val="585A58"/>
                </a:solidFill>
                <a:latin typeface="Calibri"/>
                <a:ea typeface="Calibri"/>
                <a:cs typeface="Calibri"/>
                <a:sym typeface="Calibri"/>
              </a:rPr>
              <a:t> </a:t>
            </a:r>
            <a:r>
              <a:rPr lang="de-DE" sz="1800" b="0" i="0" u="none" strike="noStrike" dirty="0" err="1">
                <a:solidFill>
                  <a:srgbClr val="585A58"/>
                </a:solidFill>
                <a:latin typeface="Calibri"/>
                <a:ea typeface="Calibri"/>
                <a:cs typeface="Calibri"/>
                <a:sym typeface="Calibri"/>
              </a:rPr>
              <a:t>industry</a:t>
            </a:r>
            <a:r>
              <a:rPr lang="de-DE" sz="1800" b="0" i="0" u="none" strike="noStrike" dirty="0">
                <a:solidFill>
                  <a:srgbClr val="585A58"/>
                </a:solidFill>
                <a:latin typeface="Calibri"/>
                <a:ea typeface="Calibri"/>
                <a:cs typeface="Calibri"/>
                <a:sym typeface="Calibri"/>
              </a:rPr>
              <a:t> </a:t>
            </a:r>
            <a:r>
              <a:rPr lang="de-DE" sz="1800" b="0" i="0" u="none" strike="noStrike" dirty="0" err="1">
                <a:solidFill>
                  <a:srgbClr val="585A58"/>
                </a:solidFill>
                <a:latin typeface="Calibri"/>
                <a:ea typeface="Calibri"/>
                <a:cs typeface="Calibri"/>
                <a:sym typeface="Calibri"/>
              </a:rPr>
              <a:t>during</a:t>
            </a:r>
            <a:r>
              <a:rPr lang="de-DE" sz="1800" b="0" i="0" u="none" strike="noStrike" dirty="0">
                <a:solidFill>
                  <a:srgbClr val="585A58"/>
                </a:solidFill>
                <a:latin typeface="Calibri"/>
                <a:ea typeface="Calibri"/>
                <a:cs typeface="Calibri"/>
                <a:sym typeface="Calibri"/>
              </a:rPr>
              <a:t> the COVID-19 </a:t>
            </a:r>
            <a:r>
              <a:rPr lang="de-DE" sz="1800" b="0" i="0" u="none" strike="noStrike" dirty="0" err="1">
                <a:solidFill>
                  <a:srgbClr val="585A58"/>
                </a:solidFill>
                <a:latin typeface="Calibri"/>
                <a:ea typeface="Calibri"/>
                <a:cs typeface="Calibri"/>
                <a:sym typeface="Calibri"/>
              </a:rPr>
              <a:t>crisis</a:t>
            </a:r>
            <a:r>
              <a:rPr lang="de-DE" sz="1800" b="0" i="0" u="none" strike="noStrike" dirty="0">
                <a:solidFill>
                  <a:srgbClr val="585A58"/>
                </a:solidFill>
                <a:latin typeface="Calibri"/>
                <a:ea typeface="Calibri"/>
                <a:cs typeface="Calibri"/>
                <a:sym typeface="Calibri"/>
              </a:rPr>
              <a:t> .	</a:t>
            </a:r>
            <a:endParaRPr dirty="0"/>
          </a:p>
          <a:p>
            <a:pPr marL="0" lvl="0" indent="0" algn="l" rtl="0">
              <a:lnSpc>
                <a:spcPct val="90000"/>
              </a:lnSpc>
              <a:spcBef>
                <a:spcPts val="1200"/>
              </a:spcBef>
              <a:spcAft>
                <a:spcPts val="0"/>
              </a:spcAft>
              <a:buClr>
                <a:srgbClr val="595A59"/>
              </a:buClr>
              <a:buSzPts val="1800"/>
              <a:buNone/>
            </a:pPr>
            <a:r>
              <a:rPr lang="de-DE" dirty="0"/>
              <a:t>Hall et al. (2017): </a:t>
            </a:r>
            <a:r>
              <a:rPr lang="de-DE" dirty="0" err="1"/>
              <a:t>Tourism</a:t>
            </a:r>
            <a:r>
              <a:rPr lang="de-DE" dirty="0"/>
              <a:t> and </a:t>
            </a:r>
            <a:r>
              <a:rPr lang="de-DE" dirty="0" err="1"/>
              <a:t>resilience</a:t>
            </a:r>
            <a:r>
              <a:rPr lang="de-DE" dirty="0"/>
              <a:t>: Individual, organisational and </a:t>
            </a:r>
            <a:r>
              <a:rPr lang="de-DE" dirty="0" err="1"/>
              <a:t>destination</a:t>
            </a:r>
            <a:r>
              <a:rPr lang="de-DE" dirty="0"/>
              <a:t> </a:t>
            </a:r>
            <a:r>
              <a:rPr lang="de-DE" dirty="0" err="1"/>
              <a:t>perspectives</a:t>
            </a:r>
            <a:r>
              <a:rPr lang="de-DE" dirty="0"/>
              <a:t>.</a:t>
            </a:r>
            <a:endParaRPr dirty="0"/>
          </a:p>
          <a:p>
            <a:pPr marL="0" lvl="0" indent="0" algn="l" rtl="0">
              <a:lnSpc>
                <a:spcPct val="90000"/>
              </a:lnSpc>
              <a:spcBef>
                <a:spcPts val="1200"/>
              </a:spcBef>
              <a:spcAft>
                <a:spcPts val="0"/>
              </a:spcAft>
              <a:buClr>
                <a:srgbClr val="595A59"/>
              </a:buClr>
              <a:buSzPts val="1800"/>
              <a:buNone/>
            </a:pPr>
            <a:r>
              <a:rPr lang="de-DE" dirty="0"/>
              <a:t>Frey (2020): Der KMU Innovator - So machen Sie Ihr Geschäftsmodell fit für das digitale Zeitalter, Midas Verlag AG.</a:t>
            </a:r>
            <a:endParaRPr dirty="0"/>
          </a:p>
          <a:p>
            <a:pPr marL="0" lvl="0" indent="0" algn="l" rtl="0">
              <a:lnSpc>
                <a:spcPct val="90000"/>
              </a:lnSpc>
              <a:spcBef>
                <a:spcPts val="1000"/>
              </a:spcBef>
              <a:spcAft>
                <a:spcPts val="0"/>
              </a:spcAft>
              <a:buClr>
                <a:srgbClr val="595A59"/>
              </a:buClr>
              <a:buSzPts val="1800"/>
              <a:buNone/>
            </a:pPr>
            <a:r>
              <a:rPr lang="de-DE" dirty="0"/>
              <a:t>Bauer (2020): Den Gast der Zukunft verstehen und gewinnen – Gästetrends für touristische Angebote nutzbar machen. In: Bauer et al. (2020): Tourismus nach COVID-19, Linde Verlag.</a:t>
            </a:r>
            <a:endParaRPr dirty="0"/>
          </a:p>
          <a:p>
            <a:pPr marL="0" lvl="0" indent="0" algn="l" rtl="0">
              <a:lnSpc>
                <a:spcPct val="90000"/>
              </a:lnSpc>
              <a:spcBef>
                <a:spcPts val="1000"/>
              </a:spcBef>
              <a:spcAft>
                <a:spcPts val="0"/>
              </a:spcAft>
              <a:buClr>
                <a:srgbClr val="595A59"/>
              </a:buClr>
              <a:buSzPts val="1800"/>
              <a:buNone/>
            </a:pPr>
            <a:r>
              <a:rPr lang="de-DE" u="sng" dirty="0">
                <a:solidFill>
                  <a:schemeClr val="hlink"/>
                </a:solidFill>
                <a:hlinkClick r:id="rId5"/>
              </a:rPr>
              <a:t>7 Pillars of </a:t>
            </a:r>
            <a:r>
              <a:rPr lang="de-DE" u="sng" dirty="0" err="1">
                <a:solidFill>
                  <a:schemeClr val="hlink"/>
                </a:solidFill>
                <a:hlinkClick r:id="rId5"/>
              </a:rPr>
              <a:t>Resilience</a:t>
            </a:r>
            <a:r>
              <a:rPr lang="de-DE" u="sng" dirty="0">
                <a:solidFill>
                  <a:schemeClr val="hlink"/>
                </a:solidFill>
                <a:hlinkClick r:id="rId5"/>
              </a:rPr>
              <a:t> </a:t>
            </a:r>
            <a:r>
              <a:rPr lang="de-DE" u="sng" dirty="0" err="1">
                <a:solidFill>
                  <a:schemeClr val="hlink"/>
                </a:solidFill>
                <a:hlinkClick r:id="rId5"/>
              </a:rPr>
              <a:t>to</a:t>
            </a:r>
            <a:r>
              <a:rPr lang="de-DE" u="sng" dirty="0">
                <a:solidFill>
                  <a:schemeClr val="hlink"/>
                </a:solidFill>
                <a:hlinkClick r:id="rId5"/>
              </a:rPr>
              <a:t> Master Any Challenge</a:t>
            </a:r>
            <a:endParaRPr dirty="0"/>
          </a:p>
        </p:txBody>
      </p:sp>
      <p:sp>
        <p:nvSpPr>
          <p:cNvPr id="1703" name="Google Shape;1703;p4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endParaRPr/>
          </a:p>
        </p:txBody>
      </p:sp>
      <p:sp>
        <p:nvSpPr>
          <p:cNvPr id="1704" name="Google Shape;1704;p4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a:t>Recommended Reading</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708"/>
        <p:cNvGrpSpPr/>
        <p:nvPr/>
      </p:nvGrpSpPr>
      <p:grpSpPr>
        <a:xfrm>
          <a:off x="0" y="0"/>
          <a:ext cx="0" cy="0"/>
          <a:chOff x="0" y="0"/>
          <a:chExt cx="0" cy="0"/>
        </a:xfrm>
      </p:grpSpPr>
      <p:sp>
        <p:nvSpPr>
          <p:cNvPr id="1709" name="Google Shape;1709;p48"/>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a:t>You have completed our SME Training Package</a:t>
            </a:r>
            <a:endParaRPr/>
          </a:p>
        </p:txBody>
      </p:sp>
      <p:sp>
        <p:nvSpPr>
          <p:cNvPr id="1710" name="Google Shape;1710;p48"/>
          <p:cNvSpPr txBox="1">
            <a:spLocks noGrp="1"/>
          </p:cNvSpPr>
          <p:nvPr>
            <p:ph type="body" idx="2"/>
          </p:nvPr>
        </p:nvSpPr>
        <p:spPr>
          <a:xfrm>
            <a:off x="967062" y="3344692"/>
            <a:ext cx="417781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000"/>
              <a:buNone/>
            </a:pPr>
            <a:r>
              <a:rPr lang="de-DE"/>
              <a:t>WELL DONE!</a:t>
            </a:r>
            <a:endParaRPr/>
          </a:p>
        </p:txBody>
      </p:sp>
      <p:grpSp>
        <p:nvGrpSpPr>
          <p:cNvPr id="1711" name="Google Shape;1711;p48"/>
          <p:cNvGrpSpPr/>
          <p:nvPr/>
        </p:nvGrpSpPr>
        <p:grpSpPr>
          <a:xfrm>
            <a:off x="7286899" y="3277496"/>
            <a:ext cx="233548" cy="233548"/>
            <a:chOff x="5941025" y="3634400"/>
            <a:chExt cx="467650" cy="467650"/>
          </a:xfrm>
        </p:grpSpPr>
        <p:sp>
          <p:nvSpPr>
            <p:cNvPr id="1712" name="Google Shape;1712;p48"/>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3" name="Google Shape;1713;p48"/>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4" name="Google Shape;1714;p48"/>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5" name="Google Shape;1715;p48"/>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6" name="Google Shape;1716;p48"/>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17" name="Google Shape;1717;p48"/>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718" name="Google Shape;1718;p48"/>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dirty="0">
                <a:solidFill>
                  <a:schemeClr val="lt1"/>
                </a:solidFill>
                <a:latin typeface="Calibri"/>
                <a:ea typeface="Calibri"/>
                <a:cs typeface="Calibri"/>
                <a:sym typeface="Calibri"/>
              </a:rPr>
              <a:t> </a:t>
            </a:r>
            <a:endParaRPr dirty="0"/>
          </a:p>
        </p:txBody>
      </p:sp>
      <p:sp>
        <p:nvSpPr>
          <p:cNvPr id="1719" name="Google Shape;1719;p48"/>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dirty="0">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dirty="0">
                <a:solidFill>
                  <a:schemeClr val="lt1"/>
                </a:solidFill>
                <a:latin typeface="Calibri"/>
                <a:ea typeface="Calibri"/>
                <a:cs typeface="Calibri"/>
                <a:sym typeface="Calibri"/>
              </a:rPr>
              <a:t> </a:t>
            </a:r>
            <a:endParaRPr dirty="0"/>
          </a:p>
        </p:txBody>
      </p:sp>
      <p:sp>
        <p:nvSpPr>
          <p:cNvPr id="1720" name="Google Shape;1720;p48"/>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5"/>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In </a:t>
            </a:r>
            <a:r>
              <a:rPr lang="de-DE" dirty="0" err="1"/>
              <a:t>almost</a:t>
            </a:r>
            <a:r>
              <a:rPr lang="de-DE" dirty="0"/>
              <a:t> all </a:t>
            </a:r>
            <a:r>
              <a:rPr lang="de-DE" dirty="0" err="1"/>
              <a:t>cases</a:t>
            </a:r>
            <a:r>
              <a:rPr lang="de-DE" dirty="0"/>
              <a:t>, </a:t>
            </a:r>
            <a:r>
              <a:rPr lang="de-DE" dirty="0" err="1"/>
              <a:t>crises</a:t>
            </a:r>
            <a:r>
              <a:rPr lang="de-DE" dirty="0"/>
              <a:t> </a:t>
            </a:r>
            <a:r>
              <a:rPr lang="de-DE" dirty="0" err="1"/>
              <a:t>could</a:t>
            </a:r>
            <a:r>
              <a:rPr lang="de-DE" dirty="0"/>
              <a:t> </a:t>
            </a:r>
            <a:r>
              <a:rPr lang="de-DE" dirty="0" err="1"/>
              <a:t>have</a:t>
            </a:r>
            <a:r>
              <a:rPr lang="de-DE" dirty="0"/>
              <a:t> </a:t>
            </a:r>
            <a:r>
              <a:rPr lang="de-DE" dirty="0" err="1"/>
              <a:t>been</a:t>
            </a:r>
            <a:r>
              <a:rPr lang="de-DE" dirty="0"/>
              <a:t> </a:t>
            </a:r>
            <a:r>
              <a:rPr lang="de-DE" dirty="0" err="1"/>
              <a:t>prevented</a:t>
            </a:r>
            <a:r>
              <a:rPr lang="de-DE" dirty="0"/>
              <a:t>. </a:t>
            </a:r>
            <a:r>
              <a:rPr lang="de-DE" sz="2000" dirty="0">
                <a:latin typeface="Calibri"/>
                <a:ea typeface="Calibri"/>
                <a:cs typeface="Calibri"/>
                <a:sym typeface="Calibri"/>
              </a:rPr>
              <a:t>Most </a:t>
            </a:r>
            <a:r>
              <a:rPr lang="de-DE" sz="2000" dirty="0" err="1">
                <a:latin typeface="Calibri"/>
                <a:ea typeface="Calibri"/>
                <a:cs typeface="Calibri"/>
                <a:sym typeface="Calibri"/>
              </a:rPr>
              <a:t>situations</a:t>
            </a:r>
            <a:r>
              <a:rPr lang="de-DE" sz="2000" dirty="0">
                <a:latin typeface="Calibri"/>
                <a:ea typeface="Calibri"/>
                <a:cs typeface="Calibri"/>
                <a:sym typeface="Calibri"/>
              </a:rPr>
              <a:t> </a:t>
            </a:r>
            <a:r>
              <a:rPr lang="de-DE" sz="2000" dirty="0" err="1">
                <a:latin typeface="Calibri"/>
                <a:ea typeface="Calibri"/>
                <a:cs typeface="Calibri"/>
                <a:sym typeface="Calibri"/>
              </a:rPr>
              <a:t>can</a:t>
            </a:r>
            <a:r>
              <a:rPr lang="de-DE" sz="2000" dirty="0">
                <a:latin typeface="Calibri"/>
                <a:ea typeface="Calibri"/>
                <a:cs typeface="Calibri"/>
                <a:sym typeface="Calibri"/>
              </a:rPr>
              <a:t> </a:t>
            </a:r>
            <a:r>
              <a:rPr lang="de-DE" sz="2000" dirty="0" err="1">
                <a:latin typeface="Calibri"/>
                <a:ea typeface="Calibri"/>
                <a:cs typeface="Calibri"/>
                <a:sym typeface="Calibri"/>
              </a:rPr>
              <a:t>be</a:t>
            </a:r>
            <a:r>
              <a:rPr lang="de-DE" sz="2000" dirty="0">
                <a:latin typeface="Calibri"/>
                <a:ea typeface="Calibri"/>
                <a:cs typeface="Calibri"/>
                <a:sym typeface="Calibri"/>
              </a:rPr>
              <a:t> </a:t>
            </a:r>
            <a:r>
              <a:rPr lang="de-DE" sz="2000" dirty="0" err="1">
                <a:latin typeface="Calibri"/>
                <a:ea typeface="Calibri"/>
                <a:cs typeface="Calibri"/>
                <a:sym typeface="Calibri"/>
              </a:rPr>
              <a:t>predicted</a:t>
            </a:r>
            <a:r>
              <a:rPr lang="de-DE" sz="2000" dirty="0">
                <a:latin typeface="Calibri"/>
                <a:ea typeface="Calibri"/>
                <a:cs typeface="Calibri"/>
                <a:sym typeface="Calibri"/>
              </a:rPr>
              <a:t> – and </a:t>
            </a:r>
            <a:r>
              <a:rPr lang="de-DE" sz="2000" dirty="0" err="1">
                <a:latin typeface="Calibri"/>
                <a:ea typeface="Calibri"/>
                <a:cs typeface="Calibri"/>
                <a:sym typeface="Calibri"/>
              </a:rPr>
              <a:t>if</a:t>
            </a:r>
            <a:r>
              <a:rPr lang="de-DE" sz="2000" dirty="0">
                <a:latin typeface="Calibri"/>
                <a:ea typeface="Calibri"/>
                <a:cs typeface="Calibri"/>
                <a:sym typeface="Calibri"/>
              </a:rPr>
              <a:t> </a:t>
            </a:r>
            <a:r>
              <a:rPr lang="de-DE" sz="2000" dirty="0" err="1">
                <a:latin typeface="Calibri"/>
                <a:ea typeface="Calibri"/>
                <a:cs typeface="Calibri"/>
                <a:sym typeface="Calibri"/>
              </a:rPr>
              <a:t>you</a:t>
            </a:r>
            <a:r>
              <a:rPr lang="de-DE" sz="2000" dirty="0">
                <a:latin typeface="Calibri"/>
                <a:ea typeface="Calibri"/>
                <a:cs typeface="Calibri"/>
                <a:sym typeface="Calibri"/>
              </a:rPr>
              <a:t> </a:t>
            </a:r>
            <a:r>
              <a:rPr lang="de-DE" sz="2000" dirty="0" err="1">
                <a:latin typeface="Calibri"/>
                <a:ea typeface="Calibri"/>
                <a:cs typeface="Calibri"/>
                <a:sym typeface="Calibri"/>
              </a:rPr>
              <a:t>can</a:t>
            </a:r>
            <a:r>
              <a:rPr lang="de-DE" sz="2000" dirty="0">
                <a:latin typeface="Calibri"/>
                <a:ea typeface="Calibri"/>
                <a:cs typeface="Calibri"/>
                <a:sym typeface="Calibri"/>
              </a:rPr>
              <a:t> </a:t>
            </a:r>
            <a:r>
              <a:rPr lang="de-DE" sz="2000" dirty="0" err="1">
                <a:latin typeface="Calibri"/>
                <a:ea typeface="Calibri"/>
                <a:cs typeface="Calibri"/>
                <a:sym typeface="Calibri"/>
              </a:rPr>
              <a:t>predict</a:t>
            </a:r>
            <a:r>
              <a:rPr lang="de-DE" sz="2000" dirty="0">
                <a:latin typeface="Calibri"/>
                <a:ea typeface="Calibri"/>
                <a:cs typeface="Calibri"/>
                <a:sym typeface="Calibri"/>
              </a:rPr>
              <a:t> </a:t>
            </a:r>
            <a:r>
              <a:rPr lang="de-DE" sz="2000" dirty="0" err="1">
                <a:latin typeface="Calibri"/>
                <a:ea typeface="Calibri"/>
                <a:cs typeface="Calibri"/>
                <a:sym typeface="Calibri"/>
              </a:rPr>
              <a:t>them</a:t>
            </a:r>
            <a:r>
              <a:rPr lang="de-DE" sz="2000" dirty="0">
                <a:latin typeface="Calibri"/>
                <a:ea typeface="Calibri"/>
                <a:cs typeface="Calibri"/>
                <a:sym typeface="Calibri"/>
              </a:rPr>
              <a:t>, </a:t>
            </a:r>
            <a:r>
              <a:rPr lang="de-DE" sz="2000" dirty="0" err="1">
                <a:latin typeface="Calibri"/>
                <a:ea typeface="Calibri"/>
                <a:cs typeface="Calibri"/>
                <a:sym typeface="Calibri"/>
              </a:rPr>
              <a:t>you</a:t>
            </a:r>
            <a:r>
              <a:rPr lang="de-DE" sz="2000" dirty="0">
                <a:latin typeface="Calibri"/>
                <a:ea typeface="Calibri"/>
                <a:cs typeface="Calibri"/>
                <a:sym typeface="Calibri"/>
              </a:rPr>
              <a:t> </a:t>
            </a:r>
            <a:r>
              <a:rPr lang="de-DE" sz="2000" dirty="0" err="1">
                <a:latin typeface="Calibri"/>
                <a:ea typeface="Calibri"/>
                <a:cs typeface="Calibri"/>
                <a:sym typeface="Calibri"/>
              </a:rPr>
              <a:t>can</a:t>
            </a:r>
            <a:r>
              <a:rPr lang="de-DE" sz="2000" dirty="0">
                <a:latin typeface="Calibri"/>
                <a:ea typeface="Calibri"/>
                <a:cs typeface="Calibri"/>
                <a:sym typeface="Calibri"/>
              </a:rPr>
              <a:t> </a:t>
            </a:r>
            <a:r>
              <a:rPr lang="de-DE" sz="2000" dirty="0" err="1">
                <a:latin typeface="Calibri"/>
                <a:ea typeface="Calibri"/>
                <a:cs typeface="Calibri"/>
                <a:sym typeface="Calibri"/>
              </a:rPr>
              <a:t>prevent</a:t>
            </a:r>
            <a:r>
              <a:rPr lang="de-DE" sz="2000" dirty="0">
                <a:latin typeface="Calibri"/>
                <a:ea typeface="Calibri"/>
                <a:cs typeface="Calibri"/>
                <a:sym typeface="Calibri"/>
              </a:rPr>
              <a:t> </a:t>
            </a:r>
            <a:r>
              <a:rPr lang="de-DE" sz="2000" dirty="0" err="1">
                <a:latin typeface="Calibri"/>
                <a:ea typeface="Calibri"/>
                <a:cs typeface="Calibri"/>
                <a:sym typeface="Calibri"/>
              </a:rPr>
              <a:t>them</a:t>
            </a:r>
            <a:r>
              <a:rPr lang="de-DE" sz="2000" dirty="0">
                <a:latin typeface="Calibri"/>
                <a:ea typeface="Calibri"/>
                <a:cs typeface="Calibri"/>
                <a:sym typeface="Calibri"/>
              </a:rPr>
              <a:t> - </a:t>
            </a:r>
            <a:r>
              <a:rPr lang="de-DE" sz="2000" dirty="0" err="1">
                <a:latin typeface="Calibri"/>
                <a:ea typeface="Calibri"/>
                <a:cs typeface="Calibri"/>
                <a:sym typeface="Calibri"/>
              </a:rPr>
              <a:t>or</a:t>
            </a:r>
            <a:r>
              <a:rPr lang="de-DE" sz="2000" dirty="0">
                <a:latin typeface="Calibri"/>
                <a:ea typeface="Calibri"/>
                <a:cs typeface="Calibri"/>
                <a:sym typeface="Calibri"/>
              </a:rPr>
              <a:t> at least </a:t>
            </a:r>
            <a:r>
              <a:rPr lang="de-DE" sz="2000" dirty="0" err="1">
                <a:latin typeface="Calibri"/>
                <a:ea typeface="Calibri"/>
                <a:cs typeface="Calibri"/>
                <a:sym typeface="Calibri"/>
              </a:rPr>
              <a:t>minimize</a:t>
            </a:r>
            <a:r>
              <a:rPr lang="de-DE" sz="2000" dirty="0">
                <a:latin typeface="Calibri"/>
                <a:ea typeface="Calibri"/>
                <a:cs typeface="Calibri"/>
                <a:sym typeface="Calibri"/>
              </a:rPr>
              <a:t> </a:t>
            </a:r>
            <a:r>
              <a:rPr lang="de-DE" sz="2000" dirty="0" err="1">
                <a:latin typeface="Calibri"/>
                <a:ea typeface="Calibri"/>
                <a:cs typeface="Calibri"/>
                <a:sym typeface="Calibri"/>
              </a:rPr>
              <a:t>their</a:t>
            </a:r>
            <a:r>
              <a:rPr lang="de-DE" sz="2000" dirty="0">
                <a:latin typeface="Calibri"/>
                <a:ea typeface="Calibri"/>
                <a:cs typeface="Calibri"/>
                <a:sym typeface="Calibri"/>
              </a:rPr>
              <a:t> </a:t>
            </a:r>
            <a:r>
              <a:rPr lang="de-DE" sz="2000" dirty="0" err="1">
                <a:latin typeface="Calibri"/>
                <a:ea typeface="Calibri"/>
                <a:cs typeface="Calibri"/>
                <a:sym typeface="Calibri"/>
              </a:rPr>
              <a:t>effects</a:t>
            </a:r>
            <a:r>
              <a:rPr lang="de-DE" sz="2000" dirty="0">
                <a:latin typeface="Calibri"/>
                <a:ea typeface="Calibri"/>
                <a:cs typeface="Calibri"/>
                <a:sym typeface="Calibri"/>
              </a:rPr>
              <a:t>. </a:t>
            </a:r>
            <a:endParaRPr dirty="0"/>
          </a:p>
          <a:p>
            <a:pPr marL="0" lvl="0" indent="0" algn="l" rtl="0">
              <a:lnSpc>
                <a:spcPct val="90000"/>
              </a:lnSpc>
              <a:spcBef>
                <a:spcPts val="1000"/>
              </a:spcBef>
              <a:spcAft>
                <a:spcPts val="0"/>
              </a:spcAft>
              <a:buClr>
                <a:srgbClr val="79527B"/>
              </a:buClr>
              <a:buSzPts val="2000"/>
              <a:buNone/>
            </a:pPr>
            <a:endParaRPr dirty="0"/>
          </a:p>
        </p:txBody>
      </p:sp>
      <p:sp>
        <p:nvSpPr>
          <p:cNvPr id="875" name="Google Shape;875;p5"/>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de-DE" sz="1600" dirty="0"/>
              <a:t>Hard </a:t>
            </a:r>
            <a:r>
              <a:rPr lang="de-DE" sz="1600" dirty="0" err="1"/>
              <a:t>truth</a:t>
            </a:r>
            <a:r>
              <a:rPr lang="de-DE" sz="1600" dirty="0"/>
              <a:t> </a:t>
            </a:r>
            <a:r>
              <a:rPr lang="de-DE" sz="1600" dirty="0" err="1"/>
              <a:t>about</a:t>
            </a:r>
            <a:r>
              <a:rPr lang="de-DE" sz="1600" dirty="0"/>
              <a:t> </a:t>
            </a:r>
            <a:r>
              <a:rPr lang="de-DE" sz="1600" dirty="0" err="1"/>
              <a:t>corporate</a:t>
            </a:r>
            <a:r>
              <a:rPr lang="de-DE" sz="1600" dirty="0"/>
              <a:t> </a:t>
            </a:r>
            <a:r>
              <a:rPr lang="de-DE" sz="1600" dirty="0" err="1"/>
              <a:t>crises</a:t>
            </a:r>
            <a:r>
              <a:rPr lang="de-DE" sz="1600" dirty="0"/>
              <a:t> </a:t>
            </a:r>
            <a:endParaRPr sz="1600" dirty="0"/>
          </a:p>
        </p:txBody>
      </p:sp>
      <p:pic>
        <p:nvPicPr>
          <p:cNvPr id="876" name="Google Shape;876;p5" descr="Martinshorn"/>
          <p:cNvPicPr preferRelativeResize="0"/>
          <p:nvPr/>
        </p:nvPicPr>
        <p:blipFill rotWithShape="1">
          <a:blip r:embed="rId3">
            <a:alphaModFix/>
          </a:blip>
          <a:srcRect/>
          <a:stretch/>
        </p:blipFill>
        <p:spPr>
          <a:xfrm>
            <a:off x="5099710" y="3222966"/>
            <a:ext cx="2050847" cy="2050847"/>
          </a:xfrm>
          <a:prstGeom prst="rect">
            <a:avLst/>
          </a:prstGeom>
          <a:noFill/>
          <a:ln>
            <a:noFill/>
          </a:ln>
        </p:spPr>
      </p:pic>
      <p:sp>
        <p:nvSpPr>
          <p:cNvPr id="877" name="Google Shape;877;p5"/>
          <p:cNvSpPr txBox="1"/>
          <p:nvPr/>
        </p:nvSpPr>
        <p:spPr>
          <a:xfrm>
            <a:off x="4647316" y="1781498"/>
            <a:ext cx="295563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Most crisis situations can be PREDICTED and PREVENTED; those that can’t be avoided can be MINIMISED.</a:t>
            </a:r>
            <a:endParaRPr/>
          </a:p>
        </p:txBody>
      </p:sp>
      <p:sp>
        <p:nvSpPr>
          <p:cNvPr id="878" name="Google Shape;878;p5"/>
          <p:cNvSpPr txBox="1"/>
          <p:nvPr/>
        </p:nvSpPr>
        <p:spPr>
          <a:xfrm>
            <a:off x="7807726" y="2551836"/>
            <a:ext cx="3189996"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The </a:t>
            </a:r>
            <a:r>
              <a:rPr lang="de-DE" sz="1800" dirty="0" err="1">
                <a:solidFill>
                  <a:srgbClr val="595A59"/>
                </a:solidFill>
                <a:latin typeface="Calibri"/>
                <a:ea typeface="Calibri"/>
                <a:cs typeface="Calibri"/>
                <a:sym typeface="Calibri"/>
              </a:rPr>
              <a:t>longer</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goes</a:t>
            </a:r>
            <a:r>
              <a:rPr lang="de-DE" sz="1800" dirty="0">
                <a:solidFill>
                  <a:srgbClr val="595A59"/>
                </a:solidFill>
                <a:latin typeface="Calibri"/>
                <a:ea typeface="Calibri"/>
                <a:cs typeface="Calibri"/>
                <a:sym typeface="Calibri"/>
              </a:rPr>
              <a:t> on, the MORE DAMAGE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attendance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earnings</a:t>
            </a:r>
            <a:r>
              <a:rPr lang="de-DE" sz="1800" dirty="0">
                <a:solidFill>
                  <a:srgbClr val="595A59"/>
                </a:solidFill>
                <a:latin typeface="Calibri"/>
                <a:ea typeface="Calibri"/>
                <a:cs typeface="Calibri"/>
                <a:sym typeface="Calibri"/>
              </a:rPr>
              <a:t>, stock </a:t>
            </a:r>
            <a:r>
              <a:rPr lang="de-DE" sz="1800" dirty="0" err="1">
                <a:solidFill>
                  <a:srgbClr val="595A59"/>
                </a:solidFill>
                <a:latin typeface="Calibri"/>
                <a:ea typeface="Calibri"/>
                <a:cs typeface="Calibri"/>
                <a:sym typeface="Calibri"/>
              </a:rPr>
              <a:t>price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morale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competitive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position</a:t>
            </a:r>
            <a:r>
              <a:rPr lang="de-DE" sz="1800" dirty="0">
                <a:solidFill>
                  <a:srgbClr val="595A59"/>
                </a:solidFill>
                <a:latin typeface="Calibri"/>
                <a:ea typeface="Calibri"/>
                <a:cs typeface="Calibri"/>
                <a:sym typeface="Calibri"/>
              </a:rPr>
              <a:t> and </a:t>
            </a:r>
            <a:r>
              <a:rPr lang="de-DE" sz="1800" dirty="0" err="1">
                <a:solidFill>
                  <a:srgbClr val="595A59"/>
                </a:solidFill>
                <a:latin typeface="Calibri"/>
                <a:ea typeface="Calibri"/>
                <a:cs typeface="Calibri"/>
                <a:sym typeface="Calibri"/>
              </a:rPr>
              <a:t>trust</a:t>
            </a:r>
            <a:r>
              <a:rPr lang="de-DE" sz="1800" dirty="0">
                <a:solidFill>
                  <a:srgbClr val="595A59"/>
                </a:solidFill>
                <a:latin typeface="Calibri"/>
                <a:ea typeface="Calibri"/>
                <a:cs typeface="Calibri"/>
                <a:sym typeface="Calibri"/>
              </a:rPr>
              <a:t> in </a:t>
            </a:r>
            <a:r>
              <a:rPr lang="de-DE" sz="1800" dirty="0" err="1">
                <a:solidFill>
                  <a:srgbClr val="595A59"/>
                </a:solidFill>
                <a:latin typeface="Calibri"/>
                <a:ea typeface="Calibri"/>
                <a:cs typeface="Calibri"/>
                <a:sym typeface="Calibri"/>
              </a:rPr>
              <a:t>management</a:t>
            </a:r>
            <a:r>
              <a:rPr lang="de-DE" sz="1800" dirty="0">
                <a:solidFill>
                  <a:srgbClr val="595A59"/>
                </a:solidFill>
                <a:latin typeface="Calibri"/>
                <a:ea typeface="Calibri"/>
                <a:cs typeface="Calibri"/>
                <a:sym typeface="Calibri"/>
              </a:rPr>
              <a:t>.</a:t>
            </a:r>
            <a:endParaRPr dirty="0"/>
          </a:p>
        </p:txBody>
      </p:sp>
      <p:sp>
        <p:nvSpPr>
          <p:cNvPr id="879" name="Google Shape;879;p5"/>
          <p:cNvSpPr txBox="1"/>
          <p:nvPr/>
        </p:nvSpPr>
        <p:spPr>
          <a:xfrm>
            <a:off x="1252545" y="4476170"/>
            <a:ext cx="318999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MANAGEMENT DENIAL </a:t>
            </a:r>
            <a:r>
              <a:rPr lang="de-DE" sz="1800" dirty="0" err="1">
                <a:solidFill>
                  <a:srgbClr val="595A59"/>
                </a:solidFill>
                <a:latin typeface="Calibri"/>
                <a:ea typeface="Calibri"/>
                <a:cs typeface="Calibri"/>
                <a:sym typeface="Calibri"/>
              </a:rPr>
              <a:t>is</a:t>
            </a:r>
            <a:r>
              <a:rPr lang="de-DE" sz="1800" dirty="0">
                <a:solidFill>
                  <a:srgbClr val="595A59"/>
                </a:solidFill>
                <a:latin typeface="Calibri"/>
                <a:ea typeface="Calibri"/>
                <a:cs typeface="Calibri"/>
                <a:sym typeface="Calibri"/>
              </a:rPr>
              <a:t> the </a:t>
            </a:r>
            <a:r>
              <a:rPr lang="de-DE" sz="1800" dirty="0" err="1">
                <a:solidFill>
                  <a:srgbClr val="595A59"/>
                </a:solidFill>
                <a:latin typeface="Calibri"/>
                <a:ea typeface="Calibri"/>
                <a:cs typeface="Calibri"/>
                <a:sym typeface="Calibri"/>
              </a:rPr>
              <a:t>biggest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obstacle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to</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effective</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management</a:t>
            </a:r>
            <a:r>
              <a:rPr lang="de-DE" sz="1800" dirty="0">
                <a:solidFill>
                  <a:srgbClr val="595A59"/>
                </a:solidFill>
                <a:latin typeface="Calibri"/>
                <a:ea typeface="Calibri"/>
                <a:cs typeface="Calibri"/>
                <a:sym typeface="Calibri"/>
              </a:rPr>
              <a:t>.</a:t>
            </a:r>
            <a:endParaRPr dirty="0"/>
          </a:p>
        </p:txBody>
      </p:sp>
      <p:sp>
        <p:nvSpPr>
          <p:cNvPr id="880" name="Google Shape;880;p5"/>
          <p:cNvSpPr txBox="1"/>
          <p:nvPr/>
        </p:nvSpPr>
        <p:spPr>
          <a:xfrm>
            <a:off x="1252545" y="2828835"/>
            <a:ext cx="318999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rgbClr val="595A59"/>
                </a:solidFill>
                <a:latin typeface="Calibri"/>
                <a:ea typeface="Calibri"/>
                <a:cs typeface="Calibri"/>
                <a:sym typeface="Calibri"/>
              </a:rPr>
              <a:t>To achieve crisis resilience, organizations need to </a:t>
            </a:r>
            <a:r>
              <a:rPr lang="de-DE" sz="1800" cap="none">
                <a:solidFill>
                  <a:srgbClr val="595A59"/>
                </a:solidFill>
                <a:latin typeface="Calibri"/>
                <a:ea typeface="Calibri"/>
                <a:cs typeface="Calibri"/>
                <a:sym typeface="Calibri"/>
              </a:rPr>
              <a:t>LEARN</a:t>
            </a:r>
            <a:r>
              <a:rPr lang="de-DE" sz="1800">
                <a:solidFill>
                  <a:srgbClr val="595A59"/>
                </a:solidFill>
                <a:latin typeface="Calibri"/>
                <a:ea typeface="Calibri"/>
                <a:cs typeface="Calibri"/>
                <a:sym typeface="Calibri"/>
              </a:rPr>
              <a:t> from what goes well - and not just from what went wrong.</a:t>
            </a:r>
            <a:endParaRPr/>
          </a:p>
        </p:txBody>
      </p:sp>
      <p:sp>
        <p:nvSpPr>
          <p:cNvPr id="881" name="Google Shape;881;p5"/>
          <p:cNvSpPr txBox="1"/>
          <p:nvPr/>
        </p:nvSpPr>
        <p:spPr>
          <a:xfrm>
            <a:off x="7749459" y="4476170"/>
            <a:ext cx="318999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err="1">
                <a:solidFill>
                  <a:srgbClr val="595A59"/>
                </a:solidFill>
                <a:latin typeface="Calibri"/>
                <a:ea typeface="Calibri"/>
                <a:cs typeface="Calibri"/>
                <a:sym typeface="Calibri"/>
              </a:rPr>
              <a:t>Serious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problems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don’t</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become</a:t>
            </a:r>
            <a:r>
              <a:rPr lang="de-DE" sz="1800" dirty="0">
                <a:solidFill>
                  <a:srgbClr val="595A59"/>
                </a:solidFill>
                <a:latin typeface="Calibri"/>
                <a:ea typeface="Calibri"/>
                <a:cs typeface="Calibri"/>
                <a:sym typeface="Calibri"/>
              </a:rPr>
              <a:t> a “</a:t>
            </a:r>
            <a:r>
              <a:rPr lang="de-DE" sz="1800" dirty="0" err="1">
                <a:solidFill>
                  <a:srgbClr val="595A59"/>
                </a:solidFill>
                <a:latin typeface="Calibri"/>
                <a:ea typeface="Calibri"/>
                <a:cs typeface="Calibri"/>
                <a:sym typeface="Calibri"/>
              </a:rPr>
              <a:t>crisis</a:t>
            </a:r>
            <a:r>
              <a:rPr lang="de-DE" sz="1800" dirty="0">
                <a:solidFill>
                  <a:srgbClr val="595A59"/>
                </a:solidFill>
                <a:latin typeface="Calibri"/>
                <a:ea typeface="Calibri"/>
                <a:cs typeface="Calibri"/>
                <a:sym typeface="Calibri"/>
              </a:rPr>
              <a:t>” </a:t>
            </a:r>
            <a:r>
              <a:rPr lang="de-DE" sz="1800" dirty="0" err="1">
                <a:solidFill>
                  <a:srgbClr val="595A59"/>
                </a:solidFill>
                <a:latin typeface="Calibri"/>
                <a:ea typeface="Calibri"/>
                <a:cs typeface="Calibri"/>
                <a:sym typeface="Calibri"/>
              </a:rPr>
              <a:t>until</a:t>
            </a:r>
            <a:r>
              <a:rPr lang="de-DE" sz="1800" dirty="0">
                <a:solidFill>
                  <a:srgbClr val="595A59"/>
                </a:solidFill>
                <a:latin typeface="Calibri"/>
                <a:ea typeface="Calibri"/>
                <a:cs typeface="Calibri"/>
                <a:sym typeface="Calibri"/>
              </a:rPr>
              <a:t> the PROBLEM “ESCAPES” MANAGEMENT.</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887" name="Google Shape;887;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There</a:t>
            </a:r>
            <a:r>
              <a:rPr lang="de-DE" dirty="0"/>
              <a:t> </a:t>
            </a:r>
            <a:r>
              <a:rPr lang="de-DE" dirty="0" err="1"/>
              <a:t>are</a:t>
            </a:r>
            <a:r>
              <a:rPr lang="de-DE" dirty="0"/>
              <a:t> different </a:t>
            </a:r>
            <a:r>
              <a:rPr lang="de-DE" dirty="0" err="1"/>
              <a:t>levels</a:t>
            </a:r>
            <a:r>
              <a:rPr lang="de-DE" dirty="0"/>
              <a:t> of </a:t>
            </a:r>
            <a:r>
              <a:rPr lang="de-DE" dirty="0" err="1"/>
              <a:t>crisis</a:t>
            </a:r>
            <a:r>
              <a:rPr lang="de-DE" dirty="0"/>
              <a:t> </a:t>
            </a:r>
            <a:r>
              <a:rPr lang="de-DE" dirty="0" err="1"/>
              <a:t>resilience</a:t>
            </a:r>
            <a:r>
              <a:rPr lang="de-DE" dirty="0"/>
              <a:t> </a:t>
            </a:r>
            <a:r>
              <a:rPr lang="de-DE" dirty="0" err="1"/>
              <a:t>for</a:t>
            </a:r>
            <a:r>
              <a:rPr lang="de-DE" dirty="0"/>
              <a:t> </a:t>
            </a:r>
            <a:r>
              <a:rPr lang="de-DE" dirty="0" err="1"/>
              <a:t>companies</a:t>
            </a:r>
            <a:r>
              <a:rPr lang="de-DE" dirty="0"/>
              <a:t>. The </a:t>
            </a:r>
            <a:r>
              <a:rPr lang="de-DE" dirty="0" err="1"/>
              <a:t>goal</a:t>
            </a:r>
            <a:r>
              <a:rPr lang="de-DE" dirty="0"/>
              <a:t> </a:t>
            </a:r>
            <a:r>
              <a:rPr lang="de-DE" dirty="0" err="1"/>
              <a:t>should</a:t>
            </a:r>
            <a:r>
              <a:rPr lang="de-DE" dirty="0"/>
              <a:t> </a:t>
            </a:r>
            <a:r>
              <a:rPr lang="de-DE" dirty="0" err="1"/>
              <a:t>be</a:t>
            </a:r>
            <a:r>
              <a:rPr lang="de-DE" dirty="0"/>
              <a:t> not </a:t>
            </a:r>
            <a:r>
              <a:rPr lang="de-DE" dirty="0" err="1"/>
              <a:t>only</a:t>
            </a:r>
            <a:r>
              <a:rPr lang="de-DE" dirty="0"/>
              <a:t> </a:t>
            </a:r>
            <a:r>
              <a:rPr lang="de-DE" dirty="0" err="1"/>
              <a:t>to</a:t>
            </a:r>
            <a:r>
              <a:rPr lang="de-DE" dirty="0"/>
              <a:t> </a:t>
            </a:r>
            <a:r>
              <a:rPr lang="de-DE" dirty="0" err="1"/>
              <a:t>react</a:t>
            </a:r>
            <a:r>
              <a:rPr lang="de-DE" dirty="0"/>
              <a:t> </a:t>
            </a:r>
            <a:r>
              <a:rPr lang="de-DE" dirty="0" err="1"/>
              <a:t>to</a:t>
            </a:r>
            <a:r>
              <a:rPr lang="de-DE" dirty="0"/>
              <a:t> </a:t>
            </a:r>
            <a:r>
              <a:rPr lang="de-DE" dirty="0" err="1"/>
              <a:t>crises</a:t>
            </a:r>
            <a:r>
              <a:rPr lang="de-DE" dirty="0"/>
              <a:t> </a:t>
            </a:r>
            <a:r>
              <a:rPr lang="de-DE" dirty="0" err="1"/>
              <a:t>when</a:t>
            </a:r>
            <a:r>
              <a:rPr lang="de-DE" dirty="0"/>
              <a:t> </a:t>
            </a:r>
            <a:r>
              <a:rPr lang="de-DE" dirty="0" err="1"/>
              <a:t>they</a:t>
            </a:r>
            <a:r>
              <a:rPr lang="de-DE" dirty="0"/>
              <a:t> </a:t>
            </a:r>
            <a:r>
              <a:rPr lang="de-DE" dirty="0" err="1"/>
              <a:t>occur</a:t>
            </a:r>
            <a:r>
              <a:rPr lang="de-DE" dirty="0"/>
              <a:t>, but </a:t>
            </a:r>
            <a:r>
              <a:rPr lang="de-DE" dirty="0" err="1"/>
              <a:t>to</a:t>
            </a:r>
            <a:r>
              <a:rPr lang="de-DE" dirty="0"/>
              <a:t> </a:t>
            </a:r>
            <a:r>
              <a:rPr lang="de-DE" dirty="0" err="1"/>
              <a:t>anticipate</a:t>
            </a:r>
            <a:r>
              <a:rPr lang="de-DE" dirty="0"/>
              <a:t> </a:t>
            </a:r>
            <a:r>
              <a:rPr lang="de-DE" dirty="0" err="1"/>
              <a:t>them</a:t>
            </a:r>
            <a:r>
              <a:rPr lang="de-DE" dirty="0"/>
              <a:t> </a:t>
            </a:r>
            <a:r>
              <a:rPr lang="de-DE" dirty="0" err="1"/>
              <a:t>before</a:t>
            </a:r>
            <a:r>
              <a:rPr lang="de-DE" dirty="0"/>
              <a:t> </a:t>
            </a:r>
            <a:r>
              <a:rPr lang="de-DE" dirty="0" err="1"/>
              <a:t>they</a:t>
            </a:r>
            <a:r>
              <a:rPr lang="de-DE" dirty="0"/>
              <a:t> happen. </a:t>
            </a:r>
            <a:endParaRPr dirty="0"/>
          </a:p>
          <a:p>
            <a:pPr marL="0" lvl="0" indent="0" algn="l" rtl="0">
              <a:lnSpc>
                <a:spcPct val="100000"/>
              </a:lnSpc>
              <a:spcBef>
                <a:spcPts val="600"/>
              </a:spcBef>
              <a:spcAft>
                <a:spcPts val="0"/>
              </a:spcAft>
              <a:buClr>
                <a:srgbClr val="595A59"/>
              </a:buClr>
              <a:buSzPts val="1800"/>
              <a:buNone/>
            </a:pPr>
            <a:r>
              <a:rPr lang="de-DE" dirty="0"/>
              <a:t>The </a:t>
            </a:r>
            <a:r>
              <a:rPr lang="de-DE" dirty="0" err="1"/>
              <a:t>key</a:t>
            </a:r>
            <a:r>
              <a:rPr lang="de-DE" dirty="0"/>
              <a:t> </a:t>
            </a:r>
            <a:r>
              <a:rPr lang="de-DE" dirty="0" err="1"/>
              <a:t>is</a:t>
            </a:r>
            <a:r>
              <a:rPr lang="de-DE" dirty="0"/>
              <a:t> </a:t>
            </a:r>
            <a:r>
              <a:rPr lang="de-DE" b="1" dirty="0" err="1"/>
              <a:t>prevention</a:t>
            </a:r>
            <a:r>
              <a:rPr lang="de-DE" dirty="0"/>
              <a:t>.</a:t>
            </a:r>
            <a:endParaRPr dirty="0"/>
          </a:p>
        </p:txBody>
      </p:sp>
      <p:sp>
        <p:nvSpPr>
          <p:cNvPr id="888" name="Google Shape;888;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a:t>
            </a:r>
            <a:r>
              <a:rPr lang="de-DE" dirty="0" err="1"/>
              <a:t>primary</a:t>
            </a:r>
            <a:r>
              <a:rPr lang="de-DE" dirty="0"/>
              <a:t> </a:t>
            </a:r>
            <a:r>
              <a:rPr lang="de-DE" dirty="0" err="1"/>
              <a:t>goal</a:t>
            </a:r>
            <a:r>
              <a:rPr lang="de-DE" dirty="0"/>
              <a:t> of </a:t>
            </a:r>
            <a:r>
              <a:rPr lang="de-DE" dirty="0" err="1"/>
              <a:t>tourism</a:t>
            </a:r>
            <a:r>
              <a:rPr lang="de-DE" dirty="0"/>
              <a:t> SMEs </a:t>
            </a:r>
            <a:r>
              <a:rPr lang="de-DE" dirty="0" err="1"/>
              <a:t>should</a:t>
            </a:r>
            <a:r>
              <a:rPr lang="de-DE" dirty="0"/>
              <a:t> </a:t>
            </a:r>
            <a:r>
              <a:rPr lang="de-DE" dirty="0" err="1"/>
              <a:t>be</a:t>
            </a:r>
            <a:r>
              <a:rPr lang="de-DE" dirty="0"/>
              <a:t> </a:t>
            </a:r>
            <a:r>
              <a:rPr lang="de-DE" dirty="0" err="1"/>
              <a:t>crisis</a:t>
            </a:r>
            <a:r>
              <a:rPr lang="de-DE" dirty="0"/>
              <a:t> </a:t>
            </a:r>
            <a:r>
              <a:rPr lang="de-DE" dirty="0" err="1"/>
              <a:t>prevention</a:t>
            </a:r>
            <a:r>
              <a:rPr lang="de-DE" dirty="0"/>
              <a:t>.</a:t>
            </a:r>
            <a:endParaRPr dirty="0"/>
          </a:p>
        </p:txBody>
      </p:sp>
      <p:sp>
        <p:nvSpPr>
          <p:cNvPr id="889" name="Google Shape;889;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The Crisis </a:t>
            </a:r>
            <a:r>
              <a:rPr lang="de-DE" dirty="0" err="1"/>
              <a:t>Resilience</a:t>
            </a:r>
            <a:r>
              <a:rPr lang="de-DE" dirty="0"/>
              <a:t> </a:t>
            </a:r>
            <a:r>
              <a:rPr lang="de-DE" dirty="0" err="1"/>
              <a:t>Ladder</a:t>
            </a:r>
            <a:endParaRPr dirty="0"/>
          </a:p>
          <a:p>
            <a:pPr marL="0" lvl="0" indent="0" algn="l" rtl="0">
              <a:lnSpc>
                <a:spcPct val="90000"/>
              </a:lnSpc>
              <a:spcBef>
                <a:spcPts val="1000"/>
              </a:spcBef>
              <a:spcAft>
                <a:spcPts val="0"/>
              </a:spcAft>
              <a:buClr>
                <a:srgbClr val="79527B"/>
              </a:buClr>
              <a:buSzPct val="100000"/>
              <a:buNone/>
            </a:pPr>
            <a:endParaRPr dirty="0"/>
          </a:p>
        </p:txBody>
      </p:sp>
      <p:sp>
        <p:nvSpPr>
          <p:cNvPr id="890" name="Google Shape;890;p6"/>
          <p:cNvSpPr/>
          <p:nvPr/>
        </p:nvSpPr>
        <p:spPr>
          <a:xfrm>
            <a:off x="4571074" y="4287025"/>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1" name="Google Shape;891;p6"/>
          <p:cNvSpPr/>
          <p:nvPr/>
        </p:nvSpPr>
        <p:spPr>
          <a:xfrm>
            <a:off x="6229083" y="3935794"/>
            <a:ext cx="212229" cy="210987"/>
          </a:xfrm>
          <a:custGeom>
            <a:avLst/>
            <a:gdLst/>
            <a:ahLst/>
            <a:cxnLst/>
            <a:rect l="l" t="t" r="r" b="b"/>
            <a:pathLst>
              <a:path w="755" h="751" extrusionOk="0">
                <a:moveTo>
                  <a:pt x="0" y="750"/>
                </a:moveTo>
                <a:lnTo>
                  <a:pt x="754" y="750"/>
                </a:lnTo>
                <a:lnTo>
                  <a:pt x="754" y="0"/>
                </a:lnTo>
                <a:lnTo>
                  <a:pt x="750" y="0"/>
                </a:lnTo>
                <a:lnTo>
                  <a:pt x="0" y="750"/>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2" name="Google Shape;892;p6"/>
          <p:cNvSpPr/>
          <p:nvPr/>
        </p:nvSpPr>
        <p:spPr>
          <a:xfrm>
            <a:off x="7847082" y="3610006"/>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68A7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3" name="Google Shape;893;p6"/>
          <p:cNvSpPr/>
          <p:nvPr/>
        </p:nvSpPr>
        <p:spPr>
          <a:xfrm>
            <a:off x="5334377" y="2901299"/>
            <a:ext cx="232808" cy="147772"/>
          </a:xfrm>
          <a:custGeom>
            <a:avLst/>
            <a:gdLst/>
            <a:ahLst/>
            <a:cxnLst/>
            <a:rect l="l" t="t" r="r" b="b"/>
            <a:pathLst>
              <a:path w="620659" h="393956" extrusionOk="0">
                <a:moveTo>
                  <a:pt x="408053" y="0"/>
                </a:moveTo>
                <a:cubicBezTo>
                  <a:pt x="408053" y="0"/>
                  <a:pt x="442621" y="27823"/>
                  <a:pt x="403544" y="60159"/>
                </a:cubicBezTo>
                <a:cubicBezTo>
                  <a:pt x="365970" y="93246"/>
                  <a:pt x="267526" y="120318"/>
                  <a:pt x="290070" y="141373"/>
                </a:cubicBezTo>
                <a:cubicBezTo>
                  <a:pt x="299088" y="149833"/>
                  <a:pt x="346573" y="151948"/>
                  <a:pt x="369751" y="152477"/>
                </a:cubicBezTo>
                <a:lnTo>
                  <a:pt x="372034" y="152509"/>
                </a:lnTo>
                <a:lnTo>
                  <a:pt x="571766" y="136109"/>
                </a:lnTo>
                <a:cubicBezTo>
                  <a:pt x="609403" y="132349"/>
                  <a:pt x="614672" y="189500"/>
                  <a:pt x="577036" y="192508"/>
                </a:cubicBezTo>
                <a:lnTo>
                  <a:pt x="383978" y="208361"/>
                </a:lnTo>
                <a:lnTo>
                  <a:pt x="384005" y="209417"/>
                </a:lnTo>
                <a:lnTo>
                  <a:pt x="383837" y="215064"/>
                </a:lnTo>
                <a:lnTo>
                  <a:pt x="590715" y="205889"/>
                </a:lnTo>
                <a:cubicBezTo>
                  <a:pt x="628970" y="205142"/>
                  <a:pt x="631220" y="261178"/>
                  <a:pt x="593716" y="262672"/>
                </a:cubicBezTo>
                <a:lnTo>
                  <a:pt x="382070" y="272745"/>
                </a:lnTo>
                <a:lnTo>
                  <a:pt x="381393" y="277934"/>
                </a:lnTo>
                <a:lnTo>
                  <a:pt x="580287" y="277934"/>
                </a:lnTo>
                <a:cubicBezTo>
                  <a:pt x="617981" y="277934"/>
                  <a:pt x="617981" y="333444"/>
                  <a:pt x="580287" y="333444"/>
                </a:cubicBezTo>
                <a:lnTo>
                  <a:pt x="374150" y="333444"/>
                </a:lnTo>
                <a:lnTo>
                  <a:pt x="374048" y="334223"/>
                </a:lnTo>
                <a:lnTo>
                  <a:pt x="372905" y="337820"/>
                </a:lnTo>
                <a:lnTo>
                  <a:pt x="527826" y="339683"/>
                </a:lnTo>
                <a:cubicBezTo>
                  <a:pt x="558432" y="339683"/>
                  <a:pt x="557685" y="386395"/>
                  <a:pt x="527826" y="385665"/>
                </a:cubicBezTo>
                <a:lnTo>
                  <a:pt x="358134" y="384306"/>
                </a:lnTo>
                <a:lnTo>
                  <a:pt x="356952" y="388026"/>
                </a:lnTo>
                <a:cubicBezTo>
                  <a:pt x="356952" y="388026"/>
                  <a:pt x="141278" y="412841"/>
                  <a:pt x="130757" y="360954"/>
                </a:cubicBezTo>
                <a:cubicBezTo>
                  <a:pt x="97692" y="360954"/>
                  <a:pt x="21793" y="360954"/>
                  <a:pt x="0" y="360954"/>
                </a:cubicBezTo>
                <a:lnTo>
                  <a:pt x="12775" y="170701"/>
                </a:lnTo>
                <a:cubicBezTo>
                  <a:pt x="59367" y="166189"/>
                  <a:pt x="99946" y="163181"/>
                  <a:pt x="136017" y="157917"/>
                </a:cubicBezTo>
                <a:cubicBezTo>
                  <a:pt x="168331" y="72191"/>
                  <a:pt x="284810" y="64671"/>
                  <a:pt x="350189" y="30079"/>
                </a:cubicBezTo>
                <a:cubicBezTo>
                  <a:pt x="382503" y="14288"/>
                  <a:pt x="408053" y="0"/>
                  <a:pt x="408053" y="0"/>
                </a:cubicBezTo>
                <a:close/>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4" name="Google Shape;894;p6"/>
          <p:cNvSpPr/>
          <p:nvPr/>
        </p:nvSpPr>
        <p:spPr>
          <a:xfrm>
            <a:off x="4870205" y="2710170"/>
            <a:ext cx="522504" cy="451760"/>
          </a:xfrm>
          <a:custGeom>
            <a:avLst/>
            <a:gdLst/>
            <a:ahLst/>
            <a:cxnLst/>
            <a:rect l="l" t="t" r="r" b="b"/>
            <a:pathLst>
              <a:path w="1858" h="1605" extrusionOk="0">
                <a:moveTo>
                  <a:pt x="283" y="0"/>
                </a:moveTo>
                <a:lnTo>
                  <a:pt x="753" y="991"/>
                </a:lnTo>
                <a:lnTo>
                  <a:pt x="1779" y="805"/>
                </a:lnTo>
                <a:lnTo>
                  <a:pt x="1857" y="1258"/>
                </a:lnTo>
                <a:lnTo>
                  <a:pt x="461" y="1604"/>
                </a:lnTo>
                <a:lnTo>
                  <a:pt x="0" y="752"/>
                </a:lnTo>
                <a:lnTo>
                  <a:pt x="283" y="0"/>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5" name="Google Shape;895;p6"/>
          <p:cNvSpPr/>
          <p:nvPr/>
        </p:nvSpPr>
        <p:spPr>
          <a:xfrm>
            <a:off x="3538505" y="2932327"/>
            <a:ext cx="490235" cy="544842"/>
          </a:xfrm>
          <a:custGeom>
            <a:avLst/>
            <a:gdLst/>
            <a:ahLst/>
            <a:cxnLst/>
            <a:rect l="l" t="t" r="r" b="b"/>
            <a:pathLst>
              <a:path w="1741" h="1936" extrusionOk="0">
                <a:moveTo>
                  <a:pt x="1740" y="1467"/>
                </a:moveTo>
                <a:lnTo>
                  <a:pt x="1166" y="1906"/>
                </a:lnTo>
                <a:lnTo>
                  <a:pt x="1166" y="1906"/>
                </a:lnTo>
                <a:cubicBezTo>
                  <a:pt x="1130" y="1935"/>
                  <a:pt x="1076" y="1928"/>
                  <a:pt x="1049" y="1890"/>
                </a:cubicBezTo>
                <a:lnTo>
                  <a:pt x="29" y="557"/>
                </a:lnTo>
                <a:lnTo>
                  <a:pt x="29" y="557"/>
                </a:lnTo>
                <a:cubicBezTo>
                  <a:pt x="0" y="520"/>
                  <a:pt x="8" y="468"/>
                  <a:pt x="45" y="439"/>
                </a:cubicBezTo>
                <a:lnTo>
                  <a:pt x="619" y="0"/>
                </a:lnTo>
                <a:lnTo>
                  <a:pt x="619" y="0"/>
                </a:lnTo>
                <a:cubicBezTo>
                  <a:pt x="582" y="29"/>
                  <a:pt x="574" y="82"/>
                  <a:pt x="603" y="119"/>
                </a:cubicBezTo>
                <a:lnTo>
                  <a:pt x="1621" y="1452"/>
                </a:lnTo>
                <a:lnTo>
                  <a:pt x="1621" y="1452"/>
                </a:lnTo>
                <a:cubicBezTo>
                  <a:pt x="1650" y="1489"/>
                  <a:pt x="1703" y="1496"/>
                  <a:pt x="1740" y="1467"/>
                </a:cubicBezTo>
              </a:path>
            </a:pathLst>
          </a:custGeom>
          <a:solidFill>
            <a:srgbClr val="28282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6" name="Google Shape;896;p6"/>
          <p:cNvSpPr/>
          <p:nvPr/>
        </p:nvSpPr>
        <p:spPr>
          <a:xfrm>
            <a:off x="3703063" y="2832458"/>
            <a:ext cx="457564" cy="517207"/>
          </a:xfrm>
          <a:custGeom>
            <a:avLst/>
            <a:gdLst/>
            <a:ahLst/>
            <a:cxnLst/>
            <a:rect l="l" t="t" r="r" b="b"/>
            <a:pathLst>
              <a:path w="1219852" h="1378859" extrusionOk="0">
                <a:moveTo>
                  <a:pt x="827635" y="347519"/>
                </a:moveTo>
                <a:cubicBezTo>
                  <a:pt x="822183" y="346673"/>
                  <a:pt x="816355" y="347990"/>
                  <a:pt x="811843" y="351753"/>
                </a:cubicBezTo>
                <a:lnTo>
                  <a:pt x="736429" y="409315"/>
                </a:lnTo>
                <a:lnTo>
                  <a:pt x="914342" y="642867"/>
                </a:lnTo>
                <a:lnTo>
                  <a:pt x="990065" y="585069"/>
                </a:lnTo>
                <a:cubicBezTo>
                  <a:pt x="999840" y="579048"/>
                  <a:pt x="1001344" y="564748"/>
                  <a:pt x="994577" y="554964"/>
                </a:cubicBezTo>
                <a:lnTo>
                  <a:pt x="841171" y="356269"/>
                </a:lnTo>
                <a:cubicBezTo>
                  <a:pt x="838163" y="351377"/>
                  <a:pt x="833087" y="348366"/>
                  <a:pt x="827635" y="347519"/>
                </a:cubicBezTo>
                <a:close/>
                <a:moveTo>
                  <a:pt x="400856" y="628"/>
                </a:moveTo>
                <a:cubicBezTo>
                  <a:pt x="416971" y="2879"/>
                  <a:pt x="432524" y="11132"/>
                  <a:pt x="443392" y="24637"/>
                </a:cubicBezTo>
                <a:lnTo>
                  <a:pt x="693116" y="352458"/>
                </a:lnTo>
                <a:lnTo>
                  <a:pt x="768980" y="294553"/>
                </a:lnTo>
                <a:cubicBezTo>
                  <a:pt x="809587" y="262942"/>
                  <a:pt x="867491" y="271221"/>
                  <a:pt x="899074" y="311863"/>
                </a:cubicBezTo>
                <a:lnTo>
                  <a:pt x="1052480" y="511311"/>
                </a:lnTo>
                <a:cubicBezTo>
                  <a:pt x="1082559" y="553458"/>
                  <a:pt x="1075039" y="610658"/>
                  <a:pt x="1034432" y="643022"/>
                </a:cubicBezTo>
                <a:lnTo>
                  <a:pt x="958570" y="700926"/>
                </a:lnTo>
                <a:lnTo>
                  <a:pt x="1206410" y="1026273"/>
                </a:lnTo>
                <a:cubicBezTo>
                  <a:pt x="1228147" y="1052533"/>
                  <a:pt x="1222900" y="1093049"/>
                  <a:pt x="1195167" y="1113307"/>
                </a:cubicBezTo>
                <a:lnTo>
                  <a:pt x="865376" y="1365404"/>
                </a:lnTo>
                <a:cubicBezTo>
                  <a:pt x="837643" y="1387162"/>
                  <a:pt x="797918" y="1381910"/>
                  <a:pt x="776182" y="1354149"/>
                </a:cubicBezTo>
                <a:lnTo>
                  <a:pt x="13163" y="354015"/>
                </a:lnTo>
                <a:cubicBezTo>
                  <a:pt x="-8573" y="326254"/>
                  <a:pt x="-2577" y="286489"/>
                  <a:pt x="25156" y="264730"/>
                </a:cubicBezTo>
                <a:lnTo>
                  <a:pt x="354947" y="12633"/>
                </a:lnTo>
                <a:cubicBezTo>
                  <a:pt x="368064" y="2129"/>
                  <a:pt x="384741" y="-1623"/>
                  <a:pt x="400856" y="628"/>
                </a:cubicBezTo>
                <a:close/>
              </a:path>
            </a:pathLst>
          </a:custGeom>
          <a:solidFill>
            <a:srgbClr val="3A3A3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7" name="Google Shape;897;p6"/>
          <p:cNvSpPr/>
          <p:nvPr/>
        </p:nvSpPr>
        <p:spPr>
          <a:xfrm>
            <a:off x="3992202" y="2763538"/>
            <a:ext cx="423480" cy="293156"/>
          </a:xfrm>
          <a:custGeom>
            <a:avLst/>
            <a:gdLst/>
            <a:ahLst/>
            <a:cxnLst/>
            <a:rect l="l" t="t" r="r" b="b"/>
            <a:pathLst>
              <a:path w="1128985" h="781547" extrusionOk="0">
                <a:moveTo>
                  <a:pt x="869451" y="0"/>
                </a:moveTo>
                <a:lnTo>
                  <a:pt x="1128985" y="139041"/>
                </a:lnTo>
                <a:lnTo>
                  <a:pt x="373635" y="541882"/>
                </a:lnTo>
                <a:lnTo>
                  <a:pt x="372915" y="540159"/>
                </a:lnTo>
                <a:lnTo>
                  <a:pt x="370525" y="541496"/>
                </a:lnTo>
                <a:cubicBezTo>
                  <a:pt x="497845" y="675309"/>
                  <a:pt x="336074" y="744471"/>
                  <a:pt x="308363" y="760258"/>
                </a:cubicBezTo>
                <a:cubicBezTo>
                  <a:pt x="308363" y="760258"/>
                  <a:pt x="285520" y="750109"/>
                  <a:pt x="268576" y="736766"/>
                </a:cubicBezTo>
                <a:lnTo>
                  <a:pt x="260481" y="726745"/>
                </a:lnTo>
                <a:lnTo>
                  <a:pt x="253821" y="732495"/>
                </a:lnTo>
                <a:lnTo>
                  <a:pt x="178622" y="774827"/>
                </a:lnTo>
                <a:cubicBezTo>
                  <a:pt x="135194" y="798639"/>
                  <a:pt x="92613" y="754417"/>
                  <a:pt x="101002" y="716467"/>
                </a:cubicBezTo>
                <a:lnTo>
                  <a:pt x="101849" y="714699"/>
                </a:lnTo>
                <a:lnTo>
                  <a:pt x="73316" y="690524"/>
                </a:lnTo>
                <a:cubicBezTo>
                  <a:pt x="66831" y="679275"/>
                  <a:pt x="64148" y="665931"/>
                  <a:pt x="67006" y="653281"/>
                </a:cubicBezTo>
                <a:lnTo>
                  <a:pt x="68249" y="650682"/>
                </a:lnTo>
                <a:lnTo>
                  <a:pt x="41233" y="628118"/>
                </a:lnTo>
                <a:cubicBezTo>
                  <a:pt x="34586" y="616874"/>
                  <a:pt x="31734" y="603503"/>
                  <a:pt x="34504" y="590723"/>
                </a:cubicBezTo>
                <a:lnTo>
                  <a:pt x="35223" y="589185"/>
                </a:lnTo>
                <a:lnTo>
                  <a:pt x="7701" y="566199"/>
                </a:lnTo>
                <a:cubicBezTo>
                  <a:pt x="-5456" y="544006"/>
                  <a:pt x="-3590" y="513478"/>
                  <a:pt x="27763" y="495873"/>
                </a:cubicBezTo>
                <a:lnTo>
                  <a:pt x="101664" y="455419"/>
                </a:lnTo>
                <a:lnTo>
                  <a:pt x="112337" y="451846"/>
                </a:lnTo>
                <a:lnTo>
                  <a:pt x="110643" y="448278"/>
                </a:lnTo>
                <a:lnTo>
                  <a:pt x="305011" y="340504"/>
                </a:lnTo>
                <a:close/>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8" name="Google Shape;898;p6"/>
          <p:cNvSpPr/>
          <p:nvPr/>
        </p:nvSpPr>
        <p:spPr>
          <a:xfrm>
            <a:off x="4384935" y="2592267"/>
            <a:ext cx="601934" cy="783133"/>
          </a:xfrm>
          <a:custGeom>
            <a:avLst/>
            <a:gdLst/>
            <a:ahLst/>
            <a:cxnLst/>
            <a:rect l="l" t="t" r="r" b="b"/>
            <a:pathLst>
              <a:path w="2138" h="2783" extrusionOk="0">
                <a:moveTo>
                  <a:pt x="0" y="2511"/>
                </a:moveTo>
                <a:lnTo>
                  <a:pt x="0" y="2511"/>
                </a:lnTo>
                <a:cubicBezTo>
                  <a:pt x="0" y="2511"/>
                  <a:pt x="778" y="571"/>
                  <a:pt x="1037" y="311"/>
                </a:cubicBezTo>
                <a:lnTo>
                  <a:pt x="1688" y="0"/>
                </a:lnTo>
                <a:lnTo>
                  <a:pt x="2137" y="396"/>
                </a:lnTo>
                <a:lnTo>
                  <a:pt x="2137" y="396"/>
                </a:lnTo>
                <a:cubicBezTo>
                  <a:pt x="2137" y="396"/>
                  <a:pt x="2011" y="1066"/>
                  <a:pt x="1916" y="1261"/>
                </a:cubicBezTo>
                <a:lnTo>
                  <a:pt x="1181" y="2782"/>
                </a:lnTo>
                <a:lnTo>
                  <a:pt x="0" y="2511"/>
                </a:lnTo>
              </a:path>
            </a:pathLst>
          </a:custGeom>
          <a:solidFill>
            <a:srgbClr val="BFBFB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899" name="Google Shape;899;p6"/>
          <p:cNvSpPr/>
          <p:nvPr/>
        </p:nvSpPr>
        <p:spPr>
          <a:xfrm>
            <a:off x="4842902" y="2151676"/>
            <a:ext cx="435627" cy="594487"/>
          </a:xfrm>
          <a:custGeom>
            <a:avLst/>
            <a:gdLst/>
            <a:ahLst/>
            <a:cxnLst/>
            <a:rect l="l" t="t" r="r" b="b"/>
            <a:pathLst>
              <a:path w="1549" h="2112" extrusionOk="0">
                <a:moveTo>
                  <a:pt x="6" y="889"/>
                </a:moveTo>
                <a:lnTo>
                  <a:pt x="6" y="889"/>
                </a:lnTo>
                <a:cubicBezTo>
                  <a:pt x="7" y="1108"/>
                  <a:pt x="138" y="1283"/>
                  <a:pt x="137" y="1347"/>
                </a:cubicBezTo>
                <a:lnTo>
                  <a:pt x="137" y="1347"/>
                </a:lnTo>
                <a:cubicBezTo>
                  <a:pt x="135" y="1386"/>
                  <a:pt x="64" y="1562"/>
                  <a:pt x="64" y="1562"/>
                </a:cubicBezTo>
                <a:lnTo>
                  <a:pt x="480" y="2111"/>
                </a:lnTo>
                <a:lnTo>
                  <a:pt x="618" y="1707"/>
                </a:lnTo>
                <a:lnTo>
                  <a:pt x="618" y="1707"/>
                </a:lnTo>
                <a:cubicBezTo>
                  <a:pt x="618" y="1707"/>
                  <a:pt x="715" y="1790"/>
                  <a:pt x="799" y="1819"/>
                </a:cubicBezTo>
                <a:lnTo>
                  <a:pt x="799" y="1819"/>
                </a:lnTo>
                <a:cubicBezTo>
                  <a:pt x="799" y="1819"/>
                  <a:pt x="944" y="1887"/>
                  <a:pt x="996" y="1811"/>
                </a:cubicBezTo>
                <a:lnTo>
                  <a:pt x="996" y="1811"/>
                </a:lnTo>
                <a:cubicBezTo>
                  <a:pt x="1064" y="1589"/>
                  <a:pt x="1084" y="1565"/>
                  <a:pt x="1138" y="1444"/>
                </a:cubicBezTo>
                <a:lnTo>
                  <a:pt x="1138" y="1444"/>
                </a:lnTo>
                <a:cubicBezTo>
                  <a:pt x="1259" y="1427"/>
                  <a:pt x="1293" y="1359"/>
                  <a:pt x="1181" y="1213"/>
                </a:cubicBezTo>
                <a:lnTo>
                  <a:pt x="1181" y="1213"/>
                </a:lnTo>
                <a:cubicBezTo>
                  <a:pt x="1548" y="238"/>
                  <a:pt x="0" y="0"/>
                  <a:pt x="6" y="889"/>
                </a:cubicBezTo>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0" name="Google Shape;900;p6"/>
          <p:cNvSpPr/>
          <p:nvPr/>
        </p:nvSpPr>
        <p:spPr>
          <a:xfrm>
            <a:off x="3737082" y="3453589"/>
            <a:ext cx="909727" cy="816644"/>
          </a:xfrm>
          <a:custGeom>
            <a:avLst/>
            <a:gdLst/>
            <a:ahLst/>
            <a:cxnLst/>
            <a:rect l="l" t="t" r="r" b="b"/>
            <a:pathLst>
              <a:path w="3234" h="2903" extrusionOk="0">
                <a:moveTo>
                  <a:pt x="2265" y="0"/>
                </a:moveTo>
                <a:lnTo>
                  <a:pt x="2265" y="0"/>
                </a:lnTo>
                <a:cubicBezTo>
                  <a:pt x="2288" y="50"/>
                  <a:pt x="2010" y="1351"/>
                  <a:pt x="2010" y="1351"/>
                </a:cubicBezTo>
                <a:lnTo>
                  <a:pt x="0" y="2433"/>
                </a:lnTo>
                <a:lnTo>
                  <a:pt x="145" y="2902"/>
                </a:lnTo>
                <a:lnTo>
                  <a:pt x="145" y="2902"/>
                </a:lnTo>
                <a:cubicBezTo>
                  <a:pt x="145" y="2902"/>
                  <a:pt x="2750" y="1882"/>
                  <a:pt x="2933" y="1681"/>
                </a:cubicBezTo>
                <a:lnTo>
                  <a:pt x="3233" y="265"/>
                </a:lnTo>
                <a:lnTo>
                  <a:pt x="2265" y="0"/>
                </a:lnTo>
              </a:path>
            </a:pathLst>
          </a:custGeom>
          <a:solidFill>
            <a:srgbClr val="7F7F7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1" name="Google Shape;901;p6"/>
          <p:cNvSpPr/>
          <p:nvPr/>
        </p:nvSpPr>
        <p:spPr>
          <a:xfrm>
            <a:off x="4237245" y="2624534"/>
            <a:ext cx="723562" cy="278006"/>
          </a:xfrm>
          <a:custGeom>
            <a:avLst/>
            <a:gdLst/>
            <a:ahLst/>
            <a:cxnLst/>
            <a:rect l="l" t="t" r="r" b="b"/>
            <a:pathLst>
              <a:path w="2569" h="986" extrusionOk="0">
                <a:moveTo>
                  <a:pt x="0" y="609"/>
                </a:moveTo>
                <a:lnTo>
                  <a:pt x="613" y="171"/>
                </a:lnTo>
                <a:lnTo>
                  <a:pt x="613" y="171"/>
                </a:lnTo>
                <a:cubicBezTo>
                  <a:pt x="613" y="171"/>
                  <a:pt x="1046" y="110"/>
                  <a:pt x="1461" y="80"/>
                </a:cubicBezTo>
                <a:lnTo>
                  <a:pt x="1461" y="80"/>
                </a:lnTo>
                <a:cubicBezTo>
                  <a:pt x="2568" y="0"/>
                  <a:pt x="2360" y="688"/>
                  <a:pt x="2171" y="690"/>
                </a:cubicBezTo>
                <a:lnTo>
                  <a:pt x="748" y="708"/>
                </a:lnTo>
                <a:lnTo>
                  <a:pt x="211" y="985"/>
                </a:lnTo>
                <a:lnTo>
                  <a:pt x="0" y="609"/>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2" name="Google Shape;902;p6"/>
          <p:cNvSpPr/>
          <p:nvPr/>
        </p:nvSpPr>
        <p:spPr>
          <a:xfrm>
            <a:off x="4803186" y="2202562"/>
            <a:ext cx="423216" cy="328891"/>
          </a:xfrm>
          <a:custGeom>
            <a:avLst/>
            <a:gdLst/>
            <a:ahLst/>
            <a:cxnLst/>
            <a:rect l="l" t="t" r="r" b="b"/>
            <a:pathLst>
              <a:path w="1503" h="1167" extrusionOk="0">
                <a:moveTo>
                  <a:pt x="1443" y="766"/>
                </a:moveTo>
                <a:lnTo>
                  <a:pt x="883" y="649"/>
                </a:lnTo>
                <a:lnTo>
                  <a:pt x="883" y="649"/>
                </a:lnTo>
                <a:cubicBezTo>
                  <a:pt x="883" y="649"/>
                  <a:pt x="678" y="971"/>
                  <a:pt x="275" y="1166"/>
                </a:cubicBezTo>
                <a:lnTo>
                  <a:pt x="275" y="1166"/>
                </a:lnTo>
                <a:cubicBezTo>
                  <a:pt x="275" y="1166"/>
                  <a:pt x="0" y="799"/>
                  <a:pt x="236" y="380"/>
                </a:cubicBezTo>
                <a:lnTo>
                  <a:pt x="236" y="380"/>
                </a:lnTo>
                <a:cubicBezTo>
                  <a:pt x="236" y="380"/>
                  <a:pt x="434" y="0"/>
                  <a:pt x="940" y="101"/>
                </a:cubicBezTo>
                <a:lnTo>
                  <a:pt x="880" y="171"/>
                </a:lnTo>
                <a:lnTo>
                  <a:pt x="880" y="171"/>
                </a:lnTo>
                <a:cubicBezTo>
                  <a:pt x="880" y="171"/>
                  <a:pt x="867" y="64"/>
                  <a:pt x="1176" y="210"/>
                </a:cubicBezTo>
                <a:lnTo>
                  <a:pt x="1176" y="210"/>
                </a:lnTo>
                <a:cubicBezTo>
                  <a:pt x="1176" y="210"/>
                  <a:pt x="1502" y="386"/>
                  <a:pt x="1443" y="766"/>
                </a:cubicBezTo>
              </a:path>
            </a:pathLst>
          </a:custGeom>
          <a:solidFill>
            <a:srgbClr val="3A3A3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3" name="Google Shape;903;p6"/>
          <p:cNvSpPr/>
          <p:nvPr/>
        </p:nvSpPr>
        <p:spPr>
          <a:xfrm>
            <a:off x="4919850" y="2413548"/>
            <a:ext cx="76948" cy="95564"/>
          </a:xfrm>
          <a:custGeom>
            <a:avLst/>
            <a:gdLst/>
            <a:ahLst/>
            <a:cxnLst/>
            <a:rect l="l" t="t" r="r" b="b"/>
            <a:pathLst>
              <a:path w="274" h="340" extrusionOk="0">
                <a:moveTo>
                  <a:pt x="273" y="140"/>
                </a:moveTo>
                <a:lnTo>
                  <a:pt x="273" y="140"/>
                </a:lnTo>
                <a:cubicBezTo>
                  <a:pt x="273" y="140"/>
                  <a:pt x="239" y="6"/>
                  <a:pt x="135" y="3"/>
                </a:cubicBezTo>
                <a:lnTo>
                  <a:pt x="135" y="3"/>
                </a:lnTo>
                <a:cubicBezTo>
                  <a:pt x="0" y="0"/>
                  <a:pt x="105" y="335"/>
                  <a:pt x="176" y="339"/>
                </a:cubicBezTo>
                <a:lnTo>
                  <a:pt x="273" y="140"/>
                </a:lnTo>
              </a:path>
            </a:pathLst>
          </a:custGeom>
          <a:solidFill>
            <a:srgbClr val="F49D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4" name="Google Shape;904;p6"/>
          <p:cNvSpPr/>
          <p:nvPr/>
        </p:nvSpPr>
        <p:spPr>
          <a:xfrm>
            <a:off x="4921093" y="2671696"/>
            <a:ext cx="55849" cy="193612"/>
          </a:xfrm>
          <a:custGeom>
            <a:avLst/>
            <a:gdLst/>
            <a:ahLst/>
            <a:cxnLst/>
            <a:rect l="l" t="t" r="r" b="b"/>
            <a:pathLst>
              <a:path w="199" h="689" extrusionOk="0">
                <a:moveTo>
                  <a:pt x="0" y="0"/>
                </a:moveTo>
                <a:lnTo>
                  <a:pt x="102" y="688"/>
                </a:lnTo>
                <a:lnTo>
                  <a:pt x="198" y="263"/>
                </a:lnTo>
                <a:lnTo>
                  <a:pt x="0" y="0"/>
                </a:lnTo>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5" name="Google Shape;905;p6"/>
          <p:cNvSpPr/>
          <p:nvPr/>
        </p:nvSpPr>
        <p:spPr>
          <a:xfrm>
            <a:off x="5103533" y="4132470"/>
            <a:ext cx="328892" cy="146450"/>
          </a:xfrm>
          <a:custGeom>
            <a:avLst/>
            <a:gdLst/>
            <a:ahLst/>
            <a:cxnLst/>
            <a:rect l="l" t="t" r="r" b="b"/>
            <a:pathLst>
              <a:path w="1167" h="521" extrusionOk="0">
                <a:moveTo>
                  <a:pt x="5" y="161"/>
                </a:moveTo>
                <a:lnTo>
                  <a:pt x="5" y="161"/>
                </a:lnTo>
                <a:cubicBezTo>
                  <a:pt x="5" y="161"/>
                  <a:pt x="0" y="369"/>
                  <a:pt x="149" y="520"/>
                </a:cubicBezTo>
                <a:lnTo>
                  <a:pt x="1148" y="230"/>
                </a:lnTo>
                <a:lnTo>
                  <a:pt x="1148" y="230"/>
                </a:lnTo>
                <a:cubicBezTo>
                  <a:pt x="1148" y="230"/>
                  <a:pt x="1166" y="0"/>
                  <a:pt x="913" y="54"/>
                </a:cubicBezTo>
                <a:lnTo>
                  <a:pt x="460" y="94"/>
                </a:lnTo>
                <a:lnTo>
                  <a:pt x="336" y="42"/>
                </a:lnTo>
                <a:lnTo>
                  <a:pt x="5" y="161"/>
                </a:lnTo>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6" name="Google Shape;906;p6"/>
          <p:cNvSpPr/>
          <p:nvPr/>
        </p:nvSpPr>
        <p:spPr>
          <a:xfrm>
            <a:off x="3636552" y="4158534"/>
            <a:ext cx="157620" cy="328891"/>
          </a:xfrm>
          <a:custGeom>
            <a:avLst/>
            <a:gdLst/>
            <a:ahLst/>
            <a:cxnLst/>
            <a:rect l="l" t="t" r="r" b="b"/>
            <a:pathLst>
              <a:path w="559" h="1169" extrusionOk="0">
                <a:moveTo>
                  <a:pt x="380" y="0"/>
                </a:moveTo>
                <a:lnTo>
                  <a:pt x="380" y="0"/>
                </a:lnTo>
                <a:cubicBezTo>
                  <a:pt x="380" y="0"/>
                  <a:pt x="146" y="17"/>
                  <a:pt x="0" y="172"/>
                </a:cubicBezTo>
                <a:lnTo>
                  <a:pt x="327" y="1159"/>
                </a:lnTo>
                <a:lnTo>
                  <a:pt x="327" y="1159"/>
                </a:lnTo>
                <a:cubicBezTo>
                  <a:pt x="327" y="1159"/>
                  <a:pt x="558" y="1168"/>
                  <a:pt x="494" y="918"/>
                </a:cubicBezTo>
                <a:lnTo>
                  <a:pt x="438" y="467"/>
                </a:lnTo>
                <a:lnTo>
                  <a:pt x="485" y="340"/>
                </a:lnTo>
                <a:lnTo>
                  <a:pt x="380" y="0"/>
                </a:lnTo>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7" name="Google Shape;907;p6"/>
          <p:cNvSpPr/>
          <p:nvPr/>
        </p:nvSpPr>
        <p:spPr>
          <a:xfrm>
            <a:off x="4949637" y="2710171"/>
            <a:ext cx="34751" cy="64537"/>
          </a:xfrm>
          <a:custGeom>
            <a:avLst/>
            <a:gdLst/>
            <a:ahLst/>
            <a:cxnLst/>
            <a:rect l="l" t="t" r="r" b="b"/>
            <a:pathLst>
              <a:path w="122" h="230" extrusionOk="0">
                <a:moveTo>
                  <a:pt x="0" y="0"/>
                </a:moveTo>
                <a:lnTo>
                  <a:pt x="121" y="67"/>
                </a:lnTo>
                <a:lnTo>
                  <a:pt x="86" y="229"/>
                </a:lnTo>
                <a:lnTo>
                  <a:pt x="0" y="0"/>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8" name="Google Shape;908;p6"/>
          <p:cNvSpPr/>
          <p:nvPr/>
        </p:nvSpPr>
        <p:spPr>
          <a:xfrm>
            <a:off x="4876411" y="2744922"/>
            <a:ext cx="96806" cy="335097"/>
          </a:xfrm>
          <a:custGeom>
            <a:avLst/>
            <a:gdLst/>
            <a:ahLst/>
            <a:cxnLst/>
            <a:rect l="l" t="t" r="r" b="b"/>
            <a:pathLst>
              <a:path w="346" h="1190" extrusionOk="0">
                <a:moveTo>
                  <a:pt x="308" y="0"/>
                </a:moveTo>
                <a:lnTo>
                  <a:pt x="0" y="935"/>
                </a:lnTo>
                <a:lnTo>
                  <a:pt x="83" y="1189"/>
                </a:lnTo>
                <a:lnTo>
                  <a:pt x="215" y="1076"/>
                </a:lnTo>
                <a:lnTo>
                  <a:pt x="345" y="102"/>
                </a:lnTo>
                <a:lnTo>
                  <a:pt x="308" y="0"/>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09" name="Google Shape;909;p6"/>
          <p:cNvSpPr/>
          <p:nvPr/>
        </p:nvSpPr>
        <p:spPr>
          <a:xfrm>
            <a:off x="4351425" y="3298452"/>
            <a:ext cx="889870" cy="897315"/>
          </a:xfrm>
          <a:custGeom>
            <a:avLst/>
            <a:gdLst/>
            <a:ahLst/>
            <a:cxnLst/>
            <a:rect l="l" t="t" r="r" b="b"/>
            <a:pathLst>
              <a:path w="3160" h="3189" extrusionOk="0">
                <a:moveTo>
                  <a:pt x="118" y="0"/>
                </a:moveTo>
                <a:lnTo>
                  <a:pt x="118" y="0"/>
                </a:lnTo>
                <a:cubicBezTo>
                  <a:pt x="0" y="240"/>
                  <a:pt x="13" y="553"/>
                  <a:pt x="209" y="747"/>
                </a:cubicBezTo>
                <a:lnTo>
                  <a:pt x="209" y="747"/>
                </a:lnTo>
                <a:cubicBezTo>
                  <a:pt x="496" y="1029"/>
                  <a:pt x="2340" y="853"/>
                  <a:pt x="2340" y="853"/>
                </a:cubicBezTo>
                <a:lnTo>
                  <a:pt x="2340" y="853"/>
                </a:lnTo>
                <a:cubicBezTo>
                  <a:pt x="2340" y="853"/>
                  <a:pt x="2455" y="2614"/>
                  <a:pt x="2604" y="3188"/>
                </a:cubicBezTo>
                <a:lnTo>
                  <a:pt x="3159" y="3006"/>
                </a:lnTo>
                <a:lnTo>
                  <a:pt x="3159" y="3006"/>
                </a:lnTo>
                <a:cubicBezTo>
                  <a:pt x="3159" y="3006"/>
                  <a:pt x="3068" y="234"/>
                  <a:pt x="2861" y="101"/>
                </a:cubicBezTo>
                <a:lnTo>
                  <a:pt x="118" y="0"/>
                </a:lnTo>
              </a:path>
            </a:pathLst>
          </a:custGeom>
          <a:solidFill>
            <a:srgbClr val="A5A5A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0" name="Google Shape;910;p6"/>
          <p:cNvSpPr/>
          <p:nvPr/>
        </p:nvSpPr>
        <p:spPr>
          <a:xfrm>
            <a:off x="8050595" y="2350910"/>
            <a:ext cx="438109" cy="433143"/>
          </a:xfrm>
          <a:custGeom>
            <a:avLst/>
            <a:gdLst/>
            <a:ahLst/>
            <a:cxnLst/>
            <a:rect l="l" t="t" r="r" b="b"/>
            <a:pathLst>
              <a:path w="1556" h="1538" extrusionOk="0">
                <a:moveTo>
                  <a:pt x="1555" y="768"/>
                </a:moveTo>
                <a:lnTo>
                  <a:pt x="765" y="1537"/>
                </a:lnTo>
                <a:lnTo>
                  <a:pt x="651" y="1419"/>
                </a:lnTo>
                <a:lnTo>
                  <a:pt x="987" y="1093"/>
                </a:lnTo>
                <a:lnTo>
                  <a:pt x="0" y="1093"/>
                </a:lnTo>
                <a:lnTo>
                  <a:pt x="0" y="445"/>
                </a:lnTo>
                <a:lnTo>
                  <a:pt x="987" y="445"/>
                </a:lnTo>
                <a:lnTo>
                  <a:pt x="651" y="117"/>
                </a:lnTo>
                <a:lnTo>
                  <a:pt x="765" y="0"/>
                </a:lnTo>
                <a:lnTo>
                  <a:pt x="1555" y="768"/>
                </a:lnTo>
              </a:path>
            </a:pathLst>
          </a:custGeom>
          <a:solidFill>
            <a:srgbClr val="68A7B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1" name="Google Shape;911;p6"/>
          <p:cNvSpPr/>
          <p:nvPr/>
        </p:nvSpPr>
        <p:spPr>
          <a:xfrm>
            <a:off x="8988108" y="2350910"/>
            <a:ext cx="438109" cy="433143"/>
          </a:xfrm>
          <a:custGeom>
            <a:avLst/>
            <a:gdLst/>
            <a:ahLst/>
            <a:cxnLst/>
            <a:rect l="l" t="t" r="r" b="b"/>
            <a:pathLst>
              <a:path w="1555" h="1538" extrusionOk="0">
                <a:moveTo>
                  <a:pt x="1554" y="768"/>
                </a:moveTo>
                <a:lnTo>
                  <a:pt x="765" y="1537"/>
                </a:lnTo>
                <a:lnTo>
                  <a:pt x="650" y="1419"/>
                </a:lnTo>
                <a:lnTo>
                  <a:pt x="986" y="1093"/>
                </a:lnTo>
                <a:lnTo>
                  <a:pt x="0" y="1093"/>
                </a:lnTo>
                <a:lnTo>
                  <a:pt x="0" y="445"/>
                </a:lnTo>
                <a:lnTo>
                  <a:pt x="986" y="445"/>
                </a:lnTo>
                <a:lnTo>
                  <a:pt x="650" y="117"/>
                </a:lnTo>
                <a:lnTo>
                  <a:pt x="765" y="0"/>
                </a:lnTo>
                <a:lnTo>
                  <a:pt x="1554" y="768"/>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2" name="Google Shape;912;p6"/>
          <p:cNvSpPr/>
          <p:nvPr/>
        </p:nvSpPr>
        <p:spPr>
          <a:xfrm>
            <a:off x="7113082" y="2350910"/>
            <a:ext cx="438109" cy="433143"/>
          </a:xfrm>
          <a:custGeom>
            <a:avLst/>
            <a:gdLst/>
            <a:ahLst/>
            <a:cxnLst/>
            <a:rect l="l" t="t" r="r" b="b"/>
            <a:pathLst>
              <a:path w="1556" h="1538" extrusionOk="0">
                <a:moveTo>
                  <a:pt x="1555" y="768"/>
                </a:moveTo>
                <a:lnTo>
                  <a:pt x="765" y="1537"/>
                </a:lnTo>
                <a:lnTo>
                  <a:pt x="651" y="1419"/>
                </a:lnTo>
                <a:lnTo>
                  <a:pt x="987" y="1093"/>
                </a:lnTo>
                <a:lnTo>
                  <a:pt x="0" y="1093"/>
                </a:lnTo>
                <a:lnTo>
                  <a:pt x="0" y="445"/>
                </a:lnTo>
                <a:lnTo>
                  <a:pt x="987" y="445"/>
                </a:lnTo>
                <a:lnTo>
                  <a:pt x="651" y="117"/>
                </a:lnTo>
                <a:lnTo>
                  <a:pt x="765" y="0"/>
                </a:lnTo>
                <a:lnTo>
                  <a:pt x="1555" y="768"/>
                </a:lnTo>
              </a:path>
            </a:pathLst>
          </a:custGeom>
          <a:solidFill>
            <a:srgbClr val="086D6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3" name="Google Shape;913;p6"/>
          <p:cNvSpPr/>
          <p:nvPr/>
        </p:nvSpPr>
        <p:spPr>
          <a:xfrm>
            <a:off x="6175095" y="2350910"/>
            <a:ext cx="438109" cy="433143"/>
          </a:xfrm>
          <a:custGeom>
            <a:avLst/>
            <a:gdLst/>
            <a:ahLst/>
            <a:cxnLst/>
            <a:rect l="l" t="t" r="r" b="b"/>
            <a:pathLst>
              <a:path w="1555" h="1538" extrusionOk="0">
                <a:moveTo>
                  <a:pt x="1554" y="768"/>
                </a:moveTo>
                <a:lnTo>
                  <a:pt x="765" y="1537"/>
                </a:lnTo>
                <a:lnTo>
                  <a:pt x="650" y="1419"/>
                </a:lnTo>
                <a:lnTo>
                  <a:pt x="986" y="1093"/>
                </a:lnTo>
                <a:lnTo>
                  <a:pt x="0" y="1093"/>
                </a:lnTo>
                <a:lnTo>
                  <a:pt x="0" y="445"/>
                </a:lnTo>
                <a:lnTo>
                  <a:pt x="986" y="445"/>
                </a:lnTo>
                <a:lnTo>
                  <a:pt x="650" y="117"/>
                </a:lnTo>
                <a:lnTo>
                  <a:pt x="765" y="0"/>
                </a:lnTo>
                <a:lnTo>
                  <a:pt x="1554" y="768"/>
                </a:ln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4" name="Google Shape;914;p6"/>
          <p:cNvSpPr/>
          <p:nvPr/>
        </p:nvSpPr>
        <p:spPr>
          <a:xfrm rot="10800000" flipH="1">
            <a:off x="3315099" y="4612193"/>
            <a:ext cx="1471555" cy="858841"/>
          </a:xfrm>
          <a:prstGeom prst="corner">
            <a:avLst>
              <a:gd name="adj1" fmla="val 17009"/>
              <a:gd name="adj2" fmla="val 16638"/>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5" name="Google Shape;915;p6"/>
          <p:cNvSpPr/>
          <p:nvPr/>
        </p:nvSpPr>
        <p:spPr>
          <a:xfrm rot="10800000" flipH="1">
            <a:off x="4957636" y="4278801"/>
            <a:ext cx="1471555" cy="858841"/>
          </a:xfrm>
          <a:prstGeom prst="corner">
            <a:avLst>
              <a:gd name="adj1" fmla="val 17009"/>
              <a:gd name="adj2" fmla="val 16638"/>
            </a:avLst>
          </a:prstGeom>
          <a:solidFill>
            <a:srgbClr val="086D6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6" name="Google Shape;916;p6"/>
          <p:cNvSpPr/>
          <p:nvPr/>
        </p:nvSpPr>
        <p:spPr>
          <a:xfrm>
            <a:off x="9459048" y="3228368"/>
            <a:ext cx="212228" cy="210987"/>
          </a:xfrm>
          <a:custGeom>
            <a:avLst/>
            <a:gdLst/>
            <a:ahLst/>
            <a:cxnLst/>
            <a:rect l="l" t="t" r="r" b="b"/>
            <a:pathLst>
              <a:path w="753" h="751" extrusionOk="0">
                <a:moveTo>
                  <a:pt x="0" y="750"/>
                </a:moveTo>
                <a:lnTo>
                  <a:pt x="752" y="750"/>
                </a:lnTo>
                <a:lnTo>
                  <a:pt x="752" y="0"/>
                </a:lnTo>
                <a:lnTo>
                  <a:pt x="749" y="0"/>
                </a:lnTo>
                <a:lnTo>
                  <a:pt x="0" y="750"/>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917" name="Google Shape;917;p6"/>
          <p:cNvSpPr/>
          <p:nvPr/>
        </p:nvSpPr>
        <p:spPr>
          <a:xfrm rot="10800000" flipH="1">
            <a:off x="8203073" y="3553535"/>
            <a:ext cx="1471555" cy="858841"/>
          </a:xfrm>
          <a:prstGeom prst="corner">
            <a:avLst>
              <a:gd name="adj1" fmla="val 17009"/>
              <a:gd name="adj2" fmla="val 16638"/>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8" name="Google Shape;918;p6"/>
          <p:cNvSpPr/>
          <p:nvPr/>
        </p:nvSpPr>
        <p:spPr>
          <a:xfrm rot="10800000" flipH="1">
            <a:off x="9845610" y="3220143"/>
            <a:ext cx="1471555" cy="858841"/>
          </a:xfrm>
          <a:prstGeom prst="corner">
            <a:avLst>
              <a:gd name="adj1" fmla="val 17009"/>
              <a:gd name="adj2" fmla="val 16638"/>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19" name="Google Shape;919;p6"/>
          <p:cNvSpPr/>
          <p:nvPr/>
        </p:nvSpPr>
        <p:spPr>
          <a:xfrm rot="10800000" flipH="1">
            <a:off x="6588075" y="3935794"/>
            <a:ext cx="1471555" cy="858841"/>
          </a:xfrm>
          <a:prstGeom prst="corner">
            <a:avLst>
              <a:gd name="adj1" fmla="val 17009"/>
              <a:gd name="adj2" fmla="val 16638"/>
            </a:avLst>
          </a:prstGeom>
          <a:solidFill>
            <a:srgbClr val="68A7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920" name="Google Shape;920;p6"/>
          <p:cNvSpPr txBox="1"/>
          <p:nvPr/>
        </p:nvSpPr>
        <p:spPr>
          <a:xfrm>
            <a:off x="3466275" y="4731500"/>
            <a:ext cx="11808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Apathetic</a:t>
            </a:r>
            <a:endParaRPr/>
          </a:p>
        </p:txBody>
      </p:sp>
      <p:sp>
        <p:nvSpPr>
          <p:cNvPr id="921" name="Google Shape;921;p6"/>
          <p:cNvSpPr txBox="1"/>
          <p:nvPr/>
        </p:nvSpPr>
        <p:spPr>
          <a:xfrm>
            <a:off x="3517068" y="5137643"/>
            <a:ext cx="1266235" cy="957963"/>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a:solidFill>
                  <a:srgbClr val="595A59"/>
                </a:solidFill>
                <a:latin typeface="Calibri"/>
                <a:ea typeface="Calibri"/>
                <a:cs typeface="Calibri"/>
                <a:sym typeface="Calibri"/>
              </a:rPr>
              <a:t>Who cares as long as we don’t have a problem</a:t>
            </a:r>
            <a:endParaRPr/>
          </a:p>
        </p:txBody>
      </p:sp>
      <p:sp>
        <p:nvSpPr>
          <p:cNvPr id="922" name="Google Shape;922;p6"/>
          <p:cNvSpPr txBox="1"/>
          <p:nvPr/>
        </p:nvSpPr>
        <p:spPr>
          <a:xfrm>
            <a:off x="5112150" y="4390950"/>
            <a:ext cx="10269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Reactive</a:t>
            </a:r>
            <a:endParaRPr/>
          </a:p>
        </p:txBody>
      </p:sp>
      <p:sp>
        <p:nvSpPr>
          <p:cNvPr id="923" name="Google Shape;923;p6"/>
          <p:cNvSpPr txBox="1"/>
          <p:nvPr/>
        </p:nvSpPr>
        <p:spPr>
          <a:xfrm>
            <a:off x="5162950" y="4708225"/>
            <a:ext cx="1527900" cy="1188900"/>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dirty="0">
                <a:solidFill>
                  <a:srgbClr val="595A59"/>
                </a:solidFill>
                <a:latin typeface="Calibri"/>
                <a:ea typeface="Calibri"/>
                <a:cs typeface="Calibri"/>
                <a:sym typeface="Calibri"/>
              </a:rPr>
              <a:t>Crisis Management </a:t>
            </a:r>
            <a:r>
              <a:rPr lang="de-DE" sz="1500" dirty="0" err="1">
                <a:solidFill>
                  <a:srgbClr val="595A59"/>
                </a:solidFill>
                <a:latin typeface="Calibri"/>
                <a:ea typeface="Calibri"/>
                <a:cs typeface="Calibri"/>
                <a:sym typeface="Calibri"/>
              </a:rPr>
              <a:t>is</a:t>
            </a:r>
            <a:r>
              <a:rPr lang="de-DE" sz="1500" dirty="0">
                <a:solidFill>
                  <a:srgbClr val="595A59"/>
                </a:solidFill>
                <a:latin typeface="Calibri"/>
                <a:ea typeface="Calibri"/>
                <a:cs typeface="Calibri"/>
                <a:sym typeface="Calibri"/>
              </a:rPr>
              <a:t> </a:t>
            </a:r>
            <a:r>
              <a:rPr lang="de-DE" sz="1500" dirty="0" err="1">
                <a:solidFill>
                  <a:srgbClr val="595A59"/>
                </a:solidFill>
                <a:latin typeface="Calibri"/>
                <a:ea typeface="Calibri"/>
                <a:cs typeface="Calibri"/>
                <a:sym typeface="Calibri"/>
              </a:rPr>
              <a:t>important</a:t>
            </a:r>
            <a:r>
              <a:rPr lang="de-DE" sz="1500" dirty="0">
                <a:solidFill>
                  <a:srgbClr val="595A59"/>
                </a:solidFill>
                <a:latin typeface="Calibri"/>
                <a:ea typeface="Calibri"/>
                <a:cs typeface="Calibri"/>
                <a:sym typeface="Calibri"/>
              </a:rPr>
              <a:t>, </a:t>
            </a:r>
            <a:r>
              <a:rPr lang="de-DE" sz="1500" dirty="0" err="1">
                <a:solidFill>
                  <a:srgbClr val="595A59"/>
                </a:solidFill>
                <a:latin typeface="Calibri"/>
                <a:ea typeface="Calibri"/>
                <a:cs typeface="Calibri"/>
                <a:sym typeface="Calibri"/>
              </a:rPr>
              <a:t>lot</a:t>
            </a:r>
            <a:r>
              <a:rPr lang="de-DE" sz="1500" dirty="0">
                <a:solidFill>
                  <a:srgbClr val="595A59"/>
                </a:solidFill>
                <a:latin typeface="Calibri"/>
                <a:ea typeface="Calibri"/>
                <a:cs typeface="Calibri"/>
                <a:sym typeface="Calibri"/>
              </a:rPr>
              <a:t> of </a:t>
            </a:r>
            <a:r>
              <a:rPr lang="de-DE" sz="1500" dirty="0" err="1">
                <a:solidFill>
                  <a:srgbClr val="595A59"/>
                </a:solidFill>
                <a:latin typeface="Calibri"/>
                <a:ea typeface="Calibri"/>
                <a:cs typeface="Calibri"/>
                <a:sym typeface="Calibri"/>
              </a:rPr>
              <a:t>firefighting</a:t>
            </a:r>
            <a:r>
              <a:rPr lang="de-DE" sz="1500" dirty="0">
                <a:solidFill>
                  <a:srgbClr val="595A59"/>
                </a:solidFill>
                <a:latin typeface="Calibri"/>
                <a:ea typeface="Calibri"/>
                <a:cs typeface="Calibri"/>
                <a:sym typeface="Calibri"/>
              </a:rPr>
              <a:t> </a:t>
            </a:r>
            <a:r>
              <a:rPr lang="de-DE" sz="1500" dirty="0" err="1">
                <a:solidFill>
                  <a:srgbClr val="595A59"/>
                </a:solidFill>
                <a:latin typeface="Calibri"/>
                <a:ea typeface="Calibri"/>
                <a:cs typeface="Calibri"/>
                <a:sym typeface="Calibri"/>
              </a:rPr>
              <a:t>once</a:t>
            </a:r>
            <a:r>
              <a:rPr lang="de-DE" sz="1500" dirty="0">
                <a:solidFill>
                  <a:srgbClr val="595A59"/>
                </a:solidFill>
                <a:latin typeface="Calibri"/>
                <a:ea typeface="Calibri"/>
                <a:cs typeface="Calibri"/>
                <a:sym typeface="Calibri"/>
              </a:rPr>
              <a:t> the </a:t>
            </a:r>
            <a:r>
              <a:rPr lang="de-DE" sz="1500" dirty="0" err="1">
                <a:solidFill>
                  <a:srgbClr val="595A59"/>
                </a:solidFill>
                <a:latin typeface="Calibri"/>
                <a:ea typeface="Calibri"/>
                <a:cs typeface="Calibri"/>
                <a:sym typeface="Calibri"/>
              </a:rPr>
              <a:t>crisis</a:t>
            </a:r>
            <a:r>
              <a:rPr lang="de-DE" sz="1500" dirty="0">
                <a:solidFill>
                  <a:srgbClr val="595A59"/>
                </a:solidFill>
                <a:latin typeface="Calibri"/>
                <a:ea typeface="Calibri"/>
                <a:cs typeface="Calibri"/>
                <a:sym typeface="Calibri"/>
              </a:rPr>
              <a:t> </a:t>
            </a:r>
            <a:r>
              <a:rPr lang="de-DE" sz="1500" dirty="0" err="1">
                <a:solidFill>
                  <a:srgbClr val="595A59"/>
                </a:solidFill>
                <a:latin typeface="Calibri"/>
                <a:ea typeface="Calibri"/>
                <a:cs typeface="Calibri"/>
                <a:sym typeface="Calibri"/>
              </a:rPr>
              <a:t>emerges</a:t>
            </a:r>
            <a:endParaRPr dirty="0"/>
          </a:p>
        </p:txBody>
      </p:sp>
      <p:sp>
        <p:nvSpPr>
          <p:cNvPr id="924" name="Google Shape;924;p6"/>
          <p:cNvSpPr txBox="1"/>
          <p:nvPr/>
        </p:nvSpPr>
        <p:spPr>
          <a:xfrm>
            <a:off x="6733549" y="4048825"/>
            <a:ext cx="12663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Calculative</a:t>
            </a:r>
            <a:endParaRPr sz="1800" b="1">
              <a:solidFill>
                <a:srgbClr val="595A59"/>
              </a:solidFill>
              <a:latin typeface="Calibri"/>
              <a:ea typeface="Calibri"/>
              <a:cs typeface="Calibri"/>
              <a:sym typeface="Calibri"/>
            </a:endParaRPr>
          </a:p>
        </p:txBody>
      </p:sp>
      <p:sp>
        <p:nvSpPr>
          <p:cNvPr id="925" name="Google Shape;925;p6"/>
          <p:cNvSpPr txBox="1"/>
          <p:nvPr/>
        </p:nvSpPr>
        <p:spPr>
          <a:xfrm>
            <a:off x="6784360" y="4356451"/>
            <a:ext cx="1266235" cy="957963"/>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a:solidFill>
                  <a:srgbClr val="595A59"/>
                </a:solidFill>
                <a:latin typeface="Calibri"/>
                <a:ea typeface="Calibri"/>
                <a:cs typeface="Calibri"/>
                <a:sym typeface="Calibri"/>
              </a:rPr>
              <a:t>We have systems in place to manage a crisis </a:t>
            </a:r>
            <a:endParaRPr/>
          </a:p>
        </p:txBody>
      </p:sp>
      <p:sp>
        <p:nvSpPr>
          <p:cNvPr id="926" name="Google Shape;926;p6"/>
          <p:cNvSpPr txBox="1"/>
          <p:nvPr/>
        </p:nvSpPr>
        <p:spPr>
          <a:xfrm>
            <a:off x="8354251" y="3668200"/>
            <a:ext cx="11049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Proactive</a:t>
            </a:r>
            <a:endParaRPr sz="1800" b="1">
              <a:solidFill>
                <a:srgbClr val="595A59"/>
              </a:solidFill>
              <a:latin typeface="Calibri"/>
              <a:ea typeface="Calibri"/>
              <a:cs typeface="Calibri"/>
              <a:sym typeface="Calibri"/>
            </a:endParaRPr>
          </a:p>
        </p:txBody>
      </p:sp>
      <p:sp>
        <p:nvSpPr>
          <p:cNvPr id="927" name="Google Shape;927;p6"/>
          <p:cNvSpPr txBox="1"/>
          <p:nvPr/>
        </p:nvSpPr>
        <p:spPr>
          <a:xfrm>
            <a:off x="8405042" y="3975810"/>
            <a:ext cx="1266235" cy="118879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a:solidFill>
                  <a:srgbClr val="595A59"/>
                </a:solidFill>
                <a:latin typeface="Calibri"/>
                <a:ea typeface="Calibri"/>
                <a:cs typeface="Calibri"/>
                <a:sym typeface="Calibri"/>
              </a:rPr>
              <a:t>We constantly analyse and work on problems that we find</a:t>
            </a:r>
            <a:endParaRPr/>
          </a:p>
        </p:txBody>
      </p:sp>
      <p:sp>
        <p:nvSpPr>
          <p:cNvPr id="928" name="Google Shape;928;p6"/>
          <p:cNvSpPr txBox="1"/>
          <p:nvPr/>
        </p:nvSpPr>
        <p:spPr>
          <a:xfrm>
            <a:off x="10000124" y="3336100"/>
            <a:ext cx="13170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de-DE" sz="1800" b="1">
                <a:solidFill>
                  <a:srgbClr val="595A59"/>
                </a:solidFill>
                <a:latin typeface="Calibri"/>
                <a:ea typeface="Calibri"/>
                <a:cs typeface="Calibri"/>
                <a:sym typeface="Calibri"/>
              </a:rPr>
              <a:t>Generative</a:t>
            </a:r>
            <a:endParaRPr sz="1800" b="1">
              <a:solidFill>
                <a:srgbClr val="595A59"/>
              </a:solidFill>
              <a:latin typeface="Calibri"/>
              <a:ea typeface="Calibri"/>
              <a:cs typeface="Calibri"/>
              <a:sym typeface="Calibri"/>
            </a:endParaRPr>
          </a:p>
        </p:txBody>
      </p:sp>
      <p:sp>
        <p:nvSpPr>
          <p:cNvPr id="929" name="Google Shape;929;p6"/>
          <p:cNvSpPr txBox="1"/>
          <p:nvPr/>
        </p:nvSpPr>
        <p:spPr>
          <a:xfrm>
            <a:off x="10050931" y="3643727"/>
            <a:ext cx="1266235" cy="727130"/>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500"/>
              <a:buFont typeface="Arial"/>
              <a:buNone/>
            </a:pPr>
            <a:r>
              <a:rPr lang="de-DE" sz="1500">
                <a:solidFill>
                  <a:srgbClr val="595A59"/>
                </a:solidFill>
                <a:latin typeface="Calibri"/>
                <a:ea typeface="Calibri"/>
                <a:cs typeface="Calibri"/>
                <a:sym typeface="Calibri"/>
              </a:rPr>
              <a:t>We anticipate and prevent business crisis</a:t>
            </a:r>
            <a:endParaRPr/>
          </a:p>
        </p:txBody>
      </p:sp>
      <p:sp>
        <p:nvSpPr>
          <p:cNvPr id="930" name="Google Shape;930;p6"/>
          <p:cNvSpPr/>
          <p:nvPr/>
        </p:nvSpPr>
        <p:spPr>
          <a:xfrm>
            <a:off x="3787966" y="3086225"/>
            <a:ext cx="127834" cy="132797"/>
          </a:xfrm>
          <a:custGeom>
            <a:avLst/>
            <a:gdLst/>
            <a:ahLst/>
            <a:cxnLst/>
            <a:rect l="l" t="t" r="r" b="b"/>
            <a:pathLst>
              <a:path w="453" h="471" extrusionOk="0">
                <a:moveTo>
                  <a:pt x="248" y="462"/>
                </a:moveTo>
                <a:lnTo>
                  <a:pt x="248" y="462"/>
                </a:lnTo>
                <a:cubicBezTo>
                  <a:pt x="237" y="470"/>
                  <a:pt x="223" y="469"/>
                  <a:pt x="215" y="457"/>
                </a:cubicBezTo>
                <a:lnTo>
                  <a:pt x="9" y="188"/>
                </a:lnTo>
                <a:lnTo>
                  <a:pt x="9" y="188"/>
                </a:lnTo>
                <a:cubicBezTo>
                  <a:pt x="0" y="178"/>
                  <a:pt x="3" y="163"/>
                  <a:pt x="13" y="155"/>
                </a:cubicBezTo>
                <a:lnTo>
                  <a:pt x="204" y="9"/>
                </a:lnTo>
                <a:lnTo>
                  <a:pt x="204" y="9"/>
                </a:lnTo>
                <a:cubicBezTo>
                  <a:pt x="215" y="0"/>
                  <a:pt x="230" y="3"/>
                  <a:pt x="237" y="13"/>
                </a:cubicBezTo>
                <a:lnTo>
                  <a:pt x="443" y="282"/>
                </a:lnTo>
                <a:lnTo>
                  <a:pt x="443" y="282"/>
                </a:lnTo>
                <a:cubicBezTo>
                  <a:pt x="452" y="294"/>
                  <a:pt x="449" y="308"/>
                  <a:pt x="439" y="315"/>
                </a:cubicBezTo>
                <a:lnTo>
                  <a:pt x="248" y="462"/>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pic>
        <p:nvPicPr>
          <p:cNvPr id="931" name="Google Shape;931;p6"/>
          <p:cNvPicPr preferRelativeResize="0"/>
          <p:nvPr/>
        </p:nvPicPr>
        <p:blipFill rotWithShape="1">
          <a:blip r:embed="rId3">
            <a:alphaModFix/>
          </a:blip>
          <a:srcRect/>
          <a:stretch/>
        </p:blipFill>
        <p:spPr>
          <a:xfrm>
            <a:off x="10000846" y="2112945"/>
            <a:ext cx="1213209" cy="1042506"/>
          </a:xfrm>
          <a:prstGeom prst="rect">
            <a:avLst/>
          </a:prstGeom>
          <a:noFill/>
          <a:ln>
            <a:noFill/>
          </a:ln>
        </p:spPr>
      </p:pic>
      <p:cxnSp>
        <p:nvCxnSpPr>
          <p:cNvPr id="932" name="Google Shape;932;p6"/>
          <p:cNvCxnSpPr/>
          <p:nvPr/>
        </p:nvCxnSpPr>
        <p:spPr>
          <a:xfrm rot="10800000" flipH="1">
            <a:off x="3640372" y="4858008"/>
            <a:ext cx="7778661" cy="1704821"/>
          </a:xfrm>
          <a:prstGeom prst="straightConnector1">
            <a:avLst/>
          </a:prstGeom>
          <a:noFill/>
          <a:ln w="9525" cap="flat" cmpd="sng">
            <a:solidFill>
              <a:srgbClr val="79527B"/>
            </a:solidFill>
            <a:prstDash val="solid"/>
            <a:miter lim="800000"/>
            <a:headEnd type="none" w="sm" len="sm"/>
            <a:tailEnd type="triangle" w="med" len="med"/>
          </a:ln>
        </p:spPr>
      </p:cxnSp>
      <p:sp>
        <p:nvSpPr>
          <p:cNvPr id="933" name="Google Shape;933;p6"/>
          <p:cNvSpPr txBox="1"/>
          <p:nvPr/>
        </p:nvSpPr>
        <p:spPr>
          <a:xfrm rot="-748379">
            <a:off x="5081241" y="5561236"/>
            <a:ext cx="711566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b="1">
                <a:solidFill>
                  <a:srgbClr val="79527B"/>
                </a:solidFill>
                <a:latin typeface="Calibri"/>
                <a:ea typeface="Calibri"/>
                <a:cs typeface="Calibri"/>
                <a:sym typeface="Calibri"/>
              </a:rPr>
              <a:t>Increasingly crisis resilient &amp; increasingly vigilant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7"/>
        <p:cNvGrpSpPr/>
        <p:nvPr/>
      </p:nvGrpSpPr>
      <p:grpSpPr>
        <a:xfrm>
          <a:off x="0" y="0"/>
          <a:ext cx="0" cy="0"/>
          <a:chOff x="0" y="0"/>
          <a:chExt cx="0" cy="0"/>
        </a:xfrm>
      </p:grpSpPr>
      <p:grpSp>
        <p:nvGrpSpPr>
          <p:cNvPr id="938" name="Google Shape;938;p7"/>
          <p:cNvGrpSpPr/>
          <p:nvPr/>
        </p:nvGrpSpPr>
        <p:grpSpPr>
          <a:xfrm>
            <a:off x="529348" y="1858384"/>
            <a:ext cx="8007350" cy="3969761"/>
            <a:chOff x="0" y="0"/>
            <a:chExt cx="8007350" cy="3969761"/>
          </a:xfrm>
        </p:grpSpPr>
        <p:cxnSp>
          <p:nvCxnSpPr>
            <p:cNvPr id="939" name="Google Shape;939;p7"/>
            <p:cNvCxnSpPr/>
            <p:nvPr/>
          </p:nvCxnSpPr>
          <p:spPr>
            <a:xfrm>
              <a:off x="0" y="0"/>
              <a:ext cx="8007350" cy="0"/>
            </a:xfrm>
            <a:prstGeom prst="straightConnector1">
              <a:avLst/>
            </a:prstGeom>
            <a:solidFill>
              <a:srgbClr val="056C6E"/>
            </a:solidFill>
            <a:ln w="12700" cap="flat" cmpd="sng">
              <a:solidFill>
                <a:srgbClr val="056C6E"/>
              </a:solidFill>
              <a:prstDash val="solid"/>
              <a:miter lim="800000"/>
              <a:headEnd type="none" w="sm" len="sm"/>
              <a:tailEnd type="none" w="sm" len="sm"/>
            </a:ln>
          </p:spPr>
        </p:cxnSp>
        <p:sp>
          <p:nvSpPr>
            <p:cNvPr id="940" name="Google Shape;940;p7"/>
            <p:cNvSpPr/>
            <p:nvPr/>
          </p:nvSpPr>
          <p:spPr>
            <a:xfrm>
              <a:off x="0" y="0"/>
              <a:ext cx="1601470" cy="396976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7"/>
            <p:cNvSpPr txBox="1"/>
            <p:nvPr/>
          </p:nvSpPr>
          <p:spPr>
            <a:xfrm>
              <a:off x="0" y="0"/>
              <a:ext cx="1601470" cy="3969761"/>
            </a:xfrm>
            <a:prstGeom prst="rect">
              <a:avLst/>
            </a:prstGeom>
            <a:noFill/>
            <a:ln>
              <a:noFill/>
            </a:ln>
          </p:spPr>
          <p:txBody>
            <a:bodyPr spcFirstLastPara="1" wrap="square" lIns="247650" tIns="247650" rIns="247650" bIns="247650" anchor="t" anchorCtr="0">
              <a:noAutofit/>
            </a:bodyPr>
            <a:lstStyle/>
            <a:p>
              <a:pPr marL="0" marR="0" lvl="0" indent="0" algn="l" rtl="0">
                <a:lnSpc>
                  <a:spcPct val="90000"/>
                </a:lnSpc>
                <a:spcBef>
                  <a:spcPts val="0"/>
                </a:spcBef>
                <a:spcAft>
                  <a:spcPts val="0"/>
                </a:spcAft>
                <a:buClr>
                  <a:schemeClr val="dk1"/>
                </a:buClr>
                <a:buSzPts val="6500"/>
                <a:buFont typeface="Calibri"/>
                <a:buNone/>
              </a:pPr>
              <a:endParaRPr sz="6500">
                <a:solidFill>
                  <a:schemeClr val="dk1"/>
                </a:solidFill>
                <a:latin typeface="Calibri"/>
                <a:ea typeface="Calibri"/>
                <a:cs typeface="Calibri"/>
                <a:sym typeface="Calibri"/>
              </a:endParaRPr>
            </a:p>
          </p:txBody>
        </p:sp>
        <p:sp>
          <p:nvSpPr>
            <p:cNvPr id="942" name="Google Shape;942;p7"/>
            <p:cNvSpPr/>
            <p:nvPr/>
          </p:nvSpPr>
          <p:spPr>
            <a:xfrm>
              <a:off x="1721580" y="62027"/>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7"/>
            <p:cNvSpPr txBox="1"/>
            <p:nvPr/>
          </p:nvSpPr>
          <p:spPr>
            <a:xfrm>
              <a:off x="1721580" y="62027"/>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ourier New"/>
                <a:buNone/>
              </a:pP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recognize</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perceive</a:t>
              </a:r>
              <a:r>
                <a:rPr lang="de-DE" sz="2000" dirty="0">
                  <a:solidFill>
                    <a:srgbClr val="595A59"/>
                  </a:solidFill>
                  <a:latin typeface="Calibri"/>
                  <a:ea typeface="Calibri"/>
                  <a:cs typeface="Calibri"/>
                  <a:sym typeface="Calibri"/>
                </a:rPr>
                <a:t> and </a:t>
              </a:r>
              <a:r>
                <a:rPr lang="de-DE" sz="2000" dirty="0" err="1">
                  <a:solidFill>
                    <a:srgbClr val="595A59"/>
                  </a:solidFill>
                  <a:latin typeface="Calibri"/>
                  <a:ea typeface="Calibri"/>
                  <a:cs typeface="Calibri"/>
                  <a:sym typeface="Calibri"/>
                </a:rPr>
                <a:t>prepare</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for</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market</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or</a:t>
              </a:r>
              <a:r>
                <a:rPr lang="de-DE" sz="2000" dirty="0">
                  <a:solidFill>
                    <a:srgbClr val="595A59"/>
                  </a:solidFill>
                  <a:latin typeface="Calibri"/>
                  <a:ea typeface="Calibri"/>
                  <a:cs typeface="Calibri"/>
                  <a:sym typeface="Calibri"/>
                </a:rPr>
                <a:t> environmental </a:t>
              </a:r>
              <a:r>
                <a:rPr lang="de-DE" sz="2000" dirty="0" err="1">
                  <a:solidFill>
                    <a:srgbClr val="595A59"/>
                  </a:solidFill>
                  <a:latin typeface="Calibri"/>
                  <a:ea typeface="Calibri"/>
                  <a:cs typeface="Calibri"/>
                  <a:sym typeface="Calibri"/>
                </a:rPr>
                <a:t>developments</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that</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threaten</a:t>
              </a:r>
              <a:r>
                <a:rPr lang="de-DE" sz="2000" dirty="0">
                  <a:solidFill>
                    <a:srgbClr val="595A59"/>
                  </a:solidFill>
                  <a:latin typeface="Calibri"/>
                  <a:ea typeface="Calibri"/>
                  <a:cs typeface="Calibri"/>
                  <a:sym typeface="Calibri"/>
                </a:rPr>
                <a:t> the </a:t>
              </a:r>
              <a:r>
                <a:rPr lang="de-DE" sz="2000" dirty="0" err="1">
                  <a:solidFill>
                    <a:srgbClr val="595A59"/>
                  </a:solidFill>
                  <a:latin typeface="Calibri"/>
                  <a:ea typeface="Calibri"/>
                  <a:cs typeface="Calibri"/>
                  <a:sym typeface="Calibri"/>
                </a:rPr>
                <a:t>company</a:t>
              </a:r>
              <a:r>
                <a:rPr lang="de-DE" sz="2000" dirty="0">
                  <a:solidFill>
                    <a:srgbClr val="595A59"/>
                  </a:solidFill>
                  <a:latin typeface="Calibri"/>
                  <a:ea typeface="Calibri"/>
                  <a:cs typeface="Calibri"/>
                  <a:sym typeface="Calibri"/>
                </a:rPr>
                <a:t> in a </a:t>
              </a:r>
              <a:r>
                <a:rPr lang="de-DE" sz="2000" dirty="0" err="1">
                  <a:solidFill>
                    <a:srgbClr val="595A59"/>
                  </a:solidFill>
                  <a:latin typeface="Calibri"/>
                  <a:ea typeface="Calibri"/>
                  <a:cs typeface="Calibri"/>
                  <a:sym typeface="Calibri"/>
                </a:rPr>
                <a:t>changing</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environment</a:t>
              </a:r>
              <a:r>
                <a:rPr lang="de-DE" sz="2000" dirty="0">
                  <a:solidFill>
                    <a:srgbClr val="595A59"/>
                  </a:solidFill>
                  <a:latin typeface="Calibri"/>
                  <a:ea typeface="Calibri"/>
                  <a:cs typeface="Calibri"/>
                  <a:sym typeface="Calibri"/>
                </a:rPr>
                <a:t> in </a:t>
              </a:r>
              <a:r>
                <a:rPr lang="de-DE" sz="2000" dirty="0" err="1">
                  <a:solidFill>
                    <a:srgbClr val="595A59"/>
                  </a:solidFill>
                  <a:latin typeface="Calibri"/>
                  <a:ea typeface="Calibri"/>
                  <a:cs typeface="Calibri"/>
                  <a:sym typeface="Calibri"/>
                </a:rPr>
                <a:t>good</a:t>
              </a:r>
              <a:r>
                <a:rPr lang="de-DE" sz="2000" dirty="0">
                  <a:solidFill>
                    <a:srgbClr val="595A59"/>
                  </a:solidFill>
                  <a:latin typeface="Calibri"/>
                  <a:ea typeface="Calibri"/>
                  <a:cs typeface="Calibri"/>
                  <a:sym typeface="Calibri"/>
                </a:rPr>
                <a:t> time.</a:t>
              </a:r>
              <a:endParaRPr sz="2000" dirty="0">
                <a:solidFill>
                  <a:srgbClr val="595A59"/>
                </a:solidFill>
                <a:latin typeface="Calibri"/>
                <a:ea typeface="Calibri"/>
                <a:cs typeface="Calibri"/>
                <a:sym typeface="Calibri"/>
              </a:endParaRPr>
            </a:p>
          </p:txBody>
        </p:sp>
        <p:cxnSp>
          <p:nvCxnSpPr>
            <p:cNvPr id="944" name="Google Shape;944;p7"/>
            <p:cNvCxnSpPr/>
            <p:nvPr/>
          </p:nvCxnSpPr>
          <p:spPr>
            <a:xfrm>
              <a:off x="1601470" y="1302577"/>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sp>
          <p:nvSpPr>
            <p:cNvPr id="945" name="Google Shape;945;p7"/>
            <p:cNvSpPr/>
            <p:nvPr/>
          </p:nvSpPr>
          <p:spPr>
            <a:xfrm>
              <a:off x="1721580" y="1364605"/>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7"/>
            <p:cNvSpPr txBox="1"/>
            <p:nvPr/>
          </p:nvSpPr>
          <p:spPr>
            <a:xfrm>
              <a:off x="1721580" y="1364605"/>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alibri"/>
                <a:buNone/>
              </a:pP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survive</a:t>
              </a:r>
              <a:r>
                <a:rPr lang="de-DE" sz="2000" dirty="0">
                  <a:solidFill>
                    <a:srgbClr val="595A59"/>
                  </a:solidFill>
                  <a:latin typeface="Calibri"/>
                  <a:ea typeface="Calibri"/>
                  <a:cs typeface="Calibri"/>
                  <a:sym typeface="Calibri"/>
                </a:rPr>
                <a:t> disruptive </a:t>
              </a:r>
              <a:r>
                <a:rPr lang="de-DE" sz="2000" dirty="0" err="1">
                  <a:solidFill>
                    <a:srgbClr val="595A59"/>
                  </a:solidFill>
                  <a:latin typeface="Calibri"/>
                  <a:ea typeface="Calibri"/>
                  <a:cs typeface="Calibri"/>
                  <a:sym typeface="Calibri"/>
                </a:rPr>
                <a:t>events</a:t>
              </a:r>
              <a:r>
                <a:rPr lang="de-DE" sz="2000" dirty="0">
                  <a:solidFill>
                    <a:srgbClr val="595A59"/>
                  </a:solidFill>
                  <a:latin typeface="Calibri"/>
                  <a:ea typeface="Calibri"/>
                  <a:cs typeface="Calibri"/>
                  <a:sym typeface="Calibri"/>
                </a:rPr>
                <a:t> and </a:t>
              </a:r>
              <a:r>
                <a:rPr lang="de-DE" sz="2000" dirty="0" err="1">
                  <a:solidFill>
                    <a:srgbClr val="595A59"/>
                  </a:solidFill>
                  <a:latin typeface="Calibri"/>
                  <a:ea typeface="Calibri"/>
                  <a:cs typeface="Calibri"/>
                  <a:sym typeface="Calibri"/>
                </a:rPr>
                <a:t>stabilize</a:t>
              </a:r>
              <a:r>
                <a:rPr lang="de-DE" sz="2000" dirty="0">
                  <a:solidFill>
                    <a:srgbClr val="595A59"/>
                  </a:solidFill>
                  <a:latin typeface="Calibri"/>
                  <a:ea typeface="Calibri"/>
                  <a:cs typeface="Calibri"/>
                  <a:sym typeface="Calibri"/>
                </a:rPr>
                <a:t> the </a:t>
              </a:r>
              <a:r>
                <a:rPr lang="de-DE" sz="2000" dirty="0" err="1">
                  <a:solidFill>
                    <a:srgbClr val="595A59"/>
                  </a:solidFill>
                  <a:latin typeface="Calibri"/>
                  <a:ea typeface="Calibri"/>
                  <a:cs typeface="Calibri"/>
                  <a:sym typeface="Calibri"/>
                </a:rPr>
                <a:t>company</a:t>
              </a:r>
              <a:r>
                <a:rPr lang="de-DE" sz="2000" dirty="0">
                  <a:solidFill>
                    <a:srgbClr val="595A59"/>
                  </a:solidFill>
                  <a:latin typeface="Calibri"/>
                  <a:ea typeface="Calibri"/>
                  <a:cs typeface="Calibri"/>
                  <a:sym typeface="Calibri"/>
                </a:rPr>
                <a:t> after a </a:t>
              </a:r>
              <a:r>
                <a:rPr lang="de-DE" sz="2000" dirty="0" err="1">
                  <a:solidFill>
                    <a:srgbClr val="595A59"/>
                  </a:solidFill>
                  <a:latin typeface="Calibri"/>
                  <a:ea typeface="Calibri"/>
                  <a:cs typeface="Calibri"/>
                  <a:sym typeface="Calibri"/>
                </a:rPr>
                <a:t>period</a:t>
              </a:r>
              <a:r>
                <a:rPr lang="de-DE" sz="2000" dirty="0">
                  <a:solidFill>
                    <a:srgbClr val="595A59"/>
                  </a:solidFill>
                  <a:latin typeface="Calibri"/>
                  <a:ea typeface="Calibri"/>
                  <a:cs typeface="Calibri"/>
                  <a:sym typeface="Calibri"/>
                </a:rPr>
                <a:t> of stress.²</a:t>
              </a:r>
              <a:endParaRPr sz="2000" dirty="0">
                <a:solidFill>
                  <a:srgbClr val="595A59"/>
                </a:solidFill>
                <a:latin typeface="Calibri"/>
                <a:ea typeface="Calibri"/>
                <a:cs typeface="Calibri"/>
                <a:sym typeface="Calibri"/>
              </a:endParaRPr>
            </a:p>
          </p:txBody>
        </p:sp>
        <p:cxnSp>
          <p:nvCxnSpPr>
            <p:cNvPr id="947" name="Google Shape;947;p7"/>
            <p:cNvCxnSpPr/>
            <p:nvPr/>
          </p:nvCxnSpPr>
          <p:spPr>
            <a:xfrm>
              <a:off x="1601470" y="2605155"/>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sp>
          <p:nvSpPr>
            <p:cNvPr id="948" name="Google Shape;948;p7"/>
            <p:cNvSpPr/>
            <p:nvPr/>
          </p:nvSpPr>
          <p:spPr>
            <a:xfrm>
              <a:off x="1721580" y="2667183"/>
              <a:ext cx="6285769" cy="12405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7"/>
            <p:cNvSpPr txBox="1"/>
            <p:nvPr/>
          </p:nvSpPr>
          <p:spPr>
            <a:xfrm>
              <a:off x="1721580" y="2667183"/>
              <a:ext cx="6285769" cy="1240550"/>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595A59"/>
                </a:buClr>
                <a:buSzPts val="2000"/>
                <a:buFont typeface="Calibri"/>
                <a:buNone/>
              </a:pP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respond</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to</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unforeseen</a:t>
              </a:r>
              <a:r>
                <a:rPr lang="de-DE" sz="2000" dirty="0">
                  <a:solidFill>
                    <a:srgbClr val="595A59"/>
                  </a:solidFill>
                  <a:latin typeface="Calibri"/>
                  <a:ea typeface="Calibri"/>
                  <a:cs typeface="Calibri"/>
                  <a:sym typeface="Calibri"/>
                </a:rPr>
                <a:t> </a:t>
              </a:r>
              <a:r>
                <a:rPr lang="de-DE" sz="2000" dirty="0" err="1">
                  <a:solidFill>
                    <a:srgbClr val="595A59"/>
                  </a:solidFill>
                  <a:latin typeface="Calibri"/>
                  <a:ea typeface="Calibri"/>
                  <a:cs typeface="Calibri"/>
                  <a:sym typeface="Calibri"/>
                </a:rPr>
                <a:t>events</a:t>
              </a:r>
              <a:r>
                <a:rPr lang="de-DE" sz="2000" dirty="0">
                  <a:solidFill>
                    <a:srgbClr val="595A59"/>
                  </a:solidFill>
                  <a:latin typeface="Calibri"/>
                  <a:ea typeface="Calibri"/>
                  <a:cs typeface="Calibri"/>
                  <a:sym typeface="Calibri"/>
                </a:rPr>
                <a:t> and manage </a:t>
              </a:r>
              <a:r>
                <a:rPr lang="de-DE" sz="2000" dirty="0" err="1">
                  <a:solidFill>
                    <a:srgbClr val="595A59"/>
                  </a:solidFill>
                  <a:latin typeface="Calibri"/>
                  <a:ea typeface="Calibri"/>
                  <a:cs typeface="Calibri"/>
                  <a:sym typeface="Calibri"/>
                </a:rPr>
                <a:t>lasting</a:t>
              </a:r>
              <a:r>
                <a:rPr lang="de-DE" sz="2000" dirty="0">
                  <a:solidFill>
                    <a:srgbClr val="595A59"/>
                  </a:solidFill>
                  <a:latin typeface="Calibri"/>
                  <a:ea typeface="Calibri"/>
                  <a:cs typeface="Calibri"/>
                  <a:sym typeface="Calibri"/>
                </a:rPr>
                <a:t> change.³</a:t>
              </a:r>
              <a:endParaRPr sz="2000" dirty="0">
                <a:solidFill>
                  <a:srgbClr val="595A59"/>
                </a:solidFill>
                <a:latin typeface="Calibri"/>
                <a:ea typeface="Calibri"/>
                <a:cs typeface="Calibri"/>
                <a:sym typeface="Calibri"/>
              </a:endParaRPr>
            </a:p>
          </p:txBody>
        </p:sp>
        <p:cxnSp>
          <p:nvCxnSpPr>
            <p:cNvPr id="950" name="Google Shape;950;p7"/>
            <p:cNvCxnSpPr/>
            <p:nvPr/>
          </p:nvCxnSpPr>
          <p:spPr>
            <a:xfrm>
              <a:off x="1601470" y="3907733"/>
              <a:ext cx="6405880" cy="0"/>
            </a:xfrm>
            <a:prstGeom prst="straightConnector1">
              <a:avLst/>
            </a:prstGeom>
            <a:solidFill>
              <a:srgbClr val="056C6E"/>
            </a:solidFill>
            <a:ln w="12700" cap="flat" cmpd="sng">
              <a:solidFill>
                <a:srgbClr val="BAC7C7"/>
              </a:solidFill>
              <a:prstDash val="solid"/>
              <a:miter lim="800000"/>
              <a:headEnd type="none" w="sm" len="sm"/>
              <a:tailEnd type="none" w="sm" len="sm"/>
            </a:ln>
          </p:spPr>
        </p:cxnSp>
      </p:grpSp>
      <p:sp>
        <p:nvSpPr>
          <p:cNvPr id="951" name="Google Shape;951;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a:t>Resilience is about change, recovery and adaptation.</a:t>
            </a:r>
            <a:endParaRPr/>
          </a:p>
        </p:txBody>
      </p:sp>
      <p:sp>
        <p:nvSpPr>
          <p:cNvPr id="952" name="Google Shape;952;p7"/>
          <p:cNvSpPr txBox="1">
            <a:spLocks noGrp="1"/>
          </p:cNvSpPr>
          <p:nvPr>
            <p:ph type="body" idx="4"/>
          </p:nvPr>
        </p:nvSpPr>
        <p:spPr>
          <a:xfrm>
            <a:off x="392884" y="1228298"/>
            <a:ext cx="11489369" cy="260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ct val="100000"/>
              <a:buNone/>
            </a:pPr>
            <a:r>
              <a:rPr lang="de-DE" sz="1500" dirty="0" err="1"/>
              <a:t>What</a:t>
            </a:r>
            <a:r>
              <a:rPr lang="de-DE" sz="1500" dirty="0"/>
              <a:t> </a:t>
            </a:r>
            <a:r>
              <a:rPr lang="de-DE" sz="1500" dirty="0" err="1"/>
              <a:t>is</a:t>
            </a:r>
            <a:r>
              <a:rPr lang="de-DE" sz="1500" dirty="0"/>
              <a:t> organisational </a:t>
            </a:r>
            <a:r>
              <a:rPr lang="de-DE" sz="1500" dirty="0" err="1"/>
              <a:t>resilience</a:t>
            </a:r>
            <a:r>
              <a:rPr lang="de-DE" sz="1500" dirty="0"/>
              <a:t>?</a:t>
            </a:r>
            <a:endParaRPr sz="1500" dirty="0"/>
          </a:p>
        </p:txBody>
      </p:sp>
      <p:sp>
        <p:nvSpPr>
          <p:cNvPr id="953" name="Google Shape;953;p7"/>
          <p:cNvSpPr txBox="1"/>
          <p:nvPr/>
        </p:nvSpPr>
        <p:spPr>
          <a:xfrm>
            <a:off x="425389" y="1998220"/>
            <a:ext cx="168946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a:solidFill>
                  <a:srgbClr val="79527B"/>
                </a:solidFill>
                <a:latin typeface="Calibri"/>
                <a:ea typeface="Calibri"/>
                <a:cs typeface="Calibri"/>
                <a:sym typeface="Calibri"/>
              </a:rPr>
              <a:t>Ability of a company to…</a:t>
            </a:r>
            <a:endParaRPr/>
          </a:p>
        </p:txBody>
      </p:sp>
      <p:pic>
        <p:nvPicPr>
          <p:cNvPr id="954" name="Google Shape;954;p7"/>
          <p:cNvPicPr preferRelativeResize="0">
            <a:picLocks noGrp="1"/>
          </p:cNvPicPr>
          <p:nvPr>
            <p:ph type="body" idx="2"/>
          </p:nvPr>
        </p:nvPicPr>
        <p:blipFill rotWithShape="1">
          <a:blip r:embed="rId3">
            <a:alphaModFix/>
          </a:blip>
          <a:srcRect/>
          <a:stretch/>
        </p:blipFill>
        <p:spPr>
          <a:xfrm>
            <a:off x="9002712" y="1636713"/>
            <a:ext cx="3189288" cy="3289545"/>
          </a:xfrm>
          <a:prstGeom prst="rect">
            <a:avLst/>
          </a:prstGeom>
          <a:noFill/>
          <a:ln>
            <a:noFill/>
          </a:ln>
        </p:spPr>
      </p:pic>
      <p:sp>
        <p:nvSpPr>
          <p:cNvPr id="955" name="Google Shape;955;p7"/>
          <p:cNvSpPr txBox="1"/>
          <p:nvPr/>
        </p:nvSpPr>
        <p:spPr>
          <a:xfrm>
            <a:off x="6409189" y="2448610"/>
            <a:ext cx="453012" cy="2461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1</a:t>
            </a:r>
            <a:endParaRPr sz="1000"/>
          </a:p>
        </p:txBody>
      </p:sp>
      <p:sp>
        <p:nvSpPr>
          <p:cNvPr id="958" name="Google Shape;958;p7"/>
          <p:cNvSpPr txBox="1"/>
          <p:nvPr/>
        </p:nvSpPr>
        <p:spPr>
          <a:xfrm>
            <a:off x="4135180" y="5976941"/>
            <a:ext cx="8118760"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900" i="1" dirty="0">
                <a:solidFill>
                  <a:srgbClr val="595A59"/>
                </a:solidFill>
                <a:latin typeface="Calibri"/>
                <a:ea typeface="Calibri"/>
                <a:cs typeface="Calibri"/>
                <a:sym typeface="Calibri"/>
              </a:rPr>
              <a:t>1 - International </a:t>
            </a:r>
            <a:r>
              <a:rPr lang="de-DE" sz="900" i="1" dirty="0" err="1">
                <a:solidFill>
                  <a:srgbClr val="595A59"/>
                </a:solidFill>
                <a:latin typeface="Calibri"/>
                <a:ea typeface="Calibri"/>
                <a:cs typeface="Calibri"/>
                <a:sym typeface="Calibri"/>
              </a:rPr>
              <a:t>Organization</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for</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Standardization</a:t>
            </a:r>
            <a:r>
              <a:rPr lang="de-DE" sz="900" i="1" dirty="0">
                <a:solidFill>
                  <a:srgbClr val="595A59"/>
                </a:solidFill>
                <a:latin typeface="Calibri"/>
                <a:ea typeface="Calibri"/>
                <a:cs typeface="Calibri"/>
                <a:sym typeface="Calibri"/>
              </a:rPr>
              <a:t> (Hrsg.) (2017): Security and </a:t>
            </a:r>
            <a:r>
              <a:rPr lang="de-DE" sz="900" i="1" dirty="0" err="1">
                <a:solidFill>
                  <a:srgbClr val="595A59"/>
                </a:solidFill>
                <a:latin typeface="Calibri"/>
                <a:ea typeface="Calibri"/>
                <a:cs typeface="Calibri"/>
                <a:sym typeface="Calibri"/>
              </a:rPr>
              <a:t>resilience</a:t>
            </a:r>
            <a:r>
              <a:rPr lang="de-DE" sz="900" i="1" dirty="0">
                <a:solidFill>
                  <a:srgbClr val="595A59"/>
                </a:solidFill>
                <a:latin typeface="Calibri"/>
                <a:ea typeface="Calibri"/>
                <a:cs typeface="Calibri"/>
                <a:sym typeface="Calibri"/>
              </a:rPr>
              <a:t> – Organizational </a:t>
            </a:r>
            <a:r>
              <a:rPr lang="de-DE" sz="900" i="1" dirty="0" err="1">
                <a:solidFill>
                  <a:srgbClr val="595A59"/>
                </a:solidFill>
                <a:latin typeface="Calibri"/>
                <a:ea typeface="Calibri"/>
                <a:cs typeface="Calibri"/>
                <a:sym typeface="Calibri"/>
              </a:rPr>
              <a:t>resilience</a:t>
            </a:r>
            <a:r>
              <a:rPr lang="de-DE" sz="900" i="1" dirty="0">
                <a:solidFill>
                  <a:srgbClr val="595A59"/>
                </a:solidFill>
                <a:latin typeface="Calibri"/>
                <a:ea typeface="Calibri"/>
                <a:cs typeface="Calibri"/>
                <a:sym typeface="Calibri"/>
              </a:rPr>
              <a:t> - </a:t>
            </a:r>
            <a:r>
              <a:rPr lang="de-DE" sz="900" i="1" dirty="0" err="1">
                <a:solidFill>
                  <a:srgbClr val="595A59"/>
                </a:solidFill>
                <a:latin typeface="Calibri"/>
                <a:ea typeface="Calibri"/>
                <a:cs typeface="Calibri"/>
                <a:sym typeface="Calibri"/>
              </a:rPr>
              <a:t>Principles</a:t>
            </a:r>
            <a:r>
              <a:rPr lang="de-DE" sz="900" i="1" dirty="0">
                <a:solidFill>
                  <a:srgbClr val="595A59"/>
                </a:solidFill>
                <a:latin typeface="Calibri"/>
                <a:ea typeface="Calibri"/>
                <a:cs typeface="Calibri"/>
                <a:sym typeface="Calibri"/>
              </a:rPr>
              <a:t> and </a:t>
            </a:r>
            <a:r>
              <a:rPr lang="de-DE" sz="900" i="1" dirty="0" err="1">
                <a:solidFill>
                  <a:srgbClr val="595A59"/>
                </a:solidFill>
                <a:latin typeface="Calibri"/>
                <a:ea typeface="Calibri"/>
                <a:cs typeface="Calibri"/>
                <a:sym typeface="Calibri"/>
              </a:rPr>
              <a:t>attributes</a:t>
            </a:r>
            <a:r>
              <a:rPr lang="de-DE" sz="900" i="1" dirty="0">
                <a:solidFill>
                  <a:srgbClr val="595A59"/>
                </a:solidFill>
                <a:latin typeface="Calibri"/>
                <a:ea typeface="Calibri"/>
                <a:cs typeface="Calibri"/>
                <a:sym typeface="Calibri"/>
              </a:rPr>
              <a:t>. ISO 22316. Genf: International </a:t>
            </a:r>
            <a:r>
              <a:rPr lang="de-DE" sz="900" i="1" dirty="0" err="1">
                <a:solidFill>
                  <a:srgbClr val="595A59"/>
                </a:solidFill>
                <a:latin typeface="Calibri"/>
                <a:ea typeface="Calibri"/>
                <a:cs typeface="Calibri"/>
                <a:sym typeface="Calibri"/>
              </a:rPr>
              <a:t>Organization</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for</a:t>
            </a:r>
            <a:r>
              <a:rPr lang="de-DE" sz="900" i="1" dirty="0">
                <a:solidFill>
                  <a:srgbClr val="595A59"/>
                </a:solidFill>
                <a:latin typeface="Calibri"/>
                <a:ea typeface="Calibri"/>
                <a:cs typeface="Calibri"/>
                <a:sym typeface="Calibri"/>
              </a:rPr>
              <a:t> </a:t>
            </a:r>
            <a:r>
              <a:rPr lang="de-DE" sz="900" i="1" dirty="0" err="1">
                <a:solidFill>
                  <a:srgbClr val="595A59"/>
                </a:solidFill>
                <a:latin typeface="Calibri"/>
                <a:ea typeface="Calibri"/>
                <a:cs typeface="Calibri"/>
                <a:sym typeface="Calibri"/>
              </a:rPr>
              <a:t>Standardization</a:t>
            </a:r>
            <a:r>
              <a:rPr lang="de-DE" sz="900" i="1" dirty="0">
                <a:solidFill>
                  <a:srgbClr val="595A59"/>
                </a:solidFill>
                <a:latin typeface="Calibri"/>
                <a:ea typeface="Calibri"/>
                <a:cs typeface="Calibri"/>
                <a:sym typeface="Calibri"/>
              </a:rPr>
              <a:t>. </a:t>
            </a:r>
            <a:endParaRPr dirty="0"/>
          </a:p>
          <a:p>
            <a:pPr marL="0" marR="0" lvl="0" indent="0" algn="l" rtl="0">
              <a:spcBef>
                <a:spcPts val="300"/>
              </a:spcBef>
              <a:spcAft>
                <a:spcPts val="0"/>
              </a:spcAft>
              <a:buNone/>
            </a:pPr>
            <a:r>
              <a:rPr lang="de-DE" sz="900" i="1" dirty="0">
                <a:solidFill>
                  <a:srgbClr val="595A59"/>
                </a:solidFill>
                <a:latin typeface="Calibri"/>
                <a:ea typeface="Calibri"/>
                <a:cs typeface="Calibri"/>
                <a:sym typeface="Calibri"/>
              </a:rPr>
              <a:t>2 - Bishop, T. J. F.; </a:t>
            </a:r>
            <a:r>
              <a:rPr lang="de-DE" sz="900" i="1" dirty="0" err="1">
                <a:solidFill>
                  <a:srgbClr val="595A59"/>
                </a:solidFill>
                <a:latin typeface="Calibri"/>
                <a:ea typeface="Calibri"/>
                <a:cs typeface="Calibri"/>
                <a:sym typeface="Calibri"/>
              </a:rPr>
              <a:t>Hydoski</a:t>
            </a:r>
            <a:r>
              <a:rPr lang="de-DE" sz="900" i="1" dirty="0">
                <a:solidFill>
                  <a:srgbClr val="595A59"/>
                </a:solidFill>
                <a:latin typeface="Calibri"/>
                <a:ea typeface="Calibri"/>
                <a:cs typeface="Calibri"/>
                <a:sym typeface="Calibri"/>
              </a:rPr>
              <a:t>, F. E. (2009): Corporate </a:t>
            </a:r>
            <a:r>
              <a:rPr lang="de-DE" sz="900" i="1" dirty="0" err="1">
                <a:solidFill>
                  <a:srgbClr val="595A59"/>
                </a:solidFill>
                <a:latin typeface="Calibri"/>
                <a:ea typeface="Calibri"/>
                <a:cs typeface="Calibri"/>
                <a:sym typeface="Calibri"/>
              </a:rPr>
              <a:t>Resiliency</a:t>
            </a:r>
            <a:r>
              <a:rPr lang="de-DE" sz="900" i="1" dirty="0">
                <a:solidFill>
                  <a:srgbClr val="595A59"/>
                </a:solidFill>
                <a:latin typeface="Calibri"/>
                <a:ea typeface="Calibri"/>
                <a:cs typeface="Calibri"/>
                <a:sym typeface="Calibri"/>
              </a:rPr>
              <a:t>. Managing the </a:t>
            </a:r>
            <a:r>
              <a:rPr lang="de-DE" sz="900" i="1" dirty="0" err="1">
                <a:solidFill>
                  <a:srgbClr val="595A59"/>
                </a:solidFill>
                <a:latin typeface="Calibri"/>
                <a:ea typeface="Calibri"/>
                <a:cs typeface="Calibri"/>
                <a:sym typeface="Calibri"/>
              </a:rPr>
              <a:t>Growing</a:t>
            </a:r>
            <a:r>
              <a:rPr lang="de-DE" sz="900" i="1" dirty="0">
                <a:solidFill>
                  <a:srgbClr val="595A59"/>
                </a:solidFill>
                <a:latin typeface="Calibri"/>
                <a:ea typeface="Calibri"/>
                <a:cs typeface="Calibri"/>
                <a:sym typeface="Calibri"/>
              </a:rPr>
              <a:t> Risk of Fraud and </a:t>
            </a:r>
            <a:r>
              <a:rPr lang="de-DE" sz="900" i="1" dirty="0" err="1">
                <a:solidFill>
                  <a:srgbClr val="595A59"/>
                </a:solidFill>
                <a:latin typeface="Calibri"/>
                <a:ea typeface="Calibri"/>
                <a:cs typeface="Calibri"/>
                <a:sym typeface="Calibri"/>
              </a:rPr>
              <a:t>Corruption</a:t>
            </a:r>
            <a:r>
              <a:rPr lang="de-DE" sz="900" i="1" dirty="0">
                <a:solidFill>
                  <a:srgbClr val="595A59"/>
                </a:solidFill>
                <a:latin typeface="Calibri"/>
                <a:ea typeface="Calibri"/>
                <a:cs typeface="Calibri"/>
                <a:sym typeface="Calibri"/>
              </a:rPr>
              <a:t>. Hoboken, NJ: Wiley &amp; </a:t>
            </a:r>
            <a:r>
              <a:rPr lang="de-DE" sz="900" i="1" dirty="0" err="1">
                <a:solidFill>
                  <a:srgbClr val="595A59"/>
                </a:solidFill>
                <a:latin typeface="Calibri"/>
                <a:ea typeface="Calibri"/>
                <a:cs typeface="Calibri"/>
                <a:sym typeface="Calibri"/>
              </a:rPr>
              <a:t>Sons</a:t>
            </a:r>
            <a:r>
              <a:rPr lang="de-DE" sz="900" i="1" dirty="0">
                <a:solidFill>
                  <a:srgbClr val="595A59"/>
                </a:solidFill>
                <a:latin typeface="Calibri"/>
                <a:ea typeface="Calibri"/>
                <a:cs typeface="Calibri"/>
                <a:sym typeface="Calibri"/>
              </a:rPr>
              <a:t>.</a:t>
            </a:r>
            <a:endParaRPr dirty="0"/>
          </a:p>
          <a:p>
            <a:pPr marL="0" marR="0" lvl="0" indent="0" algn="l" rtl="0">
              <a:spcBef>
                <a:spcPts val="300"/>
              </a:spcBef>
              <a:spcAft>
                <a:spcPts val="0"/>
              </a:spcAft>
              <a:buNone/>
            </a:pPr>
            <a:r>
              <a:rPr lang="de-DE" sz="900" i="1" dirty="0">
                <a:solidFill>
                  <a:srgbClr val="595A59"/>
                </a:solidFill>
                <a:latin typeface="Calibri"/>
                <a:ea typeface="Calibri"/>
                <a:cs typeface="Calibri"/>
                <a:sym typeface="Calibri"/>
              </a:rPr>
              <a:t>3 - Becker, B.; </a:t>
            </a:r>
            <a:r>
              <a:rPr lang="de-DE" sz="900" i="1" dirty="0" err="1">
                <a:solidFill>
                  <a:srgbClr val="595A59"/>
                </a:solidFill>
                <a:latin typeface="Calibri"/>
                <a:ea typeface="Calibri"/>
                <a:cs typeface="Calibri"/>
                <a:sym typeface="Calibri"/>
              </a:rPr>
              <a:t>Braumandl</a:t>
            </a:r>
            <a:r>
              <a:rPr lang="de-DE" sz="900" i="1" dirty="0">
                <a:solidFill>
                  <a:srgbClr val="595A59"/>
                </a:solidFill>
                <a:latin typeface="Calibri"/>
                <a:ea typeface="Calibri"/>
                <a:cs typeface="Calibri"/>
                <a:sym typeface="Calibri"/>
              </a:rPr>
              <a:t>, S. &amp; </a:t>
            </a:r>
            <a:r>
              <a:rPr lang="de-DE" sz="900" i="1" dirty="0" err="1">
                <a:solidFill>
                  <a:srgbClr val="595A59"/>
                </a:solidFill>
                <a:latin typeface="Calibri"/>
                <a:ea typeface="Calibri"/>
                <a:cs typeface="Calibri"/>
                <a:sym typeface="Calibri"/>
              </a:rPr>
              <a:t>Schoemakers</a:t>
            </a:r>
            <a:r>
              <a:rPr lang="de-DE" sz="900" i="1" dirty="0">
                <a:solidFill>
                  <a:srgbClr val="595A59"/>
                </a:solidFill>
                <a:latin typeface="Calibri"/>
                <a:ea typeface="Calibri"/>
                <a:cs typeface="Calibri"/>
                <a:sym typeface="Calibri"/>
              </a:rPr>
              <a:t>, J. (2019): Digitale Transformation: Resilienz als neue Schlüsselressource. Überleben im permanenten Veränderungsdruck. In: ZCG, 14(2), S. 19–22.</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err="1"/>
              <a:t>Based</a:t>
            </a:r>
            <a:r>
              <a:rPr lang="de-DE" dirty="0"/>
              <a:t> on </a:t>
            </a:r>
            <a:r>
              <a:rPr lang="de-DE" dirty="0" err="1"/>
              <a:t>research</a:t>
            </a:r>
            <a:r>
              <a:rPr lang="de-DE" dirty="0"/>
              <a:t> and </a:t>
            </a:r>
            <a:r>
              <a:rPr lang="de-DE" dirty="0" err="1"/>
              <a:t>practical</a:t>
            </a:r>
            <a:r>
              <a:rPr lang="de-DE" dirty="0"/>
              <a:t> </a:t>
            </a:r>
            <a:r>
              <a:rPr lang="de-DE" dirty="0" err="1"/>
              <a:t>cases</a:t>
            </a:r>
            <a:r>
              <a:rPr lang="de-DE" dirty="0"/>
              <a:t>, a </a:t>
            </a:r>
            <a:r>
              <a:rPr lang="de-DE" dirty="0" err="1"/>
              <a:t>panel</a:t>
            </a:r>
            <a:r>
              <a:rPr lang="de-DE" dirty="0"/>
              <a:t> of </a:t>
            </a:r>
            <a:r>
              <a:rPr lang="de-DE" dirty="0" err="1"/>
              <a:t>experts</a:t>
            </a:r>
            <a:r>
              <a:rPr lang="de-DE" dirty="0"/>
              <a:t> </a:t>
            </a:r>
            <a:r>
              <a:rPr lang="de-DE" dirty="0" err="1"/>
              <a:t>developed</a:t>
            </a:r>
            <a:r>
              <a:rPr lang="de-DE" dirty="0"/>
              <a:t> </a:t>
            </a:r>
            <a:r>
              <a:rPr lang="de-DE" dirty="0" err="1"/>
              <a:t>concrete</a:t>
            </a:r>
            <a:r>
              <a:rPr lang="de-DE" dirty="0"/>
              <a:t> </a:t>
            </a:r>
            <a:r>
              <a:rPr lang="de-DE" dirty="0" err="1"/>
              <a:t>recommendations</a:t>
            </a:r>
            <a:r>
              <a:rPr lang="de-DE" dirty="0"/>
              <a:t> </a:t>
            </a:r>
            <a:r>
              <a:rPr lang="de-DE" dirty="0" err="1"/>
              <a:t>for</a:t>
            </a:r>
            <a:r>
              <a:rPr lang="de-DE" dirty="0"/>
              <a:t> the International Organisation </a:t>
            </a:r>
            <a:r>
              <a:rPr lang="de-DE" dirty="0" err="1"/>
              <a:t>for</a:t>
            </a:r>
            <a:r>
              <a:rPr lang="de-DE" dirty="0"/>
              <a:t> Standardisation (ISO) </a:t>
            </a:r>
            <a:r>
              <a:rPr lang="de-DE" dirty="0" err="1"/>
              <a:t>standard</a:t>
            </a:r>
            <a:r>
              <a:rPr lang="de-DE" dirty="0"/>
              <a:t> 22316 on organisational </a:t>
            </a:r>
            <a:r>
              <a:rPr lang="de-DE" dirty="0" err="1"/>
              <a:t>resilience</a:t>
            </a:r>
            <a:r>
              <a:rPr lang="de-DE" dirty="0"/>
              <a:t>.</a:t>
            </a:r>
            <a:endParaRPr dirty="0"/>
          </a:p>
          <a:p>
            <a:pPr marL="0" lvl="0" indent="0" algn="l" rtl="0">
              <a:lnSpc>
                <a:spcPct val="100000"/>
              </a:lnSpc>
              <a:spcBef>
                <a:spcPts val="600"/>
              </a:spcBef>
              <a:spcAft>
                <a:spcPts val="0"/>
              </a:spcAft>
              <a:buClr>
                <a:srgbClr val="595A59"/>
              </a:buClr>
              <a:buSzPts val="1800"/>
              <a:buNone/>
            </a:pPr>
            <a:r>
              <a:rPr lang="de-DE" dirty="0" err="1"/>
              <a:t>Organisations</a:t>
            </a:r>
            <a:r>
              <a:rPr lang="de-DE" dirty="0"/>
              <a:t> </a:t>
            </a:r>
            <a:r>
              <a:rPr lang="de-DE" dirty="0" err="1"/>
              <a:t>can</a:t>
            </a:r>
            <a:r>
              <a:rPr lang="de-DE" dirty="0"/>
              <a:t> </a:t>
            </a:r>
            <a:r>
              <a:rPr lang="de-DE" dirty="0" err="1"/>
              <a:t>take</a:t>
            </a:r>
            <a:r>
              <a:rPr lang="de-DE" dirty="0"/>
              <a:t> </a:t>
            </a:r>
            <a:r>
              <a:rPr lang="de-DE" dirty="0" err="1"/>
              <a:t>action</a:t>
            </a:r>
            <a:r>
              <a:rPr lang="de-DE" dirty="0"/>
              <a:t> in </a:t>
            </a:r>
            <a:r>
              <a:rPr lang="de-DE" dirty="0" err="1"/>
              <a:t>nine</a:t>
            </a:r>
            <a:r>
              <a:rPr lang="de-DE" dirty="0"/>
              <a:t> </a:t>
            </a:r>
            <a:r>
              <a:rPr lang="de-DE" dirty="0" err="1"/>
              <a:t>key</a:t>
            </a:r>
            <a:r>
              <a:rPr lang="de-DE" dirty="0"/>
              <a:t> </a:t>
            </a:r>
            <a:r>
              <a:rPr lang="de-DE" dirty="0" err="1"/>
              <a:t>areas</a:t>
            </a:r>
            <a:r>
              <a:rPr lang="de-DE" dirty="0"/>
              <a:t> </a:t>
            </a:r>
            <a:r>
              <a:rPr lang="de-DE" dirty="0" err="1"/>
              <a:t>to</a:t>
            </a:r>
            <a:r>
              <a:rPr lang="de-DE" dirty="0"/>
              <a:t> </a:t>
            </a:r>
            <a:r>
              <a:rPr lang="de-DE" dirty="0" err="1"/>
              <a:t>increase</a:t>
            </a:r>
            <a:r>
              <a:rPr lang="de-DE" dirty="0"/>
              <a:t> </a:t>
            </a:r>
            <a:r>
              <a:rPr lang="de-DE" dirty="0" err="1"/>
              <a:t>their</a:t>
            </a:r>
            <a:r>
              <a:rPr lang="de-DE" dirty="0"/>
              <a:t> </a:t>
            </a:r>
            <a:r>
              <a:rPr lang="de-DE" dirty="0" err="1"/>
              <a:t>resilience</a:t>
            </a:r>
            <a:r>
              <a:rPr lang="de-DE" dirty="0"/>
              <a:t>:</a:t>
            </a:r>
            <a:endParaRPr dirty="0"/>
          </a:p>
        </p:txBody>
      </p:sp>
      <p:sp>
        <p:nvSpPr>
          <p:cNvPr id="964" name="Google Shape;964;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ISO </a:t>
            </a:r>
            <a:r>
              <a:rPr lang="de-DE" dirty="0" err="1"/>
              <a:t>standard</a:t>
            </a:r>
            <a:r>
              <a:rPr lang="de-DE" dirty="0"/>
              <a:t> </a:t>
            </a:r>
            <a:r>
              <a:rPr lang="de-DE" dirty="0" err="1"/>
              <a:t>is</a:t>
            </a:r>
            <a:r>
              <a:rPr lang="de-DE" dirty="0"/>
              <a:t> a </a:t>
            </a:r>
            <a:r>
              <a:rPr lang="de-DE" dirty="0" err="1"/>
              <a:t>good</a:t>
            </a:r>
            <a:r>
              <a:rPr lang="de-DE" dirty="0"/>
              <a:t> </a:t>
            </a:r>
            <a:r>
              <a:rPr lang="de-DE" dirty="0" err="1"/>
              <a:t>guideline</a:t>
            </a:r>
            <a:r>
              <a:rPr lang="de-DE" dirty="0"/>
              <a:t> </a:t>
            </a:r>
            <a:r>
              <a:rPr lang="de-DE" dirty="0" err="1"/>
              <a:t>for</a:t>
            </a:r>
            <a:r>
              <a:rPr lang="de-DE" dirty="0"/>
              <a:t> the different </a:t>
            </a:r>
            <a:r>
              <a:rPr lang="de-DE" dirty="0" err="1"/>
              <a:t>approaches</a:t>
            </a:r>
            <a:r>
              <a:rPr lang="de-DE" dirty="0"/>
              <a:t> </a:t>
            </a:r>
            <a:r>
              <a:rPr lang="de-DE" dirty="0" err="1"/>
              <a:t>to</a:t>
            </a:r>
            <a:r>
              <a:rPr lang="de-DE" dirty="0"/>
              <a:t> </a:t>
            </a:r>
            <a:r>
              <a:rPr lang="de-DE" dirty="0" err="1"/>
              <a:t>make</a:t>
            </a:r>
            <a:r>
              <a:rPr lang="de-DE" dirty="0"/>
              <a:t> </a:t>
            </a:r>
            <a:r>
              <a:rPr lang="de-DE" dirty="0" err="1"/>
              <a:t>tourism</a:t>
            </a:r>
            <a:r>
              <a:rPr lang="de-DE" dirty="0"/>
              <a:t> SME </a:t>
            </a:r>
            <a:r>
              <a:rPr lang="de-DE" dirty="0" err="1"/>
              <a:t>more</a:t>
            </a:r>
            <a:r>
              <a:rPr lang="de-DE" dirty="0"/>
              <a:t> resilient.</a:t>
            </a:r>
            <a:endParaRPr dirty="0"/>
          </a:p>
        </p:txBody>
      </p:sp>
      <p:sp>
        <p:nvSpPr>
          <p:cNvPr id="965" name="Google Shape;965;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The </a:t>
            </a:r>
            <a:r>
              <a:rPr lang="de-DE" dirty="0" err="1"/>
              <a:t>nine</a:t>
            </a:r>
            <a:r>
              <a:rPr lang="de-DE" dirty="0"/>
              <a:t> </a:t>
            </a:r>
            <a:r>
              <a:rPr lang="de-DE" dirty="0" err="1"/>
              <a:t>factors</a:t>
            </a:r>
            <a:r>
              <a:rPr lang="de-DE" dirty="0"/>
              <a:t> of organisational </a:t>
            </a:r>
            <a:r>
              <a:rPr lang="de-DE" dirty="0" err="1"/>
              <a:t>resilience</a:t>
            </a:r>
            <a:r>
              <a:rPr lang="de-DE" dirty="0"/>
              <a:t> I/III</a:t>
            </a:r>
            <a:endParaRPr dirty="0"/>
          </a:p>
        </p:txBody>
      </p:sp>
      <p:sp>
        <p:nvSpPr>
          <p:cNvPr id="966" name="Google Shape;966;p8"/>
          <p:cNvSpPr/>
          <p:nvPr/>
        </p:nvSpPr>
        <p:spPr>
          <a:xfrm>
            <a:off x="4249782"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a:solidFill>
                  <a:srgbClr val="086D6E"/>
                </a:solidFill>
                <a:latin typeface="Calibri"/>
                <a:ea typeface="Calibri"/>
                <a:cs typeface="Calibri"/>
                <a:sym typeface="Calibri"/>
              </a:rPr>
              <a:t>1. Shared vision and clarity of purpose</a:t>
            </a:r>
            <a:endParaRPr/>
          </a:p>
          <a:p>
            <a:pPr marL="0" marR="0" lvl="0" indent="0" algn="l" rtl="0">
              <a:spcBef>
                <a:spcPts val="600"/>
              </a:spcBef>
              <a:spcAft>
                <a:spcPts val="0"/>
              </a:spcAft>
              <a:buNone/>
            </a:pPr>
            <a:r>
              <a:rPr lang="de-DE" sz="1600">
                <a:solidFill>
                  <a:srgbClr val="595A59"/>
                </a:solidFill>
                <a:latin typeface="Calibri"/>
                <a:ea typeface="Calibri"/>
                <a:cs typeface="Calibri"/>
                <a:sym typeface="Calibri"/>
              </a:rPr>
              <a:t>Vision, purpose and core values should be unambiguous and communicated to all interested parties regularly reflected upon and adapted as needed.</a:t>
            </a:r>
            <a:endParaRPr/>
          </a:p>
          <a:p>
            <a:pPr marL="0" marR="0" lvl="0" indent="0" algn="l" rtl="0">
              <a:spcBef>
                <a:spcPts val="600"/>
              </a:spcBef>
              <a:spcAft>
                <a:spcPts val="0"/>
              </a:spcAft>
              <a:buNone/>
            </a:pPr>
            <a:endParaRPr sz="1600">
              <a:solidFill>
                <a:srgbClr val="595A59"/>
              </a:solidFill>
              <a:latin typeface="Calibri"/>
              <a:ea typeface="Calibri"/>
              <a:cs typeface="Calibri"/>
              <a:sym typeface="Calibri"/>
            </a:endParaRPr>
          </a:p>
          <a:p>
            <a:pPr marL="0" marR="0" lvl="0" indent="0" algn="l" rtl="0">
              <a:spcBef>
                <a:spcPts val="600"/>
              </a:spcBef>
              <a:spcAft>
                <a:spcPts val="0"/>
              </a:spcAft>
              <a:buNone/>
            </a:pPr>
            <a:endParaRPr sz="1600">
              <a:solidFill>
                <a:srgbClr val="595A59"/>
              </a:solidFill>
              <a:latin typeface="Calibri"/>
              <a:ea typeface="Calibri"/>
              <a:cs typeface="Calibri"/>
              <a:sym typeface="Calibri"/>
            </a:endParaRPr>
          </a:p>
          <a:p>
            <a:pPr marL="0" marR="0" lvl="0" indent="0" algn="l" rtl="0">
              <a:spcBef>
                <a:spcPts val="600"/>
              </a:spcBef>
              <a:spcAft>
                <a:spcPts val="0"/>
              </a:spcAft>
              <a:buNone/>
            </a:pPr>
            <a:endParaRPr sz="1600">
              <a:solidFill>
                <a:srgbClr val="595A59"/>
              </a:solidFill>
              <a:latin typeface="Calibri"/>
              <a:ea typeface="Calibri"/>
              <a:cs typeface="Calibri"/>
              <a:sym typeface="Calibri"/>
            </a:endParaRPr>
          </a:p>
          <a:p>
            <a:pPr marL="0" marR="0" lvl="0" indent="0" algn="l" rtl="0">
              <a:spcBef>
                <a:spcPts val="600"/>
              </a:spcBef>
              <a:spcAft>
                <a:spcPts val="0"/>
              </a:spcAft>
              <a:buNone/>
            </a:pPr>
            <a:endParaRPr sz="1600">
              <a:solidFill>
                <a:srgbClr val="595A59"/>
              </a:solidFill>
              <a:latin typeface="Calibri"/>
              <a:ea typeface="Calibri"/>
              <a:cs typeface="Calibri"/>
              <a:sym typeface="Calibri"/>
            </a:endParaRPr>
          </a:p>
        </p:txBody>
      </p:sp>
      <p:sp>
        <p:nvSpPr>
          <p:cNvPr id="967" name="Google Shape;967;p8"/>
          <p:cNvSpPr/>
          <p:nvPr/>
        </p:nvSpPr>
        <p:spPr>
          <a:xfrm>
            <a:off x="6858959" y="1994260"/>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2. Understanding and </a:t>
            </a:r>
            <a:r>
              <a:rPr lang="de-DE" sz="2000" b="1" dirty="0" err="1">
                <a:solidFill>
                  <a:srgbClr val="086D6E"/>
                </a:solidFill>
                <a:latin typeface="Calibri"/>
                <a:ea typeface="Calibri"/>
                <a:cs typeface="Calibri"/>
                <a:sym typeface="Calibri"/>
              </a:rPr>
              <a:t>influencing</a:t>
            </a:r>
            <a:r>
              <a:rPr lang="de-DE" sz="2000" b="1" dirty="0">
                <a:solidFill>
                  <a:srgbClr val="086D6E"/>
                </a:solidFill>
                <a:latin typeface="Calibri"/>
                <a:ea typeface="Calibri"/>
                <a:cs typeface="Calibri"/>
                <a:sym typeface="Calibri"/>
              </a:rPr>
              <a:t> </a:t>
            </a:r>
            <a:r>
              <a:rPr lang="de-DE" sz="2000" b="1" dirty="0" err="1">
                <a:solidFill>
                  <a:srgbClr val="086D6E"/>
                </a:solidFill>
                <a:latin typeface="Calibri"/>
                <a:ea typeface="Calibri"/>
                <a:cs typeface="Calibri"/>
                <a:sym typeface="Calibri"/>
              </a:rPr>
              <a:t>context</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Customer </a:t>
            </a:r>
            <a:r>
              <a:rPr lang="de-DE" sz="1600" dirty="0" err="1">
                <a:solidFill>
                  <a:srgbClr val="595A59"/>
                </a:solidFill>
                <a:latin typeface="Calibri"/>
                <a:ea typeface="Calibri"/>
                <a:cs typeface="Calibri"/>
                <a:sym typeface="Calibri"/>
              </a:rPr>
              <a:t>relationships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cultivated</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actions</a:t>
            </a:r>
            <a:r>
              <a:rPr lang="de-DE" sz="1600" dirty="0">
                <a:solidFill>
                  <a:srgbClr val="595A59"/>
                </a:solidFill>
                <a:latin typeface="Calibri"/>
                <a:ea typeface="Calibri"/>
                <a:cs typeface="Calibri"/>
                <a:sym typeface="Calibri"/>
              </a:rPr>
              <a:t> of the </a:t>
            </a:r>
            <a:r>
              <a:rPr lang="de-DE" sz="1600" dirty="0" err="1">
                <a:solidFill>
                  <a:srgbClr val="595A59"/>
                </a:solidFill>
                <a:latin typeface="Calibri"/>
                <a:ea typeface="Calibri"/>
                <a:cs typeface="Calibri"/>
                <a:sym typeface="Calibri"/>
              </a:rPr>
              <a:t>competition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analysed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market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developments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recorded</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strategic</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measures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aligned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accordingly</a:t>
            </a:r>
            <a:r>
              <a:rPr lang="de-DE" sz="1600" dirty="0">
                <a:solidFill>
                  <a:srgbClr val="595A59"/>
                </a:solidFill>
                <a:latin typeface="Calibri"/>
                <a:ea typeface="Calibri"/>
                <a:cs typeface="Calibri"/>
                <a:sym typeface="Calibri"/>
              </a:rPr>
              <a:t>. This </a:t>
            </a:r>
            <a:r>
              <a:rPr lang="de-DE" sz="1600" dirty="0" err="1">
                <a:solidFill>
                  <a:srgbClr val="595A59"/>
                </a:solidFill>
                <a:latin typeface="Calibri"/>
                <a:ea typeface="Calibri"/>
                <a:cs typeface="Calibri"/>
                <a:sym typeface="Calibri"/>
              </a:rPr>
              <a:t>increases</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scope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action</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opportunities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exert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influence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used</a:t>
            </a:r>
            <a:r>
              <a:rPr lang="de-DE" sz="1600" dirty="0">
                <a:solidFill>
                  <a:srgbClr val="595A59"/>
                </a:solidFill>
                <a:latin typeface="Calibri"/>
                <a:ea typeface="Calibri"/>
                <a:cs typeface="Calibri"/>
                <a:sym typeface="Calibri"/>
              </a:rPr>
              <a:t>.</a:t>
            </a:r>
            <a:endParaRPr sz="1600" dirty="0">
              <a:solidFill>
                <a:srgbClr val="595A59"/>
              </a:solidFill>
              <a:latin typeface="Calibri"/>
              <a:ea typeface="Calibri"/>
              <a:cs typeface="Calibri"/>
              <a:sym typeface="Calibri"/>
            </a:endParaRPr>
          </a:p>
        </p:txBody>
      </p:sp>
      <p:sp>
        <p:nvSpPr>
          <p:cNvPr id="968" name="Google Shape;968;p8"/>
          <p:cNvSpPr/>
          <p:nvPr/>
        </p:nvSpPr>
        <p:spPr>
          <a:xfrm>
            <a:off x="9468137"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3. </a:t>
            </a:r>
            <a:r>
              <a:rPr lang="de-DE" sz="2000" b="1" dirty="0" err="1">
                <a:solidFill>
                  <a:srgbClr val="086D6E"/>
                </a:solidFill>
                <a:latin typeface="Calibri"/>
                <a:ea typeface="Calibri"/>
                <a:cs typeface="Calibri"/>
                <a:sym typeface="Calibri"/>
              </a:rPr>
              <a:t>Effective</a:t>
            </a:r>
            <a:r>
              <a:rPr lang="de-DE" sz="2000" b="1" dirty="0">
                <a:solidFill>
                  <a:srgbClr val="086D6E"/>
                </a:solidFill>
                <a:latin typeface="Calibri"/>
                <a:ea typeface="Calibri"/>
                <a:cs typeface="Calibri"/>
                <a:sym typeface="Calibri"/>
              </a:rPr>
              <a:t> and </a:t>
            </a:r>
            <a:r>
              <a:rPr lang="de-DE" sz="2000" b="1" dirty="0" err="1">
                <a:solidFill>
                  <a:srgbClr val="086D6E"/>
                </a:solidFill>
                <a:latin typeface="Calibri"/>
                <a:ea typeface="Calibri"/>
                <a:cs typeface="Calibri"/>
                <a:sym typeface="Calibri"/>
              </a:rPr>
              <a:t>empowered</a:t>
            </a:r>
            <a:r>
              <a:rPr lang="de-DE" sz="2000" b="1" dirty="0">
                <a:solidFill>
                  <a:srgbClr val="086D6E"/>
                </a:solidFill>
                <a:latin typeface="Calibri"/>
                <a:ea typeface="Calibri"/>
                <a:cs typeface="Calibri"/>
                <a:sym typeface="Calibri"/>
              </a:rPr>
              <a:t> </a:t>
            </a:r>
            <a:r>
              <a:rPr lang="de-DE" sz="2000" b="1" dirty="0" err="1">
                <a:solidFill>
                  <a:srgbClr val="086D6E"/>
                </a:solidFill>
                <a:latin typeface="Calibri"/>
                <a:ea typeface="Calibri"/>
                <a:cs typeface="Calibri"/>
                <a:sym typeface="Calibri"/>
              </a:rPr>
              <a:t>leadership</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Leadership </a:t>
            </a:r>
            <a:r>
              <a:rPr lang="de-DE" sz="1600" dirty="0" err="1">
                <a:solidFill>
                  <a:srgbClr val="595A59"/>
                </a:solidFill>
                <a:latin typeface="Calibri"/>
                <a:ea typeface="Calibri"/>
                <a:cs typeface="Calibri"/>
                <a:sym typeface="Calibri"/>
              </a:rPr>
              <a:t>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based</a:t>
            </a:r>
            <a:r>
              <a:rPr lang="de-DE" sz="1600" dirty="0">
                <a:solidFill>
                  <a:srgbClr val="595A59"/>
                </a:solidFill>
                <a:latin typeface="Calibri"/>
                <a:ea typeface="Calibri"/>
                <a:cs typeface="Calibri"/>
                <a:sym typeface="Calibri"/>
              </a:rPr>
              <a:t> on </a:t>
            </a:r>
            <a:r>
              <a:rPr lang="de-DE" sz="1600" dirty="0" err="1">
                <a:solidFill>
                  <a:srgbClr val="595A59"/>
                </a:solidFill>
                <a:latin typeface="Calibri"/>
                <a:ea typeface="Calibri"/>
                <a:cs typeface="Calibri"/>
                <a:sym typeface="Calibri"/>
              </a:rPr>
              <a:t>trust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integrity</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effectiveness</a:t>
            </a:r>
            <a:r>
              <a:rPr lang="de-DE" sz="1600" dirty="0">
                <a:solidFill>
                  <a:srgbClr val="595A59"/>
                </a:solidFill>
                <a:latin typeface="Calibri"/>
                <a:ea typeface="Calibri"/>
                <a:cs typeface="Calibri"/>
                <a:sym typeface="Calibri"/>
              </a:rPr>
              <a:t>. Leaders </a:t>
            </a:r>
            <a:r>
              <a:rPr lang="de-DE" sz="1600" dirty="0" err="1">
                <a:solidFill>
                  <a:srgbClr val="595A59"/>
                </a:solidFill>
                <a:latin typeface="Calibri"/>
                <a:ea typeface="Calibri"/>
                <a:cs typeface="Calibri"/>
                <a:sym typeface="Calibri"/>
              </a:rPr>
              <a:t>offer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orientation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even</a:t>
            </a:r>
            <a:r>
              <a:rPr lang="de-DE" sz="1600" dirty="0">
                <a:solidFill>
                  <a:srgbClr val="595A59"/>
                </a:solidFill>
                <a:latin typeface="Calibri"/>
                <a:ea typeface="Calibri"/>
                <a:cs typeface="Calibri"/>
                <a:sym typeface="Calibri"/>
              </a:rPr>
              <a:t> in </a:t>
            </a:r>
            <a:r>
              <a:rPr lang="de-DE" sz="1600" dirty="0" err="1">
                <a:solidFill>
                  <a:srgbClr val="595A59"/>
                </a:solidFill>
                <a:latin typeface="Calibri"/>
                <a:ea typeface="Calibri"/>
                <a:cs typeface="Calibri"/>
                <a:sym typeface="Calibri"/>
              </a:rPr>
              <a:t>uncertain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times</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remain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capable</a:t>
            </a:r>
            <a:r>
              <a:rPr lang="de-DE" sz="1600" dirty="0">
                <a:solidFill>
                  <a:srgbClr val="595A59"/>
                </a:solidFill>
                <a:latin typeface="Calibri"/>
                <a:ea typeface="Calibri"/>
                <a:cs typeface="Calibri"/>
                <a:sym typeface="Calibri"/>
              </a:rPr>
              <a:t> of </a:t>
            </a:r>
            <a:r>
              <a:rPr lang="de-DE" sz="1600" dirty="0" err="1">
                <a:solidFill>
                  <a:srgbClr val="595A59"/>
                </a:solidFill>
                <a:latin typeface="Calibri"/>
                <a:ea typeface="Calibri"/>
                <a:cs typeface="Calibri"/>
                <a:sym typeface="Calibri"/>
              </a:rPr>
              <a:t>acting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while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employees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take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responsibility</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actively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participate</a:t>
            </a:r>
            <a:r>
              <a:rPr lang="de-DE" sz="1600" dirty="0">
                <a:solidFill>
                  <a:srgbClr val="595A59"/>
                </a:solidFill>
                <a:latin typeface="Calibri"/>
                <a:ea typeface="Calibri"/>
                <a:cs typeface="Calibri"/>
                <a:sym typeface="Calibri"/>
              </a:rPr>
              <a:t> in the </a:t>
            </a:r>
            <a:r>
              <a:rPr lang="de-DE" sz="1600" dirty="0" err="1">
                <a:solidFill>
                  <a:srgbClr val="595A59"/>
                </a:solidFill>
                <a:latin typeface="Calibri"/>
                <a:ea typeface="Calibri"/>
                <a:cs typeface="Calibri"/>
                <a:sym typeface="Calibri"/>
              </a:rPr>
              <a:t>decision-making</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process</a:t>
            </a:r>
            <a:r>
              <a:rPr lang="de-DE" sz="1600" dirty="0">
                <a:solidFill>
                  <a:srgbClr val="595A59"/>
                </a:solidFill>
                <a:latin typeface="Calibri"/>
                <a:ea typeface="Calibri"/>
                <a:cs typeface="Calibri"/>
                <a:sym typeface="Calibri"/>
              </a:rPr>
              <a:t>.</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These </a:t>
            </a:r>
            <a:r>
              <a:rPr lang="de-DE" dirty="0" err="1"/>
              <a:t>fields</a:t>
            </a:r>
            <a:r>
              <a:rPr lang="de-DE" dirty="0"/>
              <a:t> of </a:t>
            </a:r>
            <a:r>
              <a:rPr lang="de-DE" dirty="0" err="1"/>
              <a:t>action</a:t>
            </a:r>
            <a:r>
              <a:rPr lang="de-DE" dirty="0"/>
              <a:t> </a:t>
            </a:r>
            <a:r>
              <a:rPr lang="de-DE" dirty="0" err="1"/>
              <a:t>result</a:t>
            </a:r>
            <a:r>
              <a:rPr lang="de-DE" dirty="0"/>
              <a:t> in </a:t>
            </a:r>
            <a:r>
              <a:rPr lang="de-DE" dirty="0" err="1"/>
              <a:t>various</a:t>
            </a:r>
            <a:r>
              <a:rPr lang="de-DE" dirty="0"/>
              <a:t> possible </a:t>
            </a:r>
            <a:r>
              <a:rPr lang="de-DE" dirty="0" err="1"/>
              <a:t>approaches</a:t>
            </a:r>
            <a:r>
              <a:rPr lang="de-DE" dirty="0"/>
              <a:t> </a:t>
            </a:r>
            <a:r>
              <a:rPr lang="de-DE" dirty="0" err="1"/>
              <a:t>to</a:t>
            </a:r>
            <a:r>
              <a:rPr lang="de-DE" dirty="0"/>
              <a:t> support the </a:t>
            </a:r>
            <a:r>
              <a:rPr lang="de-DE" dirty="0" err="1"/>
              <a:t>company</a:t>
            </a:r>
            <a:r>
              <a:rPr lang="de-DE" dirty="0"/>
              <a:t> in </a:t>
            </a:r>
            <a:r>
              <a:rPr lang="de-DE" dirty="0" err="1"/>
              <a:t>navigating</a:t>
            </a:r>
            <a:r>
              <a:rPr lang="de-DE" dirty="0"/>
              <a:t> </a:t>
            </a:r>
            <a:r>
              <a:rPr lang="de-DE" dirty="0" err="1"/>
              <a:t>between</a:t>
            </a:r>
            <a:r>
              <a:rPr lang="de-DE" dirty="0"/>
              <a:t> </a:t>
            </a:r>
            <a:r>
              <a:rPr lang="de-DE" dirty="0" err="1"/>
              <a:t>flexibility</a:t>
            </a:r>
            <a:r>
              <a:rPr lang="de-DE" dirty="0"/>
              <a:t> and </a:t>
            </a:r>
            <a:r>
              <a:rPr lang="de-DE" dirty="0" err="1"/>
              <a:t>security</a:t>
            </a:r>
            <a:r>
              <a:rPr lang="de-DE" dirty="0"/>
              <a:t>. </a:t>
            </a:r>
            <a:endParaRPr dirty="0"/>
          </a:p>
          <a:p>
            <a:pPr marL="0" lvl="0" indent="0" algn="l" rtl="0">
              <a:lnSpc>
                <a:spcPct val="100000"/>
              </a:lnSpc>
              <a:spcBef>
                <a:spcPts val="600"/>
              </a:spcBef>
              <a:spcAft>
                <a:spcPts val="0"/>
              </a:spcAft>
              <a:buClr>
                <a:srgbClr val="595A59"/>
              </a:buClr>
              <a:buSzPts val="1800"/>
              <a:buNone/>
            </a:pPr>
            <a:r>
              <a:rPr lang="de-DE" dirty="0"/>
              <a:t>The </a:t>
            </a:r>
            <a:r>
              <a:rPr lang="de-DE" dirty="0" err="1"/>
              <a:t>security</a:t>
            </a:r>
            <a:r>
              <a:rPr lang="de-DE" dirty="0"/>
              <a:t> </a:t>
            </a:r>
            <a:r>
              <a:rPr lang="de-DE" dirty="0" err="1"/>
              <a:t>systems</a:t>
            </a:r>
            <a:r>
              <a:rPr lang="de-DE" dirty="0"/>
              <a:t> </a:t>
            </a:r>
            <a:r>
              <a:rPr lang="de-DE" dirty="0" err="1"/>
              <a:t>must</a:t>
            </a:r>
            <a:r>
              <a:rPr lang="de-DE" dirty="0"/>
              <a:t> </a:t>
            </a:r>
            <a:r>
              <a:rPr lang="de-DE" dirty="0" err="1"/>
              <a:t>be</a:t>
            </a:r>
            <a:r>
              <a:rPr lang="de-DE" dirty="0"/>
              <a:t> strong </a:t>
            </a:r>
            <a:r>
              <a:rPr lang="de-DE" dirty="0" err="1"/>
              <a:t>enough</a:t>
            </a:r>
            <a:r>
              <a:rPr lang="de-DE" dirty="0"/>
              <a:t> </a:t>
            </a:r>
            <a:r>
              <a:rPr lang="de-DE" dirty="0" err="1"/>
              <a:t>to</a:t>
            </a:r>
            <a:r>
              <a:rPr lang="de-DE" dirty="0"/>
              <a:t> </a:t>
            </a:r>
            <a:r>
              <a:rPr lang="de-DE" dirty="0" err="1"/>
              <a:t>withstand</a:t>
            </a:r>
            <a:r>
              <a:rPr lang="de-DE" dirty="0"/>
              <a:t> </a:t>
            </a:r>
            <a:r>
              <a:rPr lang="de-DE" dirty="0" err="1"/>
              <a:t>disturbances</a:t>
            </a:r>
            <a:r>
              <a:rPr lang="de-DE" dirty="0"/>
              <a:t>.</a:t>
            </a:r>
            <a:endParaRPr dirty="0"/>
          </a:p>
          <a:p>
            <a:pPr marL="0" lvl="0" indent="0" algn="l" rtl="0">
              <a:lnSpc>
                <a:spcPct val="100000"/>
              </a:lnSpc>
              <a:spcBef>
                <a:spcPts val="600"/>
              </a:spcBef>
              <a:spcAft>
                <a:spcPts val="0"/>
              </a:spcAft>
              <a:buClr>
                <a:srgbClr val="595A59"/>
              </a:buClr>
              <a:buSzPts val="1800"/>
              <a:buNone/>
            </a:pPr>
            <a:r>
              <a:rPr lang="de-DE" dirty="0"/>
              <a:t>At the same time, </a:t>
            </a:r>
            <a:r>
              <a:rPr lang="de-DE" dirty="0" err="1"/>
              <a:t>companies</a:t>
            </a:r>
            <a:r>
              <a:rPr lang="de-DE" dirty="0"/>
              <a:t> </a:t>
            </a:r>
            <a:r>
              <a:rPr lang="de-DE" dirty="0" err="1"/>
              <a:t>need</a:t>
            </a:r>
            <a:r>
              <a:rPr lang="de-DE" dirty="0"/>
              <a:t> a high </a:t>
            </a:r>
            <a:r>
              <a:rPr lang="de-DE" dirty="0" err="1"/>
              <a:t>degree</a:t>
            </a:r>
            <a:r>
              <a:rPr lang="de-DE" dirty="0"/>
              <a:t> of </a:t>
            </a:r>
            <a:r>
              <a:rPr lang="de-DE" dirty="0" err="1"/>
              <a:t>flexibility</a:t>
            </a:r>
            <a:r>
              <a:rPr lang="de-DE" dirty="0"/>
              <a:t> </a:t>
            </a:r>
            <a:r>
              <a:rPr lang="de-DE" dirty="0" err="1"/>
              <a:t>to</a:t>
            </a:r>
            <a:r>
              <a:rPr lang="de-DE" dirty="0"/>
              <a:t> </a:t>
            </a:r>
            <a:r>
              <a:rPr lang="de-DE" dirty="0" err="1"/>
              <a:t>be</a:t>
            </a:r>
            <a:r>
              <a:rPr lang="de-DE" dirty="0"/>
              <a:t> </a:t>
            </a:r>
            <a:r>
              <a:rPr lang="de-DE" dirty="0" err="1"/>
              <a:t>able</a:t>
            </a:r>
            <a:r>
              <a:rPr lang="de-DE" dirty="0"/>
              <a:t> </a:t>
            </a:r>
            <a:r>
              <a:rPr lang="de-DE" dirty="0" err="1"/>
              <a:t>to</a:t>
            </a:r>
            <a:r>
              <a:rPr lang="de-DE" dirty="0"/>
              <a:t> </a:t>
            </a:r>
            <a:r>
              <a:rPr lang="de-DE" dirty="0" err="1"/>
              <a:t>react</a:t>
            </a:r>
            <a:r>
              <a:rPr lang="de-DE" dirty="0"/>
              <a:t> </a:t>
            </a:r>
            <a:r>
              <a:rPr lang="de-DE" dirty="0" err="1"/>
              <a:t>quickly</a:t>
            </a:r>
            <a:r>
              <a:rPr lang="de-DE" dirty="0"/>
              <a:t> and </a:t>
            </a:r>
            <a:r>
              <a:rPr lang="de-DE" dirty="0" err="1"/>
              <a:t>efficiently</a:t>
            </a:r>
            <a:r>
              <a:rPr lang="de-DE" dirty="0"/>
              <a:t> </a:t>
            </a:r>
            <a:r>
              <a:rPr lang="de-DE" dirty="0" err="1"/>
              <a:t>to</a:t>
            </a:r>
            <a:r>
              <a:rPr lang="de-DE" dirty="0"/>
              <a:t> </a:t>
            </a:r>
            <a:r>
              <a:rPr lang="de-DE" dirty="0" err="1"/>
              <a:t>stresses</a:t>
            </a:r>
            <a:r>
              <a:rPr lang="de-DE" dirty="0"/>
              <a:t> and </a:t>
            </a:r>
            <a:r>
              <a:rPr lang="de-DE" dirty="0" err="1"/>
              <a:t>disturbances</a:t>
            </a:r>
            <a:r>
              <a:rPr lang="de-DE" dirty="0"/>
              <a:t>.</a:t>
            </a:r>
            <a:endParaRPr dirty="0"/>
          </a:p>
        </p:txBody>
      </p:sp>
      <p:sp>
        <p:nvSpPr>
          <p:cNvPr id="974" name="Google Shape;974;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The ISO </a:t>
            </a:r>
            <a:r>
              <a:rPr lang="de-DE" dirty="0" err="1"/>
              <a:t>standard</a:t>
            </a:r>
            <a:r>
              <a:rPr lang="de-DE" dirty="0"/>
              <a:t> </a:t>
            </a:r>
            <a:r>
              <a:rPr lang="de-DE" dirty="0" err="1"/>
              <a:t>is</a:t>
            </a:r>
            <a:r>
              <a:rPr lang="de-DE" dirty="0"/>
              <a:t> a </a:t>
            </a:r>
            <a:r>
              <a:rPr lang="de-DE" dirty="0" err="1"/>
              <a:t>good</a:t>
            </a:r>
            <a:r>
              <a:rPr lang="de-DE" dirty="0"/>
              <a:t> </a:t>
            </a:r>
            <a:r>
              <a:rPr lang="de-DE" dirty="0" err="1"/>
              <a:t>guideline</a:t>
            </a:r>
            <a:r>
              <a:rPr lang="de-DE" dirty="0"/>
              <a:t> </a:t>
            </a:r>
            <a:r>
              <a:rPr lang="de-DE" dirty="0" err="1"/>
              <a:t>for</a:t>
            </a:r>
            <a:r>
              <a:rPr lang="de-DE" dirty="0"/>
              <a:t> the different </a:t>
            </a:r>
            <a:r>
              <a:rPr lang="de-DE" dirty="0" err="1"/>
              <a:t>approaches</a:t>
            </a:r>
            <a:r>
              <a:rPr lang="de-DE" dirty="0"/>
              <a:t> </a:t>
            </a:r>
            <a:r>
              <a:rPr lang="de-DE" dirty="0" err="1"/>
              <a:t>to</a:t>
            </a:r>
            <a:r>
              <a:rPr lang="de-DE" dirty="0"/>
              <a:t> </a:t>
            </a:r>
            <a:r>
              <a:rPr lang="de-DE" dirty="0" err="1"/>
              <a:t>make</a:t>
            </a:r>
            <a:r>
              <a:rPr lang="de-DE" dirty="0"/>
              <a:t> </a:t>
            </a:r>
            <a:r>
              <a:rPr lang="de-DE" dirty="0" err="1"/>
              <a:t>tourism</a:t>
            </a:r>
            <a:r>
              <a:rPr lang="de-DE" dirty="0"/>
              <a:t> SME </a:t>
            </a:r>
            <a:r>
              <a:rPr lang="de-DE" dirty="0" err="1"/>
              <a:t>more</a:t>
            </a:r>
            <a:r>
              <a:rPr lang="de-DE" dirty="0"/>
              <a:t> resilient.</a:t>
            </a:r>
            <a:endParaRPr dirty="0"/>
          </a:p>
        </p:txBody>
      </p:sp>
      <p:sp>
        <p:nvSpPr>
          <p:cNvPr id="976" name="Google Shape;976;p9"/>
          <p:cNvSpPr/>
          <p:nvPr/>
        </p:nvSpPr>
        <p:spPr>
          <a:xfrm>
            <a:off x="4249782"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4. A </a:t>
            </a:r>
            <a:r>
              <a:rPr lang="de-DE" sz="2000" b="1" dirty="0" err="1">
                <a:solidFill>
                  <a:srgbClr val="086D6E"/>
                </a:solidFill>
                <a:latin typeface="Calibri"/>
                <a:ea typeface="Calibri"/>
                <a:cs typeface="Calibri"/>
                <a:sym typeface="Calibri"/>
              </a:rPr>
              <a:t>culture</a:t>
            </a:r>
            <a:r>
              <a:rPr lang="de-DE" sz="2000" b="1" dirty="0">
                <a:solidFill>
                  <a:srgbClr val="086D6E"/>
                </a:solidFill>
                <a:latin typeface="Calibri"/>
                <a:ea typeface="Calibri"/>
                <a:cs typeface="Calibri"/>
                <a:sym typeface="Calibri"/>
              </a:rPr>
              <a:t> supportive of organisational </a:t>
            </a:r>
            <a:r>
              <a:rPr lang="de-DE" sz="2000" b="1" dirty="0" err="1">
                <a:solidFill>
                  <a:srgbClr val="086D6E"/>
                </a:solidFill>
                <a:latin typeface="Calibri"/>
                <a:ea typeface="Calibri"/>
                <a:cs typeface="Calibri"/>
                <a:sym typeface="Calibri"/>
              </a:rPr>
              <a:t>resilience</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Fundamental </a:t>
            </a:r>
            <a:r>
              <a:rPr lang="de-DE" sz="1600" dirty="0" err="1">
                <a:solidFill>
                  <a:srgbClr val="595A59"/>
                </a:solidFill>
                <a:latin typeface="Calibri"/>
                <a:ea typeface="Calibri"/>
                <a:cs typeface="Calibri"/>
                <a:sym typeface="Calibri"/>
              </a:rPr>
              <a:t>values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known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shared</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embedded</a:t>
            </a:r>
            <a:r>
              <a:rPr lang="de-DE" sz="1600" dirty="0">
                <a:solidFill>
                  <a:srgbClr val="595A59"/>
                </a:solidFill>
                <a:latin typeface="Calibri"/>
                <a:ea typeface="Calibri"/>
                <a:cs typeface="Calibri"/>
                <a:sym typeface="Calibri"/>
              </a:rPr>
              <a:t> in </a:t>
            </a:r>
            <a:r>
              <a:rPr lang="de-DE" sz="1600" dirty="0" err="1">
                <a:solidFill>
                  <a:srgbClr val="595A59"/>
                </a:solidFill>
                <a:latin typeface="Calibri"/>
                <a:ea typeface="Calibri"/>
                <a:cs typeface="Calibri"/>
                <a:sym typeface="Calibri"/>
              </a:rPr>
              <a:t>everyone</a:t>
            </a:r>
            <a:r>
              <a:rPr lang="de-DE" sz="1600" dirty="0">
                <a:solidFill>
                  <a:srgbClr val="595A59"/>
                </a:solidFill>
                <a:latin typeface="Calibri"/>
                <a:ea typeface="Calibri"/>
                <a:cs typeface="Calibri"/>
                <a:sym typeface="Calibri"/>
              </a:rPr>
              <a:t> in the </a:t>
            </a:r>
            <a:r>
              <a:rPr lang="de-DE" sz="1600" dirty="0" err="1">
                <a:solidFill>
                  <a:srgbClr val="595A59"/>
                </a:solidFill>
                <a:latin typeface="Calibri"/>
                <a:ea typeface="Calibri"/>
                <a:cs typeface="Calibri"/>
                <a:sym typeface="Calibri"/>
              </a:rPr>
              <a:t>organisation</a:t>
            </a:r>
            <a:r>
              <a:rPr lang="de-DE" sz="1600" dirty="0">
                <a:solidFill>
                  <a:srgbClr val="595A59"/>
                </a:solidFill>
                <a:latin typeface="Calibri"/>
                <a:ea typeface="Calibri"/>
                <a:cs typeface="Calibri"/>
                <a:sym typeface="Calibri"/>
              </a:rPr>
              <a:t>. Mutual support, open </a:t>
            </a:r>
            <a:r>
              <a:rPr lang="de-DE" sz="1600" dirty="0" err="1">
                <a:solidFill>
                  <a:srgbClr val="595A59"/>
                </a:solidFill>
                <a:latin typeface="Calibri"/>
                <a:ea typeface="Calibri"/>
                <a:cs typeface="Calibri"/>
                <a:sym typeface="Calibri"/>
              </a:rPr>
              <a:t>error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culture</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commitment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shared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values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foster</a:t>
            </a:r>
            <a:r>
              <a:rPr lang="de-DE" sz="1600" dirty="0">
                <a:solidFill>
                  <a:srgbClr val="595A59"/>
                </a:solidFill>
                <a:latin typeface="Calibri"/>
                <a:ea typeface="Calibri"/>
                <a:cs typeface="Calibri"/>
                <a:sym typeface="Calibri"/>
              </a:rPr>
              <a:t> open </a:t>
            </a:r>
            <a:r>
              <a:rPr lang="de-DE" sz="1600" dirty="0" err="1">
                <a:solidFill>
                  <a:srgbClr val="595A59"/>
                </a:solidFill>
                <a:latin typeface="Calibri"/>
                <a:ea typeface="Calibri"/>
                <a:cs typeface="Calibri"/>
                <a:sym typeface="Calibri"/>
              </a:rPr>
              <a:t>communication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innovation</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creativity</a:t>
            </a:r>
            <a:r>
              <a:rPr lang="de-DE" sz="1600" dirty="0">
                <a:solidFill>
                  <a:srgbClr val="595A59"/>
                </a:solidFill>
                <a:latin typeface="Calibri"/>
                <a:ea typeface="Calibri"/>
                <a:cs typeface="Calibri"/>
                <a:sym typeface="Calibri"/>
              </a:rPr>
              <a:t>.</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
        <p:nvSpPr>
          <p:cNvPr id="977" name="Google Shape;977;p9"/>
          <p:cNvSpPr/>
          <p:nvPr/>
        </p:nvSpPr>
        <p:spPr>
          <a:xfrm>
            <a:off x="6858959" y="1994260"/>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5. </a:t>
            </a:r>
            <a:r>
              <a:rPr lang="de-DE" sz="2000" b="1" dirty="0" err="1">
                <a:solidFill>
                  <a:srgbClr val="086D6E"/>
                </a:solidFill>
                <a:latin typeface="Calibri"/>
                <a:ea typeface="Calibri"/>
                <a:cs typeface="Calibri"/>
                <a:sym typeface="Calibri"/>
              </a:rPr>
              <a:t>Shared</a:t>
            </a:r>
            <a:r>
              <a:rPr lang="de-DE" sz="2000" b="1" dirty="0">
                <a:solidFill>
                  <a:srgbClr val="086D6E"/>
                </a:solidFill>
                <a:latin typeface="Calibri"/>
                <a:ea typeface="Calibri"/>
                <a:cs typeface="Calibri"/>
                <a:sym typeface="Calibri"/>
              </a:rPr>
              <a:t> </a:t>
            </a:r>
            <a:r>
              <a:rPr lang="de-DE" sz="2000" b="1" dirty="0" err="1">
                <a:solidFill>
                  <a:srgbClr val="086D6E"/>
                </a:solidFill>
                <a:latin typeface="Calibri"/>
                <a:ea typeface="Calibri"/>
                <a:cs typeface="Calibri"/>
                <a:sym typeface="Calibri"/>
              </a:rPr>
              <a:t>information</a:t>
            </a:r>
            <a:r>
              <a:rPr lang="de-DE" sz="2000" b="1" dirty="0">
                <a:solidFill>
                  <a:srgbClr val="086D6E"/>
                </a:solidFill>
                <a:latin typeface="Calibri"/>
                <a:ea typeface="Calibri"/>
                <a:cs typeface="Calibri"/>
                <a:sym typeface="Calibri"/>
              </a:rPr>
              <a:t> and </a:t>
            </a:r>
            <a:r>
              <a:rPr lang="de-DE" sz="2000" b="1" dirty="0" err="1">
                <a:solidFill>
                  <a:srgbClr val="086D6E"/>
                </a:solidFill>
                <a:latin typeface="Calibri"/>
                <a:ea typeface="Calibri"/>
                <a:cs typeface="Calibri"/>
                <a:sym typeface="Calibri"/>
              </a:rPr>
              <a:t>knowledge</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Knowledge </a:t>
            </a:r>
            <a:r>
              <a:rPr lang="de-DE" sz="1600" dirty="0" err="1">
                <a:solidFill>
                  <a:srgbClr val="595A59"/>
                </a:solidFill>
                <a:latin typeface="Calibri"/>
                <a:ea typeface="Calibri"/>
                <a:cs typeface="Calibri"/>
                <a:sym typeface="Calibri"/>
              </a:rPr>
              <a:t>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recognised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as</a:t>
            </a:r>
            <a:r>
              <a:rPr lang="de-DE" sz="1600" dirty="0">
                <a:solidFill>
                  <a:srgbClr val="595A59"/>
                </a:solidFill>
                <a:latin typeface="Calibri"/>
                <a:ea typeface="Calibri"/>
                <a:cs typeface="Calibri"/>
                <a:sym typeface="Calibri"/>
              </a:rPr>
              <a:t> a </a:t>
            </a:r>
            <a:r>
              <a:rPr lang="de-DE" sz="1600" dirty="0" err="1">
                <a:solidFill>
                  <a:srgbClr val="595A59"/>
                </a:solidFill>
                <a:latin typeface="Calibri"/>
                <a:ea typeface="Calibri"/>
                <a:cs typeface="Calibri"/>
                <a:sym typeface="Calibri"/>
              </a:rPr>
              <a:t>significant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resource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that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created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preserved</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used</a:t>
            </a:r>
            <a:r>
              <a:rPr lang="de-DE" sz="1600" dirty="0">
                <a:solidFill>
                  <a:srgbClr val="595A59"/>
                </a:solidFill>
                <a:latin typeface="Calibri"/>
                <a:ea typeface="Calibri"/>
                <a:cs typeface="Calibri"/>
                <a:sym typeface="Calibri"/>
              </a:rPr>
              <a:t>. Knowledge, </a:t>
            </a:r>
            <a:r>
              <a:rPr lang="de-DE" sz="1600" dirty="0" err="1">
                <a:solidFill>
                  <a:srgbClr val="595A59"/>
                </a:solidFill>
                <a:latin typeface="Calibri"/>
                <a:ea typeface="Calibri"/>
                <a:cs typeface="Calibri"/>
                <a:sym typeface="Calibri"/>
              </a:rPr>
              <a:t>experience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skills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should</a:t>
            </a:r>
            <a:r>
              <a:rPr lang="de-DE" sz="1600" dirty="0">
                <a:solidFill>
                  <a:srgbClr val="595A59"/>
                </a:solidFill>
                <a:latin typeface="Calibri"/>
                <a:ea typeface="Calibri"/>
                <a:cs typeface="Calibri"/>
                <a:sym typeface="Calibri"/>
              </a:rPr>
              <a:t> not </a:t>
            </a:r>
            <a:r>
              <a:rPr lang="de-DE" sz="1600" dirty="0" err="1">
                <a:solidFill>
                  <a:srgbClr val="595A59"/>
                </a:solidFill>
                <a:latin typeface="Calibri"/>
                <a:ea typeface="Calibri"/>
                <a:cs typeface="Calibri"/>
                <a:sym typeface="Calibri"/>
              </a:rPr>
              <a:t>be</a:t>
            </a:r>
            <a:r>
              <a:rPr lang="de-DE" sz="1600" dirty="0">
                <a:solidFill>
                  <a:srgbClr val="595A59"/>
                </a:solidFill>
                <a:latin typeface="Calibri"/>
                <a:ea typeface="Calibri"/>
                <a:cs typeface="Calibri"/>
                <a:sym typeface="Calibri"/>
              </a:rPr>
              <a:t> lost </a:t>
            </a:r>
            <a:r>
              <a:rPr lang="de-DE" sz="1600" dirty="0" err="1">
                <a:solidFill>
                  <a:srgbClr val="595A59"/>
                </a:solidFill>
                <a:latin typeface="Calibri"/>
                <a:ea typeface="Calibri"/>
                <a:cs typeface="Calibri"/>
                <a:sym typeface="Calibri"/>
              </a:rPr>
              <a:t>or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only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used</a:t>
            </a:r>
            <a:r>
              <a:rPr lang="de-DE" sz="1600" dirty="0">
                <a:solidFill>
                  <a:srgbClr val="595A59"/>
                </a:solidFill>
                <a:latin typeface="Calibri"/>
                <a:ea typeface="Calibri"/>
                <a:cs typeface="Calibri"/>
                <a:sym typeface="Calibri"/>
              </a:rPr>
              <a:t> in individual </a:t>
            </a:r>
            <a:r>
              <a:rPr lang="de-DE" sz="1600" dirty="0" err="1">
                <a:solidFill>
                  <a:srgbClr val="595A59"/>
                </a:solidFill>
                <a:latin typeface="Calibri"/>
                <a:ea typeface="Calibri"/>
                <a:cs typeface="Calibri"/>
                <a:sym typeface="Calibri"/>
              </a:rPr>
              <a:t>areas</a:t>
            </a:r>
            <a:r>
              <a:rPr lang="de-DE" sz="1600" dirty="0">
                <a:solidFill>
                  <a:srgbClr val="595A59"/>
                </a:solidFill>
                <a:latin typeface="Calibri"/>
                <a:ea typeface="Calibri"/>
                <a:cs typeface="Calibri"/>
                <a:sym typeface="Calibri"/>
              </a:rPr>
              <a:t> – </a:t>
            </a:r>
            <a:r>
              <a:rPr lang="de-DE" sz="1600" dirty="0" err="1">
                <a:solidFill>
                  <a:srgbClr val="595A59"/>
                </a:solidFill>
                <a:latin typeface="Calibri"/>
                <a:ea typeface="Calibri"/>
                <a:cs typeface="Calibri"/>
                <a:sym typeface="Calibri"/>
              </a:rPr>
              <a:t>they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shared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effectively</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systematically</a:t>
            </a:r>
            <a:r>
              <a:rPr lang="de-DE" sz="1600" dirty="0">
                <a:solidFill>
                  <a:srgbClr val="595A59"/>
                </a:solidFill>
                <a:latin typeface="Calibri"/>
                <a:ea typeface="Calibri"/>
                <a:cs typeface="Calibri"/>
                <a:sym typeface="Calibri"/>
              </a:rPr>
              <a:t> so </a:t>
            </a:r>
            <a:r>
              <a:rPr lang="de-DE" sz="1600" dirty="0" err="1">
                <a:solidFill>
                  <a:srgbClr val="595A59"/>
                </a:solidFill>
                <a:latin typeface="Calibri"/>
                <a:ea typeface="Calibri"/>
                <a:cs typeface="Calibri"/>
                <a:sym typeface="Calibri"/>
              </a:rPr>
              <a:t>that</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everyone</a:t>
            </a:r>
            <a:r>
              <a:rPr lang="de-DE" sz="1600" dirty="0">
                <a:solidFill>
                  <a:srgbClr val="595A59"/>
                </a:solidFill>
                <a:latin typeface="Calibri"/>
                <a:ea typeface="Calibri"/>
                <a:cs typeface="Calibri"/>
                <a:sym typeface="Calibri"/>
              </a:rPr>
              <a:t> in the </a:t>
            </a:r>
            <a:r>
              <a:rPr lang="de-DE" sz="1600" dirty="0" err="1">
                <a:solidFill>
                  <a:srgbClr val="595A59"/>
                </a:solidFill>
                <a:latin typeface="Calibri"/>
                <a:ea typeface="Calibri"/>
                <a:cs typeface="Calibri"/>
                <a:sym typeface="Calibri"/>
              </a:rPr>
              <a:t>organisation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benefits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from</a:t>
            </a:r>
            <a:r>
              <a:rPr lang="de-DE" sz="1600" dirty="0">
                <a:solidFill>
                  <a:srgbClr val="595A59"/>
                </a:solidFill>
                <a:latin typeface="Calibri"/>
                <a:ea typeface="Calibri"/>
                <a:cs typeface="Calibri"/>
                <a:sym typeface="Calibri"/>
              </a:rPr>
              <a:t> it.</a:t>
            </a:r>
            <a:endParaRPr sz="1600" dirty="0">
              <a:solidFill>
                <a:srgbClr val="595A59"/>
              </a:solidFill>
              <a:latin typeface="Calibri"/>
              <a:ea typeface="Calibri"/>
              <a:cs typeface="Calibri"/>
              <a:sym typeface="Calibri"/>
            </a:endParaRPr>
          </a:p>
        </p:txBody>
      </p:sp>
      <p:sp>
        <p:nvSpPr>
          <p:cNvPr id="978" name="Google Shape;978;p9"/>
          <p:cNvSpPr/>
          <p:nvPr/>
        </p:nvSpPr>
        <p:spPr>
          <a:xfrm>
            <a:off x="9468137" y="1994261"/>
            <a:ext cx="2333898" cy="4249783"/>
          </a:xfrm>
          <a:prstGeom prst="rect">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2000" b="1" dirty="0">
                <a:solidFill>
                  <a:srgbClr val="086D6E"/>
                </a:solidFill>
                <a:latin typeface="Calibri"/>
                <a:ea typeface="Calibri"/>
                <a:cs typeface="Calibri"/>
                <a:sym typeface="Calibri"/>
              </a:rPr>
              <a:t>6. </a:t>
            </a:r>
            <a:r>
              <a:rPr lang="de-DE" sz="2000" b="1" dirty="0" err="1">
                <a:solidFill>
                  <a:srgbClr val="086D6E"/>
                </a:solidFill>
                <a:latin typeface="Calibri"/>
                <a:ea typeface="Calibri"/>
                <a:cs typeface="Calibri"/>
                <a:sym typeface="Calibri"/>
              </a:rPr>
              <a:t>Availability</a:t>
            </a:r>
            <a:r>
              <a:rPr lang="de-DE" sz="2000" b="1" dirty="0">
                <a:solidFill>
                  <a:srgbClr val="086D6E"/>
                </a:solidFill>
                <a:latin typeface="Calibri"/>
                <a:ea typeface="Calibri"/>
                <a:cs typeface="Calibri"/>
                <a:sym typeface="Calibri"/>
              </a:rPr>
              <a:t> of </a:t>
            </a:r>
            <a:r>
              <a:rPr lang="de-DE" sz="2000" b="1" dirty="0" err="1">
                <a:solidFill>
                  <a:srgbClr val="086D6E"/>
                </a:solidFill>
                <a:latin typeface="Calibri"/>
                <a:ea typeface="Calibri"/>
                <a:cs typeface="Calibri"/>
                <a:sym typeface="Calibri"/>
              </a:rPr>
              <a:t>resources</a:t>
            </a:r>
            <a:endParaRPr dirty="0"/>
          </a:p>
          <a:p>
            <a:pPr marL="0" marR="0" lvl="0" indent="0" algn="l" rtl="0">
              <a:spcBef>
                <a:spcPts val="600"/>
              </a:spcBef>
              <a:spcAft>
                <a:spcPts val="0"/>
              </a:spcAft>
              <a:buNone/>
            </a:pPr>
            <a:r>
              <a:rPr lang="de-DE" sz="1600" dirty="0">
                <a:solidFill>
                  <a:srgbClr val="595A59"/>
                </a:solidFill>
                <a:latin typeface="Calibri"/>
                <a:ea typeface="Calibri"/>
                <a:cs typeface="Calibri"/>
                <a:sym typeface="Calibri"/>
              </a:rPr>
              <a:t>Resources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routinely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reviewed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continuously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expanded</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profitably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utilised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Employees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supported</a:t>
            </a:r>
            <a:r>
              <a:rPr lang="de-DE" sz="1600" dirty="0">
                <a:solidFill>
                  <a:srgbClr val="595A59"/>
                </a:solidFill>
                <a:latin typeface="Calibri"/>
                <a:ea typeface="Calibri"/>
                <a:cs typeface="Calibri"/>
                <a:sym typeface="Calibri"/>
              </a:rPr>
              <a:t> in </a:t>
            </a:r>
            <a:r>
              <a:rPr lang="de-DE" sz="1600" dirty="0" err="1">
                <a:solidFill>
                  <a:srgbClr val="595A59"/>
                </a:solidFill>
                <a:latin typeface="Calibri"/>
                <a:ea typeface="Calibri"/>
                <a:cs typeface="Calibri"/>
                <a:sym typeface="Calibri"/>
              </a:rPr>
              <a:t>their</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development</a:t>
            </a:r>
            <a:r>
              <a:rPr lang="de-DE" sz="1600" dirty="0">
                <a:solidFill>
                  <a:srgbClr val="595A59"/>
                </a:solidFill>
                <a:latin typeface="Calibri"/>
                <a:ea typeface="Calibri"/>
                <a:cs typeface="Calibri"/>
                <a:sym typeface="Calibri"/>
              </a:rPr>
              <a:t>. Technologies </a:t>
            </a:r>
            <a:r>
              <a:rPr lang="de-DE" sz="1600" dirty="0" err="1">
                <a:solidFill>
                  <a:srgbClr val="595A59"/>
                </a:solidFill>
                <a:latin typeface="Calibri"/>
                <a:ea typeface="Calibri"/>
                <a:cs typeface="Calibri"/>
                <a:sym typeface="Calibri"/>
              </a:rPr>
              <a:t>are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used</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improve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work</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processes</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eliminate</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weaknesses</a:t>
            </a:r>
            <a:r>
              <a:rPr lang="de-DE" sz="1600" dirty="0">
                <a:solidFill>
                  <a:srgbClr val="595A59"/>
                </a:solidFill>
                <a:latin typeface="Calibri"/>
                <a:ea typeface="Calibri"/>
                <a:cs typeface="Calibri"/>
                <a:sym typeface="Calibri"/>
              </a:rPr>
              <a:t> and </a:t>
            </a:r>
            <a:r>
              <a:rPr lang="de-DE" sz="1600" dirty="0" err="1">
                <a:solidFill>
                  <a:srgbClr val="595A59"/>
                </a:solidFill>
                <a:latin typeface="Calibri"/>
                <a:ea typeface="Calibri"/>
                <a:cs typeface="Calibri"/>
                <a:sym typeface="Calibri"/>
              </a:rPr>
              <a:t>ensure</a:t>
            </a:r>
            <a:r>
              <a:rPr lang="de-DE" sz="1600" dirty="0">
                <a:solidFill>
                  <a:srgbClr val="595A59"/>
                </a:solidFill>
                <a:latin typeface="Calibri"/>
                <a:ea typeface="Calibri"/>
                <a:cs typeface="Calibri"/>
                <a:sym typeface="Calibri"/>
              </a:rPr>
              <a:t> the </a:t>
            </a:r>
            <a:r>
              <a:rPr lang="de-DE" sz="1600" dirty="0" err="1">
                <a:solidFill>
                  <a:srgbClr val="595A59"/>
                </a:solidFill>
                <a:latin typeface="Calibri"/>
                <a:ea typeface="Calibri"/>
                <a:cs typeface="Calibri"/>
                <a:sym typeface="Calibri"/>
              </a:rPr>
              <a:t>ability</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to</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act</a:t>
            </a:r>
            <a:r>
              <a:rPr lang="de-DE" sz="1600" dirty="0">
                <a:solidFill>
                  <a:srgbClr val="595A59"/>
                </a:solidFill>
                <a:latin typeface="Calibri"/>
                <a:ea typeface="Calibri"/>
                <a:cs typeface="Calibri"/>
                <a:sym typeface="Calibri"/>
              </a:rPr>
              <a:t> in case of </a:t>
            </a:r>
            <a:r>
              <a:rPr lang="de-DE" sz="1600" dirty="0" err="1">
                <a:solidFill>
                  <a:srgbClr val="595A59"/>
                </a:solidFill>
                <a:latin typeface="Calibri"/>
                <a:ea typeface="Calibri"/>
                <a:cs typeface="Calibri"/>
                <a:sym typeface="Calibri"/>
              </a:rPr>
              <a:t>unforeseen</a:t>
            </a:r>
            <a:r>
              <a:rPr lang="de-DE" sz="1600" dirty="0">
                <a:solidFill>
                  <a:srgbClr val="595A59"/>
                </a:solidFill>
                <a:latin typeface="Calibri"/>
                <a:ea typeface="Calibri"/>
                <a:cs typeface="Calibri"/>
                <a:sym typeface="Calibri"/>
              </a:rPr>
              <a:t> </a:t>
            </a:r>
            <a:r>
              <a:rPr lang="de-DE" sz="1600" dirty="0" err="1">
                <a:solidFill>
                  <a:srgbClr val="595A59"/>
                </a:solidFill>
                <a:latin typeface="Calibri"/>
                <a:ea typeface="Calibri"/>
                <a:cs typeface="Calibri"/>
                <a:sym typeface="Calibri"/>
              </a:rPr>
              <a:t>events</a:t>
            </a:r>
            <a:r>
              <a:rPr lang="de-DE" sz="1600" dirty="0">
                <a:solidFill>
                  <a:srgbClr val="595A59"/>
                </a:solidFill>
                <a:latin typeface="Calibri"/>
                <a:ea typeface="Calibri"/>
                <a:cs typeface="Calibri"/>
                <a:sym typeface="Calibri"/>
              </a:rPr>
              <a:t>.</a:t>
            </a:r>
            <a:endParaRPr dirty="0"/>
          </a:p>
          <a:p>
            <a:pPr marL="0" marR="0" lvl="0" indent="0" algn="l" rtl="0">
              <a:spcBef>
                <a:spcPts val="600"/>
              </a:spcBef>
              <a:spcAft>
                <a:spcPts val="0"/>
              </a:spcAft>
              <a:buNone/>
            </a:pPr>
            <a:endParaRPr sz="1600" dirty="0">
              <a:solidFill>
                <a:srgbClr val="595A59"/>
              </a:solidFill>
              <a:latin typeface="Calibri"/>
              <a:ea typeface="Calibri"/>
              <a:cs typeface="Calibri"/>
              <a:sym typeface="Calibri"/>
            </a:endParaRPr>
          </a:p>
        </p:txBody>
      </p:sp>
      <p:sp>
        <p:nvSpPr>
          <p:cNvPr id="4" name="Google Shape;965;p8">
            <a:extLst>
              <a:ext uri="{FF2B5EF4-FFF2-40B4-BE49-F238E27FC236}">
                <a16:creationId xmlns:a16="http://schemas.microsoft.com/office/drawing/2014/main" id="{68CB5FC2-C956-177A-E345-17C53841B69A}"/>
              </a:ext>
            </a:extLst>
          </p:cNvPr>
          <p:cNvSpPr txBox="1">
            <a:spLocks/>
          </p:cNvSpPr>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79527B"/>
              </a:buClr>
              <a:buSzPts val="1800"/>
              <a:buFont typeface="Arial"/>
              <a:buNone/>
              <a:defRPr sz="1800" b="0" i="0" u="none" strike="noStrike" cap="none">
                <a:solidFill>
                  <a:srgbClr val="79527B"/>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ct val="100000"/>
            </a:pPr>
            <a:r>
              <a:rPr lang="en-GB" dirty="0"/>
              <a:t>The nine factors of organisational resilience II/III</a:t>
            </a: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4847</Words>
  <Application>Microsoft Office PowerPoint</Application>
  <PresentationFormat>Breitbild</PresentationFormat>
  <Paragraphs>451</Paragraphs>
  <Slides>47</Slides>
  <Notes>47</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47</vt:i4>
      </vt:variant>
    </vt:vector>
  </HeadingPairs>
  <TitlesOfParts>
    <vt:vector size="60" baseType="lpstr">
      <vt:lpstr>Courier New</vt:lpstr>
      <vt:lpstr>Montserrat Medium</vt:lpstr>
      <vt:lpstr>Lato Light</vt:lpstr>
      <vt:lpstr>Calibri</vt:lpstr>
      <vt:lpstr>Noto Sans Symbols</vt:lpstr>
      <vt:lpstr>Merriweather Sans</vt:lpstr>
      <vt:lpstr>Lato</vt:lpstr>
      <vt:lpstr>Arial</vt:lpstr>
      <vt:lpstr>Quattrocento Sans</vt:lpstr>
      <vt:lpstr>Times New Roman</vt:lpstr>
      <vt:lpstr>Montserrat Light</vt:lpstr>
      <vt:lpstr>Montserrat</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Julia Grey</cp:lastModifiedBy>
  <cp:revision>15</cp:revision>
  <dcterms:created xsi:type="dcterms:W3CDTF">2020-10-14T13:32:04Z</dcterms:created>
  <dcterms:modified xsi:type="dcterms:W3CDTF">2023-05-22T06:27:22Z</dcterms:modified>
</cp:coreProperties>
</file>