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20" r:id="rId63"/>
    <p:sldId id="317" r:id="rId64"/>
    <p:sldId id="318" r:id="rId65"/>
    <p:sldId id="319" r:id="rId66"/>
  </p:sldIdLst>
  <p:sldSz cx="12192000" cy="6858000"/>
  <p:notesSz cx="6858000" cy="9144000"/>
  <p:embeddedFontLst>
    <p:embeddedFont>
      <p:font typeface="Calibri" panose="020F0502020204030204" pitchFamily="34" charset="0"/>
      <p:regular r:id="rId68"/>
      <p:bold r:id="rId69"/>
      <p:italic r:id="rId70"/>
      <p:boldItalic r:id="rId71"/>
    </p:embeddedFont>
    <p:embeddedFont>
      <p:font typeface="Lato" panose="020F0502020204030203" pitchFamily="34" charset="0"/>
      <p:regular r:id="rId72"/>
      <p:bold r:id="rId73"/>
      <p:italic r:id="rId74"/>
      <p:boldItalic r:id="rId75"/>
    </p:embeddedFont>
    <p:embeddedFont>
      <p:font typeface="Lato Light" panose="020F0502020204030203" pitchFamily="34" charset="0"/>
      <p:regular r:id="rId76"/>
      <p:bold r:id="rId77"/>
      <p:italic r:id="rId78"/>
      <p:boldItalic r:id="rId79"/>
    </p:embeddedFont>
    <p:embeddedFont>
      <p:font typeface="Montserrat" panose="00000500000000000000" pitchFamily="2" charset="0"/>
      <p:regular r:id="rId80"/>
      <p:bold r:id="rId81"/>
      <p:italic r:id="rId82"/>
      <p:boldItalic r:id="rId83"/>
    </p:embeddedFont>
    <p:embeddedFont>
      <p:font typeface="Montserrat Light" panose="00000400000000000000" pitchFamily="2" charset="0"/>
      <p:regular r:id="rId84"/>
      <p:bold r:id="rId85"/>
      <p:italic r:id="rId86"/>
      <p:boldItalic r:id="rId87"/>
    </p:embeddedFont>
    <p:embeddedFont>
      <p:font typeface="Montserrat Medium" panose="00000600000000000000" pitchFamily="2" charset="0"/>
      <p:regular r:id="rId88"/>
      <p:bold r:id="rId89"/>
      <p:italic r:id="rId90"/>
      <p:boldItalic r:id="rId91"/>
    </p:embeddedFont>
    <p:embeddedFont>
      <p:font typeface="Quattrocento Sans" panose="020B0502050000020003" pitchFamily="34" charset="0"/>
      <p:regular r:id="rId92"/>
      <p:bold r:id="rId93"/>
      <p:italic r:id="rId94"/>
      <p:boldItalic r:id="rId95"/>
    </p:embeddedFont>
    <p:embeddedFont>
      <p:font typeface="Roboto" panose="02000000000000000000" pitchFamily="2" charset="0"/>
      <p:regular r:id="rId96"/>
      <p:bold r:id="rId97"/>
      <p:italic r:id="rId98"/>
      <p:boldItalic r:id="rId99"/>
    </p:embeddedFont>
    <p:embeddedFont>
      <p:font typeface="Roboto Black" panose="02000000000000000000" pitchFamily="2" charset="0"/>
      <p:bold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2" roundtripDataSignature="AMtx7mi1EKHIMo3TSMeUO1aLwT2W2AzA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F6A4B5-B47A-49F9-8E5E-B8945EBEEFA7}">
  <a:tblStyle styleId="{05F6A4B5-B47A-49F9-8E5E-B8945EBEEFA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A"/>
          </a:solidFill>
        </a:fill>
      </a:tcStyle>
    </a:wholeTbl>
    <a:band1H>
      <a:tcTxStyle/>
      <a:tcStyle>
        <a:tcBdr/>
        <a:fill>
          <a:solidFill>
            <a:srgbClr val="CAD3D4"/>
          </a:solidFill>
        </a:fill>
      </a:tcStyle>
    </a:band1H>
    <a:band2H>
      <a:tcTxStyle/>
      <a:tcStyle>
        <a:tcBdr/>
      </a:tcStyle>
    </a:band2H>
    <a:band1V>
      <a:tcTxStyle/>
      <a:tcStyle>
        <a:tcBdr/>
        <a:fill>
          <a:solidFill>
            <a:srgbClr val="CAD3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B00DB1F-1CD3-4A03-8677-9BC9B34BA9A0}"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907E2C-3C3C-4DA2-82E0-D57012FD42E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openxmlformats.org/officeDocument/2006/relationships/font" Target="fonts/font17.fntdata"/><Relationship Id="rId89" Type="http://schemas.openxmlformats.org/officeDocument/2006/relationships/font" Target="fonts/font2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102" Type="http://customschemas.google.com/relationships/presentationmetadata" Target="metadata"/><Relationship Id="rId5" Type="http://schemas.openxmlformats.org/officeDocument/2006/relationships/slide" Target="slides/slide4.xml"/><Relationship Id="rId90" Type="http://schemas.openxmlformats.org/officeDocument/2006/relationships/font" Target="fonts/font23.fntdata"/><Relationship Id="rId95" Type="http://schemas.openxmlformats.org/officeDocument/2006/relationships/font" Target="fonts/font28.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font" Target="fonts/font2.fntdata"/><Relationship Id="rId80" Type="http://schemas.openxmlformats.org/officeDocument/2006/relationships/font" Target="fonts/font13.fntdata"/><Relationship Id="rId85" Type="http://schemas.openxmlformats.org/officeDocument/2006/relationships/font" Target="fonts/font18.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font" Target="fonts/font21.fntdata"/><Relationship Id="rId91" Type="http://schemas.openxmlformats.org/officeDocument/2006/relationships/font" Target="fonts/font24.fntdata"/><Relationship Id="rId96"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font" Target="fonts/font19.fntdata"/><Relationship Id="rId94" Type="http://schemas.openxmlformats.org/officeDocument/2006/relationships/font" Target="fonts/font27.fntdata"/><Relationship Id="rId99" Type="http://schemas.openxmlformats.org/officeDocument/2006/relationships/font" Target="fonts/font32.fntdata"/><Relationship Id="rId101" Type="http://schemas.openxmlformats.org/officeDocument/2006/relationships/font" Target="fonts/font3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97" Type="http://schemas.openxmlformats.org/officeDocument/2006/relationships/font" Target="fonts/font30.fntdata"/><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4.fntdata"/><Relationship Id="rId92" Type="http://schemas.openxmlformats.org/officeDocument/2006/relationships/font" Target="fonts/font2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0.fntdata"/><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0.fntdata"/><Relationship Id="rId100" Type="http://schemas.openxmlformats.org/officeDocument/2006/relationships/font" Target="fonts/font33.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93" Type="http://schemas.openxmlformats.org/officeDocument/2006/relationships/font" Target="fonts/font26.fntdata"/><Relationship Id="rId98" Type="http://schemas.openxmlformats.org/officeDocument/2006/relationships/font" Target="fonts/font3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3" name="Google Shape;8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3" name="Google Shape;10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1" name="Google Shape;10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2" name="Google Shape;11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2" name="Google Shape;11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5" name="Google Shape;11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5" name="Google Shape;11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1" name="Google Shape;117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6" name="Google Shape;11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6" name="Google Shape;11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5" name="Google Shape;1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1" name="Google Shape;123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5" name="Google Shape;12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7" name="Google Shape;126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8" name="Google Shape;126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7" name="Google Shape;127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4" name="Google Shape;130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7" name="Google Shape;131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1" name="Google Shape;133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6" name="Google Shape;13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8" name="Google Shape;136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9" name="Google Shape;136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5" name="Google Shape;138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6" name="Google Shape;138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3" name="Google Shape;140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4" name="Google Shape;140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1" name="Google Shape;142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2" name="Google Shape;142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9" name="Google Shape;145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0" name="Google Shape;146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7" name="Google Shape;147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8" name="Google Shape;147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4" name="Google Shape;149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5" name="Google Shape;149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4" name="Google Shape;152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5" name="Google Shape;152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7" name="Google Shape;155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8" name="Google Shape;155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1" name="Google Shape;160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2" name="Google Shape;160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1" name="Google Shape;161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2" name="Google Shape;164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4" name="Google Shape;8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7" name="Google Shape;164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8" name="Google Shape;175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7"/>
        <p:cNvGrpSpPr/>
        <p:nvPr/>
      </p:nvGrpSpPr>
      <p:grpSpPr>
        <a:xfrm>
          <a:off x="0" y="0"/>
          <a:ext cx="0" cy="0"/>
          <a:chOff x="0" y="0"/>
          <a:chExt cx="0" cy="0"/>
        </a:xfrm>
      </p:grpSpPr>
      <p:sp>
        <p:nvSpPr>
          <p:cNvPr id="1868" name="Google Shape;186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9" name="Google Shape;186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8" name="Google Shape;187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p4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44</a:t>
            </a:fld>
            <a:endParaRPr sz="1200">
              <a:solidFill>
                <a:schemeClr val="dk1"/>
              </a:solidFill>
              <a:latin typeface="Arial"/>
              <a:ea typeface="Arial"/>
              <a:cs typeface="Arial"/>
              <a:sym typeface="Arial"/>
            </a:endParaRPr>
          </a:p>
        </p:txBody>
      </p:sp>
      <p:sp>
        <p:nvSpPr>
          <p:cNvPr id="1897" name="Google Shape;189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898" name="Google Shape;1898;p44:notes"/>
          <p:cNvSpPr txBox="1">
            <a:spLocks noGrp="1"/>
          </p:cNvSpPr>
          <p:nvPr>
            <p:ph type="body" idx="1"/>
          </p:nvPr>
        </p:nvSpPr>
        <p:spPr>
          <a:xfrm>
            <a:off x="685800" y="4400550"/>
            <a:ext cx="5486400" cy="36004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7" name="Google Shape;190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5" name="Google Shape;193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3" name="Google Shape;195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1" name="Google Shape;197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1" name="Google Shape;198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5" name="Google Shape;200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5" name="Google Shape;202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5" name="Google Shape;204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5" name="Google Shape;206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3"/>
        <p:cNvGrpSpPr/>
        <p:nvPr/>
      </p:nvGrpSpPr>
      <p:grpSpPr>
        <a:xfrm>
          <a:off x="0" y="0"/>
          <a:ext cx="0" cy="0"/>
          <a:chOff x="0" y="0"/>
          <a:chExt cx="0" cy="0"/>
        </a:xfrm>
      </p:grpSpPr>
      <p:sp>
        <p:nvSpPr>
          <p:cNvPr id="2084" name="Google Shape;2084;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5" name="Google Shape;208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5" name="Google Shape;210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5" name="Google Shape;212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6" name="Google Shape;214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8" name="Google Shape;216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9"/>
        <p:cNvGrpSpPr/>
        <p:nvPr/>
      </p:nvGrpSpPr>
      <p:grpSpPr>
        <a:xfrm>
          <a:off x="0" y="0"/>
          <a:ext cx="0" cy="0"/>
          <a:chOff x="0" y="0"/>
          <a:chExt cx="0" cy="0"/>
        </a:xfrm>
      </p:grpSpPr>
      <p:sp>
        <p:nvSpPr>
          <p:cNvPr id="2190" name="Google Shape;219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1" name="Google Shape;219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5" name="Google Shape;221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8"/>
        <p:cNvGrpSpPr/>
        <p:nvPr/>
      </p:nvGrpSpPr>
      <p:grpSpPr>
        <a:xfrm>
          <a:off x="0" y="0"/>
          <a:ext cx="0" cy="0"/>
          <a:chOff x="0" y="0"/>
          <a:chExt cx="0" cy="0"/>
        </a:xfrm>
      </p:grpSpPr>
      <p:sp>
        <p:nvSpPr>
          <p:cNvPr id="2239" name="Google Shape;2239;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0" name="Google Shape;224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6" name="Google Shape;226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9"/>
        <p:cNvGrpSpPr/>
        <p:nvPr/>
      </p:nvGrpSpPr>
      <p:grpSpPr>
        <a:xfrm>
          <a:off x="0" y="0"/>
          <a:ext cx="0" cy="0"/>
          <a:chOff x="0" y="0"/>
          <a:chExt cx="0" cy="0"/>
        </a:xfrm>
      </p:grpSpPr>
      <p:sp>
        <p:nvSpPr>
          <p:cNvPr id="2270" name="Google Shape;2270;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1" name="Google Shape;227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8" name="Google Shape;227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6" name="Google Shape;8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9" name="Google Shape;91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D">
  <p:cSld name="COVER SLIDE D">
    <p:spTree>
      <p:nvGrpSpPr>
        <p:cNvPr id="1" name="Shape 15"/>
        <p:cNvGrpSpPr/>
        <p:nvPr/>
      </p:nvGrpSpPr>
      <p:grpSpPr>
        <a:xfrm>
          <a:off x="0" y="0"/>
          <a:ext cx="0" cy="0"/>
          <a:chOff x="0" y="0"/>
          <a:chExt cx="0" cy="0"/>
        </a:xfrm>
      </p:grpSpPr>
      <p:pic>
        <p:nvPicPr>
          <p:cNvPr id="16" name="Google Shape;16;p66" descr="A picture containing text&#10;&#10;Description automatically generated"/>
          <p:cNvPicPr preferRelativeResize="0"/>
          <p:nvPr/>
        </p:nvPicPr>
        <p:blipFill rotWithShape="1">
          <a:blip r:embed="rId2">
            <a:alphaModFix/>
          </a:blip>
          <a:srcRect/>
          <a:stretch/>
        </p:blipFill>
        <p:spPr>
          <a:xfrm>
            <a:off x="327047" y="417257"/>
            <a:ext cx="5462697" cy="2402442"/>
          </a:xfrm>
          <a:prstGeom prst="rect">
            <a:avLst/>
          </a:prstGeom>
          <a:noFill/>
          <a:ln>
            <a:noFill/>
          </a:ln>
        </p:spPr>
      </p:pic>
      <p:pic>
        <p:nvPicPr>
          <p:cNvPr id="17" name="Google Shape;17;p66" descr="Background pattern&#10;&#10;Description automatically generated"/>
          <p:cNvPicPr preferRelativeResize="0"/>
          <p:nvPr/>
        </p:nvPicPr>
        <p:blipFill rotWithShape="1">
          <a:blip r:embed="rId3">
            <a:alphaModFix/>
          </a:blip>
          <a:srcRect l="49462" t="8076" r="-22519" b="14180"/>
          <a:stretch/>
        </p:blipFill>
        <p:spPr>
          <a:xfrm rot="-5400000">
            <a:off x="983099" y="1439326"/>
            <a:ext cx="4435575" cy="6401772"/>
          </a:xfrm>
          <a:prstGeom prst="rect">
            <a:avLst/>
          </a:prstGeom>
          <a:noFill/>
          <a:ln>
            <a:noFill/>
          </a:ln>
        </p:spPr>
      </p:pic>
      <p:sp>
        <p:nvSpPr>
          <p:cNvPr id="18" name="Google Shape;18;p66"/>
          <p:cNvSpPr/>
          <p:nvPr/>
        </p:nvSpPr>
        <p:spPr>
          <a:xfrm>
            <a:off x="6117759" y="0"/>
            <a:ext cx="6074241" cy="686525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p:txBody>
      </p:sp>
      <p:grpSp>
        <p:nvGrpSpPr>
          <p:cNvPr id="19" name="Google Shape;19;p66"/>
          <p:cNvGrpSpPr/>
          <p:nvPr/>
        </p:nvGrpSpPr>
        <p:grpSpPr>
          <a:xfrm>
            <a:off x="0" y="5916805"/>
            <a:ext cx="2735993" cy="679345"/>
            <a:chOff x="0" y="0"/>
            <a:chExt cx="2301694" cy="571500"/>
          </a:xfrm>
        </p:grpSpPr>
        <p:sp>
          <p:nvSpPr>
            <p:cNvPr id="20" name="Google Shape;20;p6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66"/>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2" name="Google Shape;22;p66"/>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6"/>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6"/>
          <p:cNvSpPr/>
          <p:nvPr/>
        </p:nvSpPr>
        <p:spPr>
          <a:xfrm>
            <a:off x="6519554" y="5700156"/>
            <a:ext cx="5300429"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100" dirty="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US" sz="1100" dirty="0">
                <a:solidFill>
                  <a:schemeClr val="lt1"/>
                </a:solidFill>
                <a:latin typeface="Calibri"/>
                <a:ea typeface="Calibri"/>
                <a:cs typeface="Calibri"/>
                <a:sym typeface="Calibri"/>
              </a:rPr>
              <a:t>2020-1-UK01-KA203-079083</a:t>
            </a:r>
            <a:endParaRPr sz="1100" dirty="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1 Standardseite">
  <p:cSld name="2_1 Standardseite">
    <p:spTree>
      <p:nvGrpSpPr>
        <p:cNvPr id="1" name="Shape 114"/>
        <p:cNvGrpSpPr/>
        <p:nvPr/>
      </p:nvGrpSpPr>
      <p:grpSpPr>
        <a:xfrm>
          <a:off x="0" y="0"/>
          <a:ext cx="0" cy="0"/>
          <a:chOff x="0" y="0"/>
          <a:chExt cx="0" cy="0"/>
        </a:xfrm>
      </p:grpSpPr>
      <p:sp>
        <p:nvSpPr>
          <p:cNvPr id="115" name="Google Shape;115;p75"/>
          <p:cNvSpPr txBox="1">
            <a:spLocks noGrp="1"/>
          </p:cNvSpPr>
          <p:nvPr>
            <p:ph type="body" idx="1"/>
          </p:nvPr>
        </p:nvSpPr>
        <p:spPr>
          <a:xfrm>
            <a:off x="389965" y="2181225"/>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Font typeface="Arial"/>
              <a:buNone/>
              <a:defRPr sz="1800">
                <a:solidFill>
                  <a:srgbClr val="595A59"/>
                </a:solidFill>
              </a:defRPr>
            </a:lvl1pPr>
            <a:lvl2pPr marL="914400" lvl="1" indent="-342900" algn="l">
              <a:lnSpc>
                <a:spcPct val="90000"/>
              </a:lnSpc>
              <a:spcBef>
                <a:spcPts val="500"/>
              </a:spcBef>
              <a:spcAft>
                <a:spcPts val="0"/>
              </a:spcAft>
              <a:buClr>
                <a:schemeClr val="dk1"/>
              </a:buClr>
              <a:buSzPts val="1800"/>
              <a:buFont typeface="Arial"/>
              <a:buChar char="•"/>
              <a:defRPr sz="1800"/>
            </a:lvl2pPr>
            <a:lvl3pPr marL="1371600" lvl="2" indent="-330200" algn="l">
              <a:lnSpc>
                <a:spcPct val="90000"/>
              </a:lnSpc>
              <a:spcBef>
                <a:spcPts val="500"/>
              </a:spcBef>
              <a:spcAft>
                <a:spcPts val="0"/>
              </a:spcAft>
              <a:buClr>
                <a:schemeClr val="dk1"/>
              </a:buClr>
              <a:buSzPts val="1600"/>
              <a:buFont typeface="Noto Sans Symbols"/>
              <a:buChar char="−"/>
              <a:defRPr sz="1600"/>
            </a:lvl3pPr>
            <a:lvl4pPr marL="1828800" lvl="3" indent="-317500" algn="l">
              <a:lnSpc>
                <a:spcPct val="90000"/>
              </a:lnSpc>
              <a:spcBef>
                <a:spcPts val="500"/>
              </a:spcBef>
              <a:spcAft>
                <a:spcPts val="0"/>
              </a:spcAft>
              <a:buClr>
                <a:schemeClr val="dk1"/>
              </a:buClr>
              <a:buSzPts val="1400"/>
              <a:buFont typeface="Noto Sans Symbols"/>
              <a:buChar char="−"/>
              <a:defRPr sz="1400"/>
            </a:lvl4pPr>
            <a:lvl5pPr marL="2286000" lvl="4" indent="-304800" algn="l">
              <a:lnSpc>
                <a:spcPct val="90000"/>
              </a:lnSpc>
              <a:spcBef>
                <a:spcPts val="500"/>
              </a:spcBef>
              <a:spcAft>
                <a:spcPts val="0"/>
              </a:spcAft>
              <a:buClr>
                <a:schemeClr val="dk1"/>
              </a:buClr>
              <a:buSzPts val="1200"/>
              <a:buFont typeface="Noto Sans Symbols"/>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75"/>
          <p:cNvSpPr txBox="1">
            <a:spLocks noGrp="1"/>
          </p:cNvSpPr>
          <p:nvPr>
            <p:ph type="body" idx="2"/>
          </p:nvPr>
        </p:nvSpPr>
        <p:spPr>
          <a:xfrm>
            <a:off x="6261465" y="2194560"/>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75"/>
          <p:cNvSpPr txBox="1">
            <a:spLocks noGrp="1"/>
          </p:cNvSpPr>
          <p:nvPr>
            <p:ph type="body" idx="3"/>
          </p:nvPr>
        </p:nvSpPr>
        <p:spPr>
          <a:xfrm>
            <a:off x="389964" y="1631248"/>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75"/>
          <p:cNvSpPr txBox="1">
            <a:spLocks noGrp="1"/>
          </p:cNvSpPr>
          <p:nvPr>
            <p:ph type="body" idx="4"/>
          </p:nvPr>
        </p:nvSpPr>
        <p:spPr>
          <a:xfrm>
            <a:off x="6261462" y="1642361"/>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9" name="Google Shape;119;p75"/>
          <p:cNvCxnSpPr/>
          <p:nvPr/>
        </p:nvCxnSpPr>
        <p:spPr>
          <a:xfrm>
            <a:off x="431800" y="2017011"/>
            <a:ext cx="5498737" cy="0"/>
          </a:xfrm>
          <a:prstGeom prst="straightConnector1">
            <a:avLst/>
          </a:prstGeom>
          <a:noFill/>
          <a:ln w="9525" cap="flat" cmpd="sng">
            <a:solidFill>
              <a:srgbClr val="8DC9C0"/>
            </a:solidFill>
            <a:prstDash val="solid"/>
            <a:miter lim="800000"/>
            <a:headEnd type="none" w="sm" len="sm"/>
            <a:tailEnd type="none" w="sm" len="sm"/>
          </a:ln>
        </p:spPr>
      </p:cxnSp>
      <p:cxnSp>
        <p:nvCxnSpPr>
          <p:cNvPr id="120" name="Google Shape;120;p75"/>
          <p:cNvCxnSpPr/>
          <p:nvPr/>
        </p:nvCxnSpPr>
        <p:spPr>
          <a:xfrm>
            <a:off x="6261463" y="2017011"/>
            <a:ext cx="5498737" cy="0"/>
          </a:xfrm>
          <a:prstGeom prst="straightConnector1">
            <a:avLst/>
          </a:prstGeom>
          <a:noFill/>
          <a:ln w="9525" cap="flat" cmpd="sng">
            <a:solidFill>
              <a:srgbClr val="8DC9C0"/>
            </a:solidFill>
            <a:prstDash val="solid"/>
            <a:miter lim="800000"/>
            <a:headEnd type="none" w="sm" len="sm"/>
            <a:tailEnd type="none" w="sm" len="sm"/>
          </a:ln>
        </p:spPr>
      </p:cxnSp>
      <p:grpSp>
        <p:nvGrpSpPr>
          <p:cNvPr id="121" name="Google Shape;121;p75"/>
          <p:cNvGrpSpPr/>
          <p:nvPr/>
        </p:nvGrpSpPr>
        <p:grpSpPr>
          <a:xfrm>
            <a:off x="389965" y="6092742"/>
            <a:ext cx="3144242" cy="374574"/>
            <a:chOff x="301128" y="6151084"/>
            <a:chExt cx="3144242" cy="374574"/>
          </a:xfrm>
        </p:grpSpPr>
        <p:pic>
          <p:nvPicPr>
            <p:cNvPr id="122" name="Google Shape;122;p7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23" name="Google Shape;123;p7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24" name="Google Shape;124;p7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25" name="Google Shape;125;p75"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126" name="Google Shape;126;p75"/>
          <p:cNvSpPr txBox="1">
            <a:spLocks noGrp="1"/>
          </p:cNvSpPr>
          <p:nvPr>
            <p:ph type="body" idx="5"/>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75"/>
          <p:cNvSpPr txBox="1">
            <a:spLocks noGrp="1"/>
          </p:cNvSpPr>
          <p:nvPr>
            <p:ph type="body" idx="6"/>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1 Standardseite">
  <p:cSld name="3_1 Standardseite">
    <p:spTree>
      <p:nvGrpSpPr>
        <p:cNvPr id="1" name="Shape 128"/>
        <p:cNvGrpSpPr/>
        <p:nvPr/>
      </p:nvGrpSpPr>
      <p:grpSpPr>
        <a:xfrm>
          <a:off x="0" y="0"/>
          <a:ext cx="0" cy="0"/>
          <a:chOff x="0" y="0"/>
          <a:chExt cx="0" cy="0"/>
        </a:xfrm>
      </p:grpSpPr>
      <p:sp>
        <p:nvSpPr>
          <p:cNvPr id="129" name="Google Shape;129;p7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76"/>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76"/>
          <p:cNvSpPr txBox="1">
            <a:spLocks noGrp="1"/>
          </p:cNvSpPr>
          <p:nvPr>
            <p:ph type="body" idx="3"/>
          </p:nvPr>
        </p:nvSpPr>
        <p:spPr>
          <a:xfrm>
            <a:off x="3752490" y="1052513"/>
            <a:ext cx="8007710" cy="57626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2" name="Google Shape;132;p76"/>
          <p:cNvCxnSpPr/>
          <p:nvPr/>
        </p:nvCxnSpPr>
        <p:spPr>
          <a:xfrm>
            <a:off x="3752490" y="1628775"/>
            <a:ext cx="8007710" cy="0"/>
          </a:xfrm>
          <a:prstGeom prst="straightConnector1">
            <a:avLst/>
          </a:prstGeom>
          <a:noFill/>
          <a:ln w="9525" cap="flat" cmpd="sng">
            <a:solidFill>
              <a:srgbClr val="8DC9C0"/>
            </a:solidFill>
            <a:prstDash val="solid"/>
            <a:miter lim="800000"/>
            <a:headEnd type="none" w="sm" len="sm"/>
            <a:tailEnd type="none" w="sm" len="sm"/>
          </a:ln>
        </p:spPr>
      </p:cxnSp>
      <p:sp>
        <p:nvSpPr>
          <p:cNvPr id="133" name="Google Shape;133;p76"/>
          <p:cNvSpPr txBox="1">
            <a:spLocks noGrp="1"/>
          </p:cNvSpPr>
          <p:nvPr>
            <p:ph type="body" idx="4"/>
          </p:nvPr>
        </p:nvSpPr>
        <p:spPr>
          <a:xfrm>
            <a:off x="431799" y="1628771"/>
            <a:ext cx="3148161" cy="461527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6"/>
          <p:cNvSpPr txBox="1">
            <a:spLocks noGrp="1"/>
          </p:cNvSpPr>
          <p:nvPr>
            <p:ph type="body" idx="5"/>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76"/>
          <p:cNvSpPr txBox="1">
            <a:spLocks noGrp="1"/>
          </p:cNvSpPr>
          <p:nvPr>
            <p:ph type="body" idx="6"/>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6" name="Google Shape;136;p76"/>
          <p:cNvGrpSpPr/>
          <p:nvPr/>
        </p:nvGrpSpPr>
        <p:grpSpPr>
          <a:xfrm>
            <a:off x="389965" y="6092742"/>
            <a:ext cx="3144242" cy="374574"/>
            <a:chOff x="301128" y="6151084"/>
            <a:chExt cx="3144242" cy="374574"/>
          </a:xfrm>
        </p:grpSpPr>
        <p:pic>
          <p:nvPicPr>
            <p:cNvPr id="137" name="Google Shape;137;p7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38" name="Google Shape;138;p7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39" name="Google Shape;139;p7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40" name="Google Shape;140;p76"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1"/>
        <p:cNvGrpSpPr/>
        <p:nvPr/>
      </p:nvGrpSpPr>
      <p:grpSpPr>
        <a:xfrm>
          <a:off x="0" y="0"/>
          <a:ext cx="0" cy="0"/>
          <a:chOff x="0" y="0"/>
          <a:chExt cx="0" cy="0"/>
        </a:xfrm>
      </p:grpSpPr>
      <p:sp>
        <p:nvSpPr>
          <p:cNvPr id="142" name="Google Shape;142;p77"/>
          <p:cNvSpPr/>
          <p:nvPr/>
        </p:nvSpPr>
        <p:spPr>
          <a:xfrm>
            <a:off x="0" y="0"/>
            <a:ext cx="12192000" cy="6858001"/>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77"/>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a:solidFill>
                  <a:schemeClr val="lt1"/>
                </a:solidFill>
                <a:latin typeface="Calibri"/>
                <a:ea typeface="Calibri"/>
                <a:cs typeface="Calibri"/>
                <a:sym typeface="Calibri"/>
              </a:rPr>
              <a:t>NAVIGATING TOURISM</a:t>
            </a:r>
            <a:endParaRPr/>
          </a:p>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44" name="Google Shape;144;p77"/>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24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145" name="Google Shape;145;p77"/>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NAVIGATING TOURISM </a:t>
            </a:r>
            <a:r>
              <a:rPr lang="en-US" sz="2400" b="0" i="0" u="none" strike="noStrike">
                <a:solidFill>
                  <a:schemeClr val="lt1"/>
                </a:solidFill>
                <a:latin typeface="Calibri"/>
                <a:ea typeface="Calibri"/>
                <a:cs typeface="Calibri"/>
                <a:sym typeface="Calibri"/>
              </a:rPr>
              <a:t>PowerPoint is….</a:t>
            </a: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46" name="Google Shape;146;p77"/>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47" name="Google Shape;147;p77"/>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48" name="Google Shape;148;p77"/>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49" name="Google Shape;149;p77"/>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0"/>
        <p:cNvGrpSpPr/>
        <p:nvPr/>
      </p:nvGrpSpPr>
      <p:grpSpPr>
        <a:xfrm>
          <a:off x="0" y="0"/>
          <a:ext cx="0" cy="0"/>
          <a:chOff x="0" y="0"/>
          <a:chExt cx="0" cy="0"/>
        </a:xfrm>
      </p:grpSpPr>
      <p:sp>
        <p:nvSpPr>
          <p:cNvPr id="151" name="Google Shape;151;p78"/>
          <p:cNvSpPr/>
          <p:nvPr/>
        </p:nvSpPr>
        <p:spPr>
          <a:xfrm>
            <a:off x="0" y="-1"/>
            <a:ext cx="12192000" cy="6858001"/>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78"/>
          <p:cNvSpPr/>
          <p:nvPr/>
        </p:nvSpPr>
        <p:spPr>
          <a:xfrm>
            <a:off x="586901" y="491138"/>
            <a:ext cx="430956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US" sz="3600">
                <a:solidFill>
                  <a:schemeClr val="lt1"/>
                </a:solidFill>
                <a:latin typeface="Calibri"/>
                <a:ea typeface="Calibri"/>
                <a:cs typeface="Calibri"/>
                <a:sym typeface="Calibri"/>
              </a:rPr>
              <a:t>ICONS WHICH CAN BE USED WITHIN THE </a:t>
            </a:r>
            <a:r>
              <a:rPr lang="en-US" sz="3600" b="1">
                <a:solidFill>
                  <a:schemeClr val="lt1"/>
                </a:solidFill>
                <a:latin typeface="Calibri"/>
                <a:ea typeface="Calibri"/>
                <a:cs typeface="Calibri"/>
                <a:sym typeface="Calibri"/>
              </a:rPr>
              <a:t>NAVIGATING TOURISM</a:t>
            </a:r>
            <a:endParaRPr/>
          </a:p>
          <a:p>
            <a:pPr marL="0" marR="0" lvl="0" indent="0" algn="l" rtl="0">
              <a:spcBef>
                <a:spcPts val="0"/>
              </a:spcBef>
              <a:spcAft>
                <a:spcPts val="0"/>
              </a:spcAft>
              <a:buClr>
                <a:schemeClr val="dk1"/>
              </a:buClr>
              <a:buSzPts val="1100"/>
              <a:buFont typeface="Arial"/>
              <a:buNone/>
            </a:pPr>
            <a:r>
              <a:rPr lang="en-US" sz="3600">
                <a:solidFill>
                  <a:schemeClr val="lt1"/>
                </a:solidFill>
                <a:latin typeface="Calibri"/>
                <a:ea typeface="Calibri"/>
                <a:cs typeface="Calibri"/>
                <a:sym typeface="Calibri"/>
              </a:rPr>
              <a:t>POWERPOINT</a:t>
            </a:r>
            <a:endParaRPr/>
          </a:p>
          <a:p>
            <a:pPr marL="0" marR="0" lvl="0" indent="0" algn="l" rtl="0">
              <a:spcBef>
                <a:spcPts val="0"/>
              </a:spcBef>
              <a:spcAft>
                <a:spcPts val="0"/>
              </a:spcAft>
              <a:buClr>
                <a:schemeClr val="dk1"/>
              </a:buClr>
              <a:buSzPts val="1100"/>
              <a:buFont typeface="Arial"/>
              <a:buNone/>
            </a:pPr>
            <a:endParaRPr sz="360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en-US" sz="2400" i="1">
                <a:solidFill>
                  <a:schemeClr val="lt1"/>
                </a:solidFill>
                <a:latin typeface="Calibri"/>
                <a:ea typeface="Calibri"/>
                <a:cs typeface="Calibri"/>
                <a:sym typeface="Calibri"/>
              </a:rPr>
              <a:t>Resize them without losing quality.  Change line colour, width and style.  </a:t>
            </a:r>
            <a:endParaRPr/>
          </a:p>
          <a:p>
            <a:pPr marL="52388" marR="0" lvl="0" indent="0" algn="l" rtl="0">
              <a:spcBef>
                <a:spcPts val="0"/>
              </a:spcBef>
              <a:spcAft>
                <a:spcPts val="0"/>
              </a:spcAft>
              <a:buClr>
                <a:schemeClr val="dk1"/>
              </a:buClr>
              <a:buSzPts val="900"/>
              <a:buFont typeface="Quattrocento Sans"/>
              <a:buNone/>
            </a:pPr>
            <a:endParaRPr sz="2400" i="1">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en-US" sz="2400">
                <a:solidFill>
                  <a:schemeClr val="lt1"/>
                </a:solidFill>
                <a:latin typeface="Calibri"/>
                <a:ea typeface="Calibri"/>
                <a:cs typeface="Calibri"/>
                <a:sym typeface="Calibri"/>
              </a:rPr>
              <a:t>Isn’t that nice? :)</a:t>
            </a:r>
            <a:endParaRPr/>
          </a:p>
        </p:txBody>
      </p:sp>
      <p:sp>
        <p:nvSpPr>
          <p:cNvPr id="153" name="Google Shape;153;p7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54" name="Google Shape;154;p78"/>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55" name="Google Shape;155;p78"/>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SLIDE A">
  <p:cSld name="COVER SLIDE A">
    <p:spTree>
      <p:nvGrpSpPr>
        <p:cNvPr id="1" name="Shape 156"/>
        <p:cNvGrpSpPr/>
        <p:nvPr/>
      </p:nvGrpSpPr>
      <p:grpSpPr>
        <a:xfrm>
          <a:off x="0" y="0"/>
          <a:ext cx="0" cy="0"/>
          <a:chOff x="0" y="0"/>
          <a:chExt cx="0" cy="0"/>
        </a:xfrm>
      </p:grpSpPr>
      <p:pic>
        <p:nvPicPr>
          <p:cNvPr id="157" name="Google Shape;157;p79" descr="Background pattern&#10;&#10;Description automatically generated"/>
          <p:cNvPicPr preferRelativeResize="0"/>
          <p:nvPr/>
        </p:nvPicPr>
        <p:blipFill rotWithShape="1">
          <a:blip r:embed="rId2">
            <a:alphaModFix/>
          </a:blip>
          <a:srcRect l="-4379" t="21334" r="4378" b="23493"/>
          <a:stretch/>
        </p:blipFill>
        <p:spPr>
          <a:xfrm>
            <a:off x="6913349" y="0"/>
            <a:ext cx="5278651" cy="3949990"/>
          </a:xfrm>
          <a:prstGeom prst="rect">
            <a:avLst/>
          </a:prstGeom>
          <a:noFill/>
          <a:ln>
            <a:noFill/>
          </a:ln>
        </p:spPr>
      </p:pic>
      <p:sp>
        <p:nvSpPr>
          <p:cNvPr id="158" name="Google Shape;158;p79"/>
          <p:cNvSpPr/>
          <p:nvPr/>
        </p:nvSpPr>
        <p:spPr>
          <a:xfrm>
            <a:off x="0" y="3321423"/>
            <a:ext cx="12192000" cy="3543835"/>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59" name="Google Shape;159;p79"/>
          <p:cNvSpPr txBox="1">
            <a:spLocks noGrp="1"/>
          </p:cNvSpPr>
          <p:nvPr>
            <p:ph type="body" idx="1"/>
          </p:nvPr>
        </p:nvSpPr>
        <p:spPr>
          <a:xfrm>
            <a:off x="817349" y="460058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79"/>
          <p:cNvSpPr txBox="1">
            <a:spLocks noGrp="1"/>
          </p:cNvSpPr>
          <p:nvPr>
            <p:ph type="body" idx="2"/>
          </p:nvPr>
        </p:nvSpPr>
        <p:spPr>
          <a:xfrm>
            <a:off x="817349" y="39820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79" descr="A picture containing text&#10;&#10;Description automatically generated"/>
          <p:cNvPicPr preferRelativeResize="0"/>
          <p:nvPr/>
        </p:nvPicPr>
        <p:blipFill rotWithShape="1">
          <a:blip r:embed="rId3">
            <a:alphaModFix/>
          </a:blip>
          <a:srcRect/>
          <a:stretch/>
        </p:blipFill>
        <p:spPr>
          <a:xfrm>
            <a:off x="572439" y="165981"/>
            <a:ext cx="5768471" cy="2536919"/>
          </a:xfrm>
          <a:prstGeom prst="rect">
            <a:avLst/>
          </a:prstGeom>
          <a:noFill/>
          <a:ln>
            <a:noFill/>
          </a:ln>
        </p:spPr>
      </p:pic>
      <p:sp>
        <p:nvSpPr>
          <p:cNvPr id="162" name="Google Shape;162;p79"/>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chemeClr val="lt1"/>
              </a:solidFill>
              <a:latin typeface="Calibri"/>
              <a:ea typeface="Calibri"/>
              <a:cs typeface="Calibri"/>
              <a:sym typeface="Calibri"/>
            </a:endParaRPr>
          </a:p>
        </p:txBody>
      </p:sp>
      <p:grpSp>
        <p:nvGrpSpPr>
          <p:cNvPr id="163" name="Google Shape;163;p79"/>
          <p:cNvGrpSpPr/>
          <p:nvPr/>
        </p:nvGrpSpPr>
        <p:grpSpPr>
          <a:xfrm>
            <a:off x="9456007" y="5764605"/>
            <a:ext cx="2735993" cy="679345"/>
            <a:chOff x="0" y="0"/>
            <a:chExt cx="2301694" cy="571500"/>
          </a:xfrm>
        </p:grpSpPr>
        <p:sp>
          <p:nvSpPr>
            <p:cNvPr id="164" name="Google Shape;164;p79"/>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79"/>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SLIDE B">
  <p:cSld name="COVER SLIDE B">
    <p:spTree>
      <p:nvGrpSpPr>
        <p:cNvPr id="1" name="Shape 166"/>
        <p:cNvGrpSpPr/>
        <p:nvPr/>
      </p:nvGrpSpPr>
      <p:grpSpPr>
        <a:xfrm>
          <a:off x="0" y="0"/>
          <a:ext cx="0" cy="0"/>
          <a:chOff x="0" y="0"/>
          <a:chExt cx="0" cy="0"/>
        </a:xfrm>
      </p:grpSpPr>
      <p:sp>
        <p:nvSpPr>
          <p:cNvPr id="167" name="Google Shape;167;p80"/>
          <p:cNvSpPr/>
          <p:nvPr/>
        </p:nvSpPr>
        <p:spPr>
          <a:xfrm>
            <a:off x="0" y="0"/>
            <a:ext cx="12192000" cy="2908010"/>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68" name="Google Shape;168;p80"/>
          <p:cNvSpPr txBox="1">
            <a:spLocks noGrp="1"/>
          </p:cNvSpPr>
          <p:nvPr>
            <p:ph type="body" idx="1"/>
          </p:nvPr>
        </p:nvSpPr>
        <p:spPr>
          <a:xfrm>
            <a:off x="6451061" y="1523534"/>
            <a:ext cx="5278651" cy="69735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80"/>
          <p:cNvSpPr txBox="1">
            <a:spLocks noGrp="1"/>
          </p:cNvSpPr>
          <p:nvPr>
            <p:ph type="body" idx="2"/>
          </p:nvPr>
        </p:nvSpPr>
        <p:spPr>
          <a:xfrm>
            <a:off x="6451061" y="905011"/>
            <a:ext cx="5278651" cy="69735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0" name="Google Shape;170;p80" descr="Background pattern&#10;&#10;Description automatically generated"/>
          <p:cNvPicPr preferRelativeResize="0"/>
          <p:nvPr/>
        </p:nvPicPr>
        <p:blipFill rotWithShape="1">
          <a:blip r:embed="rId2">
            <a:alphaModFix/>
          </a:blip>
          <a:srcRect l="-4379" t="21334" r="4378" b="23493"/>
          <a:stretch/>
        </p:blipFill>
        <p:spPr>
          <a:xfrm>
            <a:off x="6913349" y="2908010"/>
            <a:ext cx="5278651" cy="3949990"/>
          </a:xfrm>
          <a:prstGeom prst="rect">
            <a:avLst/>
          </a:prstGeom>
          <a:noFill/>
          <a:ln>
            <a:noFill/>
          </a:ln>
        </p:spPr>
      </p:pic>
      <p:pic>
        <p:nvPicPr>
          <p:cNvPr id="171" name="Google Shape;171;p80" descr="A picture containing text&#10;&#10;Description automatically generated"/>
          <p:cNvPicPr preferRelativeResize="0"/>
          <p:nvPr/>
        </p:nvPicPr>
        <p:blipFill rotWithShape="1">
          <a:blip r:embed="rId3">
            <a:alphaModFix/>
          </a:blip>
          <a:srcRect/>
          <a:stretch/>
        </p:blipFill>
        <p:spPr>
          <a:xfrm>
            <a:off x="327530" y="3210197"/>
            <a:ext cx="5491380" cy="2415057"/>
          </a:xfrm>
          <a:prstGeom prst="rect">
            <a:avLst/>
          </a:prstGeom>
          <a:noFill/>
          <a:ln>
            <a:noFill/>
          </a:ln>
        </p:spPr>
      </p:pic>
      <p:grpSp>
        <p:nvGrpSpPr>
          <p:cNvPr id="172" name="Google Shape;172;p80"/>
          <p:cNvGrpSpPr/>
          <p:nvPr/>
        </p:nvGrpSpPr>
        <p:grpSpPr>
          <a:xfrm>
            <a:off x="9456007" y="5836660"/>
            <a:ext cx="2735993" cy="679345"/>
            <a:chOff x="0" y="0"/>
            <a:chExt cx="2301694" cy="571500"/>
          </a:xfrm>
        </p:grpSpPr>
        <p:sp>
          <p:nvSpPr>
            <p:cNvPr id="173" name="Google Shape;173;p8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80"/>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175" name="Google Shape;175;p80"/>
          <p:cNvSpPr/>
          <p:nvPr/>
        </p:nvSpPr>
        <p:spPr>
          <a:xfrm>
            <a:off x="438668" y="5956440"/>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SLIDE C">
  <p:cSld name="COVER SLIDE C">
    <p:spTree>
      <p:nvGrpSpPr>
        <p:cNvPr id="1" name="Shape 176"/>
        <p:cNvGrpSpPr/>
        <p:nvPr/>
      </p:nvGrpSpPr>
      <p:grpSpPr>
        <a:xfrm>
          <a:off x="0" y="0"/>
          <a:ext cx="0" cy="0"/>
          <a:chOff x="0" y="0"/>
          <a:chExt cx="0" cy="0"/>
        </a:xfrm>
      </p:grpSpPr>
      <p:sp>
        <p:nvSpPr>
          <p:cNvPr id="177" name="Google Shape;177;p81"/>
          <p:cNvSpPr/>
          <p:nvPr/>
        </p:nvSpPr>
        <p:spPr>
          <a:xfrm>
            <a:off x="1" y="3216492"/>
            <a:ext cx="7588332" cy="2448983"/>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pic>
        <p:nvPicPr>
          <p:cNvPr id="178" name="Google Shape;178;p81" descr="A picture containing text&#10;&#10;Description automatically generated"/>
          <p:cNvPicPr preferRelativeResize="0"/>
          <p:nvPr/>
        </p:nvPicPr>
        <p:blipFill rotWithShape="1">
          <a:blip r:embed="rId2">
            <a:alphaModFix/>
          </a:blip>
          <a:srcRect/>
          <a:stretch/>
        </p:blipFill>
        <p:spPr>
          <a:xfrm>
            <a:off x="458207" y="618245"/>
            <a:ext cx="5768471" cy="2536919"/>
          </a:xfrm>
          <a:prstGeom prst="rect">
            <a:avLst/>
          </a:prstGeom>
          <a:noFill/>
          <a:ln>
            <a:noFill/>
          </a:ln>
        </p:spPr>
      </p:pic>
      <p:sp>
        <p:nvSpPr>
          <p:cNvPr id="179" name="Google Shape;179;p81"/>
          <p:cNvSpPr txBox="1">
            <a:spLocks noGrp="1"/>
          </p:cNvSpPr>
          <p:nvPr>
            <p:ph type="body" idx="1"/>
          </p:nvPr>
        </p:nvSpPr>
        <p:spPr>
          <a:xfrm>
            <a:off x="817349" y="433410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81"/>
          <p:cNvSpPr txBox="1">
            <a:spLocks noGrp="1"/>
          </p:cNvSpPr>
          <p:nvPr>
            <p:ph type="body" idx="2"/>
          </p:nvPr>
        </p:nvSpPr>
        <p:spPr>
          <a:xfrm>
            <a:off x="817349" y="371558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1" name="Google Shape;181;p81" descr="Background pattern&#10;&#10;Description automatically generated"/>
          <p:cNvPicPr preferRelativeResize="0"/>
          <p:nvPr/>
        </p:nvPicPr>
        <p:blipFill rotWithShape="1">
          <a:blip r:embed="rId3">
            <a:alphaModFix/>
          </a:blip>
          <a:srcRect l="-9814" t="19121" r="22818" b="-6115"/>
          <a:stretch/>
        </p:blipFill>
        <p:spPr>
          <a:xfrm>
            <a:off x="7883236" y="0"/>
            <a:ext cx="4308763" cy="5844179"/>
          </a:xfrm>
          <a:prstGeom prst="rect">
            <a:avLst/>
          </a:prstGeom>
          <a:noFill/>
          <a:ln>
            <a:noFill/>
          </a:ln>
        </p:spPr>
      </p:pic>
      <p:grpSp>
        <p:nvGrpSpPr>
          <p:cNvPr id="182" name="Google Shape;182;p81"/>
          <p:cNvGrpSpPr/>
          <p:nvPr/>
        </p:nvGrpSpPr>
        <p:grpSpPr>
          <a:xfrm>
            <a:off x="9274983" y="5918985"/>
            <a:ext cx="2735993" cy="679345"/>
            <a:chOff x="0" y="0"/>
            <a:chExt cx="2301694" cy="571500"/>
          </a:xfrm>
        </p:grpSpPr>
        <p:sp>
          <p:nvSpPr>
            <p:cNvPr id="183" name="Google Shape;183;p8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4" name="Google Shape;184;p81"/>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185" name="Google Shape;185;p81"/>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slide - Purple">
  <p:cSld name="Quote slide - Purple">
    <p:spTree>
      <p:nvGrpSpPr>
        <p:cNvPr id="1" name="Shape 186"/>
        <p:cNvGrpSpPr/>
        <p:nvPr/>
      </p:nvGrpSpPr>
      <p:grpSpPr>
        <a:xfrm>
          <a:off x="0" y="0"/>
          <a:ext cx="0" cy="0"/>
          <a:chOff x="0" y="0"/>
          <a:chExt cx="0" cy="0"/>
        </a:xfrm>
      </p:grpSpPr>
      <p:sp>
        <p:nvSpPr>
          <p:cNvPr id="187" name="Google Shape;187;p82"/>
          <p:cNvSpPr/>
          <p:nvPr/>
        </p:nvSpPr>
        <p:spPr>
          <a:xfrm>
            <a:off x="241300" y="367062"/>
            <a:ext cx="11696700" cy="532253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82"/>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82"/>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82"/>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82"/>
          <p:cNvSpPr>
            <a:spLocks noGrp="1"/>
          </p:cNvSpPr>
          <p:nvPr>
            <p:ph type="pic" idx="4"/>
          </p:nvPr>
        </p:nvSpPr>
        <p:spPr>
          <a:xfrm>
            <a:off x="5957047" y="0"/>
            <a:ext cx="5395869" cy="6858001"/>
          </a:xfrm>
          <a:prstGeom prst="rect">
            <a:avLst/>
          </a:prstGeom>
          <a:noFill/>
          <a:ln>
            <a:noFill/>
          </a:ln>
        </p:spPr>
      </p:sp>
      <p:grpSp>
        <p:nvGrpSpPr>
          <p:cNvPr id="192" name="Google Shape;192;p82"/>
          <p:cNvGrpSpPr/>
          <p:nvPr/>
        </p:nvGrpSpPr>
        <p:grpSpPr>
          <a:xfrm>
            <a:off x="291189" y="6151084"/>
            <a:ext cx="3144242" cy="374574"/>
            <a:chOff x="301128" y="6151084"/>
            <a:chExt cx="3144242" cy="374574"/>
          </a:xfrm>
        </p:grpSpPr>
        <p:pic>
          <p:nvPicPr>
            <p:cNvPr id="193" name="Google Shape;193;p8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94" name="Google Shape;194;p8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95" name="Google Shape;195;p8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slide - Blue">
  <p:cSld name="Quote slide - Blue">
    <p:spTree>
      <p:nvGrpSpPr>
        <p:cNvPr id="1" name="Shape 196"/>
        <p:cNvGrpSpPr/>
        <p:nvPr/>
      </p:nvGrpSpPr>
      <p:grpSpPr>
        <a:xfrm>
          <a:off x="0" y="0"/>
          <a:ext cx="0" cy="0"/>
          <a:chOff x="0" y="0"/>
          <a:chExt cx="0" cy="0"/>
        </a:xfrm>
      </p:grpSpPr>
      <p:sp>
        <p:nvSpPr>
          <p:cNvPr id="197" name="Google Shape;197;p83"/>
          <p:cNvSpPr/>
          <p:nvPr/>
        </p:nvSpPr>
        <p:spPr>
          <a:xfrm>
            <a:off x="241300" y="367062"/>
            <a:ext cx="11696700" cy="532253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83"/>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83"/>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83"/>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83"/>
          <p:cNvSpPr>
            <a:spLocks noGrp="1"/>
          </p:cNvSpPr>
          <p:nvPr>
            <p:ph type="pic" idx="4"/>
          </p:nvPr>
        </p:nvSpPr>
        <p:spPr>
          <a:xfrm>
            <a:off x="5957047" y="0"/>
            <a:ext cx="5395869" cy="6858001"/>
          </a:xfrm>
          <a:prstGeom prst="rect">
            <a:avLst/>
          </a:prstGeom>
          <a:noFill/>
          <a:ln>
            <a:noFill/>
          </a:ln>
        </p:spPr>
      </p:sp>
      <p:pic>
        <p:nvPicPr>
          <p:cNvPr id="202" name="Google Shape;202;p83"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03" name="Google Shape;203;p83"/>
          <p:cNvGrpSpPr/>
          <p:nvPr/>
        </p:nvGrpSpPr>
        <p:grpSpPr>
          <a:xfrm>
            <a:off x="301128" y="6151084"/>
            <a:ext cx="3144242" cy="374574"/>
            <a:chOff x="301128" y="6151084"/>
            <a:chExt cx="3144242" cy="374574"/>
          </a:xfrm>
        </p:grpSpPr>
        <p:pic>
          <p:nvPicPr>
            <p:cNvPr id="204" name="Google Shape;204;p8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05" name="Google Shape;205;p8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06" name="Google Shape;206;p8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slide - Orange">
  <p:cSld name="Quote slide - Orange">
    <p:spTree>
      <p:nvGrpSpPr>
        <p:cNvPr id="1" name="Shape 207"/>
        <p:cNvGrpSpPr/>
        <p:nvPr/>
      </p:nvGrpSpPr>
      <p:grpSpPr>
        <a:xfrm>
          <a:off x="0" y="0"/>
          <a:ext cx="0" cy="0"/>
          <a:chOff x="0" y="0"/>
          <a:chExt cx="0" cy="0"/>
        </a:xfrm>
      </p:grpSpPr>
      <p:sp>
        <p:nvSpPr>
          <p:cNvPr id="208" name="Google Shape;208;p84"/>
          <p:cNvSpPr/>
          <p:nvPr/>
        </p:nvSpPr>
        <p:spPr>
          <a:xfrm>
            <a:off x="241300" y="367062"/>
            <a:ext cx="11696700" cy="532253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84"/>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84"/>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84"/>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84"/>
          <p:cNvSpPr>
            <a:spLocks noGrp="1"/>
          </p:cNvSpPr>
          <p:nvPr>
            <p:ph type="pic" idx="4"/>
          </p:nvPr>
        </p:nvSpPr>
        <p:spPr>
          <a:xfrm>
            <a:off x="5957047" y="0"/>
            <a:ext cx="5395869" cy="6858001"/>
          </a:xfrm>
          <a:prstGeom prst="rect">
            <a:avLst/>
          </a:prstGeom>
          <a:noFill/>
          <a:ln>
            <a:noFill/>
          </a:ln>
        </p:spPr>
      </p:sp>
      <p:pic>
        <p:nvPicPr>
          <p:cNvPr id="213" name="Google Shape;213;p84"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14" name="Google Shape;214;p84"/>
          <p:cNvGrpSpPr/>
          <p:nvPr/>
        </p:nvGrpSpPr>
        <p:grpSpPr>
          <a:xfrm>
            <a:off x="301128" y="6151084"/>
            <a:ext cx="3144242" cy="374574"/>
            <a:chOff x="301128" y="6151084"/>
            <a:chExt cx="3144242" cy="374574"/>
          </a:xfrm>
        </p:grpSpPr>
        <p:pic>
          <p:nvPicPr>
            <p:cNvPr id="215" name="Google Shape;215;p8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16" name="Google Shape;216;p8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17" name="Google Shape;217;p8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5"/>
        <p:cNvGrpSpPr/>
        <p:nvPr/>
      </p:nvGrpSpPr>
      <p:grpSpPr>
        <a:xfrm>
          <a:off x="0" y="0"/>
          <a:ext cx="0" cy="0"/>
          <a:chOff x="0" y="0"/>
          <a:chExt cx="0" cy="0"/>
        </a:xfrm>
      </p:grpSpPr>
      <p:sp>
        <p:nvSpPr>
          <p:cNvPr id="26" name="Google Shape;26;p67"/>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67"/>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 name="Google Shape;28;p67"/>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9" name="Google Shape;29;p67"/>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7"/>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67"/>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 name="Google Shape;32;p67"/>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33" name="Google Shape;33;p67"/>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7"/>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67"/>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6" name="Google Shape;36;p67"/>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37" name="Google Shape;37;p67"/>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7"/>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67"/>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 name="Google Shape;40;p67"/>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1" name="Google Shape;41;p67"/>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7"/>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67"/>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67"/>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5" name="Google Shape;45;p67"/>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 name="Google Shape;46;p67"/>
          <p:cNvGrpSpPr/>
          <p:nvPr/>
        </p:nvGrpSpPr>
        <p:grpSpPr>
          <a:xfrm rot="-5400000">
            <a:off x="-1025447" y="4518095"/>
            <a:ext cx="3445636" cy="410479"/>
            <a:chOff x="301128" y="6151084"/>
            <a:chExt cx="3144242" cy="374574"/>
          </a:xfrm>
        </p:grpSpPr>
        <p:pic>
          <p:nvPicPr>
            <p:cNvPr id="47" name="Google Shape;47;p6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8" name="Google Shape;48;p6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9" name="Google Shape;49;p6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50" name="Google Shape;50;p67"/>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51" name="Google Shape;51;p67"/>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7"/>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with Photo - Blue">
  <p:cSld name="Text Slide with Photo - Blue">
    <p:spTree>
      <p:nvGrpSpPr>
        <p:cNvPr id="1" name="Shape 218"/>
        <p:cNvGrpSpPr/>
        <p:nvPr/>
      </p:nvGrpSpPr>
      <p:grpSpPr>
        <a:xfrm>
          <a:off x="0" y="0"/>
          <a:ext cx="0" cy="0"/>
          <a:chOff x="0" y="0"/>
          <a:chExt cx="0" cy="0"/>
        </a:xfrm>
      </p:grpSpPr>
      <p:sp>
        <p:nvSpPr>
          <p:cNvPr id="219" name="Google Shape;219;p85"/>
          <p:cNvSpPr/>
          <p:nvPr/>
        </p:nvSpPr>
        <p:spPr>
          <a:xfrm rot="10800000" flipH="1">
            <a:off x="1356632" y="-2"/>
            <a:ext cx="5495430" cy="689275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20" name="Google Shape;220;p85"/>
          <p:cNvSpPr>
            <a:spLocks noGrp="1"/>
          </p:cNvSpPr>
          <p:nvPr>
            <p:ph type="pic" idx="2"/>
          </p:nvPr>
        </p:nvSpPr>
        <p:spPr>
          <a:xfrm>
            <a:off x="6852062" y="228600"/>
            <a:ext cx="5105121" cy="6362700"/>
          </a:xfrm>
          <a:prstGeom prst="rect">
            <a:avLst/>
          </a:prstGeom>
          <a:solidFill>
            <a:schemeClr val="lt1"/>
          </a:solidFill>
          <a:ln>
            <a:noFill/>
          </a:ln>
        </p:spPr>
      </p:sp>
      <p:sp>
        <p:nvSpPr>
          <p:cNvPr id="221" name="Google Shape;221;p85"/>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85"/>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85"/>
          <p:cNvGrpSpPr/>
          <p:nvPr/>
        </p:nvGrpSpPr>
        <p:grpSpPr>
          <a:xfrm rot="-5400000">
            <a:off x="-1025447" y="4518095"/>
            <a:ext cx="3445636" cy="410479"/>
            <a:chOff x="301128" y="6151084"/>
            <a:chExt cx="3144242" cy="374574"/>
          </a:xfrm>
        </p:grpSpPr>
        <p:pic>
          <p:nvPicPr>
            <p:cNvPr id="224" name="Google Shape;224;p8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25" name="Google Shape;225;p8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26" name="Google Shape;226;p8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Slide with Photo - Orange">
  <p:cSld name="Text Slide with Photo - Orange">
    <p:spTree>
      <p:nvGrpSpPr>
        <p:cNvPr id="1" name="Shape 227"/>
        <p:cNvGrpSpPr/>
        <p:nvPr/>
      </p:nvGrpSpPr>
      <p:grpSpPr>
        <a:xfrm>
          <a:off x="0" y="0"/>
          <a:ext cx="0" cy="0"/>
          <a:chOff x="0" y="0"/>
          <a:chExt cx="0" cy="0"/>
        </a:xfrm>
      </p:grpSpPr>
      <p:pic>
        <p:nvPicPr>
          <p:cNvPr id="228" name="Google Shape;228;p86" descr="A black and white striped pattern&#10;&#10;Description automatically generated with medium confidence"/>
          <p:cNvPicPr preferRelativeResize="0"/>
          <p:nvPr/>
        </p:nvPicPr>
        <p:blipFill rotWithShape="1">
          <a:blip r:embed="rId2">
            <a:alphaModFix/>
          </a:blip>
          <a:srcRect l="-25172" t="20705" r="18173" b="15673"/>
          <a:stretch/>
        </p:blipFill>
        <p:spPr>
          <a:xfrm>
            <a:off x="5333853" y="1227"/>
            <a:ext cx="6825554" cy="5501502"/>
          </a:xfrm>
          <a:prstGeom prst="rect">
            <a:avLst/>
          </a:prstGeom>
          <a:noFill/>
          <a:ln>
            <a:noFill/>
          </a:ln>
        </p:spPr>
      </p:pic>
      <p:sp>
        <p:nvSpPr>
          <p:cNvPr id="229" name="Google Shape;229;p86"/>
          <p:cNvSpPr/>
          <p:nvPr/>
        </p:nvSpPr>
        <p:spPr>
          <a:xfrm rot="10800000" flipH="1">
            <a:off x="1356632" y="-2"/>
            <a:ext cx="5495430" cy="689275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30" name="Google Shape;230;p86"/>
          <p:cNvSpPr>
            <a:spLocks noGrp="1"/>
          </p:cNvSpPr>
          <p:nvPr>
            <p:ph type="pic" idx="2"/>
          </p:nvPr>
        </p:nvSpPr>
        <p:spPr>
          <a:xfrm>
            <a:off x="6852062" y="228600"/>
            <a:ext cx="5105121" cy="6362700"/>
          </a:xfrm>
          <a:prstGeom prst="rect">
            <a:avLst/>
          </a:prstGeom>
          <a:solidFill>
            <a:schemeClr val="lt1"/>
          </a:solidFill>
          <a:ln>
            <a:noFill/>
          </a:ln>
        </p:spPr>
      </p:sp>
      <p:sp>
        <p:nvSpPr>
          <p:cNvPr id="231" name="Google Shape;231;p86"/>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86"/>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33" name="Google Shape;233;p86"/>
          <p:cNvGrpSpPr/>
          <p:nvPr/>
        </p:nvGrpSpPr>
        <p:grpSpPr>
          <a:xfrm rot="-5400000">
            <a:off x="-1025447" y="4518095"/>
            <a:ext cx="3445636" cy="410479"/>
            <a:chOff x="301128" y="6151084"/>
            <a:chExt cx="3144242" cy="374574"/>
          </a:xfrm>
        </p:grpSpPr>
        <p:pic>
          <p:nvPicPr>
            <p:cNvPr id="234" name="Google Shape;234;p8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35" name="Google Shape;235;p8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36" name="Google Shape;236;p8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237"/>
        <p:cNvGrpSpPr/>
        <p:nvPr/>
      </p:nvGrpSpPr>
      <p:grpSpPr>
        <a:xfrm>
          <a:off x="0" y="0"/>
          <a:ext cx="0" cy="0"/>
          <a:chOff x="0" y="0"/>
          <a:chExt cx="0" cy="0"/>
        </a:xfrm>
      </p:grpSpPr>
      <p:sp>
        <p:nvSpPr>
          <p:cNvPr id="238" name="Google Shape;238;p87"/>
          <p:cNvSpPr>
            <a:spLocks noGrp="1"/>
          </p:cNvSpPr>
          <p:nvPr>
            <p:ph type="pic" idx="2"/>
          </p:nvPr>
        </p:nvSpPr>
        <p:spPr>
          <a:xfrm>
            <a:off x="247651" y="1278196"/>
            <a:ext cx="11696699" cy="4699000"/>
          </a:xfrm>
          <a:prstGeom prst="rect">
            <a:avLst/>
          </a:prstGeom>
          <a:solidFill>
            <a:schemeClr val="lt1"/>
          </a:solidFill>
          <a:ln>
            <a:noFill/>
          </a:ln>
        </p:spPr>
      </p:sp>
      <p:sp>
        <p:nvSpPr>
          <p:cNvPr id="239" name="Google Shape;239;p87"/>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US" sz="1800">
                <a:solidFill>
                  <a:schemeClr val="lt1"/>
                </a:solidFill>
                <a:latin typeface="Montserrat Light"/>
                <a:ea typeface="Montserrat Light"/>
                <a:cs typeface="Montserrat Light"/>
                <a:sym typeface="Montserrat Light"/>
              </a:rPr>
              <a:t>Refers to a good or service being offered by a company.</a:t>
            </a:r>
            <a:endParaRPr/>
          </a:p>
        </p:txBody>
      </p:sp>
      <p:sp>
        <p:nvSpPr>
          <p:cNvPr id="240" name="Google Shape;240;p87"/>
          <p:cNvSpPr/>
          <p:nvPr/>
        </p:nvSpPr>
        <p:spPr>
          <a:xfrm flipH="1">
            <a:off x="7277101" y="2776797"/>
            <a:ext cx="4914900" cy="14729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41" name="Google Shape;241;p87"/>
          <p:cNvSpPr txBox="1">
            <a:spLocks noGrp="1"/>
          </p:cNvSpPr>
          <p:nvPr>
            <p:ph type="body" idx="1"/>
          </p:nvPr>
        </p:nvSpPr>
        <p:spPr>
          <a:xfrm>
            <a:off x="7277100" y="2783282"/>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87"/>
          <p:cNvSpPr txBox="1">
            <a:spLocks noGrp="1"/>
          </p:cNvSpPr>
          <p:nvPr>
            <p:ph type="body" idx="3"/>
          </p:nvPr>
        </p:nvSpPr>
        <p:spPr>
          <a:xfrm>
            <a:off x="437301" y="336277"/>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3" name="Google Shape;243;p87"/>
          <p:cNvGrpSpPr/>
          <p:nvPr/>
        </p:nvGrpSpPr>
        <p:grpSpPr>
          <a:xfrm>
            <a:off x="301128" y="6151084"/>
            <a:ext cx="3144242" cy="374574"/>
            <a:chOff x="301128" y="6151084"/>
            <a:chExt cx="3144242" cy="374574"/>
          </a:xfrm>
        </p:grpSpPr>
        <p:pic>
          <p:nvPicPr>
            <p:cNvPr id="244" name="Google Shape;244;p8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45" name="Google Shape;245;p8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46" name="Google Shape;246;p8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247"/>
        <p:cNvGrpSpPr/>
        <p:nvPr/>
      </p:nvGrpSpPr>
      <p:grpSpPr>
        <a:xfrm>
          <a:off x="0" y="0"/>
          <a:ext cx="0" cy="0"/>
          <a:chOff x="0" y="0"/>
          <a:chExt cx="0" cy="0"/>
        </a:xfrm>
      </p:grpSpPr>
      <p:sp>
        <p:nvSpPr>
          <p:cNvPr id="248" name="Google Shape;248;p88"/>
          <p:cNvSpPr>
            <a:spLocks noGrp="1"/>
          </p:cNvSpPr>
          <p:nvPr>
            <p:ph type="pic" idx="2"/>
          </p:nvPr>
        </p:nvSpPr>
        <p:spPr>
          <a:xfrm>
            <a:off x="241300" y="228600"/>
            <a:ext cx="11696700" cy="5763986"/>
          </a:xfrm>
          <a:prstGeom prst="rect">
            <a:avLst/>
          </a:prstGeom>
          <a:noFill/>
          <a:ln>
            <a:noFill/>
          </a:ln>
        </p:spPr>
      </p:sp>
      <p:sp>
        <p:nvSpPr>
          <p:cNvPr id="249" name="Google Shape;249;p88"/>
          <p:cNvSpPr/>
          <p:nvPr/>
        </p:nvSpPr>
        <p:spPr>
          <a:xfrm>
            <a:off x="6197600" y="985864"/>
            <a:ext cx="5994400" cy="24257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88"/>
          <p:cNvSpPr txBox="1"/>
          <p:nvPr/>
        </p:nvSpPr>
        <p:spPr>
          <a:xfrm>
            <a:off x="6637283" y="-80404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88"/>
          <p:cNvSpPr txBox="1">
            <a:spLocks noGrp="1"/>
          </p:cNvSpPr>
          <p:nvPr>
            <p:ph type="body" idx="1"/>
          </p:nvPr>
        </p:nvSpPr>
        <p:spPr>
          <a:xfrm>
            <a:off x="6420495" y="1328734"/>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88"/>
          <p:cNvSpPr txBox="1">
            <a:spLocks noGrp="1"/>
          </p:cNvSpPr>
          <p:nvPr>
            <p:ph type="body" idx="3"/>
          </p:nvPr>
        </p:nvSpPr>
        <p:spPr>
          <a:xfrm>
            <a:off x="6420495" y="2346524"/>
            <a:ext cx="5029134"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53" name="Google Shape;253;p88"/>
          <p:cNvGrpSpPr/>
          <p:nvPr/>
        </p:nvGrpSpPr>
        <p:grpSpPr>
          <a:xfrm>
            <a:off x="301128" y="6151084"/>
            <a:ext cx="3144242" cy="374574"/>
            <a:chOff x="301128" y="6151084"/>
            <a:chExt cx="3144242" cy="374574"/>
          </a:xfrm>
        </p:grpSpPr>
        <p:pic>
          <p:nvPicPr>
            <p:cNvPr id="254" name="Google Shape;254;p8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55" name="Google Shape;255;p8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56" name="Google Shape;256;p8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 Photo Slide - Purple">
  <p:cSld name="Text / Photo Slide - Purple">
    <p:spTree>
      <p:nvGrpSpPr>
        <p:cNvPr id="1" name="Shape 257"/>
        <p:cNvGrpSpPr/>
        <p:nvPr/>
      </p:nvGrpSpPr>
      <p:grpSpPr>
        <a:xfrm>
          <a:off x="0" y="0"/>
          <a:ext cx="0" cy="0"/>
          <a:chOff x="0" y="0"/>
          <a:chExt cx="0" cy="0"/>
        </a:xfrm>
      </p:grpSpPr>
      <p:sp>
        <p:nvSpPr>
          <p:cNvPr id="258" name="Google Shape;258;p89"/>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89"/>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89"/>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89"/>
          <p:cNvSpPr>
            <a:spLocks noGrp="1"/>
          </p:cNvSpPr>
          <p:nvPr>
            <p:ph type="pic" idx="3"/>
          </p:nvPr>
        </p:nvSpPr>
        <p:spPr>
          <a:xfrm>
            <a:off x="6392300" y="228600"/>
            <a:ext cx="5564883" cy="5447571"/>
          </a:xfrm>
          <a:prstGeom prst="rect">
            <a:avLst/>
          </a:prstGeom>
          <a:solidFill>
            <a:schemeClr val="lt1"/>
          </a:solidFill>
          <a:ln>
            <a:noFill/>
          </a:ln>
        </p:spPr>
      </p:sp>
      <p:pic>
        <p:nvPicPr>
          <p:cNvPr id="262" name="Google Shape;262;p89"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63" name="Google Shape;263;p89"/>
          <p:cNvGrpSpPr/>
          <p:nvPr/>
        </p:nvGrpSpPr>
        <p:grpSpPr>
          <a:xfrm>
            <a:off x="8448790" y="6057987"/>
            <a:ext cx="3144242" cy="374574"/>
            <a:chOff x="301128" y="6151084"/>
            <a:chExt cx="3144242" cy="374574"/>
          </a:xfrm>
        </p:grpSpPr>
        <p:pic>
          <p:nvPicPr>
            <p:cNvPr id="264" name="Google Shape;264;p8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65" name="Google Shape;265;p8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66" name="Google Shape;266;p8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 Photo Slide - Blue">
  <p:cSld name="Text / Photo Slide - Blue">
    <p:spTree>
      <p:nvGrpSpPr>
        <p:cNvPr id="1" name="Shape 267"/>
        <p:cNvGrpSpPr/>
        <p:nvPr/>
      </p:nvGrpSpPr>
      <p:grpSpPr>
        <a:xfrm>
          <a:off x="0" y="0"/>
          <a:ext cx="0" cy="0"/>
          <a:chOff x="0" y="0"/>
          <a:chExt cx="0" cy="0"/>
        </a:xfrm>
      </p:grpSpPr>
      <p:sp>
        <p:nvSpPr>
          <p:cNvPr id="268" name="Google Shape;268;p90"/>
          <p:cNvSpPr/>
          <p:nvPr/>
        </p:nvSpPr>
        <p:spPr>
          <a:xfrm>
            <a:off x="241300" y="0"/>
            <a:ext cx="6151000" cy="621502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0"/>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90"/>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90"/>
          <p:cNvSpPr>
            <a:spLocks noGrp="1"/>
          </p:cNvSpPr>
          <p:nvPr>
            <p:ph type="pic" idx="3"/>
          </p:nvPr>
        </p:nvSpPr>
        <p:spPr>
          <a:xfrm>
            <a:off x="6392300" y="228600"/>
            <a:ext cx="5564883" cy="5447571"/>
          </a:xfrm>
          <a:prstGeom prst="rect">
            <a:avLst/>
          </a:prstGeom>
          <a:solidFill>
            <a:schemeClr val="lt1"/>
          </a:solidFill>
          <a:ln>
            <a:noFill/>
          </a:ln>
        </p:spPr>
      </p:sp>
      <p:pic>
        <p:nvPicPr>
          <p:cNvPr id="272" name="Google Shape;272;p90"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73" name="Google Shape;273;p90"/>
          <p:cNvGrpSpPr/>
          <p:nvPr/>
        </p:nvGrpSpPr>
        <p:grpSpPr>
          <a:xfrm>
            <a:off x="8448790" y="6057987"/>
            <a:ext cx="3144242" cy="374574"/>
            <a:chOff x="301128" y="6151084"/>
            <a:chExt cx="3144242" cy="374574"/>
          </a:xfrm>
        </p:grpSpPr>
        <p:pic>
          <p:nvPicPr>
            <p:cNvPr id="274" name="Google Shape;274;p9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75" name="Google Shape;275;p9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76" name="Google Shape;276;p9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 Photo Slide - Orange">
  <p:cSld name="Text / Photo Slide - Orange">
    <p:spTree>
      <p:nvGrpSpPr>
        <p:cNvPr id="1" name="Shape 277"/>
        <p:cNvGrpSpPr/>
        <p:nvPr/>
      </p:nvGrpSpPr>
      <p:grpSpPr>
        <a:xfrm>
          <a:off x="0" y="0"/>
          <a:ext cx="0" cy="0"/>
          <a:chOff x="0" y="0"/>
          <a:chExt cx="0" cy="0"/>
        </a:xfrm>
      </p:grpSpPr>
      <p:sp>
        <p:nvSpPr>
          <p:cNvPr id="278" name="Google Shape;278;p91"/>
          <p:cNvSpPr/>
          <p:nvPr/>
        </p:nvSpPr>
        <p:spPr>
          <a:xfrm>
            <a:off x="241300" y="0"/>
            <a:ext cx="6151000" cy="621502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91"/>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91"/>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91"/>
          <p:cNvSpPr>
            <a:spLocks noGrp="1"/>
          </p:cNvSpPr>
          <p:nvPr>
            <p:ph type="pic" idx="3"/>
          </p:nvPr>
        </p:nvSpPr>
        <p:spPr>
          <a:xfrm>
            <a:off x="6392300" y="228600"/>
            <a:ext cx="5564883" cy="5447571"/>
          </a:xfrm>
          <a:prstGeom prst="rect">
            <a:avLst/>
          </a:prstGeom>
          <a:solidFill>
            <a:schemeClr val="lt1"/>
          </a:solidFill>
          <a:ln>
            <a:noFill/>
          </a:ln>
        </p:spPr>
      </p:sp>
      <p:pic>
        <p:nvPicPr>
          <p:cNvPr id="282" name="Google Shape;282;p91"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83" name="Google Shape;283;p91"/>
          <p:cNvGrpSpPr/>
          <p:nvPr/>
        </p:nvGrpSpPr>
        <p:grpSpPr>
          <a:xfrm>
            <a:off x="8448790" y="6057987"/>
            <a:ext cx="3144242" cy="374574"/>
            <a:chOff x="301128" y="6151084"/>
            <a:chExt cx="3144242" cy="374574"/>
          </a:xfrm>
        </p:grpSpPr>
        <p:pic>
          <p:nvPicPr>
            <p:cNvPr id="284" name="Google Shape;284;p9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85" name="Google Shape;285;p9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86" name="Google Shape;286;p9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eet Our Team - Purple">
  <p:cSld name="Meet Our Team - Purple">
    <p:spTree>
      <p:nvGrpSpPr>
        <p:cNvPr id="1" name="Shape 287"/>
        <p:cNvGrpSpPr/>
        <p:nvPr/>
      </p:nvGrpSpPr>
      <p:grpSpPr>
        <a:xfrm>
          <a:off x="0" y="0"/>
          <a:ext cx="0" cy="0"/>
          <a:chOff x="0" y="0"/>
          <a:chExt cx="0" cy="0"/>
        </a:xfrm>
      </p:grpSpPr>
      <p:sp>
        <p:nvSpPr>
          <p:cNvPr id="288" name="Google Shape;288;p92"/>
          <p:cNvSpPr/>
          <p:nvPr/>
        </p:nvSpPr>
        <p:spPr>
          <a:xfrm>
            <a:off x="241300" y="228600"/>
            <a:ext cx="11696700" cy="27178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92"/>
          <p:cNvSpPr>
            <a:spLocks noGrp="1"/>
          </p:cNvSpPr>
          <p:nvPr>
            <p:ph type="pic" idx="2"/>
          </p:nvPr>
        </p:nvSpPr>
        <p:spPr>
          <a:xfrm>
            <a:off x="1147385" y="2043172"/>
            <a:ext cx="1723877" cy="1723877"/>
          </a:xfrm>
          <a:prstGeom prst="ellipse">
            <a:avLst/>
          </a:prstGeom>
          <a:solidFill>
            <a:schemeClr val="lt1"/>
          </a:solidFill>
          <a:ln>
            <a:noFill/>
          </a:ln>
        </p:spPr>
      </p:sp>
      <p:sp>
        <p:nvSpPr>
          <p:cNvPr id="290" name="Google Shape;290;p92"/>
          <p:cNvSpPr>
            <a:spLocks noGrp="1"/>
          </p:cNvSpPr>
          <p:nvPr>
            <p:ph type="pic" idx="3"/>
          </p:nvPr>
        </p:nvSpPr>
        <p:spPr>
          <a:xfrm>
            <a:off x="3886593" y="2052565"/>
            <a:ext cx="1723877" cy="1723877"/>
          </a:xfrm>
          <a:prstGeom prst="ellipse">
            <a:avLst/>
          </a:prstGeom>
          <a:solidFill>
            <a:schemeClr val="lt1"/>
          </a:solidFill>
          <a:ln>
            <a:noFill/>
          </a:ln>
        </p:spPr>
      </p:sp>
      <p:sp>
        <p:nvSpPr>
          <p:cNvPr id="291" name="Google Shape;291;p92"/>
          <p:cNvSpPr>
            <a:spLocks noGrp="1"/>
          </p:cNvSpPr>
          <p:nvPr>
            <p:ph type="pic" idx="4"/>
          </p:nvPr>
        </p:nvSpPr>
        <p:spPr>
          <a:xfrm>
            <a:off x="6581530" y="2048263"/>
            <a:ext cx="1723877" cy="1723877"/>
          </a:xfrm>
          <a:prstGeom prst="ellipse">
            <a:avLst/>
          </a:prstGeom>
          <a:solidFill>
            <a:schemeClr val="lt1"/>
          </a:solidFill>
          <a:ln>
            <a:noFill/>
          </a:ln>
        </p:spPr>
      </p:sp>
      <p:sp>
        <p:nvSpPr>
          <p:cNvPr id="292" name="Google Shape;292;p92"/>
          <p:cNvSpPr>
            <a:spLocks noGrp="1"/>
          </p:cNvSpPr>
          <p:nvPr>
            <p:ph type="pic" idx="5"/>
          </p:nvPr>
        </p:nvSpPr>
        <p:spPr>
          <a:xfrm>
            <a:off x="9320738" y="2057654"/>
            <a:ext cx="1723877" cy="1723877"/>
          </a:xfrm>
          <a:prstGeom prst="ellipse">
            <a:avLst/>
          </a:prstGeom>
          <a:solidFill>
            <a:schemeClr val="lt1"/>
          </a:solidFill>
          <a:ln>
            <a:noFill/>
          </a:ln>
        </p:spPr>
      </p:sp>
      <p:sp>
        <p:nvSpPr>
          <p:cNvPr id="293" name="Google Shape;293;p92"/>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92"/>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92"/>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92"/>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92"/>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92"/>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92"/>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92"/>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1" name="Google Shape;301;p92"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02" name="Google Shape;302;p92"/>
          <p:cNvGrpSpPr/>
          <p:nvPr/>
        </p:nvGrpSpPr>
        <p:grpSpPr>
          <a:xfrm>
            <a:off x="4480947" y="6257070"/>
            <a:ext cx="3144242" cy="374574"/>
            <a:chOff x="301128" y="6151084"/>
            <a:chExt cx="3144242" cy="374574"/>
          </a:xfrm>
        </p:grpSpPr>
        <p:pic>
          <p:nvPicPr>
            <p:cNvPr id="303" name="Google Shape;303;p9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04" name="Google Shape;304;p9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05" name="Google Shape;305;p9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06" name="Google Shape;306;p92"/>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eet Our Team - Orange">
  <p:cSld name="Meet Our Team - Orange">
    <p:spTree>
      <p:nvGrpSpPr>
        <p:cNvPr id="1" name="Shape 307"/>
        <p:cNvGrpSpPr/>
        <p:nvPr/>
      </p:nvGrpSpPr>
      <p:grpSpPr>
        <a:xfrm>
          <a:off x="0" y="0"/>
          <a:ext cx="0" cy="0"/>
          <a:chOff x="0" y="0"/>
          <a:chExt cx="0" cy="0"/>
        </a:xfrm>
      </p:grpSpPr>
      <p:sp>
        <p:nvSpPr>
          <p:cNvPr id="308" name="Google Shape;308;p93"/>
          <p:cNvSpPr/>
          <p:nvPr/>
        </p:nvSpPr>
        <p:spPr>
          <a:xfrm>
            <a:off x="241300" y="228600"/>
            <a:ext cx="11696700" cy="271780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93"/>
          <p:cNvSpPr>
            <a:spLocks noGrp="1"/>
          </p:cNvSpPr>
          <p:nvPr>
            <p:ph type="pic" idx="2"/>
          </p:nvPr>
        </p:nvSpPr>
        <p:spPr>
          <a:xfrm>
            <a:off x="1147385" y="2043172"/>
            <a:ext cx="1723877" cy="1723877"/>
          </a:xfrm>
          <a:prstGeom prst="ellipse">
            <a:avLst/>
          </a:prstGeom>
          <a:solidFill>
            <a:schemeClr val="lt1"/>
          </a:solidFill>
          <a:ln>
            <a:noFill/>
          </a:ln>
        </p:spPr>
      </p:sp>
      <p:sp>
        <p:nvSpPr>
          <p:cNvPr id="310" name="Google Shape;310;p93"/>
          <p:cNvSpPr>
            <a:spLocks noGrp="1"/>
          </p:cNvSpPr>
          <p:nvPr>
            <p:ph type="pic" idx="3"/>
          </p:nvPr>
        </p:nvSpPr>
        <p:spPr>
          <a:xfrm>
            <a:off x="3886593" y="2052565"/>
            <a:ext cx="1723877" cy="1723877"/>
          </a:xfrm>
          <a:prstGeom prst="ellipse">
            <a:avLst/>
          </a:prstGeom>
          <a:solidFill>
            <a:schemeClr val="lt1"/>
          </a:solidFill>
          <a:ln>
            <a:noFill/>
          </a:ln>
        </p:spPr>
      </p:sp>
      <p:sp>
        <p:nvSpPr>
          <p:cNvPr id="311" name="Google Shape;311;p93"/>
          <p:cNvSpPr>
            <a:spLocks noGrp="1"/>
          </p:cNvSpPr>
          <p:nvPr>
            <p:ph type="pic" idx="4"/>
          </p:nvPr>
        </p:nvSpPr>
        <p:spPr>
          <a:xfrm>
            <a:off x="6581530" y="2048263"/>
            <a:ext cx="1723877" cy="1723877"/>
          </a:xfrm>
          <a:prstGeom prst="ellipse">
            <a:avLst/>
          </a:prstGeom>
          <a:solidFill>
            <a:schemeClr val="lt1"/>
          </a:solidFill>
          <a:ln>
            <a:noFill/>
          </a:ln>
        </p:spPr>
      </p:sp>
      <p:sp>
        <p:nvSpPr>
          <p:cNvPr id="312" name="Google Shape;312;p93"/>
          <p:cNvSpPr>
            <a:spLocks noGrp="1"/>
          </p:cNvSpPr>
          <p:nvPr>
            <p:ph type="pic" idx="5"/>
          </p:nvPr>
        </p:nvSpPr>
        <p:spPr>
          <a:xfrm>
            <a:off x="9320738" y="2057654"/>
            <a:ext cx="1723877" cy="1723877"/>
          </a:xfrm>
          <a:prstGeom prst="ellipse">
            <a:avLst/>
          </a:prstGeom>
          <a:solidFill>
            <a:schemeClr val="lt1"/>
          </a:solidFill>
          <a:ln>
            <a:noFill/>
          </a:ln>
        </p:spPr>
      </p:sp>
      <p:sp>
        <p:nvSpPr>
          <p:cNvPr id="313" name="Google Shape;313;p93"/>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93"/>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93"/>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93"/>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93"/>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93"/>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93"/>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93"/>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1" name="Google Shape;321;p93"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22" name="Google Shape;322;p93"/>
          <p:cNvGrpSpPr/>
          <p:nvPr/>
        </p:nvGrpSpPr>
        <p:grpSpPr>
          <a:xfrm>
            <a:off x="4480947" y="6257070"/>
            <a:ext cx="3144242" cy="374574"/>
            <a:chOff x="301128" y="6151084"/>
            <a:chExt cx="3144242" cy="374574"/>
          </a:xfrm>
        </p:grpSpPr>
        <p:pic>
          <p:nvPicPr>
            <p:cNvPr id="323" name="Google Shape;323;p9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24" name="Google Shape;324;p9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25" name="Google Shape;325;p9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26" name="Google Shape;326;p93"/>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box - Solid Purple">
  <p:cSld name="Text box - Solid Purple">
    <p:spTree>
      <p:nvGrpSpPr>
        <p:cNvPr id="1" name="Shape 327"/>
        <p:cNvGrpSpPr/>
        <p:nvPr/>
      </p:nvGrpSpPr>
      <p:grpSpPr>
        <a:xfrm>
          <a:off x="0" y="0"/>
          <a:ext cx="0" cy="0"/>
          <a:chOff x="0" y="0"/>
          <a:chExt cx="0" cy="0"/>
        </a:xfrm>
      </p:grpSpPr>
      <p:sp>
        <p:nvSpPr>
          <p:cNvPr id="328" name="Google Shape;328;p94"/>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29" name="Google Shape;329;p94"/>
          <p:cNvGrpSpPr/>
          <p:nvPr/>
        </p:nvGrpSpPr>
        <p:grpSpPr>
          <a:xfrm>
            <a:off x="301128" y="6151084"/>
            <a:ext cx="3144242" cy="374574"/>
            <a:chOff x="301128" y="6151084"/>
            <a:chExt cx="3144242" cy="374574"/>
          </a:xfrm>
        </p:grpSpPr>
        <p:pic>
          <p:nvPicPr>
            <p:cNvPr id="330" name="Google Shape;330;p94"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31" name="Google Shape;331;p94"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32" name="Google Shape;332;p94"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33" name="Google Shape;333;p94"/>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94"/>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5" name="Google Shape;335;p94"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with Photo - Purple">
  <p:cSld name="Text Slide with Photo - Purple">
    <p:spTree>
      <p:nvGrpSpPr>
        <p:cNvPr id="1" name="Shape 53"/>
        <p:cNvGrpSpPr/>
        <p:nvPr/>
      </p:nvGrpSpPr>
      <p:grpSpPr>
        <a:xfrm>
          <a:off x="0" y="0"/>
          <a:ext cx="0" cy="0"/>
          <a:chOff x="0" y="0"/>
          <a:chExt cx="0" cy="0"/>
        </a:xfrm>
      </p:grpSpPr>
      <p:sp>
        <p:nvSpPr>
          <p:cNvPr id="54" name="Google Shape;54;p68"/>
          <p:cNvSpPr/>
          <p:nvPr/>
        </p:nvSpPr>
        <p:spPr>
          <a:xfrm rot="10800000" flipH="1">
            <a:off x="1356632" y="-2"/>
            <a:ext cx="549543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55" name="Google Shape;55;p68"/>
          <p:cNvSpPr>
            <a:spLocks noGrp="1"/>
          </p:cNvSpPr>
          <p:nvPr>
            <p:ph type="pic" idx="2"/>
          </p:nvPr>
        </p:nvSpPr>
        <p:spPr>
          <a:xfrm>
            <a:off x="6852062" y="228600"/>
            <a:ext cx="5105121" cy="6362700"/>
          </a:xfrm>
          <a:prstGeom prst="rect">
            <a:avLst/>
          </a:prstGeom>
          <a:solidFill>
            <a:schemeClr val="lt1"/>
          </a:solidFill>
          <a:ln>
            <a:noFill/>
          </a:ln>
        </p:spPr>
      </p:sp>
      <p:sp>
        <p:nvSpPr>
          <p:cNvPr id="56" name="Google Shape;56;p68"/>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8"/>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8" name="Google Shape;58;p68"/>
          <p:cNvGrpSpPr/>
          <p:nvPr/>
        </p:nvGrpSpPr>
        <p:grpSpPr>
          <a:xfrm rot="-5400000">
            <a:off x="-1025447" y="4518095"/>
            <a:ext cx="3445636" cy="410479"/>
            <a:chOff x="301128" y="6151084"/>
            <a:chExt cx="3144242" cy="374574"/>
          </a:xfrm>
        </p:grpSpPr>
        <p:pic>
          <p:nvPicPr>
            <p:cNvPr id="59" name="Google Shape;59;p6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60" name="Google Shape;60;p6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61" name="Google Shape;61;p6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box - Solid Blue">
  <p:cSld name="Text box - Solid Blue">
    <p:spTree>
      <p:nvGrpSpPr>
        <p:cNvPr id="1" name="Shape 336"/>
        <p:cNvGrpSpPr/>
        <p:nvPr/>
      </p:nvGrpSpPr>
      <p:grpSpPr>
        <a:xfrm>
          <a:off x="0" y="0"/>
          <a:ext cx="0" cy="0"/>
          <a:chOff x="0" y="0"/>
          <a:chExt cx="0" cy="0"/>
        </a:xfrm>
      </p:grpSpPr>
      <p:sp>
        <p:nvSpPr>
          <p:cNvPr id="337" name="Google Shape;337;p95"/>
          <p:cNvSpPr/>
          <p:nvPr/>
        </p:nvSpPr>
        <p:spPr>
          <a:xfrm>
            <a:off x="241300" y="228600"/>
            <a:ext cx="11696700" cy="569531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95"/>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95"/>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0" name="Google Shape;340;p95"/>
          <p:cNvGrpSpPr/>
          <p:nvPr/>
        </p:nvGrpSpPr>
        <p:grpSpPr>
          <a:xfrm>
            <a:off x="301128" y="6151084"/>
            <a:ext cx="3144242" cy="374574"/>
            <a:chOff x="301128" y="6151084"/>
            <a:chExt cx="3144242" cy="374574"/>
          </a:xfrm>
        </p:grpSpPr>
        <p:pic>
          <p:nvPicPr>
            <p:cNvPr id="341" name="Google Shape;341;p9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42" name="Google Shape;342;p9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43" name="Google Shape;343;p9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44" name="Google Shape;344;p95"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box - Solid Orange">
  <p:cSld name="Text box - Solid Orange">
    <p:spTree>
      <p:nvGrpSpPr>
        <p:cNvPr id="1" name="Shape 345"/>
        <p:cNvGrpSpPr/>
        <p:nvPr/>
      </p:nvGrpSpPr>
      <p:grpSpPr>
        <a:xfrm>
          <a:off x="0" y="0"/>
          <a:ext cx="0" cy="0"/>
          <a:chOff x="0" y="0"/>
          <a:chExt cx="0" cy="0"/>
        </a:xfrm>
      </p:grpSpPr>
      <p:sp>
        <p:nvSpPr>
          <p:cNvPr id="346" name="Google Shape;346;p96"/>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96"/>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96"/>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9" name="Google Shape;349;p96"/>
          <p:cNvGrpSpPr/>
          <p:nvPr/>
        </p:nvGrpSpPr>
        <p:grpSpPr>
          <a:xfrm>
            <a:off x="301128" y="6151084"/>
            <a:ext cx="3144242" cy="374574"/>
            <a:chOff x="301128" y="6151084"/>
            <a:chExt cx="3144242" cy="374574"/>
          </a:xfrm>
        </p:grpSpPr>
        <p:pic>
          <p:nvPicPr>
            <p:cNvPr id="350" name="Google Shape;350;p9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51" name="Google Shape;351;p9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52" name="Google Shape;352;p9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53" name="Google Shape;353;p96"/>
          <p:cNvSpPr/>
          <p:nvPr/>
        </p:nvSpPr>
        <p:spPr>
          <a:xfrm>
            <a:off x="241300" y="228600"/>
            <a:ext cx="11696700" cy="569531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96"/>
          <p:cNvSpPr txBox="1">
            <a:spLocks noGrp="1"/>
          </p:cNvSpPr>
          <p:nvPr>
            <p:ph type="body" idx="3"/>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96"/>
          <p:cNvSpPr txBox="1">
            <a:spLocks noGrp="1"/>
          </p:cNvSpPr>
          <p:nvPr>
            <p:ph type="body" idx="4"/>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56" name="Google Shape;356;p96"/>
          <p:cNvGrpSpPr/>
          <p:nvPr/>
        </p:nvGrpSpPr>
        <p:grpSpPr>
          <a:xfrm>
            <a:off x="301128" y="6151084"/>
            <a:ext cx="3144242" cy="374574"/>
            <a:chOff x="301128" y="6151084"/>
            <a:chExt cx="3144242" cy="374574"/>
          </a:xfrm>
        </p:grpSpPr>
        <p:pic>
          <p:nvPicPr>
            <p:cNvPr id="357" name="Google Shape;357;p9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58" name="Google Shape;358;p9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59" name="Google Shape;359;p9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60" name="Google Shape;360;p96"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361"/>
        <p:cNvGrpSpPr/>
        <p:nvPr/>
      </p:nvGrpSpPr>
      <p:grpSpPr>
        <a:xfrm>
          <a:off x="0" y="0"/>
          <a:ext cx="0" cy="0"/>
          <a:chOff x="0" y="0"/>
          <a:chExt cx="0" cy="0"/>
        </a:xfrm>
      </p:grpSpPr>
      <p:sp>
        <p:nvSpPr>
          <p:cNvPr id="362" name="Google Shape;362;p97"/>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97"/>
          <p:cNvSpPr txBox="1">
            <a:spLocks noGrp="1"/>
          </p:cNvSpPr>
          <p:nvPr>
            <p:ph type="body" idx="1"/>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4" name="Google Shape;364;p97"/>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365" name="Google Shape;365;p97"/>
          <p:cNvSpPr>
            <a:spLocks noGrp="1"/>
          </p:cNvSpPr>
          <p:nvPr>
            <p:ph type="pic" idx="2"/>
          </p:nvPr>
        </p:nvSpPr>
        <p:spPr>
          <a:xfrm>
            <a:off x="7061200" y="1203325"/>
            <a:ext cx="5130800" cy="3913188"/>
          </a:xfrm>
          <a:prstGeom prst="rect">
            <a:avLst/>
          </a:prstGeom>
          <a:solidFill>
            <a:schemeClr val="lt1"/>
          </a:solidFill>
          <a:ln>
            <a:noFill/>
          </a:ln>
        </p:spPr>
      </p:sp>
      <p:sp>
        <p:nvSpPr>
          <p:cNvPr id="366" name="Google Shape;366;p97"/>
          <p:cNvSpPr txBox="1">
            <a:spLocks noGrp="1"/>
          </p:cNvSpPr>
          <p:nvPr>
            <p:ph type="body" idx="3"/>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67" name="Google Shape;367;p97"/>
          <p:cNvGrpSpPr/>
          <p:nvPr/>
        </p:nvGrpSpPr>
        <p:grpSpPr>
          <a:xfrm>
            <a:off x="389965" y="6092742"/>
            <a:ext cx="3144242" cy="374574"/>
            <a:chOff x="301128" y="6151084"/>
            <a:chExt cx="3144242" cy="374574"/>
          </a:xfrm>
        </p:grpSpPr>
        <p:pic>
          <p:nvPicPr>
            <p:cNvPr id="368" name="Google Shape;368;p9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69" name="Google Shape;369;p9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70" name="Google Shape;370;p9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371"/>
        <p:cNvGrpSpPr/>
        <p:nvPr/>
      </p:nvGrpSpPr>
      <p:grpSpPr>
        <a:xfrm>
          <a:off x="0" y="0"/>
          <a:ext cx="0" cy="0"/>
          <a:chOff x="0" y="0"/>
          <a:chExt cx="0" cy="0"/>
        </a:xfrm>
      </p:grpSpPr>
      <p:sp>
        <p:nvSpPr>
          <p:cNvPr id="372" name="Google Shape;372;p98"/>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98"/>
          <p:cNvSpPr txBox="1">
            <a:spLocks noGrp="1"/>
          </p:cNvSpPr>
          <p:nvPr>
            <p:ph type="body" idx="1"/>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74" name="Google Shape;374;p98"/>
          <p:cNvGrpSpPr/>
          <p:nvPr/>
        </p:nvGrpSpPr>
        <p:grpSpPr>
          <a:xfrm>
            <a:off x="2530564" y="336687"/>
            <a:ext cx="9078210" cy="5854425"/>
            <a:chOff x="3152299" y="635855"/>
            <a:chExt cx="19296834" cy="12444290"/>
          </a:xfrm>
        </p:grpSpPr>
        <p:pic>
          <p:nvPicPr>
            <p:cNvPr id="375" name="Google Shape;375;p98" descr="iPhone6_mockup_front_white.png"/>
            <p:cNvPicPr preferRelativeResize="0"/>
            <p:nvPr/>
          </p:nvPicPr>
          <p:blipFill rotWithShape="1">
            <a:blip r:embed="rId2">
              <a:alphaModFix/>
            </a:blip>
            <a:srcRect/>
            <a:stretch/>
          </p:blipFill>
          <p:spPr>
            <a:xfrm>
              <a:off x="14493359" y="635855"/>
              <a:ext cx="7955774" cy="12444290"/>
            </a:xfrm>
            <a:prstGeom prst="rect">
              <a:avLst/>
            </a:prstGeom>
            <a:noFill/>
            <a:ln>
              <a:noFill/>
            </a:ln>
          </p:spPr>
        </p:pic>
        <p:sp>
          <p:nvSpPr>
            <p:cNvPr id="376" name="Google Shape;376;p98"/>
            <p:cNvSpPr txBox="1"/>
            <p:nvPr/>
          </p:nvSpPr>
          <p:spPr>
            <a:xfrm>
              <a:off x="3152299" y="9384825"/>
              <a:ext cx="22621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2"/>
                  </a:solidFill>
                  <a:latin typeface="Montserrat"/>
                  <a:ea typeface="Montserrat"/>
                  <a:cs typeface="Montserrat"/>
                  <a:sym typeface="Montserrat"/>
                </a:rPr>
                <a:t>Title One</a:t>
              </a:r>
              <a:endParaRPr/>
            </a:p>
          </p:txBody>
        </p:sp>
        <p:sp>
          <p:nvSpPr>
            <p:cNvPr id="377" name="Google Shape;377;p98"/>
            <p:cNvSpPr txBox="1"/>
            <p:nvPr/>
          </p:nvSpPr>
          <p:spPr>
            <a:xfrm>
              <a:off x="9842014" y="9384825"/>
              <a:ext cx="2242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2"/>
                  </a:solidFill>
                  <a:latin typeface="Montserrat"/>
                  <a:ea typeface="Montserrat"/>
                  <a:cs typeface="Montserrat"/>
                  <a:sym typeface="Montserrat"/>
                </a:rPr>
                <a:t>Title Two</a:t>
              </a:r>
              <a:endParaRPr/>
            </a:p>
          </p:txBody>
        </p:sp>
      </p:grpSp>
      <p:sp>
        <p:nvSpPr>
          <p:cNvPr id="378" name="Google Shape;378;p98"/>
          <p:cNvSpPr>
            <a:spLocks noGrp="1"/>
          </p:cNvSpPr>
          <p:nvPr>
            <p:ph type="pic" idx="2"/>
          </p:nvPr>
        </p:nvSpPr>
        <p:spPr>
          <a:xfrm>
            <a:off x="8602116" y="1265033"/>
            <a:ext cx="2266512" cy="3978298"/>
          </a:xfrm>
          <a:prstGeom prst="rect">
            <a:avLst/>
          </a:prstGeom>
          <a:solidFill>
            <a:schemeClr val="lt1"/>
          </a:solidFill>
          <a:ln>
            <a:noFill/>
          </a:ln>
        </p:spPr>
      </p:sp>
      <p:sp>
        <p:nvSpPr>
          <p:cNvPr id="379" name="Google Shape;379;p98"/>
          <p:cNvSpPr txBox="1">
            <a:spLocks noGrp="1"/>
          </p:cNvSpPr>
          <p:nvPr>
            <p:ph type="body" idx="3"/>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0" name="Google Shape;380;p98"/>
          <p:cNvGrpSpPr/>
          <p:nvPr/>
        </p:nvGrpSpPr>
        <p:grpSpPr>
          <a:xfrm>
            <a:off x="389965" y="6092742"/>
            <a:ext cx="3144242" cy="374574"/>
            <a:chOff x="301128" y="6151084"/>
            <a:chExt cx="3144242" cy="374574"/>
          </a:xfrm>
        </p:grpSpPr>
        <p:pic>
          <p:nvPicPr>
            <p:cNvPr id="381" name="Google Shape;381;p9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82" name="Google Shape;382;p9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83" name="Google Shape;383;p9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ullet Slide - Green">
  <p:cSld name="Bullet Slide - Green">
    <p:spTree>
      <p:nvGrpSpPr>
        <p:cNvPr id="1" name="Shape 384"/>
        <p:cNvGrpSpPr/>
        <p:nvPr/>
      </p:nvGrpSpPr>
      <p:grpSpPr>
        <a:xfrm>
          <a:off x="0" y="0"/>
          <a:ext cx="0" cy="0"/>
          <a:chOff x="0" y="0"/>
          <a:chExt cx="0" cy="0"/>
        </a:xfrm>
      </p:grpSpPr>
      <p:sp>
        <p:nvSpPr>
          <p:cNvPr id="385" name="Google Shape;385;p99"/>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99"/>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7" name="Google Shape;387;p99"/>
          <p:cNvCxnSpPr/>
          <p:nvPr/>
        </p:nvCxnSpPr>
        <p:spPr>
          <a:xfrm>
            <a:off x="5346936" y="-25722"/>
            <a:ext cx="0" cy="6853558"/>
          </a:xfrm>
          <a:prstGeom prst="straightConnector1">
            <a:avLst/>
          </a:prstGeom>
          <a:noFill/>
          <a:ln w="12700" cap="flat" cmpd="sng">
            <a:solidFill>
              <a:srgbClr val="79527B"/>
            </a:solidFill>
            <a:prstDash val="solid"/>
            <a:miter lim="800000"/>
            <a:headEnd type="none" w="sm" len="sm"/>
            <a:tailEnd type="none" w="sm" len="sm"/>
          </a:ln>
        </p:spPr>
      </p:cxnSp>
      <p:sp>
        <p:nvSpPr>
          <p:cNvPr id="388" name="Google Shape;388;p99"/>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99"/>
          <p:cNvSpPr/>
          <p:nvPr/>
        </p:nvSpPr>
        <p:spPr>
          <a:xfrm>
            <a:off x="4783395" y="415207"/>
            <a:ext cx="1154422" cy="115442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90" name="Google Shape;390;p99"/>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1" name="Google Shape;391;p99"/>
          <p:cNvGrpSpPr/>
          <p:nvPr/>
        </p:nvGrpSpPr>
        <p:grpSpPr>
          <a:xfrm rot="-5400000">
            <a:off x="-1025447" y="4518095"/>
            <a:ext cx="3445636" cy="410479"/>
            <a:chOff x="301128" y="6151084"/>
            <a:chExt cx="3144242" cy="374574"/>
          </a:xfrm>
        </p:grpSpPr>
        <p:pic>
          <p:nvPicPr>
            <p:cNvPr id="392" name="Google Shape;392;p9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93" name="Google Shape;393;p9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94" name="Google Shape;394;p9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ullet Slide - Blue">
  <p:cSld name="Bullet Slide - Blue">
    <p:spTree>
      <p:nvGrpSpPr>
        <p:cNvPr id="1" name="Shape 395"/>
        <p:cNvGrpSpPr/>
        <p:nvPr/>
      </p:nvGrpSpPr>
      <p:grpSpPr>
        <a:xfrm>
          <a:off x="0" y="0"/>
          <a:ext cx="0" cy="0"/>
          <a:chOff x="0" y="0"/>
          <a:chExt cx="0" cy="0"/>
        </a:xfrm>
      </p:grpSpPr>
      <p:sp>
        <p:nvSpPr>
          <p:cNvPr id="396" name="Google Shape;396;p100"/>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p100"/>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8" name="Google Shape;398;p100"/>
          <p:cNvCxnSpPr/>
          <p:nvPr/>
        </p:nvCxnSpPr>
        <p:spPr>
          <a:xfrm>
            <a:off x="5346936" y="-25722"/>
            <a:ext cx="0" cy="6853558"/>
          </a:xfrm>
          <a:prstGeom prst="straightConnector1">
            <a:avLst/>
          </a:prstGeom>
          <a:noFill/>
          <a:ln w="12700" cap="flat" cmpd="sng">
            <a:solidFill>
              <a:srgbClr val="81D1C5"/>
            </a:solidFill>
            <a:prstDash val="solid"/>
            <a:miter lim="800000"/>
            <a:headEnd type="none" w="sm" len="sm"/>
            <a:tailEnd type="none" w="sm" len="sm"/>
          </a:ln>
        </p:spPr>
      </p:cxnSp>
      <p:sp>
        <p:nvSpPr>
          <p:cNvPr id="399" name="Google Shape;399;p100"/>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100"/>
          <p:cNvSpPr/>
          <p:nvPr/>
        </p:nvSpPr>
        <p:spPr>
          <a:xfrm>
            <a:off x="4783395" y="415207"/>
            <a:ext cx="1154422" cy="115442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01" name="Google Shape;401;p100"/>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2" name="Google Shape;402;p100"/>
          <p:cNvGrpSpPr/>
          <p:nvPr/>
        </p:nvGrpSpPr>
        <p:grpSpPr>
          <a:xfrm rot="-5400000">
            <a:off x="-1025447" y="4518095"/>
            <a:ext cx="3445636" cy="410479"/>
            <a:chOff x="301128" y="6151084"/>
            <a:chExt cx="3144242" cy="374574"/>
          </a:xfrm>
        </p:grpSpPr>
        <p:pic>
          <p:nvPicPr>
            <p:cNvPr id="403" name="Google Shape;403;p10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04" name="Google Shape;404;p10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05" name="Google Shape;405;p10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llet Slide - Light Green">
  <p:cSld name="Bullet Slide - Light Green">
    <p:spTree>
      <p:nvGrpSpPr>
        <p:cNvPr id="1" name="Shape 406"/>
        <p:cNvGrpSpPr/>
        <p:nvPr/>
      </p:nvGrpSpPr>
      <p:grpSpPr>
        <a:xfrm>
          <a:off x="0" y="0"/>
          <a:ext cx="0" cy="0"/>
          <a:chOff x="0" y="0"/>
          <a:chExt cx="0" cy="0"/>
        </a:xfrm>
      </p:grpSpPr>
      <p:sp>
        <p:nvSpPr>
          <p:cNvPr id="407" name="Google Shape;407;p101"/>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101"/>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9" name="Google Shape;409;p101"/>
          <p:cNvCxnSpPr/>
          <p:nvPr/>
        </p:nvCxnSpPr>
        <p:spPr>
          <a:xfrm>
            <a:off x="5346936" y="-25722"/>
            <a:ext cx="0" cy="6853558"/>
          </a:xfrm>
          <a:prstGeom prst="straightConnector1">
            <a:avLst/>
          </a:prstGeom>
          <a:noFill/>
          <a:ln w="12700" cap="flat" cmpd="sng">
            <a:solidFill>
              <a:srgbClr val="F27954"/>
            </a:solidFill>
            <a:prstDash val="solid"/>
            <a:miter lim="800000"/>
            <a:headEnd type="none" w="sm" len="sm"/>
            <a:tailEnd type="none" w="sm" len="sm"/>
          </a:ln>
        </p:spPr>
      </p:cxnSp>
      <p:sp>
        <p:nvSpPr>
          <p:cNvPr id="410" name="Google Shape;410;p101"/>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1" name="Google Shape;411;p101"/>
          <p:cNvSpPr/>
          <p:nvPr/>
        </p:nvSpPr>
        <p:spPr>
          <a:xfrm>
            <a:off x="4783395" y="415207"/>
            <a:ext cx="1154422" cy="115442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12" name="Google Shape;412;p101"/>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13" name="Google Shape;413;p101"/>
          <p:cNvGrpSpPr/>
          <p:nvPr/>
        </p:nvGrpSpPr>
        <p:grpSpPr>
          <a:xfrm rot="-5400000">
            <a:off x="-1025447" y="4518095"/>
            <a:ext cx="3445636" cy="410479"/>
            <a:chOff x="301128" y="6151084"/>
            <a:chExt cx="3144242" cy="374574"/>
          </a:xfrm>
        </p:grpSpPr>
        <p:pic>
          <p:nvPicPr>
            <p:cNvPr id="414" name="Google Shape;414;p10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15" name="Google Shape;415;p10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16" name="Google Shape;416;p10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417"/>
        <p:cNvGrpSpPr/>
        <p:nvPr/>
      </p:nvGrpSpPr>
      <p:grpSpPr>
        <a:xfrm>
          <a:off x="0" y="0"/>
          <a:ext cx="0" cy="0"/>
          <a:chOff x="0" y="0"/>
          <a:chExt cx="0" cy="0"/>
        </a:xfrm>
      </p:grpSpPr>
      <p:sp>
        <p:nvSpPr>
          <p:cNvPr id="418" name="Google Shape;418;p102"/>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a:solidFill>
                  <a:schemeClr val="dk2"/>
                </a:solidFill>
                <a:latin typeface="Montserrat Medium"/>
                <a:ea typeface="Montserrat Medium"/>
                <a:cs typeface="Montserrat Medium"/>
                <a:sym typeface="Montserrat Medium"/>
              </a:rPr>
              <a:t>OUR TIMELINE</a:t>
            </a:r>
            <a:endParaRPr/>
          </a:p>
        </p:txBody>
      </p:sp>
      <p:cxnSp>
        <p:nvCxnSpPr>
          <p:cNvPr id="419" name="Google Shape;419;p102"/>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420" name="Google Shape;420;p102"/>
          <p:cNvSpPr/>
          <p:nvPr/>
        </p:nvSpPr>
        <p:spPr>
          <a:xfrm>
            <a:off x="2102383" y="2832249"/>
            <a:ext cx="1233055" cy="123305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1" name="Google Shape;421;p102"/>
          <p:cNvSpPr/>
          <p:nvPr/>
        </p:nvSpPr>
        <p:spPr>
          <a:xfrm>
            <a:off x="5969765" y="3362570"/>
            <a:ext cx="172412" cy="17241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2" name="Google Shape;422;p102"/>
          <p:cNvSpPr/>
          <p:nvPr/>
        </p:nvSpPr>
        <p:spPr>
          <a:xfrm>
            <a:off x="9383674" y="3362570"/>
            <a:ext cx="172412" cy="172412"/>
          </a:xfrm>
          <a:prstGeom prst="ellipse">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3" name="Google Shape;423;p102"/>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dk2"/>
                </a:solidFill>
                <a:latin typeface="Montserrat Medium"/>
                <a:ea typeface="Montserrat Medium"/>
                <a:cs typeface="Montserrat Medium"/>
                <a:sym typeface="Montserrat Medium"/>
              </a:rPr>
              <a:t>Your Title</a:t>
            </a:r>
            <a:endParaRPr/>
          </a:p>
        </p:txBody>
      </p:sp>
      <p:sp>
        <p:nvSpPr>
          <p:cNvPr id="424" name="Google Shape;424;p102"/>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dk2"/>
                </a:solidFill>
                <a:latin typeface="Montserrat Medium"/>
                <a:ea typeface="Montserrat Medium"/>
                <a:cs typeface="Montserrat Medium"/>
                <a:sym typeface="Montserrat Medium"/>
              </a:rPr>
              <a:t>Your Title</a:t>
            </a:r>
            <a:endParaRPr/>
          </a:p>
        </p:txBody>
      </p:sp>
      <p:sp>
        <p:nvSpPr>
          <p:cNvPr id="425" name="Google Shape;425;p102"/>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102"/>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102"/>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8" name="Google Shape;428;p102"/>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9" name="Google Shape;429;p102"/>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2000"/>
              <a:buNone/>
              <a:defRPr sz="2000" b="0"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0" name="Google Shape;430;p102"/>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6C0B5"/>
              </a:buClr>
              <a:buSzPts val="2000"/>
              <a:buNone/>
              <a:defRPr sz="2000" b="0" i="0">
                <a:solidFill>
                  <a:srgbClr val="76C0B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1" name="Google Shape;431;p102"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432" name="Google Shape;432;p102"/>
          <p:cNvGrpSpPr/>
          <p:nvPr/>
        </p:nvGrpSpPr>
        <p:grpSpPr>
          <a:xfrm>
            <a:off x="389965" y="6092742"/>
            <a:ext cx="3144242" cy="374574"/>
            <a:chOff x="301128" y="6151084"/>
            <a:chExt cx="3144242" cy="374574"/>
          </a:xfrm>
        </p:grpSpPr>
        <p:pic>
          <p:nvPicPr>
            <p:cNvPr id="433" name="Google Shape;433;p10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34" name="Google Shape;434;p10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35" name="Google Shape;435;p10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436"/>
        <p:cNvGrpSpPr/>
        <p:nvPr/>
      </p:nvGrpSpPr>
      <p:grpSpPr>
        <a:xfrm>
          <a:off x="0" y="0"/>
          <a:ext cx="0" cy="0"/>
          <a:chOff x="0" y="0"/>
          <a:chExt cx="0" cy="0"/>
        </a:xfrm>
      </p:grpSpPr>
      <p:cxnSp>
        <p:nvCxnSpPr>
          <p:cNvPr id="437" name="Google Shape;437;p103"/>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438" name="Google Shape;438;p103"/>
          <p:cNvSpPr/>
          <p:nvPr/>
        </p:nvSpPr>
        <p:spPr>
          <a:xfrm>
            <a:off x="6040275" y="3362570"/>
            <a:ext cx="172412" cy="17241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39" name="Google Shape;439;p103"/>
          <p:cNvSpPr/>
          <p:nvPr/>
        </p:nvSpPr>
        <p:spPr>
          <a:xfrm>
            <a:off x="2626366" y="3362571"/>
            <a:ext cx="172412" cy="17241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0" name="Google Shape;440;p103"/>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dk2"/>
                </a:solidFill>
                <a:latin typeface="Montserrat Medium"/>
                <a:ea typeface="Montserrat Medium"/>
                <a:cs typeface="Montserrat Medium"/>
                <a:sym typeface="Montserrat Medium"/>
              </a:rPr>
              <a:t>Your Title</a:t>
            </a:r>
            <a:endParaRPr/>
          </a:p>
        </p:txBody>
      </p:sp>
      <p:sp>
        <p:nvSpPr>
          <p:cNvPr id="441" name="Google Shape;441;p103"/>
          <p:cNvSpPr/>
          <p:nvPr/>
        </p:nvSpPr>
        <p:spPr>
          <a:xfrm>
            <a:off x="9393224" y="3362571"/>
            <a:ext cx="172412" cy="172412"/>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2" name="Google Shape;442;p103"/>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103"/>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103"/>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p103"/>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103"/>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103"/>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8" name="Google Shape;448;p103"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449" name="Google Shape;449;p103"/>
          <p:cNvGrpSpPr/>
          <p:nvPr/>
        </p:nvGrpSpPr>
        <p:grpSpPr>
          <a:xfrm>
            <a:off x="4480947" y="6257070"/>
            <a:ext cx="3144242" cy="374574"/>
            <a:chOff x="301128" y="6151084"/>
            <a:chExt cx="3144242" cy="374574"/>
          </a:xfrm>
        </p:grpSpPr>
        <p:pic>
          <p:nvPicPr>
            <p:cNvPr id="450" name="Google Shape;450;p10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51" name="Google Shape;451;p10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52" name="Google Shape;452;p10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453"/>
        <p:cNvGrpSpPr/>
        <p:nvPr/>
      </p:nvGrpSpPr>
      <p:grpSpPr>
        <a:xfrm>
          <a:off x="0" y="0"/>
          <a:ext cx="0" cy="0"/>
          <a:chOff x="0" y="0"/>
          <a:chExt cx="0" cy="0"/>
        </a:xfrm>
      </p:grpSpPr>
      <p:grpSp>
        <p:nvGrpSpPr>
          <p:cNvPr id="454" name="Google Shape;454;p104"/>
          <p:cNvGrpSpPr/>
          <p:nvPr/>
        </p:nvGrpSpPr>
        <p:grpSpPr>
          <a:xfrm flipH="1">
            <a:off x="-87112" y="2832249"/>
            <a:ext cx="10088030" cy="1233055"/>
            <a:chOff x="4201590" y="5664497"/>
            <a:chExt cx="20176060" cy="2466109"/>
          </a:xfrm>
        </p:grpSpPr>
        <p:cxnSp>
          <p:nvCxnSpPr>
            <p:cNvPr id="455" name="Google Shape;455;p104"/>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456" name="Google Shape;456;p104"/>
            <p:cNvSpPr/>
            <p:nvPr/>
          </p:nvSpPr>
          <p:spPr>
            <a:xfrm>
              <a:off x="4201590" y="5664497"/>
              <a:ext cx="2466109" cy="2466109"/>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7" name="Google Shape;457;p104"/>
            <p:cNvSpPr/>
            <p:nvPr/>
          </p:nvSpPr>
          <p:spPr>
            <a:xfrm>
              <a:off x="11936354" y="6725140"/>
              <a:ext cx="344824" cy="34482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8" name="Google Shape;458;p104"/>
            <p:cNvSpPr/>
            <p:nvPr/>
          </p:nvSpPr>
          <p:spPr>
            <a:xfrm>
              <a:off x="18764171" y="6725140"/>
              <a:ext cx="344824" cy="34482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sp>
        <p:nvSpPr>
          <p:cNvPr id="459" name="Google Shape;459;p104"/>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0" name="Google Shape;460;p104"/>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1" name="Google Shape;461;p104"/>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104"/>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104"/>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4" name="Google Shape;464;p104"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465" name="Google Shape;465;p104"/>
          <p:cNvGrpSpPr/>
          <p:nvPr/>
        </p:nvGrpSpPr>
        <p:grpSpPr>
          <a:xfrm>
            <a:off x="8448790" y="6057987"/>
            <a:ext cx="3144242" cy="374574"/>
            <a:chOff x="301128" y="6151084"/>
            <a:chExt cx="3144242" cy="374574"/>
          </a:xfrm>
        </p:grpSpPr>
        <p:pic>
          <p:nvPicPr>
            <p:cNvPr id="466" name="Google Shape;466;p10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67" name="Google Shape;467;p10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68" name="Google Shape;468;p10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Purple">
  <p:cSld name="Divider Slide - Purple">
    <p:spTree>
      <p:nvGrpSpPr>
        <p:cNvPr id="1" name="Shape 62"/>
        <p:cNvGrpSpPr/>
        <p:nvPr/>
      </p:nvGrpSpPr>
      <p:grpSpPr>
        <a:xfrm>
          <a:off x="0" y="0"/>
          <a:ext cx="0" cy="0"/>
          <a:chOff x="0" y="0"/>
          <a:chExt cx="0" cy="0"/>
        </a:xfrm>
      </p:grpSpPr>
      <p:sp>
        <p:nvSpPr>
          <p:cNvPr id="63" name="Google Shape;63;p69"/>
          <p:cNvSpPr/>
          <p:nvPr/>
        </p:nvSpPr>
        <p:spPr>
          <a:xfrm>
            <a:off x="0" y="0"/>
            <a:ext cx="12192000" cy="550272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64" name="Google Shape;64;p69"/>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5" name="Google Shape;65;p69"/>
          <p:cNvGrpSpPr/>
          <p:nvPr/>
        </p:nvGrpSpPr>
        <p:grpSpPr>
          <a:xfrm>
            <a:off x="8448790" y="6057987"/>
            <a:ext cx="3144242" cy="374574"/>
            <a:chOff x="301128" y="6151084"/>
            <a:chExt cx="3144242" cy="374574"/>
          </a:xfrm>
        </p:grpSpPr>
        <p:pic>
          <p:nvPicPr>
            <p:cNvPr id="66" name="Google Shape;66;p6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67" name="Google Shape;67;p6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68" name="Google Shape;68;p6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69" name="Google Shape;69;p69"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 column text box">
  <p:cSld name="2 column text box">
    <p:spTree>
      <p:nvGrpSpPr>
        <p:cNvPr id="1" name="Shape 469"/>
        <p:cNvGrpSpPr/>
        <p:nvPr/>
      </p:nvGrpSpPr>
      <p:grpSpPr>
        <a:xfrm>
          <a:off x="0" y="0"/>
          <a:ext cx="0" cy="0"/>
          <a:chOff x="0" y="0"/>
          <a:chExt cx="0" cy="0"/>
        </a:xfrm>
      </p:grpSpPr>
      <p:sp>
        <p:nvSpPr>
          <p:cNvPr id="470" name="Google Shape;470;p105"/>
          <p:cNvSpPr/>
          <p:nvPr/>
        </p:nvSpPr>
        <p:spPr>
          <a:xfrm>
            <a:off x="0" y="482371"/>
            <a:ext cx="6113604" cy="285559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05"/>
          <p:cNvSpPr/>
          <p:nvPr/>
        </p:nvSpPr>
        <p:spPr>
          <a:xfrm>
            <a:off x="6113604" y="482371"/>
            <a:ext cx="6113604" cy="285559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105"/>
          <p:cNvSpPr txBox="1">
            <a:spLocks noGrp="1"/>
          </p:cNvSpPr>
          <p:nvPr>
            <p:ph type="body" idx="1"/>
          </p:nvPr>
        </p:nvSpPr>
        <p:spPr>
          <a:xfrm>
            <a:off x="633715" y="3843119"/>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3" name="Google Shape;473;p105"/>
          <p:cNvSpPr txBox="1">
            <a:spLocks noGrp="1"/>
          </p:cNvSpPr>
          <p:nvPr>
            <p:ph type="body" idx="2"/>
          </p:nvPr>
        </p:nvSpPr>
        <p:spPr>
          <a:xfrm>
            <a:off x="633715" y="2505507"/>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105"/>
          <p:cNvSpPr txBox="1">
            <a:spLocks noGrp="1"/>
          </p:cNvSpPr>
          <p:nvPr>
            <p:ph type="body" idx="3"/>
          </p:nvPr>
        </p:nvSpPr>
        <p:spPr>
          <a:xfrm>
            <a:off x="6420771" y="3880875"/>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105"/>
          <p:cNvSpPr txBox="1">
            <a:spLocks noGrp="1"/>
          </p:cNvSpPr>
          <p:nvPr>
            <p:ph type="body" idx="4"/>
          </p:nvPr>
        </p:nvSpPr>
        <p:spPr>
          <a:xfrm>
            <a:off x="6420771" y="2543263"/>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6" name="Google Shape;476;p105"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477" name="Google Shape;477;p105"/>
          <p:cNvGrpSpPr/>
          <p:nvPr/>
        </p:nvGrpSpPr>
        <p:grpSpPr>
          <a:xfrm>
            <a:off x="4480947" y="6257070"/>
            <a:ext cx="3144242" cy="374574"/>
            <a:chOff x="301128" y="6151084"/>
            <a:chExt cx="3144242" cy="374574"/>
          </a:xfrm>
        </p:grpSpPr>
        <p:pic>
          <p:nvPicPr>
            <p:cNvPr id="478" name="Google Shape;478;p10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79" name="Google Shape;479;p10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80" name="Google Shape;480;p10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481"/>
        <p:cNvGrpSpPr/>
        <p:nvPr/>
      </p:nvGrpSpPr>
      <p:grpSpPr>
        <a:xfrm>
          <a:off x="0" y="0"/>
          <a:ext cx="0" cy="0"/>
          <a:chOff x="0" y="0"/>
          <a:chExt cx="0" cy="0"/>
        </a:xfrm>
      </p:grpSpPr>
      <p:grpSp>
        <p:nvGrpSpPr>
          <p:cNvPr id="482" name="Google Shape;482;p106"/>
          <p:cNvGrpSpPr/>
          <p:nvPr/>
        </p:nvGrpSpPr>
        <p:grpSpPr>
          <a:xfrm>
            <a:off x="14068" y="1619338"/>
            <a:ext cx="12165015" cy="3845400"/>
            <a:chOff x="0" y="4738255"/>
            <a:chExt cx="21169744" cy="5292436"/>
          </a:xfrm>
        </p:grpSpPr>
        <p:sp>
          <p:nvSpPr>
            <p:cNvPr id="483" name="Google Shape;483;p106"/>
            <p:cNvSpPr/>
            <p:nvPr/>
          </p:nvSpPr>
          <p:spPr>
            <a:xfrm>
              <a:off x="0" y="4738255"/>
              <a:ext cx="5292436" cy="5292436"/>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106"/>
            <p:cNvSpPr/>
            <p:nvPr/>
          </p:nvSpPr>
          <p:spPr>
            <a:xfrm>
              <a:off x="5292436" y="4738255"/>
              <a:ext cx="5292436" cy="529243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106"/>
            <p:cNvSpPr/>
            <p:nvPr/>
          </p:nvSpPr>
          <p:spPr>
            <a:xfrm>
              <a:off x="10584872" y="4738255"/>
              <a:ext cx="5292436" cy="5292436"/>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106"/>
            <p:cNvSpPr/>
            <p:nvPr/>
          </p:nvSpPr>
          <p:spPr>
            <a:xfrm>
              <a:off x="15877308" y="4738255"/>
              <a:ext cx="5292436" cy="529243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7" name="Google Shape;487;p106"/>
          <p:cNvSpPr txBox="1">
            <a:spLocks noGrp="1"/>
          </p:cNvSpPr>
          <p:nvPr>
            <p:ph type="body" idx="1"/>
          </p:nvPr>
        </p:nvSpPr>
        <p:spPr>
          <a:xfrm>
            <a:off x="3055319" y="2707991"/>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8" name="Google Shape;488;p106"/>
          <p:cNvSpPr txBox="1">
            <a:spLocks noGrp="1"/>
          </p:cNvSpPr>
          <p:nvPr>
            <p:ph type="body" idx="2"/>
          </p:nvPr>
        </p:nvSpPr>
        <p:spPr>
          <a:xfrm>
            <a:off x="3059602" y="2076638"/>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9" name="Google Shape;489;p106"/>
          <p:cNvSpPr txBox="1">
            <a:spLocks noGrp="1"/>
          </p:cNvSpPr>
          <p:nvPr>
            <p:ph type="body" idx="3"/>
          </p:nvPr>
        </p:nvSpPr>
        <p:spPr>
          <a:xfrm>
            <a:off x="3083823" y="3566496"/>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0" name="Google Shape;490;p106"/>
          <p:cNvSpPr txBox="1">
            <a:spLocks noGrp="1"/>
          </p:cNvSpPr>
          <p:nvPr>
            <p:ph type="body" idx="4"/>
          </p:nvPr>
        </p:nvSpPr>
        <p:spPr>
          <a:xfrm>
            <a:off x="-403" y="271108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106"/>
          <p:cNvSpPr txBox="1">
            <a:spLocks noGrp="1"/>
          </p:cNvSpPr>
          <p:nvPr>
            <p:ph type="body" idx="5"/>
          </p:nvPr>
        </p:nvSpPr>
        <p:spPr>
          <a:xfrm>
            <a:off x="3880" y="2079734"/>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2" name="Google Shape;492;p106"/>
          <p:cNvSpPr txBox="1">
            <a:spLocks noGrp="1"/>
          </p:cNvSpPr>
          <p:nvPr>
            <p:ph type="body" idx="6"/>
          </p:nvPr>
        </p:nvSpPr>
        <p:spPr>
          <a:xfrm>
            <a:off x="28101" y="3569592"/>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106"/>
          <p:cNvSpPr txBox="1">
            <a:spLocks noGrp="1"/>
          </p:cNvSpPr>
          <p:nvPr>
            <p:ph type="body" idx="7"/>
          </p:nvPr>
        </p:nvSpPr>
        <p:spPr>
          <a:xfrm>
            <a:off x="9125088" y="2694676"/>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106"/>
          <p:cNvSpPr txBox="1">
            <a:spLocks noGrp="1"/>
          </p:cNvSpPr>
          <p:nvPr>
            <p:ph type="body" idx="8"/>
          </p:nvPr>
        </p:nvSpPr>
        <p:spPr>
          <a:xfrm>
            <a:off x="9129371" y="2063323"/>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106"/>
          <p:cNvSpPr txBox="1">
            <a:spLocks noGrp="1"/>
          </p:cNvSpPr>
          <p:nvPr>
            <p:ph type="body" idx="9"/>
          </p:nvPr>
        </p:nvSpPr>
        <p:spPr>
          <a:xfrm>
            <a:off x="9153592" y="3553181"/>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106"/>
          <p:cNvSpPr txBox="1">
            <a:spLocks noGrp="1"/>
          </p:cNvSpPr>
          <p:nvPr>
            <p:ph type="body" idx="13"/>
          </p:nvPr>
        </p:nvSpPr>
        <p:spPr>
          <a:xfrm>
            <a:off x="6069366" y="269777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106"/>
          <p:cNvSpPr txBox="1">
            <a:spLocks noGrp="1"/>
          </p:cNvSpPr>
          <p:nvPr>
            <p:ph type="body" idx="14"/>
          </p:nvPr>
        </p:nvSpPr>
        <p:spPr>
          <a:xfrm>
            <a:off x="6073649" y="2066419"/>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106"/>
          <p:cNvSpPr txBox="1">
            <a:spLocks noGrp="1"/>
          </p:cNvSpPr>
          <p:nvPr>
            <p:ph type="body" idx="15"/>
          </p:nvPr>
        </p:nvSpPr>
        <p:spPr>
          <a:xfrm>
            <a:off x="6097870" y="3556277"/>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106"/>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0" name="Google Shape;500;p106"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01" name="Google Shape;501;p106"/>
          <p:cNvGrpSpPr/>
          <p:nvPr/>
        </p:nvGrpSpPr>
        <p:grpSpPr>
          <a:xfrm>
            <a:off x="4480947" y="6257070"/>
            <a:ext cx="3144242" cy="374574"/>
            <a:chOff x="301128" y="6151084"/>
            <a:chExt cx="3144242" cy="374574"/>
          </a:xfrm>
        </p:grpSpPr>
        <p:pic>
          <p:nvPicPr>
            <p:cNvPr id="502" name="Google Shape;502;p10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03" name="Google Shape;503;p10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04" name="Google Shape;504;p10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505"/>
        <p:cNvGrpSpPr/>
        <p:nvPr/>
      </p:nvGrpSpPr>
      <p:grpSpPr>
        <a:xfrm>
          <a:off x="0" y="0"/>
          <a:ext cx="0" cy="0"/>
          <a:chOff x="0" y="0"/>
          <a:chExt cx="0" cy="0"/>
        </a:xfrm>
      </p:grpSpPr>
      <p:sp>
        <p:nvSpPr>
          <p:cNvPr id="506" name="Google Shape;506;p107"/>
          <p:cNvSpPr/>
          <p:nvPr/>
        </p:nvSpPr>
        <p:spPr>
          <a:xfrm>
            <a:off x="2214760" y="1397635"/>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7" name="Google Shape;507;p107"/>
          <p:cNvSpPr/>
          <p:nvPr/>
        </p:nvSpPr>
        <p:spPr>
          <a:xfrm>
            <a:off x="2257859" y="1439070"/>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8" name="Google Shape;508;p107"/>
          <p:cNvSpPr/>
          <p:nvPr/>
        </p:nvSpPr>
        <p:spPr>
          <a:xfrm>
            <a:off x="5337787" y="1443935"/>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9" name="Google Shape;509;p107"/>
          <p:cNvSpPr/>
          <p:nvPr/>
        </p:nvSpPr>
        <p:spPr>
          <a:xfrm>
            <a:off x="5379220" y="1485370"/>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0" name="Google Shape;510;p107"/>
          <p:cNvSpPr/>
          <p:nvPr/>
        </p:nvSpPr>
        <p:spPr>
          <a:xfrm>
            <a:off x="8734778" y="1450185"/>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1" name="Google Shape;511;p107"/>
          <p:cNvSpPr/>
          <p:nvPr/>
        </p:nvSpPr>
        <p:spPr>
          <a:xfrm>
            <a:off x="8781896" y="1491620"/>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2" name="Google Shape;512;p107"/>
          <p:cNvSpPr txBox="1">
            <a:spLocks noGrp="1"/>
          </p:cNvSpPr>
          <p:nvPr>
            <p:ph type="body" idx="1"/>
          </p:nvPr>
        </p:nvSpPr>
        <p:spPr>
          <a:xfrm>
            <a:off x="194565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107"/>
          <p:cNvSpPr txBox="1">
            <a:spLocks noGrp="1"/>
          </p:cNvSpPr>
          <p:nvPr>
            <p:ph type="body" idx="2"/>
          </p:nvPr>
        </p:nvSpPr>
        <p:spPr>
          <a:xfrm>
            <a:off x="5068119"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107"/>
          <p:cNvSpPr txBox="1">
            <a:spLocks noGrp="1"/>
          </p:cNvSpPr>
          <p:nvPr>
            <p:ph type="body" idx="3"/>
          </p:nvPr>
        </p:nvSpPr>
        <p:spPr>
          <a:xfrm>
            <a:off x="846847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107"/>
          <p:cNvSpPr txBox="1">
            <a:spLocks noGrp="1"/>
          </p:cNvSpPr>
          <p:nvPr>
            <p:ph type="body" idx="4"/>
          </p:nvPr>
        </p:nvSpPr>
        <p:spPr>
          <a:xfrm>
            <a:off x="10764" y="446202"/>
            <a:ext cx="12181236" cy="6699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6" name="Google Shape;516;p107"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17" name="Google Shape;517;p107"/>
          <p:cNvGrpSpPr/>
          <p:nvPr/>
        </p:nvGrpSpPr>
        <p:grpSpPr>
          <a:xfrm>
            <a:off x="4480947" y="6257070"/>
            <a:ext cx="3144242" cy="374574"/>
            <a:chOff x="301128" y="6151084"/>
            <a:chExt cx="3144242" cy="374574"/>
          </a:xfrm>
        </p:grpSpPr>
        <p:pic>
          <p:nvPicPr>
            <p:cNvPr id="518" name="Google Shape;518;p10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19" name="Google Shape;519;p10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20" name="Google Shape;520;p10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 point icon graph A">
  <p:cSld name="5 point icon graph A">
    <p:spTree>
      <p:nvGrpSpPr>
        <p:cNvPr id="1" name="Shape 521"/>
        <p:cNvGrpSpPr/>
        <p:nvPr/>
      </p:nvGrpSpPr>
      <p:grpSpPr>
        <a:xfrm>
          <a:off x="0" y="0"/>
          <a:ext cx="0" cy="0"/>
          <a:chOff x="0" y="0"/>
          <a:chExt cx="0" cy="0"/>
        </a:xfrm>
      </p:grpSpPr>
      <p:sp>
        <p:nvSpPr>
          <p:cNvPr id="522" name="Google Shape;522;p108"/>
          <p:cNvSpPr/>
          <p:nvPr/>
        </p:nvSpPr>
        <p:spPr>
          <a:xfrm>
            <a:off x="3184089"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3" name="Google Shape;523;p108"/>
          <p:cNvSpPr/>
          <p:nvPr/>
        </p:nvSpPr>
        <p:spPr>
          <a:xfrm>
            <a:off x="3227188" y="1773769"/>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4" name="Google Shape;524;p108"/>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5" name="Google Shape;525;p108"/>
          <p:cNvSpPr/>
          <p:nvPr/>
        </p:nvSpPr>
        <p:spPr>
          <a:xfrm>
            <a:off x="5389834" y="1773769"/>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6" name="Google Shape;526;p108"/>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7" name="Google Shape;527;p108"/>
          <p:cNvSpPr/>
          <p:nvPr/>
        </p:nvSpPr>
        <p:spPr>
          <a:xfrm>
            <a:off x="1066895" y="1773769"/>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8" name="Google Shape;528;p108"/>
          <p:cNvSpPr/>
          <p:nvPr/>
        </p:nvSpPr>
        <p:spPr>
          <a:xfrm>
            <a:off x="9675359" y="1773769"/>
            <a:ext cx="1518092" cy="2214649"/>
          </a:xfrm>
          <a:custGeom>
            <a:avLst/>
            <a:gdLst/>
            <a:ahLst/>
            <a:cxnLst/>
            <a:rect l="l" t="t" r="r" b="b"/>
            <a:pathLst>
              <a:path w="912" h="1330" extrusionOk="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9" name="Google Shape;529;p108"/>
          <p:cNvSpPr/>
          <p:nvPr/>
        </p:nvSpPr>
        <p:spPr>
          <a:xfrm>
            <a:off x="7511047"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0" name="Google Shape;530;p108"/>
          <p:cNvSpPr/>
          <p:nvPr/>
        </p:nvSpPr>
        <p:spPr>
          <a:xfrm>
            <a:off x="7558165"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1" name="Google Shape;531;p108"/>
          <p:cNvSpPr txBox="1">
            <a:spLocks noGrp="1"/>
          </p:cNvSpPr>
          <p:nvPr>
            <p:ph type="body" idx="1"/>
          </p:nvPr>
        </p:nvSpPr>
        <p:spPr>
          <a:xfrm>
            <a:off x="74897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2" name="Google Shape;532;p108"/>
          <p:cNvSpPr txBox="1">
            <a:spLocks noGrp="1"/>
          </p:cNvSpPr>
          <p:nvPr>
            <p:ph type="body" idx="2"/>
          </p:nvPr>
        </p:nvSpPr>
        <p:spPr>
          <a:xfrm>
            <a:off x="291498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3" name="Google Shape;533;p108"/>
          <p:cNvSpPr txBox="1">
            <a:spLocks noGrp="1"/>
          </p:cNvSpPr>
          <p:nvPr>
            <p:ph type="body" idx="3"/>
          </p:nvPr>
        </p:nvSpPr>
        <p:spPr>
          <a:xfrm>
            <a:off x="507873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4" name="Google Shape;534;p108"/>
          <p:cNvSpPr txBox="1">
            <a:spLocks noGrp="1"/>
          </p:cNvSpPr>
          <p:nvPr>
            <p:ph type="body" idx="4"/>
          </p:nvPr>
        </p:nvSpPr>
        <p:spPr>
          <a:xfrm>
            <a:off x="724474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5" name="Google Shape;535;p108"/>
          <p:cNvSpPr txBox="1">
            <a:spLocks noGrp="1"/>
          </p:cNvSpPr>
          <p:nvPr>
            <p:ph type="body" idx="5"/>
          </p:nvPr>
        </p:nvSpPr>
        <p:spPr>
          <a:xfrm>
            <a:off x="9399324"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6" name="Google Shape;536;p108"/>
          <p:cNvSpPr/>
          <p:nvPr/>
        </p:nvSpPr>
        <p:spPr>
          <a:xfrm>
            <a:off x="9714586"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7" name="Google Shape;537;p108"/>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8" name="Google Shape;538;p108"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39" name="Google Shape;539;p108"/>
          <p:cNvGrpSpPr/>
          <p:nvPr/>
        </p:nvGrpSpPr>
        <p:grpSpPr>
          <a:xfrm>
            <a:off x="4480947" y="6257070"/>
            <a:ext cx="3144242" cy="374574"/>
            <a:chOff x="301128" y="6151084"/>
            <a:chExt cx="3144242" cy="374574"/>
          </a:xfrm>
        </p:grpSpPr>
        <p:pic>
          <p:nvPicPr>
            <p:cNvPr id="540" name="Google Shape;540;p10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41" name="Google Shape;541;p10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42" name="Google Shape;542;p10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 point icon Graph B">
  <p:cSld name="5 point icon Graph B">
    <p:spTree>
      <p:nvGrpSpPr>
        <p:cNvPr id="1" name="Shape 543"/>
        <p:cNvGrpSpPr/>
        <p:nvPr/>
      </p:nvGrpSpPr>
      <p:grpSpPr>
        <a:xfrm>
          <a:off x="0" y="0"/>
          <a:ext cx="0" cy="0"/>
          <a:chOff x="0" y="0"/>
          <a:chExt cx="0" cy="0"/>
        </a:xfrm>
      </p:grpSpPr>
      <p:sp>
        <p:nvSpPr>
          <p:cNvPr id="544" name="Google Shape;544;p109"/>
          <p:cNvSpPr/>
          <p:nvPr/>
        </p:nvSpPr>
        <p:spPr>
          <a:xfrm>
            <a:off x="832077" y="3024269"/>
            <a:ext cx="1921262" cy="2081780"/>
          </a:xfrm>
          <a:custGeom>
            <a:avLst/>
            <a:gdLst/>
            <a:ahLst/>
            <a:cxnLst/>
            <a:rect l="l" t="t" r="r" b="b"/>
            <a:pathLst>
              <a:path w="3430" h="3719" extrusionOk="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109"/>
          <p:cNvSpPr/>
          <p:nvPr/>
        </p:nvSpPr>
        <p:spPr>
          <a:xfrm>
            <a:off x="2970654" y="3024269"/>
            <a:ext cx="1916323" cy="2081780"/>
          </a:xfrm>
          <a:custGeom>
            <a:avLst/>
            <a:gdLst/>
            <a:ahLst/>
            <a:cxnLst/>
            <a:rect l="l" t="t" r="r" b="b"/>
            <a:pathLst>
              <a:path w="3421" h="3719" extrusionOk="0">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109"/>
          <p:cNvSpPr/>
          <p:nvPr/>
        </p:nvSpPr>
        <p:spPr>
          <a:xfrm>
            <a:off x="5104293" y="3024269"/>
            <a:ext cx="1918793" cy="2081780"/>
          </a:xfrm>
          <a:custGeom>
            <a:avLst/>
            <a:gdLst/>
            <a:ahLst/>
            <a:cxnLst/>
            <a:rect l="l" t="t" r="r" b="b"/>
            <a:pathLst>
              <a:path w="3428" h="3719" extrusionOk="0">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109"/>
          <p:cNvSpPr/>
          <p:nvPr/>
        </p:nvSpPr>
        <p:spPr>
          <a:xfrm>
            <a:off x="7242870" y="3024269"/>
            <a:ext cx="1916323" cy="2081780"/>
          </a:xfrm>
          <a:custGeom>
            <a:avLst/>
            <a:gdLst/>
            <a:ahLst/>
            <a:cxnLst/>
            <a:rect l="l" t="t" r="r" b="b"/>
            <a:pathLst>
              <a:path w="3422" h="3719" extrusionOk="0">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109"/>
          <p:cNvSpPr/>
          <p:nvPr/>
        </p:nvSpPr>
        <p:spPr>
          <a:xfrm>
            <a:off x="9376508" y="3024269"/>
            <a:ext cx="1921262" cy="2081780"/>
          </a:xfrm>
          <a:custGeom>
            <a:avLst/>
            <a:gdLst/>
            <a:ahLst/>
            <a:cxnLst/>
            <a:rect l="l" t="t" r="r" b="b"/>
            <a:pathLst>
              <a:path w="3429" h="3719" extrusionOk="0">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109"/>
          <p:cNvSpPr txBox="1">
            <a:spLocks noGrp="1"/>
          </p:cNvSpPr>
          <p:nvPr>
            <p:ph type="body" idx="1"/>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109"/>
          <p:cNvSpPr txBox="1">
            <a:spLocks noGrp="1"/>
          </p:cNvSpPr>
          <p:nvPr>
            <p:ph type="body" idx="2"/>
          </p:nvPr>
        </p:nvSpPr>
        <p:spPr>
          <a:xfrm>
            <a:off x="846019" y="3772431"/>
            <a:ext cx="1903851"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1" name="Google Shape;551;p109"/>
          <p:cNvSpPr txBox="1">
            <a:spLocks noGrp="1"/>
          </p:cNvSpPr>
          <p:nvPr>
            <p:ph type="body" idx="3"/>
          </p:nvPr>
        </p:nvSpPr>
        <p:spPr>
          <a:xfrm>
            <a:off x="2973021" y="3766181"/>
            <a:ext cx="1921263"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2" name="Google Shape;552;p109"/>
          <p:cNvSpPr txBox="1">
            <a:spLocks noGrp="1"/>
          </p:cNvSpPr>
          <p:nvPr>
            <p:ph type="body" idx="4"/>
          </p:nvPr>
        </p:nvSpPr>
        <p:spPr>
          <a:xfrm>
            <a:off x="5116948" y="3757727"/>
            <a:ext cx="190850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3" name="Google Shape;553;p109"/>
          <p:cNvSpPr txBox="1">
            <a:spLocks noGrp="1"/>
          </p:cNvSpPr>
          <p:nvPr>
            <p:ph type="body" idx="5"/>
          </p:nvPr>
        </p:nvSpPr>
        <p:spPr>
          <a:xfrm>
            <a:off x="7271386" y="3751477"/>
            <a:ext cx="1890175"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109"/>
          <p:cNvSpPr txBox="1">
            <a:spLocks noGrp="1"/>
          </p:cNvSpPr>
          <p:nvPr>
            <p:ph type="body" idx="6"/>
          </p:nvPr>
        </p:nvSpPr>
        <p:spPr>
          <a:xfrm>
            <a:off x="9391239" y="3739902"/>
            <a:ext cx="1921262"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5" name="Google Shape;555;p109"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56" name="Google Shape;556;p109"/>
          <p:cNvGrpSpPr/>
          <p:nvPr/>
        </p:nvGrpSpPr>
        <p:grpSpPr>
          <a:xfrm>
            <a:off x="4480947" y="6257070"/>
            <a:ext cx="3144242" cy="374574"/>
            <a:chOff x="301128" y="6151084"/>
            <a:chExt cx="3144242" cy="374574"/>
          </a:xfrm>
        </p:grpSpPr>
        <p:pic>
          <p:nvPicPr>
            <p:cNvPr id="557" name="Google Shape;557;p10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58" name="Google Shape;558;p10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59" name="Google Shape;559;p10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560"/>
        <p:cNvGrpSpPr/>
        <p:nvPr/>
      </p:nvGrpSpPr>
      <p:grpSpPr>
        <a:xfrm>
          <a:off x="0" y="0"/>
          <a:ext cx="0" cy="0"/>
          <a:chOff x="0" y="0"/>
          <a:chExt cx="0" cy="0"/>
        </a:xfrm>
      </p:grpSpPr>
      <p:grpSp>
        <p:nvGrpSpPr>
          <p:cNvPr id="561" name="Google Shape;561;p110"/>
          <p:cNvGrpSpPr/>
          <p:nvPr/>
        </p:nvGrpSpPr>
        <p:grpSpPr>
          <a:xfrm>
            <a:off x="1154562" y="1887157"/>
            <a:ext cx="9882876" cy="2798187"/>
            <a:chOff x="1875859" y="4907106"/>
            <a:chExt cx="20625932" cy="5839921"/>
          </a:xfrm>
        </p:grpSpPr>
        <p:sp>
          <p:nvSpPr>
            <p:cNvPr id="562" name="Google Shape;562;p110"/>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3" name="Google Shape;563;p110"/>
            <p:cNvSpPr/>
            <p:nvPr/>
          </p:nvSpPr>
          <p:spPr>
            <a:xfrm>
              <a:off x="5916227"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4" name="Google Shape;564;p110"/>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5" name="Google Shape;565;p110"/>
            <p:cNvSpPr/>
            <p:nvPr/>
          </p:nvSpPr>
          <p:spPr>
            <a:xfrm>
              <a:off x="13996964"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6" name="Google Shape;566;p110"/>
            <p:cNvSpPr/>
            <p:nvPr/>
          </p:nvSpPr>
          <p:spPr>
            <a:xfrm>
              <a:off x="1875859" y="4907106"/>
              <a:ext cx="4464459" cy="4631501"/>
            </a:xfrm>
            <a:prstGeom prst="blockArc">
              <a:avLst>
                <a:gd name="adj1" fmla="val 10800000"/>
                <a:gd name="adj2" fmla="val 0"/>
                <a:gd name="adj3" fmla="val 969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7" name="Google Shape;567;p110"/>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8" name="Google Shape;568;p110"/>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9" name="Google Shape;569;p110"/>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0" name="Google Shape;570;p110"/>
            <p:cNvSpPr/>
            <p:nvPr/>
          </p:nvSpPr>
          <p:spPr>
            <a:xfrm>
              <a:off x="9956596" y="4907108"/>
              <a:ext cx="4464459" cy="4631501"/>
            </a:xfrm>
            <a:prstGeom prst="blockArc">
              <a:avLst>
                <a:gd name="adj1" fmla="val 10800000"/>
                <a:gd name="adj2" fmla="val 0"/>
                <a:gd name="adj3" fmla="val 9694"/>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1" name="Google Shape;571;p110"/>
            <p:cNvSpPr/>
            <p:nvPr/>
          </p:nvSpPr>
          <p:spPr>
            <a:xfrm>
              <a:off x="18037332" y="4907110"/>
              <a:ext cx="4464459" cy="4631501"/>
            </a:xfrm>
            <a:prstGeom prst="blockArc">
              <a:avLst>
                <a:gd name="adj1" fmla="val 10800000"/>
                <a:gd name="adj2" fmla="val 0"/>
                <a:gd name="adj3" fmla="val 969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2" name="Google Shape;572;p110"/>
            <p:cNvSpPr txBox="1"/>
            <p:nvPr/>
          </p:nvSpPr>
          <p:spPr>
            <a:xfrm>
              <a:off x="3248482" y="10100696"/>
              <a:ext cx="19271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Mission</a:t>
              </a:r>
              <a:endParaRPr/>
            </a:p>
          </p:txBody>
        </p:sp>
        <p:sp>
          <p:nvSpPr>
            <p:cNvPr id="573" name="Google Shape;573;p110"/>
            <p:cNvSpPr txBox="1"/>
            <p:nvPr/>
          </p:nvSpPr>
          <p:spPr>
            <a:xfrm>
              <a:off x="7357215" y="10100696"/>
              <a:ext cx="15824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Vision</a:t>
              </a:r>
              <a:endParaRPr/>
            </a:p>
          </p:txBody>
        </p:sp>
        <p:sp>
          <p:nvSpPr>
            <p:cNvPr id="574" name="Google Shape;574;p110"/>
            <p:cNvSpPr txBox="1"/>
            <p:nvPr/>
          </p:nvSpPr>
          <p:spPr>
            <a:xfrm>
              <a:off x="11461705" y="10100696"/>
              <a:ext cx="14542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Goals</a:t>
              </a:r>
              <a:endParaRPr/>
            </a:p>
          </p:txBody>
        </p:sp>
        <p:sp>
          <p:nvSpPr>
            <p:cNvPr id="575" name="Google Shape;575;p110"/>
            <p:cNvSpPr txBox="1"/>
            <p:nvPr/>
          </p:nvSpPr>
          <p:spPr>
            <a:xfrm>
              <a:off x="15369825" y="10100696"/>
              <a:ext cx="17187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Values</a:t>
              </a:r>
              <a:endParaRPr/>
            </a:p>
          </p:txBody>
        </p:sp>
        <p:sp>
          <p:nvSpPr>
            <p:cNvPr id="576" name="Google Shape;576;p110"/>
            <p:cNvSpPr txBox="1"/>
            <p:nvPr/>
          </p:nvSpPr>
          <p:spPr>
            <a:xfrm>
              <a:off x="19196192" y="10100696"/>
              <a:ext cx="214674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Strategy</a:t>
              </a:r>
              <a:endParaRPr/>
            </a:p>
          </p:txBody>
        </p:sp>
      </p:grpSp>
      <p:sp>
        <p:nvSpPr>
          <p:cNvPr id="577" name="Google Shape;577;p110"/>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8" name="Google Shape;578;p110"/>
          <p:cNvSpPr txBox="1">
            <a:spLocks noGrp="1"/>
          </p:cNvSpPr>
          <p:nvPr>
            <p:ph type="body" idx="2"/>
          </p:nvPr>
        </p:nvSpPr>
        <p:spPr>
          <a:xfrm>
            <a:off x="1333175"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110"/>
          <p:cNvSpPr txBox="1">
            <a:spLocks noGrp="1"/>
          </p:cNvSpPr>
          <p:nvPr>
            <p:ph type="body" idx="3"/>
          </p:nvPr>
        </p:nvSpPr>
        <p:spPr>
          <a:xfrm>
            <a:off x="7165569"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0" name="Google Shape;580;p110"/>
          <p:cNvSpPr txBox="1">
            <a:spLocks noGrp="1"/>
          </p:cNvSpPr>
          <p:nvPr>
            <p:ph type="body" idx="4"/>
          </p:nvPr>
        </p:nvSpPr>
        <p:spPr>
          <a:xfrm>
            <a:off x="5229634"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1" name="Google Shape;581;p110"/>
          <p:cNvSpPr txBox="1">
            <a:spLocks noGrp="1"/>
          </p:cNvSpPr>
          <p:nvPr>
            <p:ph type="body" idx="5"/>
          </p:nvPr>
        </p:nvSpPr>
        <p:spPr>
          <a:xfrm>
            <a:off x="9101503"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2" name="Google Shape;582;p110"/>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3" name="Google Shape;583;p110"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84" name="Google Shape;584;p110"/>
          <p:cNvGrpSpPr/>
          <p:nvPr/>
        </p:nvGrpSpPr>
        <p:grpSpPr>
          <a:xfrm>
            <a:off x="4480947" y="6257070"/>
            <a:ext cx="3144242" cy="374574"/>
            <a:chOff x="301128" y="6151084"/>
            <a:chExt cx="3144242" cy="374574"/>
          </a:xfrm>
        </p:grpSpPr>
        <p:pic>
          <p:nvPicPr>
            <p:cNvPr id="585" name="Google Shape;585;p11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86" name="Google Shape;586;p11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87" name="Google Shape;587;p11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ercentage graph x 4">
  <p:cSld name="percentage graph x 4">
    <p:spTree>
      <p:nvGrpSpPr>
        <p:cNvPr id="1" name="Shape 588"/>
        <p:cNvGrpSpPr/>
        <p:nvPr/>
      </p:nvGrpSpPr>
      <p:grpSpPr>
        <a:xfrm>
          <a:off x="0" y="0"/>
          <a:ext cx="0" cy="0"/>
          <a:chOff x="0" y="0"/>
          <a:chExt cx="0" cy="0"/>
        </a:xfrm>
      </p:grpSpPr>
      <p:grpSp>
        <p:nvGrpSpPr>
          <p:cNvPr id="589" name="Google Shape;589;p111"/>
          <p:cNvGrpSpPr/>
          <p:nvPr/>
        </p:nvGrpSpPr>
        <p:grpSpPr>
          <a:xfrm>
            <a:off x="958611" y="1840131"/>
            <a:ext cx="10383759" cy="2382415"/>
            <a:chOff x="2122935" y="4949396"/>
            <a:chExt cx="20123405" cy="5001613"/>
          </a:xfrm>
        </p:grpSpPr>
        <p:sp>
          <p:nvSpPr>
            <p:cNvPr id="590" name="Google Shape;590;p111"/>
            <p:cNvSpPr/>
            <p:nvPr/>
          </p:nvSpPr>
          <p:spPr>
            <a:xfrm>
              <a:off x="2122935" y="4949396"/>
              <a:ext cx="3790687"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1" name="Google Shape;591;p111"/>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2" name="Google Shape;592;p111"/>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3" name="Google Shape;593;p111"/>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4" name="Google Shape;594;p111"/>
            <p:cNvSpPr txBox="1"/>
            <p:nvPr/>
          </p:nvSpPr>
          <p:spPr>
            <a:xfrm>
              <a:off x="12638765"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Title Three</a:t>
              </a:r>
              <a:endParaRPr/>
            </a:p>
          </p:txBody>
        </p:sp>
        <p:sp>
          <p:nvSpPr>
            <p:cNvPr id="595" name="Google Shape;595;p111"/>
            <p:cNvSpPr txBox="1"/>
            <p:nvPr/>
          </p:nvSpPr>
          <p:spPr>
            <a:xfrm>
              <a:off x="18030317"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Title Four</a:t>
              </a:r>
              <a:endParaRPr/>
            </a:p>
          </p:txBody>
        </p:sp>
      </p:grpSp>
      <p:sp>
        <p:nvSpPr>
          <p:cNvPr id="596" name="Google Shape;596;p111"/>
          <p:cNvSpPr txBox="1">
            <a:spLocks noGrp="1"/>
          </p:cNvSpPr>
          <p:nvPr>
            <p:ph type="body" idx="1"/>
          </p:nvPr>
        </p:nvSpPr>
        <p:spPr>
          <a:xfrm>
            <a:off x="893815" y="426599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7" name="Google Shape;597;p111"/>
          <p:cNvSpPr txBox="1">
            <a:spLocks noGrp="1"/>
          </p:cNvSpPr>
          <p:nvPr>
            <p:ph type="body" idx="2"/>
          </p:nvPr>
        </p:nvSpPr>
        <p:spPr>
          <a:xfrm>
            <a:off x="3660245" y="4251141"/>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8" name="Google Shape;598;p111"/>
          <p:cNvSpPr txBox="1">
            <a:spLocks noGrp="1"/>
          </p:cNvSpPr>
          <p:nvPr>
            <p:ph type="body" idx="3"/>
          </p:nvPr>
        </p:nvSpPr>
        <p:spPr>
          <a:xfrm>
            <a:off x="6427562" y="4217367"/>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9" name="Google Shape;599;p111"/>
          <p:cNvSpPr txBox="1">
            <a:spLocks noGrp="1"/>
          </p:cNvSpPr>
          <p:nvPr>
            <p:ph type="body" idx="4"/>
          </p:nvPr>
        </p:nvSpPr>
        <p:spPr>
          <a:xfrm>
            <a:off x="919399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0" name="Google Shape;600;p111"/>
          <p:cNvSpPr txBox="1">
            <a:spLocks noGrp="1"/>
          </p:cNvSpPr>
          <p:nvPr>
            <p:ph type="body" idx="5"/>
          </p:nvPr>
        </p:nvSpPr>
        <p:spPr>
          <a:xfrm>
            <a:off x="904742"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1" name="Google Shape;601;p111"/>
          <p:cNvSpPr txBox="1">
            <a:spLocks noGrp="1"/>
          </p:cNvSpPr>
          <p:nvPr>
            <p:ph type="body" idx="6"/>
          </p:nvPr>
        </p:nvSpPr>
        <p:spPr>
          <a:xfrm>
            <a:off x="3697637"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2" name="Google Shape;602;p111"/>
          <p:cNvSpPr txBox="1">
            <a:spLocks noGrp="1"/>
          </p:cNvSpPr>
          <p:nvPr>
            <p:ph type="body" idx="7"/>
          </p:nvPr>
        </p:nvSpPr>
        <p:spPr>
          <a:xfrm>
            <a:off x="6477675"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3" name="Google Shape;603;p111"/>
          <p:cNvSpPr txBox="1">
            <a:spLocks noGrp="1"/>
          </p:cNvSpPr>
          <p:nvPr>
            <p:ph type="body" idx="8"/>
          </p:nvPr>
        </p:nvSpPr>
        <p:spPr>
          <a:xfrm>
            <a:off x="9270570"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3600"/>
              <a:buNone/>
              <a:defRPr sz="36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4" name="Google Shape;604;p111"/>
          <p:cNvSpPr txBox="1">
            <a:spLocks noGrp="1"/>
          </p:cNvSpPr>
          <p:nvPr>
            <p:ph type="body" idx="9"/>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5" name="Google Shape;605;p111"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06" name="Google Shape;606;p111"/>
          <p:cNvGrpSpPr/>
          <p:nvPr/>
        </p:nvGrpSpPr>
        <p:grpSpPr>
          <a:xfrm>
            <a:off x="4480947" y="6257070"/>
            <a:ext cx="3144242" cy="374574"/>
            <a:chOff x="301128" y="6151084"/>
            <a:chExt cx="3144242" cy="374574"/>
          </a:xfrm>
        </p:grpSpPr>
        <p:pic>
          <p:nvPicPr>
            <p:cNvPr id="607" name="Google Shape;607;p11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08" name="Google Shape;608;p11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09" name="Google Shape;609;p11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ercentage graph x 3">
  <p:cSld name="percentage graph x 3">
    <p:spTree>
      <p:nvGrpSpPr>
        <p:cNvPr id="1" name="Shape 610"/>
        <p:cNvGrpSpPr/>
        <p:nvPr/>
      </p:nvGrpSpPr>
      <p:grpSpPr>
        <a:xfrm>
          <a:off x="0" y="0"/>
          <a:ext cx="0" cy="0"/>
          <a:chOff x="0" y="0"/>
          <a:chExt cx="0" cy="0"/>
        </a:xfrm>
      </p:grpSpPr>
      <p:grpSp>
        <p:nvGrpSpPr>
          <p:cNvPr id="611" name="Google Shape;611;p112"/>
          <p:cNvGrpSpPr/>
          <p:nvPr/>
        </p:nvGrpSpPr>
        <p:grpSpPr>
          <a:xfrm>
            <a:off x="2282521" y="1805252"/>
            <a:ext cx="7491958" cy="1805615"/>
            <a:chOff x="7490990" y="4949396"/>
            <a:chExt cx="14519185" cy="3790686"/>
          </a:xfrm>
        </p:grpSpPr>
        <p:sp>
          <p:nvSpPr>
            <p:cNvPr id="612" name="Google Shape;612;p112"/>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13" name="Google Shape;613;p112"/>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14" name="Google Shape;614;p112"/>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grpSp>
      <p:sp>
        <p:nvSpPr>
          <p:cNvPr id="615" name="Google Shape;615;p112"/>
          <p:cNvSpPr txBox="1">
            <a:spLocks noGrp="1"/>
          </p:cNvSpPr>
          <p:nvPr>
            <p:ph type="body" idx="1"/>
          </p:nvPr>
        </p:nvSpPr>
        <p:spPr>
          <a:xfrm>
            <a:off x="2214217"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6" name="Google Shape;616;p112"/>
          <p:cNvSpPr txBox="1">
            <a:spLocks noGrp="1"/>
          </p:cNvSpPr>
          <p:nvPr>
            <p:ph type="body" idx="2"/>
          </p:nvPr>
        </p:nvSpPr>
        <p:spPr>
          <a:xfrm>
            <a:off x="498153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7" name="Google Shape;617;p112"/>
          <p:cNvSpPr txBox="1">
            <a:spLocks noGrp="1"/>
          </p:cNvSpPr>
          <p:nvPr>
            <p:ph type="body" idx="3"/>
          </p:nvPr>
        </p:nvSpPr>
        <p:spPr>
          <a:xfrm>
            <a:off x="774796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8" name="Google Shape;618;p112"/>
          <p:cNvSpPr txBox="1">
            <a:spLocks noGrp="1"/>
          </p:cNvSpPr>
          <p:nvPr>
            <p:ph type="body" idx="4"/>
          </p:nvPr>
        </p:nvSpPr>
        <p:spPr>
          <a:xfrm>
            <a:off x="2251609"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9" name="Google Shape;619;p112"/>
          <p:cNvSpPr txBox="1">
            <a:spLocks noGrp="1"/>
          </p:cNvSpPr>
          <p:nvPr>
            <p:ph type="body" idx="5"/>
          </p:nvPr>
        </p:nvSpPr>
        <p:spPr>
          <a:xfrm>
            <a:off x="5031647"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0" name="Google Shape;620;p112"/>
          <p:cNvSpPr txBox="1">
            <a:spLocks noGrp="1"/>
          </p:cNvSpPr>
          <p:nvPr>
            <p:ph type="body" idx="6"/>
          </p:nvPr>
        </p:nvSpPr>
        <p:spPr>
          <a:xfrm>
            <a:off x="7824542"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1" name="Google Shape;621;p112"/>
          <p:cNvSpPr txBox="1">
            <a:spLocks noGrp="1"/>
          </p:cNvSpPr>
          <p:nvPr>
            <p:ph type="body" idx="7"/>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2" name="Google Shape;622;p112"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23" name="Google Shape;623;p112"/>
          <p:cNvGrpSpPr/>
          <p:nvPr/>
        </p:nvGrpSpPr>
        <p:grpSpPr>
          <a:xfrm>
            <a:off x="4480947" y="6257070"/>
            <a:ext cx="3144242" cy="374574"/>
            <a:chOff x="301128" y="6151084"/>
            <a:chExt cx="3144242" cy="374574"/>
          </a:xfrm>
        </p:grpSpPr>
        <p:pic>
          <p:nvPicPr>
            <p:cNvPr id="624" name="Google Shape;624;p11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25" name="Google Shape;625;p11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26" name="Google Shape;626;p11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ircle icon graph">
  <p:cSld name="Circle icon graph">
    <p:spTree>
      <p:nvGrpSpPr>
        <p:cNvPr id="1" name="Shape 627"/>
        <p:cNvGrpSpPr/>
        <p:nvPr/>
      </p:nvGrpSpPr>
      <p:grpSpPr>
        <a:xfrm>
          <a:off x="0" y="0"/>
          <a:ext cx="0" cy="0"/>
          <a:chOff x="0" y="0"/>
          <a:chExt cx="0" cy="0"/>
        </a:xfrm>
      </p:grpSpPr>
      <p:grpSp>
        <p:nvGrpSpPr>
          <p:cNvPr id="628" name="Google Shape;628;p113"/>
          <p:cNvGrpSpPr/>
          <p:nvPr/>
        </p:nvGrpSpPr>
        <p:grpSpPr>
          <a:xfrm flipH="1">
            <a:off x="8729578" y="863758"/>
            <a:ext cx="3462422" cy="4621568"/>
            <a:chOff x="1333421" y="1575267"/>
            <a:chExt cx="7926559" cy="10580207"/>
          </a:xfrm>
        </p:grpSpPr>
        <p:sp>
          <p:nvSpPr>
            <p:cNvPr id="629" name="Google Shape;629;p113"/>
            <p:cNvSpPr/>
            <p:nvPr/>
          </p:nvSpPr>
          <p:spPr>
            <a:xfrm>
              <a:off x="5564524" y="5167524"/>
              <a:ext cx="1120431" cy="3380949"/>
            </a:xfrm>
            <a:custGeom>
              <a:avLst/>
              <a:gdLst/>
              <a:ahLst/>
              <a:cxnLst/>
              <a:rect l="l" t="t" r="r" b="b"/>
              <a:pathLst>
                <a:path w="1005" h="3034" extrusionOk="0">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13"/>
            <p:cNvSpPr/>
            <p:nvPr/>
          </p:nvSpPr>
          <p:spPr>
            <a:xfrm>
              <a:off x="1333421" y="1575267"/>
              <a:ext cx="3223696" cy="1759273"/>
            </a:xfrm>
            <a:custGeom>
              <a:avLst/>
              <a:gdLst/>
              <a:ahLst/>
              <a:cxnLst/>
              <a:rect l="l" t="t" r="r" b="b"/>
              <a:pathLst>
                <a:path w="2891" h="1577" extrusionOk="0">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13"/>
            <p:cNvSpPr/>
            <p:nvPr/>
          </p:nvSpPr>
          <p:spPr>
            <a:xfrm>
              <a:off x="3933019" y="2543357"/>
              <a:ext cx="2511140" cy="3017301"/>
            </a:xfrm>
            <a:custGeom>
              <a:avLst/>
              <a:gdLst/>
              <a:ahLst/>
              <a:cxnLst/>
              <a:rect l="l" t="t" r="r" b="b"/>
              <a:pathLst>
                <a:path w="2255" h="2708" extrusionOk="0">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13"/>
            <p:cNvSpPr/>
            <p:nvPr/>
          </p:nvSpPr>
          <p:spPr>
            <a:xfrm>
              <a:off x="1333421" y="10386373"/>
              <a:ext cx="3223696" cy="1769101"/>
            </a:xfrm>
            <a:custGeom>
              <a:avLst/>
              <a:gdLst/>
              <a:ahLst/>
              <a:cxnLst/>
              <a:rect l="l" t="t" r="r" b="b"/>
              <a:pathLst>
                <a:path w="2891" h="1586" extrusionOk="0">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13"/>
            <p:cNvSpPr/>
            <p:nvPr/>
          </p:nvSpPr>
          <p:spPr>
            <a:xfrm>
              <a:off x="3933019" y="8165168"/>
              <a:ext cx="2511140" cy="3012388"/>
            </a:xfrm>
            <a:custGeom>
              <a:avLst/>
              <a:gdLst/>
              <a:ahLst/>
              <a:cxnLst/>
              <a:rect l="l" t="t" r="r" b="b"/>
              <a:pathLst>
                <a:path w="2255" h="2701" extrusionOk="0">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34" name="Google Shape;634;p113"/>
            <p:cNvCxnSpPr/>
            <p:nvPr/>
          </p:nvCxnSpPr>
          <p:spPr>
            <a:xfrm flipH="1">
              <a:off x="6134567"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35" name="Google Shape;635;p113"/>
            <p:cNvCxnSpPr/>
            <p:nvPr/>
          </p:nvCxnSpPr>
          <p:spPr>
            <a:xfrm flipH="1">
              <a:off x="5854458"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6" name="Google Shape;636;p113"/>
            <p:cNvCxnSpPr/>
            <p:nvPr/>
          </p:nvCxnSpPr>
          <p:spPr>
            <a:xfrm flipH="1">
              <a:off x="5569436"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7" name="Google Shape;637;p113"/>
            <p:cNvCxnSpPr/>
            <p:nvPr/>
          </p:nvCxnSpPr>
          <p:spPr>
            <a:xfrm flipH="1">
              <a:off x="5284414"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8" name="Google Shape;638;p113"/>
            <p:cNvCxnSpPr/>
            <p:nvPr/>
          </p:nvCxnSpPr>
          <p:spPr>
            <a:xfrm flipH="1">
              <a:off x="4999393"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9" name="Google Shape;639;p113"/>
            <p:cNvCxnSpPr/>
            <p:nvPr/>
          </p:nvCxnSpPr>
          <p:spPr>
            <a:xfrm flipH="1">
              <a:off x="4719286"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0" name="Google Shape;640;p113"/>
            <p:cNvCxnSpPr/>
            <p:nvPr/>
          </p:nvCxnSpPr>
          <p:spPr>
            <a:xfrm flipH="1">
              <a:off x="4434264"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1" name="Google Shape;641;p113"/>
            <p:cNvCxnSpPr/>
            <p:nvPr/>
          </p:nvCxnSpPr>
          <p:spPr>
            <a:xfrm flipH="1">
              <a:off x="4149243"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2" name="Google Shape;642;p113"/>
            <p:cNvCxnSpPr/>
            <p:nvPr/>
          </p:nvCxnSpPr>
          <p:spPr>
            <a:xfrm flipH="1">
              <a:off x="3864221" y="1678463"/>
              <a:ext cx="152338" cy="4916"/>
            </a:xfrm>
            <a:prstGeom prst="straightConnector1">
              <a:avLst/>
            </a:prstGeom>
            <a:noFill/>
            <a:ln w="14400" cap="flat" cmpd="sng">
              <a:solidFill>
                <a:srgbClr val="7F7F7F"/>
              </a:solidFill>
              <a:prstDash val="solid"/>
              <a:round/>
              <a:headEnd type="none" w="med" len="med"/>
              <a:tailEnd type="none" w="med" len="med"/>
            </a:ln>
          </p:spPr>
        </p:cxnSp>
        <p:sp>
          <p:nvSpPr>
            <p:cNvPr id="643" name="Google Shape;643;p113"/>
            <p:cNvSpPr/>
            <p:nvPr/>
          </p:nvSpPr>
          <p:spPr>
            <a:xfrm>
              <a:off x="3603768" y="1678463"/>
              <a:ext cx="127768" cy="44229"/>
            </a:xfrm>
            <a:custGeom>
              <a:avLst/>
              <a:gdLst/>
              <a:ahLst/>
              <a:cxnLst/>
              <a:rect l="l" t="t" r="r" b="b"/>
              <a:pathLst>
                <a:path w="113" h="41" extrusionOk="0">
                  <a:moveTo>
                    <a:pt x="112" y="0"/>
                  </a:moveTo>
                  <a:lnTo>
                    <a:pt x="40" y="0"/>
                  </a:lnTo>
                  <a:lnTo>
                    <a:pt x="0" y="4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44" name="Google Shape;644;p113"/>
            <p:cNvCxnSpPr/>
            <p:nvPr/>
          </p:nvCxnSpPr>
          <p:spPr>
            <a:xfrm flipH="1">
              <a:off x="3412117" y="1830804"/>
              <a:ext cx="98283" cy="108112"/>
            </a:xfrm>
            <a:prstGeom prst="straightConnector1">
              <a:avLst/>
            </a:prstGeom>
            <a:noFill/>
            <a:ln w="14400" cap="flat" cmpd="sng">
              <a:solidFill>
                <a:srgbClr val="7F7F7F"/>
              </a:solidFill>
              <a:prstDash val="solid"/>
              <a:round/>
              <a:headEnd type="none" w="med" len="med"/>
              <a:tailEnd type="none" w="med" len="med"/>
            </a:ln>
          </p:spPr>
        </p:cxnSp>
        <p:cxnSp>
          <p:nvCxnSpPr>
            <p:cNvPr id="645" name="Google Shape;645;p113"/>
            <p:cNvCxnSpPr/>
            <p:nvPr/>
          </p:nvCxnSpPr>
          <p:spPr>
            <a:xfrm>
              <a:off x="5716861"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46" name="Google Shape;646;p113"/>
            <p:cNvCxnSpPr/>
            <p:nvPr/>
          </p:nvCxnSpPr>
          <p:spPr>
            <a:xfrm>
              <a:off x="6001883"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47" name="Google Shape;647;p113"/>
            <p:cNvCxnSpPr/>
            <p:nvPr/>
          </p:nvCxnSpPr>
          <p:spPr>
            <a:xfrm>
              <a:off x="6281993"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48" name="Google Shape;648;p113"/>
            <p:cNvCxnSpPr/>
            <p:nvPr/>
          </p:nvCxnSpPr>
          <p:spPr>
            <a:xfrm>
              <a:off x="6567014"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49" name="Google Shape;649;p113"/>
            <p:cNvCxnSpPr/>
            <p:nvPr/>
          </p:nvCxnSpPr>
          <p:spPr>
            <a:xfrm>
              <a:off x="6852036"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0" name="Google Shape;650;p113"/>
            <p:cNvCxnSpPr/>
            <p:nvPr/>
          </p:nvCxnSpPr>
          <p:spPr>
            <a:xfrm>
              <a:off x="7137058"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1" name="Google Shape;651;p113"/>
            <p:cNvCxnSpPr/>
            <p:nvPr/>
          </p:nvCxnSpPr>
          <p:spPr>
            <a:xfrm>
              <a:off x="7422080"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2" name="Google Shape;652;p113"/>
            <p:cNvCxnSpPr/>
            <p:nvPr/>
          </p:nvCxnSpPr>
          <p:spPr>
            <a:xfrm>
              <a:off x="7702186"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3" name="Google Shape;653;p113"/>
            <p:cNvCxnSpPr/>
            <p:nvPr/>
          </p:nvCxnSpPr>
          <p:spPr>
            <a:xfrm>
              <a:off x="7987208"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4" name="Google Shape;654;p113"/>
            <p:cNvCxnSpPr/>
            <p:nvPr/>
          </p:nvCxnSpPr>
          <p:spPr>
            <a:xfrm>
              <a:off x="8272230" y="3924240"/>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655" name="Google Shape;655;p113"/>
            <p:cNvCxnSpPr/>
            <p:nvPr/>
          </p:nvCxnSpPr>
          <p:spPr>
            <a:xfrm>
              <a:off x="6630897"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6" name="Google Shape;656;p113"/>
            <p:cNvCxnSpPr/>
            <p:nvPr/>
          </p:nvCxnSpPr>
          <p:spPr>
            <a:xfrm>
              <a:off x="6915919"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7" name="Google Shape;657;p113"/>
            <p:cNvCxnSpPr/>
            <p:nvPr/>
          </p:nvCxnSpPr>
          <p:spPr>
            <a:xfrm>
              <a:off x="7200941"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8" name="Google Shape;658;p113"/>
            <p:cNvCxnSpPr/>
            <p:nvPr/>
          </p:nvCxnSpPr>
          <p:spPr>
            <a:xfrm>
              <a:off x="7481050"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9" name="Google Shape;659;p113"/>
            <p:cNvCxnSpPr/>
            <p:nvPr/>
          </p:nvCxnSpPr>
          <p:spPr>
            <a:xfrm>
              <a:off x="7766072"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0" name="Google Shape;660;p113"/>
            <p:cNvCxnSpPr/>
            <p:nvPr/>
          </p:nvCxnSpPr>
          <p:spPr>
            <a:xfrm>
              <a:off x="8051094"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1" name="Google Shape;661;p113"/>
            <p:cNvCxnSpPr/>
            <p:nvPr/>
          </p:nvCxnSpPr>
          <p:spPr>
            <a:xfrm>
              <a:off x="8336116"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2" name="Google Shape;662;p113"/>
            <p:cNvCxnSpPr/>
            <p:nvPr/>
          </p:nvCxnSpPr>
          <p:spPr>
            <a:xfrm>
              <a:off x="8621138"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3" name="Google Shape;663;p113"/>
            <p:cNvCxnSpPr/>
            <p:nvPr/>
          </p:nvCxnSpPr>
          <p:spPr>
            <a:xfrm>
              <a:off x="8901244"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4" name="Google Shape;664;p113"/>
            <p:cNvCxnSpPr/>
            <p:nvPr/>
          </p:nvCxnSpPr>
          <p:spPr>
            <a:xfrm>
              <a:off x="9186266" y="6862914"/>
              <a:ext cx="73714" cy="4913"/>
            </a:xfrm>
            <a:prstGeom prst="straightConnector1">
              <a:avLst/>
            </a:prstGeom>
            <a:noFill/>
            <a:ln w="14400" cap="flat" cmpd="sng">
              <a:solidFill>
                <a:srgbClr val="7F7F7F"/>
              </a:solidFill>
              <a:prstDash val="solid"/>
              <a:round/>
              <a:headEnd type="none" w="med" len="med"/>
              <a:tailEnd type="none" w="med" len="med"/>
            </a:ln>
          </p:spPr>
        </p:cxnSp>
        <p:cxnSp>
          <p:nvCxnSpPr>
            <p:cNvPr id="665" name="Google Shape;665;p113"/>
            <p:cNvCxnSpPr/>
            <p:nvPr/>
          </p:nvCxnSpPr>
          <p:spPr>
            <a:xfrm>
              <a:off x="5716861"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6" name="Google Shape;666;p113"/>
            <p:cNvCxnSpPr/>
            <p:nvPr/>
          </p:nvCxnSpPr>
          <p:spPr>
            <a:xfrm>
              <a:off x="6001883"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7" name="Google Shape;667;p113"/>
            <p:cNvCxnSpPr/>
            <p:nvPr/>
          </p:nvCxnSpPr>
          <p:spPr>
            <a:xfrm>
              <a:off x="6281993"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8" name="Google Shape;668;p113"/>
            <p:cNvCxnSpPr/>
            <p:nvPr/>
          </p:nvCxnSpPr>
          <p:spPr>
            <a:xfrm>
              <a:off x="6567014"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9" name="Google Shape;669;p113"/>
            <p:cNvCxnSpPr/>
            <p:nvPr/>
          </p:nvCxnSpPr>
          <p:spPr>
            <a:xfrm>
              <a:off x="6852036"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0" name="Google Shape;670;p113"/>
            <p:cNvCxnSpPr/>
            <p:nvPr/>
          </p:nvCxnSpPr>
          <p:spPr>
            <a:xfrm>
              <a:off x="7137058"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1" name="Google Shape;671;p113"/>
            <p:cNvCxnSpPr/>
            <p:nvPr/>
          </p:nvCxnSpPr>
          <p:spPr>
            <a:xfrm>
              <a:off x="7422080"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2" name="Google Shape;672;p113"/>
            <p:cNvCxnSpPr/>
            <p:nvPr/>
          </p:nvCxnSpPr>
          <p:spPr>
            <a:xfrm>
              <a:off x="7702186"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3" name="Google Shape;673;p113"/>
            <p:cNvCxnSpPr/>
            <p:nvPr/>
          </p:nvCxnSpPr>
          <p:spPr>
            <a:xfrm>
              <a:off x="7987208"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4" name="Google Shape;674;p113"/>
            <p:cNvCxnSpPr/>
            <p:nvPr/>
          </p:nvCxnSpPr>
          <p:spPr>
            <a:xfrm>
              <a:off x="8272230" y="9663991"/>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675" name="Google Shape;675;p113"/>
            <p:cNvCxnSpPr/>
            <p:nvPr/>
          </p:nvCxnSpPr>
          <p:spPr>
            <a:xfrm flipH="1">
              <a:off x="6109995"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76" name="Google Shape;676;p113"/>
            <p:cNvCxnSpPr/>
            <p:nvPr/>
          </p:nvCxnSpPr>
          <p:spPr>
            <a:xfrm flipH="1">
              <a:off x="5824973"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77" name="Google Shape;677;p113"/>
            <p:cNvCxnSpPr/>
            <p:nvPr/>
          </p:nvCxnSpPr>
          <p:spPr>
            <a:xfrm flipH="1">
              <a:off x="5544867"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78" name="Google Shape;678;p113"/>
            <p:cNvCxnSpPr/>
            <p:nvPr/>
          </p:nvCxnSpPr>
          <p:spPr>
            <a:xfrm flipH="1">
              <a:off x="5259845"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79" name="Google Shape;679;p113"/>
            <p:cNvCxnSpPr/>
            <p:nvPr/>
          </p:nvCxnSpPr>
          <p:spPr>
            <a:xfrm flipH="1">
              <a:off x="4974823"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0" name="Google Shape;680;p113"/>
            <p:cNvCxnSpPr/>
            <p:nvPr/>
          </p:nvCxnSpPr>
          <p:spPr>
            <a:xfrm flipH="1">
              <a:off x="4689801"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1" name="Google Shape;681;p113"/>
            <p:cNvCxnSpPr/>
            <p:nvPr/>
          </p:nvCxnSpPr>
          <p:spPr>
            <a:xfrm flipH="1">
              <a:off x="4404779"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2" name="Google Shape;682;p113"/>
            <p:cNvCxnSpPr/>
            <p:nvPr/>
          </p:nvCxnSpPr>
          <p:spPr>
            <a:xfrm flipH="1">
              <a:off x="4124670"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83" name="Google Shape;683;p113"/>
            <p:cNvCxnSpPr/>
            <p:nvPr/>
          </p:nvCxnSpPr>
          <p:spPr>
            <a:xfrm flipH="1">
              <a:off x="3839648" y="12042450"/>
              <a:ext cx="152341" cy="4913"/>
            </a:xfrm>
            <a:prstGeom prst="straightConnector1">
              <a:avLst/>
            </a:prstGeom>
            <a:noFill/>
            <a:ln w="14400" cap="flat" cmpd="sng">
              <a:solidFill>
                <a:srgbClr val="7F7F7F"/>
              </a:solidFill>
              <a:prstDash val="solid"/>
              <a:round/>
              <a:headEnd type="none" w="med" len="med"/>
              <a:tailEnd type="none" w="med" len="med"/>
            </a:ln>
          </p:spPr>
        </p:cxnSp>
        <p:sp>
          <p:nvSpPr>
            <p:cNvPr id="684" name="Google Shape;684;p113"/>
            <p:cNvSpPr/>
            <p:nvPr/>
          </p:nvSpPr>
          <p:spPr>
            <a:xfrm>
              <a:off x="3593940" y="11988392"/>
              <a:ext cx="108112" cy="54057"/>
            </a:xfrm>
            <a:custGeom>
              <a:avLst/>
              <a:gdLst/>
              <a:ahLst/>
              <a:cxnLst/>
              <a:rect l="l" t="t" r="r" b="b"/>
              <a:pathLst>
                <a:path w="97" h="49" extrusionOk="0">
                  <a:moveTo>
                    <a:pt x="96" y="48"/>
                  </a:moveTo>
                  <a:lnTo>
                    <a:pt x="32" y="48"/>
                  </a:lnTo>
                  <a:lnTo>
                    <a:pt x="0" y="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5" name="Google Shape;685;p113"/>
            <p:cNvCxnSpPr/>
            <p:nvPr/>
          </p:nvCxnSpPr>
          <p:spPr>
            <a:xfrm rot="10800000">
              <a:off x="3441602" y="11737771"/>
              <a:ext cx="88455" cy="132681"/>
            </a:xfrm>
            <a:prstGeom prst="straightConnector1">
              <a:avLst/>
            </a:prstGeom>
            <a:noFill/>
            <a:ln w="14400" cap="flat" cmpd="sng">
              <a:solidFill>
                <a:srgbClr val="7F7F7F"/>
              </a:solidFill>
              <a:prstDash val="solid"/>
              <a:round/>
              <a:headEnd type="none" w="med" len="med"/>
              <a:tailEnd type="none" w="med" len="med"/>
            </a:ln>
          </p:spPr>
        </p:cxnSp>
      </p:grpSp>
      <p:sp>
        <p:nvSpPr>
          <p:cNvPr id="686" name="Google Shape;686;p113"/>
          <p:cNvSpPr txBox="1">
            <a:spLocks noGrp="1"/>
          </p:cNvSpPr>
          <p:nvPr>
            <p:ph type="body" idx="1"/>
          </p:nvPr>
        </p:nvSpPr>
        <p:spPr>
          <a:xfrm>
            <a:off x="734715" y="1476869"/>
            <a:ext cx="4312551" cy="41478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7" name="Google Shape;687;p113"/>
          <p:cNvSpPr/>
          <p:nvPr/>
        </p:nvSpPr>
        <p:spPr>
          <a:xfrm>
            <a:off x="818862" y="1340326"/>
            <a:ext cx="792000" cy="21410"/>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88" name="Google Shape;688;p113"/>
          <p:cNvSpPr txBox="1">
            <a:spLocks noGrp="1"/>
          </p:cNvSpPr>
          <p:nvPr>
            <p:ph type="body" idx="2"/>
          </p:nvPr>
        </p:nvSpPr>
        <p:spPr>
          <a:xfrm>
            <a:off x="734715" y="642972"/>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9" name="Google Shape;689;p113"/>
          <p:cNvSpPr txBox="1">
            <a:spLocks noGrp="1"/>
          </p:cNvSpPr>
          <p:nvPr>
            <p:ph type="body" idx="3"/>
          </p:nvPr>
        </p:nvSpPr>
        <p:spPr>
          <a:xfrm>
            <a:off x="5383587" y="2953714"/>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0" name="Google Shape;690;p113"/>
          <p:cNvSpPr txBox="1">
            <a:spLocks noGrp="1"/>
          </p:cNvSpPr>
          <p:nvPr>
            <p:ph type="body" idx="4"/>
          </p:nvPr>
        </p:nvSpPr>
        <p:spPr>
          <a:xfrm>
            <a:off x="6505378" y="70699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1" name="Google Shape;691;p113"/>
          <p:cNvSpPr txBox="1">
            <a:spLocks noGrp="1"/>
          </p:cNvSpPr>
          <p:nvPr>
            <p:ph type="body" idx="5"/>
          </p:nvPr>
        </p:nvSpPr>
        <p:spPr>
          <a:xfrm>
            <a:off x="6667059" y="525270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2" name="Google Shape;692;p113"/>
          <p:cNvSpPr txBox="1">
            <a:spLocks noGrp="1"/>
          </p:cNvSpPr>
          <p:nvPr>
            <p:ph type="body" idx="6"/>
          </p:nvPr>
        </p:nvSpPr>
        <p:spPr>
          <a:xfrm>
            <a:off x="5731325" y="4198813"/>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3" name="Google Shape;693;p113"/>
          <p:cNvSpPr txBox="1">
            <a:spLocks noGrp="1"/>
          </p:cNvSpPr>
          <p:nvPr>
            <p:ph type="body" idx="7"/>
          </p:nvPr>
        </p:nvSpPr>
        <p:spPr>
          <a:xfrm>
            <a:off x="5779230" y="171132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4" name="Google Shape;694;p113"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695" name="Google Shape;695;p113"/>
          <p:cNvGrpSpPr/>
          <p:nvPr/>
        </p:nvGrpSpPr>
        <p:grpSpPr>
          <a:xfrm>
            <a:off x="389965" y="6092742"/>
            <a:ext cx="3144242" cy="374574"/>
            <a:chOff x="301128" y="6151084"/>
            <a:chExt cx="3144242" cy="374574"/>
          </a:xfrm>
        </p:grpSpPr>
        <p:pic>
          <p:nvPicPr>
            <p:cNvPr id="696" name="Google Shape;696;p11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97" name="Google Shape;697;p11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98" name="Google Shape;698;p11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699"/>
        <p:cNvGrpSpPr/>
        <p:nvPr/>
      </p:nvGrpSpPr>
      <p:grpSpPr>
        <a:xfrm>
          <a:off x="0" y="0"/>
          <a:ext cx="0" cy="0"/>
          <a:chOff x="0" y="0"/>
          <a:chExt cx="0" cy="0"/>
        </a:xfrm>
      </p:grpSpPr>
      <p:sp>
        <p:nvSpPr>
          <p:cNvPr id="700" name="Google Shape;700;p114"/>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1" name="Google Shape;701;p114"/>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114"/>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114"/>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4" name="Google Shape;704;p114"/>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14"/>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114"/>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114"/>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8" name="Google Shape;708;p114"/>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14"/>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114"/>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1" name="Google Shape;711;p114"/>
          <p:cNvSpPr txBox="1">
            <a:spLocks noGrp="1"/>
          </p:cNvSpPr>
          <p:nvPr>
            <p:ph type="body" idx="2"/>
          </p:nvPr>
        </p:nvSpPr>
        <p:spPr>
          <a:xfrm>
            <a:off x="2505115" y="2803265"/>
            <a:ext cx="1740791" cy="6976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2" name="Google Shape;712;p114"/>
          <p:cNvSpPr txBox="1">
            <a:spLocks noGrp="1"/>
          </p:cNvSpPr>
          <p:nvPr>
            <p:ph type="body" idx="3"/>
          </p:nvPr>
        </p:nvSpPr>
        <p:spPr>
          <a:xfrm>
            <a:off x="4451914" y="3788978"/>
            <a:ext cx="1853076" cy="8394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3" name="Google Shape;713;p114"/>
          <p:cNvSpPr txBox="1">
            <a:spLocks noGrp="1"/>
          </p:cNvSpPr>
          <p:nvPr>
            <p:ph type="body" idx="4"/>
          </p:nvPr>
        </p:nvSpPr>
        <p:spPr>
          <a:xfrm>
            <a:off x="6950565" y="3500899"/>
            <a:ext cx="213096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114"/>
          <p:cNvSpPr txBox="1">
            <a:spLocks noGrp="1"/>
          </p:cNvSpPr>
          <p:nvPr>
            <p:ph type="body" idx="5"/>
          </p:nvPr>
        </p:nvSpPr>
        <p:spPr>
          <a:xfrm>
            <a:off x="9067268" y="2446428"/>
            <a:ext cx="2333958"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114"/>
          <p:cNvSpPr txBox="1">
            <a:spLocks noGrp="1"/>
          </p:cNvSpPr>
          <p:nvPr>
            <p:ph type="body" idx="6"/>
          </p:nvPr>
        </p:nvSpPr>
        <p:spPr>
          <a:xfrm>
            <a:off x="5645112" y="2214208"/>
            <a:ext cx="174079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114"/>
          <p:cNvSpPr txBox="1">
            <a:spLocks noGrp="1"/>
          </p:cNvSpPr>
          <p:nvPr>
            <p:ph type="body" idx="7"/>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7" name="Google Shape;717;p114"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18" name="Google Shape;718;p114"/>
          <p:cNvGrpSpPr/>
          <p:nvPr/>
        </p:nvGrpSpPr>
        <p:grpSpPr>
          <a:xfrm>
            <a:off x="389965" y="6092742"/>
            <a:ext cx="3144242" cy="374574"/>
            <a:chOff x="301128" y="6151084"/>
            <a:chExt cx="3144242" cy="374574"/>
          </a:xfrm>
        </p:grpSpPr>
        <p:pic>
          <p:nvPicPr>
            <p:cNvPr id="719" name="Google Shape;719;p11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20" name="Google Shape;720;p11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21" name="Google Shape;721;p11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722" name="Google Shape;722;p114"/>
          <p:cNvSpPr txBox="1">
            <a:spLocks noGrp="1"/>
          </p:cNvSpPr>
          <p:nvPr>
            <p:ph type="body" idx="8"/>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3" name="Google Shape;723;p114"/>
          <p:cNvSpPr txBox="1">
            <a:spLocks noGrp="1"/>
          </p:cNvSpPr>
          <p:nvPr>
            <p:ph type="body" idx="9"/>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4" name="Google Shape;724;p114"/>
          <p:cNvSpPr txBox="1">
            <a:spLocks noGrp="1"/>
          </p:cNvSpPr>
          <p:nvPr>
            <p:ph type="body" idx="13"/>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5" name="Google Shape;725;p114"/>
          <p:cNvSpPr txBox="1">
            <a:spLocks noGrp="1"/>
          </p:cNvSpPr>
          <p:nvPr>
            <p:ph type="body" idx="14"/>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1 Standardseite">
  <p:cSld name="4_1 Standardseite">
    <p:spTree>
      <p:nvGrpSpPr>
        <p:cNvPr id="1" name="Shape 70"/>
        <p:cNvGrpSpPr/>
        <p:nvPr/>
      </p:nvGrpSpPr>
      <p:grpSpPr>
        <a:xfrm>
          <a:off x="0" y="0"/>
          <a:ext cx="0" cy="0"/>
          <a:chOff x="0" y="0"/>
          <a:chExt cx="0" cy="0"/>
        </a:xfrm>
      </p:grpSpPr>
      <p:sp>
        <p:nvSpPr>
          <p:cNvPr id="71" name="Google Shape;71;p7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7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3" name="Google Shape;73;p70"/>
          <p:cNvGrpSpPr/>
          <p:nvPr/>
        </p:nvGrpSpPr>
        <p:grpSpPr>
          <a:xfrm>
            <a:off x="389965" y="6092742"/>
            <a:ext cx="3144242" cy="374574"/>
            <a:chOff x="301128" y="6151084"/>
            <a:chExt cx="3144242" cy="374574"/>
          </a:xfrm>
        </p:grpSpPr>
        <p:pic>
          <p:nvPicPr>
            <p:cNvPr id="74" name="Google Shape;74;p7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75" name="Google Shape;75;p7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76" name="Google Shape;76;p7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77" name="Google Shape;77;p70"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78" name="Google Shape;78;p7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726"/>
        <p:cNvGrpSpPr/>
        <p:nvPr/>
      </p:nvGrpSpPr>
      <p:grpSpPr>
        <a:xfrm>
          <a:off x="0" y="0"/>
          <a:ext cx="0" cy="0"/>
          <a:chOff x="0" y="0"/>
          <a:chExt cx="0" cy="0"/>
        </a:xfrm>
      </p:grpSpPr>
      <p:sp>
        <p:nvSpPr>
          <p:cNvPr id="727" name="Google Shape;727;p115"/>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8" name="Google Shape;728;p115"/>
          <p:cNvSpPr/>
          <p:nvPr/>
        </p:nvSpPr>
        <p:spPr>
          <a:xfrm>
            <a:off x="2089889" y="2141094"/>
            <a:ext cx="2664102" cy="266410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9" name="Google Shape;729;p115"/>
          <p:cNvSpPr/>
          <p:nvPr/>
        </p:nvSpPr>
        <p:spPr>
          <a:xfrm>
            <a:off x="4385115" y="2141094"/>
            <a:ext cx="2664102" cy="266410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0" name="Google Shape;730;p115"/>
          <p:cNvSpPr/>
          <p:nvPr/>
        </p:nvSpPr>
        <p:spPr>
          <a:xfrm>
            <a:off x="6680341" y="2141094"/>
            <a:ext cx="2664102" cy="266410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1" name="Google Shape;731;p115"/>
          <p:cNvSpPr/>
          <p:nvPr/>
        </p:nvSpPr>
        <p:spPr>
          <a:xfrm>
            <a:off x="8975567" y="2141094"/>
            <a:ext cx="2664102" cy="266410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2" name="Google Shape;732;p115"/>
          <p:cNvSpPr/>
          <p:nvPr/>
        </p:nvSpPr>
        <p:spPr>
          <a:xfrm>
            <a:off x="2458765" y="1698686"/>
            <a:ext cx="1268168" cy="1268168"/>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3" name="Google Shape;733;p115"/>
          <p:cNvSpPr/>
          <p:nvPr/>
        </p:nvSpPr>
        <p:spPr>
          <a:xfrm>
            <a:off x="4753991" y="1698686"/>
            <a:ext cx="1268168" cy="1268168"/>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4" name="Google Shape;734;p115"/>
          <p:cNvSpPr/>
          <p:nvPr/>
        </p:nvSpPr>
        <p:spPr>
          <a:xfrm>
            <a:off x="7049217" y="1698686"/>
            <a:ext cx="1268168" cy="126816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5" name="Google Shape;735;p115"/>
          <p:cNvSpPr/>
          <p:nvPr/>
        </p:nvSpPr>
        <p:spPr>
          <a:xfrm>
            <a:off x="9344443" y="1698686"/>
            <a:ext cx="1268168" cy="1268168"/>
          </a:xfrm>
          <a:prstGeom prst="ellipse">
            <a:avLst/>
          </a:prstGeom>
          <a:solidFill>
            <a:srgbClr val="916395">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6" name="Google Shape;736;p115"/>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115"/>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115"/>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115"/>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0" name="Google Shape;740;p115"/>
          <p:cNvSpPr/>
          <p:nvPr/>
        </p:nvSpPr>
        <p:spPr>
          <a:xfrm>
            <a:off x="3435379" y="4279578"/>
            <a:ext cx="879736" cy="87973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1" name="Google Shape;741;p115"/>
          <p:cNvSpPr/>
          <p:nvPr/>
        </p:nvSpPr>
        <p:spPr>
          <a:xfrm>
            <a:off x="5798873" y="4279578"/>
            <a:ext cx="879736" cy="879735"/>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2" name="Google Shape;742;p115"/>
          <p:cNvSpPr/>
          <p:nvPr/>
        </p:nvSpPr>
        <p:spPr>
          <a:xfrm>
            <a:off x="8095831" y="4279578"/>
            <a:ext cx="879736" cy="879735"/>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3" name="Google Shape;743;p115"/>
          <p:cNvSpPr/>
          <p:nvPr/>
        </p:nvSpPr>
        <p:spPr>
          <a:xfrm>
            <a:off x="10526240" y="4279578"/>
            <a:ext cx="879736" cy="879735"/>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4" name="Google Shape;744;p115"/>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4800"/>
              <a:buNone/>
              <a:defRPr sz="48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5" name="Google Shape;745;p115"/>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4800"/>
              <a:buNone/>
              <a:defRPr sz="48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p115"/>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4800"/>
              <a:buNone/>
              <a:defRPr sz="48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7" name="Google Shape;747;p115"/>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4800"/>
              <a:buNone/>
              <a:defRPr sz="48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8" name="Google Shape;748;p115"/>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9" name="Google Shape;749;p115"/>
          <p:cNvSpPr txBox="1">
            <a:spLocks noGrp="1"/>
          </p:cNvSpPr>
          <p:nvPr>
            <p:ph type="body" idx="7"/>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0" name="Google Shape;750;p115"/>
          <p:cNvSpPr txBox="1">
            <a:spLocks noGrp="1"/>
          </p:cNvSpPr>
          <p:nvPr>
            <p:ph type="body" idx="8"/>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1" name="Google Shape;751;p115"/>
          <p:cNvSpPr txBox="1">
            <a:spLocks noGrp="1"/>
          </p:cNvSpPr>
          <p:nvPr>
            <p:ph type="body" idx="9"/>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2" name="Google Shape;752;p115"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53" name="Google Shape;753;p115"/>
          <p:cNvGrpSpPr/>
          <p:nvPr/>
        </p:nvGrpSpPr>
        <p:grpSpPr>
          <a:xfrm>
            <a:off x="389965" y="6092742"/>
            <a:ext cx="3144242" cy="374574"/>
            <a:chOff x="301128" y="6151084"/>
            <a:chExt cx="3144242" cy="374574"/>
          </a:xfrm>
        </p:grpSpPr>
        <p:pic>
          <p:nvPicPr>
            <p:cNvPr id="754" name="Google Shape;754;p11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55" name="Google Shape;755;p11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56" name="Google Shape;756;p11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757"/>
        <p:cNvGrpSpPr/>
        <p:nvPr/>
      </p:nvGrpSpPr>
      <p:grpSpPr>
        <a:xfrm>
          <a:off x="0" y="0"/>
          <a:ext cx="0" cy="0"/>
          <a:chOff x="0" y="0"/>
          <a:chExt cx="0" cy="0"/>
        </a:xfrm>
      </p:grpSpPr>
      <p:pic>
        <p:nvPicPr>
          <p:cNvPr id="758" name="Google Shape;758;p116"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759" name="Google Shape;759;p116"/>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0" name="Google Shape;760;p116"/>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1" name="Google Shape;761;p116"/>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2" name="Google Shape;762;p116"/>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3" name="Google Shape;763;p116"/>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4" name="Google Shape;764;p116"/>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5" name="Google Shape;765;p116"/>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6" name="Google Shape;766;p116"/>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7" name="Google Shape;767;p116"/>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8" name="Google Shape;768;p116"/>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9" name="Google Shape;769;p116"/>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0" name="Google Shape;770;p116"/>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1" name="Google Shape;771;p116"/>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2" name="Google Shape;772;p116"/>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3" name="Google Shape;773;p116"/>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4" name="Google Shape;774;p116"/>
          <p:cNvSpPr txBox="1"/>
          <p:nvPr/>
        </p:nvSpPr>
        <p:spPr>
          <a:xfrm>
            <a:off x="5691808"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Your Title</a:t>
            </a:r>
            <a:endParaRPr/>
          </a:p>
        </p:txBody>
      </p:sp>
      <p:sp>
        <p:nvSpPr>
          <p:cNvPr id="775" name="Google Shape;775;p116"/>
          <p:cNvSpPr txBox="1"/>
          <p:nvPr/>
        </p:nvSpPr>
        <p:spPr>
          <a:xfrm>
            <a:off x="10092535"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Your Title</a:t>
            </a:r>
            <a:endParaRPr/>
          </a:p>
        </p:txBody>
      </p:sp>
      <p:sp>
        <p:nvSpPr>
          <p:cNvPr id="776" name="Google Shape;776;p116"/>
          <p:cNvSpPr txBox="1"/>
          <p:nvPr/>
        </p:nvSpPr>
        <p:spPr>
          <a:xfrm>
            <a:off x="7895149" y="3013347"/>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Your Title</a:t>
            </a:r>
            <a:endParaRPr/>
          </a:p>
        </p:txBody>
      </p:sp>
      <p:sp>
        <p:nvSpPr>
          <p:cNvPr id="777" name="Google Shape;777;p116"/>
          <p:cNvSpPr txBox="1">
            <a:spLocks noGrp="1"/>
          </p:cNvSpPr>
          <p:nvPr>
            <p:ph type="body" idx="1"/>
          </p:nvPr>
        </p:nvSpPr>
        <p:spPr>
          <a:xfrm>
            <a:off x="2833955" y="2984923"/>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8" name="Google Shape;778;p116"/>
          <p:cNvSpPr txBox="1">
            <a:spLocks noGrp="1"/>
          </p:cNvSpPr>
          <p:nvPr>
            <p:ph type="body" idx="2"/>
          </p:nvPr>
        </p:nvSpPr>
        <p:spPr>
          <a:xfrm>
            <a:off x="7261647" y="2951026"/>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9" name="Google Shape;779;p116"/>
          <p:cNvSpPr txBox="1">
            <a:spLocks noGrp="1"/>
          </p:cNvSpPr>
          <p:nvPr>
            <p:ph type="body" idx="3"/>
          </p:nvPr>
        </p:nvSpPr>
        <p:spPr>
          <a:xfrm>
            <a:off x="5051398" y="1028522"/>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0" name="Google Shape;780;p116"/>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1" name="Google Shape;781;p116"/>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782" name="Google Shape;782;p116"/>
          <p:cNvGrpSpPr/>
          <p:nvPr/>
        </p:nvGrpSpPr>
        <p:grpSpPr>
          <a:xfrm>
            <a:off x="389965" y="6092742"/>
            <a:ext cx="3144242" cy="374574"/>
            <a:chOff x="301128" y="6151084"/>
            <a:chExt cx="3144242" cy="374574"/>
          </a:xfrm>
        </p:grpSpPr>
        <p:pic>
          <p:nvPicPr>
            <p:cNvPr id="783" name="Google Shape;783;p11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84" name="Google Shape;784;p11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85" name="Google Shape;785;p11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786"/>
        <p:cNvGrpSpPr/>
        <p:nvPr/>
      </p:nvGrpSpPr>
      <p:grpSpPr>
        <a:xfrm>
          <a:off x="0" y="0"/>
          <a:ext cx="0" cy="0"/>
          <a:chOff x="0" y="0"/>
          <a:chExt cx="0" cy="0"/>
        </a:xfrm>
      </p:grpSpPr>
      <p:pic>
        <p:nvPicPr>
          <p:cNvPr id="787" name="Google Shape;787;p117" descr="Background pattern&#10;&#10;Description automatically generated"/>
          <p:cNvPicPr preferRelativeResize="0"/>
          <p:nvPr/>
        </p:nvPicPr>
        <p:blipFill rotWithShape="1">
          <a:blip r:embed="rId2">
            <a:alphaModFix/>
          </a:blip>
          <a:srcRect l="-7971" t="10416" r="16408" b="3452"/>
          <a:stretch/>
        </p:blipFill>
        <p:spPr>
          <a:xfrm>
            <a:off x="6816681" y="0"/>
            <a:ext cx="5375319" cy="6857999"/>
          </a:xfrm>
          <a:prstGeom prst="rect">
            <a:avLst/>
          </a:prstGeom>
          <a:noFill/>
          <a:ln>
            <a:noFill/>
          </a:ln>
        </p:spPr>
      </p:pic>
      <p:sp>
        <p:nvSpPr>
          <p:cNvPr id="788" name="Google Shape;788;p117"/>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89" name="Google Shape;789;p117"/>
          <p:cNvSpPr/>
          <p:nvPr/>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790" name="Google Shape;790;p117"/>
          <p:cNvGrpSpPr/>
          <p:nvPr/>
        </p:nvGrpSpPr>
        <p:grpSpPr>
          <a:xfrm>
            <a:off x="7296026" y="4560883"/>
            <a:ext cx="233548" cy="233548"/>
            <a:chOff x="5941025" y="3634400"/>
            <a:chExt cx="467650" cy="467650"/>
          </a:xfrm>
        </p:grpSpPr>
        <p:sp>
          <p:nvSpPr>
            <p:cNvPr id="791" name="Google Shape;791;p11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2" name="Google Shape;792;p11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3" name="Google Shape;793;p11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4" name="Google Shape;794;p11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5" name="Google Shape;795;p11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6" name="Google Shape;796;p11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797" name="Google Shape;797;p117"/>
          <p:cNvGrpSpPr/>
          <p:nvPr/>
        </p:nvGrpSpPr>
        <p:grpSpPr>
          <a:xfrm>
            <a:off x="7301260" y="3950821"/>
            <a:ext cx="232323" cy="156913"/>
            <a:chOff x="564675" y="1700625"/>
            <a:chExt cx="465200" cy="314200"/>
          </a:xfrm>
        </p:grpSpPr>
        <p:sp>
          <p:nvSpPr>
            <p:cNvPr id="798" name="Google Shape;798;p117"/>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9" name="Google Shape;799;p117"/>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00" name="Google Shape;800;p117"/>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801" name="Google Shape;801;p117"/>
          <p:cNvSpPr txBox="1">
            <a:spLocks noGrp="1"/>
          </p:cNvSpPr>
          <p:nvPr>
            <p:ph type="body" idx="1"/>
          </p:nvPr>
        </p:nvSpPr>
        <p:spPr>
          <a:xfrm>
            <a:off x="7723301" y="3283370"/>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2" name="Google Shape;802;p117"/>
          <p:cNvSpPr txBox="1">
            <a:spLocks noGrp="1"/>
          </p:cNvSpPr>
          <p:nvPr>
            <p:ph type="body" idx="2"/>
          </p:nvPr>
        </p:nvSpPr>
        <p:spPr>
          <a:xfrm>
            <a:off x="7723301" y="3906329"/>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3" name="Google Shape;803;p117"/>
          <p:cNvSpPr txBox="1">
            <a:spLocks noGrp="1"/>
          </p:cNvSpPr>
          <p:nvPr>
            <p:ph type="body" idx="3"/>
          </p:nvPr>
        </p:nvSpPr>
        <p:spPr>
          <a:xfrm>
            <a:off x="7731465" y="4549892"/>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4" name="Google Shape;804;p117"/>
          <p:cNvSpPr txBox="1">
            <a:spLocks noGrp="1"/>
          </p:cNvSpPr>
          <p:nvPr>
            <p:ph type="body" idx="4"/>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5" name="Google Shape;805;p117"/>
          <p:cNvSpPr txBox="1">
            <a:spLocks noGrp="1"/>
          </p:cNvSpPr>
          <p:nvPr>
            <p:ph type="body" idx="5"/>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6" name="Google Shape;806;p117" descr="A picture containing text&#10;&#10;Description automatically generated"/>
          <p:cNvPicPr preferRelativeResize="0"/>
          <p:nvPr/>
        </p:nvPicPr>
        <p:blipFill rotWithShape="1">
          <a:blip r:embed="rId3">
            <a:alphaModFix/>
          </a:blip>
          <a:srcRect/>
          <a:stretch/>
        </p:blipFill>
        <p:spPr>
          <a:xfrm>
            <a:off x="615586" y="473530"/>
            <a:ext cx="4899073" cy="2154566"/>
          </a:xfrm>
          <a:prstGeom prst="rect">
            <a:avLst/>
          </a:prstGeom>
          <a:noFill/>
          <a:ln>
            <a:noFill/>
          </a:ln>
        </p:spPr>
      </p:pic>
      <p:grpSp>
        <p:nvGrpSpPr>
          <p:cNvPr id="807" name="Google Shape;807;p117"/>
          <p:cNvGrpSpPr/>
          <p:nvPr/>
        </p:nvGrpSpPr>
        <p:grpSpPr>
          <a:xfrm>
            <a:off x="9456007" y="5836660"/>
            <a:ext cx="2735993" cy="679345"/>
            <a:chOff x="0" y="0"/>
            <a:chExt cx="2301694" cy="571500"/>
          </a:xfrm>
        </p:grpSpPr>
        <p:sp>
          <p:nvSpPr>
            <p:cNvPr id="808" name="Google Shape;808;p11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809" name="Google Shape;809;p117"/>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_1 Standardseite">
  <p:cSld name="5_1 Standardseite">
    <p:spTree>
      <p:nvGrpSpPr>
        <p:cNvPr id="1" name="Shape 810"/>
        <p:cNvGrpSpPr/>
        <p:nvPr/>
      </p:nvGrpSpPr>
      <p:grpSpPr>
        <a:xfrm>
          <a:off x="0" y="0"/>
          <a:ext cx="0" cy="0"/>
          <a:chOff x="0" y="0"/>
          <a:chExt cx="0" cy="0"/>
        </a:xfrm>
      </p:grpSpPr>
      <p:sp>
        <p:nvSpPr>
          <p:cNvPr id="811" name="Google Shape;811;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2" name="Google Shape;812;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3" name="Google Shape;813;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
        <p:nvSpPr>
          <p:cNvPr id="814" name="Google Shape;814;p118"/>
          <p:cNvSpPr txBox="1">
            <a:spLocks noGrp="1"/>
          </p:cNvSpPr>
          <p:nvPr>
            <p:ph type="body" idx="1"/>
          </p:nvPr>
        </p:nvSpPr>
        <p:spPr>
          <a:xfrm>
            <a:off x="3752490" y="1376363"/>
            <a:ext cx="8007709" cy="48676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5" name="Google Shape;815;p118"/>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sz="18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6" name="Google Shape;816;p118"/>
          <p:cNvSpPr txBox="1">
            <a:spLocks noGrp="1"/>
          </p:cNvSpPr>
          <p:nvPr>
            <p:ph type="body" idx="3"/>
          </p:nvPr>
        </p:nvSpPr>
        <p:spPr>
          <a:xfrm>
            <a:off x="431800" y="6244046"/>
            <a:ext cx="11328400" cy="254363"/>
          </a:xfrm>
          <a:prstGeom prst="rect">
            <a:avLst/>
          </a:prstGeom>
          <a:noFill/>
          <a:ln>
            <a:noFill/>
          </a:ln>
        </p:spPr>
        <p:txBody>
          <a:bodyPr spcFirstLastPara="1" wrap="square" lIns="91425" tIns="45700" rIns="91425" bIns="45700" anchor="ctr" anchorCtr="0">
            <a:normAutofit/>
          </a:bodyPr>
          <a:lstStyle>
            <a:lvl1pPr marL="457200" lvl="0" indent="-292100" algn="l">
              <a:lnSpc>
                <a:spcPct val="90000"/>
              </a:lnSpc>
              <a:spcBef>
                <a:spcPts val="1000"/>
              </a:spcBef>
              <a:spcAft>
                <a:spcPts val="0"/>
              </a:spcAft>
              <a:buClr>
                <a:schemeClr val="dk1"/>
              </a:buClr>
              <a:buSzPts val="1000"/>
              <a:buChar char="•"/>
              <a:defRPr sz="1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7" name="Google Shape;817;p118"/>
          <p:cNvSpPr txBox="1">
            <a:spLocks noGrp="1"/>
          </p:cNvSpPr>
          <p:nvPr>
            <p:ph type="body" idx="4"/>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rgbClr val="9FFBFB"/>
              </a:buClr>
              <a:buSzPts val="1800"/>
              <a:buChar char="•"/>
              <a:defRPr sz="1800">
                <a:solidFill>
                  <a:srgbClr val="9FFBF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8" name="Google Shape;818;p118"/>
          <p:cNvSpPr txBox="1">
            <a:spLocks noGrp="1"/>
          </p:cNvSpPr>
          <p:nvPr>
            <p:ph type="body" idx="5"/>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rgbClr val="44F1F4"/>
              </a:buClr>
              <a:buSzPts val="1800"/>
              <a:buChar char="•"/>
              <a:defRPr sz="1800">
                <a:solidFill>
                  <a:srgbClr val="44F1F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19" name="Google Shape;819;p118"/>
          <p:cNvCxnSpPr/>
          <p:nvPr/>
        </p:nvCxnSpPr>
        <p:spPr>
          <a:xfrm>
            <a:off x="3752490" y="1214711"/>
            <a:ext cx="8007710" cy="0"/>
          </a:xfrm>
          <a:prstGeom prst="straightConnector1">
            <a:avLst/>
          </a:prstGeom>
          <a:noFill/>
          <a:ln w="9525" cap="flat" cmpd="sng">
            <a:solidFill>
              <a:schemeClr val="accent1"/>
            </a:solidFill>
            <a:prstDash val="solid"/>
            <a:miter lim="800000"/>
            <a:headEnd type="none" w="sm" len="sm"/>
            <a:tailEnd type="none" w="sm" len="sm"/>
          </a:ln>
        </p:spPr>
      </p:cxnSp>
      <p:sp>
        <p:nvSpPr>
          <p:cNvPr id="820" name="Google Shape;820;p118"/>
          <p:cNvSpPr txBox="1">
            <a:spLocks noGrp="1"/>
          </p:cNvSpPr>
          <p:nvPr>
            <p:ph type="body" idx="6"/>
          </p:nvPr>
        </p:nvSpPr>
        <p:spPr>
          <a:xfrm>
            <a:off x="431800" y="1376363"/>
            <a:ext cx="3148161" cy="4867681"/>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600"/>
              </a:spcBef>
              <a:spcAft>
                <a:spcPts val="0"/>
              </a:spcAft>
              <a:buClr>
                <a:schemeClr val="dk1"/>
              </a:buClr>
              <a:buSzPts val="1600"/>
              <a:buChar char="•"/>
              <a:defRPr sz="1600"/>
            </a:lvl1pPr>
            <a:lvl2pPr marL="914400" lvl="1" indent="-330200" algn="l">
              <a:lnSpc>
                <a:spcPct val="100000"/>
              </a:lnSpc>
              <a:spcBef>
                <a:spcPts val="600"/>
              </a:spcBef>
              <a:spcAft>
                <a:spcPts val="0"/>
              </a:spcAft>
              <a:buClr>
                <a:schemeClr val="dk1"/>
              </a:buClr>
              <a:buSzPts val="1600"/>
              <a:buChar char="•"/>
              <a:defRPr sz="1600"/>
            </a:lvl2pPr>
            <a:lvl3pPr marL="1371600" lvl="2" indent="-317500" algn="l">
              <a:lnSpc>
                <a:spcPct val="100000"/>
              </a:lnSpc>
              <a:spcBef>
                <a:spcPts val="600"/>
              </a:spcBef>
              <a:spcAft>
                <a:spcPts val="0"/>
              </a:spcAft>
              <a:buClr>
                <a:schemeClr val="dk1"/>
              </a:buClr>
              <a:buSzPts val="1400"/>
              <a:buChar char="•"/>
              <a:defRPr sz="1400"/>
            </a:lvl3pPr>
            <a:lvl4pPr marL="1828800" lvl="3" indent="-304800" algn="l">
              <a:lnSpc>
                <a:spcPct val="100000"/>
              </a:lnSpc>
              <a:spcBef>
                <a:spcPts val="600"/>
              </a:spcBef>
              <a:spcAft>
                <a:spcPts val="0"/>
              </a:spcAft>
              <a:buClr>
                <a:schemeClr val="dk1"/>
              </a:buClr>
              <a:buSzPts val="1200"/>
              <a:buChar char="•"/>
              <a:defRPr sz="1200"/>
            </a:lvl4pPr>
            <a:lvl5pPr marL="2286000" lvl="4" indent="-298450" algn="l">
              <a:lnSpc>
                <a:spcPct val="100000"/>
              </a:lnSpc>
              <a:spcBef>
                <a:spcPts val="600"/>
              </a:spcBef>
              <a:spcAft>
                <a:spcPts val="0"/>
              </a:spcAft>
              <a:buClr>
                <a:schemeClr val="dk1"/>
              </a:buClr>
              <a:buSzPts val="1100"/>
              <a:buChar char="•"/>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80"/>
        <p:cNvGrpSpPr/>
        <p:nvPr/>
      </p:nvGrpSpPr>
      <p:grpSpPr>
        <a:xfrm>
          <a:off x="0" y="0"/>
          <a:ext cx="0" cy="0"/>
          <a:chOff x="0" y="0"/>
          <a:chExt cx="0" cy="0"/>
        </a:xfrm>
      </p:grpSpPr>
      <p:sp>
        <p:nvSpPr>
          <p:cNvPr id="81" name="Google Shape;81;p71"/>
          <p:cNvSpPr/>
          <p:nvPr/>
        </p:nvSpPr>
        <p:spPr>
          <a:xfrm>
            <a:off x="0" y="0"/>
            <a:ext cx="12192000" cy="5502729"/>
          </a:xfrm>
          <a:prstGeom prst="rect">
            <a:avLst/>
          </a:prstGeom>
          <a:solidFill>
            <a:srgbClr val="F27954"/>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82" name="Google Shape;82;p71"/>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3" name="Google Shape;83;p71"/>
          <p:cNvGrpSpPr/>
          <p:nvPr/>
        </p:nvGrpSpPr>
        <p:grpSpPr>
          <a:xfrm>
            <a:off x="8448790" y="6057987"/>
            <a:ext cx="3144242" cy="374574"/>
            <a:chOff x="301128" y="6151084"/>
            <a:chExt cx="3144242" cy="374574"/>
          </a:xfrm>
        </p:grpSpPr>
        <p:pic>
          <p:nvPicPr>
            <p:cNvPr id="84" name="Google Shape;84;p7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85" name="Google Shape;85;p7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86" name="Google Shape;86;p7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87" name="Google Shape;87;p71"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88"/>
        <p:cNvGrpSpPr/>
        <p:nvPr/>
      </p:nvGrpSpPr>
      <p:grpSpPr>
        <a:xfrm>
          <a:off x="0" y="0"/>
          <a:ext cx="0" cy="0"/>
          <a:chOff x="0" y="0"/>
          <a:chExt cx="0" cy="0"/>
        </a:xfrm>
      </p:grpSpPr>
      <p:sp>
        <p:nvSpPr>
          <p:cNvPr id="89" name="Google Shape;89;p72"/>
          <p:cNvSpPr/>
          <p:nvPr/>
        </p:nvSpPr>
        <p:spPr>
          <a:xfrm>
            <a:off x="0" y="0"/>
            <a:ext cx="12192000" cy="5502729"/>
          </a:xfrm>
          <a:prstGeom prst="rect">
            <a:avLst/>
          </a:prstGeom>
          <a:solidFill>
            <a:srgbClr val="81D1C5"/>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90" name="Google Shape;90;p72"/>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1" name="Google Shape;91;p72"/>
          <p:cNvGrpSpPr/>
          <p:nvPr/>
        </p:nvGrpSpPr>
        <p:grpSpPr>
          <a:xfrm>
            <a:off x="8448790" y="6057987"/>
            <a:ext cx="3144242" cy="374574"/>
            <a:chOff x="301128" y="6151084"/>
            <a:chExt cx="3144242" cy="374574"/>
          </a:xfrm>
        </p:grpSpPr>
        <p:pic>
          <p:nvPicPr>
            <p:cNvPr id="92" name="Google Shape;92;p7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93" name="Google Shape;93;p7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94" name="Google Shape;94;p7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95" name="Google Shape;95;p72"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96"/>
        <p:cNvGrpSpPr/>
        <p:nvPr/>
      </p:nvGrpSpPr>
      <p:grpSpPr>
        <a:xfrm>
          <a:off x="0" y="0"/>
          <a:ext cx="0" cy="0"/>
          <a:chOff x="0" y="0"/>
          <a:chExt cx="0" cy="0"/>
        </a:xfrm>
      </p:grpSpPr>
      <p:sp>
        <p:nvSpPr>
          <p:cNvPr id="97" name="Google Shape;97;p73"/>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3"/>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9" name="Google Shape;99;p73"/>
          <p:cNvGrpSpPr/>
          <p:nvPr/>
        </p:nvGrpSpPr>
        <p:grpSpPr>
          <a:xfrm>
            <a:off x="389965" y="6092742"/>
            <a:ext cx="3144242" cy="374574"/>
            <a:chOff x="301128" y="6151084"/>
            <a:chExt cx="3144242" cy="374574"/>
          </a:xfrm>
        </p:grpSpPr>
        <p:pic>
          <p:nvPicPr>
            <p:cNvPr id="100" name="Google Shape;100;p7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01" name="Google Shape;101;p7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02" name="Google Shape;102;p7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03" name="Google Shape;103;p73"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104" name="Google Shape;104;p73"/>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Final Slide">
  <p:cSld name="1_Final Slide">
    <p:spTree>
      <p:nvGrpSpPr>
        <p:cNvPr id="1" name="Shape 105"/>
        <p:cNvGrpSpPr/>
        <p:nvPr/>
      </p:nvGrpSpPr>
      <p:grpSpPr>
        <a:xfrm>
          <a:off x="0" y="0"/>
          <a:ext cx="0" cy="0"/>
          <a:chOff x="0" y="0"/>
          <a:chExt cx="0" cy="0"/>
        </a:xfrm>
      </p:grpSpPr>
      <p:pic>
        <p:nvPicPr>
          <p:cNvPr id="106" name="Google Shape;106;p74" descr="Background pattern&#10;&#10;Description automatically generated"/>
          <p:cNvPicPr preferRelativeResize="0"/>
          <p:nvPr/>
        </p:nvPicPr>
        <p:blipFill rotWithShape="1">
          <a:blip r:embed="rId2">
            <a:alphaModFix/>
          </a:blip>
          <a:srcRect l="-7971" t="10416" r="16408" b="3452"/>
          <a:stretch/>
        </p:blipFill>
        <p:spPr>
          <a:xfrm>
            <a:off x="6816681" y="0"/>
            <a:ext cx="5375319" cy="6857999"/>
          </a:xfrm>
          <a:prstGeom prst="rect">
            <a:avLst/>
          </a:prstGeom>
          <a:noFill/>
          <a:ln>
            <a:noFill/>
          </a:ln>
        </p:spPr>
      </p:pic>
      <p:sp>
        <p:nvSpPr>
          <p:cNvPr id="107" name="Google Shape;107;p74"/>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08" name="Google Shape;108;p74"/>
          <p:cNvSpPr txBox="1">
            <a:spLocks noGrp="1"/>
          </p:cNvSpPr>
          <p:nvPr>
            <p:ph type="body" idx="1"/>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74"/>
          <p:cNvSpPr txBox="1">
            <a:spLocks noGrp="1"/>
          </p:cNvSpPr>
          <p:nvPr>
            <p:ph type="body" idx="2"/>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74" descr="A picture containing text&#10;&#10;Description automatically generated"/>
          <p:cNvPicPr preferRelativeResize="0"/>
          <p:nvPr/>
        </p:nvPicPr>
        <p:blipFill rotWithShape="1">
          <a:blip r:embed="rId3">
            <a:alphaModFix/>
          </a:blip>
          <a:srcRect/>
          <a:stretch/>
        </p:blipFill>
        <p:spPr>
          <a:xfrm>
            <a:off x="615586" y="473530"/>
            <a:ext cx="4899073" cy="2154566"/>
          </a:xfrm>
          <a:prstGeom prst="rect">
            <a:avLst/>
          </a:prstGeom>
          <a:noFill/>
          <a:ln>
            <a:noFill/>
          </a:ln>
        </p:spPr>
      </p:pic>
      <p:grpSp>
        <p:nvGrpSpPr>
          <p:cNvPr id="111" name="Google Shape;111;p74"/>
          <p:cNvGrpSpPr/>
          <p:nvPr/>
        </p:nvGrpSpPr>
        <p:grpSpPr>
          <a:xfrm>
            <a:off x="9456007" y="5836660"/>
            <a:ext cx="2735993" cy="679345"/>
            <a:chOff x="0" y="0"/>
            <a:chExt cx="2301694" cy="571500"/>
          </a:xfrm>
        </p:grpSpPr>
        <p:sp>
          <p:nvSpPr>
            <p:cNvPr id="112" name="Google Shape;112;p74"/>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74"/>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A1A2"/>
                </a:solidFill>
                <a:latin typeface="Calibri"/>
                <a:ea typeface="Calibri"/>
                <a:cs typeface="Calibri"/>
                <a:sym typeface="Calibri"/>
              </a:defRPr>
            </a:lvl1pPr>
            <a:lvl2pPr marL="0" marR="0" lvl="1" indent="0" algn="r" rtl="0">
              <a:spcBef>
                <a:spcPts val="0"/>
              </a:spcBef>
              <a:buNone/>
              <a:defRPr sz="1200" b="0" i="0" u="none" strike="noStrike" cap="none">
                <a:solidFill>
                  <a:srgbClr val="88A1A2"/>
                </a:solidFill>
                <a:latin typeface="Calibri"/>
                <a:ea typeface="Calibri"/>
                <a:cs typeface="Calibri"/>
                <a:sym typeface="Calibri"/>
              </a:defRPr>
            </a:lvl2pPr>
            <a:lvl3pPr marL="0" marR="0" lvl="2" indent="0" algn="r" rtl="0">
              <a:spcBef>
                <a:spcPts val="0"/>
              </a:spcBef>
              <a:buNone/>
              <a:defRPr sz="1200" b="0" i="0" u="none" strike="noStrike" cap="none">
                <a:solidFill>
                  <a:srgbClr val="88A1A2"/>
                </a:solidFill>
                <a:latin typeface="Calibri"/>
                <a:ea typeface="Calibri"/>
                <a:cs typeface="Calibri"/>
                <a:sym typeface="Calibri"/>
              </a:defRPr>
            </a:lvl3pPr>
            <a:lvl4pPr marL="0" marR="0" lvl="3" indent="0" algn="r" rtl="0">
              <a:spcBef>
                <a:spcPts val="0"/>
              </a:spcBef>
              <a:buNone/>
              <a:defRPr sz="1200" b="0" i="0" u="none" strike="noStrike" cap="none">
                <a:solidFill>
                  <a:srgbClr val="88A1A2"/>
                </a:solidFill>
                <a:latin typeface="Calibri"/>
                <a:ea typeface="Calibri"/>
                <a:cs typeface="Calibri"/>
                <a:sym typeface="Calibri"/>
              </a:defRPr>
            </a:lvl4pPr>
            <a:lvl5pPr marL="0" marR="0" lvl="4" indent="0" algn="r" rtl="0">
              <a:spcBef>
                <a:spcPts val="0"/>
              </a:spcBef>
              <a:buNone/>
              <a:defRPr sz="1200" b="0" i="0" u="none" strike="noStrike" cap="none">
                <a:solidFill>
                  <a:srgbClr val="88A1A2"/>
                </a:solidFill>
                <a:latin typeface="Calibri"/>
                <a:ea typeface="Calibri"/>
                <a:cs typeface="Calibri"/>
                <a:sym typeface="Calibri"/>
              </a:defRPr>
            </a:lvl5pPr>
            <a:lvl6pPr marL="0" marR="0" lvl="5" indent="0" algn="r" rtl="0">
              <a:spcBef>
                <a:spcPts val="0"/>
              </a:spcBef>
              <a:buNone/>
              <a:defRPr sz="1200" b="0" i="0" u="none" strike="noStrike" cap="none">
                <a:solidFill>
                  <a:srgbClr val="88A1A2"/>
                </a:solidFill>
                <a:latin typeface="Calibri"/>
                <a:ea typeface="Calibri"/>
                <a:cs typeface="Calibri"/>
                <a:sym typeface="Calibri"/>
              </a:defRPr>
            </a:lvl6pPr>
            <a:lvl7pPr marL="0" marR="0" lvl="6" indent="0" algn="r" rtl="0">
              <a:spcBef>
                <a:spcPts val="0"/>
              </a:spcBef>
              <a:buNone/>
              <a:defRPr sz="1200" b="0" i="0" u="none" strike="noStrike" cap="none">
                <a:solidFill>
                  <a:srgbClr val="88A1A2"/>
                </a:solidFill>
                <a:latin typeface="Calibri"/>
                <a:ea typeface="Calibri"/>
                <a:cs typeface="Calibri"/>
                <a:sym typeface="Calibri"/>
              </a:defRPr>
            </a:lvl7pPr>
            <a:lvl8pPr marL="0" marR="0" lvl="7" indent="0" algn="r" rtl="0">
              <a:spcBef>
                <a:spcPts val="0"/>
              </a:spcBef>
              <a:buNone/>
              <a:defRPr sz="1200" b="0" i="0" u="none" strike="noStrike" cap="none">
                <a:solidFill>
                  <a:srgbClr val="88A1A2"/>
                </a:solidFill>
                <a:latin typeface="Calibri"/>
                <a:ea typeface="Calibri"/>
                <a:cs typeface="Calibri"/>
                <a:sym typeface="Calibri"/>
              </a:defRPr>
            </a:lvl8pPr>
            <a:lvl9pPr marL="0" marR="0" lvl="8" indent="0" algn="r" rtl="0">
              <a:spcBef>
                <a:spcPts val="0"/>
              </a:spcBef>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EfgCqnMl5E&amp;t=198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ourismrecovery.eu/wp-content/uploads/2023/02/10_M6_Case-Study_Adaptive-leadership.pptx" TargetMode="External"/><Relationship Id="rId1" Type="http://schemas.openxmlformats.org/officeDocument/2006/relationships/slideLayout" Target="../slideLayouts/slideLayout24.xml"/><Relationship Id="rId4" Type="http://schemas.openxmlformats.org/officeDocument/2006/relationships/image" Target="../media/image14.sv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www.fastcompany.com/90497257/7-tricks-for-making-good-decisions-in-times-of-crisis?position=9&amp;campaign_date=12102020" TargetMode="External"/><Relationship Id="rId7" Type="http://schemas.openxmlformats.org/officeDocument/2006/relationships/hyperlink" Target="https://www.psychologytoday.com/us/blog/pressure-proof/202004/the-art-making-tough-decisions-in-crisis" TargetMode="External"/><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hyperlink" Target="https://www.mckinsey.com/business-functions/organization/our-insights/decision-making-in-uncertain-times" TargetMode="External"/><Relationship Id="rId5" Type="http://schemas.openxmlformats.org/officeDocument/2006/relationships/hyperlink" Target="https://www.themandarin.com.au/151128-reflecting-on-the-lessons-from-crisis-management-and-rapid-recovery/" TargetMode="External"/><Relationship Id="rId4" Type="http://schemas.openxmlformats.org/officeDocument/2006/relationships/hyperlink" Target="https://www.msn.com/en-us/money/careersandeducation/12-business-leaders-share-how-they-lead-their-teams-through-a-crisis/ar-BB1ewEhz?ocid=BingNewsSearch"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64.xml"/><Relationship Id="rId1" Type="http://schemas.openxmlformats.org/officeDocument/2006/relationships/slideLayout" Target="../slideLayouts/slideLayout9.xml"/><Relationship Id="rId4" Type="http://schemas.openxmlformats.org/officeDocument/2006/relationships/hyperlink" Target="https://www.facebook.com/tourismcrisisrecover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None/>
            </a:pPr>
            <a:r>
              <a:rPr lang="en-US"/>
              <a:t>Adaptive Leadership</a:t>
            </a:r>
            <a:endParaRPr/>
          </a:p>
        </p:txBody>
      </p:sp>
      <p:sp>
        <p:nvSpPr>
          <p:cNvPr id="826" name="Google Shape;826;p1"/>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Module 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036" name="Google Shape;1036;p1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In normal times, CEOs and other executives of growth companies focus on fostering innovation, driving revenue, and gaining market share.</a:t>
            </a:r>
            <a:endParaRPr/>
          </a:p>
          <a:p>
            <a:pPr marL="0" lvl="0" indent="0" algn="l" rtl="0">
              <a:lnSpc>
                <a:spcPct val="100000"/>
              </a:lnSpc>
              <a:spcBef>
                <a:spcPts val="600"/>
              </a:spcBef>
              <a:spcAft>
                <a:spcPts val="0"/>
              </a:spcAft>
              <a:buClr>
                <a:srgbClr val="595A59"/>
              </a:buClr>
              <a:buSzPts val="1800"/>
              <a:buNone/>
            </a:pPr>
            <a:r>
              <a:rPr lang="en-US"/>
              <a:t>In times of crisis, many of those same leaders must make rapid decisions about controlling costs and maintaining liquidity. They may encounter unforeseen roadblocks — supply chain issues, team shortages, and operational challenges — that drastically alter the scope of their roles and priorities. </a:t>
            </a:r>
            <a:endParaRPr/>
          </a:p>
        </p:txBody>
      </p:sp>
      <p:sp>
        <p:nvSpPr>
          <p:cNvPr id="1037" name="Google Shape;1037;p1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The roles and responsibilities of business leaders change dramatically in times of crisis. But there are some general observations about Leadership that always remain true</a:t>
            </a:r>
            <a:endParaRPr/>
          </a:p>
        </p:txBody>
      </p:sp>
      <p:sp>
        <p:nvSpPr>
          <p:cNvPr id="1038" name="Google Shape;1038;p1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Observations about Leadership</a:t>
            </a:r>
            <a:endParaRPr/>
          </a:p>
          <a:p>
            <a:pPr marL="0" lvl="0" indent="0" algn="l" rtl="0">
              <a:lnSpc>
                <a:spcPct val="90000"/>
              </a:lnSpc>
              <a:spcBef>
                <a:spcPts val="1000"/>
              </a:spcBef>
              <a:spcAft>
                <a:spcPts val="0"/>
              </a:spcAft>
              <a:buClr>
                <a:srgbClr val="79527B"/>
              </a:buClr>
              <a:buSzPct val="100000"/>
              <a:buNone/>
            </a:pPr>
            <a:endParaRPr/>
          </a:p>
        </p:txBody>
      </p:sp>
      <p:sp>
        <p:nvSpPr>
          <p:cNvPr id="1039" name="Google Shape;1039;p10"/>
          <p:cNvSpPr/>
          <p:nvPr/>
        </p:nvSpPr>
        <p:spPr>
          <a:xfrm>
            <a:off x="4454085" y="4038071"/>
            <a:ext cx="3573253" cy="591280"/>
          </a:xfrm>
          <a:custGeom>
            <a:avLst/>
            <a:gdLst/>
            <a:ahLst/>
            <a:cxnLst/>
            <a:rect l="l" t="t" r="r" b="b"/>
            <a:pathLst>
              <a:path w="2650" h="438" extrusionOk="0">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accent1"/>
              </a:solidFill>
              <a:latin typeface="Calibri"/>
              <a:ea typeface="Calibri"/>
              <a:cs typeface="Calibri"/>
              <a:sym typeface="Calibri"/>
            </a:endParaRPr>
          </a:p>
        </p:txBody>
      </p:sp>
      <p:sp>
        <p:nvSpPr>
          <p:cNvPr id="1040" name="Google Shape;1040;p10"/>
          <p:cNvSpPr/>
          <p:nvPr/>
        </p:nvSpPr>
        <p:spPr>
          <a:xfrm>
            <a:off x="4493201" y="4069666"/>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41" name="Google Shape;1041;p10"/>
          <p:cNvSpPr/>
          <p:nvPr/>
        </p:nvSpPr>
        <p:spPr>
          <a:xfrm>
            <a:off x="8335720" y="4038071"/>
            <a:ext cx="3573253" cy="591280"/>
          </a:xfrm>
          <a:custGeom>
            <a:avLst/>
            <a:gdLst/>
            <a:ahLst/>
            <a:cxnLst/>
            <a:rect l="l" t="t" r="r" b="b"/>
            <a:pathLst>
              <a:path w="2650" h="438" extrusionOk="0">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42" name="Google Shape;1042;p10"/>
          <p:cNvSpPr/>
          <p:nvPr/>
        </p:nvSpPr>
        <p:spPr>
          <a:xfrm>
            <a:off x="11341765" y="4069667"/>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43" name="Google Shape;1043;p10"/>
          <p:cNvSpPr/>
          <p:nvPr/>
        </p:nvSpPr>
        <p:spPr>
          <a:xfrm>
            <a:off x="11432621" y="4143210"/>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06</a:t>
            </a:r>
            <a:endParaRPr sz="2476" b="1">
              <a:solidFill>
                <a:schemeClr val="lt1"/>
              </a:solidFill>
              <a:latin typeface="Calibri"/>
              <a:ea typeface="Calibri"/>
              <a:cs typeface="Calibri"/>
              <a:sym typeface="Calibri"/>
            </a:endParaRPr>
          </a:p>
        </p:txBody>
      </p:sp>
      <p:sp>
        <p:nvSpPr>
          <p:cNvPr id="1044" name="Google Shape;1044;p10"/>
          <p:cNvSpPr txBox="1"/>
          <p:nvPr/>
        </p:nvSpPr>
        <p:spPr>
          <a:xfrm>
            <a:off x="8419187" y="4174231"/>
            <a:ext cx="2861867" cy="310341"/>
          </a:xfrm>
          <a:prstGeom prst="rect">
            <a:avLst/>
          </a:prstGeom>
          <a:noFill/>
          <a:ln>
            <a:noFill/>
          </a:ln>
        </p:spPr>
        <p:txBody>
          <a:bodyPr spcFirstLastPara="1" wrap="square" lIns="91425" tIns="45700" rIns="91425" bIns="45700" anchor="t" anchorCtr="0">
            <a:spAutoFit/>
          </a:bodyPr>
          <a:lstStyle/>
          <a:p>
            <a:pPr marL="0" marR="0" lvl="0" indent="0" algn="r" rtl="0">
              <a:lnSpc>
                <a:spcPct val="104062"/>
              </a:lnSpc>
              <a:spcBef>
                <a:spcPts val="0"/>
              </a:spcBef>
              <a:spcAft>
                <a:spcPts val="0"/>
              </a:spcAft>
              <a:buNone/>
            </a:pPr>
            <a:r>
              <a:rPr lang="en-US" sz="1600">
                <a:solidFill>
                  <a:schemeClr val="lt1"/>
                </a:solidFill>
                <a:latin typeface="Calibri"/>
                <a:ea typeface="Calibri"/>
                <a:cs typeface="Calibri"/>
                <a:sym typeface="Calibri"/>
              </a:rPr>
              <a:t>You never stop learning</a:t>
            </a:r>
            <a:endParaRPr/>
          </a:p>
        </p:txBody>
      </p:sp>
      <p:sp>
        <p:nvSpPr>
          <p:cNvPr id="1045" name="Google Shape;1045;p10"/>
          <p:cNvSpPr txBox="1"/>
          <p:nvPr/>
        </p:nvSpPr>
        <p:spPr>
          <a:xfrm>
            <a:off x="5098046" y="4174231"/>
            <a:ext cx="2861867" cy="310341"/>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en-US" sz="1600">
                <a:solidFill>
                  <a:schemeClr val="lt1"/>
                </a:solidFill>
                <a:latin typeface="Calibri"/>
                <a:ea typeface="Calibri"/>
                <a:cs typeface="Calibri"/>
                <a:sym typeface="Calibri"/>
              </a:rPr>
              <a:t>It’s either good or bad </a:t>
            </a:r>
            <a:endParaRPr/>
          </a:p>
        </p:txBody>
      </p:sp>
      <p:sp>
        <p:nvSpPr>
          <p:cNvPr id="1046" name="Google Shape;1046;p10"/>
          <p:cNvSpPr/>
          <p:nvPr/>
        </p:nvSpPr>
        <p:spPr>
          <a:xfrm>
            <a:off x="4584058" y="4143210"/>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05</a:t>
            </a:r>
            <a:endParaRPr sz="2476" b="1">
              <a:solidFill>
                <a:schemeClr val="lt1"/>
              </a:solidFill>
              <a:latin typeface="Calibri"/>
              <a:ea typeface="Calibri"/>
              <a:cs typeface="Calibri"/>
              <a:sym typeface="Calibri"/>
            </a:endParaRPr>
          </a:p>
        </p:txBody>
      </p:sp>
      <p:sp>
        <p:nvSpPr>
          <p:cNvPr id="1047" name="Google Shape;1047;p10"/>
          <p:cNvSpPr/>
          <p:nvPr/>
        </p:nvSpPr>
        <p:spPr>
          <a:xfrm>
            <a:off x="4454085" y="2214373"/>
            <a:ext cx="3573253" cy="591280"/>
          </a:xfrm>
          <a:custGeom>
            <a:avLst/>
            <a:gdLst/>
            <a:ahLst/>
            <a:cxnLst/>
            <a:rect l="l" t="t" r="r" b="b"/>
            <a:pathLst>
              <a:path w="2650" h="438" extrusionOk="0">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accent1"/>
              </a:solidFill>
              <a:latin typeface="Calibri"/>
              <a:ea typeface="Calibri"/>
              <a:cs typeface="Calibri"/>
              <a:sym typeface="Calibri"/>
            </a:endParaRPr>
          </a:p>
        </p:txBody>
      </p:sp>
      <p:sp>
        <p:nvSpPr>
          <p:cNvPr id="1048" name="Google Shape;1048;p10"/>
          <p:cNvSpPr/>
          <p:nvPr/>
        </p:nvSpPr>
        <p:spPr>
          <a:xfrm>
            <a:off x="4493201" y="2245968"/>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49" name="Google Shape;1049;p10"/>
          <p:cNvSpPr/>
          <p:nvPr/>
        </p:nvSpPr>
        <p:spPr>
          <a:xfrm>
            <a:off x="8335720" y="2214373"/>
            <a:ext cx="3573253" cy="591280"/>
          </a:xfrm>
          <a:custGeom>
            <a:avLst/>
            <a:gdLst/>
            <a:ahLst/>
            <a:cxnLst/>
            <a:rect l="l" t="t" r="r" b="b"/>
            <a:pathLst>
              <a:path w="2650" h="438" extrusionOk="0">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50" name="Google Shape;1050;p10"/>
          <p:cNvSpPr/>
          <p:nvPr/>
        </p:nvSpPr>
        <p:spPr>
          <a:xfrm>
            <a:off x="11341765" y="2245968"/>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51" name="Google Shape;1051;p10"/>
          <p:cNvSpPr/>
          <p:nvPr/>
        </p:nvSpPr>
        <p:spPr>
          <a:xfrm>
            <a:off x="11432621" y="2319512"/>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02</a:t>
            </a:r>
            <a:endParaRPr sz="2476" b="1">
              <a:solidFill>
                <a:schemeClr val="lt1"/>
              </a:solidFill>
              <a:latin typeface="Calibri"/>
              <a:ea typeface="Calibri"/>
              <a:cs typeface="Calibri"/>
              <a:sym typeface="Calibri"/>
            </a:endParaRPr>
          </a:p>
        </p:txBody>
      </p:sp>
      <p:sp>
        <p:nvSpPr>
          <p:cNvPr id="1052" name="Google Shape;1052;p10"/>
          <p:cNvSpPr txBox="1"/>
          <p:nvPr/>
        </p:nvSpPr>
        <p:spPr>
          <a:xfrm>
            <a:off x="8419187" y="2254735"/>
            <a:ext cx="2861867" cy="528350"/>
          </a:xfrm>
          <a:prstGeom prst="rect">
            <a:avLst/>
          </a:prstGeom>
          <a:noFill/>
          <a:ln>
            <a:noFill/>
          </a:ln>
        </p:spPr>
        <p:txBody>
          <a:bodyPr spcFirstLastPara="1" wrap="square" lIns="91425" tIns="45700" rIns="91425" bIns="45700" anchor="t" anchorCtr="0">
            <a:spAutoFit/>
          </a:bodyPr>
          <a:lstStyle/>
          <a:p>
            <a:pPr marL="0" marR="0" lvl="0" indent="0" algn="r" rtl="0">
              <a:lnSpc>
                <a:spcPct val="104062"/>
              </a:lnSpc>
              <a:spcBef>
                <a:spcPts val="0"/>
              </a:spcBef>
              <a:spcAft>
                <a:spcPts val="0"/>
              </a:spcAft>
              <a:buNone/>
            </a:pPr>
            <a:r>
              <a:rPr lang="en-US" sz="1600">
                <a:solidFill>
                  <a:schemeClr val="lt1"/>
                </a:solidFill>
                <a:latin typeface="Calibri"/>
                <a:ea typeface="Calibri"/>
                <a:cs typeface="Calibri"/>
                <a:sym typeface="Calibri"/>
              </a:rPr>
              <a:t>It’s a (full) contact sport (and you are already in the game!)</a:t>
            </a:r>
            <a:endParaRPr/>
          </a:p>
        </p:txBody>
      </p:sp>
      <p:sp>
        <p:nvSpPr>
          <p:cNvPr id="1053" name="Google Shape;1053;p10"/>
          <p:cNvSpPr txBox="1"/>
          <p:nvPr/>
        </p:nvSpPr>
        <p:spPr>
          <a:xfrm>
            <a:off x="5098046" y="2350532"/>
            <a:ext cx="2861867" cy="310341"/>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en-US" sz="1600">
                <a:solidFill>
                  <a:schemeClr val="lt1"/>
                </a:solidFill>
                <a:latin typeface="Calibri"/>
                <a:ea typeface="Calibri"/>
                <a:cs typeface="Calibri"/>
                <a:sym typeface="Calibri"/>
              </a:rPr>
              <a:t>Leadership is not management</a:t>
            </a:r>
            <a:endParaRPr/>
          </a:p>
        </p:txBody>
      </p:sp>
      <p:sp>
        <p:nvSpPr>
          <p:cNvPr id="1054" name="Google Shape;1054;p10"/>
          <p:cNvSpPr/>
          <p:nvPr/>
        </p:nvSpPr>
        <p:spPr>
          <a:xfrm>
            <a:off x="4584058" y="2319512"/>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01</a:t>
            </a:r>
            <a:endParaRPr/>
          </a:p>
        </p:txBody>
      </p:sp>
      <p:sp>
        <p:nvSpPr>
          <p:cNvPr id="1055" name="Google Shape;1055;p10"/>
          <p:cNvSpPr/>
          <p:nvPr/>
        </p:nvSpPr>
        <p:spPr>
          <a:xfrm>
            <a:off x="4454085" y="3126222"/>
            <a:ext cx="3573253" cy="591280"/>
          </a:xfrm>
          <a:custGeom>
            <a:avLst/>
            <a:gdLst/>
            <a:ahLst/>
            <a:cxnLst/>
            <a:rect l="l" t="t" r="r" b="b"/>
            <a:pathLst>
              <a:path w="2650" h="438" extrusionOk="0">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accent1"/>
              </a:solidFill>
              <a:latin typeface="Calibri"/>
              <a:ea typeface="Calibri"/>
              <a:cs typeface="Calibri"/>
              <a:sym typeface="Calibri"/>
            </a:endParaRPr>
          </a:p>
        </p:txBody>
      </p:sp>
      <p:sp>
        <p:nvSpPr>
          <p:cNvPr id="1056" name="Google Shape;1056;p10"/>
          <p:cNvSpPr/>
          <p:nvPr/>
        </p:nvSpPr>
        <p:spPr>
          <a:xfrm>
            <a:off x="4493201" y="3157817"/>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57" name="Google Shape;1057;p10"/>
          <p:cNvSpPr/>
          <p:nvPr/>
        </p:nvSpPr>
        <p:spPr>
          <a:xfrm>
            <a:off x="8335720" y="3126222"/>
            <a:ext cx="3573253" cy="591280"/>
          </a:xfrm>
          <a:custGeom>
            <a:avLst/>
            <a:gdLst/>
            <a:ahLst/>
            <a:cxnLst/>
            <a:rect l="l" t="t" r="r" b="b"/>
            <a:pathLst>
              <a:path w="2650" h="438" extrusionOk="0">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58" name="Google Shape;1058;p10"/>
          <p:cNvSpPr/>
          <p:nvPr/>
        </p:nvSpPr>
        <p:spPr>
          <a:xfrm>
            <a:off x="11341765" y="3157818"/>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59" name="Google Shape;1059;p10"/>
          <p:cNvSpPr/>
          <p:nvPr/>
        </p:nvSpPr>
        <p:spPr>
          <a:xfrm>
            <a:off x="11432621" y="3231361"/>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04</a:t>
            </a:r>
            <a:endParaRPr sz="2476" b="1">
              <a:solidFill>
                <a:schemeClr val="lt1"/>
              </a:solidFill>
              <a:latin typeface="Calibri"/>
              <a:ea typeface="Calibri"/>
              <a:cs typeface="Calibri"/>
              <a:sym typeface="Calibri"/>
            </a:endParaRPr>
          </a:p>
        </p:txBody>
      </p:sp>
      <p:sp>
        <p:nvSpPr>
          <p:cNvPr id="1060" name="Google Shape;1060;p10"/>
          <p:cNvSpPr txBox="1"/>
          <p:nvPr/>
        </p:nvSpPr>
        <p:spPr>
          <a:xfrm>
            <a:off x="8419187" y="3262382"/>
            <a:ext cx="2861867" cy="310341"/>
          </a:xfrm>
          <a:prstGeom prst="rect">
            <a:avLst/>
          </a:prstGeom>
          <a:noFill/>
          <a:ln>
            <a:noFill/>
          </a:ln>
        </p:spPr>
        <p:txBody>
          <a:bodyPr spcFirstLastPara="1" wrap="square" lIns="91425" tIns="45700" rIns="91425" bIns="45700" anchor="t" anchorCtr="0">
            <a:spAutoFit/>
          </a:bodyPr>
          <a:lstStyle/>
          <a:p>
            <a:pPr marL="0" marR="0" lvl="0" indent="0" algn="r" rtl="0">
              <a:lnSpc>
                <a:spcPct val="104062"/>
              </a:lnSpc>
              <a:spcBef>
                <a:spcPts val="0"/>
              </a:spcBef>
              <a:spcAft>
                <a:spcPts val="0"/>
              </a:spcAft>
              <a:buNone/>
            </a:pPr>
            <a:r>
              <a:rPr lang="en-US" sz="1600">
                <a:solidFill>
                  <a:schemeClr val="lt1"/>
                </a:solidFill>
                <a:latin typeface="Calibri"/>
                <a:ea typeface="Calibri"/>
                <a:cs typeface="Calibri"/>
                <a:sym typeface="Calibri"/>
              </a:rPr>
              <a:t>It’s always situational</a:t>
            </a:r>
            <a:endParaRPr/>
          </a:p>
        </p:txBody>
      </p:sp>
      <p:sp>
        <p:nvSpPr>
          <p:cNvPr id="1061" name="Google Shape;1061;p10"/>
          <p:cNvSpPr txBox="1"/>
          <p:nvPr/>
        </p:nvSpPr>
        <p:spPr>
          <a:xfrm>
            <a:off x="5098046" y="3262382"/>
            <a:ext cx="2861867" cy="310341"/>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en-US" sz="1600">
                <a:solidFill>
                  <a:schemeClr val="lt1"/>
                </a:solidFill>
                <a:latin typeface="Calibri"/>
                <a:ea typeface="Calibri"/>
                <a:cs typeface="Calibri"/>
                <a:sym typeface="Calibri"/>
              </a:rPr>
              <a:t>There is no single style</a:t>
            </a:r>
            <a:endParaRPr/>
          </a:p>
        </p:txBody>
      </p:sp>
      <p:sp>
        <p:nvSpPr>
          <p:cNvPr id="1062" name="Google Shape;1062;p10"/>
          <p:cNvSpPr/>
          <p:nvPr/>
        </p:nvSpPr>
        <p:spPr>
          <a:xfrm>
            <a:off x="4584058" y="3231361"/>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03</a:t>
            </a:r>
            <a:endParaRPr sz="2476" b="1">
              <a:solidFill>
                <a:schemeClr val="lt1"/>
              </a:solidFill>
              <a:latin typeface="Calibri"/>
              <a:ea typeface="Calibri"/>
              <a:cs typeface="Calibri"/>
              <a:sym typeface="Calibri"/>
            </a:endParaRPr>
          </a:p>
        </p:txBody>
      </p:sp>
      <p:sp>
        <p:nvSpPr>
          <p:cNvPr id="1063" name="Google Shape;1063;p10"/>
          <p:cNvSpPr/>
          <p:nvPr/>
        </p:nvSpPr>
        <p:spPr>
          <a:xfrm>
            <a:off x="4454085" y="4942860"/>
            <a:ext cx="3573253" cy="591280"/>
          </a:xfrm>
          <a:custGeom>
            <a:avLst/>
            <a:gdLst/>
            <a:ahLst/>
            <a:cxnLst/>
            <a:rect l="l" t="t" r="r" b="b"/>
            <a:pathLst>
              <a:path w="2650" h="438" extrusionOk="0">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accent1"/>
              </a:solidFill>
              <a:latin typeface="Calibri"/>
              <a:ea typeface="Calibri"/>
              <a:cs typeface="Calibri"/>
              <a:sym typeface="Calibri"/>
            </a:endParaRPr>
          </a:p>
        </p:txBody>
      </p:sp>
      <p:sp>
        <p:nvSpPr>
          <p:cNvPr id="1064" name="Google Shape;1064;p10"/>
          <p:cNvSpPr/>
          <p:nvPr/>
        </p:nvSpPr>
        <p:spPr>
          <a:xfrm>
            <a:off x="4493201" y="4974455"/>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65" name="Google Shape;1065;p10"/>
          <p:cNvSpPr txBox="1"/>
          <p:nvPr/>
        </p:nvSpPr>
        <p:spPr>
          <a:xfrm>
            <a:off x="5098046" y="5079020"/>
            <a:ext cx="2861867" cy="310341"/>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en-US" sz="1600">
                <a:solidFill>
                  <a:schemeClr val="lt1"/>
                </a:solidFill>
                <a:latin typeface="Calibri"/>
                <a:ea typeface="Calibri"/>
                <a:cs typeface="Calibri"/>
                <a:sym typeface="Calibri"/>
              </a:rPr>
              <a:t>You can lead by serving</a:t>
            </a:r>
            <a:endParaRPr/>
          </a:p>
        </p:txBody>
      </p:sp>
      <p:sp>
        <p:nvSpPr>
          <p:cNvPr id="1066" name="Google Shape;1066;p10"/>
          <p:cNvSpPr/>
          <p:nvPr/>
        </p:nvSpPr>
        <p:spPr>
          <a:xfrm>
            <a:off x="4584058" y="5047999"/>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07</a:t>
            </a:r>
            <a:endParaRPr sz="2476" b="1">
              <a:solidFill>
                <a:schemeClr val="lt1"/>
              </a:solidFill>
              <a:latin typeface="Calibri"/>
              <a:ea typeface="Calibri"/>
              <a:cs typeface="Calibri"/>
              <a:sym typeface="Calibri"/>
            </a:endParaRPr>
          </a:p>
        </p:txBody>
      </p:sp>
      <p:sp>
        <p:nvSpPr>
          <p:cNvPr id="1067" name="Google Shape;1067;p10"/>
          <p:cNvSpPr txBox="1"/>
          <p:nvPr/>
        </p:nvSpPr>
        <p:spPr>
          <a:xfrm>
            <a:off x="8296602" y="4784695"/>
            <a:ext cx="3573253" cy="1582787"/>
          </a:xfrm>
          <a:prstGeom prst="rect">
            <a:avLst/>
          </a:prstGeom>
          <a:noFill/>
          <a:ln>
            <a:noFill/>
          </a:ln>
        </p:spPr>
        <p:txBody>
          <a:bodyPr spcFirstLastPara="1" wrap="square" lIns="81575" tIns="40775" rIns="81575" bIns="40775" anchor="t" anchorCtr="0">
            <a:spAutoFit/>
          </a:bodyPr>
          <a:lstStyle/>
          <a:p>
            <a:pPr marL="0" marR="0" lvl="0" indent="0" algn="ctr" rtl="0">
              <a:lnSpc>
                <a:spcPct val="100000"/>
              </a:lnSpc>
              <a:spcBef>
                <a:spcPts val="0"/>
              </a:spcBef>
              <a:spcAft>
                <a:spcPts val="0"/>
              </a:spcAft>
              <a:buClr>
                <a:srgbClr val="595A59"/>
              </a:buClr>
              <a:buSzPts val="1600"/>
              <a:buFont typeface="Arial"/>
              <a:buNone/>
            </a:pPr>
            <a:r>
              <a:rPr lang="en-US" sz="1600">
                <a:solidFill>
                  <a:srgbClr val="595A59"/>
                </a:solidFill>
                <a:latin typeface="Calibri"/>
                <a:ea typeface="Calibri"/>
                <a:cs typeface="Calibri"/>
                <a:sym typeface="Calibri"/>
              </a:rPr>
              <a:t>Leadership in Crisis is not an easy task. Those in charge will be tested in areas where they have not fully developed their leadership muscles, and the learning curve will be steep.</a:t>
            </a:r>
            <a:endParaRPr/>
          </a:p>
          <a:p>
            <a:pPr marL="285750" marR="0" lvl="0" indent="-196850" algn="l" rtl="0">
              <a:lnSpc>
                <a:spcPct val="107142"/>
              </a:lnSpc>
              <a:spcBef>
                <a:spcPts val="600"/>
              </a:spcBef>
              <a:spcAft>
                <a:spcPts val="0"/>
              </a:spcAft>
              <a:buClr>
                <a:schemeClr val="dk2"/>
              </a:buClr>
              <a:buSzPts val="1400"/>
              <a:buFont typeface="Noto Sans Symbols"/>
              <a:buNone/>
            </a:pPr>
            <a:endParaRPr sz="1400">
              <a:solidFill>
                <a:schemeClr val="dk2"/>
              </a:solidFill>
              <a:latin typeface="Calibri"/>
              <a:ea typeface="Calibri"/>
              <a:cs typeface="Calibri"/>
              <a:sym typeface="Calibri"/>
            </a:endParaRPr>
          </a:p>
        </p:txBody>
      </p:sp>
      <p:sp>
        <p:nvSpPr>
          <p:cNvPr id="1068" name="Google Shape;1068;p10"/>
          <p:cNvSpPr txBox="1"/>
          <p:nvPr/>
        </p:nvSpPr>
        <p:spPr>
          <a:xfrm>
            <a:off x="3696750" y="1624117"/>
            <a:ext cx="2620878"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1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Different leadership conceptions</a:t>
            </a:r>
            <a:endParaRPr/>
          </a:p>
        </p:txBody>
      </p:sp>
      <p:sp>
        <p:nvSpPr>
          <p:cNvPr id="1074" name="Google Shape;1074;p1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Over the course of time, conceptions of leadership have changed - but a wide variety of conceptions can be perceived in practice</a:t>
            </a:r>
            <a:endParaRPr/>
          </a:p>
        </p:txBody>
      </p:sp>
      <p:sp>
        <p:nvSpPr>
          <p:cNvPr id="1075" name="Google Shape;1075;p1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Conceptions of Leadership</a:t>
            </a:r>
            <a:endParaRPr/>
          </a:p>
        </p:txBody>
      </p:sp>
      <p:sp>
        <p:nvSpPr>
          <p:cNvPr id="1076" name="Google Shape;1076;p11"/>
          <p:cNvSpPr/>
          <p:nvPr/>
        </p:nvSpPr>
        <p:spPr>
          <a:xfrm>
            <a:off x="6669691" y="2073405"/>
            <a:ext cx="1119188" cy="808434"/>
          </a:xfrm>
          <a:custGeom>
            <a:avLst/>
            <a:gdLst/>
            <a:ahLst/>
            <a:cxnLst/>
            <a:rect l="l" t="t" r="r" b="b"/>
            <a:pathLst>
              <a:path w="752" h="543" extrusionOk="0">
                <a:moveTo>
                  <a:pt x="752" y="0"/>
                </a:moveTo>
                <a:cubicBezTo>
                  <a:pt x="461" y="8"/>
                  <a:pt x="197" y="125"/>
                  <a:pt x="0" y="312"/>
                </a:cubicBezTo>
                <a:cubicBezTo>
                  <a:pt x="230" y="543"/>
                  <a:pt x="230" y="543"/>
                  <a:pt x="230" y="543"/>
                </a:cubicBezTo>
                <a:cubicBezTo>
                  <a:pt x="292" y="486"/>
                  <a:pt x="361" y="439"/>
                  <a:pt x="438" y="403"/>
                </a:cubicBezTo>
                <a:cubicBezTo>
                  <a:pt x="538" y="517"/>
                  <a:pt x="538" y="517"/>
                  <a:pt x="538" y="517"/>
                </a:cubicBezTo>
                <a:cubicBezTo>
                  <a:pt x="529" y="366"/>
                  <a:pt x="529" y="366"/>
                  <a:pt x="529" y="366"/>
                </a:cubicBezTo>
                <a:cubicBezTo>
                  <a:pt x="599" y="343"/>
                  <a:pt x="674" y="329"/>
                  <a:pt x="752" y="326"/>
                </a:cubicBezTo>
                <a:lnTo>
                  <a:pt x="752" y="0"/>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7" name="Google Shape;1077;p11"/>
          <p:cNvSpPr/>
          <p:nvPr/>
        </p:nvSpPr>
        <p:spPr>
          <a:xfrm>
            <a:off x="6138673" y="2611567"/>
            <a:ext cx="809625" cy="1120378"/>
          </a:xfrm>
          <a:custGeom>
            <a:avLst/>
            <a:gdLst/>
            <a:ahLst/>
            <a:cxnLst/>
            <a:rect l="l" t="t" r="r" b="b"/>
            <a:pathLst>
              <a:path w="544" h="752" extrusionOk="0">
                <a:moveTo>
                  <a:pt x="544" y="515"/>
                </a:moveTo>
                <a:cubicBezTo>
                  <a:pt x="418" y="403"/>
                  <a:pt x="418" y="403"/>
                  <a:pt x="418" y="403"/>
                </a:cubicBezTo>
                <a:cubicBezTo>
                  <a:pt x="451" y="341"/>
                  <a:pt x="491" y="283"/>
                  <a:pt x="539" y="231"/>
                </a:cubicBezTo>
                <a:cubicBezTo>
                  <a:pt x="308" y="0"/>
                  <a:pt x="308" y="0"/>
                  <a:pt x="308" y="0"/>
                </a:cubicBezTo>
                <a:cubicBezTo>
                  <a:pt x="123" y="198"/>
                  <a:pt x="7" y="461"/>
                  <a:pt x="0" y="752"/>
                </a:cubicBezTo>
                <a:cubicBezTo>
                  <a:pt x="326" y="752"/>
                  <a:pt x="326" y="752"/>
                  <a:pt x="326" y="752"/>
                </a:cubicBezTo>
                <a:cubicBezTo>
                  <a:pt x="329" y="665"/>
                  <a:pt x="346" y="582"/>
                  <a:pt x="374" y="504"/>
                </a:cubicBezTo>
                <a:lnTo>
                  <a:pt x="544" y="515"/>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8" name="Google Shape;1078;p11"/>
          <p:cNvSpPr/>
          <p:nvPr/>
        </p:nvSpPr>
        <p:spPr>
          <a:xfrm>
            <a:off x="6138673" y="3834339"/>
            <a:ext cx="808435" cy="1113234"/>
          </a:xfrm>
          <a:custGeom>
            <a:avLst/>
            <a:gdLst/>
            <a:ahLst/>
            <a:cxnLst/>
            <a:rect l="l" t="t" r="r" b="b"/>
            <a:pathLst>
              <a:path w="543" h="747" extrusionOk="0">
                <a:moveTo>
                  <a:pt x="402" y="308"/>
                </a:moveTo>
                <a:cubicBezTo>
                  <a:pt x="535" y="192"/>
                  <a:pt x="535" y="192"/>
                  <a:pt x="535" y="192"/>
                </a:cubicBezTo>
                <a:cubicBezTo>
                  <a:pt x="361" y="203"/>
                  <a:pt x="361" y="203"/>
                  <a:pt x="361" y="203"/>
                </a:cubicBezTo>
                <a:cubicBezTo>
                  <a:pt x="342" y="138"/>
                  <a:pt x="329" y="70"/>
                  <a:pt x="326" y="0"/>
                </a:cubicBezTo>
                <a:cubicBezTo>
                  <a:pt x="0" y="0"/>
                  <a:pt x="0" y="0"/>
                  <a:pt x="0" y="0"/>
                </a:cubicBezTo>
                <a:cubicBezTo>
                  <a:pt x="10" y="289"/>
                  <a:pt x="127" y="551"/>
                  <a:pt x="312" y="747"/>
                </a:cubicBezTo>
                <a:cubicBezTo>
                  <a:pt x="543" y="517"/>
                  <a:pt x="543" y="517"/>
                  <a:pt x="543" y="517"/>
                </a:cubicBezTo>
                <a:cubicBezTo>
                  <a:pt x="486" y="455"/>
                  <a:pt x="438" y="385"/>
                  <a:pt x="402" y="308"/>
                </a:cubicBezTo>
                <a:close/>
              </a:path>
            </a:pathLst>
          </a:custGeom>
          <a:solidFill>
            <a:srgbClr val="AB85A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9" name="Google Shape;1079;p11"/>
          <p:cNvSpPr/>
          <p:nvPr/>
        </p:nvSpPr>
        <p:spPr>
          <a:xfrm>
            <a:off x="6675645" y="4667777"/>
            <a:ext cx="1113235" cy="812006"/>
          </a:xfrm>
          <a:custGeom>
            <a:avLst/>
            <a:gdLst/>
            <a:ahLst/>
            <a:cxnLst/>
            <a:rect l="l" t="t" r="r" b="b"/>
            <a:pathLst>
              <a:path w="748" h="545" extrusionOk="0">
                <a:moveTo>
                  <a:pt x="521" y="177"/>
                </a:moveTo>
                <a:cubicBezTo>
                  <a:pt x="533" y="0"/>
                  <a:pt x="533" y="0"/>
                  <a:pt x="533" y="0"/>
                </a:cubicBezTo>
                <a:cubicBezTo>
                  <a:pt x="415" y="133"/>
                  <a:pt x="415" y="133"/>
                  <a:pt x="415" y="133"/>
                </a:cubicBezTo>
                <a:cubicBezTo>
                  <a:pt x="348" y="99"/>
                  <a:pt x="286" y="57"/>
                  <a:pt x="231" y="6"/>
                </a:cubicBezTo>
                <a:cubicBezTo>
                  <a:pt x="0" y="237"/>
                  <a:pt x="0" y="237"/>
                  <a:pt x="0" y="237"/>
                </a:cubicBezTo>
                <a:cubicBezTo>
                  <a:pt x="197" y="421"/>
                  <a:pt x="459" y="537"/>
                  <a:pt x="748" y="545"/>
                </a:cubicBezTo>
                <a:cubicBezTo>
                  <a:pt x="748" y="219"/>
                  <a:pt x="748" y="219"/>
                  <a:pt x="748" y="219"/>
                </a:cubicBezTo>
                <a:cubicBezTo>
                  <a:pt x="669" y="216"/>
                  <a:pt x="593" y="201"/>
                  <a:pt x="521" y="177"/>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0" name="Google Shape;1080;p11"/>
          <p:cNvSpPr/>
          <p:nvPr/>
        </p:nvSpPr>
        <p:spPr>
          <a:xfrm>
            <a:off x="7891272" y="4667777"/>
            <a:ext cx="1112044" cy="812006"/>
          </a:xfrm>
          <a:custGeom>
            <a:avLst/>
            <a:gdLst/>
            <a:ahLst/>
            <a:cxnLst/>
            <a:rect l="l" t="t" r="r" b="b"/>
            <a:pathLst>
              <a:path w="747" h="545" extrusionOk="0">
                <a:moveTo>
                  <a:pt x="516" y="6"/>
                </a:moveTo>
                <a:cubicBezTo>
                  <a:pt x="461" y="57"/>
                  <a:pt x="399" y="100"/>
                  <a:pt x="332" y="133"/>
                </a:cubicBezTo>
                <a:cubicBezTo>
                  <a:pt x="215" y="0"/>
                  <a:pt x="215" y="0"/>
                  <a:pt x="215" y="0"/>
                </a:cubicBezTo>
                <a:cubicBezTo>
                  <a:pt x="226" y="177"/>
                  <a:pt x="226" y="177"/>
                  <a:pt x="226" y="177"/>
                </a:cubicBezTo>
                <a:cubicBezTo>
                  <a:pt x="154" y="201"/>
                  <a:pt x="79" y="216"/>
                  <a:pt x="0" y="219"/>
                </a:cubicBezTo>
                <a:cubicBezTo>
                  <a:pt x="0" y="545"/>
                  <a:pt x="0" y="545"/>
                  <a:pt x="0" y="545"/>
                </a:cubicBezTo>
                <a:cubicBezTo>
                  <a:pt x="288" y="537"/>
                  <a:pt x="550" y="421"/>
                  <a:pt x="747" y="237"/>
                </a:cubicBezTo>
                <a:lnTo>
                  <a:pt x="516" y="6"/>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1" name="Google Shape;1081;p11"/>
          <p:cNvSpPr/>
          <p:nvPr/>
        </p:nvSpPr>
        <p:spPr>
          <a:xfrm>
            <a:off x="8733045" y="3834339"/>
            <a:ext cx="808435" cy="1113234"/>
          </a:xfrm>
          <a:custGeom>
            <a:avLst/>
            <a:gdLst/>
            <a:ahLst/>
            <a:cxnLst/>
            <a:rect l="l" t="t" r="r" b="b"/>
            <a:pathLst>
              <a:path w="543" h="747" extrusionOk="0">
                <a:moveTo>
                  <a:pt x="217" y="0"/>
                </a:moveTo>
                <a:cubicBezTo>
                  <a:pt x="214" y="73"/>
                  <a:pt x="201" y="143"/>
                  <a:pt x="180" y="210"/>
                </a:cubicBezTo>
                <a:cubicBezTo>
                  <a:pt x="6" y="199"/>
                  <a:pt x="6" y="199"/>
                  <a:pt x="6" y="199"/>
                </a:cubicBezTo>
                <a:cubicBezTo>
                  <a:pt x="138" y="315"/>
                  <a:pt x="138" y="315"/>
                  <a:pt x="138" y="315"/>
                </a:cubicBezTo>
                <a:cubicBezTo>
                  <a:pt x="102" y="389"/>
                  <a:pt x="56" y="457"/>
                  <a:pt x="0" y="517"/>
                </a:cubicBezTo>
                <a:cubicBezTo>
                  <a:pt x="231" y="747"/>
                  <a:pt x="231" y="747"/>
                  <a:pt x="231" y="747"/>
                </a:cubicBezTo>
                <a:cubicBezTo>
                  <a:pt x="417" y="551"/>
                  <a:pt x="534" y="289"/>
                  <a:pt x="543" y="0"/>
                </a:cubicBezTo>
                <a:lnTo>
                  <a:pt x="217" y="0"/>
                </a:lnTo>
                <a:close/>
              </a:path>
            </a:pathLst>
          </a:custGeom>
          <a:solidFill>
            <a:srgbClr val="AB85A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2" name="Google Shape;1082;p11"/>
          <p:cNvSpPr/>
          <p:nvPr/>
        </p:nvSpPr>
        <p:spPr>
          <a:xfrm>
            <a:off x="8733045" y="2611567"/>
            <a:ext cx="809625" cy="1120378"/>
          </a:xfrm>
          <a:custGeom>
            <a:avLst/>
            <a:gdLst/>
            <a:ahLst/>
            <a:cxnLst/>
            <a:rect l="l" t="t" r="r" b="b"/>
            <a:pathLst>
              <a:path w="544" h="752" extrusionOk="0">
                <a:moveTo>
                  <a:pt x="544" y="752"/>
                </a:moveTo>
                <a:cubicBezTo>
                  <a:pt x="536" y="461"/>
                  <a:pt x="420" y="198"/>
                  <a:pt x="235" y="0"/>
                </a:cubicBezTo>
                <a:cubicBezTo>
                  <a:pt x="5" y="231"/>
                  <a:pt x="5" y="231"/>
                  <a:pt x="5" y="231"/>
                </a:cubicBezTo>
                <a:cubicBezTo>
                  <a:pt x="54" y="285"/>
                  <a:pt x="97" y="346"/>
                  <a:pt x="130" y="413"/>
                </a:cubicBezTo>
                <a:cubicBezTo>
                  <a:pt x="0" y="527"/>
                  <a:pt x="0" y="527"/>
                  <a:pt x="0" y="527"/>
                </a:cubicBezTo>
                <a:cubicBezTo>
                  <a:pt x="174" y="517"/>
                  <a:pt x="174" y="517"/>
                  <a:pt x="174" y="517"/>
                </a:cubicBezTo>
                <a:cubicBezTo>
                  <a:pt x="200" y="591"/>
                  <a:pt x="215" y="670"/>
                  <a:pt x="218" y="752"/>
                </a:cubicBezTo>
                <a:lnTo>
                  <a:pt x="544" y="752"/>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3" name="Google Shape;1083;p11"/>
          <p:cNvSpPr/>
          <p:nvPr/>
        </p:nvSpPr>
        <p:spPr>
          <a:xfrm>
            <a:off x="7891273" y="2073405"/>
            <a:ext cx="1117997" cy="808434"/>
          </a:xfrm>
          <a:custGeom>
            <a:avLst/>
            <a:gdLst/>
            <a:ahLst/>
            <a:cxnLst/>
            <a:rect l="l" t="t" r="r" b="b"/>
            <a:pathLst>
              <a:path w="751" h="543" extrusionOk="0">
                <a:moveTo>
                  <a:pt x="751" y="312"/>
                </a:moveTo>
                <a:cubicBezTo>
                  <a:pt x="554" y="125"/>
                  <a:pt x="291" y="8"/>
                  <a:pt x="0" y="0"/>
                </a:cubicBezTo>
                <a:cubicBezTo>
                  <a:pt x="0" y="326"/>
                  <a:pt x="0" y="326"/>
                  <a:pt x="0" y="326"/>
                </a:cubicBezTo>
                <a:cubicBezTo>
                  <a:pt x="80" y="329"/>
                  <a:pt x="157" y="344"/>
                  <a:pt x="230" y="369"/>
                </a:cubicBezTo>
                <a:cubicBezTo>
                  <a:pt x="220" y="520"/>
                  <a:pt x="220" y="520"/>
                  <a:pt x="220" y="520"/>
                </a:cubicBezTo>
                <a:cubicBezTo>
                  <a:pt x="321" y="406"/>
                  <a:pt x="321" y="406"/>
                  <a:pt x="321" y="406"/>
                </a:cubicBezTo>
                <a:cubicBezTo>
                  <a:pt x="394" y="442"/>
                  <a:pt x="462" y="488"/>
                  <a:pt x="521" y="543"/>
                </a:cubicBezTo>
                <a:lnTo>
                  <a:pt x="751" y="312"/>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4" name="Google Shape;1084;p11"/>
          <p:cNvSpPr txBox="1"/>
          <p:nvPr/>
        </p:nvSpPr>
        <p:spPr>
          <a:xfrm>
            <a:off x="9653026" y="4266567"/>
            <a:ext cx="2149009" cy="207052"/>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en-US" sz="1400" b="1">
                <a:solidFill>
                  <a:srgbClr val="595A59"/>
                </a:solidFill>
                <a:latin typeface="Calibri"/>
                <a:ea typeface="Calibri"/>
                <a:cs typeface="Calibri"/>
                <a:sym typeface="Calibri"/>
              </a:rPr>
              <a:t>Task orientation</a:t>
            </a:r>
            <a:endParaRPr/>
          </a:p>
        </p:txBody>
      </p:sp>
      <p:sp>
        <p:nvSpPr>
          <p:cNvPr id="1085" name="Google Shape;1085;p11"/>
          <p:cNvSpPr txBox="1"/>
          <p:nvPr/>
        </p:nvSpPr>
        <p:spPr>
          <a:xfrm>
            <a:off x="9653026" y="2883297"/>
            <a:ext cx="998543"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86" name="Google Shape;1086;p11"/>
          <p:cNvSpPr txBox="1"/>
          <p:nvPr/>
        </p:nvSpPr>
        <p:spPr>
          <a:xfrm>
            <a:off x="9653026" y="3160140"/>
            <a:ext cx="2149009" cy="207052"/>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en-US" sz="1400" b="1">
                <a:solidFill>
                  <a:srgbClr val="595A59"/>
                </a:solidFill>
                <a:latin typeface="Calibri"/>
                <a:ea typeface="Calibri"/>
                <a:cs typeface="Calibri"/>
                <a:sym typeface="Calibri"/>
              </a:rPr>
              <a:t>Being the boss</a:t>
            </a:r>
            <a:endParaRPr/>
          </a:p>
        </p:txBody>
      </p:sp>
      <p:sp>
        <p:nvSpPr>
          <p:cNvPr id="1087" name="Google Shape;1087;p11"/>
          <p:cNvSpPr txBox="1"/>
          <p:nvPr/>
        </p:nvSpPr>
        <p:spPr>
          <a:xfrm>
            <a:off x="9013146" y="5096151"/>
            <a:ext cx="998543"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88" name="Google Shape;1088;p11"/>
          <p:cNvSpPr txBox="1"/>
          <p:nvPr/>
        </p:nvSpPr>
        <p:spPr>
          <a:xfrm>
            <a:off x="9013146" y="5372995"/>
            <a:ext cx="2149009" cy="207052"/>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en-US" sz="1400" b="1">
                <a:solidFill>
                  <a:srgbClr val="595A59"/>
                </a:solidFill>
                <a:latin typeface="Calibri"/>
                <a:ea typeface="Calibri"/>
                <a:cs typeface="Calibri"/>
                <a:sym typeface="Calibri"/>
              </a:rPr>
              <a:t>Empowerment</a:t>
            </a:r>
            <a:endParaRPr/>
          </a:p>
        </p:txBody>
      </p:sp>
      <p:sp>
        <p:nvSpPr>
          <p:cNvPr id="1089" name="Google Shape;1089;p11"/>
          <p:cNvSpPr txBox="1"/>
          <p:nvPr/>
        </p:nvSpPr>
        <p:spPr>
          <a:xfrm>
            <a:off x="9013146" y="1772406"/>
            <a:ext cx="998543"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90" name="Google Shape;1090;p11"/>
          <p:cNvSpPr txBox="1"/>
          <p:nvPr/>
        </p:nvSpPr>
        <p:spPr>
          <a:xfrm>
            <a:off x="9013146" y="2049250"/>
            <a:ext cx="2149009" cy="373765"/>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en-US" sz="1400" b="1">
                <a:solidFill>
                  <a:srgbClr val="595A59"/>
                </a:solidFill>
                <a:latin typeface="Calibri"/>
                <a:ea typeface="Calibri"/>
                <a:cs typeface="Calibri"/>
                <a:sym typeface="Calibri"/>
              </a:rPr>
              <a:t>Gaining and exercising the privileges of high status</a:t>
            </a:r>
            <a:endParaRPr/>
          </a:p>
        </p:txBody>
      </p:sp>
      <p:sp>
        <p:nvSpPr>
          <p:cNvPr id="1091" name="Google Shape;1091;p11"/>
          <p:cNvSpPr txBox="1"/>
          <p:nvPr/>
        </p:nvSpPr>
        <p:spPr>
          <a:xfrm>
            <a:off x="5042128" y="3989724"/>
            <a:ext cx="998543"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92" name="Google Shape;1092;p11"/>
          <p:cNvSpPr txBox="1"/>
          <p:nvPr/>
        </p:nvSpPr>
        <p:spPr>
          <a:xfrm>
            <a:off x="3895844" y="4266567"/>
            <a:ext cx="2149009" cy="207052"/>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en-US" sz="1400" b="1">
                <a:solidFill>
                  <a:srgbClr val="595A59"/>
                </a:solidFill>
                <a:latin typeface="Calibri"/>
                <a:ea typeface="Calibri"/>
                <a:cs typeface="Calibri"/>
                <a:sym typeface="Calibri"/>
              </a:rPr>
              <a:t>Providing moral leadership</a:t>
            </a:r>
            <a:endParaRPr/>
          </a:p>
        </p:txBody>
      </p:sp>
      <p:sp>
        <p:nvSpPr>
          <p:cNvPr id="1093" name="Google Shape;1093;p11"/>
          <p:cNvSpPr txBox="1"/>
          <p:nvPr/>
        </p:nvSpPr>
        <p:spPr>
          <a:xfrm>
            <a:off x="5042128" y="2883297"/>
            <a:ext cx="998543"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94" name="Google Shape;1094;p11"/>
          <p:cNvSpPr txBox="1"/>
          <p:nvPr/>
        </p:nvSpPr>
        <p:spPr>
          <a:xfrm>
            <a:off x="3895844" y="3160140"/>
            <a:ext cx="2149009" cy="373765"/>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en-US" sz="1400" b="1">
                <a:solidFill>
                  <a:srgbClr val="595A59"/>
                </a:solidFill>
                <a:latin typeface="Calibri"/>
                <a:ea typeface="Calibri"/>
                <a:cs typeface="Calibri"/>
                <a:sym typeface="Calibri"/>
              </a:rPr>
              <a:t>Providing and working towards a vision</a:t>
            </a:r>
            <a:endParaRPr/>
          </a:p>
        </p:txBody>
      </p:sp>
      <p:sp>
        <p:nvSpPr>
          <p:cNvPr id="1095" name="Google Shape;1095;p11"/>
          <p:cNvSpPr txBox="1"/>
          <p:nvPr/>
        </p:nvSpPr>
        <p:spPr>
          <a:xfrm>
            <a:off x="5672919" y="5096151"/>
            <a:ext cx="998543"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96" name="Google Shape;1096;p11"/>
          <p:cNvSpPr txBox="1"/>
          <p:nvPr/>
        </p:nvSpPr>
        <p:spPr>
          <a:xfrm>
            <a:off x="4526636" y="5372995"/>
            <a:ext cx="2149009" cy="207052"/>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en-US" sz="1400" b="1">
                <a:solidFill>
                  <a:srgbClr val="595A59"/>
                </a:solidFill>
                <a:latin typeface="Calibri"/>
                <a:ea typeface="Calibri"/>
                <a:cs typeface="Calibri"/>
                <a:sym typeface="Calibri"/>
              </a:rPr>
              <a:t>Taking care of people</a:t>
            </a:r>
            <a:endParaRPr/>
          </a:p>
        </p:txBody>
      </p:sp>
      <p:sp>
        <p:nvSpPr>
          <p:cNvPr id="1097" name="Google Shape;1097;p11"/>
          <p:cNvSpPr txBox="1"/>
          <p:nvPr/>
        </p:nvSpPr>
        <p:spPr>
          <a:xfrm>
            <a:off x="5672919" y="1776870"/>
            <a:ext cx="998543"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98" name="Google Shape;1098;p11"/>
          <p:cNvSpPr txBox="1"/>
          <p:nvPr/>
        </p:nvSpPr>
        <p:spPr>
          <a:xfrm>
            <a:off x="4526636" y="2053713"/>
            <a:ext cx="2148900" cy="236700"/>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en-US" sz="1400" b="1">
                <a:solidFill>
                  <a:srgbClr val="595A59"/>
                </a:solidFill>
                <a:latin typeface="Calibri"/>
                <a:ea typeface="Calibri"/>
                <a:cs typeface="Calibri"/>
                <a:sym typeface="Calibri"/>
              </a:rPr>
              <a:t>Exercising </a:t>
            </a:r>
            <a:r>
              <a:rPr lang="en-US" b="1">
                <a:solidFill>
                  <a:srgbClr val="595A59"/>
                </a:solidFill>
                <a:latin typeface="Calibri"/>
                <a:ea typeface="Calibri"/>
                <a:cs typeface="Calibri"/>
                <a:sym typeface="Calibri"/>
              </a:rPr>
              <a:t>p</a:t>
            </a:r>
            <a:r>
              <a:rPr lang="en-US" sz="1400" b="1">
                <a:solidFill>
                  <a:srgbClr val="595A59"/>
                </a:solidFill>
                <a:latin typeface="Calibri"/>
                <a:ea typeface="Calibri"/>
                <a:cs typeface="Calibri"/>
                <a:sym typeface="Calibri"/>
              </a:rPr>
              <a:t>ower</a:t>
            </a:r>
            <a:endParaRPr/>
          </a:p>
        </p:txBody>
      </p:sp>
      <p:sp>
        <p:nvSpPr>
          <p:cNvPr id="1099" name="Google Shape;1099;p11"/>
          <p:cNvSpPr txBox="1"/>
          <p:nvPr/>
        </p:nvSpPr>
        <p:spPr>
          <a:xfrm>
            <a:off x="6948298" y="3495536"/>
            <a:ext cx="1784747" cy="70959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79527B"/>
              </a:buClr>
              <a:buSzPts val="1800"/>
              <a:buFont typeface="Arial"/>
              <a:buNone/>
            </a:pPr>
            <a:r>
              <a:rPr lang="en-US" sz="1800" b="1" i="0">
                <a:solidFill>
                  <a:srgbClr val="79527B"/>
                </a:solidFill>
                <a:latin typeface="Calibri"/>
                <a:ea typeface="Calibri"/>
                <a:cs typeface="Calibri"/>
                <a:sym typeface="Calibri"/>
              </a:rPr>
              <a:t>Conceptions of</a:t>
            </a:r>
            <a:br>
              <a:rPr lang="en-US" sz="1800" b="1" i="0">
                <a:solidFill>
                  <a:srgbClr val="79527B"/>
                </a:solidFill>
                <a:latin typeface="Calibri"/>
                <a:ea typeface="Calibri"/>
                <a:cs typeface="Calibri"/>
                <a:sym typeface="Calibri"/>
              </a:rPr>
            </a:br>
            <a:r>
              <a:rPr lang="en-US" sz="1800" b="1" i="0">
                <a:solidFill>
                  <a:srgbClr val="79527B"/>
                </a:solidFill>
                <a:latin typeface="Calibri"/>
                <a:ea typeface="Calibri"/>
                <a:cs typeface="Calibri"/>
                <a:sym typeface="Calibri"/>
              </a:rPr>
              <a:t>Leadership</a:t>
            </a:r>
            <a:endParaRPr/>
          </a:p>
          <a:p>
            <a:pPr marL="0" marR="0" lvl="0" indent="0" algn="ctr" rtl="0">
              <a:lnSpc>
                <a:spcPct val="90000"/>
              </a:lnSpc>
              <a:spcBef>
                <a:spcPts val="100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105" name="Google Shape;1105;p1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endParaRPr dirty="0"/>
          </a:p>
          <a:p>
            <a:pPr marL="0" lvl="0" indent="0" algn="l" rtl="0">
              <a:lnSpc>
                <a:spcPct val="100000"/>
              </a:lnSpc>
              <a:spcBef>
                <a:spcPts val="600"/>
              </a:spcBef>
              <a:spcAft>
                <a:spcPts val="0"/>
              </a:spcAft>
              <a:buClr>
                <a:srgbClr val="595A59"/>
              </a:buClr>
              <a:buSzPts val="1800"/>
              <a:buNone/>
            </a:pPr>
            <a:r>
              <a:rPr lang="en-US" dirty="0"/>
              <a:t>Three exemplary quotes on the topic of leadership</a:t>
            </a:r>
            <a:endParaRPr dirty="0"/>
          </a:p>
          <a:p>
            <a:pPr marL="0" lvl="0" indent="0" algn="l" rtl="0">
              <a:lnSpc>
                <a:spcPct val="100000"/>
              </a:lnSpc>
              <a:spcBef>
                <a:spcPts val="600"/>
              </a:spcBef>
              <a:spcAft>
                <a:spcPts val="0"/>
              </a:spcAft>
              <a:buClr>
                <a:srgbClr val="595A59"/>
              </a:buClr>
              <a:buSzPts val="1200"/>
              <a:buNone/>
            </a:pPr>
            <a:r>
              <a:rPr lang="en-US" sz="1200" dirty="0"/>
              <a:t>Koontz, H. and C. O’Donnell. “Management: A System of Contingency Analysis of Managerial Functions”. McGraw-Hill, New York, 1976. </a:t>
            </a:r>
            <a:endParaRPr dirty="0"/>
          </a:p>
          <a:p>
            <a:pPr marL="0" lvl="0" indent="0" algn="l" rtl="0">
              <a:lnSpc>
                <a:spcPct val="100000"/>
              </a:lnSpc>
              <a:spcBef>
                <a:spcPts val="600"/>
              </a:spcBef>
              <a:spcAft>
                <a:spcPts val="0"/>
              </a:spcAft>
              <a:buClr>
                <a:srgbClr val="595A59"/>
              </a:buClr>
              <a:buSzPts val="1800"/>
              <a:buNone/>
            </a:pPr>
            <a:endParaRPr dirty="0"/>
          </a:p>
        </p:txBody>
      </p:sp>
      <p:sp>
        <p:nvSpPr>
          <p:cNvPr id="1106" name="Google Shape;1106;p1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GB" dirty="0"/>
              <a:t>Quotes on leadership can be very inspiring.</a:t>
            </a:r>
            <a:endParaRPr dirty="0"/>
          </a:p>
        </p:txBody>
      </p:sp>
      <p:sp>
        <p:nvSpPr>
          <p:cNvPr id="1107" name="Google Shape;1107;p1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Leadership - what is it?</a:t>
            </a:r>
            <a:endParaRPr/>
          </a:p>
        </p:txBody>
      </p:sp>
      <p:sp>
        <p:nvSpPr>
          <p:cNvPr id="1108" name="Google Shape;1108;p12"/>
          <p:cNvSpPr/>
          <p:nvPr/>
        </p:nvSpPr>
        <p:spPr>
          <a:xfrm>
            <a:off x="4125162" y="3549223"/>
            <a:ext cx="1363709" cy="1979924"/>
          </a:xfrm>
          <a:custGeom>
            <a:avLst/>
            <a:gdLst/>
            <a:ahLst/>
            <a:cxnLst/>
            <a:rect l="l" t="t" r="r" b="b"/>
            <a:pathLst>
              <a:path w="1019" h="1479" extrusionOk="0">
                <a:moveTo>
                  <a:pt x="0" y="286"/>
                </a:moveTo>
                <a:lnTo>
                  <a:pt x="689" y="1479"/>
                </a:lnTo>
                <a:lnTo>
                  <a:pt x="1019" y="1479"/>
                </a:lnTo>
                <a:lnTo>
                  <a:pt x="165" y="0"/>
                </a:lnTo>
                <a:close/>
              </a:path>
            </a:pathLst>
          </a:custGeom>
          <a:solidFill>
            <a:srgbClr val="79527B"/>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09" name="Google Shape;1109;p12"/>
          <p:cNvSpPr/>
          <p:nvPr/>
        </p:nvSpPr>
        <p:spPr>
          <a:xfrm>
            <a:off x="4368968" y="3125910"/>
            <a:ext cx="1608852" cy="2403237"/>
          </a:xfrm>
          <a:custGeom>
            <a:avLst/>
            <a:gdLst/>
            <a:ahLst/>
            <a:cxnLst/>
            <a:rect l="l" t="t" r="r" b="b"/>
            <a:pathLst>
              <a:path w="1202" h="1795" extrusionOk="0">
                <a:moveTo>
                  <a:pt x="0" y="286"/>
                </a:moveTo>
                <a:lnTo>
                  <a:pt x="872" y="1795"/>
                </a:lnTo>
                <a:lnTo>
                  <a:pt x="1202" y="1795"/>
                </a:lnTo>
                <a:lnTo>
                  <a:pt x="166" y="0"/>
                </a:lnTo>
                <a:close/>
              </a:path>
            </a:pathLst>
          </a:custGeom>
          <a:solidFill>
            <a:srgbClr val="976799"/>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10" name="Google Shape;1110;p12"/>
          <p:cNvSpPr/>
          <p:nvPr/>
        </p:nvSpPr>
        <p:spPr>
          <a:xfrm>
            <a:off x="4614114" y="2702598"/>
            <a:ext cx="1852662" cy="2826549"/>
          </a:xfrm>
          <a:custGeom>
            <a:avLst/>
            <a:gdLst/>
            <a:ahLst/>
            <a:cxnLst/>
            <a:rect l="l" t="t" r="r" b="b"/>
            <a:pathLst>
              <a:path w="1384" h="2111" extrusionOk="0">
                <a:moveTo>
                  <a:pt x="1384" y="2111"/>
                </a:moveTo>
                <a:lnTo>
                  <a:pt x="165" y="0"/>
                </a:lnTo>
                <a:lnTo>
                  <a:pt x="0" y="286"/>
                </a:lnTo>
                <a:lnTo>
                  <a:pt x="1054" y="2111"/>
                </a:lnTo>
                <a:close/>
              </a:path>
            </a:pathLst>
          </a:custGeom>
          <a:solidFill>
            <a:srgbClr val="AB85AD"/>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11" name="Google Shape;1111;p12"/>
          <p:cNvSpPr/>
          <p:nvPr/>
        </p:nvSpPr>
        <p:spPr>
          <a:xfrm>
            <a:off x="5372326" y="3549223"/>
            <a:ext cx="2129958" cy="381785"/>
          </a:xfrm>
          <a:custGeom>
            <a:avLst/>
            <a:gdLst/>
            <a:ahLst/>
            <a:cxnLst/>
            <a:rect l="l" t="t" r="r" b="b"/>
            <a:pathLst>
              <a:path w="1591" h="286" extrusionOk="0">
                <a:moveTo>
                  <a:pt x="1423" y="286"/>
                </a:moveTo>
                <a:lnTo>
                  <a:pt x="1591" y="143"/>
                </a:lnTo>
                <a:lnTo>
                  <a:pt x="1423" y="0"/>
                </a:lnTo>
                <a:lnTo>
                  <a:pt x="0" y="0"/>
                </a:lnTo>
                <a:lnTo>
                  <a:pt x="165" y="286"/>
                </a:lnTo>
                <a:close/>
              </a:path>
            </a:pathLst>
          </a:custGeom>
          <a:solidFill>
            <a:srgbClr val="AB85AD"/>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12" name="Google Shape;1112;p12"/>
          <p:cNvSpPr/>
          <p:nvPr/>
        </p:nvSpPr>
        <p:spPr>
          <a:xfrm>
            <a:off x="5127180" y="3125910"/>
            <a:ext cx="2375105" cy="381785"/>
          </a:xfrm>
          <a:custGeom>
            <a:avLst/>
            <a:gdLst/>
            <a:ahLst/>
            <a:cxnLst/>
            <a:rect l="l" t="t" r="r" b="b"/>
            <a:pathLst>
              <a:path w="1774" h="286" extrusionOk="0">
                <a:moveTo>
                  <a:pt x="1606" y="286"/>
                </a:moveTo>
                <a:lnTo>
                  <a:pt x="1774" y="143"/>
                </a:lnTo>
                <a:lnTo>
                  <a:pt x="1606" y="0"/>
                </a:lnTo>
                <a:lnTo>
                  <a:pt x="0" y="0"/>
                </a:lnTo>
                <a:lnTo>
                  <a:pt x="165" y="286"/>
                </a:lnTo>
                <a:close/>
              </a:path>
            </a:pathLst>
          </a:custGeom>
          <a:solidFill>
            <a:srgbClr val="976799"/>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13" name="Google Shape;1113;p12"/>
          <p:cNvSpPr/>
          <p:nvPr/>
        </p:nvSpPr>
        <p:spPr>
          <a:xfrm>
            <a:off x="4882034" y="2702598"/>
            <a:ext cx="2620251" cy="381785"/>
          </a:xfrm>
          <a:custGeom>
            <a:avLst/>
            <a:gdLst/>
            <a:ahLst/>
            <a:cxnLst/>
            <a:rect l="l" t="t" r="r" b="b"/>
            <a:pathLst>
              <a:path w="1957" h="286" extrusionOk="0">
                <a:moveTo>
                  <a:pt x="1789" y="286"/>
                </a:moveTo>
                <a:lnTo>
                  <a:pt x="1957" y="143"/>
                </a:lnTo>
                <a:lnTo>
                  <a:pt x="1789" y="0"/>
                </a:lnTo>
                <a:lnTo>
                  <a:pt x="0" y="0"/>
                </a:lnTo>
                <a:lnTo>
                  <a:pt x="166" y="286"/>
                </a:lnTo>
                <a:close/>
              </a:path>
            </a:pathLst>
          </a:custGeom>
          <a:solidFill>
            <a:srgbClr val="79527B"/>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14" name="Google Shape;1114;p12"/>
          <p:cNvSpPr txBox="1"/>
          <p:nvPr/>
        </p:nvSpPr>
        <p:spPr>
          <a:xfrm>
            <a:off x="5006294" y="5200889"/>
            <a:ext cx="348296" cy="32384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1">
                <a:solidFill>
                  <a:schemeClr val="lt1"/>
                </a:solidFill>
                <a:latin typeface="Roboto"/>
                <a:ea typeface="Roboto"/>
                <a:cs typeface="Roboto"/>
                <a:sym typeface="Roboto"/>
              </a:rPr>
              <a:t>1</a:t>
            </a:r>
            <a:endParaRPr sz="2000">
              <a:solidFill>
                <a:schemeClr val="lt1"/>
              </a:solidFill>
              <a:latin typeface="Roboto"/>
              <a:ea typeface="Roboto"/>
              <a:cs typeface="Roboto"/>
              <a:sym typeface="Roboto"/>
            </a:endParaRPr>
          </a:p>
        </p:txBody>
      </p:sp>
      <p:sp>
        <p:nvSpPr>
          <p:cNvPr id="1115" name="Google Shape;1115;p12"/>
          <p:cNvSpPr txBox="1"/>
          <p:nvPr/>
        </p:nvSpPr>
        <p:spPr>
          <a:xfrm>
            <a:off x="5475474" y="5200889"/>
            <a:ext cx="348296" cy="32384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1">
                <a:solidFill>
                  <a:schemeClr val="lt1"/>
                </a:solidFill>
                <a:latin typeface="Roboto"/>
                <a:ea typeface="Roboto"/>
                <a:cs typeface="Roboto"/>
                <a:sym typeface="Roboto"/>
              </a:rPr>
              <a:t>2</a:t>
            </a:r>
            <a:endParaRPr sz="2000">
              <a:solidFill>
                <a:schemeClr val="lt1"/>
              </a:solidFill>
              <a:latin typeface="Roboto"/>
              <a:ea typeface="Roboto"/>
              <a:cs typeface="Roboto"/>
              <a:sym typeface="Roboto"/>
            </a:endParaRPr>
          </a:p>
        </p:txBody>
      </p:sp>
      <p:sp>
        <p:nvSpPr>
          <p:cNvPr id="1116" name="Google Shape;1116;p12"/>
          <p:cNvSpPr txBox="1"/>
          <p:nvPr/>
        </p:nvSpPr>
        <p:spPr>
          <a:xfrm>
            <a:off x="5983182" y="5200889"/>
            <a:ext cx="348296" cy="32384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1">
                <a:solidFill>
                  <a:schemeClr val="lt1"/>
                </a:solidFill>
                <a:latin typeface="Roboto"/>
                <a:ea typeface="Roboto"/>
                <a:cs typeface="Roboto"/>
                <a:sym typeface="Roboto"/>
              </a:rPr>
              <a:t>3</a:t>
            </a:r>
            <a:endParaRPr sz="2000">
              <a:solidFill>
                <a:schemeClr val="lt1"/>
              </a:solidFill>
              <a:latin typeface="Roboto"/>
              <a:ea typeface="Roboto"/>
              <a:cs typeface="Roboto"/>
              <a:sym typeface="Roboto"/>
            </a:endParaRPr>
          </a:p>
        </p:txBody>
      </p:sp>
      <p:sp>
        <p:nvSpPr>
          <p:cNvPr id="1117" name="Google Shape;1117;p12"/>
          <p:cNvSpPr txBox="1"/>
          <p:nvPr/>
        </p:nvSpPr>
        <p:spPr>
          <a:xfrm>
            <a:off x="7670084" y="2702598"/>
            <a:ext cx="4190222" cy="437131"/>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dirty="0">
                <a:solidFill>
                  <a:srgbClr val="595A59"/>
                </a:solidFill>
                <a:latin typeface="Calibri"/>
                <a:ea typeface="Calibri"/>
                <a:cs typeface="Calibri"/>
                <a:sym typeface="Calibri"/>
              </a:rPr>
              <a:t>“Influencing people so that they will strive willingly towards the achievement of group goals.”</a:t>
            </a:r>
            <a:endParaRPr dirty="0"/>
          </a:p>
        </p:txBody>
      </p:sp>
      <p:sp>
        <p:nvSpPr>
          <p:cNvPr id="1118" name="Google Shape;1118;p12"/>
          <p:cNvSpPr txBox="1"/>
          <p:nvPr/>
        </p:nvSpPr>
        <p:spPr>
          <a:xfrm>
            <a:off x="7670084" y="3125910"/>
            <a:ext cx="4190222" cy="437131"/>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dirty="0">
                <a:solidFill>
                  <a:srgbClr val="595A59"/>
                </a:solidFill>
                <a:latin typeface="Calibri"/>
                <a:ea typeface="Calibri"/>
                <a:cs typeface="Calibri"/>
                <a:sym typeface="Calibri"/>
              </a:rPr>
              <a:t>“As a leader you can never say thank you enough, but even more important is the idea of serving the people you are leading.”</a:t>
            </a:r>
            <a:endParaRPr dirty="0"/>
          </a:p>
        </p:txBody>
      </p:sp>
      <p:sp>
        <p:nvSpPr>
          <p:cNvPr id="1119" name="Google Shape;1119;p12"/>
          <p:cNvSpPr txBox="1"/>
          <p:nvPr/>
        </p:nvSpPr>
        <p:spPr>
          <a:xfrm>
            <a:off x="7670083" y="3652037"/>
            <a:ext cx="4190222" cy="201345"/>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a:solidFill>
                  <a:srgbClr val="595A59"/>
                </a:solidFill>
                <a:latin typeface="Calibri"/>
                <a:ea typeface="Calibri"/>
                <a:cs typeface="Calibri"/>
                <a:sym typeface="Calibri"/>
              </a:rPr>
              <a:t>“Being a leader can be a very humbling experience.”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How do you determine what is an appropriate style?</a:t>
            </a:r>
            <a:endParaRPr/>
          </a:p>
        </p:txBody>
      </p:sp>
      <p:sp>
        <p:nvSpPr>
          <p:cNvPr id="1125" name="Google Shape;1125;p1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US" dirty="0"/>
              <a:t>Leaders’ styles encompass how they relate to others within and outside the organization, how they view themselves and their position, and - to a large extent - whether or not they are successful as leaders</a:t>
            </a:r>
            <a:endParaRPr dirty="0"/>
          </a:p>
          <a:p>
            <a:pPr marL="0" lvl="0" indent="0" algn="l" rtl="0">
              <a:lnSpc>
                <a:spcPct val="90000"/>
              </a:lnSpc>
              <a:spcBef>
                <a:spcPts val="1000"/>
              </a:spcBef>
              <a:spcAft>
                <a:spcPts val="0"/>
              </a:spcAft>
              <a:buClr>
                <a:srgbClr val="79527B"/>
              </a:buClr>
              <a:buSzPts val="2000"/>
              <a:buNone/>
            </a:pPr>
            <a:endParaRPr dirty="0"/>
          </a:p>
        </p:txBody>
      </p:sp>
      <p:sp>
        <p:nvSpPr>
          <p:cNvPr id="1126" name="Google Shape;1126;p1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Appropriate Leadership styles?</a:t>
            </a:r>
            <a:endParaRPr/>
          </a:p>
        </p:txBody>
      </p:sp>
      <p:sp>
        <p:nvSpPr>
          <p:cNvPr id="1127" name="Google Shape;1127;p13"/>
          <p:cNvSpPr/>
          <p:nvPr/>
        </p:nvSpPr>
        <p:spPr>
          <a:xfrm>
            <a:off x="7193379" y="2365995"/>
            <a:ext cx="2418962" cy="2566212"/>
          </a:xfrm>
          <a:custGeom>
            <a:avLst/>
            <a:gdLst/>
            <a:ahLst/>
            <a:cxnLst/>
            <a:rect l="l" t="t" r="r" b="b"/>
            <a:pathLst>
              <a:path w="958" h="1016" extrusionOk="0">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976799"/>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2157">
              <a:solidFill>
                <a:schemeClr val="dk1"/>
              </a:solidFill>
              <a:latin typeface="Lato Light"/>
              <a:ea typeface="Lato Light"/>
              <a:cs typeface="Lato Light"/>
              <a:sym typeface="Lato Light"/>
            </a:endParaRPr>
          </a:p>
        </p:txBody>
      </p:sp>
      <p:sp>
        <p:nvSpPr>
          <p:cNvPr id="1128" name="Google Shape;1128;p13"/>
          <p:cNvSpPr/>
          <p:nvPr/>
        </p:nvSpPr>
        <p:spPr>
          <a:xfrm>
            <a:off x="5885567" y="2376666"/>
            <a:ext cx="2571548" cy="2381616"/>
          </a:xfrm>
          <a:custGeom>
            <a:avLst/>
            <a:gdLst/>
            <a:ahLst/>
            <a:cxnLst/>
            <a:rect l="l" t="t" r="r" b="b"/>
            <a:pathLst>
              <a:path w="1018" h="943" extrusionOk="0">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79527B"/>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2157">
              <a:solidFill>
                <a:schemeClr val="dk1"/>
              </a:solidFill>
              <a:latin typeface="Lato Light"/>
              <a:ea typeface="Lato Light"/>
              <a:cs typeface="Lato Light"/>
              <a:sym typeface="Lato Light"/>
            </a:endParaRPr>
          </a:p>
        </p:txBody>
      </p:sp>
      <p:sp>
        <p:nvSpPr>
          <p:cNvPr id="1129" name="Google Shape;1129;p13"/>
          <p:cNvSpPr/>
          <p:nvPr/>
        </p:nvSpPr>
        <p:spPr>
          <a:xfrm>
            <a:off x="6521149" y="3374342"/>
            <a:ext cx="2576882" cy="2558743"/>
          </a:xfrm>
          <a:custGeom>
            <a:avLst/>
            <a:gdLst/>
            <a:ahLst/>
            <a:cxnLst/>
            <a:rect l="l" t="t" r="r" b="b"/>
            <a:pathLst>
              <a:path w="1020" h="1013" extrusionOk="0">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AB85AD"/>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2157">
              <a:solidFill>
                <a:schemeClr val="dk1"/>
              </a:solidFill>
              <a:latin typeface="Lato Light"/>
              <a:ea typeface="Lato Light"/>
              <a:cs typeface="Lato Light"/>
              <a:sym typeface="Lato Light"/>
            </a:endParaRPr>
          </a:p>
        </p:txBody>
      </p:sp>
      <p:sp>
        <p:nvSpPr>
          <p:cNvPr id="1130" name="Google Shape;1130;p13"/>
          <p:cNvSpPr txBox="1"/>
          <p:nvPr/>
        </p:nvSpPr>
        <p:spPr>
          <a:xfrm>
            <a:off x="9733613" y="1964148"/>
            <a:ext cx="2126693" cy="2124259"/>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b="1" dirty="0">
                <a:solidFill>
                  <a:srgbClr val="595A59"/>
                </a:solidFill>
                <a:latin typeface="Calibri"/>
                <a:ea typeface="Calibri"/>
                <a:cs typeface="Calibri"/>
                <a:sym typeface="Calibri"/>
              </a:rPr>
              <a:t>Good leaders usually have a style that they consciously use most of the time, but they're not rigid. They change as necessary to deal with whatever comes up. </a:t>
            </a:r>
            <a:endParaRPr dirty="0"/>
          </a:p>
          <a:p>
            <a:pPr marL="0" marR="0" lvl="0" indent="0" algn="l" rtl="0">
              <a:lnSpc>
                <a:spcPct val="109416"/>
              </a:lnSpc>
              <a:spcBef>
                <a:spcPts val="240"/>
              </a:spcBef>
              <a:spcAft>
                <a:spcPts val="0"/>
              </a:spcAft>
              <a:buClr>
                <a:schemeClr val="dk2"/>
              </a:buClr>
              <a:buSzPts val="1200"/>
              <a:buFont typeface="Arial"/>
              <a:buNone/>
            </a:pPr>
            <a:endParaRPr sz="1200" b="1" dirty="0">
              <a:solidFill>
                <a:srgbClr val="595A59"/>
              </a:solidFill>
              <a:latin typeface="Calibri"/>
              <a:ea typeface="Calibri"/>
              <a:cs typeface="Calibri"/>
              <a:sym typeface="Calibri"/>
            </a:endParaRPr>
          </a:p>
          <a:p>
            <a:pPr marR="0" lvl="0" algn="l" rtl="0">
              <a:lnSpc>
                <a:spcPct val="109416"/>
              </a:lnSpc>
              <a:spcBef>
                <a:spcPts val="240"/>
              </a:spcBef>
              <a:spcAft>
                <a:spcPts val="0"/>
              </a:spcAft>
              <a:buClr>
                <a:srgbClr val="79527B"/>
              </a:buClr>
              <a:buSzPts val="1200"/>
            </a:pPr>
            <a:r>
              <a:rPr lang="en-US" sz="1200" b="1" dirty="0">
                <a:solidFill>
                  <a:srgbClr val="79527B"/>
                </a:solidFill>
                <a:latin typeface="Calibri"/>
                <a:ea typeface="Calibri"/>
                <a:cs typeface="Calibri"/>
                <a:sym typeface="Calibri"/>
              </a:rPr>
              <a:t>This is what is basically meant by adaptive leadership.</a:t>
            </a:r>
            <a:endParaRPr dirty="0"/>
          </a:p>
          <a:p>
            <a:pPr marL="171450" marR="0" lvl="0" indent="-95250" algn="l" rtl="0">
              <a:lnSpc>
                <a:spcPct val="109416"/>
              </a:lnSpc>
              <a:spcBef>
                <a:spcPts val="240"/>
              </a:spcBef>
              <a:spcAft>
                <a:spcPts val="0"/>
              </a:spcAft>
              <a:buClr>
                <a:schemeClr val="dk2"/>
              </a:buClr>
              <a:buSzPts val="1200"/>
              <a:buFont typeface="Noto Sans Symbols"/>
              <a:buNone/>
            </a:pPr>
            <a:endParaRPr sz="1200" dirty="0">
              <a:solidFill>
                <a:srgbClr val="595A59"/>
              </a:solidFill>
              <a:latin typeface="Calibri"/>
              <a:ea typeface="Calibri"/>
              <a:cs typeface="Calibri"/>
              <a:sym typeface="Calibri"/>
            </a:endParaRPr>
          </a:p>
        </p:txBody>
      </p:sp>
      <p:sp>
        <p:nvSpPr>
          <p:cNvPr id="1131" name="Google Shape;1131;p13"/>
          <p:cNvSpPr txBox="1"/>
          <p:nvPr/>
        </p:nvSpPr>
        <p:spPr>
          <a:xfrm>
            <a:off x="9351342" y="5192015"/>
            <a:ext cx="2368287" cy="368058"/>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a:solidFill>
                  <a:srgbClr val="595A59"/>
                </a:solidFill>
                <a:latin typeface="Calibri"/>
                <a:ea typeface="Calibri"/>
                <a:cs typeface="Calibri"/>
                <a:sym typeface="Calibri"/>
              </a:rPr>
              <a:t>Be consistent with what people in the organization expect.</a:t>
            </a:r>
            <a:endParaRPr/>
          </a:p>
        </p:txBody>
      </p:sp>
      <p:sp>
        <p:nvSpPr>
          <p:cNvPr id="1132" name="Google Shape;1132;p13"/>
          <p:cNvSpPr txBox="1"/>
          <p:nvPr/>
        </p:nvSpPr>
        <p:spPr>
          <a:xfrm>
            <a:off x="3863978" y="2974037"/>
            <a:ext cx="1973369" cy="701482"/>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a:solidFill>
                  <a:srgbClr val="595A59"/>
                </a:solidFill>
                <a:latin typeface="Calibri"/>
                <a:ea typeface="Calibri"/>
                <a:cs typeface="Calibri"/>
                <a:sym typeface="Calibri"/>
              </a:rPr>
              <a:t>Your style needs to be consistent with the goals, mission, and philosophy of your organization.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Good leaders should …</a:t>
            </a:r>
            <a:endParaRPr/>
          </a:p>
        </p:txBody>
      </p:sp>
      <p:sp>
        <p:nvSpPr>
          <p:cNvPr id="1138" name="Google Shape;1138;p1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Regardless of the overarching leadership style, there are a few general guidelines for "good" leaders </a:t>
            </a:r>
            <a:endParaRPr/>
          </a:p>
          <a:p>
            <a:pPr marL="0" lvl="0" indent="0" algn="l" rtl="0">
              <a:lnSpc>
                <a:spcPct val="90000"/>
              </a:lnSpc>
              <a:spcBef>
                <a:spcPts val="1000"/>
              </a:spcBef>
              <a:spcAft>
                <a:spcPts val="0"/>
              </a:spcAft>
              <a:buClr>
                <a:srgbClr val="79527B"/>
              </a:buClr>
              <a:buSzPts val="2000"/>
              <a:buNone/>
            </a:pPr>
            <a:endParaRPr/>
          </a:p>
        </p:txBody>
      </p:sp>
      <p:sp>
        <p:nvSpPr>
          <p:cNvPr id="1139" name="Google Shape;1139;p1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Good Leadership</a:t>
            </a:r>
            <a:endParaRPr/>
          </a:p>
        </p:txBody>
      </p:sp>
      <p:sp>
        <p:nvSpPr>
          <p:cNvPr id="1140" name="Google Shape;1140;p14"/>
          <p:cNvSpPr/>
          <p:nvPr/>
        </p:nvSpPr>
        <p:spPr>
          <a:xfrm>
            <a:off x="5620355" y="4369065"/>
            <a:ext cx="1588705" cy="1050669"/>
          </a:xfrm>
          <a:custGeom>
            <a:avLst/>
            <a:gdLst/>
            <a:ahLst/>
            <a:cxnLst/>
            <a:rect l="l" t="t" r="r" b="b"/>
            <a:pathLst>
              <a:path w="4235443" h="2801055" extrusionOk="0">
                <a:moveTo>
                  <a:pt x="24813" y="0"/>
                </a:moveTo>
                <a:lnTo>
                  <a:pt x="1223186" y="0"/>
                </a:lnTo>
                <a:cubicBezTo>
                  <a:pt x="1130853" y="84966"/>
                  <a:pt x="1075088" y="194600"/>
                  <a:pt x="1075088" y="315198"/>
                </a:cubicBezTo>
                <a:cubicBezTo>
                  <a:pt x="1075088" y="582887"/>
                  <a:pt x="1348430" y="800328"/>
                  <a:pt x="1686681" y="800328"/>
                </a:cubicBezTo>
                <a:cubicBezTo>
                  <a:pt x="2023103" y="800328"/>
                  <a:pt x="2297360" y="582887"/>
                  <a:pt x="2297360" y="315198"/>
                </a:cubicBezTo>
                <a:cubicBezTo>
                  <a:pt x="2297360" y="194600"/>
                  <a:pt x="2241594" y="84966"/>
                  <a:pt x="2148347" y="0"/>
                </a:cubicBezTo>
                <a:lnTo>
                  <a:pt x="3455639" y="0"/>
                </a:lnTo>
                <a:lnTo>
                  <a:pt x="3455639" y="1221506"/>
                </a:lnTo>
                <a:cubicBezTo>
                  <a:pt x="3460210" y="1216937"/>
                  <a:pt x="3464780" y="1213283"/>
                  <a:pt x="3468437" y="1209629"/>
                </a:cubicBezTo>
                <a:cubicBezTo>
                  <a:pt x="3547972" y="1137453"/>
                  <a:pt x="3645790" y="1094513"/>
                  <a:pt x="3750922" y="1094513"/>
                </a:cubicBezTo>
                <a:cubicBezTo>
                  <a:pt x="4018780" y="1094513"/>
                  <a:pt x="4235443" y="1368598"/>
                  <a:pt x="4235443" y="1705723"/>
                </a:cubicBezTo>
                <a:cubicBezTo>
                  <a:pt x="4235443" y="2042847"/>
                  <a:pt x="4018780" y="2316019"/>
                  <a:pt x="3750922" y="2316019"/>
                </a:cubicBezTo>
                <a:cubicBezTo>
                  <a:pt x="3645790" y="2316019"/>
                  <a:pt x="3547972" y="2273992"/>
                  <a:pt x="3468437" y="2201817"/>
                </a:cubicBezTo>
                <a:cubicBezTo>
                  <a:pt x="3464780" y="2198162"/>
                  <a:pt x="3460210" y="2194507"/>
                  <a:pt x="3455639" y="2189939"/>
                </a:cubicBezTo>
                <a:lnTo>
                  <a:pt x="3455639" y="2801055"/>
                </a:lnTo>
                <a:lnTo>
                  <a:pt x="3455582" y="2800991"/>
                </a:lnTo>
                <a:cubicBezTo>
                  <a:pt x="3292322" y="2647969"/>
                  <a:pt x="3070964" y="2550420"/>
                  <a:pt x="2770916" y="2562329"/>
                </a:cubicBezTo>
                <a:cubicBezTo>
                  <a:pt x="1570724" y="2609965"/>
                  <a:pt x="1455818" y="2964434"/>
                  <a:pt x="1167856" y="2514694"/>
                </a:cubicBezTo>
                <a:cubicBezTo>
                  <a:pt x="879894" y="2064254"/>
                  <a:pt x="1172060" y="1812063"/>
                  <a:pt x="977983" y="1620118"/>
                </a:cubicBezTo>
                <a:cubicBezTo>
                  <a:pt x="977983" y="1620118"/>
                  <a:pt x="681614" y="1466701"/>
                  <a:pt x="677411" y="1270554"/>
                </a:cubicBezTo>
                <a:cubicBezTo>
                  <a:pt x="673206" y="1074407"/>
                  <a:pt x="869385" y="1030272"/>
                  <a:pt x="869385" y="1030272"/>
                </a:cubicBezTo>
                <a:cubicBezTo>
                  <a:pt x="869385" y="1030272"/>
                  <a:pt x="549894" y="1018363"/>
                  <a:pt x="537283" y="806805"/>
                </a:cubicBezTo>
                <a:cubicBezTo>
                  <a:pt x="525372" y="594543"/>
                  <a:pt x="669003" y="578432"/>
                  <a:pt x="333397" y="438325"/>
                </a:cubicBezTo>
                <a:cubicBezTo>
                  <a:pt x="81167" y="333770"/>
                  <a:pt x="-35489" y="235522"/>
                  <a:pt x="9440" y="44278"/>
                </a:cubicBezTo>
                <a:close/>
              </a:path>
            </a:pathLst>
          </a:custGeom>
          <a:solidFill>
            <a:srgbClr val="AB85AD"/>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1" name="Google Shape;1141;p14"/>
          <p:cNvSpPr/>
          <p:nvPr/>
        </p:nvSpPr>
        <p:spPr>
          <a:xfrm>
            <a:off x="6916086" y="4369065"/>
            <a:ext cx="1290852" cy="1295389"/>
          </a:xfrm>
          <a:custGeom>
            <a:avLst/>
            <a:gdLst/>
            <a:ahLst/>
            <a:cxnLst/>
            <a:rect l="l" t="t" r="r" b="b"/>
            <a:pathLst>
              <a:path w="3441376" h="3453471" extrusionOk="0">
                <a:moveTo>
                  <a:pt x="0" y="0"/>
                </a:moveTo>
                <a:lnTo>
                  <a:pt x="1265037" y="0"/>
                </a:lnTo>
                <a:cubicBezTo>
                  <a:pt x="1171804" y="84966"/>
                  <a:pt x="1116048" y="194600"/>
                  <a:pt x="1116048" y="315198"/>
                </a:cubicBezTo>
                <a:cubicBezTo>
                  <a:pt x="1116048" y="582887"/>
                  <a:pt x="1390261" y="800328"/>
                  <a:pt x="1726629" y="800328"/>
                </a:cubicBezTo>
                <a:cubicBezTo>
                  <a:pt x="2064826" y="800328"/>
                  <a:pt x="2338125" y="582887"/>
                  <a:pt x="2338125" y="315198"/>
                </a:cubicBezTo>
                <a:cubicBezTo>
                  <a:pt x="2338125" y="194600"/>
                  <a:pt x="2282368" y="84966"/>
                  <a:pt x="2190050" y="0"/>
                </a:cubicBezTo>
                <a:lnTo>
                  <a:pt x="3441376" y="0"/>
                </a:lnTo>
                <a:lnTo>
                  <a:pt x="3441376" y="1221506"/>
                </a:lnTo>
                <a:cubicBezTo>
                  <a:pt x="3359112" y="1142021"/>
                  <a:pt x="3257653" y="1094513"/>
                  <a:pt x="3146140" y="1094513"/>
                </a:cubicBezTo>
                <a:cubicBezTo>
                  <a:pt x="2879239" y="1094513"/>
                  <a:pt x="2661696" y="1368598"/>
                  <a:pt x="2661696" y="1705723"/>
                </a:cubicBezTo>
                <a:cubicBezTo>
                  <a:pt x="2661696" y="2042847"/>
                  <a:pt x="2879239" y="2316019"/>
                  <a:pt x="3146140" y="2316019"/>
                </a:cubicBezTo>
                <a:cubicBezTo>
                  <a:pt x="3257653" y="2316019"/>
                  <a:pt x="3359112" y="2269424"/>
                  <a:pt x="3441376" y="2189939"/>
                </a:cubicBezTo>
                <a:lnTo>
                  <a:pt x="3441376" y="3453471"/>
                </a:lnTo>
                <a:lnTo>
                  <a:pt x="359996" y="3453471"/>
                </a:lnTo>
                <a:lnTo>
                  <a:pt x="337274" y="3372491"/>
                </a:lnTo>
                <a:cubicBezTo>
                  <a:pt x="269619" y="3162507"/>
                  <a:pt x="164457" y="2954013"/>
                  <a:pt x="1198" y="2800991"/>
                </a:cubicBezTo>
                <a:lnTo>
                  <a:pt x="0" y="2800063"/>
                </a:lnTo>
                <a:lnTo>
                  <a:pt x="0" y="2201817"/>
                </a:lnTo>
                <a:cubicBezTo>
                  <a:pt x="78608" y="2273992"/>
                  <a:pt x="176410" y="2316019"/>
                  <a:pt x="281526" y="2316019"/>
                </a:cubicBezTo>
                <a:cubicBezTo>
                  <a:pt x="550255" y="2316019"/>
                  <a:pt x="766883" y="2042847"/>
                  <a:pt x="766883" y="1705723"/>
                </a:cubicBezTo>
                <a:cubicBezTo>
                  <a:pt x="766883" y="1368598"/>
                  <a:pt x="550255" y="1094513"/>
                  <a:pt x="281526" y="1094513"/>
                </a:cubicBezTo>
                <a:cubicBezTo>
                  <a:pt x="176410" y="1094513"/>
                  <a:pt x="78608" y="1137453"/>
                  <a:pt x="0" y="1209629"/>
                </a:cubicBezTo>
                <a:close/>
              </a:path>
            </a:pathLst>
          </a:custGeom>
          <a:solidFill>
            <a:srgbClr val="D7C6D8"/>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2" name="Google Shape;1142;p14"/>
          <p:cNvSpPr/>
          <p:nvPr/>
        </p:nvSpPr>
        <p:spPr>
          <a:xfrm>
            <a:off x="5629614" y="3073333"/>
            <a:ext cx="1594565" cy="1596264"/>
          </a:xfrm>
          <a:custGeom>
            <a:avLst/>
            <a:gdLst/>
            <a:ahLst/>
            <a:cxnLst/>
            <a:rect l="l" t="t" r="r" b="b"/>
            <a:pathLst>
              <a:path w="4251067" h="4255595" extrusionOk="0">
                <a:moveTo>
                  <a:pt x="645037" y="0"/>
                </a:moveTo>
                <a:lnTo>
                  <a:pt x="1198004" y="0"/>
                </a:lnTo>
                <a:cubicBezTo>
                  <a:pt x="1105709" y="85021"/>
                  <a:pt x="1049966" y="195639"/>
                  <a:pt x="1049966" y="316313"/>
                </a:cubicBezTo>
                <a:cubicBezTo>
                  <a:pt x="1049966" y="583259"/>
                  <a:pt x="1323197" y="800838"/>
                  <a:pt x="1661310" y="800838"/>
                </a:cubicBezTo>
                <a:cubicBezTo>
                  <a:pt x="1997594" y="800838"/>
                  <a:pt x="2271739" y="583259"/>
                  <a:pt x="2271739" y="316313"/>
                </a:cubicBezTo>
                <a:cubicBezTo>
                  <a:pt x="2271739" y="195639"/>
                  <a:pt x="2215996" y="85021"/>
                  <a:pt x="2122787" y="0"/>
                </a:cubicBezTo>
                <a:lnTo>
                  <a:pt x="3429546" y="0"/>
                </a:lnTo>
                <a:lnTo>
                  <a:pt x="3429546" y="1267994"/>
                </a:lnTo>
                <a:cubicBezTo>
                  <a:pt x="3434115" y="1262509"/>
                  <a:pt x="3438684" y="1257938"/>
                  <a:pt x="3442339" y="1253367"/>
                </a:cubicBezTo>
                <a:cubicBezTo>
                  <a:pt x="3528238" y="1155547"/>
                  <a:pt x="3641551" y="1096124"/>
                  <a:pt x="3766744" y="1096124"/>
                </a:cubicBezTo>
                <a:cubicBezTo>
                  <a:pt x="4033579" y="1096124"/>
                  <a:pt x="4251067" y="1369470"/>
                  <a:pt x="4251067" y="1706809"/>
                </a:cubicBezTo>
                <a:cubicBezTo>
                  <a:pt x="4251067" y="2044148"/>
                  <a:pt x="4033579" y="2318408"/>
                  <a:pt x="3766744" y="2318408"/>
                </a:cubicBezTo>
                <a:cubicBezTo>
                  <a:pt x="3641551" y="2318408"/>
                  <a:pt x="3528238" y="2258071"/>
                  <a:pt x="3442339" y="2160252"/>
                </a:cubicBezTo>
                <a:cubicBezTo>
                  <a:pt x="3438684" y="2155681"/>
                  <a:pt x="3434115" y="2150195"/>
                  <a:pt x="3429546" y="2145624"/>
                </a:cubicBezTo>
                <a:lnTo>
                  <a:pt x="3429546" y="3454757"/>
                </a:lnTo>
                <a:lnTo>
                  <a:pt x="2122787" y="3454757"/>
                </a:lnTo>
                <a:cubicBezTo>
                  <a:pt x="2215996" y="3539777"/>
                  <a:pt x="2271739" y="3649481"/>
                  <a:pt x="2271739" y="3770155"/>
                </a:cubicBezTo>
                <a:cubicBezTo>
                  <a:pt x="2271739" y="4038016"/>
                  <a:pt x="1997594" y="4255595"/>
                  <a:pt x="1661310" y="4255595"/>
                </a:cubicBezTo>
                <a:cubicBezTo>
                  <a:pt x="1323197" y="4255595"/>
                  <a:pt x="1049966" y="4038016"/>
                  <a:pt x="1049966" y="3770155"/>
                </a:cubicBezTo>
                <a:cubicBezTo>
                  <a:pt x="1049966" y="3649481"/>
                  <a:pt x="1105709" y="3539777"/>
                  <a:pt x="1198004" y="3454757"/>
                </a:cubicBezTo>
                <a:lnTo>
                  <a:pt x="0" y="3454757"/>
                </a:lnTo>
                <a:lnTo>
                  <a:pt x="20807" y="3394827"/>
                </a:lnTo>
                <a:cubicBezTo>
                  <a:pt x="37393" y="3357327"/>
                  <a:pt x="58587" y="3316784"/>
                  <a:pt x="84510" y="3272738"/>
                </a:cubicBezTo>
                <a:cubicBezTo>
                  <a:pt x="292600" y="2921072"/>
                  <a:pt x="989035" y="1929825"/>
                  <a:pt x="909161" y="1506004"/>
                </a:cubicBezTo>
                <a:cubicBezTo>
                  <a:pt x="873911" y="1320584"/>
                  <a:pt x="662713" y="750739"/>
                  <a:pt x="645256" y="51829"/>
                </a:cubicBezTo>
                <a:close/>
              </a:path>
            </a:pathLst>
          </a:custGeom>
          <a:solidFill>
            <a:srgbClr val="79527B"/>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3" name="Google Shape;1143;p14"/>
          <p:cNvSpPr/>
          <p:nvPr/>
        </p:nvSpPr>
        <p:spPr>
          <a:xfrm>
            <a:off x="8204257" y="1860307"/>
            <a:ext cx="1118456" cy="1513559"/>
          </a:xfrm>
          <a:custGeom>
            <a:avLst/>
            <a:gdLst/>
            <a:ahLst/>
            <a:cxnLst/>
            <a:rect l="l" t="t" r="r" b="b"/>
            <a:pathLst>
              <a:path w="2981773" h="4035107" extrusionOk="0">
                <a:moveTo>
                  <a:pt x="0" y="0"/>
                </a:moveTo>
                <a:lnTo>
                  <a:pt x="233411" y="67971"/>
                </a:lnTo>
                <a:cubicBezTo>
                  <a:pt x="1494666" y="481769"/>
                  <a:pt x="2530002" y="1346597"/>
                  <a:pt x="2876773" y="2699961"/>
                </a:cubicBezTo>
                <a:cubicBezTo>
                  <a:pt x="2900769" y="2793679"/>
                  <a:pt x="2921649" y="2886577"/>
                  <a:pt x="2939583" y="2978615"/>
                </a:cubicBezTo>
                <a:lnTo>
                  <a:pt x="2981773" y="3234269"/>
                </a:lnTo>
                <a:lnTo>
                  <a:pt x="2240641" y="3234269"/>
                </a:lnTo>
                <a:cubicBezTo>
                  <a:pt x="2332935" y="3319289"/>
                  <a:pt x="2388677" y="3429907"/>
                  <a:pt x="2388677" y="3550582"/>
                </a:cubicBezTo>
                <a:cubicBezTo>
                  <a:pt x="2388677" y="3817528"/>
                  <a:pt x="2115450" y="4035107"/>
                  <a:pt x="1777344" y="4035107"/>
                </a:cubicBezTo>
                <a:cubicBezTo>
                  <a:pt x="1441065" y="4035107"/>
                  <a:pt x="1166924" y="3817528"/>
                  <a:pt x="1166924" y="3550582"/>
                </a:cubicBezTo>
                <a:cubicBezTo>
                  <a:pt x="1166924" y="3429907"/>
                  <a:pt x="1222666" y="3319289"/>
                  <a:pt x="1314960" y="3234269"/>
                </a:cubicBezTo>
                <a:lnTo>
                  <a:pt x="0" y="3234269"/>
                </a:lnTo>
                <a:lnTo>
                  <a:pt x="0" y="1939764"/>
                </a:lnTo>
                <a:cubicBezTo>
                  <a:pt x="79501" y="2011985"/>
                  <a:pt x="177277" y="2054953"/>
                  <a:pt x="282365" y="2054953"/>
                </a:cubicBezTo>
                <a:cubicBezTo>
                  <a:pt x="550108" y="2054953"/>
                  <a:pt x="767593" y="1780693"/>
                  <a:pt x="767593" y="1443354"/>
                </a:cubicBezTo>
                <a:cubicBezTo>
                  <a:pt x="767593" y="1106015"/>
                  <a:pt x="550108" y="832669"/>
                  <a:pt x="282365" y="832669"/>
                </a:cubicBezTo>
                <a:cubicBezTo>
                  <a:pt x="177277" y="832669"/>
                  <a:pt x="79501" y="874722"/>
                  <a:pt x="0" y="946944"/>
                </a:cubicBezTo>
                <a:close/>
              </a:path>
            </a:pathLst>
          </a:custGeom>
          <a:solidFill>
            <a:srgbClr val="79527B"/>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4" name="Google Shape;1144;p14"/>
          <p:cNvSpPr/>
          <p:nvPr/>
        </p:nvSpPr>
        <p:spPr>
          <a:xfrm>
            <a:off x="7907916" y="4369065"/>
            <a:ext cx="895108" cy="1295389"/>
          </a:xfrm>
          <a:custGeom>
            <a:avLst/>
            <a:gdLst/>
            <a:ahLst/>
            <a:cxnLst/>
            <a:rect l="l" t="t" r="r" b="b"/>
            <a:pathLst>
              <a:path w="2386334" h="3453471" extrusionOk="0">
                <a:moveTo>
                  <a:pt x="791859" y="0"/>
                </a:moveTo>
                <a:lnTo>
                  <a:pt x="2107661" y="0"/>
                </a:lnTo>
                <a:cubicBezTo>
                  <a:pt x="2015309" y="84966"/>
                  <a:pt x="1959531" y="194600"/>
                  <a:pt x="1959531" y="315198"/>
                </a:cubicBezTo>
                <a:cubicBezTo>
                  <a:pt x="1959531" y="515965"/>
                  <a:pt x="2113834" y="688467"/>
                  <a:pt x="2332944" y="762170"/>
                </a:cubicBezTo>
                <a:lnTo>
                  <a:pt x="2386334" y="775358"/>
                </a:lnTo>
                <a:lnTo>
                  <a:pt x="2377285" y="786062"/>
                </a:lnTo>
                <a:cubicBezTo>
                  <a:pt x="2162014" y="1035396"/>
                  <a:pt x="2010501" y="1170379"/>
                  <a:pt x="2010501" y="1170379"/>
                </a:cubicBezTo>
                <a:cubicBezTo>
                  <a:pt x="2010501" y="1170379"/>
                  <a:pt x="1395133" y="2327379"/>
                  <a:pt x="1641077" y="3451539"/>
                </a:cubicBezTo>
                <a:lnTo>
                  <a:pt x="1641560" y="3453471"/>
                </a:lnTo>
                <a:lnTo>
                  <a:pt x="791859" y="3453471"/>
                </a:lnTo>
                <a:lnTo>
                  <a:pt x="791859" y="2177149"/>
                </a:lnTo>
                <a:cubicBezTo>
                  <a:pt x="788201" y="2181717"/>
                  <a:pt x="783629" y="2185371"/>
                  <a:pt x="779972" y="2189939"/>
                </a:cubicBezTo>
                <a:cubicBezTo>
                  <a:pt x="697677" y="2269424"/>
                  <a:pt x="595266" y="2316019"/>
                  <a:pt x="484625" y="2316019"/>
                </a:cubicBezTo>
                <a:cubicBezTo>
                  <a:pt x="216710" y="2316019"/>
                  <a:pt x="0" y="2042847"/>
                  <a:pt x="0" y="1705723"/>
                </a:cubicBezTo>
                <a:cubicBezTo>
                  <a:pt x="0" y="1368598"/>
                  <a:pt x="216710" y="1094513"/>
                  <a:pt x="484625" y="1094513"/>
                </a:cubicBezTo>
                <a:cubicBezTo>
                  <a:pt x="595266" y="1094513"/>
                  <a:pt x="697677" y="1142021"/>
                  <a:pt x="779972" y="1221506"/>
                </a:cubicBezTo>
                <a:cubicBezTo>
                  <a:pt x="783629" y="1226074"/>
                  <a:pt x="788201" y="1229728"/>
                  <a:pt x="791859" y="1233383"/>
                </a:cubicBezTo>
                <a:close/>
              </a:path>
            </a:pathLst>
          </a:custGeom>
          <a:solidFill>
            <a:srgbClr val="916395"/>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5" name="Google Shape;1145;p14"/>
          <p:cNvSpPr/>
          <p:nvPr/>
        </p:nvSpPr>
        <p:spPr>
          <a:xfrm>
            <a:off x="7891285" y="3073334"/>
            <a:ext cx="1448424" cy="1587086"/>
          </a:xfrm>
          <a:custGeom>
            <a:avLst/>
            <a:gdLst/>
            <a:ahLst/>
            <a:cxnLst/>
            <a:rect l="l" t="t" r="r" b="b"/>
            <a:pathLst>
              <a:path w="3861457" h="4231127" extrusionOk="0">
                <a:moveTo>
                  <a:pt x="833579" y="0"/>
                </a:moveTo>
                <a:lnTo>
                  <a:pt x="2148843" y="0"/>
                </a:lnTo>
                <a:cubicBezTo>
                  <a:pt x="2056528" y="85021"/>
                  <a:pt x="2000773" y="195639"/>
                  <a:pt x="2000773" y="316313"/>
                </a:cubicBezTo>
                <a:cubicBezTo>
                  <a:pt x="2000773" y="583259"/>
                  <a:pt x="2274977" y="800838"/>
                  <a:pt x="2611334" y="800838"/>
                </a:cubicBezTo>
                <a:cubicBezTo>
                  <a:pt x="2949518" y="800838"/>
                  <a:pt x="3222808" y="583259"/>
                  <a:pt x="3222808" y="316313"/>
                </a:cubicBezTo>
                <a:cubicBezTo>
                  <a:pt x="3222808" y="195639"/>
                  <a:pt x="3167053" y="85021"/>
                  <a:pt x="3074738" y="0"/>
                </a:cubicBezTo>
                <a:lnTo>
                  <a:pt x="3816086" y="0"/>
                </a:lnTo>
                <a:lnTo>
                  <a:pt x="3819092" y="18213"/>
                </a:lnTo>
                <a:cubicBezTo>
                  <a:pt x="4075570" y="1914055"/>
                  <a:pt x="3108496" y="3412926"/>
                  <a:pt x="2505168" y="4141623"/>
                </a:cubicBezTo>
                <a:lnTo>
                  <a:pt x="2429499" y="4231127"/>
                </a:lnTo>
                <a:lnTo>
                  <a:pt x="2374033" y="4217413"/>
                </a:lnTo>
                <a:cubicBezTo>
                  <a:pt x="2155013" y="4143663"/>
                  <a:pt x="2000773" y="3971051"/>
                  <a:pt x="2000773" y="3770155"/>
                </a:cubicBezTo>
                <a:cubicBezTo>
                  <a:pt x="2000773" y="3649481"/>
                  <a:pt x="2056528" y="3539777"/>
                  <a:pt x="2148843" y="3454757"/>
                </a:cubicBezTo>
                <a:lnTo>
                  <a:pt x="833579" y="3454757"/>
                </a:lnTo>
                <a:lnTo>
                  <a:pt x="833579" y="2129169"/>
                </a:lnTo>
                <a:cubicBezTo>
                  <a:pt x="829923" y="2134654"/>
                  <a:pt x="825353" y="2140139"/>
                  <a:pt x="821697" y="2145624"/>
                </a:cubicBezTo>
                <a:cubicBezTo>
                  <a:pt x="733952" y="2252586"/>
                  <a:pt x="615130" y="2318408"/>
                  <a:pt x="484427" y="2318408"/>
                </a:cubicBezTo>
                <a:cubicBezTo>
                  <a:pt x="216621" y="2318408"/>
                  <a:pt x="0" y="2044148"/>
                  <a:pt x="0" y="1706809"/>
                </a:cubicBezTo>
                <a:cubicBezTo>
                  <a:pt x="0" y="1369470"/>
                  <a:pt x="216621" y="1096124"/>
                  <a:pt x="484427" y="1096124"/>
                </a:cubicBezTo>
                <a:cubicBezTo>
                  <a:pt x="615130" y="1096124"/>
                  <a:pt x="733952" y="1161032"/>
                  <a:pt x="821697" y="1267994"/>
                </a:cubicBezTo>
                <a:cubicBezTo>
                  <a:pt x="825353" y="1273479"/>
                  <a:pt x="829923" y="1278050"/>
                  <a:pt x="833579" y="1284449"/>
                </a:cubicBezTo>
                <a:close/>
              </a:path>
            </a:pathLst>
          </a:custGeom>
          <a:solidFill>
            <a:srgbClr val="AB85AD"/>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6" name="Google Shape;1146;p14"/>
          <p:cNvSpPr/>
          <p:nvPr/>
        </p:nvSpPr>
        <p:spPr>
          <a:xfrm>
            <a:off x="6618233" y="1777603"/>
            <a:ext cx="1880508" cy="1295389"/>
          </a:xfrm>
          <a:custGeom>
            <a:avLst/>
            <a:gdLst/>
            <a:ahLst/>
            <a:cxnLst/>
            <a:rect l="l" t="t" r="r" b="b"/>
            <a:pathLst>
              <a:path w="5013382" h="3453471" extrusionOk="0">
                <a:moveTo>
                  <a:pt x="2645229" y="230"/>
                </a:moveTo>
                <a:cubicBezTo>
                  <a:pt x="3143792" y="4419"/>
                  <a:pt x="3640289" y="65995"/>
                  <a:pt x="4112473" y="186759"/>
                </a:cubicBezTo>
                <a:lnTo>
                  <a:pt x="4233726" y="222069"/>
                </a:lnTo>
                <a:lnTo>
                  <a:pt x="4233726" y="1178878"/>
                </a:lnTo>
                <a:cubicBezTo>
                  <a:pt x="4237382" y="1174308"/>
                  <a:pt x="4241952" y="1170653"/>
                  <a:pt x="4246522" y="1166998"/>
                </a:cubicBezTo>
                <a:cubicBezTo>
                  <a:pt x="4325128" y="1094803"/>
                  <a:pt x="4422927" y="1052765"/>
                  <a:pt x="4528039" y="1052765"/>
                </a:cubicBezTo>
                <a:cubicBezTo>
                  <a:pt x="4795846" y="1052765"/>
                  <a:pt x="5013382" y="1326009"/>
                  <a:pt x="5013382" y="1663223"/>
                </a:cubicBezTo>
                <a:cubicBezTo>
                  <a:pt x="5013382" y="2000436"/>
                  <a:pt x="4795846" y="2274594"/>
                  <a:pt x="4528039" y="2274594"/>
                </a:cubicBezTo>
                <a:cubicBezTo>
                  <a:pt x="4422927" y="2274594"/>
                  <a:pt x="4325128" y="2231642"/>
                  <a:pt x="4246522" y="2159448"/>
                </a:cubicBezTo>
                <a:cubicBezTo>
                  <a:pt x="4241952" y="2155792"/>
                  <a:pt x="4237382" y="2152137"/>
                  <a:pt x="4233726" y="2147568"/>
                </a:cubicBezTo>
                <a:lnTo>
                  <a:pt x="4233726" y="3453471"/>
                </a:lnTo>
                <a:lnTo>
                  <a:pt x="2982437" y="3453471"/>
                </a:lnTo>
                <a:cubicBezTo>
                  <a:pt x="3074752" y="3368482"/>
                  <a:pt x="3130508" y="3258819"/>
                  <a:pt x="3130508" y="3138190"/>
                </a:cubicBezTo>
                <a:cubicBezTo>
                  <a:pt x="3130508" y="2870430"/>
                  <a:pt x="2857216" y="2652931"/>
                  <a:pt x="2519030" y="2652931"/>
                </a:cubicBezTo>
                <a:cubicBezTo>
                  <a:pt x="2182672" y="2652931"/>
                  <a:pt x="1908467" y="2870430"/>
                  <a:pt x="1908467" y="3138190"/>
                </a:cubicBezTo>
                <a:cubicBezTo>
                  <a:pt x="1908467" y="3258819"/>
                  <a:pt x="1964222" y="3368482"/>
                  <a:pt x="2057452" y="3453471"/>
                </a:cubicBezTo>
                <a:lnTo>
                  <a:pt x="792453" y="3453471"/>
                </a:lnTo>
                <a:lnTo>
                  <a:pt x="792453" y="2135687"/>
                </a:lnTo>
                <a:lnTo>
                  <a:pt x="779656" y="2147568"/>
                </a:lnTo>
                <a:cubicBezTo>
                  <a:pt x="698309" y="2227073"/>
                  <a:pt x="595939" y="2274594"/>
                  <a:pt x="485343" y="2274594"/>
                </a:cubicBezTo>
                <a:cubicBezTo>
                  <a:pt x="216622" y="2274594"/>
                  <a:pt x="0" y="2000436"/>
                  <a:pt x="0" y="1663223"/>
                </a:cubicBezTo>
                <a:cubicBezTo>
                  <a:pt x="0" y="1326009"/>
                  <a:pt x="216622" y="1052765"/>
                  <a:pt x="485343" y="1052765"/>
                </a:cubicBezTo>
                <a:cubicBezTo>
                  <a:pt x="595939" y="1052765"/>
                  <a:pt x="698309" y="1100286"/>
                  <a:pt x="779656" y="1178878"/>
                </a:cubicBezTo>
                <a:cubicBezTo>
                  <a:pt x="784226" y="1183447"/>
                  <a:pt x="787882" y="1187102"/>
                  <a:pt x="792453" y="1191672"/>
                </a:cubicBezTo>
                <a:lnTo>
                  <a:pt x="792453" y="256839"/>
                </a:lnTo>
                <a:lnTo>
                  <a:pt x="1097092" y="173934"/>
                </a:lnTo>
                <a:cubicBezTo>
                  <a:pt x="1598353" y="54434"/>
                  <a:pt x="2122925" y="-4159"/>
                  <a:pt x="2645229" y="230"/>
                </a:cubicBezTo>
                <a:close/>
              </a:path>
            </a:pathLst>
          </a:custGeom>
          <a:solidFill>
            <a:srgbClr val="D7C6D8"/>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7" name="Google Shape;1147;p14"/>
          <p:cNvSpPr/>
          <p:nvPr/>
        </p:nvSpPr>
        <p:spPr>
          <a:xfrm>
            <a:off x="5871407" y="1873871"/>
            <a:ext cx="1044337" cy="1499995"/>
          </a:xfrm>
          <a:custGeom>
            <a:avLst/>
            <a:gdLst/>
            <a:ahLst/>
            <a:cxnLst/>
            <a:rect l="l" t="t" r="r" b="b"/>
            <a:pathLst>
              <a:path w="2784173" h="3998946" extrusionOk="0">
                <a:moveTo>
                  <a:pt x="2784173" y="0"/>
                </a:moveTo>
                <a:lnTo>
                  <a:pt x="2784173" y="922667"/>
                </a:lnTo>
                <a:cubicBezTo>
                  <a:pt x="2701947" y="844047"/>
                  <a:pt x="2600535" y="796508"/>
                  <a:pt x="2489074" y="796508"/>
                </a:cubicBezTo>
                <a:cubicBezTo>
                  <a:pt x="2221385" y="796508"/>
                  <a:pt x="2004857" y="1069854"/>
                  <a:pt x="2004857" y="1407193"/>
                </a:cubicBezTo>
                <a:cubicBezTo>
                  <a:pt x="2004857" y="1744532"/>
                  <a:pt x="2221385" y="2018792"/>
                  <a:pt x="2489074" y="2018792"/>
                </a:cubicBezTo>
                <a:cubicBezTo>
                  <a:pt x="2600535" y="2018792"/>
                  <a:pt x="2701947" y="1971253"/>
                  <a:pt x="2784173" y="1891718"/>
                </a:cubicBezTo>
                <a:lnTo>
                  <a:pt x="2784173" y="3198108"/>
                </a:lnTo>
                <a:lnTo>
                  <a:pt x="1477701" y="3198108"/>
                </a:lnTo>
                <a:cubicBezTo>
                  <a:pt x="1569976" y="3283128"/>
                  <a:pt x="1625707" y="3393746"/>
                  <a:pt x="1625707" y="3514421"/>
                </a:cubicBezTo>
                <a:cubicBezTo>
                  <a:pt x="1625707" y="3781367"/>
                  <a:pt x="1352535" y="3998946"/>
                  <a:pt x="1014497" y="3998946"/>
                </a:cubicBezTo>
                <a:cubicBezTo>
                  <a:pt x="677373" y="3998946"/>
                  <a:pt x="404202" y="3781367"/>
                  <a:pt x="404202" y="3514421"/>
                </a:cubicBezTo>
                <a:cubicBezTo>
                  <a:pt x="404202" y="3393746"/>
                  <a:pt x="459932" y="3283128"/>
                  <a:pt x="553121" y="3198108"/>
                </a:cubicBezTo>
                <a:lnTo>
                  <a:pt x="424" y="3198108"/>
                </a:lnTo>
                <a:lnTo>
                  <a:pt x="0" y="3097916"/>
                </a:lnTo>
                <a:cubicBezTo>
                  <a:pt x="14702" y="2228432"/>
                  <a:pt x="354009" y="1195536"/>
                  <a:pt x="1679835" y="456434"/>
                </a:cubicBezTo>
                <a:cubicBezTo>
                  <a:pt x="2001633" y="277003"/>
                  <a:pt x="2350930" y="130666"/>
                  <a:pt x="2716937" y="18298"/>
                </a:cubicBezTo>
                <a:close/>
              </a:path>
            </a:pathLst>
          </a:custGeom>
          <a:solidFill>
            <a:srgbClr val="AB85AD"/>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8" name="Google Shape;1148;p14"/>
          <p:cNvSpPr/>
          <p:nvPr/>
        </p:nvSpPr>
        <p:spPr>
          <a:xfrm>
            <a:off x="6916087" y="2772459"/>
            <a:ext cx="1291195" cy="1897483"/>
          </a:xfrm>
          <a:custGeom>
            <a:avLst/>
            <a:gdLst/>
            <a:ahLst/>
            <a:cxnLst/>
            <a:rect l="l" t="t" r="r" b="b"/>
            <a:pathLst>
              <a:path w="3765" h="5532" extrusionOk="0">
                <a:moveTo>
                  <a:pt x="2865" y="2743"/>
                </a:moveTo>
                <a:lnTo>
                  <a:pt x="2865" y="2743"/>
                </a:lnTo>
                <a:cubicBezTo>
                  <a:pt x="2865" y="3113"/>
                  <a:pt x="3103" y="3411"/>
                  <a:pt x="3396" y="3411"/>
                </a:cubicBezTo>
                <a:lnTo>
                  <a:pt x="3396" y="3411"/>
                </a:lnTo>
                <a:cubicBezTo>
                  <a:pt x="3539" y="3411"/>
                  <a:pt x="3669" y="3340"/>
                  <a:pt x="3764" y="3223"/>
                </a:cubicBezTo>
                <a:lnTo>
                  <a:pt x="3764" y="4655"/>
                </a:lnTo>
                <a:lnTo>
                  <a:pt x="2395" y="4655"/>
                </a:lnTo>
                <a:lnTo>
                  <a:pt x="2395" y="4655"/>
                </a:lnTo>
                <a:cubicBezTo>
                  <a:pt x="2497" y="4748"/>
                  <a:pt x="2558" y="4868"/>
                  <a:pt x="2558" y="5001"/>
                </a:cubicBezTo>
                <a:lnTo>
                  <a:pt x="2558" y="5001"/>
                </a:lnTo>
                <a:cubicBezTo>
                  <a:pt x="2558" y="5293"/>
                  <a:pt x="2258" y="5531"/>
                  <a:pt x="1889" y="5531"/>
                </a:cubicBezTo>
                <a:lnTo>
                  <a:pt x="1889" y="5531"/>
                </a:lnTo>
                <a:cubicBezTo>
                  <a:pt x="1520" y="5531"/>
                  <a:pt x="1221" y="5293"/>
                  <a:pt x="1221" y="5001"/>
                </a:cubicBezTo>
                <a:lnTo>
                  <a:pt x="1221" y="5001"/>
                </a:lnTo>
                <a:cubicBezTo>
                  <a:pt x="1221" y="4868"/>
                  <a:pt x="1282" y="4748"/>
                  <a:pt x="1383" y="4655"/>
                </a:cubicBezTo>
                <a:lnTo>
                  <a:pt x="0" y="4655"/>
                </a:lnTo>
                <a:lnTo>
                  <a:pt x="0" y="3239"/>
                </a:lnTo>
                <a:lnTo>
                  <a:pt x="0" y="3239"/>
                </a:lnTo>
                <a:cubicBezTo>
                  <a:pt x="93" y="3346"/>
                  <a:pt x="217" y="3411"/>
                  <a:pt x="354" y="3411"/>
                </a:cubicBezTo>
                <a:lnTo>
                  <a:pt x="354" y="3411"/>
                </a:lnTo>
                <a:cubicBezTo>
                  <a:pt x="647" y="3411"/>
                  <a:pt x="885" y="3113"/>
                  <a:pt x="885" y="2743"/>
                </a:cubicBezTo>
                <a:lnTo>
                  <a:pt x="885" y="2743"/>
                </a:lnTo>
                <a:cubicBezTo>
                  <a:pt x="885" y="2374"/>
                  <a:pt x="647" y="2075"/>
                  <a:pt x="354" y="2075"/>
                </a:cubicBezTo>
                <a:lnTo>
                  <a:pt x="354" y="2075"/>
                </a:lnTo>
                <a:cubicBezTo>
                  <a:pt x="217" y="2075"/>
                  <a:pt x="93" y="2140"/>
                  <a:pt x="0" y="2247"/>
                </a:cubicBezTo>
                <a:lnTo>
                  <a:pt x="0" y="876"/>
                </a:lnTo>
                <a:lnTo>
                  <a:pt x="1383" y="876"/>
                </a:lnTo>
                <a:lnTo>
                  <a:pt x="1383" y="876"/>
                </a:lnTo>
                <a:cubicBezTo>
                  <a:pt x="1282" y="784"/>
                  <a:pt x="1221" y="663"/>
                  <a:pt x="1221" y="531"/>
                </a:cubicBezTo>
                <a:lnTo>
                  <a:pt x="1221" y="531"/>
                </a:lnTo>
                <a:cubicBezTo>
                  <a:pt x="1221" y="237"/>
                  <a:pt x="1520" y="0"/>
                  <a:pt x="1889" y="0"/>
                </a:cubicBezTo>
                <a:lnTo>
                  <a:pt x="1889" y="0"/>
                </a:lnTo>
                <a:cubicBezTo>
                  <a:pt x="2258" y="0"/>
                  <a:pt x="2558" y="237"/>
                  <a:pt x="2558" y="531"/>
                </a:cubicBezTo>
                <a:lnTo>
                  <a:pt x="2558" y="531"/>
                </a:lnTo>
                <a:cubicBezTo>
                  <a:pt x="2558" y="663"/>
                  <a:pt x="2497" y="784"/>
                  <a:pt x="2395" y="876"/>
                </a:cubicBezTo>
                <a:lnTo>
                  <a:pt x="3764" y="876"/>
                </a:lnTo>
                <a:lnTo>
                  <a:pt x="3764" y="2263"/>
                </a:lnTo>
                <a:lnTo>
                  <a:pt x="3764" y="2263"/>
                </a:lnTo>
                <a:cubicBezTo>
                  <a:pt x="3669" y="2146"/>
                  <a:pt x="3539" y="2075"/>
                  <a:pt x="3396" y="2075"/>
                </a:cubicBezTo>
                <a:lnTo>
                  <a:pt x="3396" y="2075"/>
                </a:lnTo>
                <a:cubicBezTo>
                  <a:pt x="3103" y="2075"/>
                  <a:pt x="2865" y="2374"/>
                  <a:pt x="2865" y="2743"/>
                </a:cubicBezTo>
              </a:path>
            </a:pathLst>
          </a:custGeom>
          <a:solidFill>
            <a:schemeClr val="dk2"/>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9" name="Google Shape;1149;p14"/>
          <p:cNvSpPr txBox="1"/>
          <p:nvPr/>
        </p:nvSpPr>
        <p:spPr>
          <a:xfrm>
            <a:off x="9686200" y="2145873"/>
            <a:ext cx="2247567" cy="46552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Measure and reward performance</a:t>
            </a:r>
            <a:endParaRPr/>
          </a:p>
        </p:txBody>
      </p:sp>
      <p:sp>
        <p:nvSpPr>
          <p:cNvPr id="1150" name="Google Shape;1150;p14"/>
          <p:cNvSpPr txBox="1"/>
          <p:nvPr/>
        </p:nvSpPr>
        <p:spPr>
          <a:xfrm>
            <a:off x="9686200" y="2807696"/>
            <a:ext cx="2247567" cy="46552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Properly allocate and deploy talent</a:t>
            </a:r>
            <a:endParaRPr/>
          </a:p>
        </p:txBody>
      </p:sp>
      <p:sp>
        <p:nvSpPr>
          <p:cNvPr id="1151" name="Google Shape;1151;p14"/>
          <p:cNvSpPr txBox="1"/>
          <p:nvPr/>
        </p:nvSpPr>
        <p:spPr>
          <a:xfrm>
            <a:off x="9686200" y="3469519"/>
            <a:ext cx="2247567" cy="46552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Provide continuous feedback-positive and negative</a:t>
            </a:r>
            <a:endParaRPr/>
          </a:p>
        </p:txBody>
      </p:sp>
      <p:sp>
        <p:nvSpPr>
          <p:cNvPr id="1152" name="Google Shape;1152;p14"/>
          <p:cNvSpPr txBox="1"/>
          <p:nvPr/>
        </p:nvSpPr>
        <p:spPr>
          <a:xfrm>
            <a:off x="3579962" y="2145873"/>
            <a:ext cx="1711001" cy="465520"/>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Challenge people to think</a:t>
            </a:r>
            <a:endParaRPr/>
          </a:p>
        </p:txBody>
      </p:sp>
      <p:sp>
        <p:nvSpPr>
          <p:cNvPr id="1153" name="Google Shape;1153;p14"/>
          <p:cNvSpPr txBox="1"/>
          <p:nvPr/>
        </p:nvSpPr>
        <p:spPr>
          <a:xfrm>
            <a:off x="3579962" y="2767959"/>
            <a:ext cx="1711001" cy="465520"/>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Communicate clear expectations</a:t>
            </a:r>
            <a:endParaRPr/>
          </a:p>
        </p:txBody>
      </p:sp>
      <p:sp>
        <p:nvSpPr>
          <p:cNvPr id="1154" name="Google Shape;1154;p14"/>
          <p:cNvSpPr txBox="1"/>
          <p:nvPr/>
        </p:nvSpPr>
        <p:spPr>
          <a:xfrm>
            <a:off x="3579962" y="3390045"/>
            <a:ext cx="1711001" cy="250077"/>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Lead by example</a:t>
            </a:r>
            <a:endParaRPr/>
          </a:p>
        </p:txBody>
      </p:sp>
      <p:sp>
        <p:nvSpPr>
          <p:cNvPr id="1155" name="Google Shape;1155;p14"/>
          <p:cNvSpPr txBox="1"/>
          <p:nvPr/>
        </p:nvSpPr>
        <p:spPr>
          <a:xfrm>
            <a:off x="3579962" y="3796688"/>
            <a:ext cx="1711001" cy="250077"/>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Make decisions</a:t>
            </a:r>
            <a:endParaRPr/>
          </a:p>
        </p:txBody>
      </p:sp>
      <p:sp>
        <p:nvSpPr>
          <p:cNvPr id="1156" name="Google Shape;1156;p14"/>
          <p:cNvSpPr txBox="1"/>
          <p:nvPr/>
        </p:nvSpPr>
        <p:spPr>
          <a:xfrm>
            <a:off x="9686200" y="4354542"/>
            <a:ext cx="2247600" cy="2502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Genuinely enjoy responsibility</a:t>
            </a:r>
            <a:endParaRPr/>
          </a:p>
        </p:txBody>
      </p:sp>
      <p:sp>
        <p:nvSpPr>
          <p:cNvPr id="1157" name="Google Shape;1157;p14"/>
          <p:cNvSpPr txBox="1"/>
          <p:nvPr/>
        </p:nvSpPr>
        <p:spPr>
          <a:xfrm>
            <a:off x="9686200" y="4793165"/>
            <a:ext cx="2247567" cy="250077"/>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Invest in relationships</a:t>
            </a:r>
            <a:endParaRPr/>
          </a:p>
        </p:txBody>
      </p:sp>
      <p:sp>
        <p:nvSpPr>
          <p:cNvPr id="1158" name="Google Shape;1158;p14"/>
          <p:cNvSpPr txBox="1"/>
          <p:nvPr/>
        </p:nvSpPr>
        <p:spPr>
          <a:xfrm>
            <a:off x="9686200" y="5239547"/>
            <a:ext cx="2247567" cy="250077"/>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en-US">
                <a:solidFill>
                  <a:srgbClr val="595A59"/>
                </a:solidFill>
                <a:latin typeface="Calibri"/>
                <a:ea typeface="Calibri"/>
                <a:cs typeface="Calibri"/>
                <a:sym typeface="Calibri"/>
              </a:rPr>
              <a:t>N</a:t>
            </a:r>
            <a:r>
              <a:rPr lang="en-US" sz="1400">
                <a:solidFill>
                  <a:srgbClr val="595A59"/>
                </a:solidFill>
                <a:latin typeface="Calibri"/>
                <a:ea typeface="Calibri"/>
                <a:cs typeface="Calibri"/>
                <a:sym typeface="Calibri"/>
              </a:rPr>
              <a:t>ot procrastinate</a:t>
            </a:r>
            <a:endParaRPr/>
          </a:p>
        </p:txBody>
      </p:sp>
      <p:sp>
        <p:nvSpPr>
          <p:cNvPr id="1159" name="Google Shape;1159;p14"/>
          <p:cNvSpPr txBox="1"/>
          <p:nvPr/>
        </p:nvSpPr>
        <p:spPr>
          <a:xfrm>
            <a:off x="3579962" y="4203331"/>
            <a:ext cx="1711001" cy="465520"/>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Be accountable to others</a:t>
            </a:r>
            <a:endParaRPr/>
          </a:p>
        </p:txBody>
      </p:sp>
      <p:sp>
        <p:nvSpPr>
          <p:cNvPr id="1160" name="Google Shape;1160;p14"/>
          <p:cNvSpPr txBox="1"/>
          <p:nvPr/>
        </p:nvSpPr>
        <p:spPr>
          <a:xfrm>
            <a:off x="3579962" y="4825417"/>
            <a:ext cx="1711001" cy="250077"/>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Be great teachers</a:t>
            </a:r>
            <a:endParaRPr/>
          </a:p>
        </p:txBody>
      </p:sp>
      <p:sp>
        <p:nvSpPr>
          <p:cNvPr id="1161" name="Google Shape;1161;p14"/>
          <p:cNvSpPr txBox="1"/>
          <p:nvPr/>
        </p:nvSpPr>
        <p:spPr>
          <a:xfrm>
            <a:off x="3425709" y="5232060"/>
            <a:ext cx="1865254" cy="465520"/>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Ask questions and seek counsel</a:t>
            </a:r>
            <a:endParaRPr/>
          </a:p>
        </p:txBody>
      </p:sp>
      <p:sp>
        <p:nvSpPr>
          <p:cNvPr id="1162" name="Google Shape;1162;p14"/>
          <p:cNvSpPr txBox="1"/>
          <p:nvPr/>
        </p:nvSpPr>
        <p:spPr>
          <a:xfrm>
            <a:off x="3425709" y="5854144"/>
            <a:ext cx="1865254" cy="465520"/>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Create a positive, energetic atmosphere</a:t>
            </a:r>
            <a:endParaRPr sz="1400">
              <a:solidFill>
                <a:srgbClr val="595A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5"/>
          <p:cNvSpPr txBox="1">
            <a:spLocks noGrp="1"/>
          </p:cNvSpPr>
          <p:nvPr>
            <p:ph type="body" idx="1"/>
          </p:nvPr>
        </p:nvSpPr>
        <p:spPr>
          <a:xfrm>
            <a:off x="666708" y="752638"/>
            <a:ext cx="5429292" cy="1647662"/>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r>
              <a:rPr lang="en-US" dirty="0"/>
              <a:t>Management in a Crisis - Competencies needed</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174" name="Google Shape;1174;p1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fontScale="92500" lnSpcReduction="10000"/>
          </a:bodyPr>
          <a:lstStyle/>
          <a:p>
            <a:pPr marL="268288" indent="-268288">
              <a:buSzPct val="100000"/>
            </a:pPr>
            <a:r>
              <a:rPr lang="en-US" dirty="0">
                <a:sym typeface="Wingdings" panose="05000000000000000000" pitchFamily="2" charset="2"/>
              </a:rPr>
              <a:t> </a:t>
            </a:r>
            <a:r>
              <a:rPr lang="en-US" dirty="0"/>
              <a:t>Managers depend upon their positional authority to direct subordinates. Leaders are able to influence followers beyond their formal authority. Managers are people who do things right and leaders are people who do the right thing.</a:t>
            </a:r>
            <a:endParaRPr dirty="0"/>
          </a:p>
          <a:p>
            <a:pPr marL="268288" lvl="0" indent="-268288" algn="l" rtl="0">
              <a:lnSpc>
                <a:spcPct val="100000"/>
              </a:lnSpc>
              <a:spcBef>
                <a:spcPts val="600"/>
              </a:spcBef>
              <a:spcAft>
                <a:spcPts val="0"/>
              </a:spcAft>
              <a:buClr>
                <a:srgbClr val="595A59"/>
              </a:buClr>
              <a:buSzPct val="100000"/>
            </a:pPr>
            <a:r>
              <a:rPr lang="en-US" dirty="0">
                <a:sym typeface="Wingdings" panose="05000000000000000000" pitchFamily="2" charset="2"/>
              </a:rPr>
              <a:t> </a:t>
            </a:r>
            <a:r>
              <a:rPr lang="en-US" dirty="0"/>
              <a:t>Leadership and management must go hand in hand. They are not the same thing. But they are necessarily linked, and complementary. Any effort to separate the two is likely to cause more problems than it solves. A good manager must possess leadership qualities.</a:t>
            </a:r>
            <a:endParaRPr dirty="0"/>
          </a:p>
          <a:p>
            <a:pPr marL="0" lvl="0" indent="0" algn="l" rtl="0">
              <a:lnSpc>
                <a:spcPct val="100000"/>
              </a:lnSpc>
              <a:spcBef>
                <a:spcPts val="600"/>
              </a:spcBef>
              <a:spcAft>
                <a:spcPts val="0"/>
              </a:spcAft>
              <a:buClr>
                <a:srgbClr val="595A59"/>
              </a:buClr>
              <a:buSzPct val="100000"/>
              <a:buNone/>
            </a:pPr>
            <a:endParaRPr dirty="0"/>
          </a:p>
        </p:txBody>
      </p:sp>
      <p:sp>
        <p:nvSpPr>
          <p:cNvPr id="1175" name="Google Shape;1175;p1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Does a manager necessarily have to be a leader too? Does a leader have to be a manager as well? Is it possible to be a boss in a company without being a leader? Managers are appointed but leaders may be appointed or emerge.</a:t>
            </a:r>
            <a:endParaRPr/>
          </a:p>
        </p:txBody>
      </p:sp>
      <p:sp>
        <p:nvSpPr>
          <p:cNvPr id="1176" name="Google Shape;1176;p1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Leadership vs. Management</a:t>
            </a:r>
            <a:endParaRPr/>
          </a:p>
          <a:p>
            <a:pPr marL="0" lvl="0" indent="0" algn="l" rtl="0">
              <a:lnSpc>
                <a:spcPct val="90000"/>
              </a:lnSpc>
              <a:spcBef>
                <a:spcPts val="1000"/>
              </a:spcBef>
              <a:spcAft>
                <a:spcPts val="0"/>
              </a:spcAft>
              <a:buClr>
                <a:srgbClr val="79527B"/>
              </a:buClr>
              <a:buSzPct val="100000"/>
              <a:buNone/>
            </a:pPr>
            <a:endParaRPr/>
          </a:p>
        </p:txBody>
      </p:sp>
      <p:sp>
        <p:nvSpPr>
          <p:cNvPr id="1177" name="Google Shape;1177;p16"/>
          <p:cNvSpPr/>
          <p:nvPr/>
        </p:nvSpPr>
        <p:spPr>
          <a:xfrm>
            <a:off x="8624963" y="2236975"/>
            <a:ext cx="3423133" cy="2557300"/>
          </a:xfrm>
          <a:custGeom>
            <a:avLst/>
            <a:gdLst/>
            <a:ahLst/>
            <a:cxnLst/>
            <a:rect l="l" t="t" r="r" b="b"/>
            <a:pathLst>
              <a:path w="2555" h="1909" extrusionOk="0">
                <a:moveTo>
                  <a:pt x="167" y="1584"/>
                </a:moveTo>
                <a:lnTo>
                  <a:pt x="167" y="457"/>
                </a:lnTo>
                <a:lnTo>
                  <a:pt x="0" y="541"/>
                </a:lnTo>
                <a:lnTo>
                  <a:pt x="0" y="216"/>
                </a:lnTo>
                <a:lnTo>
                  <a:pt x="432" y="0"/>
                </a:lnTo>
                <a:lnTo>
                  <a:pt x="865" y="216"/>
                </a:lnTo>
                <a:lnTo>
                  <a:pt x="864" y="541"/>
                </a:lnTo>
                <a:lnTo>
                  <a:pt x="697" y="457"/>
                </a:lnTo>
                <a:lnTo>
                  <a:pt x="697" y="1380"/>
                </a:lnTo>
                <a:lnTo>
                  <a:pt x="2555" y="1380"/>
                </a:lnTo>
                <a:lnTo>
                  <a:pt x="2555" y="1909"/>
                </a:lnTo>
                <a:lnTo>
                  <a:pt x="492" y="1909"/>
                </a:lnTo>
                <a:close/>
              </a:path>
            </a:pathLst>
          </a:custGeom>
          <a:solidFill>
            <a:srgbClr val="A77FA9"/>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78" name="Google Shape;1178;p16"/>
          <p:cNvSpPr/>
          <p:nvPr/>
        </p:nvSpPr>
        <p:spPr>
          <a:xfrm>
            <a:off x="5299113" y="2248233"/>
            <a:ext cx="3424473" cy="2557300"/>
          </a:xfrm>
          <a:custGeom>
            <a:avLst/>
            <a:gdLst/>
            <a:ahLst/>
            <a:cxnLst/>
            <a:rect l="l" t="t" r="r" b="b"/>
            <a:pathLst>
              <a:path w="2556" h="1909" extrusionOk="0">
                <a:moveTo>
                  <a:pt x="2388" y="324"/>
                </a:moveTo>
                <a:lnTo>
                  <a:pt x="2388" y="1451"/>
                </a:lnTo>
                <a:lnTo>
                  <a:pt x="2556" y="1367"/>
                </a:lnTo>
                <a:lnTo>
                  <a:pt x="2556" y="1693"/>
                </a:lnTo>
                <a:lnTo>
                  <a:pt x="2123" y="1909"/>
                </a:lnTo>
                <a:lnTo>
                  <a:pt x="1690" y="1693"/>
                </a:lnTo>
                <a:lnTo>
                  <a:pt x="1691" y="1367"/>
                </a:lnTo>
                <a:lnTo>
                  <a:pt x="1858" y="1451"/>
                </a:lnTo>
                <a:lnTo>
                  <a:pt x="1858" y="529"/>
                </a:lnTo>
                <a:lnTo>
                  <a:pt x="0" y="529"/>
                </a:lnTo>
                <a:lnTo>
                  <a:pt x="0" y="0"/>
                </a:lnTo>
                <a:lnTo>
                  <a:pt x="2063" y="0"/>
                </a:lnTo>
                <a:close/>
              </a:path>
            </a:pathLst>
          </a:custGeom>
          <a:solidFill>
            <a:srgbClr val="79527B"/>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79" name="Google Shape;1179;p16"/>
          <p:cNvSpPr txBox="1"/>
          <p:nvPr/>
        </p:nvSpPr>
        <p:spPr>
          <a:xfrm>
            <a:off x="5575145" y="2398276"/>
            <a:ext cx="2314575" cy="40737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Management</a:t>
            </a:r>
            <a:endParaRPr/>
          </a:p>
        </p:txBody>
      </p:sp>
      <p:sp>
        <p:nvSpPr>
          <p:cNvPr id="1180" name="Google Shape;1180;p16"/>
          <p:cNvSpPr txBox="1"/>
          <p:nvPr/>
        </p:nvSpPr>
        <p:spPr>
          <a:xfrm>
            <a:off x="9547355" y="4183209"/>
            <a:ext cx="2409825" cy="40737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1">
                <a:solidFill>
                  <a:schemeClr val="lt1"/>
                </a:solidFill>
                <a:latin typeface="Calibri"/>
                <a:ea typeface="Calibri"/>
                <a:cs typeface="Calibri"/>
                <a:sym typeface="Calibri"/>
              </a:rPr>
              <a:t>Leadership</a:t>
            </a:r>
            <a:endParaRPr sz="2400">
              <a:solidFill>
                <a:schemeClr val="lt1"/>
              </a:solidFill>
              <a:latin typeface="Calibri"/>
              <a:ea typeface="Calibri"/>
              <a:cs typeface="Calibri"/>
              <a:sym typeface="Calibri"/>
            </a:endParaRPr>
          </a:p>
        </p:txBody>
      </p:sp>
      <p:sp>
        <p:nvSpPr>
          <p:cNvPr id="1181" name="Google Shape;1181;p16"/>
          <p:cNvSpPr txBox="1"/>
          <p:nvPr/>
        </p:nvSpPr>
        <p:spPr>
          <a:xfrm>
            <a:off x="9685171" y="3203718"/>
            <a:ext cx="239788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595A59"/>
                </a:solidFill>
                <a:latin typeface="Calibri"/>
                <a:ea typeface="Calibri"/>
                <a:cs typeface="Calibri"/>
                <a:sym typeface="Calibri"/>
              </a:rPr>
              <a:t>Leadership is about coping with change</a:t>
            </a:r>
            <a:endParaRPr/>
          </a:p>
        </p:txBody>
      </p:sp>
      <p:sp>
        <p:nvSpPr>
          <p:cNvPr id="1182" name="Google Shape;1182;p16"/>
          <p:cNvSpPr txBox="1"/>
          <p:nvPr/>
        </p:nvSpPr>
        <p:spPr>
          <a:xfrm>
            <a:off x="5202855" y="2986990"/>
            <a:ext cx="2590646"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595A59"/>
                </a:solidFill>
                <a:latin typeface="Calibri"/>
                <a:ea typeface="Calibri"/>
                <a:cs typeface="Calibri"/>
                <a:sym typeface="Calibri"/>
              </a:rPr>
              <a:t>Management is about</a:t>
            </a:r>
            <a:br>
              <a:rPr lang="en-US" sz="2000">
                <a:solidFill>
                  <a:srgbClr val="595A59"/>
                </a:solidFill>
                <a:latin typeface="Calibri"/>
                <a:ea typeface="Calibri"/>
                <a:cs typeface="Calibri"/>
                <a:sym typeface="Calibri"/>
              </a:rPr>
            </a:br>
            <a:r>
              <a:rPr lang="en-US" sz="2000">
                <a:solidFill>
                  <a:srgbClr val="595A59"/>
                </a:solidFill>
                <a:latin typeface="Calibri"/>
                <a:ea typeface="Calibri"/>
                <a:cs typeface="Calibri"/>
                <a:sym typeface="Calibri"/>
              </a:rPr>
              <a:t>coping with complexity</a:t>
            </a:r>
            <a:br>
              <a:rPr lang="en-US" sz="1800">
                <a:solidFill>
                  <a:srgbClr val="595A59"/>
                </a:solidFill>
                <a:latin typeface="Calibri"/>
                <a:ea typeface="Calibri"/>
                <a:cs typeface="Calibri"/>
                <a:sym typeface="Calibri"/>
              </a:rPr>
            </a:br>
            <a:endParaRPr sz="1800">
              <a:solidFill>
                <a:srgbClr val="595A5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7"/>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189" name="Google Shape;1189;p1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sz="1800" b="0" i="0">
                <a:latin typeface="Calibri"/>
                <a:ea typeface="Calibri"/>
                <a:cs typeface="Calibri"/>
                <a:sym typeface="Calibri"/>
              </a:rPr>
              <a:t>Dr. John Kotter’s take on The Key Differences Between Leading and Managing</a:t>
            </a:r>
            <a:endParaRPr/>
          </a:p>
          <a:p>
            <a:pPr marL="0" lvl="0" indent="0" algn="l" rtl="0">
              <a:lnSpc>
                <a:spcPct val="100000"/>
              </a:lnSpc>
              <a:spcBef>
                <a:spcPts val="600"/>
              </a:spcBef>
              <a:spcAft>
                <a:spcPts val="0"/>
              </a:spcAft>
              <a:buClr>
                <a:srgbClr val="595A59"/>
              </a:buClr>
              <a:buSzPts val="1800"/>
              <a:buNone/>
            </a:pPr>
            <a:endParaRPr>
              <a:solidFill>
                <a:srgbClr val="245473"/>
              </a:solidFill>
              <a:latin typeface="Calibri"/>
              <a:ea typeface="Calibri"/>
              <a:cs typeface="Calibri"/>
              <a:sym typeface="Calibri"/>
            </a:endParaRPr>
          </a:p>
          <a:p>
            <a:pPr marL="0" lvl="0" indent="0" algn="l" rtl="0">
              <a:lnSpc>
                <a:spcPct val="100000"/>
              </a:lnSpc>
              <a:spcBef>
                <a:spcPts val="600"/>
              </a:spcBef>
              <a:spcAft>
                <a:spcPts val="0"/>
              </a:spcAft>
              <a:buClr>
                <a:srgbClr val="595A59"/>
              </a:buClr>
              <a:buSzPts val="1400"/>
              <a:buNone/>
            </a:pPr>
            <a:r>
              <a:rPr lang="en-US" sz="1400">
                <a:latin typeface="Calibri"/>
                <a:ea typeface="Calibri"/>
                <a:cs typeface="Calibri"/>
                <a:sym typeface="Calibri"/>
              </a:rPr>
              <a:t>Source: Dr. John Kotter| Youtube: </a:t>
            </a:r>
            <a:r>
              <a:rPr lang="en-US" sz="1400" u="sng">
                <a:solidFill>
                  <a:schemeClr val="hlink"/>
                </a:solidFill>
                <a:hlinkClick r:id="rId3"/>
              </a:rPr>
              <a:t>https://www.youtube.com/watch?v=SEfgCqnMl5E&amp;t=198s</a:t>
            </a:r>
            <a:endParaRPr sz="1400">
              <a:latin typeface="Calibri"/>
              <a:ea typeface="Calibri"/>
              <a:cs typeface="Calibri"/>
              <a:sym typeface="Calibri"/>
            </a:endParaRPr>
          </a:p>
        </p:txBody>
      </p:sp>
      <p:sp>
        <p:nvSpPr>
          <p:cNvPr id="1190" name="Google Shape;1190;p1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Please watch:</a:t>
            </a:r>
            <a:endParaRPr/>
          </a:p>
        </p:txBody>
      </p:sp>
      <p:sp>
        <p:nvSpPr>
          <p:cNvPr id="1191" name="Google Shape;1191;p1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Leadership vs. Management</a:t>
            </a:r>
            <a:endParaRPr/>
          </a:p>
        </p:txBody>
      </p:sp>
      <p:pic>
        <p:nvPicPr>
          <p:cNvPr id="1192" name="Google Shape;1192;p17" descr="iMac.png"/>
          <p:cNvPicPr preferRelativeResize="0"/>
          <p:nvPr/>
        </p:nvPicPr>
        <p:blipFill rotWithShape="1">
          <a:blip r:embed="rId4">
            <a:alphaModFix/>
          </a:blip>
          <a:srcRect/>
          <a:stretch/>
        </p:blipFill>
        <p:spPr>
          <a:xfrm>
            <a:off x="5073551" y="1676459"/>
            <a:ext cx="5428649" cy="4802162"/>
          </a:xfrm>
          <a:prstGeom prst="rect">
            <a:avLst/>
          </a:prstGeom>
          <a:noFill/>
          <a:ln>
            <a:noFill/>
          </a:ln>
        </p:spPr>
      </p:pic>
      <p:pic>
        <p:nvPicPr>
          <p:cNvPr id="1193" name="Google Shape;1193;p17" title="The Key Differences Between Leading and Managing"/>
          <p:cNvPicPr preferRelativeResize="0"/>
          <p:nvPr/>
        </p:nvPicPr>
        <p:blipFill rotWithShape="1">
          <a:blip r:embed="rId5">
            <a:alphaModFix/>
          </a:blip>
          <a:srcRect/>
          <a:stretch/>
        </p:blipFill>
        <p:spPr>
          <a:xfrm>
            <a:off x="5707076" y="2353837"/>
            <a:ext cx="4105514" cy="22765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3"/>
                                        </p:tgtEl>
                                        <p:attrNameLst>
                                          <p:attrName>style.visibility</p:attrName>
                                        </p:attrNameLst>
                                      </p:cBhvr>
                                      <p:to>
                                        <p:strVal val="visible"/>
                                      </p:to>
                                    </p:set>
                                    <p:animEffect transition="in" filter="fade">
                                      <p:cBhvr>
                                        <p:cTn id="7" dur="1"/>
                                        <p:tgtEl>
                                          <p:spTgt spid="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18"/>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199" name="Google Shape;1199;p1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Due to the diversity of knowledge required in a crisis, crisis management is often only possible as a team.</a:t>
            </a:r>
            <a:endParaRPr/>
          </a:p>
        </p:txBody>
      </p:sp>
      <p:sp>
        <p:nvSpPr>
          <p:cNvPr id="1200" name="Google Shape;1200;p1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Multidisciplinary knowledge is necessary in a business crisis.</a:t>
            </a:r>
            <a:endParaRPr/>
          </a:p>
          <a:p>
            <a:pPr marL="0" lvl="0" indent="0" algn="l" rtl="0">
              <a:lnSpc>
                <a:spcPct val="90000"/>
              </a:lnSpc>
              <a:spcBef>
                <a:spcPts val="1000"/>
              </a:spcBef>
              <a:spcAft>
                <a:spcPts val="0"/>
              </a:spcAft>
              <a:buClr>
                <a:srgbClr val="79527B"/>
              </a:buClr>
              <a:buSzPts val="2000"/>
              <a:buNone/>
            </a:pPr>
            <a:endParaRPr/>
          </a:p>
        </p:txBody>
      </p:sp>
      <p:sp>
        <p:nvSpPr>
          <p:cNvPr id="1201" name="Google Shape;1201;p1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Necessary knowledge of managers in a crisis</a:t>
            </a:r>
            <a:endParaRPr/>
          </a:p>
          <a:p>
            <a:pPr marL="0" lvl="0" indent="0" algn="l" rtl="0">
              <a:lnSpc>
                <a:spcPct val="90000"/>
              </a:lnSpc>
              <a:spcBef>
                <a:spcPts val="1000"/>
              </a:spcBef>
              <a:spcAft>
                <a:spcPts val="0"/>
              </a:spcAft>
              <a:buClr>
                <a:srgbClr val="79527B"/>
              </a:buClr>
              <a:buSzPct val="100000"/>
              <a:buNone/>
            </a:pPr>
            <a:endParaRPr/>
          </a:p>
        </p:txBody>
      </p:sp>
      <p:graphicFrame>
        <p:nvGraphicFramePr>
          <p:cNvPr id="1202" name="Google Shape;1202;p18"/>
          <p:cNvGraphicFramePr/>
          <p:nvPr/>
        </p:nvGraphicFramePr>
        <p:xfrm>
          <a:off x="3794685" y="1636713"/>
          <a:ext cx="8007350" cy="3236040"/>
        </p:xfrm>
        <a:graphic>
          <a:graphicData uri="http://schemas.openxmlformats.org/drawingml/2006/table">
            <a:tbl>
              <a:tblPr firstRow="1" bandRow="1">
                <a:noFill/>
                <a:tableStyleId>{05F6A4B5-B47A-49F9-8E5E-B8945EBEEFA7}</a:tableStyleId>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a:t>Business Economics</a:t>
                      </a:r>
                      <a:endParaRPr/>
                    </a:p>
                  </a:txBody>
                  <a:tcPr marL="91450" marR="91450" marT="45725" marB="45725">
                    <a:solidFill>
                      <a:srgbClr val="A77FA9"/>
                    </a:solidFill>
                  </a:tcPr>
                </a:tc>
                <a:tc>
                  <a:txBody>
                    <a:bodyPr/>
                    <a:lstStyle/>
                    <a:p>
                      <a:pPr marL="0" marR="0" lvl="0" indent="0" algn="l" rtl="0">
                        <a:spcBef>
                          <a:spcPts val="0"/>
                        </a:spcBef>
                        <a:spcAft>
                          <a:spcPts val="0"/>
                        </a:spcAft>
                        <a:buNone/>
                      </a:pPr>
                      <a:r>
                        <a:rPr lang="en-US" sz="1800"/>
                        <a:t>Law</a:t>
                      </a:r>
                      <a:endParaRPr/>
                    </a:p>
                  </a:txBody>
                  <a:tcPr marL="91450" marR="91450" marT="45725" marB="45725">
                    <a:solidFill>
                      <a:srgbClr val="A77FA9"/>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solidFill>
                            <a:srgbClr val="595A59"/>
                          </a:solidFill>
                        </a:rPr>
                        <a:t>Key Performance Indicator Analysis</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en-US" sz="1800">
                          <a:solidFill>
                            <a:srgbClr val="595A59"/>
                          </a:solidFill>
                        </a:rPr>
                        <a:t>Insolvency Law</a:t>
                      </a:r>
                      <a:endParaRPr/>
                    </a:p>
                  </a:txBody>
                  <a:tcPr marL="91450" marR="91450" marT="45725" marB="45725">
                    <a:solidFill>
                      <a:srgbClr val="D7C6D8"/>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solidFill>
                            <a:srgbClr val="595A59"/>
                          </a:solidFill>
                        </a:rPr>
                        <a:t>Financial Planning</a:t>
                      </a:r>
                      <a:endParaRPr/>
                    </a:p>
                  </a:txBody>
                  <a:tcPr marL="91450" marR="91450" marT="45725" marB="45725">
                    <a:solidFill>
                      <a:srgbClr val="F5F1F5"/>
                    </a:solidFill>
                  </a:tcPr>
                </a:tc>
                <a:tc>
                  <a:txBody>
                    <a:bodyPr/>
                    <a:lstStyle/>
                    <a:p>
                      <a:pPr marL="0" marR="0" lvl="0" indent="0" algn="l" rtl="0">
                        <a:spcBef>
                          <a:spcPts val="0"/>
                        </a:spcBef>
                        <a:spcAft>
                          <a:spcPts val="0"/>
                        </a:spcAft>
                        <a:buNone/>
                      </a:pPr>
                      <a:r>
                        <a:rPr lang="en-US" sz="1800">
                          <a:solidFill>
                            <a:srgbClr val="595A59"/>
                          </a:solidFill>
                        </a:rPr>
                        <a:t>Labour Law</a:t>
                      </a:r>
                      <a:endParaRPr/>
                    </a:p>
                  </a:txBody>
                  <a:tcPr marL="91450" marR="91450" marT="45725" marB="45725">
                    <a:solidFill>
                      <a:srgbClr val="F5F1F5"/>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solidFill>
                            <a:srgbClr val="595A59"/>
                          </a:solidFill>
                        </a:rPr>
                        <a:t>Financing</a:t>
                      </a:r>
                      <a:endParaRPr/>
                    </a:p>
                  </a:txBody>
                  <a:tcPr marL="91450" marR="91450" marT="45725" marB="45725">
                    <a:solidFill>
                      <a:srgbClr val="D7C6D8"/>
                    </a:solidFill>
                  </a:tcPr>
                </a:tc>
                <a:tc>
                  <a:txBody>
                    <a:bodyPr/>
                    <a:lstStyle/>
                    <a:p>
                      <a:pPr marL="0" marR="0" lvl="0" indent="0" algn="l" rtl="0">
                        <a:spcBef>
                          <a:spcPts val="0"/>
                        </a:spcBef>
                        <a:spcAft>
                          <a:spcPts val="0"/>
                        </a:spcAft>
                        <a:buNone/>
                      </a:pPr>
                      <a:r>
                        <a:rPr lang="en-US" sz="1800">
                          <a:solidFill>
                            <a:srgbClr val="595A59"/>
                          </a:solidFill>
                        </a:rPr>
                        <a:t>Commercial and Liability Law</a:t>
                      </a:r>
                      <a:endParaRPr/>
                    </a:p>
                  </a:txBody>
                  <a:tcPr marL="91450" marR="91450" marT="45725" marB="45725">
                    <a:solidFill>
                      <a:srgbClr val="D7C6D8"/>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solidFill>
                            <a:srgbClr val="595A59"/>
                          </a:solidFill>
                        </a:rPr>
                        <a:t>Organisation / Leadership</a:t>
                      </a:r>
                      <a:endParaRPr/>
                    </a:p>
                  </a:txBody>
                  <a:tcPr marL="91450" marR="91450" marT="45725" marB="45725">
                    <a:solidFill>
                      <a:srgbClr val="F5F1F5"/>
                    </a:solidFill>
                  </a:tcPr>
                </a:tc>
                <a:tc>
                  <a:txBody>
                    <a:bodyPr/>
                    <a:lstStyle/>
                    <a:p>
                      <a:pPr marL="0" marR="0" lvl="0" indent="0" algn="l" rtl="0">
                        <a:spcBef>
                          <a:spcPts val="0"/>
                        </a:spcBef>
                        <a:spcAft>
                          <a:spcPts val="0"/>
                        </a:spcAft>
                        <a:buNone/>
                      </a:pPr>
                      <a:r>
                        <a:rPr lang="en-US" sz="1800">
                          <a:solidFill>
                            <a:srgbClr val="595A59"/>
                          </a:solidFill>
                        </a:rPr>
                        <a:t>Contract Law</a:t>
                      </a:r>
                      <a:endParaRPr/>
                    </a:p>
                  </a:txBody>
                  <a:tcPr marL="91450" marR="91450" marT="45725" marB="45725">
                    <a:solidFill>
                      <a:srgbClr val="F5F1F5"/>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solidFill>
                            <a:srgbClr val="595A59"/>
                          </a:solidFill>
                        </a:rPr>
                        <a:t>Performance Optimisation</a:t>
                      </a:r>
                      <a:endParaRPr sz="18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en-US" sz="1800">
                          <a:solidFill>
                            <a:srgbClr val="595A59"/>
                          </a:solidFill>
                        </a:rPr>
                        <a:t>…</a:t>
                      </a:r>
                      <a:endParaRPr/>
                    </a:p>
                  </a:txBody>
                  <a:tcPr marL="91450" marR="91450" marT="45725" marB="45725">
                    <a:solidFill>
                      <a:srgbClr val="D7C6D8"/>
                    </a:solidFill>
                  </a:tcPr>
                </a:tc>
                <a:extLst>
                  <a:ext uri="{0D108BD9-81ED-4DB2-BD59-A6C34878D82A}">
                    <a16:rowId xmlns:a16="http://schemas.microsoft.com/office/drawing/2014/main" val="10005"/>
                  </a:ext>
                </a:extLst>
              </a:tr>
              <a:tr h="448900">
                <a:tc>
                  <a:txBody>
                    <a:bodyPr/>
                    <a:lstStyle/>
                    <a:p>
                      <a:pPr marL="0" marR="0" lvl="0" indent="0" algn="l" rtl="0">
                        <a:spcBef>
                          <a:spcPts val="0"/>
                        </a:spcBef>
                        <a:spcAft>
                          <a:spcPts val="0"/>
                        </a:spcAft>
                        <a:buNone/>
                      </a:pPr>
                      <a:r>
                        <a:rPr lang="en-US" sz="1800">
                          <a:solidFill>
                            <a:srgbClr val="595A59"/>
                          </a:solidFill>
                        </a:rPr>
                        <a:t>Development of Business Plans and Restructuring Concepts</a:t>
                      </a:r>
                      <a:endParaRPr sz="1800">
                        <a:solidFill>
                          <a:srgbClr val="595A59"/>
                        </a:solidFill>
                      </a:endParaRPr>
                    </a:p>
                  </a:txBody>
                  <a:tcPr marL="91450" marR="91450" marT="45725" marB="45725">
                    <a:solidFill>
                      <a:srgbClr val="F5F1F5"/>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rgbClr val="F5F1F5"/>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solidFill>
                            <a:srgbClr val="595A59"/>
                          </a:solidFill>
                          <a:latin typeface="Calibri"/>
                          <a:ea typeface="Calibri"/>
                          <a:cs typeface="Calibri"/>
                          <a:sym typeface="Calibri"/>
                        </a:rPr>
                        <a:t>…</a:t>
                      </a:r>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1800">
                        <a:solidFill>
                          <a:srgbClr val="595A59"/>
                        </a:solidFill>
                        <a:latin typeface="Calibri"/>
                        <a:ea typeface="Calibri"/>
                        <a:cs typeface="Calibri"/>
                        <a:sym typeface="Calibri"/>
                      </a:endParaRPr>
                    </a:p>
                  </a:txBody>
                  <a:tcPr marL="91450" marR="91450" marT="45725" marB="45725">
                    <a:solidFill>
                      <a:srgbClr val="D7C6D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The success factors that determine whether the company can be successfully led out of the crisis depend to a large extent on the skills of the managers. </a:t>
            </a:r>
            <a:endParaRPr/>
          </a:p>
        </p:txBody>
      </p:sp>
      <p:sp>
        <p:nvSpPr>
          <p:cNvPr id="1208" name="Google Shape;1208;p1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Success in leading the company out of the crisis depends on a number of success factors</a:t>
            </a:r>
            <a:endParaRPr/>
          </a:p>
        </p:txBody>
      </p:sp>
      <p:sp>
        <p:nvSpPr>
          <p:cNvPr id="1209" name="Google Shape;1209;p1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Success factors for crisis management</a:t>
            </a:r>
            <a:endParaRPr/>
          </a:p>
        </p:txBody>
      </p:sp>
      <p:sp>
        <p:nvSpPr>
          <p:cNvPr id="1210" name="Google Shape;1210;p19"/>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211" name="Google Shape;1211;p19"/>
          <p:cNvSpPr/>
          <p:nvPr/>
        </p:nvSpPr>
        <p:spPr>
          <a:xfrm>
            <a:off x="4041481" y="2454057"/>
            <a:ext cx="3446264" cy="954352"/>
          </a:xfrm>
          <a:custGeom>
            <a:avLst/>
            <a:gdLst/>
            <a:ahLst/>
            <a:cxnLst/>
            <a:rect l="l" t="t" r="r" b="b"/>
            <a:pathLst>
              <a:path w="3065" h="892" extrusionOk="0">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2" name="Google Shape;1212;p19"/>
          <p:cNvSpPr/>
          <p:nvPr/>
        </p:nvSpPr>
        <p:spPr>
          <a:xfrm>
            <a:off x="4366181" y="2454058"/>
            <a:ext cx="331601" cy="950497"/>
          </a:xfrm>
          <a:custGeom>
            <a:avLst/>
            <a:gdLst/>
            <a:ahLst/>
            <a:cxnLst/>
            <a:rect l="l" t="t" r="r" b="b"/>
            <a:pathLst>
              <a:path w="202" h="576" extrusionOk="0">
                <a:moveTo>
                  <a:pt x="202" y="576"/>
                </a:moveTo>
                <a:lnTo>
                  <a:pt x="0" y="0"/>
                </a:lnTo>
                <a:lnTo>
                  <a:pt x="0" y="500"/>
                </a:lnTo>
                <a:lnTo>
                  <a:pt x="79" y="500"/>
                </a:lnTo>
                <a:lnTo>
                  <a:pt x="79" y="576"/>
                </a:lnTo>
                <a:lnTo>
                  <a:pt x="202" y="576"/>
                </a:ln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3" name="Google Shape;1213;p19"/>
          <p:cNvSpPr/>
          <p:nvPr/>
        </p:nvSpPr>
        <p:spPr>
          <a:xfrm>
            <a:off x="7979628" y="2448830"/>
            <a:ext cx="3559826" cy="954352"/>
          </a:xfrm>
          <a:custGeom>
            <a:avLst/>
            <a:gdLst/>
            <a:ahLst/>
            <a:cxnLst/>
            <a:rect l="l" t="t" r="r" b="b"/>
            <a:pathLst>
              <a:path w="1850" h="523" extrusionOk="0">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4" name="Google Shape;1214;p19"/>
          <p:cNvSpPr/>
          <p:nvPr/>
        </p:nvSpPr>
        <p:spPr>
          <a:xfrm>
            <a:off x="8240021" y="2627325"/>
            <a:ext cx="641861" cy="772278"/>
          </a:xfrm>
          <a:custGeom>
            <a:avLst/>
            <a:gdLst/>
            <a:ahLst/>
            <a:cxnLst/>
            <a:rect l="l" t="t" r="r" b="b"/>
            <a:pathLst>
              <a:path w="228" h="274" extrusionOk="0">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5" name="Google Shape;1215;p19"/>
          <p:cNvSpPr/>
          <p:nvPr/>
        </p:nvSpPr>
        <p:spPr>
          <a:xfrm>
            <a:off x="3943051" y="3560981"/>
            <a:ext cx="3549708" cy="954352"/>
          </a:xfrm>
          <a:custGeom>
            <a:avLst/>
            <a:gdLst/>
            <a:ahLst/>
            <a:cxnLst/>
            <a:rect l="l" t="t" r="r" b="b"/>
            <a:pathLst>
              <a:path w="1845" h="523" extrusionOk="0">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6" name="Google Shape;1216;p19"/>
          <p:cNvSpPr/>
          <p:nvPr/>
        </p:nvSpPr>
        <p:spPr>
          <a:xfrm>
            <a:off x="4261118" y="3762856"/>
            <a:ext cx="579482" cy="752476"/>
          </a:xfrm>
          <a:custGeom>
            <a:avLst/>
            <a:gdLst/>
            <a:ahLst/>
            <a:cxnLst/>
            <a:rect l="l" t="t" r="r" b="b"/>
            <a:pathLst>
              <a:path w="206" h="267" extrusionOk="0">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7" name="Google Shape;1217;p19"/>
          <p:cNvSpPr/>
          <p:nvPr/>
        </p:nvSpPr>
        <p:spPr>
          <a:xfrm>
            <a:off x="7956464" y="3560981"/>
            <a:ext cx="3578942" cy="954352"/>
          </a:xfrm>
          <a:custGeom>
            <a:avLst/>
            <a:gdLst/>
            <a:ahLst/>
            <a:cxnLst/>
            <a:rect l="l" t="t" r="r" b="b"/>
            <a:pathLst>
              <a:path w="3183" h="892" extrusionOk="0">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8" name="Google Shape;1218;p19"/>
          <p:cNvSpPr/>
          <p:nvPr/>
        </p:nvSpPr>
        <p:spPr>
          <a:xfrm>
            <a:off x="8548188" y="3560981"/>
            <a:ext cx="343175" cy="954352"/>
          </a:xfrm>
          <a:custGeom>
            <a:avLst/>
            <a:gdLst/>
            <a:ahLst/>
            <a:cxnLst/>
            <a:rect l="l" t="t" r="r" b="b"/>
            <a:pathLst>
              <a:path w="210" h="584" extrusionOk="0">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9" name="Google Shape;1219;p19"/>
          <p:cNvSpPr/>
          <p:nvPr/>
        </p:nvSpPr>
        <p:spPr>
          <a:xfrm>
            <a:off x="3946260" y="4670650"/>
            <a:ext cx="3546335" cy="954352"/>
          </a:xfrm>
          <a:custGeom>
            <a:avLst/>
            <a:gdLst/>
            <a:ahLst/>
            <a:cxnLst/>
            <a:rect l="l" t="t" r="r" b="b"/>
            <a:pathLst>
              <a:path w="1843" h="523" extrusionOk="0">
                <a:moveTo>
                  <a:pt x="324" y="0"/>
                </a:moveTo>
                <a:cubicBezTo>
                  <a:pt x="42" y="0"/>
                  <a:pt x="42" y="0"/>
                  <a:pt x="42" y="0"/>
                </a:cubicBezTo>
                <a:cubicBezTo>
                  <a:pt x="13" y="262"/>
                  <a:pt x="13" y="262"/>
                  <a:pt x="13" y="262"/>
                </a:cubicBezTo>
                <a:cubicBezTo>
                  <a:pt x="94" y="282"/>
                  <a:pt x="94" y="282"/>
                  <a:pt x="94" y="282"/>
                </a:cubicBezTo>
                <a:cubicBezTo>
                  <a:pt x="98" y="279"/>
                  <a:pt x="102" y="275"/>
                  <a:pt x="106" y="272"/>
                </a:cubicBezTo>
                <a:cubicBezTo>
                  <a:pt x="110" y="268"/>
                  <a:pt x="115" y="265"/>
                  <a:pt x="120" y="263"/>
                </a:cubicBezTo>
                <a:cubicBezTo>
                  <a:pt x="125" y="260"/>
                  <a:pt x="132" y="258"/>
                  <a:pt x="139" y="256"/>
                </a:cubicBezTo>
                <a:cubicBezTo>
                  <a:pt x="146" y="255"/>
                  <a:pt x="154" y="254"/>
                  <a:pt x="163" y="254"/>
                </a:cubicBezTo>
                <a:cubicBezTo>
                  <a:pt x="177" y="254"/>
                  <a:pt x="190" y="256"/>
                  <a:pt x="200" y="260"/>
                </a:cubicBezTo>
                <a:cubicBezTo>
                  <a:pt x="211" y="265"/>
                  <a:pt x="219" y="271"/>
                  <a:pt x="226" y="279"/>
                </a:cubicBezTo>
                <a:cubicBezTo>
                  <a:pt x="233" y="287"/>
                  <a:pt x="238" y="296"/>
                  <a:pt x="241" y="308"/>
                </a:cubicBezTo>
                <a:cubicBezTo>
                  <a:pt x="245" y="319"/>
                  <a:pt x="246" y="331"/>
                  <a:pt x="246" y="345"/>
                </a:cubicBezTo>
                <a:cubicBezTo>
                  <a:pt x="246" y="358"/>
                  <a:pt x="245" y="371"/>
                  <a:pt x="242" y="382"/>
                </a:cubicBezTo>
                <a:cubicBezTo>
                  <a:pt x="239" y="394"/>
                  <a:pt x="235" y="404"/>
                  <a:pt x="229" y="413"/>
                </a:cubicBezTo>
                <a:cubicBezTo>
                  <a:pt x="224" y="421"/>
                  <a:pt x="216" y="428"/>
                  <a:pt x="207" y="433"/>
                </a:cubicBezTo>
                <a:cubicBezTo>
                  <a:pt x="198" y="438"/>
                  <a:pt x="187" y="440"/>
                  <a:pt x="174" y="440"/>
                </a:cubicBezTo>
                <a:cubicBezTo>
                  <a:pt x="153" y="440"/>
                  <a:pt x="136" y="434"/>
                  <a:pt x="123" y="422"/>
                </a:cubicBezTo>
                <a:cubicBezTo>
                  <a:pt x="111" y="410"/>
                  <a:pt x="103" y="394"/>
                  <a:pt x="101" y="372"/>
                </a:cubicBezTo>
                <a:cubicBezTo>
                  <a:pt x="0" y="372"/>
                  <a:pt x="0" y="372"/>
                  <a:pt x="0" y="372"/>
                </a:cubicBezTo>
                <a:cubicBezTo>
                  <a:pt x="0" y="396"/>
                  <a:pt x="6" y="417"/>
                  <a:pt x="16" y="436"/>
                </a:cubicBezTo>
                <a:cubicBezTo>
                  <a:pt x="25" y="455"/>
                  <a:pt x="38" y="470"/>
                  <a:pt x="54" y="483"/>
                </a:cubicBezTo>
                <a:cubicBezTo>
                  <a:pt x="71" y="496"/>
                  <a:pt x="89" y="506"/>
                  <a:pt x="110" y="513"/>
                </a:cubicBezTo>
                <a:cubicBezTo>
                  <a:pt x="129" y="519"/>
                  <a:pt x="149" y="522"/>
                  <a:pt x="170" y="523"/>
                </a:cubicBezTo>
                <a:cubicBezTo>
                  <a:pt x="169" y="523"/>
                  <a:pt x="168" y="523"/>
                  <a:pt x="166" y="523"/>
                </a:cubicBezTo>
                <a:cubicBezTo>
                  <a:pt x="1843" y="523"/>
                  <a:pt x="1843" y="523"/>
                  <a:pt x="1843" y="523"/>
                </a:cubicBezTo>
                <a:cubicBezTo>
                  <a:pt x="1843" y="0"/>
                  <a:pt x="1843" y="0"/>
                  <a:pt x="1843" y="0"/>
                </a:cubicBezTo>
                <a:cubicBezTo>
                  <a:pt x="324" y="0"/>
                  <a:pt x="324" y="0"/>
                  <a:pt x="324" y="0"/>
                </a:cubicBez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20" name="Google Shape;1220;p19"/>
          <p:cNvSpPr/>
          <p:nvPr/>
        </p:nvSpPr>
        <p:spPr>
          <a:xfrm>
            <a:off x="4169395" y="4669278"/>
            <a:ext cx="732149" cy="952146"/>
          </a:xfrm>
          <a:custGeom>
            <a:avLst/>
            <a:gdLst/>
            <a:ahLst/>
            <a:cxnLst/>
            <a:rect l="l" t="t" r="r" b="b"/>
            <a:pathLst>
              <a:path w="260" h="338" extrusionOk="0">
                <a:moveTo>
                  <a:pt x="141" y="0"/>
                </a:moveTo>
                <a:cubicBezTo>
                  <a:pt x="141" y="54"/>
                  <a:pt x="141" y="54"/>
                  <a:pt x="141" y="54"/>
                </a:cubicBezTo>
                <a:cubicBezTo>
                  <a:pt x="8" y="54"/>
                  <a:pt x="8" y="54"/>
                  <a:pt x="8" y="54"/>
                </a:cubicBezTo>
                <a:cubicBezTo>
                  <a:pt x="0" y="126"/>
                  <a:pt x="0" y="126"/>
                  <a:pt x="0" y="126"/>
                </a:cubicBezTo>
                <a:cubicBezTo>
                  <a:pt x="2" y="124"/>
                  <a:pt x="5" y="123"/>
                  <a:pt x="8" y="122"/>
                </a:cubicBezTo>
                <a:cubicBezTo>
                  <a:pt x="12" y="121"/>
                  <a:pt x="15" y="119"/>
                  <a:pt x="20" y="118"/>
                </a:cubicBezTo>
                <a:cubicBezTo>
                  <a:pt x="24" y="117"/>
                  <a:pt x="29" y="115"/>
                  <a:pt x="34" y="115"/>
                </a:cubicBezTo>
                <a:cubicBezTo>
                  <a:pt x="39" y="113"/>
                  <a:pt x="45" y="113"/>
                  <a:pt x="50" y="113"/>
                </a:cubicBezTo>
                <a:cubicBezTo>
                  <a:pt x="66" y="113"/>
                  <a:pt x="80" y="116"/>
                  <a:pt x="93" y="121"/>
                </a:cubicBezTo>
                <a:cubicBezTo>
                  <a:pt x="105" y="126"/>
                  <a:pt x="116" y="134"/>
                  <a:pt x="125" y="143"/>
                </a:cubicBezTo>
                <a:cubicBezTo>
                  <a:pt x="134" y="153"/>
                  <a:pt x="140" y="165"/>
                  <a:pt x="145" y="178"/>
                </a:cubicBezTo>
                <a:cubicBezTo>
                  <a:pt x="149" y="193"/>
                  <a:pt x="152" y="208"/>
                  <a:pt x="152" y="226"/>
                </a:cubicBezTo>
                <a:cubicBezTo>
                  <a:pt x="152" y="241"/>
                  <a:pt x="149" y="255"/>
                  <a:pt x="145" y="269"/>
                </a:cubicBezTo>
                <a:cubicBezTo>
                  <a:pt x="140" y="282"/>
                  <a:pt x="133" y="294"/>
                  <a:pt x="124" y="304"/>
                </a:cubicBezTo>
                <a:cubicBezTo>
                  <a:pt x="114" y="315"/>
                  <a:pt x="103" y="323"/>
                  <a:pt x="88" y="329"/>
                </a:cubicBezTo>
                <a:cubicBezTo>
                  <a:pt x="74" y="335"/>
                  <a:pt x="58" y="338"/>
                  <a:pt x="39" y="338"/>
                </a:cubicBezTo>
                <a:cubicBezTo>
                  <a:pt x="260" y="338"/>
                  <a:pt x="260" y="338"/>
                  <a:pt x="260" y="338"/>
                </a:cubicBezTo>
                <a:cubicBezTo>
                  <a:pt x="162" y="59"/>
                  <a:pt x="144" y="9"/>
                  <a:pt x="141" y="0"/>
                </a:cubicBez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21" name="Google Shape;1221;p19"/>
          <p:cNvSpPr/>
          <p:nvPr/>
        </p:nvSpPr>
        <p:spPr>
          <a:xfrm>
            <a:off x="8003856" y="4671760"/>
            <a:ext cx="3550831" cy="954352"/>
          </a:xfrm>
          <a:custGeom>
            <a:avLst/>
            <a:gdLst/>
            <a:ahLst/>
            <a:cxnLst/>
            <a:rect l="l" t="t" r="r" b="b"/>
            <a:pathLst>
              <a:path w="1845" h="523" extrusionOk="0">
                <a:moveTo>
                  <a:pt x="261" y="0"/>
                </a:moveTo>
                <a:cubicBezTo>
                  <a:pt x="260" y="0"/>
                  <a:pt x="260" y="0"/>
                  <a:pt x="260" y="0"/>
                </a:cubicBezTo>
                <a:cubicBezTo>
                  <a:pt x="219" y="0"/>
                  <a:pt x="183" y="7"/>
                  <a:pt x="150" y="21"/>
                </a:cubicBezTo>
                <a:cubicBezTo>
                  <a:pt x="118" y="35"/>
                  <a:pt x="91" y="54"/>
                  <a:pt x="69" y="79"/>
                </a:cubicBezTo>
                <a:cubicBezTo>
                  <a:pt x="46" y="104"/>
                  <a:pt x="29" y="133"/>
                  <a:pt x="18" y="168"/>
                </a:cubicBezTo>
                <a:cubicBezTo>
                  <a:pt x="6" y="202"/>
                  <a:pt x="0" y="240"/>
                  <a:pt x="0" y="281"/>
                </a:cubicBezTo>
                <a:cubicBezTo>
                  <a:pt x="0" y="320"/>
                  <a:pt x="0" y="320"/>
                  <a:pt x="0" y="320"/>
                </a:cubicBezTo>
                <a:cubicBezTo>
                  <a:pt x="0" y="350"/>
                  <a:pt x="4" y="377"/>
                  <a:pt x="13" y="402"/>
                </a:cubicBezTo>
                <a:cubicBezTo>
                  <a:pt x="22" y="427"/>
                  <a:pt x="34" y="449"/>
                  <a:pt x="49" y="467"/>
                </a:cubicBezTo>
                <a:cubicBezTo>
                  <a:pt x="65" y="484"/>
                  <a:pt x="84" y="498"/>
                  <a:pt x="106" y="508"/>
                </a:cubicBezTo>
                <a:cubicBezTo>
                  <a:pt x="127" y="518"/>
                  <a:pt x="151" y="523"/>
                  <a:pt x="177" y="523"/>
                </a:cubicBezTo>
                <a:cubicBezTo>
                  <a:pt x="176" y="523"/>
                  <a:pt x="174" y="523"/>
                  <a:pt x="172" y="523"/>
                </a:cubicBezTo>
                <a:cubicBezTo>
                  <a:pt x="1845" y="523"/>
                  <a:pt x="1845" y="523"/>
                  <a:pt x="1845" y="523"/>
                </a:cubicBezTo>
                <a:cubicBezTo>
                  <a:pt x="1845" y="0"/>
                  <a:pt x="1845" y="0"/>
                  <a:pt x="1845" y="0"/>
                </a:cubicBezTo>
                <a:cubicBezTo>
                  <a:pt x="275" y="0"/>
                  <a:pt x="275" y="0"/>
                  <a:pt x="275" y="0"/>
                </a:cubicBezTo>
                <a:lnTo>
                  <a:pt x="261" y="0"/>
                </a:lnTo>
                <a:close/>
                <a:moveTo>
                  <a:pt x="246" y="386"/>
                </a:moveTo>
                <a:cubicBezTo>
                  <a:pt x="242" y="397"/>
                  <a:pt x="237" y="407"/>
                  <a:pt x="231" y="415"/>
                </a:cubicBezTo>
                <a:cubicBezTo>
                  <a:pt x="225" y="423"/>
                  <a:pt x="217" y="430"/>
                  <a:pt x="208" y="434"/>
                </a:cubicBezTo>
                <a:cubicBezTo>
                  <a:pt x="199" y="439"/>
                  <a:pt x="189" y="441"/>
                  <a:pt x="178" y="441"/>
                </a:cubicBezTo>
                <a:cubicBezTo>
                  <a:pt x="167" y="441"/>
                  <a:pt x="156" y="439"/>
                  <a:pt x="147" y="435"/>
                </a:cubicBezTo>
                <a:cubicBezTo>
                  <a:pt x="137" y="430"/>
                  <a:pt x="129" y="424"/>
                  <a:pt x="123" y="415"/>
                </a:cubicBezTo>
                <a:cubicBezTo>
                  <a:pt x="116" y="406"/>
                  <a:pt x="111" y="394"/>
                  <a:pt x="107" y="381"/>
                </a:cubicBezTo>
                <a:cubicBezTo>
                  <a:pt x="103" y="367"/>
                  <a:pt x="102" y="351"/>
                  <a:pt x="102" y="333"/>
                </a:cubicBezTo>
                <a:cubicBezTo>
                  <a:pt x="102" y="303"/>
                  <a:pt x="102" y="303"/>
                  <a:pt x="102" y="303"/>
                </a:cubicBezTo>
                <a:cubicBezTo>
                  <a:pt x="104" y="297"/>
                  <a:pt x="108" y="291"/>
                  <a:pt x="113" y="285"/>
                </a:cubicBezTo>
                <a:cubicBezTo>
                  <a:pt x="118" y="279"/>
                  <a:pt x="123" y="274"/>
                  <a:pt x="130" y="270"/>
                </a:cubicBezTo>
                <a:cubicBezTo>
                  <a:pt x="136" y="265"/>
                  <a:pt x="143" y="262"/>
                  <a:pt x="151" y="260"/>
                </a:cubicBezTo>
                <a:cubicBezTo>
                  <a:pt x="158" y="257"/>
                  <a:pt x="167" y="256"/>
                  <a:pt x="176" y="256"/>
                </a:cubicBezTo>
                <a:cubicBezTo>
                  <a:pt x="188" y="256"/>
                  <a:pt x="198" y="258"/>
                  <a:pt x="207" y="263"/>
                </a:cubicBezTo>
                <a:cubicBezTo>
                  <a:pt x="217" y="267"/>
                  <a:pt x="224" y="274"/>
                  <a:pt x="231" y="282"/>
                </a:cubicBezTo>
                <a:cubicBezTo>
                  <a:pt x="238" y="290"/>
                  <a:pt x="242" y="300"/>
                  <a:pt x="246" y="312"/>
                </a:cubicBezTo>
                <a:cubicBezTo>
                  <a:pt x="249" y="323"/>
                  <a:pt x="251" y="335"/>
                  <a:pt x="251" y="349"/>
                </a:cubicBezTo>
                <a:cubicBezTo>
                  <a:pt x="251" y="362"/>
                  <a:pt x="249" y="375"/>
                  <a:pt x="246" y="386"/>
                </a:cubicBez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22" name="Google Shape;1222;p19"/>
          <p:cNvSpPr/>
          <p:nvPr/>
        </p:nvSpPr>
        <p:spPr>
          <a:xfrm>
            <a:off x="8192631" y="4671760"/>
            <a:ext cx="656933" cy="954352"/>
          </a:xfrm>
          <a:custGeom>
            <a:avLst/>
            <a:gdLst/>
            <a:ahLst/>
            <a:cxnLst/>
            <a:rect l="l" t="t" r="r" b="b"/>
            <a:pathLst>
              <a:path w="232" h="340" extrusionOk="0">
                <a:moveTo>
                  <a:pt x="113" y="0"/>
                </a:moveTo>
                <a:cubicBezTo>
                  <a:pt x="113" y="0"/>
                  <a:pt x="113" y="0"/>
                  <a:pt x="113" y="0"/>
                </a:cubicBezTo>
                <a:cubicBezTo>
                  <a:pt x="113" y="55"/>
                  <a:pt x="113" y="55"/>
                  <a:pt x="113" y="55"/>
                </a:cubicBezTo>
                <a:cubicBezTo>
                  <a:pt x="109" y="55"/>
                  <a:pt x="109" y="55"/>
                  <a:pt x="109" y="55"/>
                </a:cubicBezTo>
                <a:cubicBezTo>
                  <a:pt x="93" y="55"/>
                  <a:pt x="78" y="57"/>
                  <a:pt x="66" y="61"/>
                </a:cubicBezTo>
                <a:cubicBezTo>
                  <a:pt x="54" y="64"/>
                  <a:pt x="42" y="70"/>
                  <a:pt x="33" y="78"/>
                </a:cubicBezTo>
                <a:cubicBezTo>
                  <a:pt x="24" y="85"/>
                  <a:pt x="17" y="94"/>
                  <a:pt x="12" y="105"/>
                </a:cubicBezTo>
                <a:cubicBezTo>
                  <a:pt x="6" y="116"/>
                  <a:pt x="2" y="127"/>
                  <a:pt x="0" y="140"/>
                </a:cubicBezTo>
                <a:cubicBezTo>
                  <a:pt x="8" y="133"/>
                  <a:pt x="18" y="126"/>
                  <a:pt x="29" y="121"/>
                </a:cubicBezTo>
                <a:cubicBezTo>
                  <a:pt x="40" y="116"/>
                  <a:pt x="54" y="114"/>
                  <a:pt x="68" y="114"/>
                </a:cubicBezTo>
                <a:cubicBezTo>
                  <a:pt x="84" y="114"/>
                  <a:pt x="97" y="116"/>
                  <a:pt x="109" y="122"/>
                </a:cubicBezTo>
                <a:cubicBezTo>
                  <a:pt x="121" y="129"/>
                  <a:pt x="131" y="137"/>
                  <a:pt x="139" y="147"/>
                </a:cubicBezTo>
                <a:cubicBezTo>
                  <a:pt x="147" y="157"/>
                  <a:pt x="153" y="169"/>
                  <a:pt x="157" y="183"/>
                </a:cubicBezTo>
                <a:cubicBezTo>
                  <a:pt x="161" y="196"/>
                  <a:pt x="163" y="211"/>
                  <a:pt x="163" y="226"/>
                </a:cubicBezTo>
                <a:cubicBezTo>
                  <a:pt x="163" y="242"/>
                  <a:pt x="160" y="257"/>
                  <a:pt x="155" y="271"/>
                </a:cubicBezTo>
                <a:cubicBezTo>
                  <a:pt x="150" y="285"/>
                  <a:pt x="142" y="297"/>
                  <a:pt x="132" y="307"/>
                </a:cubicBezTo>
                <a:cubicBezTo>
                  <a:pt x="122" y="317"/>
                  <a:pt x="111" y="326"/>
                  <a:pt x="97" y="331"/>
                </a:cubicBezTo>
                <a:cubicBezTo>
                  <a:pt x="83" y="337"/>
                  <a:pt x="67" y="340"/>
                  <a:pt x="50" y="340"/>
                </a:cubicBezTo>
                <a:cubicBezTo>
                  <a:pt x="232" y="340"/>
                  <a:pt x="232" y="340"/>
                  <a:pt x="232" y="340"/>
                </a:cubicBezTo>
                <a:cubicBezTo>
                  <a:pt x="113" y="0"/>
                  <a:pt x="113" y="0"/>
                  <a:pt x="113" y="0"/>
                </a:cubicBez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23" name="Google Shape;1223;p19"/>
          <p:cNvSpPr txBox="1"/>
          <p:nvPr/>
        </p:nvSpPr>
        <p:spPr>
          <a:xfrm>
            <a:off x="8908094" y="3930861"/>
            <a:ext cx="10811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Calibri"/>
                <a:ea typeface="Calibri"/>
                <a:cs typeface="Calibri"/>
                <a:sym typeface="Calibri"/>
              </a:rPr>
              <a:t>Strong Leaders</a:t>
            </a:r>
            <a:endParaRPr/>
          </a:p>
        </p:txBody>
      </p:sp>
      <p:sp>
        <p:nvSpPr>
          <p:cNvPr id="1224" name="Google Shape;1224;p19"/>
          <p:cNvSpPr txBox="1"/>
          <p:nvPr/>
        </p:nvSpPr>
        <p:spPr>
          <a:xfrm>
            <a:off x="4817518" y="3825229"/>
            <a:ext cx="22113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Calibri"/>
                <a:ea typeface="Calibri"/>
                <a:cs typeface="Calibri"/>
                <a:sym typeface="Calibri"/>
              </a:rPr>
              <a:t>Efficient project organization and controlling</a:t>
            </a:r>
            <a:endParaRPr/>
          </a:p>
        </p:txBody>
      </p:sp>
      <p:sp>
        <p:nvSpPr>
          <p:cNvPr id="1225" name="Google Shape;1225;p19"/>
          <p:cNvSpPr txBox="1"/>
          <p:nvPr/>
        </p:nvSpPr>
        <p:spPr>
          <a:xfrm>
            <a:off x="8908094" y="5014543"/>
            <a:ext cx="241848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Calibri"/>
                <a:ea typeface="Calibri"/>
                <a:cs typeface="Calibri"/>
                <a:sym typeface="Calibri"/>
              </a:rPr>
              <a:t>Communication and integration skills</a:t>
            </a:r>
            <a:endParaRPr/>
          </a:p>
        </p:txBody>
      </p:sp>
      <p:sp>
        <p:nvSpPr>
          <p:cNvPr id="1226" name="Google Shape;1226;p19"/>
          <p:cNvSpPr txBox="1"/>
          <p:nvPr/>
        </p:nvSpPr>
        <p:spPr>
          <a:xfrm>
            <a:off x="4817518" y="5014543"/>
            <a:ext cx="13842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Calibri"/>
                <a:ea typeface="Calibri"/>
                <a:cs typeface="Calibri"/>
                <a:sym typeface="Calibri"/>
              </a:rPr>
              <a:t>Industry Experience</a:t>
            </a:r>
            <a:endParaRPr/>
          </a:p>
        </p:txBody>
      </p:sp>
      <p:sp>
        <p:nvSpPr>
          <p:cNvPr id="1227" name="Google Shape;1227;p19"/>
          <p:cNvSpPr txBox="1"/>
          <p:nvPr/>
        </p:nvSpPr>
        <p:spPr>
          <a:xfrm>
            <a:off x="8908100" y="2721850"/>
            <a:ext cx="22923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Calibri"/>
                <a:ea typeface="Calibri"/>
                <a:cs typeface="Calibri"/>
                <a:sym typeface="Calibri"/>
              </a:rPr>
              <a:t>Development of a realistic and</a:t>
            </a:r>
            <a:br>
              <a:rPr lang="en-US" sz="1200" b="1">
                <a:solidFill>
                  <a:schemeClr val="lt1"/>
                </a:solidFill>
                <a:latin typeface="Calibri"/>
                <a:ea typeface="Calibri"/>
                <a:cs typeface="Calibri"/>
                <a:sym typeface="Calibri"/>
              </a:rPr>
            </a:br>
            <a:r>
              <a:rPr lang="en-US" sz="1200" b="1">
                <a:solidFill>
                  <a:schemeClr val="lt1"/>
                </a:solidFill>
                <a:latin typeface="Calibri"/>
                <a:ea typeface="Calibri"/>
                <a:cs typeface="Calibri"/>
                <a:sym typeface="Calibri"/>
              </a:rPr>
              <a:t>realizable restructuring concept</a:t>
            </a:r>
            <a:endParaRPr/>
          </a:p>
        </p:txBody>
      </p:sp>
      <p:sp>
        <p:nvSpPr>
          <p:cNvPr id="1228" name="Google Shape;1228;p19"/>
          <p:cNvSpPr txBox="1"/>
          <p:nvPr/>
        </p:nvSpPr>
        <p:spPr>
          <a:xfrm>
            <a:off x="4787281" y="2591491"/>
            <a:ext cx="2675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Calibri"/>
                <a:ea typeface="Calibri"/>
                <a:cs typeface="Calibri"/>
                <a:sym typeface="Calibri"/>
              </a:rPr>
              <a:t>High level of methodological knowledge in order to quickly identify the "big levers”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2"/>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en-US"/>
              <a:t>1</a:t>
            </a:r>
            <a:endParaRPr/>
          </a:p>
        </p:txBody>
      </p:sp>
      <p:sp>
        <p:nvSpPr>
          <p:cNvPr id="832" name="Google Shape;832;p2"/>
          <p:cNvSpPr txBox="1">
            <a:spLocks noGrp="1"/>
          </p:cNvSpPr>
          <p:nvPr>
            <p:ph type="body" idx="14"/>
          </p:nvPr>
        </p:nvSpPr>
        <p:spPr>
          <a:xfrm>
            <a:off x="1645529" y="501012"/>
            <a:ext cx="4180325" cy="14700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b="1"/>
              <a:t>Leadership has to adapt to cope with the crisis.</a:t>
            </a:r>
            <a:endParaRPr b="1">
              <a:highlight>
                <a:srgbClr val="FFFF00"/>
              </a:highlight>
            </a:endParaRPr>
          </a:p>
        </p:txBody>
      </p:sp>
      <p:sp>
        <p:nvSpPr>
          <p:cNvPr id="833" name="Google Shape;833;p2"/>
          <p:cNvSpPr txBox="1">
            <a:spLocks noGrp="1"/>
          </p:cNvSpPr>
          <p:nvPr>
            <p:ph type="body" idx="15"/>
          </p:nvPr>
        </p:nvSpPr>
        <p:spPr>
          <a:xfrm>
            <a:off x="1610555" y="1971040"/>
            <a:ext cx="4250272" cy="6036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300"/>
              <a:buNone/>
            </a:pPr>
            <a:r>
              <a:rPr lang="en-US" sz="2300"/>
              <a:t>After completing this module, you will have insight knowledge on…</a:t>
            </a:r>
            <a:endParaRPr/>
          </a:p>
          <a:p>
            <a:pPr marL="0" lvl="0" indent="0" algn="l" rtl="0">
              <a:lnSpc>
                <a:spcPct val="90000"/>
              </a:lnSpc>
              <a:spcBef>
                <a:spcPts val="1000"/>
              </a:spcBef>
              <a:spcAft>
                <a:spcPts val="0"/>
              </a:spcAft>
              <a:buClr>
                <a:schemeClr val="lt1"/>
              </a:buClr>
              <a:buSzPts val="3600"/>
              <a:buNone/>
            </a:pPr>
            <a:endParaRPr/>
          </a:p>
        </p:txBody>
      </p:sp>
      <p:sp>
        <p:nvSpPr>
          <p:cNvPr id="834" name="Google Shape;834;p2"/>
          <p:cNvSpPr txBox="1">
            <a:spLocks noGrp="1"/>
          </p:cNvSpPr>
          <p:nvPr>
            <p:ph type="body" idx="2"/>
          </p:nvPr>
        </p:nvSpPr>
        <p:spPr>
          <a:xfrm>
            <a:off x="7632987" y="3067149"/>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en-US"/>
              <a:t>Basics of Leadership in a Crisis</a:t>
            </a:r>
            <a:endParaRPr/>
          </a:p>
        </p:txBody>
      </p:sp>
      <p:sp>
        <p:nvSpPr>
          <p:cNvPr id="835" name="Google Shape;835;p2"/>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en-US"/>
              <a:t>2</a:t>
            </a:r>
            <a:endParaRPr/>
          </a:p>
        </p:txBody>
      </p:sp>
      <p:sp>
        <p:nvSpPr>
          <p:cNvPr id="836" name="Google Shape;836;p2"/>
          <p:cNvSpPr txBox="1">
            <a:spLocks noGrp="1"/>
          </p:cNvSpPr>
          <p:nvPr>
            <p:ph type="body" idx="4"/>
          </p:nvPr>
        </p:nvSpPr>
        <p:spPr>
          <a:xfrm>
            <a:off x="7632989" y="95562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en-US"/>
              <a:t>Characteristics of Leadership (in a Crisis)</a:t>
            </a:r>
            <a:endParaRPr/>
          </a:p>
        </p:txBody>
      </p:sp>
      <p:sp>
        <p:nvSpPr>
          <p:cNvPr id="837" name="Google Shape;837;p2"/>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en-US"/>
              <a:t>3</a:t>
            </a:r>
            <a:endParaRPr/>
          </a:p>
        </p:txBody>
      </p:sp>
      <p:sp>
        <p:nvSpPr>
          <p:cNvPr id="838" name="Google Shape;838;p2"/>
          <p:cNvSpPr txBox="1">
            <a:spLocks noGrp="1"/>
          </p:cNvSpPr>
          <p:nvPr>
            <p:ph type="body" idx="6"/>
          </p:nvPr>
        </p:nvSpPr>
        <p:spPr>
          <a:xfrm>
            <a:off x="7632988" y="1989847"/>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en-US" dirty="0"/>
              <a:t>Management in a Crisis - Competencies needed</a:t>
            </a:r>
            <a:endParaRPr dirty="0"/>
          </a:p>
        </p:txBody>
      </p:sp>
      <p:sp>
        <p:nvSpPr>
          <p:cNvPr id="839" name="Google Shape;839;p2"/>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en-US"/>
              <a:t>4</a:t>
            </a:r>
            <a:endParaRPr/>
          </a:p>
        </p:txBody>
      </p:sp>
      <p:sp>
        <p:nvSpPr>
          <p:cNvPr id="840" name="Google Shape;840;p2"/>
          <p:cNvSpPr txBox="1">
            <a:spLocks noGrp="1"/>
          </p:cNvSpPr>
          <p:nvPr>
            <p:ph type="body" idx="8"/>
          </p:nvPr>
        </p:nvSpPr>
        <p:spPr>
          <a:xfrm>
            <a:off x="7632989" y="418469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en-US"/>
              <a:t>Leadership in a Crisis: The Adaptive Leadership Approach</a:t>
            </a:r>
            <a:endParaRPr/>
          </a:p>
        </p:txBody>
      </p:sp>
      <p:sp>
        <p:nvSpPr>
          <p:cNvPr id="841" name="Google Shape;841;p2"/>
          <p:cNvSpPr txBox="1"/>
          <p:nvPr/>
        </p:nvSpPr>
        <p:spPr>
          <a:xfrm>
            <a:off x="7632986" y="5218915"/>
            <a:ext cx="4465067" cy="8223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A59"/>
              </a:buClr>
              <a:buSzPts val="2200"/>
              <a:buFont typeface="Arial"/>
              <a:buNone/>
            </a:pPr>
            <a:r>
              <a:rPr lang="en-US" sz="2200">
                <a:solidFill>
                  <a:srgbClr val="595A59"/>
                </a:solidFill>
                <a:latin typeface="Calibri"/>
                <a:ea typeface="Calibri"/>
                <a:cs typeface="Calibri"/>
                <a:sym typeface="Calibri"/>
              </a:rPr>
              <a:t>Five Steps to Adaptive Leadership in a Crisis</a:t>
            </a:r>
            <a:endParaRPr sz="2200">
              <a:solidFill>
                <a:srgbClr val="FF0000"/>
              </a:solidFill>
              <a:highlight>
                <a:srgbClr val="FFFF00"/>
              </a:highlight>
              <a:latin typeface="Calibri"/>
              <a:ea typeface="Calibri"/>
              <a:cs typeface="Calibri"/>
              <a:sym typeface="Calibri"/>
            </a:endParaRPr>
          </a:p>
        </p:txBody>
      </p:sp>
      <p:sp>
        <p:nvSpPr>
          <p:cNvPr id="842" name="Google Shape;842;p2"/>
          <p:cNvSpPr txBox="1"/>
          <p:nvPr/>
        </p:nvSpPr>
        <p:spPr>
          <a:xfrm>
            <a:off x="6750807" y="5300071"/>
            <a:ext cx="511077" cy="635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a:solidFill>
                  <a:schemeClr val="lt1"/>
                </a:solidFill>
                <a:latin typeface="Calibri"/>
                <a:ea typeface="Calibri"/>
                <a:cs typeface="Calibri"/>
                <a:sym typeface="Calibri"/>
              </a:rPr>
              <a:t>5</a:t>
            </a:r>
            <a:endParaRPr/>
          </a:p>
        </p:txBody>
      </p:sp>
      <p:sp>
        <p:nvSpPr>
          <p:cNvPr id="843" name="Google Shape;843;p2"/>
          <p:cNvSpPr txBox="1"/>
          <p:nvPr/>
        </p:nvSpPr>
        <p:spPr>
          <a:xfrm>
            <a:off x="1464389" y="5786144"/>
            <a:ext cx="465512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Calibri"/>
                <a:ea typeface="Calibri"/>
                <a:cs typeface="Calibri"/>
                <a:sym typeface="Calibri"/>
              </a:rPr>
              <a:t>This presentation is licensed under CC BY 4.0. </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To view a copy of this licence, please visit </a:t>
            </a:r>
            <a:r>
              <a:rPr lang="en-US"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https://creativecommons.org/licenses/by-sa/4.0/deed.en</a:t>
            </a:r>
            <a:r>
              <a:rPr lang="en-US"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2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In addition to the diverse knowledge required, the high pressure of time and the difficult availability of information in a short period of time makes the management of crises an extremely demanding task for managers</a:t>
            </a:r>
            <a:endParaRPr/>
          </a:p>
        </p:txBody>
      </p:sp>
      <p:sp>
        <p:nvSpPr>
          <p:cNvPr id="1234" name="Google Shape;1234;p2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Coping with corporate crises is one of the most difficult management tasks of all</a:t>
            </a:r>
            <a:endParaRPr/>
          </a:p>
        </p:txBody>
      </p:sp>
      <p:sp>
        <p:nvSpPr>
          <p:cNvPr id="1235" name="Google Shape;1235;p2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Interim conclusion</a:t>
            </a:r>
            <a:endParaRPr/>
          </a:p>
        </p:txBody>
      </p:sp>
      <p:sp>
        <p:nvSpPr>
          <p:cNvPr id="1236" name="Google Shape;1236;p2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237" name="Google Shape;1237;p20"/>
          <p:cNvSpPr/>
          <p:nvPr/>
        </p:nvSpPr>
        <p:spPr>
          <a:xfrm>
            <a:off x="8887882" y="4135835"/>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38" name="Google Shape;1238;p20"/>
          <p:cNvSpPr/>
          <p:nvPr/>
        </p:nvSpPr>
        <p:spPr>
          <a:xfrm>
            <a:off x="7983028" y="4135835"/>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39" name="Google Shape;1239;p20"/>
          <p:cNvSpPr txBox="1"/>
          <p:nvPr/>
        </p:nvSpPr>
        <p:spPr>
          <a:xfrm>
            <a:off x="8286139" y="4252117"/>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1" b="1">
                <a:solidFill>
                  <a:schemeClr val="lt1"/>
                </a:solidFill>
                <a:latin typeface="Calibri"/>
                <a:ea typeface="Calibri"/>
                <a:cs typeface="Calibri"/>
                <a:sym typeface="Calibri"/>
              </a:rPr>
              <a:t>4</a:t>
            </a:r>
            <a:endParaRPr/>
          </a:p>
        </p:txBody>
      </p:sp>
      <p:sp>
        <p:nvSpPr>
          <p:cNvPr id="1240" name="Google Shape;1240;p20"/>
          <p:cNvSpPr txBox="1"/>
          <p:nvPr/>
        </p:nvSpPr>
        <p:spPr>
          <a:xfrm>
            <a:off x="9281729" y="4204820"/>
            <a:ext cx="278414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A high level of methodological knowledge, organisational, leadership and communication skills is required</a:t>
            </a:r>
            <a:endParaRPr/>
          </a:p>
        </p:txBody>
      </p:sp>
      <p:sp>
        <p:nvSpPr>
          <p:cNvPr id="1241" name="Google Shape;1241;p20"/>
          <p:cNvSpPr/>
          <p:nvPr/>
        </p:nvSpPr>
        <p:spPr>
          <a:xfrm>
            <a:off x="4833462" y="4135835"/>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42" name="Google Shape;1242;p20"/>
          <p:cNvSpPr/>
          <p:nvPr/>
        </p:nvSpPr>
        <p:spPr>
          <a:xfrm>
            <a:off x="3928609" y="4135835"/>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43" name="Google Shape;1243;p20"/>
          <p:cNvSpPr txBox="1"/>
          <p:nvPr/>
        </p:nvSpPr>
        <p:spPr>
          <a:xfrm>
            <a:off x="4231719" y="4252117"/>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1" b="1">
                <a:solidFill>
                  <a:schemeClr val="lt1"/>
                </a:solidFill>
                <a:latin typeface="Calibri"/>
                <a:ea typeface="Calibri"/>
                <a:cs typeface="Calibri"/>
                <a:sym typeface="Calibri"/>
              </a:rPr>
              <a:t>3</a:t>
            </a:r>
            <a:endParaRPr/>
          </a:p>
        </p:txBody>
      </p:sp>
      <p:sp>
        <p:nvSpPr>
          <p:cNvPr id="1244" name="Google Shape;1244;p20"/>
          <p:cNvSpPr txBox="1"/>
          <p:nvPr/>
        </p:nvSpPr>
        <p:spPr>
          <a:xfrm>
            <a:off x="5227310" y="4204820"/>
            <a:ext cx="22439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There is usually little information available to make these decisions</a:t>
            </a:r>
            <a:endParaRPr/>
          </a:p>
        </p:txBody>
      </p:sp>
      <p:sp>
        <p:nvSpPr>
          <p:cNvPr id="1245" name="Google Shape;1245;p20"/>
          <p:cNvSpPr/>
          <p:nvPr/>
        </p:nvSpPr>
        <p:spPr>
          <a:xfrm>
            <a:off x="8887882" y="2713685"/>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46" name="Google Shape;1246;p20"/>
          <p:cNvSpPr/>
          <p:nvPr/>
        </p:nvSpPr>
        <p:spPr>
          <a:xfrm>
            <a:off x="7983028" y="2713684"/>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47" name="Google Shape;1247;p20"/>
          <p:cNvSpPr txBox="1"/>
          <p:nvPr/>
        </p:nvSpPr>
        <p:spPr>
          <a:xfrm>
            <a:off x="8286139" y="2829967"/>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1" b="1">
                <a:solidFill>
                  <a:schemeClr val="lt1"/>
                </a:solidFill>
                <a:latin typeface="Calibri"/>
                <a:ea typeface="Calibri"/>
                <a:cs typeface="Calibri"/>
                <a:sym typeface="Calibri"/>
              </a:rPr>
              <a:t>2</a:t>
            </a:r>
            <a:endParaRPr/>
          </a:p>
        </p:txBody>
      </p:sp>
      <p:sp>
        <p:nvSpPr>
          <p:cNvPr id="1248" name="Google Shape;1248;p20"/>
          <p:cNvSpPr txBox="1"/>
          <p:nvPr/>
        </p:nvSpPr>
        <p:spPr>
          <a:xfrm>
            <a:off x="9281729" y="2782669"/>
            <a:ext cx="22439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Existential decisions have to be made under high time pressure</a:t>
            </a:r>
            <a:endParaRPr/>
          </a:p>
        </p:txBody>
      </p:sp>
      <p:sp>
        <p:nvSpPr>
          <p:cNvPr id="1249" name="Google Shape;1249;p20"/>
          <p:cNvSpPr/>
          <p:nvPr/>
        </p:nvSpPr>
        <p:spPr>
          <a:xfrm>
            <a:off x="4833462" y="2713685"/>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50" name="Google Shape;1250;p20"/>
          <p:cNvSpPr/>
          <p:nvPr/>
        </p:nvSpPr>
        <p:spPr>
          <a:xfrm>
            <a:off x="3928609" y="2713684"/>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51" name="Google Shape;1251;p20"/>
          <p:cNvSpPr txBox="1"/>
          <p:nvPr/>
        </p:nvSpPr>
        <p:spPr>
          <a:xfrm>
            <a:off x="4231719" y="2829967"/>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1" b="1">
                <a:solidFill>
                  <a:schemeClr val="lt1"/>
                </a:solidFill>
                <a:latin typeface="Calibri"/>
                <a:ea typeface="Calibri"/>
                <a:cs typeface="Calibri"/>
                <a:sym typeface="Calibri"/>
              </a:rPr>
              <a:t>1</a:t>
            </a:r>
            <a:endParaRPr/>
          </a:p>
        </p:txBody>
      </p:sp>
      <p:sp>
        <p:nvSpPr>
          <p:cNvPr id="1252" name="Google Shape;1252;p20"/>
          <p:cNvSpPr txBox="1"/>
          <p:nvPr/>
        </p:nvSpPr>
        <p:spPr>
          <a:xfrm>
            <a:off x="5227310" y="2782669"/>
            <a:ext cx="22439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There are no blueprints or templates as every crisis and every company are different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21"/>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258" name="Google Shape;1258;p2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Crisis management differs from contingency planning</a:t>
            </a:r>
            <a:endParaRPr/>
          </a:p>
        </p:txBody>
      </p:sp>
      <p:sp>
        <p:nvSpPr>
          <p:cNvPr id="1259" name="Google Shape;1259;p2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Contingency planning deals with preparation for change and possible scenarios - crisis management is the immediate response to an already existing crisis</a:t>
            </a:r>
            <a:endParaRPr/>
          </a:p>
        </p:txBody>
      </p:sp>
      <p:sp>
        <p:nvSpPr>
          <p:cNvPr id="1260" name="Google Shape;1260;p2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Contingency Planning vs. Crisis Management</a:t>
            </a:r>
            <a:endParaRPr/>
          </a:p>
        </p:txBody>
      </p:sp>
      <p:sp>
        <p:nvSpPr>
          <p:cNvPr id="1261" name="Google Shape;1261;p21"/>
          <p:cNvSpPr/>
          <p:nvPr/>
        </p:nvSpPr>
        <p:spPr>
          <a:xfrm>
            <a:off x="5895248" y="2365771"/>
            <a:ext cx="3442097" cy="2126457"/>
          </a:xfrm>
          <a:custGeom>
            <a:avLst/>
            <a:gdLst/>
            <a:ahLst/>
            <a:cxnLst/>
            <a:rect l="l" t="t" r="r" b="b"/>
            <a:pathLst>
              <a:path w="4961" h="3065" extrusionOk="0">
                <a:moveTo>
                  <a:pt x="4117" y="2584"/>
                </a:moveTo>
                <a:cubicBezTo>
                  <a:pt x="3769" y="2931"/>
                  <a:pt x="3266" y="3065"/>
                  <a:pt x="2794" y="2938"/>
                </a:cubicBezTo>
                <a:cubicBezTo>
                  <a:pt x="2318" y="2811"/>
                  <a:pt x="1067" y="1477"/>
                  <a:pt x="594" y="995"/>
                </a:cubicBezTo>
                <a:cubicBezTo>
                  <a:pt x="419" y="1529"/>
                  <a:pt x="419" y="1529"/>
                  <a:pt x="419" y="1529"/>
                </a:cubicBezTo>
                <a:cubicBezTo>
                  <a:pt x="0" y="1115"/>
                  <a:pt x="0" y="1115"/>
                  <a:pt x="0" y="1115"/>
                </a:cubicBezTo>
                <a:cubicBezTo>
                  <a:pt x="273" y="281"/>
                  <a:pt x="273" y="281"/>
                  <a:pt x="273" y="281"/>
                </a:cubicBezTo>
                <a:cubicBezTo>
                  <a:pt x="1104" y="0"/>
                  <a:pt x="1104" y="0"/>
                  <a:pt x="1104" y="0"/>
                </a:cubicBezTo>
                <a:cubicBezTo>
                  <a:pt x="1523" y="415"/>
                  <a:pt x="1523" y="415"/>
                  <a:pt x="1523" y="415"/>
                </a:cubicBezTo>
                <a:cubicBezTo>
                  <a:pt x="988" y="596"/>
                  <a:pt x="988" y="596"/>
                  <a:pt x="988" y="596"/>
                </a:cubicBezTo>
                <a:cubicBezTo>
                  <a:pt x="2654" y="2210"/>
                  <a:pt x="2654" y="2210"/>
                  <a:pt x="2654" y="2210"/>
                </a:cubicBezTo>
                <a:cubicBezTo>
                  <a:pt x="2771" y="2314"/>
                  <a:pt x="2926" y="2377"/>
                  <a:pt x="3148" y="2377"/>
                </a:cubicBezTo>
                <a:cubicBezTo>
                  <a:pt x="3502" y="2377"/>
                  <a:pt x="3910" y="2036"/>
                  <a:pt x="3910" y="1615"/>
                </a:cubicBezTo>
                <a:cubicBezTo>
                  <a:pt x="3910" y="1194"/>
                  <a:pt x="3569" y="853"/>
                  <a:pt x="3148" y="853"/>
                </a:cubicBezTo>
                <a:cubicBezTo>
                  <a:pt x="2731" y="853"/>
                  <a:pt x="2393" y="1187"/>
                  <a:pt x="2386" y="1602"/>
                </a:cubicBezTo>
                <a:cubicBezTo>
                  <a:pt x="1861" y="1142"/>
                  <a:pt x="1861" y="1142"/>
                  <a:pt x="1861" y="1142"/>
                </a:cubicBezTo>
                <a:cubicBezTo>
                  <a:pt x="2058" y="607"/>
                  <a:pt x="2570" y="245"/>
                  <a:pt x="3148" y="245"/>
                </a:cubicBezTo>
                <a:cubicBezTo>
                  <a:pt x="4389" y="245"/>
                  <a:pt x="4961" y="1739"/>
                  <a:pt x="4117" y="2584"/>
                </a:cubicBezTo>
                <a:close/>
              </a:path>
            </a:pathLst>
          </a:custGeom>
          <a:solidFill>
            <a:srgbClr val="AB85A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Lato Light"/>
              <a:ea typeface="Lato Light"/>
              <a:cs typeface="Lato Light"/>
              <a:sym typeface="Lato Light"/>
            </a:endParaRPr>
          </a:p>
        </p:txBody>
      </p:sp>
      <p:sp>
        <p:nvSpPr>
          <p:cNvPr id="1262" name="Google Shape;1262;p21"/>
          <p:cNvSpPr/>
          <p:nvPr/>
        </p:nvSpPr>
        <p:spPr>
          <a:xfrm>
            <a:off x="5710701" y="3450431"/>
            <a:ext cx="3442097" cy="2126457"/>
          </a:xfrm>
          <a:custGeom>
            <a:avLst/>
            <a:gdLst/>
            <a:ahLst/>
            <a:cxnLst/>
            <a:rect l="l" t="t" r="r" b="b"/>
            <a:pathLst>
              <a:path w="4962" h="3065" extrusionOk="0">
                <a:moveTo>
                  <a:pt x="845" y="481"/>
                </a:moveTo>
                <a:cubicBezTo>
                  <a:pt x="1192" y="133"/>
                  <a:pt x="1696" y="0"/>
                  <a:pt x="2168" y="126"/>
                </a:cubicBezTo>
                <a:cubicBezTo>
                  <a:pt x="2644" y="254"/>
                  <a:pt x="3895" y="1588"/>
                  <a:pt x="4368" y="2070"/>
                </a:cubicBezTo>
                <a:cubicBezTo>
                  <a:pt x="4542" y="1535"/>
                  <a:pt x="4542" y="1535"/>
                  <a:pt x="4542" y="1535"/>
                </a:cubicBezTo>
                <a:cubicBezTo>
                  <a:pt x="4962" y="1950"/>
                  <a:pt x="4962" y="1950"/>
                  <a:pt x="4962" y="1950"/>
                </a:cubicBezTo>
                <a:cubicBezTo>
                  <a:pt x="4689" y="2783"/>
                  <a:pt x="4689" y="2783"/>
                  <a:pt x="4689" y="2783"/>
                </a:cubicBezTo>
                <a:cubicBezTo>
                  <a:pt x="3858" y="3065"/>
                  <a:pt x="3858" y="3065"/>
                  <a:pt x="3858" y="3065"/>
                </a:cubicBezTo>
                <a:cubicBezTo>
                  <a:pt x="3439" y="2650"/>
                  <a:pt x="3439" y="2650"/>
                  <a:pt x="3439" y="2650"/>
                </a:cubicBezTo>
                <a:cubicBezTo>
                  <a:pt x="3974" y="2469"/>
                  <a:pt x="3974" y="2469"/>
                  <a:pt x="3974" y="2469"/>
                </a:cubicBezTo>
                <a:cubicBezTo>
                  <a:pt x="2307" y="855"/>
                  <a:pt x="2307" y="855"/>
                  <a:pt x="2307" y="855"/>
                </a:cubicBezTo>
                <a:cubicBezTo>
                  <a:pt x="2191" y="750"/>
                  <a:pt x="2035" y="688"/>
                  <a:pt x="1814" y="688"/>
                </a:cubicBezTo>
                <a:cubicBezTo>
                  <a:pt x="1459" y="688"/>
                  <a:pt x="1052" y="1029"/>
                  <a:pt x="1052" y="1450"/>
                </a:cubicBezTo>
                <a:cubicBezTo>
                  <a:pt x="1052" y="1871"/>
                  <a:pt x="1393" y="2212"/>
                  <a:pt x="1814" y="2212"/>
                </a:cubicBezTo>
                <a:cubicBezTo>
                  <a:pt x="2230" y="2212"/>
                  <a:pt x="2569" y="1877"/>
                  <a:pt x="2576" y="1462"/>
                </a:cubicBezTo>
                <a:cubicBezTo>
                  <a:pt x="3100" y="1922"/>
                  <a:pt x="3100" y="1922"/>
                  <a:pt x="3100" y="1922"/>
                </a:cubicBezTo>
                <a:cubicBezTo>
                  <a:pt x="2904" y="2458"/>
                  <a:pt x="2392" y="2820"/>
                  <a:pt x="1814" y="2820"/>
                </a:cubicBezTo>
                <a:cubicBezTo>
                  <a:pt x="573" y="2820"/>
                  <a:pt x="0" y="1325"/>
                  <a:pt x="845" y="481"/>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Lato Light"/>
              <a:ea typeface="Lato Light"/>
              <a:cs typeface="Lato Light"/>
              <a:sym typeface="Lato Light"/>
            </a:endParaRPr>
          </a:p>
        </p:txBody>
      </p:sp>
      <p:sp>
        <p:nvSpPr>
          <p:cNvPr id="1263" name="Google Shape;1263;p21"/>
          <p:cNvSpPr txBox="1"/>
          <p:nvPr/>
        </p:nvSpPr>
        <p:spPr>
          <a:xfrm>
            <a:off x="3813067" y="1951723"/>
            <a:ext cx="1956642" cy="1442198"/>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b="1">
                <a:solidFill>
                  <a:srgbClr val="595A59"/>
                </a:solidFill>
                <a:latin typeface="Calibri"/>
                <a:ea typeface="Calibri"/>
                <a:cs typeface="Calibri"/>
                <a:sym typeface="Calibri"/>
              </a:rPr>
              <a:t>Contingency Planning:</a:t>
            </a:r>
            <a:endParaRPr/>
          </a:p>
          <a:p>
            <a:pPr marL="171450" marR="0" lvl="0" indent="-171450" algn="l" rtl="0">
              <a:lnSpc>
                <a:spcPct val="109416"/>
              </a:lnSpc>
              <a:spcBef>
                <a:spcPts val="240"/>
              </a:spcBef>
              <a:spcAft>
                <a:spcPts val="0"/>
              </a:spcAft>
              <a:buClr>
                <a:srgbClr val="595A59"/>
              </a:buClr>
              <a:buSzPts val="1200"/>
              <a:buFont typeface="Arial"/>
              <a:buChar char="•"/>
            </a:pPr>
            <a:r>
              <a:rPr lang="en-US" sz="1200">
                <a:solidFill>
                  <a:srgbClr val="595A59"/>
                </a:solidFill>
                <a:latin typeface="Calibri"/>
                <a:ea typeface="Calibri"/>
                <a:cs typeface="Calibri"/>
                <a:sym typeface="Calibri"/>
              </a:rPr>
              <a:t>Planning for change</a:t>
            </a:r>
            <a:endParaRPr/>
          </a:p>
          <a:p>
            <a:pPr marL="171450" marR="0" lvl="0" indent="-171450" algn="l" rtl="0">
              <a:lnSpc>
                <a:spcPct val="109416"/>
              </a:lnSpc>
              <a:spcBef>
                <a:spcPts val="240"/>
              </a:spcBef>
              <a:spcAft>
                <a:spcPts val="0"/>
              </a:spcAft>
              <a:buClr>
                <a:srgbClr val="595A59"/>
              </a:buClr>
              <a:buSzPts val="1200"/>
              <a:buFont typeface="Arial"/>
              <a:buChar char="•"/>
            </a:pPr>
            <a:r>
              <a:rPr lang="en-US" sz="1200">
                <a:solidFill>
                  <a:srgbClr val="595A59"/>
                </a:solidFill>
                <a:latin typeface="Calibri"/>
                <a:ea typeface="Calibri"/>
                <a:cs typeface="Calibri"/>
                <a:sym typeface="Calibri"/>
              </a:rPr>
              <a:t>Seeks to identify in advance important aspects of a business or its market that might change and the ways in which a company will respond to changes</a:t>
            </a:r>
            <a:endParaRPr sz="1200" b="1">
              <a:solidFill>
                <a:srgbClr val="595A59"/>
              </a:solidFill>
              <a:latin typeface="Calibri"/>
              <a:ea typeface="Calibri"/>
              <a:cs typeface="Calibri"/>
              <a:sym typeface="Calibri"/>
            </a:endParaRPr>
          </a:p>
        </p:txBody>
      </p:sp>
      <p:sp>
        <p:nvSpPr>
          <p:cNvPr id="1264" name="Google Shape;1264;p21"/>
          <p:cNvSpPr txBox="1"/>
          <p:nvPr/>
        </p:nvSpPr>
        <p:spPr>
          <a:xfrm>
            <a:off x="9478177" y="4644123"/>
            <a:ext cx="1956642" cy="905128"/>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b="1">
                <a:solidFill>
                  <a:srgbClr val="595A59"/>
                </a:solidFill>
                <a:latin typeface="Calibri"/>
                <a:ea typeface="Calibri"/>
                <a:cs typeface="Calibri"/>
                <a:sym typeface="Calibri"/>
              </a:rPr>
              <a:t>Crisis Management:</a:t>
            </a:r>
            <a:endParaRPr/>
          </a:p>
          <a:p>
            <a:pPr marL="171450" marR="0" lvl="0" indent="-171450" algn="l" rtl="0">
              <a:lnSpc>
                <a:spcPct val="109416"/>
              </a:lnSpc>
              <a:spcBef>
                <a:spcPts val="240"/>
              </a:spcBef>
              <a:spcAft>
                <a:spcPts val="0"/>
              </a:spcAft>
              <a:buClr>
                <a:srgbClr val="595A59"/>
              </a:buClr>
              <a:buSzPts val="1200"/>
              <a:buFont typeface="Arial"/>
              <a:buChar char="•"/>
            </a:pPr>
            <a:r>
              <a:rPr lang="en-US" sz="1200">
                <a:solidFill>
                  <a:srgbClr val="595A59"/>
                </a:solidFill>
                <a:latin typeface="Calibri"/>
                <a:ea typeface="Calibri"/>
                <a:cs typeface="Calibri"/>
                <a:sym typeface="Calibri"/>
              </a:rPr>
              <a:t>Involves an organization’s methods for dealing with a crisis requiring immediate response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2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271" name="Google Shape;1271;p2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sz="1800">
                <a:solidFill>
                  <a:srgbClr val="595A59"/>
                </a:solidFill>
                <a:latin typeface="Calibri"/>
                <a:ea typeface="Calibri"/>
                <a:cs typeface="Calibri"/>
                <a:sym typeface="Calibri"/>
              </a:rPr>
              <a:t>Is leadership good and management bad? Of course not, both are important. But there is a difference.</a:t>
            </a:r>
            <a:endParaRPr sz="1800">
              <a:solidFill>
                <a:srgbClr val="595A59"/>
              </a:solidFill>
              <a:latin typeface="Calibri"/>
              <a:ea typeface="Calibri"/>
              <a:cs typeface="Calibri"/>
              <a:sym typeface="Calibri"/>
            </a:endParaRPr>
          </a:p>
        </p:txBody>
      </p:sp>
      <p:sp>
        <p:nvSpPr>
          <p:cNvPr id="1272" name="Google Shape;1272;p2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79527B"/>
              </a:buClr>
              <a:buSzPct val="100000"/>
              <a:buNone/>
            </a:pPr>
            <a:r>
              <a:rPr lang="en-US"/>
              <a:t>The differences between leadership and management are fluid - but one should be aware of these subtle differences</a:t>
            </a:r>
            <a:endParaRPr/>
          </a:p>
        </p:txBody>
      </p:sp>
      <p:sp>
        <p:nvSpPr>
          <p:cNvPr id="1273" name="Google Shape;1273;p2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Leadership vs. Management</a:t>
            </a:r>
            <a:endParaRPr/>
          </a:p>
          <a:p>
            <a:pPr marL="0" lvl="0" indent="0" algn="l" rtl="0">
              <a:lnSpc>
                <a:spcPct val="90000"/>
              </a:lnSpc>
              <a:spcBef>
                <a:spcPts val="1000"/>
              </a:spcBef>
              <a:spcAft>
                <a:spcPts val="0"/>
              </a:spcAft>
              <a:buClr>
                <a:srgbClr val="79527B"/>
              </a:buClr>
              <a:buSzPct val="100000"/>
              <a:buNone/>
            </a:pPr>
            <a:endParaRPr/>
          </a:p>
        </p:txBody>
      </p:sp>
      <p:graphicFrame>
        <p:nvGraphicFramePr>
          <p:cNvPr id="1274" name="Google Shape;1274;p22"/>
          <p:cNvGraphicFramePr/>
          <p:nvPr/>
        </p:nvGraphicFramePr>
        <p:xfrm>
          <a:off x="3752490" y="1937982"/>
          <a:ext cx="8007700" cy="4272635"/>
        </p:xfrm>
        <a:graphic>
          <a:graphicData uri="http://schemas.openxmlformats.org/drawingml/2006/table">
            <a:tbl>
              <a:tblPr firstRow="1" bandRow="1">
                <a:noFill/>
                <a:tableStyleId>{05F6A4B5-B47A-49F9-8E5E-B8945EBEEFA7}</a:tableStyleId>
              </a:tblPr>
              <a:tblGrid>
                <a:gridCol w="1994750">
                  <a:extLst>
                    <a:ext uri="{9D8B030D-6E8A-4147-A177-3AD203B41FA5}">
                      <a16:colId xmlns:a16="http://schemas.microsoft.com/office/drawing/2014/main" val="20000"/>
                    </a:ext>
                  </a:extLst>
                </a:gridCol>
                <a:gridCol w="3006475">
                  <a:extLst>
                    <a:ext uri="{9D8B030D-6E8A-4147-A177-3AD203B41FA5}">
                      <a16:colId xmlns:a16="http://schemas.microsoft.com/office/drawing/2014/main" val="20001"/>
                    </a:ext>
                  </a:extLst>
                </a:gridCol>
                <a:gridCol w="3006475">
                  <a:extLst>
                    <a:ext uri="{9D8B030D-6E8A-4147-A177-3AD203B41FA5}">
                      <a16:colId xmlns:a16="http://schemas.microsoft.com/office/drawing/2014/main" val="20002"/>
                    </a:ext>
                  </a:extLst>
                </a:gridCol>
              </a:tblGrid>
              <a:tr h="465425">
                <a:tc>
                  <a:txBody>
                    <a:bodyPr/>
                    <a:lstStyle/>
                    <a:p>
                      <a:pPr marL="0" marR="0" lvl="0" indent="0" algn="l" rtl="0">
                        <a:spcBef>
                          <a:spcPts val="0"/>
                        </a:spcBef>
                        <a:spcAft>
                          <a:spcPts val="0"/>
                        </a:spcAft>
                        <a:buNone/>
                      </a:pPr>
                      <a:endParaRPr sz="1400">
                        <a:solidFill>
                          <a:srgbClr val="595A59"/>
                        </a:solidFill>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600"/>
                        <a:t>Management</a:t>
                      </a:r>
                      <a:endParaRPr/>
                    </a:p>
                  </a:txBody>
                  <a:tcPr marL="91450" marR="91450" marT="45725" marB="45725">
                    <a:solidFill>
                      <a:srgbClr val="79527B"/>
                    </a:solidFill>
                  </a:tcPr>
                </a:tc>
                <a:tc>
                  <a:txBody>
                    <a:bodyPr/>
                    <a:lstStyle/>
                    <a:p>
                      <a:pPr marL="0" marR="0" lvl="0" indent="0" algn="l" rtl="0">
                        <a:spcBef>
                          <a:spcPts val="0"/>
                        </a:spcBef>
                        <a:spcAft>
                          <a:spcPts val="0"/>
                        </a:spcAft>
                        <a:buNone/>
                      </a:pPr>
                      <a:r>
                        <a:rPr lang="en-US" sz="1600"/>
                        <a:t>Leadership</a:t>
                      </a:r>
                      <a:endParaRPr/>
                    </a:p>
                  </a:txBody>
                  <a:tcPr marL="91450" marR="91450" marT="45725" marB="45725">
                    <a:solidFill>
                      <a:srgbClr val="79527B"/>
                    </a:solidFill>
                  </a:tcPr>
                </a:tc>
                <a:extLst>
                  <a:ext uri="{0D108BD9-81ED-4DB2-BD59-A6C34878D82A}">
                    <a16:rowId xmlns:a16="http://schemas.microsoft.com/office/drawing/2014/main" val="10000"/>
                  </a:ext>
                </a:extLst>
              </a:tr>
              <a:tr h="1185900">
                <a:tc>
                  <a:txBody>
                    <a:bodyPr/>
                    <a:lstStyle/>
                    <a:p>
                      <a:pPr marL="0" marR="0" lvl="0" indent="0" algn="l" rtl="0">
                        <a:spcBef>
                          <a:spcPts val="0"/>
                        </a:spcBef>
                        <a:spcAft>
                          <a:spcPts val="0"/>
                        </a:spcAft>
                        <a:buNone/>
                      </a:pPr>
                      <a:r>
                        <a:rPr lang="en-US" sz="1600">
                          <a:solidFill>
                            <a:srgbClr val="595A59"/>
                          </a:solidFill>
                        </a:rPr>
                        <a:t>What are we setting out to do?</a:t>
                      </a:r>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Planning and Budgeting</a:t>
                      </a:r>
                      <a:br>
                        <a:rPr lang="en-US" sz="1400" b="1">
                          <a:solidFill>
                            <a:schemeClr val="dk2"/>
                          </a:solidFill>
                          <a:latin typeface="Calibri"/>
                          <a:ea typeface="Calibri"/>
                          <a:cs typeface="Calibri"/>
                          <a:sym typeface="Calibri"/>
                        </a:rPr>
                      </a:br>
                      <a:r>
                        <a:rPr lang="en-US" sz="1400" b="0">
                          <a:solidFill>
                            <a:schemeClr val="dk2"/>
                          </a:solidFill>
                          <a:latin typeface="Calibri"/>
                          <a:ea typeface="Calibri"/>
                          <a:cs typeface="Calibri"/>
                          <a:sym typeface="Calibri"/>
                        </a:rPr>
                        <a:t>Establishing detailed steps and timetables and allocating resources.</a:t>
                      </a:r>
                      <a:endParaRPr sz="1400" b="1">
                        <a:solidFill>
                          <a:schemeClr val="dk2"/>
                        </a:solidFill>
                        <a:latin typeface="Calibri"/>
                        <a:ea typeface="Calibri"/>
                        <a:cs typeface="Calibri"/>
                        <a:sym typeface="Calibri"/>
                      </a:endParaRPr>
                    </a:p>
                  </a:txBody>
                  <a:tcPr marL="91450" marR="91450" marT="45725" marB="45725">
                    <a:solidFill>
                      <a:srgbClr val="AB85AD"/>
                    </a:solidFill>
                  </a:tcPr>
                </a:tc>
                <a:tc>
                  <a:txBody>
                    <a:bodyPr/>
                    <a:lstStyle/>
                    <a:p>
                      <a:pPr marL="0" marR="0" lvl="0" indent="0" algn="l" rtl="0">
                        <a:lnSpc>
                          <a:spcPct val="100000"/>
                        </a:lnSpc>
                        <a:spcBef>
                          <a:spcPts val="0"/>
                        </a:spcBef>
                        <a:spcAft>
                          <a:spcPts val="0"/>
                        </a:spcAft>
                        <a:buClr>
                          <a:schemeClr val="dk2"/>
                        </a:buClr>
                        <a:buSzPts val="1400"/>
                        <a:buFont typeface="Calibri"/>
                        <a:buNone/>
                      </a:pPr>
                      <a:r>
                        <a:rPr lang="en-US" sz="1400" b="1">
                          <a:solidFill>
                            <a:schemeClr val="dk2"/>
                          </a:solidFill>
                          <a:latin typeface="Calibri"/>
                          <a:ea typeface="Calibri"/>
                          <a:cs typeface="Calibri"/>
                          <a:sym typeface="Calibri"/>
                        </a:rPr>
                        <a:t>Establishing Direction</a:t>
                      </a:r>
                      <a:br>
                        <a:rPr lang="en-US" sz="1400" b="1">
                          <a:solidFill>
                            <a:schemeClr val="dk2"/>
                          </a:solidFill>
                          <a:latin typeface="Calibri"/>
                          <a:ea typeface="Calibri"/>
                          <a:cs typeface="Calibri"/>
                          <a:sym typeface="Calibri"/>
                        </a:rPr>
                      </a:br>
                      <a:r>
                        <a:rPr lang="en-US" sz="1400" b="0">
                          <a:solidFill>
                            <a:schemeClr val="dk2"/>
                          </a:solidFill>
                          <a:latin typeface="Calibri"/>
                          <a:ea typeface="Calibri"/>
                          <a:cs typeface="Calibri"/>
                          <a:sym typeface="Calibri"/>
                        </a:rPr>
                        <a:t>Developing  a vision and strategies to achieve that vision; setting high but reasonable standards.</a:t>
                      </a:r>
                      <a:endParaRPr sz="1400">
                        <a:solidFill>
                          <a:schemeClr val="dk2"/>
                        </a:solidFill>
                        <a:latin typeface="Calibri"/>
                        <a:ea typeface="Calibri"/>
                        <a:cs typeface="Calibri"/>
                        <a:sym typeface="Calibri"/>
                      </a:endParaRPr>
                    </a:p>
                  </a:txBody>
                  <a:tcPr marL="91450" marR="91450" marT="45725" marB="45725">
                    <a:solidFill>
                      <a:srgbClr val="AB85AD"/>
                    </a:solidFill>
                  </a:tcPr>
                </a:tc>
                <a:extLst>
                  <a:ext uri="{0D108BD9-81ED-4DB2-BD59-A6C34878D82A}">
                    <a16:rowId xmlns:a16="http://schemas.microsoft.com/office/drawing/2014/main" val="10001"/>
                  </a:ext>
                </a:extLst>
              </a:tr>
              <a:tr h="863450">
                <a:tc>
                  <a:txBody>
                    <a:bodyPr/>
                    <a:lstStyle/>
                    <a:p>
                      <a:pPr marL="0" marR="0" lvl="0" indent="0" algn="l" rtl="0">
                        <a:spcBef>
                          <a:spcPts val="0"/>
                        </a:spcBef>
                        <a:spcAft>
                          <a:spcPts val="0"/>
                        </a:spcAft>
                        <a:buNone/>
                      </a:pPr>
                      <a:r>
                        <a:rPr lang="en-US" sz="1600">
                          <a:solidFill>
                            <a:srgbClr val="595A59"/>
                          </a:solidFill>
                        </a:rPr>
                        <a:t>How do we deliver results?</a:t>
                      </a:r>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Organizing and Staffing</a:t>
                      </a:r>
                      <a:br>
                        <a:rPr lang="en-US" sz="1400" b="1">
                          <a:solidFill>
                            <a:schemeClr val="dk2"/>
                          </a:solidFill>
                          <a:latin typeface="Calibri"/>
                          <a:ea typeface="Calibri"/>
                          <a:cs typeface="Calibri"/>
                          <a:sym typeface="Calibri"/>
                        </a:rPr>
                      </a:br>
                      <a:r>
                        <a:rPr lang="en-US" sz="1400" b="0">
                          <a:solidFill>
                            <a:schemeClr val="dk2"/>
                          </a:solidFill>
                          <a:latin typeface="Calibri"/>
                          <a:ea typeface="Calibri"/>
                          <a:cs typeface="Calibri"/>
                          <a:sym typeface="Calibri"/>
                        </a:rPr>
                        <a:t>Establishing a structure to achieve the plan; delegating authority and providing policies and processes.</a:t>
                      </a:r>
                      <a:endParaRPr sz="1400" b="1">
                        <a:solidFill>
                          <a:schemeClr val="dk2"/>
                        </a:solidFill>
                        <a:latin typeface="Calibri"/>
                        <a:ea typeface="Calibri"/>
                        <a:cs typeface="Calibri"/>
                        <a:sym typeface="Calibri"/>
                      </a:endParaRPr>
                    </a:p>
                  </a:txBody>
                  <a:tcPr marL="91450" marR="91450" marT="45725" marB="45725">
                    <a:solidFill>
                      <a:srgbClr val="D7C6D8"/>
                    </a:solidFill>
                  </a:tcPr>
                </a:tc>
                <a:tc>
                  <a:txBody>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Aligning People</a:t>
                      </a:r>
                      <a:br>
                        <a:rPr lang="en-US" sz="1400" b="0">
                          <a:solidFill>
                            <a:schemeClr val="dk2"/>
                          </a:solidFill>
                          <a:latin typeface="Calibri"/>
                          <a:ea typeface="Calibri"/>
                          <a:cs typeface="Calibri"/>
                          <a:sym typeface="Calibri"/>
                        </a:rPr>
                      </a:br>
                      <a:r>
                        <a:rPr lang="en-US" sz="1400" b="0">
                          <a:solidFill>
                            <a:schemeClr val="dk2"/>
                          </a:solidFill>
                          <a:latin typeface="Calibri"/>
                          <a:ea typeface="Calibri"/>
                          <a:cs typeface="Calibri"/>
                          <a:sym typeface="Calibri"/>
                        </a:rPr>
                        <a:t>Communicating direction to influence creation of teams and coalitions that understand vision and strategy.</a:t>
                      </a:r>
                      <a:endParaRPr sz="1400" b="1">
                        <a:solidFill>
                          <a:schemeClr val="dk2"/>
                        </a:solidFill>
                        <a:latin typeface="Calibri"/>
                        <a:ea typeface="Calibri"/>
                        <a:cs typeface="Calibri"/>
                        <a:sym typeface="Calibri"/>
                      </a:endParaRPr>
                    </a:p>
                  </a:txBody>
                  <a:tcPr marL="91450" marR="91450" marT="45725" marB="45725">
                    <a:solidFill>
                      <a:srgbClr val="D7C6D8"/>
                    </a:solidFill>
                  </a:tcPr>
                </a:tc>
                <a:extLst>
                  <a:ext uri="{0D108BD9-81ED-4DB2-BD59-A6C34878D82A}">
                    <a16:rowId xmlns:a16="http://schemas.microsoft.com/office/drawing/2014/main" val="10002"/>
                  </a:ext>
                </a:extLst>
              </a:tr>
              <a:tr h="668475">
                <a:tc>
                  <a:txBody>
                    <a:bodyPr/>
                    <a:lstStyle/>
                    <a:p>
                      <a:pPr marL="0" marR="0" lvl="0" indent="0" algn="l" rtl="0">
                        <a:spcBef>
                          <a:spcPts val="0"/>
                        </a:spcBef>
                        <a:spcAft>
                          <a:spcPts val="0"/>
                        </a:spcAft>
                        <a:buNone/>
                      </a:pPr>
                      <a:r>
                        <a:rPr lang="en-US" sz="1600">
                          <a:solidFill>
                            <a:srgbClr val="595A59"/>
                          </a:solidFill>
                        </a:rPr>
                        <a:t>How do we make it happen?</a:t>
                      </a:r>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Controlling and Problem </a:t>
                      </a:r>
                      <a:r>
                        <a:rPr lang="en-US" b="1">
                          <a:solidFill>
                            <a:schemeClr val="dk2"/>
                          </a:solidFill>
                        </a:rPr>
                        <a:t>S</a:t>
                      </a:r>
                      <a:r>
                        <a:rPr lang="en-US" sz="1400" b="1">
                          <a:solidFill>
                            <a:schemeClr val="dk2"/>
                          </a:solidFill>
                          <a:latin typeface="Calibri"/>
                          <a:ea typeface="Calibri"/>
                          <a:cs typeface="Calibri"/>
                          <a:sym typeface="Calibri"/>
                        </a:rPr>
                        <a:t>olving</a:t>
                      </a:r>
                      <a:br>
                        <a:rPr lang="en-US" sz="1400" b="1">
                          <a:solidFill>
                            <a:schemeClr val="dk2"/>
                          </a:solidFill>
                          <a:latin typeface="Calibri"/>
                          <a:ea typeface="Calibri"/>
                          <a:cs typeface="Calibri"/>
                          <a:sym typeface="Calibri"/>
                        </a:rPr>
                      </a:br>
                      <a:r>
                        <a:rPr lang="en-US" sz="1400" b="0">
                          <a:solidFill>
                            <a:schemeClr val="dk2"/>
                          </a:solidFill>
                          <a:latin typeface="Calibri"/>
                          <a:ea typeface="Calibri"/>
                          <a:cs typeface="Calibri"/>
                          <a:sym typeface="Calibri"/>
                        </a:rPr>
                        <a:t>Monitoring and organizing.</a:t>
                      </a:r>
                      <a:endParaRPr sz="1400" b="1">
                        <a:solidFill>
                          <a:schemeClr val="dk2"/>
                        </a:solidFill>
                        <a:latin typeface="Calibri"/>
                        <a:ea typeface="Calibri"/>
                        <a:cs typeface="Calibri"/>
                        <a:sym typeface="Calibri"/>
                      </a:endParaRPr>
                    </a:p>
                  </a:txBody>
                  <a:tcPr marL="91450" marR="91450" marT="45725" marB="45725">
                    <a:solidFill>
                      <a:srgbClr val="A77FA9"/>
                    </a:solidFill>
                  </a:tcPr>
                </a:tc>
                <a:tc>
                  <a:txBody>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Motivating, Mentoring, Inspiring</a:t>
                      </a:r>
                      <a:br>
                        <a:rPr lang="en-US" sz="1400" b="1">
                          <a:solidFill>
                            <a:schemeClr val="dk2"/>
                          </a:solidFill>
                          <a:latin typeface="Calibri"/>
                          <a:ea typeface="Calibri"/>
                          <a:cs typeface="Calibri"/>
                          <a:sym typeface="Calibri"/>
                        </a:rPr>
                      </a:br>
                      <a:r>
                        <a:rPr lang="en-US" sz="1400" b="0">
                          <a:solidFill>
                            <a:schemeClr val="dk2"/>
                          </a:solidFill>
                          <a:latin typeface="Calibri"/>
                          <a:ea typeface="Calibri"/>
                          <a:cs typeface="Calibri"/>
                          <a:sym typeface="Calibri"/>
                        </a:rPr>
                        <a:t>Energizing people to develop and overcome barriers to change.</a:t>
                      </a:r>
                      <a:endParaRPr sz="1400" b="1">
                        <a:solidFill>
                          <a:schemeClr val="dk2"/>
                        </a:solidFill>
                        <a:latin typeface="Calibri"/>
                        <a:ea typeface="Calibri"/>
                        <a:cs typeface="Calibri"/>
                        <a:sym typeface="Calibri"/>
                      </a:endParaRPr>
                    </a:p>
                  </a:txBody>
                  <a:tcPr marL="91450" marR="91450" marT="45725" marB="45725">
                    <a:solidFill>
                      <a:srgbClr val="A77FA9"/>
                    </a:solidFill>
                  </a:tcPr>
                </a:tc>
                <a:extLst>
                  <a:ext uri="{0D108BD9-81ED-4DB2-BD59-A6C34878D82A}">
                    <a16:rowId xmlns:a16="http://schemas.microsoft.com/office/drawing/2014/main" val="10003"/>
                  </a:ext>
                </a:extLst>
              </a:tr>
              <a:tr h="863450">
                <a:tc>
                  <a:txBody>
                    <a:bodyPr/>
                    <a:lstStyle/>
                    <a:p>
                      <a:pPr marL="0" marR="0" lvl="0" indent="0" algn="l" rtl="0">
                        <a:spcBef>
                          <a:spcPts val="0"/>
                        </a:spcBef>
                        <a:spcAft>
                          <a:spcPts val="0"/>
                        </a:spcAft>
                        <a:buNone/>
                      </a:pPr>
                      <a:r>
                        <a:rPr lang="en-US" sz="1600">
                          <a:solidFill>
                            <a:srgbClr val="595A59"/>
                          </a:solidFill>
                        </a:rPr>
                        <a:t>What are the outcomes?</a:t>
                      </a:r>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Producing Predictability and Order</a:t>
                      </a:r>
                      <a:br>
                        <a:rPr lang="en-US" sz="1400" b="0">
                          <a:solidFill>
                            <a:schemeClr val="dk2"/>
                          </a:solidFill>
                          <a:latin typeface="Calibri"/>
                          <a:ea typeface="Calibri"/>
                          <a:cs typeface="Calibri"/>
                          <a:sym typeface="Calibri"/>
                        </a:rPr>
                      </a:br>
                      <a:r>
                        <a:rPr lang="en-US" sz="1400" b="0">
                          <a:solidFill>
                            <a:schemeClr val="dk2"/>
                          </a:solidFill>
                          <a:latin typeface="Calibri"/>
                          <a:ea typeface="Calibri"/>
                          <a:cs typeface="Calibri"/>
                          <a:sym typeface="Calibri"/>
                        </a:rPr>
                        <a:t>Consistently achieving budgets and targets</a:t>
                      </a:r>
                      <a:endParaRPr sz="1400" b="1">
                        <a:solidFill>
                          <a:schemeClr val="dk2"/>
                        </a:solidFill>
                        <a:latin typeface="Calibri"/>
                        <a:ea typeface="Calibri"/>
                        <a:cs typeface="Calibri"/>
                        <a:sym typeface="Calibri"/>
                      </a:endParaRPr>
                    </a:p>
                  </a:txBody>
                  <a:tcPr marL="91450" marR="91450" marT="45725" marB="45725">
                    <a:solidFill>
                      <a:srgbClr val="D7C6D8"/>
                    </a:solidFill>
                  </a:tcPr>
                </a:tc>
                <a:tc>
                  <a:txBody>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Producing Change</a:t>
                      </a:r>
                      <a:br>
                        <a:rPr lang="en-US" sz="1400" b="1">
                          <a:solidFill>
                            <a:schemeClr val="dk2"/>
                          </a:solidFill>
                          <a:latin typeface="Calibri"/>
                          <a:ea typeface="Calibri"/>
                          <a:cs typeface="Calibri"/>
                          <a:sym typeface="Calibri"/>
                        </a:rPr>
                      </a:br>
                      <a:r>
                        <a:rPr lang="en-US" sz="1400" b="0">
                          <a:solidFill>
                            <a:schemeClr val="dk2"/>
                          </a:solidFill>
                          <a:latin typeface="Calibri"/>
                          <a:ea typeface="Calibri"/>
                          <a:cs typeface="Calibri"/>
                          <a:sym typeface="Calibri"/>
                        </a:rPr>
                        <a:t>Often to a dramatic degree, such as cultivating new services and new approaches. </a:t>
                      </a:r>
                      <a:endParaRPr sz="1400" b="1">
                        <a:solidFill>
                          <a:schemeClr val="dk2"/>
                        </a:solidFill>
                        <a:latin typeface="Calibri"/>
                        <a:ea typeface="Calibri"/>
                        <a:cs typeface="Calibri"/>
                        <a:sym typeface="Calibri"/>
                      </a:endParaRPr>
                    </a:p>
                  </a:txBody>
                  <a:tcPr marL="91450" marR="91450" marT="45725" marB="45725">
                    <a:solidFill>
                      <a:srgbClr val="D7C6D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2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What is Management in the First Place?</a:t>
            </a:r>
            <a:endParaRPr/>
          </a:p>
        </p:txBody>
      </p:sp>
      <p:sp>
        <p:nvSpPr>
          <p:cNvPr id="1280" name="Google Shape;1280;p2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In management literature, one speaks of the so-called management cycle - the continuous process of planning, organization, leadership and control</a:t>
            </a:r>
            <a:endParaRPr/>
          </a:p>
        </p:txBody>
      </p:sp>
      <p:sp>
        <p:nvSpPr>
          <p:cNvPr id="1281" name="Google Shape;1281;p2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The Management Process</a:t>
            </a:r>
            <a:endParaRPr/>
          </a:p>
        </p:txBody>
      </p:sp>
      <p:sp>
        <p:nvSpPr>
          <p:cNvPr id="1282" name="Google Shape;1282;p23"/>
          <p:cNvSpPr/>
          <p:nvPr/>
        </p:nvSpPr>
        <p:spPr>
          <a:xfrm rot="5400000">
            <a:off x="7751548" y="2525848"/>
            <a:ext cx="2282442" cy="1820586"/>
          </a:xfrm>
          <a:custGeom>
            <a:avLst/>
            <a:gdLst/>
            <a:ahLst/>
            <a:cxnLst/>
            <a:rect l="l" t="t" r="r" b="b"/>
            <a:pathLst>
              <a:path w="6084927" h="4853633" extrusionOk="0">
                <a:moveTo>
                  <a:pt x="4443713" y="4079819"/>
                </a:moveTo>
                <a:lnTo>
                  <a:pt x="4443713" y="0"/>
                </a:lnTo>
                <a:lnTo>
                  <a:pt x="6084927" y="2039910"/>
                </a:lnTo>
                <a:close/>
                <a:moveTo>
                  <a:pt x="0" y="4816737"/>
                </a:moveTo>
                <a:lnTo>
                  <a:pt x="8488" y="4702750"/>
                </a:lnTo>
                <a:cubicBezTo>
                  <a:pt x="229182" y="2459185"/>
                  <a:pt x="2065764" y="690032"/>
                  <a:pt x="4338710" y="574816"/>
                </a:cubicBezTo>
                <a:lnTo>
                  <a:pt x="4443712" y="572161"/>
                </a:lnTo>
                <a:lnTo>
                  <a:pt x="4443712" y="3513727"/>
                </a:lnTo>
                <a:lnTo>
                  <a:pt x="4406101" y="3515627"/>
                </a:lnTo>
                <a:cubicBezTo>
                  <a:pt x="3677933" y="3589575"/>
                  <a:pt x="3089712" y="4136909"/>
                  <a:pt x="2954035" y="4845028"/>
                </a:cubicBezTo>
                <a:lnTo>
                  <a:pt x="2952776" y="4853633"/>
                </a:lnTo>
                <a:lnTo>
                  <a:pt x="1453459" y="3647353"/>
                </a:lnTo>
                <a:close/>
              </a:path>
            </a:pathLst>
          </a:cu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283" name="Google Shape;1283;p23"/>
          <p:cNvSpPr/>
          <p:nvPr/>
        </p:nvSpPr>
        <p:spPr>
          <a:xfrm rot="5400000">
            <a:off x="6383165" y="1844200"/>
            <a:ext cx="1821040" cy="2282529"/>
          </a:xfrm>
          <a:custGeom>
            <a:avLst/>
            <a:gdLst/>
            <a:ahLst/>
            <a:cxnLst/>
            <a:rect l="l" t="t" r="r" b="b"/>
            <a:pathLst>
              <a:path w="4854841" h="6085158" extrusionOk="0">
                <a:moveTo>
                  <a:pt x="576010" y="1641215"/>
                </a:moveTo>
                <a:lnTo>
                  <a:pt x="3517577" y="1641215"/>
                </a:lnTo>
                <a:lnTo>
                  <a:pt x="3519477" y="1678825"/>
                </a:lnTo>
                <a:cubicBezTo>
                  <a:pt x="3593425" y="2406993"/>
                  <a:pt x="4140758" y="2995213"/>
                  <a:pt x="4848877" y="3130891"/>
                </a:cubicBezTo>
                <a:lnTo>
                  <a:pt x="4854841" y="3131763"/>
                </a:lnTo>
                <a:lnTo>
                  <a:pt x="3651200" y="4627801"/>
                </a:lnTo>
                <a:lnTo>
                  <a:pt x="4823720" y="6085158"/>
                </a:lnTo>
                <a:lnTo>
                  <a:pt x="4706599" y="6076438"/>
                </a:lnTo>
                <a:cubicBezTo>
                  <a:pt x="2463034" y="5855743"/>
                  <a:pt x="693881" y="4019161"/>
                  <a:pt x="578665" y="1746216"/>
                </a:cubicBezTo>
                <a:close/>
                <a:moveTo>
                  <a:pt x="0" y="1641214"/>
                </a:moveTo>
                <a:lnTo>
                  <a:pt x="2039910" y="0"/>
                </a:lnTo>
                <a:lnTo>
                  <a:pt x="4079818" y="1641214"/>
                </a:lnTo>
                <a:close/>
              </a:path>
            </a:pathLst>
          </a:custGeom>
          <a:solidFill>
            <a:srgbClr val="976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284" name="Google Shape;1284;p23"/>
          <p:cNvSpPr/>
          <p:nvPr/>
        </p:nvSpPr>
        <p:spPr>
          <a:xfrm rot="5400000">
            <a:off x="5703081" y="3675327"/>
            <a:ext cx="2282647" cy="1820995"/>
          </a:xfrm>
          <a:custGeom>
            <a:avLst/>
            <a:gdLst/>
            <a:ahLst/>
            <a:cxnLst/>
            <a:rect l="l" t="t" r="r" b="b"/>
            <a:pathLst>
              <a:path w="6085474" h="4854721" extrusionOk="0">
                <a:moveTo>
                  <a:pt x="1641214" y="4282378"/>
                </a:moveTo>
                <a:lnTo>
                  <a:pt x="1641215" y="1340812"/>
                </a:lnTo>
                <a:lnTo>
                  <a:pt x="1678826" y="1338912"/>
                </a:lnTo>
                <a:cubicBezTo>
                  <a:pt x="2406993" y="1264963"/>
                  <a:pt x="2995214" y="717630"/>
                  <a:pt x="3130892" y="9511"/>
                </a:cubicBezTo>
                <a:lnTo>
                  <a:pt x="3132283" y="0"/>
                </a:lnTo>
                <a:lnTo>
                  <a:pt x="4627802" y="1203224"/>
                </a:lnTo>
                <a:lnTo>
                  <a:pt x="6085474" y="30450"/>
                </a:lnTo>
                <a:lnTo>
                  <a:pt x="6076439" y="151789"/>
                </a:lnTo>
                <a:cubicBezTo>
                  <a:pt x="5855745" y="2395354"/>
                  <a:pt x="4019161" y="4164506"/>
                  <a:pt x="1746217" y="4279723"/>
                </a:cubicBezTo>
                <a:close/>
                <a:moveTo>
                  <a:pt x="0" y="2814812"/>
                </a:moveTo>
                <a:lnTo>
                  <a:pt x="1641214" y="774903"/>
                </a:lnTo>
                <a:lnTo>
                  <a:pt x="1641214" y="4282378"/>
                </a:lnTo>
                <a:lnTo>
                  <a:pt x="1641214" y="4854721"/>
                </a:lnTo>
                <a:close/>
              </a:path>
            </a:pathLst>
          </a:cu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285" name="Google Shape;1285;p23"/>
          <p:cNvSpPr/>
          <p:nvPr/>
        </p:nvSpPr>
        <p:spPr>
          <a:xfrm rot="5400000">
            <a:off x="7534293" y="3895214"/>
            <a:ext cx="1819613" cy="2281047"/>
          </a:xfrm>
          <a:custGeom>
            <a:avLst/>
            <a:gdLst/>
            <a:ahLst/>
            <a:cxnLst/>
            <a:rect l="l" t="t" r="r" b="b"/>
            <a:pathLst>
              <a:path w="4851038" h="6081207" extrusionOk="0">
                <a:moveTo>
                  <a:pt x="0" y="2953426"/>
                </a:moveTo>
                <a:lnTo>
                  <a:pt x="1203508" y="1457554"/>
                </a:lnTo>
                <a:lnTo>
                  <a:pt x="30830" y="0"/>
                </a:lnTo>
                <a:lnTo>
                  <a:pt x="148106" y="8732"/>
                </a:lnTo>
                <a:cubicBezTo>
                  <a:pt x="2391672" y="229427"/>
                  <a:pt x="4160825" y="2066009"/>
                  <a:pt x="4276040" y="4338954"/>
                </a:cubicBezTo>
                <a:lnTo>
                  <a:pt x="4278596" y="4439993"/>
                </a:lnTo>
                <a:lnTo>
                  <a:pt x="4851038" y="4439993"/>
                </a:lnTo>
                <a:lnTo>
                  <a:pt x="2811130" y="6081207"/>
                </a:lnTo>
                <a:lnTo>
                  <a:pt x="771222" y="4439993"/>
                </a:lnTo>
                <a:lnTo>
                  <a:pt x="1336928" y="4439993"/>
                </a:lnTo>
                <a:lnTo>
                  <a:pt x="1335228" y="4406346"/>
                </a:lnTo>
                <a:cubicBezTo>
                  <a:pt x="1261280" y="3678178"/>
                  <a:pt x="713947" y="3089956"/>
                  <a:pt x="5829" y="2954279"/>
                </a:cubicBezTo>
                <a:close/>
              </a:path>
            </a:pathLst>
          </a:custGeom>
          <a:solidFill>
            <a:srgbClr val="D7C6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286" name="Google Shape;1286;p23"/>
          <p:cNvSpPr txBox="1"/>
          <p:nvPr/>
        </p:nvSpPr>
        <p:spPr>
          <a:xfrm>
            <a:off x="7706085" y="2620754"/>
            <a:ext cx="476412" cy="4387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51" b="1">
                <a:solidFill>
                  <a:schemeClr val="lt1"/>
                </a:solidFill>
                <a:latin typeface="Calibri"/>
                <a:ea typeface="Calibri"/>
                <a:cs typeface="Calibri"/>
                <a:sym typeface="Calibri"/>
              </a:rPr>
              <a:t>02</a:t>
            </a:r>
            <a:endParaRPr/>
          </a:p>
        </p:txBody>
      </p:sp>
      <p:sp>
        <p:nvSpPr>
          <p:cNvPr id="1287" name="Google Shape;1287;p23"/>
          <p:cNvSpPr txBox="1"/>
          <p:nvPr/>
        </p:nvSpPr>
        <p:spPr>
          <a:xfrm>
            <a:off x="7556027" y="4961023"/>
            <a:ext cx="476412" cy="4387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51" b="1">
                <a:solidFill>
                  <a:schemeClr val="lt1"/>
                </a:solidFill>
                <a:latin typeface="Calibri"/>
                <a:ea typeface="Calibri"/>
                <a:cs typeface="Calibri"/>
                <a:sym typeface="Calibri"/>
              </a:rPr>
              <a:t>04</a:t>
            </a:r>
            <a:endParaRPr/>
          </a:p>
        </p:txBody>
      </p:sp>
      <p:sp>
        <p:nvSpPr>
          <p:cNvPr id="1288" name="Google Shape;1288;p23"/>
          <p:cNvSpPr txBox="1"/>
          <p:nvPr/>
        </p:nvSpPr>
        <p:spPr>
          <a:xfrm>
            <a:off x="8799691" y="3801560"/>
            <a:ext cx="476412" cy="4387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51" b="1">
                <a:solidFill>
                  <a:schemeClr val="lt1"/>
                </a:solidFill>
                <a:latin typeface="Calibri"/>
                <a:ea typeface="Calibri"/>
                <a:cs typeface="Calibri"/>
                <a:sym typeface="Calibri"/>
              </a:rPr>
              <a:t>03</a:t>
            </a:r>
            <a:endParaRPr/>
          </a:p>
        </p:txBody>
      </p:sp>
      <p:sp>
        <p:nvSpPr>
          <p:cNvPr id="1289" name="Google Shape;1289;p23"/>
          <p:cNvSpPr txBox="1"/>
          <p:nvPr/>
        </p:nvSpPr>
        <p:spPr>
          <a:xfrm>
            <a:off x="6458461" y="3723439"/>
            <a:ext cx="481222" cy="4387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51" b="1">
                <a:solidFill>
                  <a:schemeClr val="lt1"/>
                </a:solidFill>
                <a:latin typeface="Calibri"/>
                <a:ea typeface="Calibri"/>
                <a:cs typeface="Calibri"/>
                <a:sym typeface="Calibri"/>
              </a:rPr>
              <a:t>01</a:t>
            </a:r>
            <a:endParaRPr/>
          </a:p>
        </p:txBody>
      </p:sp>
      <p:sp>
        <p:nvSpPr>
          <p:cNvPr id="1291" name="Google Shape;1291;p23"/>
          <p:cNvSpPr txBox="1"/>
          <p:nvPr/>
        </p:nvSpPr>
        <p:spPr>
          <a:xfrm>
            <a:off x="9676476" y="1763828"/>
            <a:ext cx="1956642" cy="1812556"/>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b="1" dirty="0">
                <a:solidFill>
                  <a:srgbClr val="595A59"/>
                </a:solidFill>
                <a:latin typeface="Calibri"/>
                <a:ea typeface="Calibri"/>
                <a:cs typeface="Calibri"/>
                <a:sym typeface="Calibri"/>
              </a:rPr>
              <a:t>Leading:</a:t>
            </a:r>
            <a:endParaRPr dirty="0"/>
          </a:p>
          <a:p>
            <a:pPr marL="171450" marR="0" lvl="0" indent="-171450" algn="l" rtl="0">
              <a:lnSpc>
                <a:spcPct val="109416"/>
              </a:lnSpc>
              <a:spcBef>
                <a:spcPts val="240"/>
              </a:spcBef>
              <a:spcAft>
                <a:spcPts val="0"/>
              </a:spcAft>
              <a:buClr>
                <a:srgbClr val="595A59"/>
              </a:buClr>
              <a:buSzPts val="1200"/>
              <a:buFont typeface="Arial"/>
              <a:buChar char="•"/>
            </a:pPr>
            <a:r>
              <a:rPr lang="en-US" sz="1200" dirty="0">
                <a:solidFill>
                  <a:srgbClr val="595A59"/>
                </a:solidFill>
                <a:latin typeface="Calibri"/>
                <a:ea typeface="Calibri"/>
                <a:cs typeface="Calibri"/>
                <a:sym typeface="Calibri"/>
              </a:rPr>
              <a:t>Guiding and motivating employees to meet the organization’s objectives</a:t>
            </a:r>
            <a:endParaRPr dirty="0"/>
          </a:p>
          <a:p>
            <a:pPr marL="171450" marR="0" lvl="0" indent="-171450" algn="l" rtl="0">
              <a:lnSpc>
                <a:spcPct val="109416"/>
              </a:lnSpc>
              <a:spcBef>
                <a:spcPts val="240"/>
              </a:spcBef>
              <a:spcAft>
                <a:spcPts val="0"/>
              </a:spcAft>
              <a:buClr>
                <a:srgbClr val="595A59"/>
              </a:buClr>
              <a:buSzPts val="1200"/>
              <a:buFont typeface="Arial"/>
              <a:buChar char="•"/>
            </a:pPr>
            <a:r>
              <a:rPr lang="en-US" sz="1200" dirty="0">
                <a:solidFill>
                  <a:srgbClr val="595A59"/>
                </a:solidFill>
                <a:latin typeface="Calibri"/>
                <a:ea typeface="Calibri"/>
                <a:cs typeface="Calibri"/>
                <a:sym typeface="Calibri"/>
              </a:rPr>
              <a:t>Uniting employees in a clear and targeted manner and motivating them to work in the best interests of their employer</a:t>
            </a:r>
            <a:endParaRPr dirty="0"/>
          </a:p>
          <a:p>
            <a:pPr marL="0" marR="0" lvl="0" indent="0" algn="l" rtl="0">
              <a:lnSpc>
                <a:spcPct val="109416"/>
              </a:lnSpc>
              <a:spcBef>
                <a:spcPts val="240"/>
              </a:spcBef>
              <a:spcAft>
                <a:spcPts val="0"/>
              </a:spcAft>
              <a:buClr>
                <a:schemeClr val="dk2"/>
              </a:buClr>
              <a:buSzPts val="1200"/>
              <a:buFont typeface="Arial"/>
              <a:buNone/>
            </a:pPr>
            <a:endParaRPr sz="1200" dirty="0">
              <a:solidFill>
                <a:srgbClr val="595A59"/>
              </a:solidFill>
              <a:latin typeface="Calibri"/>
              <a:ea typeface="Calibri"/>
              <a:cs typeface="Calibri"/>
              <a:sym typeface="Calibri"/>
            </a:endParaRPr>
          </a:p>
        </p:txBody>
      </p:sp>
      <p:sp>
        <p:nvSpPr>
          <p:cNvPr id="1293" name="Google Shape;1293;p23"/>
          <p:cNvSpPr txBox="1"/>
          <p:nvPr/>
        </p:nvSpPr>
        <p:spPr>
          <a:xfrm>
            <a:off x="9803062" y="4336473"/>
            <a:ext cx="2092349" cy="2016201"/>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b="1" dirty="0">
                <a:solidFill>
                  <a:srgbClr val="595A59"/>
                </a:solidFill>
                <a:latin typeface="Calibri"/>
                <a:ea typeface="Calibri"/>
                <a:cs typeface="Calibri"/>
                <a:sym typeface="Calibri"/>
              </a:rPr>
              <a:t>Controlling:</a:t>
            </a:r>
            <a:endParaRPr dirty="0"/>
          </a:p>
          <a:p>
            <a:pPr marL="171450" marR="0" lvl="0" indent="-171450" algn="l" rtl="0">
              <a:lnSpc>
                <a:spcPct val="109416"/>
              </a:lnSpc>
              <a:spcBef>
                <a:spcPts val="240"/>
              </a:spcBef>
              <a:spcAft>
                <a:spcPts val="0"/>
              </a:spcAft>
              <a:buClr>
                <a:srgbClr val="595A59"/>
              </a:buClr>
              <a:buSzPts val="1200"/>
              <a:buFont typeface="Arial"/>
              <a:buChar char="•"/>
            </a:pPr>
            <a:r>
              <a:rPr lang="en-US" sz="1200" dirty="0">
                <a:solidFill>
                  <a:srgbClr val="595A59"/>
                </a:solidFill>
                <a:latin typeface="Calibri"/>
                <a:ea typeface="Calibri"/>
                <a:cs typeface="Calibri"/>
                <a:sym typeface="Calibri"/>
              </a:rPr>
              <a:t>Monitoring a firm’s performance to make sure that it is meeting its goals</a:t>
            </a:r>
            <a:endParaRPr dirty="0"/>
          </a:p>
          <a:p>
            <a:pPr marL="171450" marR="0" lvl="0" indent="-171450" algn="l" rtl="0">
              <a:lnSpc>
                <a:spcPct val="109416"/>
              </a:lnSpc>
              <a:spcBef>
                <a:spcPts val="240"/>
              </a:spcBef>
              <a:spcAft>
                <a:spcPts val="0"/>
              </a:spcAft>
              <a:buClr>
                <a:srgbClr val="595A59"/>
              </a:buClr>
              <a:buSzPts val="1200"/>
              <a:buFont typeface="Arial"/>
              <a:buChar char="•"/>
            </a:pPr>
            <a:r>
              <a:rPr lang="en-US" sz="1200" dirty="0">
                <a:solidFill>
                  <a:srgbClr val="595A59"/>
                </a:solidFill>
                <a:latin typeface="Calibri"/>
                <a:ea typeface="Calibri"/>
                <a:cs typeface="Calibri"/>
                <a:sym typeface="Calibri"/>
              </a:rPr>
              <a:t>Begins when management establishes standards, often for financial performance</a:t>
            </a:r>
            <a:endParaRPr dirty="0"/>
          </a:p>
          <a:p>
            <a:pPr marL="171450" marR="0" lvl="0" indent="-171450" algn="l" rtl="0">
              <a:lnSpc>
                <a:spcPct val="109416"/>
              </a:lnSpc>
              <a:spcBef>
                <a:spcPts val="240"/>
              </a:spcBef>
              <a:spcAft>
                <a:spcPts val="0"/>
              </a:spcAft>
              <a:buClr>
                <a:srgbClr val="595A59"/>
              </a:buClr>
              <a:buSzPts val="1200"/>
              <a:buFont typeface="Arial"/>
              <a:buChar char="•"/>
            </a:pPr>
            <a:r>
              <a:rPr lang="en-US" sz="1200" dirty="0">
                <a:solidFill>
                  <a:srgbClr val="595A59"/>
                </a:solidFill>
                <a:latin typeface="Calibri"/>
                <a:ea typeface="Calibri"/>
                <a:cs typeface="Calibri"/>
                <a:sym typeface="Calibri"/>
              </a:rPr>
              <a:t>Can serve as a basis for providing rewards or reducing costs</a:t>
            </a:r>
            <a:endParaRPr dirty="0"/>
          </a:p>
          <a:p>
            <a:pPr marL="0" marR="0" lvl="0" indent="0" algn="l" rtl="0">
              <a:lnSpc>
                <a:spcPct val="109416"/>
              </a:lnSpc>
              <a:spcBef>
                <a:spcPts val="240"/>
              </a:spcBef>
              <a:spcAft>
                <a:spcPts val="0"/>
              </a:spcAft>
              <a:buClr>
                <a:schemeClr val="dk2"/>
              </a:buClr>
              <a:buSzPts val="1200"/>
              <a:buFont typeface="Arial"/>
              <a:buNone/>
            </a:pPr>
            <a:endParaRPr sz="1200" b="1" dirty="0">
              <a:solidFill>
                <a:srgbClr val="595A59"/>
              </a:solidFill>
              <a:latin typeface="Calibri"/>
              <a:ea typeface="Calibri"/>
              <a:cs typeface="Calibri"/>
              <a:sym typeface="Calibri"/>
            </a:endParaRPr>
          </a:p>
        </p:txBody>
      </p:sp>
      <p:sp>
        <p:nvSpPr>
          <p:cNvPr id="1295" name="Google Shape;1295;p23"/>
          <p:cNvSpPr txBox="1"/>
          <p:nvPr/>
        </p:nvSpPr>
        <p:spPr>
          <a:xfrm>
            <a:off x="4381373" y="1759343"/>
            <a:ext cx="1956600" cy="1645800"/>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b="1" dirty="0">
                <a:solidFill>
                  <a:srgbClr val="595A59"/>
                </a:solidFill>
                <a:latin typeface="Calibri"/>
                <a:ea typeface="Calibri"/>
                <a:cs typeface="Calibri"/>
                <a:sym typeface="Calibri"/>
              </a:rPr>
              <a:t>Organizing:</a:t>
            </a:r>
            <a:endParaRPr dirty="0"/>
          </a:p>
          <a:p>
            <a:pPr marL="171450" marR="0" lvl="0" indent="-171450" algn="l" rtl="0">
              <a:lnSpc>
                <a:spcPct val="109416"/>
              </a:lnSpc>
              <a:spcBef>
                <a:spcPts val="240"/>
              </a:spcBef>
              <a:spcAft>
                <a:spcPts val="0"/>
              </a:spcAft>
              <a:buClr>
                <a:srgbClr val="595A59"/>
              </a:buClr>
              <a:buSzPts val="1200"/>
              <a:buFont typeface="Arial"/>
              <a:buChar char="•"/>
            </a:pPr>
            <a:r>
              <a:rPr lang="en-US" sz="1200" dirty="0">
                <a:solidFill>
                  <a:srgbClr val="595A59"/>
                </a:solidFill>
                <a:latin typeface="Calibri"/>
                <a:ea typeface="Calibri"/>
                <a:cs typeface="Calibri"/>
                <a:sym typeface="Calibri"/>
              </a:rPr>
              <a:t>Arranging resources and activities in a coherent structure</a:t>
            </a:r>
            <a:endParaRPr dirty="0"/>
          </a:p>
          <a:p>
            <a:pPr marL="171450" marR="0" lvl="0" indent="-171450" algn="l" rtl="0">
              <a:lnSpc>
                <a:spcPct val="109416"/>
              </a:lnSpc>
              <a:spcBef>
                <a:spcPts val="240"/>
              </a:spcBef>
              <a:spcAft>
                <a:spcPts val="0"/>
              </a:spcAft>
              <a:buClr>
                <a:srgbClr val="595A59"/>
              </a:buClr>
              <a:buSzPts val="1200"/>
              <a:buFont typeface="Arial"/>
              <a:buChar char="•"/>
            </a:pPr>
            <a:r>
              <a:rPr lang="en-US" sz="1200" dirty="0">
                <a:solidFill>
                  <a:srgbClr val="595A59"/>
                </a:solidFill>
                <a:latin typeface="Calibri"/>
                <a:ea typeface="Calibri"/>
                <a:cs typeface="Calibri"/>
                <a:sym typeface="Calibri"/>
              </a:rPr>
              <a:t>Prepare organizational charts to help everyone understand roles and reporting relationships</a:t>
            </a:r>
            <a:endParaRPr dirty="0"/>
          </a:p>
          <a:p>
            <a:pPr marL="0" marR="0" lvl="0" indent="0" algn="l" rtl="0">
              <a:lnSpc>
                <a:spcPct val="109416"/>
              </a:lnSpc>
              <a:spcBef>
                <a:spcPts val="240"/>
              </a:spcBef>
              <a:spcAft>
                <a:spcPts val="0"/>
              </a:spcAft>
              <a:buClr>
                <a:schemeClr val="dk2"/>
              </a:buClr>
              <a:buSzPts val="1200"/>
              <a:buFont typeface="Arial"/>
              <a:buNone/>
            </a:pPr>
            <a:endParaRPr sz="1200" b="1" dirty="0">
              <a:solidFill>
                <a:srgbClr val="595A59"/>
              </a:solidFill>
              <a:latin typeface="Calibri"/>
              <a:ea typeface="Calibri"/>
              <a:cs typeface="Calibri"/>
              <a:sym typeface="Calibri"/>
            </a:endParaRPr>
          </a:p>
        </p:txBody>
      </p:sp>
      <p:sp>
        <p:nvSpPr>
          <p:cNvPr id="1297" name="Google Shape;1297;p23"/>
          <p:cNvSpPr txBox="1"/>
          <p:nvPr/>
        </p:nvSpPr>
        <p:spPr>
          <a:xfrm>
            <a:off x="4441010" y="4466502"/>
            <a:ext cx="1956642" cy="1516064"/>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en-US" sz="1200" b="1">
                <a:solidFill>
                  <a:srgbClr val="595A59"/>
                </a:solidFill>
                <a:latin typeface="Calibri"/>
                <a:ea typeface="Calibri"/>
                <a:cs typeface="Calibri"/>
                <a:sym typeface="Calibri"/>
              </a:rPr>
              <a:t>Planning:</a:t>
            </a:r>
            <a:endParaRPr/>
          </a:p>
          <a:p>
            <a:pPr marL="171450" marR="0" lvl="0" indent="-171450" algn="l" rtl="0">
              <a:lnSpc>
                <a:spcPct val="109416"/>
              </a:lnSpc>
              <a:spcBef>
                <a:spcPts val="240"/>
              </a:spcBef>
              <a:spcAft>
                <a:spcPts val="0"/>
              </a:spcAft>
              <a:buClr>
                <a:srgbClr val="595A59"/>
              </a:buClr>
              <a:buSzPts val="1200"/>
              <a:buFont typeface="Arial"/>
              <a:buChar char="•"/>
            </a:pPr>
            <a:r>
              <a:rPr lang="en-US" sz="1200">
                <a:solidFill>
                  <a:srgbClr val="595A59"/>
                </a:solidFill>
                <a:latin typeface="Calibri"/>
                <a:ea typeface="Calibri"/>
                <a:cs typeface="Calibri"/>
                <a:sym typeface="Calibri"/>
              </a:rPr>
              <a:t>Determining firm’s goals</a:t>
            </a:r>
            <a:endParaRPr/>
          </a:p>
          <a:p>
            <a:pPr marL="171450" marR="0" lvl="0" indent="-171450" algn="l" rtl="0">
              <a:lnSpc>
                <a:spcPct val="109416"/>
              </a:lnSpc>
              <a:spcBef>
                <a:spcPts val="240"/>
              </a:spcBef>
              <a:spcAft>
                <a:spcPts val="0"/>
              </a:spcAft>
              <a:buClr>
                <a:srgbClr val="595A59"/>
              </a:buClr>
              <a:buSzPts val="1200"/>
              <a:buFont typeface="Arial"/>
              <a:buChar char="•"/>
            </a:pPr>
            <a:r>
              <a:rPr lang="en-US" sz="1200">
                <a:solidFill>
                  <a:srgbClr val="595A59"/>
                </a:solidFill>
                <a:latin typeface="Calibri"/>
                <a:ea typeface="Calibri"/>
                <a:cs typeface="Calibri"/>
                <a:sym typeface="Calibri"/>
              </a:rPr>
              <a:t>Developing strategy for achieving goals</a:t>
            </a:r>
            <a:endParaRPr/>
          </a:p>
          <a:p>
            <a:pPr marL="171450" marR="0" lvl="0" indent="-171450" algn="l" rtl="0">
              <a:lnSpc>
                <a:spcPct val="109416"/>
              </a:lnSpc>
              <a:spcBef>
                <a:spcPts val="240"/>
              </a:spcBef>
              <a:spcAft>
                <a:spcPts val="0"/>
              </a:spcAft>
              <a:buClr>
                <a:srgbClr val="595A59"/>
              </a:buClr>
              <a:buSzPts val="1200"/>
              <a:buFont typeface="Arial"/>
              <a:buChar char="•"/>
            </a:pPr>
            <a:r>
              <a:rPr lang="en-US" sz="1200">
                <a:solidFill>
                  <a:srgbClr val="595A59"/>
                </a:solidFill>
                <a:latin typeface="Calibri"/>
                <a:ea typeface="Calibri"/>
                <a:cs typeface="Calibri"/>
                <a:sym typeface="Calibri"/>
              </a:rPr>
              <a:t>Designing tactical and operational plans for implementing the strategy</a:t>
            </a:r>
            <a:endParaRPr/>
          </a:p>
          <a:p>
            <a:pPr marL="0" marR="0" lvl="0" indent="0" algn="l" rtl="0">
              <a:lnSpc>
                <a:spcPct val="109416"/>
              </a:lnSpc>
              <a:spcBef>
                <a:spcPts val="240"/>
              </a:spcBef>
              <a:spcAft>
                <a:spcPts val="0"/>
              </a:spcAft>
              <a:buClr>
                <a:schemeClr val="dk2"/>
              </a:buClr>
              <a:buSzPts val="1200"/>
              <a:buFont typeface="Arial"/>
              <a:buNone/>
            </a:pPr>
            <a:endParaRPr sz="1200" b="1">
              <a:solidFill>
                <a:srgbClr val="595A59"/>
              </a:solidFill>
              <a:latin typeface="Calibri"/>
              <a:ea typeface="Calibri"/>
              <a:cs typeface="Calibri"/>
              <a:sym typeface="Calibri"/>
            </a:endParaRPr>
          </a:p>
        </p:txBody>
      </p:sp>
      <p:sp>
        <p:nvSpPr>
          <p:cNvPr id="1298" name="Google Shape;1298;p23"/>
          <p:cNvSpPr/>
          <p:nvPr/>
        </p:nvSpPr>
        <p:spPr>
          <a:xfrm>
            <a:off x="6681046" y="4439152"/>
            <a:ext cx="477904" cy="477904"/>
          </a:xfrm>
          <a:custGeom>
            <a:avLst/>
            <a:gdLst/>
            <a:ahLst/>
            <a:cxnLst/>
            <a:rect l="l" t="t" r="r" b="b"/>
            <a:pathLst>
              <a:path w="290207" h="290151" extrusionOk="0">
                <a:moveTo>
                  <a:pt x="184636" y="243236"/>
                </a:moveTo>
                <a:lnTo>
                  <a:pt x="184636" y="274994"/>
                </a:lnTo>
                <a:lnTo>
                  <a:pt x="216731" y="243236"/>
                </a:lnTo>
                <a:lnTo>
                  <a:pt x="184636" y="243236"/>
                </a:lnTo>
                <a:close/>
                <a:moveTo>
                  <a:pt x="90155" y="207148"/>
                </a:moveTo>
                <a:lnTo>
                  <a:pt x="79697" y="243958"/>
                </a:lnTo>
                <a:lnTo>
                  <a:pt x="116840" y="233853"/>
                </a:lnTo>
                <a:lnTo>
                  <a:pt x="90155" y="207148"/>
                </a:lnTo>
                <a:close/>
                <a:moveTo>
                  <a:pt x="251350" y="78312"/>
                </a:moveTo>
                <a:lnTo>
                  <a:pt x="112513" y="217253"/>
                </a:lnTo>
                <a:lnTo>
                  <a:pt x="125134" y="229523"/>
                </a:lnTo>
                <a:lnTo>
                  <a:pt x="263611" y="90582"/>
                </a:lnTo>
                <a:lnTo>
                  <a:pt x="251350" y="78312"/>
                </a:lnTo>
                <a:close/>
                <a:moveTo>
                  <a:pt x="133278" y="71437"/>
                </a:moveTo>
                <a:lnTo>
                  <a:pt x="163585" y="71437"/>
                </a:lnTo>
                <a:cubicBezTo>
                  <a:pt x="166110" y="71437"/>
                  <a:pt x="167914" y="73342"/>
                  <a:pt x="167914" y="76009"/>
                </a:cubicBezTo>
                <a:cubicBezTo>
                  <a:pt x="167914" y="78676"/>
                  <a:pt x="166110" y="80581"/>
                  <a:pt x="163585" y="80581"/>
                </a:cubicBezTo>
                <a:lnTo>
                  <a:pt x="133278" y="80581"/>
                </a:lnTo>
                <a:cubicBezTo>
                  <a:pt x="130752" y="80581"/>
                  <a:pt x="128587" y="78676"/>
                  <a:pt x="128587" y="76009"/>
                </a:cubicBezTo>
                <a:cubicBezTo>
                  <a:pt x="128587" y="73342"/>
                  <a:pt x="130752" y="71437"/>
                  <a:pt x="133278" y="71437"/>
                </a:cubicBezTo>
                <a:close/>
                <a:moveTo>
                  <a:pt x="232598" y="59546"/>
                </a:moveTo>
                <a:lnTo>
                  <a:pt x="94121" y="198848"/>
                </a:lnTo>
                <a:lnTo>
                  <a:pt x="106382" y="211118"/>
                </a:lnTo>
                <a:lnTo>
                  <a:pt x="245220" y="72177"/>
                </a:lnTo>
                <a:lnTo>
                  <a:pt x="232598" y="59546"/>
                </a:lnTo>
                <a:close/>
                <a:moveTo>
                  <a:pt x="253514" y="42224"/>
                </a:moveTo>
                <a:cubicBezTo>
                  <a:pt x="251711" y="42224"/>
                  <a:pt x="249547" y="42946"/>
                  <a:pt x="248105" y="44028"/>
                </a:cubicBezTo>
                <a:lnTo>
                  <a:pt x="239090" y="53772"/>
                </a:lnTo>
                <a:lnTo>
                  <a:pt x="270103" y="84447"/>
                </a:lnTo>
                <a:lnTo>
                  <a:pt x="279479" y="75064"/>
                </a:lnTo>
                <a:cubicBezTo>
                  <a:pt x="282003" y="72177"/>
                  <a:pt x="282003" y="67847"/>
                  <a:pt x="279479" y="64959"/>
                </a:cubicBezTo>
                <a:lnTo>
                  <a:pt x="258563" y="44028"/>
                </a:lnTo>
                <a:cubicBezTo>
                  <a:pt x="257481" y="42946"/>
                  <a:pt x="255317" y="42224"/>
                  <a:pt x="253514" y="42224"/>
                </a:cubicBezTo>
                <a:close/>
                <a:moveTo>
                  <a:pt x="4688" y="0"/>
                </a:moveTo>
                <a:lnTo>
                  <a:pt x="227189" y="0"/>
                </a:lnTo>
                <a:cubicBezTo>
                  <a:pt x="229713" y="0"/>
                  <a:pt x="231877" y="1805"/>
                  <a:pt x="231877" y="4331"/>
                </a:cubicBezTo>
                <a:lnTo>
                  <a:pt x="231877" y="25984"/>
                </a:lnTo>
                <a:cubicBezTo>
                  <a:pt x="231877" y="28510"/>
                  <a:pt x="229713" y="30315"/>
                  <a:pt x="227189" y="30315"/>
                </a:cubicBezTo>
                <a:cubicBezTo>
                  <a:pt x="224665" y="30315"/>
                  <a:pt x="222862" y="28510"/>
                  <a:pt x="222862" y="25984"/>
                </a:cubicBezTo>
                <a:lnTo>
                  <a:pt x="222862" y="8661"/>
                </a:lnTo>
                <a:lnTo>
                  <a:pt x="9016" y="8661"/>
                </a:lnTo>
                <a:lnTo>
                  <a:pt x="9016" y="281490"/>
                </a:lnTo>
                <a:lnTo>
                  <a:pt x="175981" y="281490"/>
                </a:lnTo>
                <a:lnTo>
                  <a:pt x="175981" y="238906"/>
                </a:lnTo>
                <a:cubicBezTo>
                  <a:pt x="175981" y="236380"/>
                  <a:pt x="177785" y="234214"/>
                  <a:pt x="180309" y="234214"/>
                </a:cubicBezTo>
                <a:lnTo>
                  <a:pt x="222862" y="234214"/>
                </a:lnTo>
                <a:lnTo>
                  <a:pt x="222862" y="144354"/>
                </a:lnTo>
                <a:lnTo>
                  <a:pt x="128019" y="238906"/>
                </a:lnTo>
                <a:cubicBezTo>
                  <a:pt x="127659" y="239628"/>
                  <a:pt x="126938" y="239988"/>
                  <a:pt x="126216" y="239988"/>
                </a:cubicBezTo>
                <a:lnTo>
                  <a:pt x="74648" y="254785"/>
                </a:lnTo>
                <a:cubicBezTo>
                  <a:pt x="74287" y="254785"/>
                  <a:pt x="73566" y="254785"/>
                  <a:pt x="73206" y="254785"/>
                </a:cubicBezTo>
                <a:cubicBezTo>
                  <a:pt x="49044" y="254785"/>
                  <a:pt x="29571" y="235297"/>
                  <a:pt x="29571" y="210757"/>
                </a:cubicBezTo>
                <a:cubicBezTo>
                  <a:pt x="29571" y="186578"/>
                  <a:pt x="49044" y="166729"/>
                  <a:pt x="73206" y="166729"/>
                </a:cubicBezTo>
                <a:cubicBezTo>
                  <a:pt x="81860" y="166729"/>
                  <a:pt x="88712" y="159872"/>
                  <a:pt x="88712" y="151211"/>
                </a:cubicBezTo>
                <a:cubicBezTo>
                  <a:pt x="88712" y="142910"/>
                  <a:pt x="81860" y="136054"/>
                  <a:pt x="73206" y="136054"/>
                </a:cubicBezTo>
                <a:lnTo>
                  <a:pt x="61305" y="136054"/>
                </a:lnTo>
                <a:cubicBezTo>
                  <a:pt x="43635" y="136054"/>
                  <a:pt x="29571" y="121618"/>
                  <a:pt x="29571" y="103935"/>
                </a:cubicBezTo>
                <a:cubicBezTo>
                  <a:pt x="29571" y="86613"/>
                  <a:pt x="43635" y="72177"/>
                  <a:pt x="61305" y="72177"/>
                </a:cubicBezTo>
                <a:lnTo>
                  <a:pt x="108907" y="72177"/>
                </a:lnTo>
                <a:cubicBezTo>
                  <a:pt x="111431" y="72177"/>
                  <a:pt x="113595" y="73982"/>
                  <a:pt x="113595" y="76508"/>
                </a:cubicBezTo>
                <a:cubicBezTo>
                  <a:pt x="113595" y="79034"/>
                  <a:pt x="111431" y="80838"/>
                  <a:pt x="108907" y="80838"/>
                </a:cubicBezTo>
                <a:lnTo>
                  <a:pt x="61305" y="80838"/>
                </a:lnTo>
                <a:cubicBezTo>
                  <a:pt x="48323" y="80838"/>
                  <a:pt x="38226" y="91304"/>
                  <a:pt x="38226" y="103935"/>
                </a:cubicBezTo>
                <a:cubicBezTo>
                  <a:pt x="38226" y="116566"/>
                  <a:pt x="48323" y="127032"/>
                  <a:pt x="61305" y="127032"/>
                </a:cubicBezTo>
                <a:lnTo>
                  <a:pt x="73206" y="127032"/>
                </a:lnTo>
                <a:cubicBezTo>
                  <a:pt x="86548" y="127032"/>
                  <a:pt x="97728" y="137858"/>
                  <a:pt x="97728" y="151211"/>
                </a:cubicBezTo>
                <a:cubicBezTo>
                  <a:pt x="97728" y="164564"/>
                  <a:pt x="86548" y="175751"/>
                  <a:pt x="73206" y="175751"/>
                </a:cubicBezTo>
                <a:cubicBezTo>
                  <a:pt x="54093" y="175751"/>
                  <a:pt x="38226" y="191269"/>
                  <a:pt x="38226" y="210757"/>
                </a:cubicBezTo>
                <a:cubicBezTo>
                  <a:pt x="38226" y="229162"/>
                  <a:pt x="51929" y="244319"/>
                  <a:pt x="69960" y="246123"/>
                </a:cubicBezTo>
                <a:lnTo>
                  <a:pt x="83663" y="197404"/>
                </a:lnTo>
                <a:cubicBezTo>
                  <a:pt x="83663" y="196682"/>
                  <a:pt x="84385" y="196321"/>
                  <a:pt x="84745" y="195600"/>
                </a:cubicBezTo>
                <a:lnTo>
                  <a:pt x="226468" y="53772"/>
                </a:lnTo>
                <a:lnTo>
                  <a:pt x="225747" y="52328"/>
                </a:lnTo>
                <a:cubicBezTo>
                  <a:pt x="223944" y="50885"/>
                  <a:pt x="223944" y="47998"/>
                  <a:pt x="225747" y="46554"/>
                </a:cubicBezTo>
                <a:cubicBezTo>
                  <a:pt x="227189" y="44750"/>
                  <a:pt x="230074" y="44750"/>
                  <a:pt x="231877" y="46554"/>
                </a:cubicBezTo>
                <a:lnTo>
                  <a:pt x="232598" y="47276"/>
                </a:lnTo>
                <a:lnTo>
                  <a:pt x="241974" y="38254"/>
                </a:lnTo>
                <a:cubicBezTo>
                  <a:pt x="244859" y="35006"/>
                  <a:pt x="249187" y="33202"/>
                  <a:pt x="253514" y="33202"/>
                </a:cubicBezTo>
                <a:cubicBezTo>
                  <a:pt x="257842" y="33202"/>
                  <a:pt x="261808" y="35006"/>
                  <a:pt x="265054" y="38254"/>
                </a:cubicBezTo>
                <a:lnTo>
                  <a:pt x="285609" y="58464"/>
                </a:lnTo>
                <a:cubicBezTo>
                  <a:pt x="291740" y="64959"/>
                  <a:pt x="291740" y="75064"/>
                  <a:pt x="285609" y="81199"/>
                </a:cubicBezTo>
                <a:lnTo>
                  <a:pt x="276233" y="90582"/>
                </a:lnTo>
                <a:lnTo>
                  <a:pt x="277315" y="92026"/>
                </a:lnTo>
                <a:cubicBezTo>
                  <a:pt x="279118" y="93830"/>
                  <a:pt x="279118" y="96356"/>
                  <a:pt x="277315" y="98161"/>
                </a:cubicBezTo>
                <a:cubicBezTo>
                  <a:pt x="276594" y="98883"/>
                  <a:pt x="275512" y="99243"/>
                  <a:pt x="274069" y="99243"/>
                </a:cubicBezTo>
                <a:cubicBezTo>
                  <a:pt x="273348" y="99243"/>
                  <a:pt x="271906" y="98883"/>
                  <a:pt x="271184" y="98161"/>
                </a:cubicBezTo>
                <a:lnTo>
                  <a:pt x="270103" y="97078"/>
                </a:lnTo>
                <a:lnTo>
                  <a:pt x="231877" y="135332"/>
                </a:lnTo>
                <a:lnTo>
                  <a:pt x="231877" y="238906"/>
                </a:lnTo>
                <a:cubicBezTo>
                  <a:pt x="231877" y="239988"/>
                  <a:pt x="231156" y="241071"/>
                  <a:pt x="230435" y="241793"/>
                </a:cubicBezTo>
                <a:lnTo>
                  <a:pt x="183554" y="288708"/>
                </a:lnTo>
                <a:cubicBezTo>
                  <a:pt x="182473" y="289790"/>
                  <a:pt x="181391" y="290151"/>
                  <a:pt x="180309" y="290151"/>
                </a:cubicBezTo>
                <a:lnTo>
                  <a:pt x="4688" y="290151"/>
                </a:lnTo>
                <a:cubicBezTo>
                  <a:pt x="2164" y="290151"/>
                  <a:pt x="0" y="288347"/>
                  <a:pt x="0" y="285460"/>
                </a:cubicBezTo>
                <a:lnTo>
                  <a:pt x="0" y="4331"/>
                </a:lnTo>
                <a:cubicBezTo>
                  <a:pt x="0" y="1805"/>
                  <a:pt x="2164" y="0"/>
                  <a:pt x="468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67">
              <a:solidFill>
                <a:schemeClr val="dk1"/>
              </a:solidFill>
              <a:latin typeface="Calibri"/>
              <a:ea typeface="Calibri"/>
              <a:cs typeface="Calibri"/>
              <a:sym typeface="Calibri"/>
            </a:endParaRPr>
          </a:p>
        </p:txBody>
      </p:sp>
      <p:sp>
        <p:nvSpPr>
          <p:cNvPr id="1299" name="Google Shape;1299;p23"/>
          <p:cNvSpPr/>
          <p:nvPr/>
        </p:nvSpPr>
        <p:spPr>
          <a:xfrm>
            <a:off x="6875442" y="2820512"/>
            <a:ext cx="477904" cy="477904"/>
          </a:xfrm>
          <a:custGeom>
            <a:avLst/>
            <a:gdLst/>
            <a:ahLst/>
            <a:cxnLst/>
            <a:rect l="l" t="t" r="r" b="b"/>
            <a:pathLst>
              <a:path w="290151" h="290151" extrusionOk="0">
                <a:moveTo>
                  <a:pt x="28141" y="246062"/>
                </a:moveTo>
                <a:lnTo>
                  <a:pt x="98496" y="246062"/>
                </a:lnTo>
                <a:cubicBezTo>
                  <a:pt x="101022" y="246062"/>
                  <a:pt x="102826" y="248348"/>
                  <a:pt x="102826" y="251015"/>
                </a:cubicBezTo>
                <a:cubicBezTo>
                  <a:pt x="102826" y="253301"/>
                  <a:pt x="101022" y="255206"/>
                  <a:pt x="98496" y="255206"/>
                </a:cubicBezTo>
                <a:lnTo>
                  <a:pt x="28141" y="255206"/>
                </a:lnTo>
                <a:cubicBezTo>
                  <a:pt x="25616" y="255206"/>
                  <a:pt x="23812" y="253301"/>
                  <a:pt x="23812" y="251015"/>
                </a:cubicBezTo>
                <a:cubicBezTo>
                  <a:pt x="23812" y="248348"/>
                  <a:pt x="25616" y="246062"/>
                  <a:pt x="28141" y="246062"/>
                </a:cubicBezTo>
                <a:close/>
                <a:moveTo>
                  <a:pt x="28157" y="211137"/>
                </a:moveTo>
                <a:lnTo>
                  <a:pt x="81018" y="211137"/>
                </a:lnTo>
                <a:cubicBezTo>
                  <a:pt x="83552" y="211137"/>
                  <a:pt x="85363" y="213042"/>
                  <a:pt x="85363" y="215709"/>
                </a:cubicBezTo>
                <a:cubicBezTo>
                  <a:pt x="85363" y="218376"/>
                  <a:pt x="83552" y="220281"/>
                  <a:pt x="81018" y="220281"/>
                </a:cubicBezTo>
                <a:lnTo>
                  <a:pt x="28157" y="220281"/>
                </a:lnTo>
                <a:cubicBezTo>
                  <a:pt x="25622" y="220281"/>
                  <a:pt x="23812" y="218376"/>
                  <a:pt x="23812" y="215709"/>
                </a:cubicBezTo>
                <a:cubicBezTo>
                  <a:pt x="23812" y="213042"/>
                  <a:pt x="25622" y="211137"/>
                  <a:pt x="28157" y="211137"/>
                </a:cubicBezTo>
                <a:close/>
                <a:moveTo>
                  <a:pt x="225346" y="187576"/>
                </a:moveTo>
                <a:cubicBezTo>
                  <a:pt x="223203" y="187576"/>
                  <a:pt x="221417" y="187938"/>
                  <a:pt x="219631" y="189024"/>
                </a:cubicBezTo>
                <a:cubicBezTo>
                  <a:pt x="217488" y="190110"/>
                  <a:pt x="215344" y="192645"/>
                  <a:pt x="214630" y="195541"/>
                </a:cubicBezTo>
                <a:cubicBezTo>
                  <a:pt x="212844" y="201334"/>
                  <a:pt x="216416" y="207851"/>
                  <a:pt x="222131" y="209300"/>
                </a:cubicBezTo>
                <a:cubicBezTo>
                  <a:pt x="228203" y="211110"/>
                  <a:pt x="233918" y="207851"/>
                  <a:pt x="235704" y="201696"/>
                </a:cubicBezTo>
                <a:cubicBezTo>
                  <a:pt x="236775" y="198800"/>
                  <a:pt x="236061" y="195903"/>
                  <a:pt x="234632" y="193369"/>
                </a:cubicBezTo>
                <a:cubicBezTo>
                  <a:pt x="233561" y="190834"/>
                  <a:pt x="231061" y="188662"/>
                  <a:pt x="228203" y="187938"/>
                </a:cubicBezTo>
                <a:cubicBezTo>
                  <a:pt x="227132" y="187576"/>
                  <a:pt x="226060" y="187576"/>
                  <a:pt x="225346" y="187576"/>
                </a:cubicBezTo>
                <a:close/>
                <a:moveTo>
                  <a:pt x="230346" y="179248"/>
                </a:moveTo>
                <a:cubicBezTo>
                  <a:pt x="235704" y="181059"/>
                  <a:pt x="239990" y="184317"/>
                  <a:pt x="242490" y="189024"/>
                </a:cubicBezTo>
                <a:cubicBezTo>
                  <a:pt x="244991" y="193731"/>
                  <a:pt x="245705" y="199162"/>
                  <a:pt x="244276" y="204231"/>
                </a:cubicBezTo>
                <a:cubicBezTo>
                  <a:pt x="241776" y="212920"/>
                  <a:pt x="233918" y="218713"/>
                  <a:pt x="225346" y="218713"/>
                </a:cubicBezTo>
                <a:cubicBezTo>
                  <a:pt x="223203" y="218713"/>
                  <a:pt x="221417" y="218351"/>
                  <a:pt x="219631" y="217989"/>
                </a:cubicBezTo>
                <a:cubicBezTo>
                  <a:pt x="209272" y="214731"/>
                  <a:pt x="203200" y="203507"/>
                  <a:pt x="206058" y="193369"/>
                </a:cubicBezTo>
                <a:cubicBezTo>
                  <a:pt x="207486" y="187938"/>
                  <a:pt x="211058" y="183955"/>
                  <a:pt x="215702" y="181059"/>
                </a:cubicBezTo>
                <a:cubicBezTo>
                  <a:pt x="220345" y="178524"/>
                  <a:pt x="225346" y="177800"/>
                  <a:pt x="230346" y="179248"/>
                </a:cubicBezTo>
                <a:close/>
                <a:moveTo>
                  <a:pt x="68129" y="176212"/>
                </a:moveTo>
                <a:lnTo>
                  <a:pt x="96971" y="176212"/>
                </a:lnTo>
                <a:cubicBezTo>
                  <a:pt x="99463" y="176212"/>
                  <a:pt x="101244" y="178498"/>
                  <a:pt x="101244" y="181165"/>
                </a:cubicBezTo>
                <a:cubicBezTo>
                  <a:pt x="101244" y="183451"/>
                  <a:pt x="99463" y="185356"/>
                  <a:pt x="96971" y="185356"/>
                </a:cubicBezTo>
                <a:lnTo>
                  <a:pt x="68129" y="185356"/>
                </a:lnTo>
                <a:cubicBezTo>
                  <a:pt x="65636" y="185356"/>
                  <a:pt x="63500" y="183451"/>
                  <a:pt x="63500" y="181165"/>
                </a:cubicBezTo>
                <a:cubicBezTo>
                  <a:pt x="63500" y="178498"/>
                  <a:pt x="65636" y="176212"/>
                  <a:pt x="68129" y="176212"/>
                </a:cubicBezTo>
                <a:close/>
                <a:moveTo>
                  <a:pt x="28188" y="176212"/>
                </a:moveTo>
                <a:lnTo>
                  <a:pt x="45694" y="176212"/>
                </a:lnTo>
                <a:cubicBezTo>
                  <a:pt x="48247" y="176212"/>
                  <a:pt x="50435" y="178498"/>
                  <a:pt x="50435" y="181165"/>
                </a:cubicBezTo>
                <a:cubicBezTo>
                  <a:pt x="50435" y="183451"/>
                  <a:pt x="48247" y="185356"/>
                  <a:pt x="45694" y="185356"/>
                </a:cubicBezTo>
                <a:lnTo>
                  <a:pt x="28188" y="185356"/>
                </a:lnTo>
                <a:cubicBezTo>
                  <a:pt x="25635" y="185356"/>
                  <a:pt x="23812" y="183451"/>
                  <a:pt x="23812" y="181165"/>
                </a:cubicBezTo>
                <a:cubicBezTo>
                  <a:pt x="23812" y="178498"/>
                  <a:pt x="25635" y="176212"/>
                  <a:pt x="28188" y="176212"/>
                </a:cubicBezTo>
                <a:close/>
                <a:moveTo>
                  <a:pt x="28157" y="141287"/>
                </a:moveTo>
                <a:lnTo>
                  <a:pt x="81018" y="141287"/>
                </a:lnTo>
                <a:cubicBezTo>
                  <a:pt x="83552" y="141287"/>
                  <a:pt x="85363" y="143192"/>
                  <a:pt x="85363" y="145859"/>
                </a:cubicBezTo>
                <a:cubicBezTo>
                  <a:pt x="85363" y="148526"/>
                  <a:pt x="83552" y="150431"/>
                  <a:pt x="81018" y="150431"/>
                </a:cubicBezTo>
                <a:lnTo>
                  <a:pt x="28157" y="150431"/>
                </a:lnTo>
                <a:cubicBezTo>
                  <a:pt x="25622" y="150431"/>
                  <a:pt x="23812" y="148526"/>
                  <a:pt x="23812" y="145859"/>
                </a:cubicBezTo>
                <a:cubicBezTo>
                  <a:pt x="23812" y="143192"/>
                  <a:pt x="25622" y="141287"/>
                  <a:pt x="28157" y="141287"/>
                </a:cubicBezTo>
                <a:close/>
                <a:moveTo>
                  <a:pt x="198785" y="130761"/>
                </a:moveTo>
                <a:cubicBezTo>
                  <a:pt x="205648" y="128587"/>
                  <a:pt x="211427" y="128949"/>
                  <a:pt x="216123" y="132211"/>
                </a:cubicBezTo>
                <a:cubicBezTo>
                  <a:pt x="222263" y="135473"/>
                  <a:pt x="226237" y="142721"/>
                  <a:pt x="228404" y="153231"/>
                </a:cubicBezTo>
                <a:cubicBezTo>
                  <a:pt x="228765" y="154319"/>
                  <a:pt x="229487" y="154681"/>
                  <a:pt x="229849" y="154681"/>
                </a:cubicBezTo>
                <a:cubicBezTo>
                  <a:pt x="230571" y="154681"/>
                  <a:pt x="230932" y="154681"/>
                  <a:pt x="231655" y="153956"/>
                </a:cubicBezTo>
                <a:cubicBezTo>
                  <a:pt x="238156" y="143808"/>
                  <a:pt x="245019" y="138010"/>
                  <a:pt x="252965" y="136922"/>
                </a:cubicBezTo>
                <a:cubicBezTo>
                  <a:pt x="259467" y="135835"/>
                  <a:pt x="265968" y="138010"/>
                  <a:pt x="272470" y="143446"/>
                </a:cubicBezTo>
                <a:cubicBezTo>
                  <a:pt x="274276" y="145258"/>
                  <a:pt x="274276" y="147795"/>
                  <a:pt x="272831" y="149607"/>
                </a:cubicBezTo>
                <a:cubicBezTo>
                  <a:pt x="271025" y="151782"/>
                  <a:pt x="268497" y="151782"/>
                  <a:pt x="266691" y="150332"/>
                </a:cubicBezTo>
                <a:cubicBezTo>
                  <a:pt x="261995" y="146708"/>
                  <a:pt x="258022" y="144896"/>
                  <a:pt x="254410" y="145621"/>
                </a:cubicBezTo>
                <a:cubicBezTo>
                  <a:pt x="247908" y="146708"/>
                  <a:pt x="242490" y="153231"/>
                  <a:pt x="239240" y="158668"/>
                </a:cubicBezTo>
                <a:cubicBezTo>
                  <a:pt x="236711" y="162292"/>
                  <a:pt x="232738" y="164104"/>
                  <a:pt x="228404" y="163379"/>
                </a:cubicBezTo>
                <a:cubicBezTo>
                  <a:pt x="223708" y="162654"/>
                  <a:pt x="220457" y="159030"/>
                  <a:pt x="219735" y="154681"/>
                </a:cubicBezTo>
                <a:cubicBezTo>
                  <a:pt x="218290" y="147070"/>
                  <a:pt x="215401" y="141996"/>
                  <a:pt x="211789" y="139459"/>
                </a:cubicBezTo>
                <a:cubicBezTo>
                  <a:pt x="208899" y="138010"/>
                  <a:pt x="206009" y="138010"/>
                  <a:pt x="201674" y="139459"/>
                </a:cubicBezTo>
                <a:cubicBezTo>
                  <a:pt x="195895" y="140909"/>
                  <a:pt x="192283" y="143808"/>
                  <a:pt x="190477" y="147433"/>
                </a:cubicBezTo>
                <a:cubicBezTo>
                  <a:pt x="188671" y="152869"/>
                  <a:pt x="190838" y="160117"/>
                  <a:pt x="193728" y="165191"/>
                </a:cubicBezTo>
                <a:cubicBezTo>
                  <a:pt x="195895" y="169178"/>
                  <a:pt x="195173" y="173889"/>
                  <a:pt x="192644" y="177151"/>
                </a:cubicBezTo>
                <a:cubicBezTo>
                  <a:pt x="189394" y="180413"/>
                  <a:pt x="185059" y="181863"/>
                  <a:pt x="180725" y="180051"/>
                </a:cubicBezTo>
                <a:cubicBezTo>
                  <a:pt x="172417" y="177151"/>
                  <a:pt x="165555" y="177151"/>
                  <a:pt x="161581" y="179326"/>
                </a:cubicBezTo>
                <a:cubicBezTo>
                  <a:pt x="159053" y="180776"/>
                  <a:pt x="157247" y="183675"/>
                  <a:pt x="156525" y="188024"/>
                </a:cubicBezTo>
                <a:cubicBezTo>
                  <a:pt x="155080" y="193461"/>
                  <a:pt x="155802" y="198172"/>
                  <a:pt x="157969" y="201071"/>
                </a:cubicBezTo>
                <a:cubicBezTo>
                  <a:pt x="161581" y="205421"/>
                  <a:pt x="169167" y="206508"/>
                  <a:pt x="174585" y="206870"/>
                </a:cubicBezTo>
                <a:cubicBezTo>
                  <a:pt x="179280" y="207233"/>
                  <a:pt x="183253" y="210132"/>
                  <a:pt x="184698" y="214119"/>
                </a:cubicBezTo>
                <a:cubicBezTo>
                  <a:pt x="186143" y="218468"/>
                  <a:pt x="185059" y="222817"/>
                  <a:pt x="181447" y="225716"/>
                </a:cubicBezTo>
                <a:cubicBezTo>
                  <a:pt x="176391" y="230065"/>
                  <a:pt x="173140" y="234052"/>
                  <a:pt x="172056" y="237676"/>
                </a:cubicBezTo>
                <a:cubicBezTo>
                  <a:pt x="171334" y="239488"/>
                  <a:pt x="169889" y="240938"/>
                  <a:pt x="167722" y="240938"/>
                </a:cubicBezTo>
                <a:cubicBezTo>
                  <a:pt x="167361" y="240938"/>
                  <a:pt x="166999" y="240938"/>
                  <a:pt x="166638" y="240575"/>
                </a:cubicBezTo>
                <a:cubicBezTo>
                  <a:pt x="164110" y="240213"/>
                  <a:pt x="163026" y="237314"/>
                  <a:pt x="163749" y="235139"/>
                </a:cubicBezTo>
                <a:cubicBezTo>
                  <a:pt x="165193" y="229703"/>
                  <a:pt x="169528" y="224629"/>
                  <a:pt x="175668" y="218830"/>
                </a:cubicBezTo>
                <a:cubicBezTo>
                  <a:pt x="176391" y="218468"/>
                  <a:pt x="176752" y="217743"/>
                  <a:pt x="176391" y="217018"/>
                </a:cubicBezTo>
                <a:cubicBezTo>
                  <a:pt x="176029" y="216656"/>
                  <a:pt x="175668" y="215931"/>
                  <a:pt x="174585" y="215931"/>
                </a:cubicBezTo>
                <a:cubicBezTo>
                  <a:pt x="163387" y="215206"/>
                  <a:pt x="155802" y="212307"/>
                  <a:pt x="151107" y="206508"/>
                </a:cubicBezTo>
                <a:cubicBezTo>
                  <a:pt x="147133" y="201434"/>
                  <a:pt x="146050" y="194548"/>
                  <a:pt x="147856" y="186212"/>
                </a:cubicBezTo>
                <a:cubicBezTo>
                  <a:pt x="148939" y="179326"/>
                  <a:pt x="152190" y="174614"/>
                  <a:pt x="157247" y="171715"/>
                </a:cubicBezTo>
                <a:cubicBezTo>
                  <a:pt x="163749" y="167728"/>
                  <a:pt x="172417" y="168091"/>
                  <a:pt x="183614" y="172077"/>
                </a:cubicBezTo>
                <a:cubicBezTo>
                  <a:pt x="185059" y="172440"/>
                  <a:pt x="185420" y="171715"/>
                  <a:pt x="185782" y="171352"/>
                </a:cubicBezTo>
                <a:cubicBezTo>
                  <a:pt x="186143" y="170990"/>
                  <a:pt x="186504" y="170265"/>
                  <a:pt x="185782" y="169178"/>
                </a:cubicBezTo>
                <a:cubicBezTo>
                  <a:pt x="180725" y="159393"/>
                  <a:pt x="179641" y="150694"/>
                  <a:pt x="182531" y="144171"/>
                </a:cubicBezTo>
                <a:cubicBezTo>
                  <a:pt x="185059" y="138010"/>
                  <a:pt x="190477" y="133298"/>
                  <a:pt x="198785" y="130761"/>
                </a:cubicBezTo>
                <a:close/>
                <a:moveTo>
                  <a:pt x="125948" y="114039"/>
                </a:moveTo>
                <a:lnTo>
                  <a:pt x="125948" y="246123"/>
                </a:lnTo>
                <a:lnTo>
                  <a:pt x="281490" y="246123"/>
                </a:lnTo>
                <a:lnTo>
                  <a:pt x="281490" y="114039"/>
                </a:lnTo>
                <a:lnTo>
                  <a:pt x="125948" y="114039"/>
                </a:lnTo>
                <a:close/>
                <a:moveTo>
                  <a:pt x="28141" y="104775"/>
                </a:moveTo>
                <a:lnTo>
                  <a:pt x="98496" y="104775"/>
                </a:lnTo>
                <a:cubicBezTo>
                  <a:pt x="101022" y="104775"/>
                  <a:pt x="102826" y="107061"/>
                  <a:pt x="102826" y="109728"/>
                </a:cubicBezTo>
                <a:cubicBezTo>
                  <a:pt x="102826" y="112014"/>
                  <a:pt x="101022" y="113919"/>
                  <a:pt x="98496" y="113919"/>
                </a:cubicBezTo>
                <a:lnTo>
                  <a:pt x="28141" y="113919"/>
                </a:lnTo>
                <a:cubicBezTo>
                  <a:pt x="25616" y="113919"/>
                  <a:pt x="23812" y="112014"/>
                  <a:pt x="23812" y="109728"/>
                </a:cubicBezTo>
                <a:cubicBezTo>
                  <a:pt x="23812" y="107061"/>
                  <a:pt x="25616" y="104775"/>
                  <a:pt x="28141" y="104775"/>
                </a:cubicBezTo>
                <a:close/>
                <a:moveTo>
                  <a:pt x="156701" y="69850"/>
                </a:moveTo>
                <a:lnTo>
                  <a:pt x="203302" y="69850"/>
                </a:lnTo>
                <a:cubicBezTo>
                  <a:pt x="205811" y="69850"/>
                  <a:pt x="207604" y="71755"/>
                  <a:pt x="207604" y="74422"/>
                </a:cubicBezTo>
                <a:cubicBezTo>
                  <a:pt x="207604" y="76708"/>
                  <a:pt x="205811" y="78994"/>
                  <a:pt x="203302" y="78994"/>
                </a:cubicBezTo>
                <a:lnTo>
                  <a:pt x="156701" y="78994"/>
                </a:lnTo>
                <a:cubicBezTo>
                  <a:pt x="154551" y="78994"/>
                  <a:pt x="152400" y="76708"/>
                  <a:pt x="152400" y="74422"/>
                </a:cubicBezTo>
                <a:cubicBezTo>
                  <a:pt x="152400" y="71755"/>
                  <a:pt x="154551" y="69850"/>
                  <a:pt x="156701" y="69850"/>
                </a:cubicBezTo>
                <a:close/>
                <a:moveTo>
                  <a:pt x="85263" y="69850"/>
                </a:moveTo>
                <a:lnTo>
                  <a:pt x="131865" y="69850"/>
                </a:lnTo>
                <a:cubicBezTo>
                  <a:pt x="134374" y="69850"/>
                  <a:pt x="136166" y="71755"/>
                  <a:pt x="136166" y="74422"/>
                </a:cubicBezTo>
                <a:cubicBezTo>
                  <a:pt x="136166" y="76708"/>
                  <a:pt x="134374" y="78994"/>
                  <a:pt x="131865" y="78994"/>
                </a:cubicBezTo>
                <a:lnTo>
                  <a:pt x="85263" y="78994"/>
                </a:lnTo>
                <a:cubicBezTo>
                  <a:pt x="83113" y="78994"/>
                  <a:pt x="80962" y="76708"/>
                  <a:pt x="80962" y="74422"/>
                </a:cubicBezTo>
                <a:cubicBezTo>
                  <a:pt x="80962" y="71755"/>
                  <a:pt x="83113" y="69850"/>
                  <a:pt x="85263" y="69850"/>
                </a:cubicBezTo>
                <a:close/>
                <a:moveTo>
                  <a:pt x="28184" y="69850"/>
                </a:moveTo>
                <a:lnTo>
                  <a:pt x="63525" y="69850"/>
                </a:lnTo>
                <a:cubicBezTo>
                  <a:pt x="66076" y="69850"/>
                  <a:pt x="67897" y="71755"/>
                  <a:pt x="67897" y="74422"/>
                </a:cubicBezTo>
                <a:cubicBezTo>
                  <a:pt x="67897" y="76708"/>
                  <a:pt x="66076" y="78994"/>
                  <a:pt x="63525" y="78994"/>
                </a:cubicBezTo>
                <a:lnTo>
                  <a:pt x="28184" y="78994"/>
                </a:lnTo>
                <a:cubicBezTo>
                  <a:pt x="25633" y="78994"/>
                  <a:pt x="23812" y="76708"/>
                  <a:pt x="23812" y="74422"/>
                </a:cubicBezTo>
                <a:cubicBezTo>
                  <a:pt x="23812" y="71755"/>
                  <a:pt x="25633" y="69850"/>
                  <a:pt x="28184" y="69850"/>
                </a:cubicBezTo>
                <a:close/>
                <a:moveTo>
                  <a:pt x="67124" y="8661"/>
                </a:moveTo>
                <a:lnTo>
                  <a:pt x="67124" y="22014"/>
                </a:lnTo>
                <a:cubicBezTo>
                  <a:pt x="67124" y="29231"/>
                  <a:pt x="73259" y="35006"/>
                  <a:pt x="80477" y="35006"/>
                </a:cubicBezTo>
                <a:lnTo>
                  <a:pt x="150849" y="35006"/>
                </a:lnTo>
                <a:cubicBezTo>
                  <a:pt x="158067" y="35006"/>
                  <a:pt x="164202" y="29231"/>
                  <a:pt x="164202" y="22014"/>
                </a:cubicBezTo>
                <a:lnTo>
                  <a:pt x="164202" y="8661"/>
                </a:lnTo>
                <a:lnTo>
                  <a:pt x="67124" y="8661"/>
                </a:lnTo>
                <a:close/>
                <a:moveTo>
                  <a:pt x="27788" y="8661"/>
                </a:moveTo>
                <a:cubicBezTo>
                  <a:pt x="17322" y="8661"/>
                  <a:pt x="8661" y="17322"/>
                  <a:pt x="8661" y="27788"/>
                </a:cubicBezTo>
                <a:lnTo>
                  <a:pt x="8661" y="262363"/>
                </a:lnTo>
                <a:cubicBezTo>
                  <a:pt x="8661" y="272829"/>
                  <a:pt x="17322" y="281490"/>
                  <a:pt x="27788" y="281490"/>
                </a:cubicBezTo>
                <a:lnTo>
                  <a:pt x="203539" y="281490"/>
                </a:lnTo>
                <a:cubicBezTo>
                  <a:pt x="214005" y="281490"/>
                  <a:pt x="222666" y="272829"/>
                  <a:pt x="222666" y="262363"/>
                </a:cubicBezTo>
                <a:lnTo>
                  <a:pt x="222666" y="254785"/>
                </a:lnTo>
                <a:lnTo>
                  <a:pt x="121618" y="254785"/>
                </a:lnTo>
                <a:cubicBezTo>
                  <a:pt x="119092" y="254785"/>
                  <a:pt x="116926" y="252980"/>
                  <a:pt x="116926" y="250454"/>
                </a:cubicBezTo>
                <a:lnTo>
                  <a:pt x="116926" y="110070"/>
                </a:lnTo>
                <a:cubicBezTo>
                  <a:pt x="116926" y="107543"/>
                  <a:pt x="119092" y="105378"/>
                  <a:pt x="121618" y="105378"/>
                </a:cubicBezTo>
                <a:lnTo>
                  <a:pt x="222666" y="105378"/>
                </a:lnTo>
                <a:lnTo>
                  <a:pt x="222666" y="27788"/>
                </a:lnTo>
                <a:cubicBezTo>
                  <a:pt x="222666" y="17322"/>
                  <a:pt x="214005" y="8661"/>
                  <a:pt x="203539" y="8661"/>
                </a:cubicBezTo>
                <a:lnTo>
                  <a:pt x="172863" y="8661"/>
                </a:lnTo>
                <a:lnTo>
                  <a:pt x="172863" y="22014"/>
                </a:lnTo>
                <a:cubicBezTo>
                  <a:pt x="172863" y="33923"/>
                  <a:pt x="163120" y="43667"/>
                  <a:pt x="150849" y="43667"/>
                </a:cubicBezTo>
                <a:lnTo>
                  <a:pt x="80477" y="43667"/>
                </a:lnTo>
                <a:cubicBezTo>
                  <a:pt x="68207" y="43667"/>
                  <a:pt x="58463" y="33923"/>
                  <a:pt x="58463" y="22014"/>
                </a:cubicBezTo>
                <a:lnTo>
                  <a:pt x="58463" y="8661"/>
                </a:lnTo>
                <a:lnTo>
                  <a:pt x="27788" y="8661"/>
                </a:lnTo>
                <a:close/>
                <a:moveTo>
                  <a:pt x="27788" y="0"/>
                </a:moveTo>
                <a:lnTo>
                  <a:pt x="203539" y="0"/>
                </a:lnTo>
                <a:cubicBezTo>
                  <a:pt x="219057" y="0"/>
                  <a:pt x="231327" y="12270"/>
                  <a:pt x="231327" y="27788"/>
                </a:cubicBezTo>
                <a:lnTo>
                  <a:pt x="231327" y="105378"/>
                </a:lnTo>
                <a:lnTo>
                  <a:pt x="285821" y="105378"/>
                </a:lnTo>
                <a:cubicBezTo>
                  <a:pt x="287986" y="105378"/>
                  <a:pt x="290151" y="107543"/>
                  <a:pt x="290151" y="110070"/>
                </a:cubicBezTo>
                <a:lnTo>
                  <a:pt x="290151" y="250454"/>
                </a:lnTo>
                <a:cubicBezTo>
                  <a:pt x="290151" y="252980"/>
                  <a:pt x="287986" y="254785"/>
                  <a:pt x="285821" y="254785"/>
                </a:cubicBezTo>
                <a:lnTo>
                  <a:pt x="231327" y="254785"/>
                </a:lnTo>
                <a:lnTo>
                  <a:pt x="231327" y="262363"/>
                </a:lnTo>
                <a:cubicBezTo>
                  <a:pt x="231327" y="277520"/>
                  <a:pt x="219057" y="290151"/>
                  <a:pt x="203539" y="290151"/>
                </a:cubicBezTo>
                <a:lnTo>
                  <a:pt x="27788" y="290151"/>
                </a:lnTo>
                <a:cubicBezTo>
                  <a:pt x="12270" y="290151"/>
                  <a:pt x="0" y="277520"/>
                  <a:pt x="0" y="262363"/>
                </a:cubicBezTo>
                <a:lnTo>
                  <a:pt x="0" y="27788"/>
                </a:lnTo>
                <a:cubicBezTo>
                  <a:pt x="0" y="12270"/>
                  <a:pt x="12270" y="0"/>
                  <a:pt x="2778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67">
              <a:solidFill>
                <a:schemeClr val="dk1"/>
              </a:solidFill>
              <a:latin typeface="Calibri"/>
              <a:ea typeface="Calibri"/>
              <a:cs typeface="Calibri"/>
              <a:sym typeface="Calibri"/>
            </a:endParaRPr>
          </a:p>
        </p:txBody>
      </p:sp>
      <p:sp>
        <p:nvSpPr>
          <p:cNvPr id="1300" name="Google Shape;1300;p23"/>
          <p:cNvSpPr/>
          <p:nvPr/>
        </p:nvSpPr>
        <p:spPr>
          <a:xfrm>
            <a:off x="8321691" y="4738975"/>
            <a:ext cx="477904" cy="439038"/>
          </a:xfrm>
          <a:custGeom>
            <a:avLst/>
            <a:gdLst/>
            <a:ahLst/>
            <a:cxnLst/>
            <a:rect l="l" t="t" r="r" b="b"/>
            <a:pathLst>
              <a:path w="805" h="740" extrusionOk="0">
                <a:moveTo>
                  <a:pt x="109" y="715"/>
                </a:moveTo>
                <a:lnTo>
                  <a:pt x="158" y="564"/>
                </a:lnTo>
                <a:lnTo>
                  <a:pt x="646" y="564"/>
                </a:lnTo>
                <a:lnTo>
                  <a:pt x="693" y="715"/>
                </a:lnTo>
                <a:lnTo>
                  <a:pt x="109" y="715"/>
                </a:lnTo>
                <a:close/>
                <a:moveTo>
                  <a:pt x="318" y="61"/>
                </a:moveTo>
                <a:lnTo>
                  <a:pt x="318" y="61"/>
                </a:lnTo>
                <a:cubicBezTo>
                  <a:pt x="324" y="39"/>
                  <a:pt x="345" y="25"/>
                  <a:pt x="368" y="25"/>
                </a:cubicBezTo>
                <a:lnTo>
                  <a:pt x="435" y="25"/>
                </a:lnTo>
                <a:cubicBezTo>
                  <a:pt x="458" y="25"/>
                  <a:pt x="478" y="39"/>
                  <a:pt x="485" y="61"/>
                </a:cubicBezTo>
                <a:lnTo>
                  <a:pt x="522" y="176"/>
                </a:lnTo>
                <a:lnTo>
                  <a:pt x="281" y="176"/>
                </a:lnTo>
                <a:lnTo>
                  <a:pt x="318" y="61"/>
                </a:lnTo>
                <a:close/>
                <a:moveTo>
                  <a:pt x="273" y="200"/>
                </a:moveTo>
                <a:lnTo>
                  <a:pt x="530" y="200"/>
                </a:lnTo>
                <a:lnTo>
                  <a:pt x="552" y="270"/>
                </a:lnTo>
                <a:lnTo>
                  <a:pt x="251" y="270"/>
                </a:lnTo>
                <a:lnTo>
                  <a:pt x="273" y="200"/>
                </a:lnTo>
                <a:close/>
                <a:moveTo>
                  <a:pt x="243" y="294"/>
                </a:moveTo>
                <a:lnTo>
                  <a:pt x="559" y="294"/>
                </a:lnTo>
                <a:lnTo>
                  <a:pt x="607" y="445"/>
                </a:lnTo>
                <a:lnTo>
                  <a:pt x="195" y="445"/>
                </a:lnTo>
                <a:lnTo>
                  <a:pt x="243" y="294"/>
                </a:lnTo>
                <a:close/>
                <a:moveTo>
                  <a:pt x="188" y="470"/>
                </a:moveTo>
                <a:lnTo>
                  <a:pt x="616" y="470"/>
                </a:lnTo>
                <a:lnTo>
                  <a:pt x="637" y="540"/>
                </a:lnTo>
                <a:lnTo>
                  <a:pt x="165" y="540"/>
                </a:lnTo>
                <a:lnTo>
                  <a:pt x="188" y="470"/>
                </a:lnTo>
                <a:close/>
                <a:moveTo>
                  <a:pt x="791" y="715"/>
                </a:moveTo>
                <a:lnTo>
                  <a:pt x="719" y="715"/>
                </a:lnTo>
                <a:lnTo>
                  <a:pt x="509" y="54"/>
                </a:lnTo>
                <a:cubicBezTo>
                  <a:pt x="498" y="22"/>
                  <a:pt x="469" y="0"/>
                  <a:pt x="435" y="0"/>
                </a:cubicBezTo>
                <a:lnTo>
                  <a:pt x="368" y="0"/>
                </a:lnTo>
                <a:cubicBezTo>
                  <a:pt x="334" y="0"/>
                  <a:pt x="304" y="22"/>
                  <a:pt x="294" y="54"/>
                </a:cubicBezTo>
                <a:lnTo>
                  <a:pt x="84" y="715"/>
                </a:lnTo>
                <a:lnTo>
                  <a:pt x="11" y="715"/>
                </a:lnTo>
                <a:cubicBezTo>
                  <a:pt x="5" y="715"/>
                  <a:pt x="0" y="721"/>
                  <a:pt x="0" y="727"/>
                </a:cubicBezTo>
                <a:cubicBezTo>
                  <a:pt x="0" y="734"/>
                  <a:pt x="5" y="739"/>
                  <a:pt x="11" y="739"/>
                </a:cubicBezTo>
                <a:lnTo>
                  <a:pt x="791" y="739"/>
                </a:lnTo>
                <a:cubicBezTo>
                  <a:pt x="798" y="739"/>
                  <a:pt x="804" y="734"/>
                  <a:pt x="804" y="727"/>
                </a:cubicBezTo>
                <a:cubicBezTo>
                  <a:pt x="804" y="721"/>
                  <a:pt x="798" y="715"/>
                  <a:pt x="791" y="7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67">
              <a:solidFill>
                <a:schemeClr val="dk1"/>
              </a:solidFill>
              <a:latin typeface="Calibri"/>
              <a:ea typeface="Calibri"/>
              <a:cs typeface="Calibri"/>
              <a:sym typeface="Calibri"/>
            </a:endParaRPr>
          </a:p>
        </p:txBody>
      </p:sp>
      <p:sp>
        <p:nvSpPr>
          <p:cNvPr id="1301" name="Google Shape;1301;p23"/>
          <p:cNvSpPr/>
          <p:nvPr/>
        </p:nvSpPr>
        <p:spPr>
          <a:xfrm>
            <a:off x="8570527" y="3141672"/>
            <a:ext cx="458135" cy="294469"/>
          </a:xfrm>
          <a:custGeom>
            <a:avLst/>
            <a:gdLst/>
            <a:ahLst/>
            <a:cxnLst/>
            <a:rect l="l" t="t" r="r" b="b"/>
            <a:pathLst>
              <a:path w="1195" h="767" extrusionOk="0">
                <a:moveTo>
                  <a:pt x="933" y="324"/>
                </a:moveTo>
                <a:cubicBezTo>
                  <a:pt x="933" y="145"/>
                  <a:pt x="724" y="0"/>
                  <a:pt x="467" y="0"/>
                </a:cubicBezTo>
                <a:cubicBezTo>
                  <a:pt x="209" y="0"/>
                  <a:pt x="0" y="145"/>
                  <a:pt x="0" y="324"/>
                </a:cubicBezTo>
                <a:cubicBezTo>
                  <a:pt x="0" y="412"/>
                  <a:pt x="50" y="491"/>
                  <a:pt x="132" y="549"/>
                </a:cubicBezTo>
                <a:cubicBezTo>
                  <a:pt x="132" y="549"/>
                  <a:pt x="38" y="672"/>
                  <a:pt x="44" y="682"/>
                </a:cubicBezTo>
                <a:cubicBezTo>
                  <a:pt x="51" y="694"/>
                  <a:pt x="279" y="625"/>
                  <a:pt x="279" y="625"/>
                </a:cubicBezTo>
                <a:cubicBezTo>
                  <a:pt x="298" y="628"/>
                  <a:pt x="298" y="628"/>
                  <a:pt x="298" y="628"/>
                </a:cubicBezTo>
                <a:cubicBezTo>
                  <a:pt x="298" y="628"/>
                  <a:pt x="399" y="649"/>
                  <a:pt x="467" y="648"/>
                </a:cubicBezTo>
                <a:cubicBezTo>
                  <a:pt x="724" y="643"/>
                  <a:pt x="933" y="503"/>
                  <a:pt x="933" y="324"/>
                </a:cubicBezTo>
                <a:moveTo>
                  <a:pt x="1195" y="489"/>
                </a:moveTo>
                <a:cubicBezTo>
                  <a:pt x="1195" y="373"/>
                  <a:pt x="1083" y="276"/>
                  <a:pt x="934" y="252"/>
                </a:cubicBezTo>
                <a:cubicBezTo>
                  <a:pt x="943" y="277"/>
                  <a:pt x="948" y="304"/>
                  <a:pt x="948" y="331"/>
                </a:cubicBezTo>
                <a:cubicBezTo>
                  <a:pt x="948" y="480"/>
                  <a:pt x="803" y="603"/>
                  <a:pt x="606" y="642"/>
                </a:cubicBezTo>
                <a:cubicBezTo>
                  <a:pt x="667" y="696"/>
                  <a:pt x="759" y="730"/>
                  <a:pt x="863" y="732"/>
                </a:cubicBezTo>
                <a:cubicBezTo>
                  <a:pt x="911" y="733"/>
                  <a:pt x="983" y="718"/>
                  <a:pt x="983" y="718"/>
                </a:cubicBezTo>
                <a:cubicBezTo>
                  <a:pt x="996" y="715"/>
                  <a:pt x="996" y="715"/>
                  <a:pt x="996" y="715"/>
                </a:cubicBezTo>
                <a:cubicBezTo>
                  <a:pt x="996" y="715"/>
                  <a:pt x="1158" y="767"/>
                  <a:pt x="1163" y="758"/>
                </a:cubicBezTo>
                <a:cubicBezTo>
                  <a:pt x="1168" y="750"/>
                  <a:pt x="1101" y="658"/>
                  <a:pt x="1101" y="658"/>
                </a:cubicBezTo>
                <a:cubicBezTo>
                  <a:pt x="1159" y="615"/>
                  <a:pt x="1195" y="555"/>
                  <a:pt x="1195" y="489"/>
                </a:cubicBezTo>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2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Managers are basically responsible for analyzing the company's environment, deriving strategies and tactical plans from it and operationalizing them. The focus is on the company doing the right things (effectiveness) and doing those things right (efficiency).</a:t>
            </a:r>
            <a:endParaRPr/>
          </a:p>
        </p:txBody>
      </p:sp>
      <p:sp>
        <p:nvSpPr>
          <p:cNvPr id="1307" name="Google Shape;1307;p2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Managers' areas of responsibility are diverse - but can largely be divided into two central thematic blocks.</a:t>
            </a:r>
            <a:endParaRPr/>
          </a:p>
        </p:txBody>
      </p:sp>
      <p:sp>
        <p:nvSpPr>
          <p:cNvPr id="1308" name="Google Shape;1308;p2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Responsibilities of managers in "normal" times</a:t>
            </a:r>
            <a:endParaRPr/>
          </a:p>
        </p:txBody>
      </p:sp>
      <p:sp>
        <p:nvSpPr>
          <p:cNvPr id="1309" name="Google Shape;1309;p24"/>
          <p:cNvSpPr/>
          <p:nvPr/>
        </p:nvSpPr>
        <p:spPr>
          <a:xfrm>
            <a:off x="7995674" y="2450427"/>
            <a:ext cx="3423133" cy="2557300"/>
          </a:xfrm>
          <a:custGeom>
            <a:avLst/>
            <a:gdLst/>
            <a:ahLst/>
            <a:cxnLst/>
            <a:rect l="l" t="t" r="r" b="b"/>
            <a:pathLst>
              <a:path w="2555" h="1909" extrusionOk="0">
                <a:moveTo>
                  <a:pt x="167" y="1584"/>
                </a:moveTo>
                <a:lnTo>
                  <a:pt x="167" y="457"/>
                </a:lnTo>
                <a:lnTo>
                  <a:pt x="0" y="541"/>
                </a:lnTo>
                <a:lnTo>
                  <a:pt x="0" y="216"/>
                </a:lnTo>
                <a:lnTo>
                  <a:pt x="432" y="0"/>
                </a:lnTo>
                <a:lnTo>
                  <a:pt x="865" y="216"/>
                </a:lnTo>
                <a:lnTo>
                  <a:pt x="864" y="541"/>
                </a:lnTo>
                <a:lnTo>
                  <a:pt x="697" y="457"/>
                </a:lnTo>
                <a:lnTo>
                  <a:pt x="697" y="1380"/>
                </a:lnTo>
                <a:lnTo>
                  <a:pt x="2555" y="1380"/>
                </a:lnTo>
                <a:lnTo>
                  <a:pt x="2555" y="1909"/>
                </a:lnTo>
                <a:lnTo>
                  <a:pt x="492" y="1909"/>
                </a:lnTo>
                <a:close/>
              </a:path>
            </a:pathLst>
          </a:custGeom>
          <a:solidFill>
            <a:srgbClr val="A77FA9"/>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310" name="Google Shape;1310;p24"/>
          <p:cNvSpPr/>
          <p:nvPr/>
        </p:nvSpPr>
        <p:spPr>
          <a:xfrm>
            <a:off x="4422420" y="2450427"/>
            <a:ext cx="3424473" cy="2557300"/>
          </a:xfrm>
          <a:custGeom>
            <a:avLst/>
            <a:gdLst/>
            <a:ahLst/>
            <a:cxnLst/>
            <a:rect l="l" t="t" r="r" b="b"/>
            <a:pathLst>
              <a:path w="2556" h="1909" extrusionOk="0">
                <a:moveTo>
                  <a:pt x="2388" y="324"/>
                </a:moveTo>
                <a:lnTo>
                  <a:pt x="2388" y="1451"/>
                </a:lnTo>
                <a:lnTo>
                  <a:pt x="2556" y="1367"/>
                </a:lnTo>
                <a:lnTo>
                  <a:pt x="2556" y="1693"/>
                </a:lnTo>
                <a:lnTo>
                  <a:pt x="2123" y="1909"/>
                </a:lnTo>
                <a:lnTo>
                  <a:pt x="1690" y="1693"/>
                </a:lnTo>
                <a:lnTo>
                  <a:pt x="1691" y="1367"/>
                </a:lnTo>
                <a:lnTo>
                  <a:pt x="1858" y="1451"/>
                </a:lnTo>
                <a:lnTo>
                  <a:pt x="1858" y="529"/>
                </a:lnTo>
                <a:lnTo>
                  <a:pt x="0" y="529"/>
                </a:lnTo>
                <a:lnTo>
                  <a:pt x="0" y="0"/>
                </a:lnTo>
                <a:lnTo>
                  <a:pt x="2063" y="0"/>
                </a:lnTo>
                <a:close/>
              </a:path>
            </a:pathLst>
          </a:custGeom>
          <a:solidFill>
            <a:srgbClr val="916395"/>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311" name="Google Shape;1311;p24"/>
          <p:cNvSpPr txBox="1"/>
          <p:nvPr/>
        </p:nvSpPr>
        <p:spPr>
          <a:xfrm>
            <a:off x="4601700" y="2694388"/>
            <a:ext cx="2543737" cy="27010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1">
                <a:solidFill>
                  <a:schemeClr val="lt1"/>
                </a:solidFill>
                <a:latin typeface="Calibri"/>
                <a:ea typeface="Calibri"/>
                <a:cs typeface="Calibri"/>
                <a:sym typeface="Calibri"/>
              </a:rPr>
              <a:t>Performance and Effectiveness</a:t>
            </a:r>
            <a:endParaRPr sz="1400">
              <a:solidFill>
                <a:schemeClr val="lt1"/>
              </a:solidFill>
              <a:latin typeface="Calibri"/>
              <a:ea typeface="Calibri"/>
              <a:cs typeface="Calibri"/>
              <a:sym typeface="Calibri"/>
            </a:endParaRPr>
          </a:p>
        </p:txBody>
      </p:sp>
      <p:sp>
        <p:nvSpPr>
          <p:cNvPr id="1312" name="Google Shape;1312;p24"/>
          <p:cNvSpPr txBox="1"/>
          <p:nvPr/>
        </p:nvSpPr>
        <p:spPr>
          <a:xfrm>
            <a:off x="8772601" y="4540523"/>
            <a:ext cx="2485707" cy="27010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1">
                <a:solidFill>
                  <a:schemeClr val="lt1"/>
                </a:solidFill>
                <a:latin typeface="Calibri"/>
                <a:ea typeface="Calibri"/>
                <a:cs typeface="Calibri"/>
                <a:sym typeface="Calibri"/>
              </a:rPr>
              <a:t>Accountability to Stakeholders</a:t>
            </a:r>
            <a:endParaRPr sz="1400">
              <a:solidFill>
                <a:schemeClr val="lt1"/>
              </a:solidFill>
              <a:latin typeface="Calibri"/>
              <a:ea typeface="Calibri"/>
              <a:cs typeface="Calibri"/>
              <a:sym typeface="Calibri"/>
            </a:endParaRPr>
          </a:p>
        </p:txBody>
      </p:sp>
      <p:sp>
        <p:nvSpPr>
          <p:cNvPr id="1313" name="Google Shape;1313;p24"/>
          <p:cNvSpPr txBox="1"/>
          <p:nvPr/>
        </p:nvSpPr>
        <p:spPr>
          <a:xfrm>
            <a:off x="4236784" y="3242309"/>
            <a:ext cx="3063433" cy="997196"/>
          </a:xfrm>
          <a:prstGeom prst="rect">
            <a:avLst/>
          </a:prstGeom>
          <a:noFill/>
          <a:ln>
            <a:noFill/>
          </a:ln>
        </p:spPr>
        <p:txBody>
          <a:bodyPr spcFirstLastPara="1" wrap="square" lIns="91425" tIns="45700" rIns="91425" bIns="45700" anchor="t" anchorCtr="0">
            <a:spAutoFit/>
          </a:bodyPr>
          <a:lstStyle/>
          <a:p>
            <a:pPr marL="269875" marR="0" lvl="2" indent="-180975" algn="l" rtl="0">
              <a:spcBef>
                <a:spcPts val="0"/>
              </a:spcBef>
              <a:spcAft>
                <a:spcPts val="0"/>
              </a:spcAft>
              <a:buClr>
                <a:srgbClr val="595A59"/>
              </a:buClr>
              <a:buSzPts val="1050"/>
              <a:buFont typeface="Arial"/>
              <a:buChar char="•"/>
            </a:pPr>
            <a:r>
              <a:rPr lang="en-US" sz="1400" b="1" i="0" u="none" strike="noStrike" cap="none">
                <a:solidFill>
                  <a:srgbClr val="595A59"/>
                </a:solidFill>
                <a:latin typeface="Calibri"/>
                <a:ea typeface="Calibri"/>
                <a:cs typeface="Calibri"/>
                <a:sym typeface="Calibri"/>
              </a:rPr>
              <a:t>Effective</a:t>
            </a:r>
            <a:r>
              <a:rPr lang="en-US" sz="1400" b="0" i="0" u="none" strike="noStrike" cap="none">
                <a:solidFill>
                  <a:srgbClr val="595A59"/>
                </a:solidFill>
                <a:latin typeface="Calibri"/>
                <a:ea typeface="Calibri"/>
                <a:cs typeface="Calibri"/>
                <a:sym typeface="Calibri"/>
              </a:rPr>
              <a:t> - do the right things /</a:t>
            </a:r>
            <a:br>
              <a:rPr lang="en-US" sz="1400" b="0" i="0" u="none" strike="noStrike" cap="none">
                <a:solidFill>
                  <a:srgbClr val="595A59"/>
                </a:solidFill>
                <a:latin typeface="Calibri"/>
                <a:ea typeface="Calibri"/>
                <a:cs typeface="Calibri"/>
                <a:sym typeface="Calibri"/>
              </a:rPr>
            </a:br>
            <a:r>
              <a:rPr lang="en-US" sz="1400" b="0" i="0" u="none" strike="noStrike" cap="none">
                <a:solidFill>
                  <a:srgbClr val="595A59"/>
                </a:solidFill>
                <a:latin typeface="Calibri"/>
                <a:ea typeface="Calibri"/>
                <a:cs typeface="Calibri"/>
                <a:sym typeface="Calibri"/>
              </a:rPr>
              <a:t>achieve goals</a:t>
            </a:r>
            <a:endParaRPr/>
          </a:p>
          <a:p>
            <a:pPr marL="269875" marR="0" lvl="2" indent="-180975" algn="l" rtl="0">
              <a:spcBef>
                <a:spcPts val="280"/>
              </a:spcBef>
              <a:spcAft>
                <a:spcPts val="0"/>
              </a:spcAft>
              <a:buClr>
                <a:srgbClr val="595A59"/>
              </a:buClr>
              <a:buSzPts val="1050"/>
              <a:buFont typeface="Arial"/>
              <a:buChar char="•"/>
            </a:pPr>
            <a:r>
              <a:rPr lang="en-US" sz="1400" b="1" i="0" u="none" strike="noStrike" cap="none">
                <a:solidFill>
                  <a:srgbClr val="595A59"/>
                </a:solidFill>
                <a:latin typeface="Calibri"/>
                <a:ea typeface="Calibri"/>
                <a:cs typeface="Calibri"/>
                <a:sym typeface="Calibri"/>
              </a:rPr>
              <a:t>Efficient</a:t>
            </a:r>
            <a:r>
              <a:rPr lang="en-US" sz="1400" b="0" i="0" u="none" strike="noStrike" cap="none">
                <a:solidFill>
                  <a:srgbClr val="595A59"/>
                </a:solidFill>
                <a:latin typeface="Calibri"/>
                <a:ea typeface="Calibri"/>
                <a:cs typeface="Calibri"/>
                <a:sym typeface="Calibri"/>
              </a:rPr>
              <a:t> - do things right /</a:t>
            </a:r>
            <a:br>
              <a:rPr lang="en-US" sz="1400" b="0" i="0" u="none" strike="noStrike" cap="none">
                <a:solidFill>
                  <a:srgbClr val="595A59"/>
                </a:solidFill>
                <a:latin typeface="Calibri"/>
                <a:ea typeface="Calibri"/>
                <a:cs typeface="Calibri"/>
                <a:sym typeface="Calibri"/>
              </a:rPr>
            </a:br>
            <a:r>
              <a:rPr lang="en-US" sz="1400" b="0" i="0" u="none" strike="noStrike" cap="none">
                <a:solidFill>
                  <a:srgbClr val="595A59"/>
                </a:solidFill>
                <a:latin typeface="Calibri"/>
                <a:ea typeface="Calibri"/>
                <a:cs typeface="Calibri"/>
                <a:sym typeface="Calibri"/>
              </a:rPr>
              <a:t>lower costs</a:t>
            </a:r>
            <a:endParaRPr sz="1400" b="0" i="0" u="none" strike="noStrike" cap="none">
              <a:solidFill>
                <a:srgbClr val="595A59"/>
              </a:solidFill>
              <a:latin typeface="Calibri"/>
              <a:ea typeface="Calibri"/>
              <a:cs typeface="Calibri"/>
              <a:sym typeface="Calibri"/>
            </a:endParaRPr>
          </a:p>
        </p:txBody>
      </p:sp>
      <p:sp>
        <p:nvSpPr>
          <p:cNvPr id="1314" name="Google Shape;1314;p24"/>
          <p:cNvSpPr txBox="1"/>
          <p:nvPr/>
        </p:nvSpPr>
        <p:spPr>
          <a:xfrm>
            <a:off x="8938035" y="3242309"/>
            <a:ext cx="3063433" cy="997196"/>
          </a:xfrm>
          <a:prstGeom prst="rect">
            <a:avLst/>
          </a:prstGeom>
          <a:noFill/>
          <a:ln>
            <a:noFill/>
          </a:ln>
        </p:spPr>
        <p:txBody>
          <a:bodyPr spcFirstLastPara="1" wrap="square" lIns="91425" tIns="45700" rIns="91425" bIns="45700" anchor="t" anchorCtr="0">
            <a:spAutoFit/>
          </a:bodyPr>
          <a:lstStyle/>
          <a:p>
            <a:pPr marL="269875" marR="0" lvl="2" indent="-180975" algn="l" rtl="0">
              <a:spcBef>
                <a:spcPts val="0"/>
              </a:spcBef>
              <a:spcAft>
                <a:spcPts val="0"/>
              </a:spcAft>
              <a:buClr>
                <a:srgbClr val="595A59"/>
              </a:buClr>
              <a:buSzPts val="1050"/>
              <a:buFont typeface="Arial"/>
              <a:buChar char="•"/>
            </a:pPr>
            <a:r>
              <a:rPr lang="en-US" sz="1400" b="1" i="0" u="none" strike="noStrike" cap="none">
                <a:solidFill>
                  <a:srgbClr val="595A59"/>
                </a:solidFill>
                <a:latin typeface="Calibri"/>
                <a:ea typeface="Calibri"/>
                <a:cs typeface="Calibri"/>
                <a:sym typeface="Calibri"/>
              </a:rPr>
              <a:t>Strategy</a:t>
            </a:r>
            <a:r>
              <a:rPr lang="en-US" sz="1400" b="0" i="0" u="none" strike="noStrike" cap="none">
                <a:solidFill>
                  <a:srgbClr val="595A59"/>
                </a:solidFill>
                <a:latin typeface="Calibri"/>
                <a:ea typeface="Calibri"/>
                <a:cs typeface="Calibri"/>
                <a:sym typeface="Calibri"/>
              </a:rPr>
              <a:t> – Analyze environments, develop strategic and tactical plans</a:t>
            </a:r>
            <a:endParaRPr/>
          </a:p>
          <a:p>
            <a:pPr marL="269875" marR="0" lvl="2" indent="-180975" algn="l" rtl="0">
              <a:spcBef>
                <a:spcPts val="280"/>
              </a:spcBef>
              <a:spcAft>
                <a:spcPts val="0"/>
              </a:spcAft>
              <a:buClr>
                <a:srgbClr val="595A59"/>
              </a:buClr>
              <a:buSzPts val="1050"/>
              <a:buFont typeface="Arial"/>
              <a:buChar char="•"/>
            </a:pPr>
            <a:r>
              <a:rPr lang="en-US" sz="1400" b="1" i="0" u="none" strike="noStrike" cap="none">
                <a:solidFill>
                  <a:srgbClr val="595A59"/>
                </a:solidFill>
                <a:latin typeface="Calibri"/>
                <a:ea typeface="Calibri"/>
                <a:cs typeface="Calibri"/>
                <a:sym typeface="Calibri"/>
              </a:rPr>
              <a:t>Manage</a:t>
            </a:r>
            <a:r>
              <a:rPr lang="en-US" sz="1400" b="0" i="0" u="none" strike="noStrike" cap="none">
                <a:solidFill>
                  <a:srgbClr val="595A59"/>
                </a:solidFill>
                <a:latin typeface="Calibri"/>
                <a:ea typeface="Calibri"/>
                <a:cs typeface="Calibri"/>
                <a:sym typeface="Calibri"/>
              </a:rPr>
              <a:t> – plan, organize, direct and control day to day operations</a:t>
            </a:r>
            <a:endParaRPr sz="1400" b="0" i="0" u="none" strike="noStrike" cap="none">
              <a:solidFill>
                <a:srgbClr val="595A5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25"/>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320" name="Google Shape;1320;p2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How important is leadership in normal times?</a:t>
            </a:r>
            <a:endParaRPr/>
          </a:p>
        </p:txBody>
      </p:sp>
      <p:sp>
        <p:nvSpPr>
          <p:cNvPr id="1321" name="Google Shape;1321;p2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In "normal" times, leadership is especially important to increase the performance of the employees and to direct it towards the goals of the company</a:t>
            </a:r>
            <a:endParaRPr/>
          </a:p>
        </p:txBody>
      </p:sp>
      <p:sp>
        <p:nvSpPr>
          <p:cNvPr id="1322" name="Google Shape;1322;p2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Importance of Leadership</a:t>
            </a:r>
            <a:endParaRPr/>
          </a:p>
        </p:txBody>
      </p:sp>
      <p:sp>
        <p:nvSpPr>
          <p:cNvPr id="1323" name="Google Shape;1323;p25"/>
          <p:cNvSpPr/>
          <p:nvPr/>
        </p:nvSpPr>
        <p:spPr>
          <a:xfrm rot="-3978937" flipH="1">
            <a:off x="8602406" y="1976427"/>
            <a:ext cx="2430708" cy="3178693"/>
          </a:xfrm>
          <a:prstGeom prst="parallelogram">
            <a:avLst>
              <a:gd name="adj" fmla="val 58199"/>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24" name="Google Shape;1324;p25"/>
          <p:cNvSpPr/>
          <p:nvPr/>
        </p:nvSpPr>
        <p:spPr>
          <a:xfrm rot="-3817380" flipH="1">
            <a:off x="8380757" y="2038954"/>
            <a:ext cx="2430708" cy="2780090"/>
          </a:xfrm>
          <a:prstGeom prst="parallelogram">
            <a:avLst>
              <a:gd name="adj" fmla="val 58199"/>
            </a:avLst>
          </a:prstGeom>
          <a:solidFill>
            <a:srgbClr val="976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25" name="Google Shape;1325;p25"/>
          <p:cNvSpPr txBox="1"/>
          <p:nvPr/>
        </p:nvSpPr>
        <p:spPr>
          <a:xfrm>
            <a:off x="8271529" y="3198168"/>
            <a:ext cx="286677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Thus, an additional 40% can be realized if effective leadership is available</a:t>
            </a:r>
            <a:endParaRPr/>
          </a:p>
        </p:txBody>
      </p:sp>
      <p:sp>
        <p:nvSpPr>
          <p:cNvPr id="1326" name="Google Shape;1326;p25"/>
          <p:cNvSpPr/>
          <p:nvPr/>
        </p:nvSpPr>
        <p:spPr>
          <a:xfrm rot="-3978937" flipH="1">
            <a:off x="4544065" y="1976427"/>
            <a:ext cx="2430708" cy="3178693"/>
          </a:xfrm>
          <a:prstGeom prst="parallelogram">
            <a:avLst>
              <a:gd name="adj" fmla="val 58199"/>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27" name="Google Shape;1327;p25"/>
          <p:cNvSpPr/>
          <p:nvPr/>
        </p:nvSpPr>
        <p:spPr>
          <a:xfrm rot="-3817380" flipH="1">
            <a:off x="4322416" y="2038954"/>
            <a:ext cx="2430708" cy="2780090"/>
          </a:xfrm>
          <a:prstGeom prst="parallelogram">
            <a:avLst>
              <a:gd name="adj" fmla="val 58199"/>
            </a:avLst>
          </a:prstGeom>
          <a:solidFill>
            <a:srgbClr val="976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28" name="Google Shape;1328;p25"/>
          <p:cNvSpPr txBox="1"/>
          <p:nvPr/>
        </p:nvSpPr>
        <p:spPr>
          <a:xfrm>
            <a:off x="4141098" y="3148460"/>
            <a:ext cx="28667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In most cases, people will perform at about 60% of their potential with no leadership at all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26"/>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ct val="100000"/>
              <a:buNone/>
            </a:pPr>
            <a:r>
              <a:rPr lang="en-US"/>
              <a:t>Basics of Leadership in a Crisis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2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What changes in times of a crisis?</a:t>
            </a:r>
            <a:endParaRPr/>
          </a:p>
        </p:txBody>
      </p:sp>
      <p:sp>
        <p:nvSpPr>
          <p:cNvPr id="1339" name="Google Shape;1339;p2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Leadership becomes even more important in times of crisis. Employees are unsettled, performance can drop significantly - leadership must give security</a:t>
            </a:r>
            <a:endParaRPr/>
          </a:p>
        </p:txBody>
      </p:sp>
      <p:sp>
        <p:nvSpPr>
          <p:cNvPr id="1340" name="Google Shape;1340;p2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Importance of Leadership in Crisis</a:t>
            </a:r>
            <a:endParaRPr/>
          </a:p>
        </p:txBody>
      </p:sp>
      <p:sp>
        <p:nvSpPr>
          <p:cNvPr id="1341" name="Google Shape;1341;p27"/>
          <p:cNvSpPr/>
          <p:nvPr/>
        </p:nvSpPr>
        <p:spPr>
          <a:xfrm rot="-3978937" flipH="1">
            <a:off x="8601160" y="1049401"/>
            <a:ext cx="2430708" cy="3178693"/>
          </a:xfrm>
          <a:prstGeom prst="parallelogram">
            <a:avLst>
              <a:gd name="adj" fmla="val 58199"/>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42" name="Google Shape;1342;p27"/>
          <p:cNvSpPr/>
          <p:nvPr/>
        </p:nvSpPr>
        <p:spPr>
          <a:xfrm rot="-3817380" flipH="1">
            <a:off x="8379511" y="1111928"/>
            <a:ext cx="2430708" cy="2780090"/>
          </a:xfrm>
          <a:prstGeom prst="parallelogram">
            <a:avLst>
              <a:gd name="adj" fmla="val 58199"/>
            </a:avLst>
          </a:prstGeom>
          <a:solidFill>
            <a:srgbClr val="D7C6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43" name="Google Shape;1343;p27"/>
          <p:cNvSpPr txBox="1"/>
          <p:nvPr/>
        </p:nvSpPr>
        <p:spPr>
          <a:xfrm>
            <a:off x="8270283" y="2271142"/>
            <a:ext cx="286677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Thus, an additional 40% can be realized if effective leadership is available</a:t>
            </a:r>
            <a:endParaRPr/>
          </a:p>
        </p:txBody>
      </p:sp>
      <p:sp>
        <p:nvSpPr>
          <p:cNvPr id="1344" name="Google Shape;1344;p27"/>
          <p:cNvSpPr/>
          <p:nvPr/>
        </p:nvSpPr>
        <p:spPr>
          <a:xfrm rot="-3978937" flipH="1">
            <a:off x="4542819" y="1049401"/>
            <a:ext cx="2430708" cy="3178693"/>
          </a:xfrm>
          <a:prstGeom prst="parallelogram">
            <a:avLst>
              <a:gd name="adj" fmla="val 58199"/>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45" name="Google Shape;1345;p27"/>
          <p:cNvSpPr/>
          <p:nvPr/>
        </p:nvSpPr>
        <p:spPr>
          <a:xfrm rot="-3817380" flipH="1">
            <a:off x="4321170" y="1111928"/>
            <a:ext cx="2430708" cy="2780090"/>
          </a:xfrm>
          <a:prstGeom prst="parallelogram">
            <a:avLst>
              <a:gd name="adj" fmla="val 58199"/>
            </a:avLst>
          </a:prstGeom>
          <a:solidFill>
            <a:srgbClr val="D7C6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46" name="Google Shape;1346;p27"/>
          <p:cNvSpPr txBox="1"/>
          <p:nvPr/>
        </p:nvSpPr>
        <p:spPr>
          <a:xfrm>
            <a:off x="4139852" y="2221434"/>
            <a:ext cx="28667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In most cases, people will perform at about 60% of their potential with no leadership at all</a:t>
            </a:r>
            <a:endParaRPr/>
          </a:p>
        </p:txBody>
      </p:sp>
      <p:sp>
        <p:nvSpPr>
          <p:cNvPr id="1347" name="Google Shape;1347;p27"/>
          <p:cNvSpPr txBox="1"/>
          <p:nvPr/>
        </p:nvSpPr>
        <p:spPr>
          <a:xfrm>
            <a:off x="3706761" y="1630329"/>
            <a:ext cx="2620878"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a:solidFill>
                  <a:srgbClr val="79527B"/>
                </a:solidFill>
                <a:latin typeface="Calibri"/>
                <a:ea typeface="Calibri"/>
                <a:cs typeface="Calibri"/>
                <a:sym typeface="Calibri"/>
              </a:rPr>
              <a:t>“</a:t>
            </a:r>
            <a:r>
              <a:rPr lang="en-US" sz="1800" b="0" i="0">
                <a:solidFill>
                  <a:srgbClr val="79527B"/>
                </a:solidFill>
                <a:latin typeface="Calibri"/>
                <a:ea typeface="Calibri"/>
                <a:cs typeface="Calibri"/>
                <a:sym typeface="Calibri"/>
              </a:rPr>
              <a:t>Normal“ Times</a:t>
            </a:r>
            <a:endParaRPr/>
          </a:p>
          <a:p>
            <a:pPr marL="0" marR="0" lvl="0" indent="0" algn="l" rtl="0">
              <a:lnSpc>
                <a:spcPct val="90000"/>
              </a:lnSpc>
              <a:spcBef>
                <a:spcPts val="100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sp>
        <p:nvSpPr>
          <p:cNvPr id="1348" name="Google Shape;1348;p27"/>
          <p:cNvSpPr txBox="1"/>
          <p:nvPr/>
        </p:nvSpPr>
        <p:spPr>
          <a:xfrm>
            <a:off x="3704292" y="3380183"/>
            <a:ext cx="7462011" cy="209483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b="0" i="0">
                <a:solidFill>
                  <a:srgbClr val="79527B"/>
                </a:solidFill>
                <a:latin typeface="Calibri"/>
                <a:ea typeface="Calibri"/>
                <a:cs typeface="Calibri"/>
                <a:sym typeface="Calibri"/>
              </a:rPr>
              <a:t>Crisis</a:t>
            </a:r>
            <a:endParaRPr/>
          </a:p>
          <a:p>
            <a:pPr marL="285750" marR="0" lvl="0" indent="-285750" algn="l" rtl="0">
              <a:lnSpc>
                <a:spcPct val="100000"/>
              </a:lnSpc>
              <a:spcBef>
                <a:spcPts val="1000"/>
              </a:spcBef>
              <a:spcAft>
                <a:spcPts val="0"/>
              </a:spcAft>
              <a:buClr>
                <a:srgbClr val="79527B"/>
              </a:buClr>
              <a:buSzPts val="1200"/>
              <a:buFont typeface="Arial"/>
              <a:buChar char="•"/>
            </a:pPr>
            <a:r>
              <a:rPr lang="en-US" sz="1200" b="0" i="0">
                <a:solidFill>
                  <a:srgbClr val="79527B"/>
                </a:solidFill>
                <a:latin typeface="Calibri"/>
                <a:ea typeface="Calibri"/>
                <a:cs typeface="Calibri"/>
                <a:sym typeface="Calibri"/>
              </a:rPr>
              <a:t>Insecurity and fear block the performance of staff</a:t>
            </a:r>
            <a:endParaRPr/>
          </a:p>
          <a:p>
            <a:pPr marL="285750" marR="0" lvl="0" indent="-285750" algn="l" rtl="0">
              <a:lnSpc>
                <a:spcPct val="100000"/>
              </a:lnSpc>
              <a:spcBef>
                <a:spcPts val="0"/>
              </a:spcBef>
              <a:spcAft>
                <a:spcPts val="0"/>
              </a:spcAft>
              <a:buClr>
                <a:srgbClr val="79527B"/>
              </a:buClr>
              <a:buSzPts val="1200"/>
              <a:buFont typeface="Arial"/>
              <a:buChar char="•"/>
            </a:pPr>
            <a:r>
              <a:rPr lang="en-US" sz="1200" b="0" i="0">
                <a:solidFill>
                  <a:srgbClr val="79527B"/>
                </a:solidFill>
                <a:latin typeface="Calibri"/>
                <a:ea typeface="Calibri"/>
                <a:cs typeface="Calibri"/>
                <a:sym typeface="Calibri"/>
              </a:rPr>
              <a:t>Attribution of the crisis to management reduces staff trust in management</a:t>
            </a:r>
            <a:endParaRPr/>
          </a:p>
          <a:p>
            <a:pPr marL="285750" marR="0" lvl="0" indent="-285750" algn="l" rtl="0">
              <a:lnSpc>
                <a:spcPct val="100000"/>
              </a:lnSpc>
              <a:spcBef>
                <a:spcPts val="0"/>
              </a:spcBef>
              <a:spcAft>
                <a:spcPts val="0"/>
              </a:spcAft>
              <a:buClr>
                <a:srgbClr val="79527B"/>
              </a:buClr>
              <a:buSzPts val="1200"/>
              <a:buFont typeface="Arial"/>
              <a:buChar char="•"/>
            </a:pPr>
            <a:r>
              <a:rPr lang="en-US" sz="1200" b="0" i="0">
                <a:solidFill>
                  <a:srgbClr val="79527B"/>
                </a:solidFill>
                <a:latin typeface="Calibri"/>
                <a:ea typeface="Calibri"/>
                <a:cs typeface="Calibri"/>
                <a:sym typeface="Calibri"/>
              </a:rPr>
              <a:t>Sick leave may increase</a:t>
            </a:r>
            <a:endParaRPr/>
          </a:p>
          <a:p>
            <a:pPr marL="285750" marR="0" lvl="0" indent="-285750" algn="l" rtl="0">
              <a:lnSpc>
                <a:spcPct val="100000"/>
              </a:lnSpc>
              <a:spcBef>
                <a:spcPts val="0"/>
              </a:spcBef>
              <a:spcAft>
                <a:spcPts val="0"/>
              </a:spcAft>
              <a:buClr>
                <a:srgbClr val="79527B"/>
              </a:buClr>
              <a:buSzPts val="1200"/>
              <a:buFont typeface="Arial"/>
              <a:buChar char="•"/>
            </a:pPr>
            <a:r>
              <a:rPr lang="en-US" sz="1200" b="0" i="0">
                <a:solidFill>
                  <a:srgbClr val="79527B"/>
                </a:solidFill>
                <a:latin typeface="Calibri"/>
                <a:ea typeface="Calibri"/>
                <a:cs typeface="Calibri"/>
                <a:sym typeface="Calibri"/>
              </a:rPr>
              <a:t>Staff fluctuation may increase</a:t>
            </a:r>
            <a:endParaRPr sz="1200" b="0" i="0">
              <a:solidFill>
                <a:srgbClr val="79527B"/>
              </a:solidFill>
              <a:latin typeface="Calibri"/>
              <a:ea typeface="Calibri"/>
              <a:cs typeface="Calibri"/>
              <a:sym typeface="Calibri"/>
            </a:endParaRPr>
          </a:p>
          <a:p>
            <a:pPr marL="0" marR="0" lvl="0" indent="0" algn="l" rtl="0">
              <a:lnSpc>
                <a:spcPct val="90000"/>
              </a:lnSpc>
              <a:spcBef>
                <a:spcPts val="100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grpSp>
        <p:nvGrpSpPr>
          <p:cNvPr id="1349" name="Google Shape;1349;p27"/>
          <p:cNvGrpSpPr/>
          <p:nvPr/>
        </p:nvGrpSpPr>
        <p:grpSpPr>
          <a:xfrm>
            <a:off x="6118509" y="4741026"/>
            <a:ext cx="3712240" cy="1617759"/>
            <a:chOff x="6064275" y="4855736"/>
            <a:chExt cx="3124126" cy="1617759"/>
          </a:xfrm>
        </p:grpSpPr>
        <p:sp>
          <p:nvSpPr>
            <p:cNvPr id="1350" name="Google Shape;1350;p27"/>
            <p:cNvSpPr/>
            <p:nvPr/>
          </p:nvSpPr>
          <p:spPr>
            <a:xfrm>
              <a:off x="7073438" y="6239646"/>
              <a:ext cx="872690" cy="233849"/>
            </a:xfrm>
            <a:custGeom>
              <a:avLst/>
              <a:gdLst/>
              <a:ahLst/>
              <a:cxnLst/>
              <a:rect l="l" t="t" r="r" b="b"/>
              <a:pathLst>
                <a:path w="1183" h="317" extrusionOk="0">
                  <a:moveTo>
                    <a:pt x="1035" y="0"/>
                  </a:moveTo>
                  <a:lnTo>
                    <a:pt x="1183" y="317"/>
                  </a:lnTo>
                  <a:lnTo>
                    <a:pt x="0" y="89"/>
                  </a:lnTo>
                  <a:lnTo>
                    <a:pt x="1035"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351" name="Google Shape;1351;p27"/>
            <p:cNvSpPr/>
            <p:nvPr/>
          </p:nvSpPr>
          <p:spPr>
            <a:xfrm>
              <a:off x="7073439" y="6159238"/>
              <a:ext cx="1685627" cy="146063"/>
            </a:xfrm>
            <a:custGeom>
              <a:avLst/>
              <a:gdLst/>
              <a:ahLst/>
              <a:cxnLst/>
              <a:rect l="l" t="t" r="r" b="b"/>
              <a:pathLst>
                <a:path w="2285" h="198" extrusionOk="0">
                  <a:moveTo>
                    <a:pt x="2285" y="0"/>
                  </a:moveTo>
                  <a:lnTo>
                    <a:pt x="109" y="0"/>
                  </a:lnTo>
                  <a:lnTo>
                    <a:pt x="0" y="198"/>
                  </a:lnTo>
                  <a:lnTo>
                    <a:pt x="2285" y="0"/>
                  </a:lnTo>
                  <a:close/>
                </a:path>
              </a:pathLst>
            </a:custGeom>
            <a:solidFill>
              <a:srgbClr val="916395"/>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grpSp>
          <p:nvGrpSpPr>
            <p:cNvPr id="1352" name="Google Shape;1352;p27"/>
            <p:cNvGrpSpPr/>
            <p:nvPr/>
          </p:nvGrpSpPr>
          <p:grpSpPr>
            <a:xfrm>
              <a:off x="6064275" y="5115405"/>
              <a:ext cx="3124126" cy="1050473"/>
              <a:chOff x="2197917" y="3875089"/>
              <a:chExt cx="8328834" cy="2800533"/>
            </a:xfrm>
          </p:grpSpPr>
          <p:sp>
            <p:nvSpPr>
              <p:cNvPr id="1353" name="Google Shape;1353;p27"/>
              <p:cNvSpPr/>
              <p:nvPr/>
            </p:nvSpPr>
            <p:spPr>
              <a:xfrm>
                <a:off x="2593217" y="3899716"/>
                <a:ext cx="7384835" cy="2751367"/>
              </a:xfrm>
              <a:custGeom>
                <a:avLst/>
                <a:gdLst/>
                <a:ahLst/>
                <a:cxnLst/>
                <a:rect l="l" t="t" r="r" b="b"/>
                <a:pathLst>
                  <a:path w="3755" h="1399" extrusionOk="0">
                    <a:moveTo>
                      <a:pt x="310" y="1399"/>
                    </a:moveTo>
                    <a:lnTo>
                      <a:pt x="0" y="699"/>
                    </a:lnTo>
                    <a:lnTo>
                      <a:pt x="310" y="0"/>
                    </a:lnTo>
                    <a:lnTo>
                      <a:pt x="3444" y="0"/>
                    </a:lnTo>
                    <a:lnTo>
                      <a:pt x="3755" y="699"/>
                    </a:lnTo>
                    <a:lnTo>
                      <a:pt x="3444" y="1399"/>
                    </a:lnTo>
                    <a:lnTo>
                      <a:pt x="310" y="139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354" name="Google Shape;1354;p27"/>
              <p:cNvSpPr/>
              <p:nvPr/>
            </p:nvSpPr>
            <p:spPr>
              <a:xfrm>
                <a:off x="9366418" y="3875090"/>
                <a:ext cx="611633" cy="1374700"/>
              </a:xfrm>
              <a:custGeom>
                <a:avLst/>
                <a:gdLst/>
                <a:ahLst/>
                <a:cxnLst/>
                <a:rect l="l" t="t" r="r" b="b"/>
                <a:pathLst>
                  <a:path w="311" h="699" extrusionOk="0">
                    <a:moveTo>
                      <a:pt x="311" y="699"/>
                    </a:moveTo>
                    <a:lnTo>
                      <a:pt x="0" y="0"/>
                    </a:lnTo>
                    <a:lnTo>
                      <a:pt x="188" y="0"/>
                    </a:lnTo>
                    <a:lnTo>
                      <a:pt x="311" y="69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355" name="Google Shape;1355;p27"/>
              <p:cNvSpPr/>
              <p:nvPr/>
            </p:nvSpPr>
            <p:spPr>
              <a:xfrm>
                <a:off x="9736149" y="3875089"/>
                <a:ext cx="479867" cy="1158368"/>
              </a:xfrm>
              <a:custGeom>
                <a:avLst/>
                <a:gdLst/>
                <a:ahLst/>
                <a:cxnLst/>
                <a:rect l="l" t="t" r="r" b="b"/>
                <a:pathLst>
                  <a:path w="244" h="589" extrusionOk="0">
                    <a:moveTo>
                      <a:pt x="103" y="589"/>
                    </a:moveTo>
                    <a:lnTo>
                      <a:pt x="244" y="394"/>
                    </a:lnTo>
                    <a:lnTo>
                      <a:pt x="0" y="0"/>
                    </a:lnTo>
                    <a:lnTo>
                      <a:pt x="103" y="58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356" name="Google Shape;1356;p27"/>
              <p:cNvSpPr/>
              <p:nvPr/>
            </p:nvSpPr>
            <p:spPr>
              <a:xfrm>
                <a:off x="10015417" y="4046189"/>
                <a:ext cx="489701" cy="603767"/>
              </a:xfrm>
              <a:custGeom>
                <a:avLst/>
                <a:gdLst/>
                <a:ahLst/>
                <a:cxnLst/>
                <a:rect l="l" t="t" r="r" b="b"/>
                <a:pathLst>
                  <a:path w="249" h="307" extrusionOk="0">
                    <a:moveTo>
                      <a:pt x="102" y="307"/>
                    </a:moveTo>
                    <a:lnTo>
                      <a:pt x="249" y="0"/>
                    </a:lnTo>
                    <a:lnTo>
                      <a:pt x="0" y="143"/>
                    </a:lnTo>
                    <a:lnTo>
                      <a:pt x="102" y="307"/>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357" name="Google Shape;1357;p27"/>
              <p:cNvSpPr/>
              <p:nvPr/>
            </p:nvSpPr>
            <p:spPr>
              <a:xfrm>
                <a:off x="10430383" y="4046189"/>
                <a:ext cx="96368" cy="259599"/>
              </a:xfrm>
              <a:custGeom>
                <a:avLst/>
                <a:gdLst/>
                <a:ahLst/>
                <a:cxnLst/>
                <a:rect l="l" t="t" r="r" b="b"/>
                <a:pathLst>
                  <a:path w="49" h="132" extrusionOk="0">
                    <a:moveTo>
                      <a:pt x="38" y="0"/>
                    </a:moveTo>
                    <a:lnTo>
                      <a:pt x="49" y="132"/>
                    </a:lnTo>
                    <a:lnTo>
                      <a:pt x="0" y="79"/>
                    </a:lnTo>
                    <a:lnTo>
                      <a:pt x="38"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358" name="Google Shape;1358;p27"/>
              <p:cNvSpPr/>
              <p:nvPr/>
            </p:nvSpPr>
            <p:spPr>
              <a:xfrm>
                <a:off x="2197917" y="5249788"/>
                <a:ext cx="1004968" cy="1376667"/>
              </a:xfrm>
              <a:custGeom>
                <a:avLst/>
                <a:gdLst/>
                <a:ahLst/>
                <a:cxnLst/>
                <a:rect l="l" t="t" r="r" b="b"/>
                <a:pathLst>
                  <a:path w="511" h="700" extrusionOk="0">
                    <a:moveTo>
                      <a:pt x="201" y="0"/>
                    </a:moveTo>
                    <a:lnTo>
                      <a:pt x="511" y="700"/>
                    </a:lnTo>
                    <a:lnTo>
                      <a:pt x="0" y="207"/>
                    </a:lnTo>
                    <a:lnTo>
                      <a:pt x="201"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359" name="Google Shape;1359;p27"/>
              <p:cNvSpPr/>
              <p:nvPr/>
            </p:nvSpPr>
            <p:spPr>
              <a:xfrm>
                <a:off x="2197917" y="5656889"/>
                <a:ext cx="304834" cy="1018733"/>
              </a:xfrm>
              <a:custGeom>
                <a:avLst/>
                <a:gdLst/>
                <a:ahLst/>
                <a:cxnLst/>
                <a:rect l="l" t="t" r="r" b="b"/>
                <a:pathLst>
                  <a:path w="155" h="518" extrusionOk="0">
                    <a:moveTo>
                      <a:pt x="0" y="0"/>
                    </a:moveTo>
                    <a:lnTo>
                      <a:pt x="86" y="518"/>
                    </a:lnTo>
                    <a:lnTo>
                      <a:pt x="155" y="149"/>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grpSp>
        <p:sp>
          <p:nvSpPr>
            <p:cNvPr id="1360" name="Google Shape;1360;p27"/>
            <p:cNvSpPr/>
            <p:nvPr/>
          </p:nvSpPr>
          <p:spPr>
            <a:xfrm>
              <a:off x="6193371" y="4996634"/>
              <a:ext cx="2511104" cy="399092"/>
            </a:xfrm>
            <a:custGeom>
              <a:avLst/>
              <a:gdLst/>
              <a:ahLst/>
              <a:cxnLst/>
              <a:rect l="l" t="t" r="r" b="b"/>
              <a:pathLst>
                <a:path w="3404" h="541" extrusionOk="0">
                  <a:moveTo>
                    <a:pt x="3404" y="541"/>
                  </a:moveTo>
                  <a:lnTo>
                    <a:pt x="0" y="541"/>
                  </a:lnTo>
                  <a:lnTo>
                    <a:pt x="110" y="0"/>
                  </a:lnTo>
                  <a:lnTo>
                    <a:pt x="3163" y="0"/>
                  </a:lnTo>
                  <a:lnTo>
                    <a:pt x="3404" y="541"/>
                  </a:lnTo>
                  <a:close/>
                </a:path>
              </a:pathLst>
            </a:custGeom>
            <a:solidFill>
              <a:srgbClr val="916395"/>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361" name="Google Shape;1361;p27"/>
            <p:cNvSpPr/>
            <p:nvPr/>
          </p:nvSpPr>
          <p:spPr>
            <a:xfrm>
              <a:off x="6193372" y="5395726"/>
              <a:ext cx="135735" cy="86310"/>
            </a:xfrm>
            <a:custGeom>
              <a:avLst/>
              <a:gdLst/>
              <a:ahLst/>
              <a:cxnLst/>
              <a:rect l="l" t="t" r="r" b="b"/>
              <a:pathLst>
                <a:path w="184" h="117" extrusionOk="0">
                  <a:moveTo>
                    <a:pt x="0" y="0"/>
                  </a:moveTo>
                  <a:lnTo>
                    <a:pt x="131" y="117"/>
                  </a:lnTo>
                  <a:lnTo>
                    <a:pt x="184" y="0"/>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362" name="Google Shape;1362;p27"/>
            <p:cNvSpPr/>
            <p:nvPr/>
          </p:nvSpPr>
          <p:spPr>
            <a:xfrm>
              <a:off x="6274519" y="4855737"/>
              <a:ext cx="461795" cy="140899"/>
            </a:xfrm>
            <a:custGeom>
              <a:avLst/>
              <a:gdLst/>
              <a:ahLst/>
              <a:cxnLst/>
              <a:rect l="l" t="t" r="r" b="b"/>
              <a:pathLst>
                <a:path w="626" h="191" extrusionOk="0">
                  <a:moveTo>
                    <a:pt x="626" y="191"/>
                  </a:moveTo>
                  <a:lnTo>
                    <a:pt x="626" y="0"/>
                  </a:lnTo>
                  <a:lnTo>
                    <a:pt x="0" y="191"/>
                  </a:lnTo>
                  <a:lnTo>
                    <a:pt x="626" y="191"/>
                  </a:lnTo>
                  <a:close/>
                </a:path>
              </a:pathLst>
            </a:cu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363" name="Google Shape;1363;p27"/>
            <p:cNvSpPr/>
            <p:nvPr/>
          </p:nvSpPr>
          <p:spPr>
            <a:xfrm>
              <a:off x="6112225" y="4855736"/>
              <a:ext cx="624088" cy="73032"/>
            </a:xfrm>
            <a:custGeom>
              <a:avLst/>
              <a:gdLst/>
              <a:ahLst/>
              <a:cxnLst/>
              <a:rect l="l" t="t" r="r" b="b"/>
              <a:pathLst>
                <a:path w="846" h="99" extrusionOk="0">
                  <a:moveTo>
                    <a:pt x="846" y="0"/>
                  </a:moveTo>
                  <a:lnTo>
                    <a:pt x="0" y="59"/>
                  </a:lnTo>
                  <a:lnTo>
                    <a:pt x="519" y="99"/>
                  </a:lnTo>
                  <a:lnTo>
                    <a:pt x="846" y="0"/>
                  </a:lnTo>
                  <a:close/>
                </a:path>
              </a:pathLst>
            </a:custGeom>
            <a:solidFill>
              <a:srgbClr val="916395"/>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364" name="Google Shape;1364;p27"/>
            <p:cNvSpPr txBox="1"/>
            <p:nvPr/>
          </p:nvSpPr>
          <p:spPr>
            <a:xfrm>
              <a:off x="6356422" y="5042470"/>
              <a:ext cx="2163924" cy="334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75" b="1">
                  <a:solidFill>
                    <a:schemeClr val="lt1"/>
                  </a:solidFill>
                  <a:latin typeface="Calibri"/>
                  <a:ea typeface="Calibri"/>
                  <a:cs typeface="Calibri"/>
                  <a:sym typeface="Calibri"/>
                </a:rPr>
                <a:t>Adaptive Leadership needed</a:t>
              </a:r>
              <a:endParaRPr/>
            </a:p>
          </p:txBody>
        </p:sp>
        <p:sp>
          <p:nvSpPr>
            <p:cNvPr id="1365" name="Google Shape;1365;p27"/>
            <p:cNvSpPr txBox="1"/>
            <p:nvPr/>
          </p:nvSpPr>
          <p:spPr>
            <a:xfrm>
              <a:off x="6389885" y="5472761"/>
              <a:ext cx="2386051" cy="521233"/>
            </a:xfrm>
            <a:prstGeom prst="rect">
              <a:avLst/>
            </a:prstGeom>
            <a:noFill/>
            <a:ln>
              <a:noFill/>
            </a:ln>
          </p:spPr>
          <p:txBody>
            <a:bodyPr spcFirstLastPara="1" wrap="square" lIns="91425" tIns="45700" rIns="91425" bIns="45700" anchor="t" anchorCtr="0">
              <a:spAutoFit/>
            </a:bodyPr>
            <a:lstStyle/>
            <a:p>
              <a:pPr marL="0" marR="0" lvl="0" indent="0" algn="ctr" rtl="0">
                <a:lnSpc>
                  <a:spcPct val="118928"/>
                </a:lnSpc>
                <a:spcBef>
                  <a:spcPts val="0"/>
                </a:spcBef>
                <a:spcAft>
                  <a:spcPts val="0"/>
                </a:spcAft>
                <a:buNone/>
              </a:pPr>
              <a:r>
                <a:rPr lang="en-US" sz="1400">
                  <a:solidFill>
                    <a:schemeClr val="lt1"/>
                  </a:solidFill>
                  <a:latin typeface="Calibri"/>
                  <a:ea typeface="Calibri"/>
                  <a:cs typeface="Calibri"/>
                  <a:sym typeface="Calibri"/>
                </a:rPr>
                <a:t>To be able to cope with the crisis, leadership has to adapt.</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2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In different company situations and/or career situations, different combinations and focuses are important.</a:t>
            </a:r>
            <a:endParaRPr/>
          </a:p>
        </p:txBody>
      </p:sp>
      <p:sp>
        <p:nvSpPr>
          <p:cNvPr id="1372" name="Google Shape;1372;p2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sz="2000">
                <a:solidFill>
                  <a:srgbClr val="79527B"/>
                </a:solidFill>
                <a:latin typeface="Calibri"/>
                <a:ea typeface="Calibri"/>
                <a:cs typeface="Calibri"/>
                <a:sym typeface="Calibri"/>
              </a:rPr>
              <a:t>It is a fact that neither management nor leadership competencies alone are relevant for successful corporate management</a:t>
            </a:r>
            <a:endParaRPr/>
          </a:p>
        </p:txBody>
      </p:sp>
      <p:sp>
        <p:nvSpPr>
          <p:cNvPr id="1373" name="Google Shape;1373;p2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Leadership vs. Management</a:t>
            </a:r>
            <a:endParaRPr/>
          </a:p>
          <a:p>
            <a:pPr marL="0" lvl="0" indent="0" algn="l" rtl="0">
              <a:lnSpc>
                <a:spcPct val="90000"/>
              </a:lnSpc>
              <a:spcBef>
                <a:spcPts val="1000"/>
              </a:spcBef>
              <a:spcAft>
                <a:spcPts val="0"/>
              </a:spcAft>
              <a:buClr>
                <a:srgbClr val="79527B"/>
              </a:buClr>
              <a:buSzPct val="100000"/>
              <a:buNone/>
            </a:pPr>
            <a:endParaRPr/>
          </a:p>
        </p:txBody>
      </p:sp>
      <p:sp>
        <p:nvSpPr>
          <p:cNvPr id="1374" name="Google Shape;1374;p28"/>
          <p:cNvSpPr txBox="1"/>
          <p:nvPr/>
        </p:nvSpPr>
        <p:spPr>
          <a:xfrm>
            <a:off x="10072301" y="2922975"/>
            <a:ext cx="14412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rgbClr val="595A59"/>
                </a:solidFill>
                <a:latin typeface="Calibri"/>
                <a:ea typeface="Calibri"/>
                <a:cs typeface="Calibri"/>
                <a:sym typeface="Calibri"/>
              </a:rPr>
              <a:t>Leadership</a:t>
            </a:r>
            <a:endParaRPr/>
          </a:p>
        </p:txBody>
      </p:sp>
      <p:sp>
        <p:nvSpPr>
          <p:cNvPr id="1375" name="Google Shape;1375;p28"/>
          <p:cNvSpPr txBox="1"/>
          <p:nvPr/>
        </p:nvSpPr>
        <p:spPr>
          <a:xfrm>
            <a:off x="4272900" y="2801775"/>
            <a:ext cx="1633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595A59"/>
                </a:solidFill>
                <a:latin typeface="Calibri"/>
                <a:ea typeface="Calibri"/>
                <a:cs typeface="Calibri"/>
                <a:sym typeface="Calibri"/>
              </a:rPr>
              <a:t>Individual</a:t>
            </a:r>
            <a:br>
              <a:rPr lang="en-US" sz="2000" b="1">
                <a:solidFill>
                  <a:srgbClr val="595A59"/>
                </a:solidFill>
                <a:latin typeface="Calibri"/>
                <a:ea typeface="Calibri"/>
                <a:cs typeface="Calibri"/>
                <a:sym typeface="Calibri"/>
              </a:rPr>
            </a:br>
            <a:r>
              <a:rPr lang="en-US" sz="2000" b="1">
                <a:solidFill>
                  <a:srgbClr val="595A59"/>
                </a:solidFill>
                <a:latin typeface="Calibri"/>
                <a:ea typeface="Calibri"/>
                <a:cs typeface="Calibri"/>
                <a:sym typeface="Calibri"/>
              </a:rPr>
              <a:t>Contribution</a:t>
            </a:r>
            <a:endParaRPr/>
          </a:p>
        </p:txBody>
      </p:sp>
      <p:sp>
        <p:nvSpPr>
          <p:cNvPr id="1376" name="Google Shape;1376;p28"/>
          <p:cNvSpPr txBox="1"/>
          <p:nvPr/>
        </p:nvSpPr>
        <p:spPr>
          <a:xfrm>
            <a:off x="7104024" y="5440775"/>
            <a:ext cx="1639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595A59"/>
                </a:solidFill>
                <a:latin typeface="Calibri"/>
                <a:ea typeface="Calibri"/>
                <a:cs typeface="Calibri"/>
                <a:sym typeface="Calibri"/>
              </a:rPr>
              <a:t>Management</a:t>
            </a:r>
            <a:endParaRPr/>
          </a:p>
        </p:txBody>
      </p:sp>
      <p:sp>
        <p:nvSpPr>
          <p:cNvPr id="1377" name="Google Shape;1377;p28"/>
          <p:cNvSpPr/>
          <p:nvPr/>
        </p:nvSpPr>
        <p:spPr>
          <a:xfrm>
            <a:off x="7072161" y="3119729"/>
            <a:ext cx="1633668" cy="1639433"/>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rgbClr val="79527B"/>
              </a:solidFill>
              <a:latin typeface="Roboto"/>
              <a:ea typeface="Roboto"/>
              <a:cs typeface="Roboto"/>
              <a:sym typeface="Roboto"/>
            </a:endParaRPr>
          </a:p>
        </p:txBody>
      </p:sp>
      <p:sp>
        <p:nvSpPr>
          <p:cNvPr id="1378" name="Google Shape;1378;p28"/>
          <p:cNvSpPr/>
          <p:nvPr/>
        </p:nvSpPr>
        <p:spPr>
          <a:xfrm>
            <a:off x="6372576" y="2270612"/>
            <a:ext cx="1639327" cy="1639433"/>
          </a:xfrm>
          <a:prstGeom prst="ellipse">
            <a:avLst/>
          </a:prstGeom>
          <a:solidFill>
            <a:srgbClr val="D7C6D8">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rgbClr val="79527B"/>
              </a:solidFill>
              <a:latin typeface="Roboto"/>
              <a:ea typeface="Roboto"/>
              <a:cs typeface="Roboto"/>
              <a:sym typeface="Roboto"/>
            </a:endParaRPr>
          </a:p>
        </p:txBody>
      </p:sp>
      <p:sp>
        <p:nvSpPr>
          <p:cNvPr id="1379" name="Google Shape;1379;p28"/>
          <p:cNvSpPr/>
          <p:nvPr/>
        </p:nvSpPr>
        <p:spPr>
          <a:xfrm>
            <a:off x="7766090" y="2270612"/>
            <a:ext cx="1639327" cy="1639433"/>
          </a:xfrm>
          <a:prstGeom prst="ellipse">
            <a:avLst/>
          </a:prstGeom>
          <a:solidFill>
            <a:srgbClr val="A77FA9">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rgbClr val="79527B"/>
              </a:solidFill>
              <a:latin typeface="Roboto"/>
              <a:ea typeface="Roboto"/>
              <a:cs typeface="Roboto"/>
              <a:sym typeface="Roboto"/>
            </a:endParaRPr>
          </a:p>
        </p:txBody>
      </p:sp>
      <p:cxnSp>
        <p:nvCxnSpPr>
          <p:cNvPr id="1380" name="Google Shape;1380;p28"/>
          <p:cNvCxnSpPr/>
          <p:nvPr/>
        </p:nvCxnSpPr>
        <p:spPr>
          <a:xfrm rot="10800000">
            <a:off x="8911506" y="3077875"/>
            <a:ext cx="1080000" cy="0"/>
          </a:xfrm>
          <a:prstGeom prst="straightConnector1">
            <a:avLst/>
          </a:prstGeom>
          <a:noFill/>
          <a:ln w="63500" cap="flat" cmpd="sng">
            <a:solidFill>
              <a:schemeClr val="dk2"/>
            </a:solidFill>
            <a:prstDash val="solid"/>
            <a:miter lim="800000"/>
            <a:headEnd type="none" w="sm" len="sm"/>
            <a:tailEnd type="stealth" w="med" len="med"/>
          </a:ln>
        </p:spPr>
      </p:cxnSp>
      <p:cxnSp>
        <p:nvCxnSpPr>
          <p:cNvPr id="1381" name="Google Shape;1381;p28"/>
          <p:cNvCxnSpPr/>
          <p:nvPr/>
        </p:nvCxnSpPr>
        <p:spPr>
          <a:xfrm>
            <a:off x="5791859" y="3077875"/>
            <a:ext cx="1080000" cy="0"/>
          </a:xfrm>
          <a:prstGeom prst="straightConnector1">
            <a:avLst/>
          </a:prstGeom>
          <a:noFill/>
          <a:ln w="63500" cap="flat" cmpd="sng">
            <a:solidFill>
              <a:schemeClr val="dk2"/>
            </a:solidFill>
            <a:prstDash val="solid"/>
            <a:miter lim="800000"/>
            <a:headEnd type="none" w="sm" len="sm"/>
            <a:tailEnd type="stealth" w="med" len="med"/>
          </a:ln>
        </p:spPr>
      </p:cxnSp>
      <p:cxnSp>
        <p:nvCxnSpPr>
          <p:cNvPr id="1382" name="Google Shape;1382;p28"/>
          <p:cNvCxnSpPr/>
          <p:nvPr/>
        </p:nvCxnSpPr>
        <p:spPr>
          <a:xfrm rot="10800000">
            <a:off x="7883932" y="4259994"/>
            <a:ext cx="0" cy="1080000"/>
          </a:xfrm>
          <a:prstGeom prst="straightConnector1">
            <a:avLst/>
          </a:prstGeom>
          <a:noFill/>
          <a:ln w="63500" cap="flat" cmpd="sng">
            <a:solidFill>
              <a:schemeClr val="dk2"/>
            </a:solidFill>
            <a:prstDash val="solid"/>
            <a:miter lim="800000"/>
            <a:headEnd type="none" w="sm" len="sm"/>
            <a:tailEnd type="stealth"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29"/>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389" name="Google Shape;1389;p2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sz="1800" b="1">
                <a:solidFill>
                  <a:srgbClr val="595A59"/>
                </a:solidFill>
                <a:latin typeface="Calibri"/>
                <a:ea typeface="Calibri"/>
                <a:cs typeface="Calibri"/>
                <a:sym typeface="Calibri"/>
              </a:rPr>
              <a:t>Normal Times:</a:t>
            </a:r>
            <a:endParaRPr/>
          </a:p>
          <a:p>
            <a:pPr marL="0" lvl="0" indent="0" algn="l" rtl="0">
              <a:lnSpc>
                <a:spcPct val="100000"/>
              </a:lnSpc>
              <a:spcBef>
                <a:spcPts val="600"/>
              </a:spcBef>
              <a:spcAft>
                <a:spcPts val="0"/>
              </a:spcAft>
              <a:buClr>
                <a:srgbClr val="595A59"/>
              </a:buClr>
              <a:buSzPts val="1800"/>
              <a:buNone/>
            </a:pPr>
            <a:r>
              <a:rPr lang="en-US" sz="1800">
                <a:solidFill>
                  <a:srgbClr val="595A59"/>
                </a:solidFill>
                <a:latin typeface="Calibri"/>
                <a:ea typeface="Calibri"/>
                <a:cs typeface="Calibri"/>
                <a:sym typeface="Calibri"/>
              </a:rPr>
              <a:t>The individual work ethos serves as a model for the company - visionary leadership is not the focus.</a:t>
            </a:r>
            <a:endParaRPr sz="1800">
              <a:solidFill>
                <a:srgbClr val="595A59"/>
              </a:solidFill>
              <a:latin typeface="Calibri"/>
              <a:ea typeface="Calibri"/>
              <a:cs typeface="Calibri"/>
              <a:sym typeface="Calibri"/>
            </a:endParaRPr>
          </a:p>
        </p:txBody>
      </p:sp>
      <p:sp>
        <p:nvSpPr>
          <p:cNvPr id="1390" name="Google Shape;1390;p2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In normal situations, less leadership than professional management is required</a:t>
            </a:r>
            <a:endParaRPr/>
          </a:p>
        </p:txBody>
      </p:sp>
      <p:sp>
        <p:nvSpPr>
          <p:cNvPr id="1391" name="Google Shape;1391;p2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Leadership vs. Management</a:t>
            </a:r>
            <a:endParaRPr/>
          </a:p>
        </p:txBody>
      </p:sp>
      <p:sp>
        <p:nvSpPr>
          <p:cNvPr id="1392" name="Google Shape;1392;p29"/>
          <p:cNvSpPr txBox="1"/>
          <p:nvPr/>
        </p:nvSpPr>
        <p:spPr>
          <a:xfrm>
            <a:off x="10072301" y="2922975"/>
            <a:ext cx="14100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rgbClr val="595A59"/>
                </a:solidFill>
                <a:latin typeface="Calibri"/>
                <a:ea typeface="Calibri"/>
                <a:cs typeface="Calibri"/>
                <a:sym typeface="Calibri"/>
              </a:rPr>
              <a:t>Leadership</a:t>
            </a:r>
            <a:endParaRPr/>
          </a:p>
        </p:txBody>
      </p:sp>
      <p:sp>
        <p:nvSpPr>
          <p:cNvPr id="1393" name="Google Shape;1393;p29"/>
          <p:cNvSpPr txBox="1"/>
          <p:nvPr/>
        </p:nvSpPr>
        <p:spPr>
          <a:xfrm>
            <a:off x="4272900" y="2801775"/>
            <a:ext cx="16980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595A59"/>
                </a:solidFill>
                <a:latin typeface="Calibri"/>
                <a:ea typeface="Calibri"/>
                <a:cs typeface="Calibri"/>
                <a:sym typeface="Calibri"/>
              </a:rPr>
              <a:t>Individual</a:t>
            </a:r>
            <a:br>
              <a:rPr lang="en-US" sz="2000" b="1">
                <a:solidFill>
                  <a:srgbClr val="595A59"/>
                </a:solidFill>
                <a:latin typeface="Calibri"/>
                <a:ea typeface="Calibri"/>
                <a:cs typeface="Calibri"/>
                <a:sym typeface="Calibri"/>
              </a:rPr>
            </a:br>
            <a:r>
              <a:rPr lang="en-US" sz="2000" b="1">
                <a:solidFill>
                  <a:srgbClr val="595A59"/>
                </a:solidFill>
                <a:latin typeface="Calibri"/>
                <a:ea typeface="Calibri"/>
                <a:cs typeface="Calibri"/>
                <a:sym typeface="Calibri"/>
              </a:rPr>
              <a:t>Contribution</a:t>
            </a:r>
            <a:endParaRPr/>
          </a:p>
        </p:txBody>
      </p:sp>
      <p:sp>
        <p:nvSpPr>
          <p:cNvPr id="1394" name="Google Shape;1394;p29"/>
          <p:cNvSpPr txBox="1"/>
          <p:nvPr/>
        </p:nvSpPr>
        <p:spPr>
          <a:xfrm>
            <a:off x="7556425" y="5849550"/>
            <a:ext cx="1639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595A59"/>
                </a:solidFill>
                <a:latin typeface="Calibri"/>
                <a:ea typeface="Calibri"/>
                <a:cs typeface="Calibri"/>
                <a:sym typeface="Calibri"/>
              </a:rPr>
              <a:t>Management</a:t>
            </a:r>
            <a:endParaRPr/>
          </a:p>
        </p:txBody>
      </p:sp>
      <p:sp>
        <p:nvSpPr>
          <p:cNvPr id="1395" name="Google Shape;1395;p29"/>
          <p:cNvSpPr/>
          <p:nvPr/>
        </p:nvSpPr>
        <p:spPr>
          <a:xfrm>
            <a:off x="7072154" y="3119722"/>
            <a:ext cx="2432855" cy="2441447"/>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sp>
        <p:nvSpPr>
          <p:cNvPr id="1396" name="Google Shape;1396;p29"/>
          <p:cNvSpPr/>
          <p:nvPr/>
        </p:nvSpPr>
        <p:spPr>
          <a:xfrm>
            <a:off x="6372571" y="2270608"/>
            <a:ext cx="2032764" cy="2032897"/>
          </a:xfrm>
          <a:prstGeom prst="ellipse">
            <a:avLst/>
          </a:prstGeom>
          <a:solidFill>
            <a:srgbClr val="D7C6D8">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sp>
        <p:nvSpPr>
          <p:cNvPr id="1397" name="Google Shape;1397;p29"/>
          <p:cNvSpPr/>
          <p:nvPr/>
        </p:nvSpPr>
        <p:spPr>
          <a:xfrm>
            <a:off x="7766090" y="2270612"/>
            <a:ext cx="1639327" cy="1639433"/>
          </a:xfrm>
          <a:prstGeom prst="ellipse">
            <a:avLst/>
          </a:prstGeom>
          <a:solidFill>
            <a:srgbClr val="A77FA9">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cxnSp>
        <p:nvCxnSpPr>
          <p:cNvPr id="1398" name="Google Shape;1398;p29"/>
          <p:cNvCxnSpPr/>
          <p:nvPr/>
        </p:nvCxnSpPr>
        <p:spPr>
          <a:xfrm rot="10800000">
            <a:off x="8911506" y="3077875"/>
            <a:ext cx="1080000" cy="0"/>
          </a:xfrm>
          <a:prstGeom prst="straightConnector1">
            <a:avLst/>
          </a:prstGeom>
          <a:noFill/>
          <a:ln w="63500" cap="flat" cmpd="sng">
            <a:solidFill>
              <a:schemeClr val="dk2"/>
            </a:solidFill>
            <a:prstDash val="solid"/>
            <a:miter lim="800000"/>
            <a:headEnd type="none" w="sm" len="sm"/>
            <a:tailEnd type="stealth" w="med" len="med"/>
          </a:ln>
        </p:spPr>
      </p:cxnSp>
      <p:cxnSp>
        <p:nvCxnSpPr>
          <p:cNvPr id="1399" name="Google Shape;1399;p29"/>
          <p:cNvCxnSpPr/>
          <p:nvPr/>
        </p:nvCxnSpPr>
        <p:spPr>
          <a:xfrm>
            <a:off x="5791859" y="3077875"/>
            <a:ext cx="1080000" cy="0"/>
          </a:xfrm>
          <a:prstGeom prst="straightConnector1">
            <a:avLst/>
          </a:prstGeom>
          <a:noFill/>
          <a:ln w="63500" cap="flat" cmpd="sng">
            <a:solidFill>
              <a:schemeClr val="dk2"/>
            </a:solidFill>
            <a:prstDash val="solid"/>
            <a:miter lim="800000"/>
            <a:headEnd type="none" w="sm" len="sm"/>
            <a:tailEnd type="stealth" w="med" len="med"/>
          </a:ln>
        </p:spPr>
      </p:cxnSp>
      <p:cxnSp>
        <p:nvCxnSpPr>
          <p:cNvPr id="1400" name="Google Shape;1400;p29"/>
          <p:cNvCxnSpPr/>
          <p:nvPr/>
        </p:nvCxnSpPr>
        <p:spPr>
          <a:xfrm rot="10800000">
            <a:off x="8336319" y="4668768"/>
            <a:ext cx="0" cy="1080000"/>
          </a:xfrm>
          <a:prstGeom prst="straightConnector1">
            <a:avLst/>
          </a:prstGeom>
          <a:noFill/>
          <a:ln w="63500" cap="flat" cmpd="sng">
            <a:solidFill>
              <a:schemeClr val="dk2"/>
            </a:solidFill>
            <a:prstDash val="solid"/>
            <a:miter lim="800000"/>
            <a:headEnd type="none" w="sm" len="sm"/>
            <a:tailEnd type="stealth"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3"/>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2400"/>
              <a:buNone/>
            </a:pPr>
            <a:r>
              <a:rPr lang="en-US"/>
              <a:t>… have reflected on your own understanding of leadership (in a crisis)</a:t>
            </a:r>
            <a:endParaRPr/>
          </a:p>
          <a:p>
            <a:pPr marL="228600" lvl="0" indent="-228600" algn="l" rtl="0">
              <a:lnSpc>
                <a:spcPct val="90000"/>
              </a:lnSpc>
              <a:spcBef>
                <a:spcPts val="1000"/>
              </a:spcBef>
              <a:spcAft>
                <a:spcPts val="0"/>
              </a:spcAft>
              <a:buClr>
                <a:schemeClr val="lt1"/>
              </a:buClr>
              <a:buSzPts val="2400"/>
              <a:buNone/>
            </a:pPr>
            <a:r>
              <a:rPr lang="en-US"/>
              <a:t>… know the key competencies needed to be a successful manager in a crisis</a:t>
            </a:r>
            <a:endParaRPr/>
          </a:p>
          <a:p>
            <a:pPr marL="228600" lvl="0" indent="-228600" algn="l" rtl="0">
              <a:lnSpc>
                <a:spcPct val="90000"/>
              </a:lnSpc>
              <a:spcBef>
                <a:spcPts val="1000"/>
              </a:spcBef>
              <a:spcAft>
                <a:spcPts val="0"/>
              </a:spcAft>
              <a:buClr>
                <a:schemeClr val="lt1"/>
              </a:buClr>
              <a:buSzPts val="2400"/>
              <a:buNone/>
            </a:pPr>
            <a:r>
              <a:rPr lang="en-US"/>
              <a:t>… be familiar with the key characteristics of leadership in a crisis </a:t>
            </a:r>
            <a:endParaRPr/>
          </a:p>
          <a:p>
            <a:pPr marL="228600" lvl="0" indent="-228600" algn="l" rtl="0">
              <a:lnSpc>
                <a:spcPct val="90000"/>
              </a:lnSpc>
              <a:spcBef>
                <a:spcPts val="1000"/>
              </a:spcBef>
              <a:spcAft>
                <a:spcPts val="0"/>
              </a:spcAft>
              <a:buClr>
                <a:schemeClr val="lt1"/>
              </a:buClr>
              <a:buSzPts val="2400"/>
              <a:buNone/>
            </a:pPr>
            <a:r>
              <a:rPr lang="en-US"/>
              <a:t>… know the key aspects of adaptive leadership allowing you to respond to the uncertainties of a crisis</a:t>
            </a:r>
            <a:endParaRPr/>
          </a:p>
        </p:txBody>
      </p:sp>
      <p:sp>
        <p:nvSpPr>
          <p:cNvPr id="849" name="Google Shape;849;p3"/>
          <p:cNvSpPr txBox="1">
            <a:spLocks noGrp="1"/>
          </p:cNvSpPr>
          <p:nvPr>
            <p:ph type="body" idx="3"/>
          </p:nvPr>
        </p:nvSpPr>
        <p:spPr>
          <a:xfrm>
            <a:off x="1718561" y="595510"/>
            <a:ext cx="5105121" cy="100977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en-US"/>
              <a:t>After completing this module, you will…</a:t>
            </a:r>
            <a:endParaRPr/>
          </a:p>
        </p:txBody>
      </p:sp>
      <p:pic>
        <p:nvPicPr>
          <p:cNvPr id="850" name="Google Shape;850;p3" descr="Ein Bild, das Text enthält.&#10;&#10;Automatisch generierte Beschreibung"/>
          <p:cNvPicPr preferRelativeResize="0">
            <a:picLocks noGrp="1"/>
          </p:cNvPicPr>
          <p:nvPr>
            <p:ph type="pic" idx="2"/>
          </p:nvPr>
        </p:nvPicPr>
        <p:blipFill rotWithShape="1">
          <a:blip r:embed="rId3">
            <a:alphaModFix/>
          </a:blip>
          <a:srcRect l="21915" r="21916"/>
          <a:stretch/>
        </p:blipFill>
        <p:spPr>
          <a:xfrm>
            <a:off x="6852062" y="228600"/>
            <a:ext cx="5105121" cy="6362700"/>
          </a:xfrm>
          <a:prstGeom prst="rect">
            <a:avLst/>
          </a:prstGeom>
          <a:solidFill>
            <a:schemeClr val="lt1"/>
          </a:solidFill>
          <a:ln>
            <a:noFill/>
          </a:ln>
        </p:spPr>
      </p:pic>
      <p:sp>
        <p:nvSpPr>
          <p:cNvPr id="851" name="Google Shape;851;p3"/>
          <p:cNvSpPr txBox="1"/>
          <p:nvPr/>
        </p:nvSpPr>
        <p:spPr>
          <a:xfrm>
            <a:off x="6852062" y="6299195"/>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Photo: Adobe Stock</a:t>
            </a:r>
            <a:endParaRPr sz="100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3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407" name="Google Shape;1407;p3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sz="1800">
                <a:latin typeface="Calibri"/>
                <a:ea typeface="Calibri"/>
                <a:cs typeface="Calibri"/>
                <a:sym typeface="Calibri"/>
              </a:rPr>
              <a:t>Decisions are made according to the Pareto principle (80/20 rule) and the manager goes ahead with full commitment. </a:t>
            </a:r>
            <a:endParaRPr sz="1800">
              <a:latin typeface="Calibri"/>
              <a:ea typeface="Calibri"/>
              <a:cs typeface="Calibri"/>
              <a:sym typeface="Calibri"/>
            </a:endParaRPr>
          </a:p>
        </p:txBody>
      </p:sp>
      <p:sp>
        <p:nvSpPr>
          <p:cNvPr id="1408" name="Google Shape;1408;p3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sz="2000">
                <a:latin typeface="Calibri"/>
                <a:ea typeface="Calibri"/>
                <a:cs typeface="Calibri"/>
                <a:sym typeface="Calibri"/>
              </a:rPr>
              <a:t>In crises, leadership strength moves into the absolute focus. Genuine management skills take a back seat</a:t>
            </a:r>
            <a:endParaRPr/>
          </a:p>
        </p:txBody>
      </p:sp>
      <p:sp>
        <p:nvSpPr>
          <p:cNvPr id="1409" name="Google Shape;1409;p3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Leadership vs. Management</a:t>
            </a:r>
            <a:endParaRPr/>
          </a:p>
          <a:p>
            <a:pPr marL="0" lvl="0" indent="0" algn="l" rtl="0">
              <a:lnSpc>
                <a:spcPct val="90000"/>
              </a:lnSpc>
              <a:spcBef>
                <a:spcPts val="1000"/>
              </a:spcBef>
              <a:spcAft>
                <a:spcPts val="0"/>
              </a:spcAft>
              <a:buClr>
                <a:srgbClr val="79527B"/>
              </a:buClr>
              <a:buSzPct val="100000"/>
              <a:buNone/>
            </a:pPr>
            <a:endParaRPr/>
          </a:p>
        </p:txBody>
      </p:sp>
      <p:sp>
        <p:nvSpPr>
          <p:cNvPr id="1410" name="Google Shape;1410;p30"/>
          <p:cNvSpPr txBox="1"/>
          <p:nvPr/>
        </p:nvSpPr>
        <p:spPr>
          <a:xfrm>
            <a:off x="10877825" y="3392500"/>
            <a:ext cx="12621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595A59"/>
                </a:solidFill>
                <a:latin typeface="Calibri"/>
                <a:ea typeface="Calibri"/>
                <a:cs typeface="Calibri"/>
                <a:sym typeface="Calibri"/>
              </a:rPr>
              <a:t>Leadership</a:t>
            </a:r>
            <a:endParaRPr/>
          </a:p>
        </p:txBody>
      </p:sp>
      <p:sp>
        <p:nvSpPr>
          <p:cNvPr id="1411" name="Google Shape;1411;p30"/>
          <p:cNvSpPr txBox="1"/>
          <p:nvPr/>
        </p:nvSpPr>
        <p:spPr>
          <a:xfrm>
            <a:off x="4067299" y="3034800"/>
            <a:ext cx="1600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595A59"/>
                </a:solidFill>
                <a:latin typeface="Calibri"/>
                <a:ea typeface="Calibri"/>
                <a:cs typeface="Calibri"/>
                <a:sym typeface="Calibri"/>
              </a:rPr>
              <a:t>Individual</a:t>
            </a:r>
            <a:br>
              <a:rPr lang="en-US" sz="2000" b="1">
                <a:solidFill>
                  <a:srgbClr val="595A59"/>
                </a:solidFill>
                <a:latin typeface="Calibri"/>
                <a:ea typeface="Calibri"/>
                <a:cs typeface="Calibri"/>
                <a:sym typeface="Calibri"/>
              </a:rPr>
            </a:br>
            <a:r>
              <a:rPr lang="en-US" sz="2000" b="1">
                <a:solidFill>
                  <a:srgbClr val="595A59"/>
                </a:solidFill>
                <a:latin typeface="Calibri"/>
                <a:ea typeface="Calibri"/>
                <a:cs typeface="Calibri"/>
                <a:sym typeface="Calibri"/>
              </a:rPr>
              <a:t>Contribution</a:t>
            </a:r>
            <a:endParaRPr/>
          </a:p>
        </p:txBody>
      </p:sp>
      <p:sp>
        <p:nvSpPr>
          <p:cNvPr id="1412" name="Google Shape;1412;p30"/>
          <p:cNvSpPr txBox="1"/>
          <p:nvPr/>
        </p:nvSpPr>
        <p:spPr>
          <a:xfrm>
            <a:off x="6892275" y="6074775"/>
            <a:ext cx="17715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595A59"/>
                </a:solidFill>
                <a:latin typeface="Calibri"/>
                <a:ea typeface="Calibri"/>
                <a:cs typeface="Calibri"/>
                <a:sym typeface="Calibri"/>
              </a:rPr>
              <a:t>Management</a:t>
            </a:r>
            <a:endParaRPr/>
          </a:p>
        </p:txBody>
      </p:sp>
      <p:sp>
        <p:nvSpPr>
          <p:cNvPr id="1413" name="Google Shape;1413;p30"/>
          <p:cNvSpPr/>
          <p:nvPr/>
        </p:nvSpPr>
        <p:spPr>
          <a:xfrm>
            <a:off x="6729878" y="3547397"/>
            <a:ext cx="2018752" cy="2025874"/>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sp>
        <p:nvSpPr>
          <p:cNvPr id="1414" name="Google Shape;1414;p30"/>
          <p:cNvSpPr/>
          <p:nvPr/>
        </p:nvSpPr>
        <p:spPr>
          <a:xfrm>
            <a:off x="5891197" y="1955244"/>
            <a:ext cx="2694556" cy="2694724"/>
          </a:xfrm>
          <a:prstGeom prst="ellipse">
            <a:avLst/>
          </a:prstGeom>
          <a:solidFill>
            <a:srgbClr val="D7C6D8">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sp>
        <p:nvSpPr>
          <p:cNvPr id="1415" name="Google Shape;1415;p30"/>
          <p:cNvSpPr/>
          <p:nvPr/>
        </p:nvSpPr>
        <p:spPr>
          <a:xfrm>
            <a:off x="7284709" y="1955239"/>
            <a:ext cx="3287811" cy="3288013"/>
          </a:xfrm>
          <a:prstGeom prst="ellipse">
            <a:avLst/>
          </a:prstGeom>
          <a:solidFill>
            <a:srgbClr val="A77FA9">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cxnSp>
        <p:nvCxnSpPr>
          <p:cNvPr id="1416" name="Google Shape;1416;p30"/>
          <p:cNvCxnSpPr/>
          <p:nvPr/>
        </p:nvCxnSpPr>
        <p:spPr>
          <a:xfrm rot="10800000">
            <a:off x="9602142" y="3547397"/>
            <a:ext cx="1080000" cy="0"/>
          </a:xfrm>
          <a:prstGeom prst="straightConnector1">
            <a:avLst/>
          </a:prstGeom>
          <a:noFill/>
          <a:ln w="63500" cap="flat" cmpd="sng">
            <a:solidFill>
              <a:schemeClr val="dk2"/>
            </a:solidFill>
            <a:prstDash val="solid"/>
            <a:miter lim="800000"/>
            <a:headEnd type="none" w="sm" len="sm"/>
            <a:tailEnd type="stealth" w="med" len="med"/>
          </a:ln>
        </p:spPr>
      </p:cxnSp>
      <p:cxnSp>
        <p:nvCxnSpPr>
          <p:cNvPr id="1417" name="Google Shape;1417;p30"/>
          <p:cNvCxnSpPr/>
          <p:nvPr/>
        </p:nvCxnSpPr>
        <p:spPr>
          <a:xfrm>
            <a:off x="5586267" y="3310889"/>
            <a:ext cx="1080000" cy="0"/>
          </a:xfrm>
          <a:prstGeom prst="straightConnector1">
            <a:avLst/>
          </a:prstGeom>
          <a:noFill/>
          <a:ln w="63500" cap="flat" cmpd="sng">
            <a:solidFill>
              <a:schemeClr val="dk2"/>
            </a:solidFill>
            <a:prstDash val="solid"/>
            <a:miter lim="800000"/>
            <a:headEnd type="none" w="sm" len="sm"/>
            <a:tailEnd type="stealth" w="med" len="med"/>
          </a:ln>
        </p:spPr>
      </p:cxnSp>
      <p:cxnSp>
        <p:nvCxnSpPr>
          <p:cNvPr id="1418" name="Google Shape;1418;p30"/>
          <p:cNvCxnSpPr/>
          <p:nvPr/>
        </p:nvCxnSpPr>
        <p:spPr>
          <a:xfrm rot="10800000">
            <a:off x="7672176" y="4893975"/>
            <a:ext cx="0" cy="1080000"/>
          </a:xfrm>
          <a:prstGeom prst="straightConnector1">
            <a:avLst/>
          </a:prstGeom>
          <a:noFill/>
          <a:ln w="63500" cap="flat" cmpd="sng">
            <a:solidFill>
              <a:schemeClr val="dk2"/>
            </a:solidFill>
            <a:prstDash val="solid"/>
            <a:miter lim="800000"/>
            <a:headEnd type="none" w="sm" len="sm"/>
            <a:tailEnd type="stealth"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31"/>
          <p:cNvSpPr/>
          <p:nvPr/>
        </p:nvSpPr>
        <p:spPr>
          <a:xfrm>
            <a:off x="4925287" y="5086585"/>
            <a:ext cx="1758043" cy="753885"/>
          </a:xfrm>
          <a:custGeom>
            <a:avLst/>
            <a:gdLst/>
            <a:ahLst/>
            <a:cxnLst/>
            <a:rect l="l" t="t" r="r" b="b"/>
            <a:pathLst>
              <a:path w="21600" h="21600" extrusionOk="0">
                <a:moveTo>
                  <a:pt x="13989" y="0"/>
                </a:moveTo>
                <a:lnTo>
                  <a:pt x="0" y="21600"/>
                </a:lnTo>
                <a:lnTo>
                  <a:pt x="7611" y="21600"/>
                </a:lnTo>
                <a:lnTo>
                  <a:pt x="21600" y="0"/>
                </a:lnTo>
                <a:lnTo>
                  <a:pt x="13989"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5" name="Google Shape;1425;p31"/>
          <p:cNvSpPr/>
          <p:nvPr/>
        </p:nvSpPr>
        <p:spPr>
          <a:xfrm rot="1560000">
            <a:off x="5026855" y="3642264"/>
            <a:ext cx="527220" cy="2186458"/>
          </a:xfrm>
          <a:prstGeom prst="rect">
            <a:avLst/>
          </a:prstGeom>
          <a:solidFill>
            <a:srgbClr val="D7C6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6" name="Google Shape;1426;p31"/>
          <p:cNvSpPr/>
          <p:nvPr/>
        </p:nvSpPr>
        <p:spPr>
          <a:xfrm rot="1560000">
            <a:off x="5552110" y="3552012"/>
            <a:ext cx="791080" cy="272872"/>
          </a:xfrm>
          <a:custGeom>
            <a:avLst/>
            <a:gdLst/>
            <a:ahLst/>
            <a:cxnLst/>
            <a:rect l="l" t="t" r="r" b="b"/>
            <a:pathLst>
              <a:path w="21600" h="21600" extrusionOk="0">
                <a:moveTo>
                  <a:pt x="7205" y="149"/>
                </a:moveTo>
                <a:lnTo>
                  <a:pt x="21600" y="0"/>
                </a:lnTo>
                <a:lnTo>
                  <a:pt x="14447" y="21600"/>
                </a:lnTo>
                <a:lnTo>
                  <a:pt x="0" y="21600"/>
                </a:lnTo>
                <a:lnTo>
                  <a:pt x="7205" y="149"/>
                </a:lnTo>
                <a:close/>
              </a:path>
            </a:pathLst>
          </a:custGeom>
          <a:solidFill>
            <a:srgbClr val="E9DFE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7" name="Google Shape;1427;p31"/>
          <p:cNvSpPr/>
          <p:nvPr/>
        </p:nvSpPr>
        <p:spPr>
          <a:xfrm rot="1560000">
            <a:off x="5574002" y="3555463"/>
            <a:ext cx="263610" cy="2460933"/>
          </a:xfrm>
          <a:custGeom>
            <a:avLst/>
            <a:gdLst/>
            <a:ahLst/>
            <a:cxnLst/>
            <a:rect l="l" t="t" r="r" b="b"/>
            <a:pathLst>
              <a:path w="21600" h="21600" extrusionOk="0">
                <a:moveTo>
                  <a:pt x="0" y="2415"/>
                </a:moveTo>
                <a:lnTo>
                  <a:pt x="21600" y="0"/>
                </a:lnTo>
                <a:lnTo>
                  <a:pt x="21600" y="18556"/>
                </a:lnTo>
                <a:lnTo>
                  <a:pt x="0" y="21600"/>
                </a:lnTo>
                <a:lnTo>
                  <a:pt x="0" y="2415"/>
                </a:lnTo>
                <a:close/>
              </a:path>
            </a:pathLst>
          </a:custGeom>
          <a:solidFill>
            <a:srgbClr val="A77FA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8" name="Google Shape;1428;p31"/>
          <p:cNvSpPr/>
          <p:nvPr/>
        </p:nvSpPr>
        <p:spPr>
          <a:xfrm>
            <a:off x="5964518" y="5121638"/>
            <a:ext cx="1758043" cy="753885"/>
          </a:xfrm>
          <a:custGeom>
            <a:avLst/>
            <a:gdLst/>
            <a:ahLst/>
            <a:cxnLst/>
            <a:rect l="l" t="t" r="r" b="b"/>
            <a:pathLst>
              <a:path w="21600" h="21600" extrusionOk="0">
                <a:moveTo>
                  <a:pt x="13989" y="0"/>
                </a:moveTo>
                <a:lnTo>
                  <a:pt x="0" y="21600"/>
                </a:lnTo>
                <a:lnTo>
                  <a:pt x="7611" y="21600"/>
                </a:lnTo>
                <a:lnTo>
                  <a:pt x="21600" y="0"/>
                </a:lnTo>
                <a:lnTo>
                  <a:pt x="13989"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9" name="Google Shape;1429;p31"/>
          <p:cNvSpPr/>
          <p:nvPr/>
        </p:nvSpPr>
        <p:spPr>
          <a:xfrm rot="1560000">
            <a:off x="6066086" y="3677317"/>
            <a:ext cx="527220" cy="2186458"/>
          </a:xfrm>
          <a:prstGeom prst="rect">
            <a:avLst/>
          </a:prstGeom>
          <a:solidFill>
            <a:srgbClr val="D7C6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0" name="Google Shape;1430;p31"/>
          <p:cNvSpPr/>
          <p:nvPr/>
        </p:nvSpPr>
        <p:spPr>
          <a:xfrm rot="1560000">
            <a:off x="6591341" y="3587065"/>
            <a:ext cx="791080" cy="272872"/>
          </a:xfrm>
          <a:custGeom>
            <a:avLst/>
            <a:gdLst/>
            <a:ahLst/>
            <a:cxnLst/>
            <a:rect l="l" t="t" r="r" b="b"/>
            <a:pathLst>
              <a:path w="21600" h="21600" extrusionOk="0">
                <a:moveTo>
                  <a:pt x="7205" y="149"/>
                </a:moveTo>
                <a:lnTo>
                  <a:pt x="21600" y="0"/>
                </a:lnTo>
                <a:lnTo>
                  <a:pt x="14447" y="21600"/>
                </a:lnTo>
                <a:lnTo>
                  <a:pt x="0" y="21600"/>
                </a:lnTo>
                <a:lnTo>
                  <a:pt x="7205" y="149"/>
                </a:lnTo>
                <a:close/>
              </a:path>
            </a:pathLst>
          </a:custGeom>
          <a:solidFill>
            <a:srgbClr val="E9DFE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1" name="Google Shape;1431;p31"/>
          <p:cNvSpPr/>
          <p:nvPr/>
        </p:nvSpPr>
        <p:spPr>
          <a:xfrm rot="1560000">
            <a:off x="6613233" y="3590516"/>
            <a:ext cx="263610" cy="2460933"/>
          </a:xfrm>
          <a:custGeom>
            <a:avLst/>
            <a:gdLst/>
            <a:ahLst/>
            <a:cxnLst/>
            <a:rect l="l" t="t" r="r" b="b"/>
            <a:pathLst>
              <a:path w="21600" h="21600" extrusionOk="0">
                <a:moveTo>
                  <a:pt x="0" y="2415"/>
                </a:moveTo>
                <a:lnTo>
                  <a:pt x="21600" y="0"/>
                </a:lnTo>
                <a:lnTo>
                  <a:pt x="21600" y="18556"/>
                </a:lnTo>
                <a:lnTo>
                  <a:pt x="0" y="21600"/>
                </a:lnTo>
                <a:lnTo>
                  <a:pt x="0" y="2415"/>
                </a:lnTo>
                <a:close/>
              </a:path>
            </a:pathLst>
          </a:custGeom>
          <a:solidFill>
            <a:srgbClr val="A77FA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2" name="Google Shape;1432;p3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sz="1800">
                <a:latin typeface="Calibri"/>
                <a:ea typeface="Calibri"/>
                <a:cs typeface="Calibri"/>
                <a:sym typeface="Calibri"/>
              </a:rPr>
              <a:t>…This inevitably leads to the problem for managers to have to serve on the "front stage" obvious expectations and needs of the company and the employees for security and orientation, which in themselves create enough pressure.</a:t>
            </a:r>
            <a:endParaRPr/>
          </a:p>
          <a:p>
            <a:pPr marL="0" lvl="0" indent="0" algn="l" rtl="0">
              <a:lnSpc>
                <a:spcPct val="100000"/>
              </a:lnSpc>
              <a:spcBef>
                <a:spcPts val="600"/>
              </a:spcBef>
              <a:spcAft>
                <a:spcPts val="0"/>
              </a:spcAft>
              <a:buClr>
                <a:srgbClr val="595A59"/>
              </a:buClr>
              <a:buSzPts val="1800"/>
              <a:buNone/>
            </a:pPr>
            <a:r>
              <a:rPr lang="en-US" sz="1800">
                <a:latin typeface="Calibri"/>
                <a:ea typeface="Calibri"/>
                <a:cs typeface="Calibri"/>
                <a:sym typeface="Calibri"/>
              </a:rPr>
              <a:t>In addition, the crisis on the "backstage" requires managers to deal with contradictions, uncertainties, dilemmas and personal wishes and fears.</a:t>
            </a:r>
            <a:endParaRPr/>
          </a:p>
        </p:txBody>
      </p:sp>
      <p:sp>
        <p:nvSpPr>
          <p:cNvPr id="1433" name="Google Shape;1433;p3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rgbClr val="79527B"/>
              </a:buClr>
              <a:buSzPct val="100000"/>
              <a:buNone/>
            </a:pPr>
            <a:r>
              <a:rPr lang="en-US" sz="3200"/>
              <a:t>There is no recipe for success for managing a company in a crisis.  If "the one and only" right decision does not exist, the goal must therefore be to find the solution that is good enough… </a:t>
            </a:r>
            <a:endParaRPr sz="3200"/>
          </a:p>
        </p:txBody>
      </p:sp>
      <p:sp>
        <p:nvSpPr>
          <p:cNvPr id="1434" name="Google Shape;1434;p3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sz="1800"/>
              <a:t>Leadership in the crisis - resilience instead of efficiency</a:t>
            </a:r>
            <a:endParaRPr/>
          </a:p>
        </p:txBody>
      </p:sp>
      <p:sp>
        <p:nvSpPr>
          <p:cNvPr id="1435" name="Google Shape;1435;p31"/>
          <p:cNvSpPr/>
          <p:nvPr/>
        </p:nvSpPr>
        <p:spPr>
          <a:xfrm>
            <a:off x="10041421" y="5104971"/>
            <a:ext cx="1373862" cy="753885"/>
          </a:xfrm>
          <a:custGeom>
            <a:avLst/>
            <a:gdLst/>
            <a:ahLst/>
            <a:cxnLst/>
            <a:rect l="l" t="t"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6" name="Google Shape;1436;p31"/>
          <p:cNvSpPr/>
          <p:nvPr/>
        </p:nvSpPr>
        <p:spPr>
          <a:xfrm>
            <a:off x="10041670" y="3672398"/>
            <a:ext cx="527220" cy="2186458"/>
          </a:xfrm>
          <a:prstGeom prst="rect">
            <a:avLst/>
          </a:prstGeom>
          <a:solidFill>
            <a:schemeClr val="accent3"/>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7" name="Google Shape;1437;p31"/>
          <p:cNvSpPr/>
          <p:nvPr/>
        </p:nvSpPr>
        <p:spPr>
          <a:xfrm>
            <a:off x="10041420" y="3399526"/>
            <a:ext cx="789195" cy="272872"/>
          </a:xfrm>
          <a:custGeom>
            <a:avLst/>
            <a:gdLst/>
            <a:ahLst/>
            <a:cxnLst/>
            <a:rect l="l" t="t" r="r" b="b"/>
            <a:pathLst>
              <a:path w="21600" h="21600" extrusionOk="0">
                <a:moveTo>
                  <a:pt x="7222" y="149"/>
                </a:moveTo>
                <a:lnTo>
                  <a:pt x="21600" y="0"/>
                </a:lnTo>
                <a:lnTo>
                  <a:pt x="14585" y="21600"/>
                </a:lnTo>
                <a:lnTo>
                  <a:pt x="0" y="21600"/>
                </a:lnTo>
                <a:lnTo>
                  <a:pt x="7222" y="149"/>
                </a:lnTo>
                <a:close/>
              </a:path>
            </a:pathLst>
          </a:custGeom>
          <a:solidFill>
            <a:srgbClr val="B6C9A6"/>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8" name="Google Shape;1438;p31"/>
          <p:cNvSpPr/>
          <p:nvPr/>
        </p:nvSpPr>
        <p:spPr>
          <a:xfrm>
            <a:off x="10568891" y="3397923"/>
            <a:ext cx="263610" cy="2460933"/>
          </a:xfrm>
          <a:custGeom>
            <a:avLst/>
            <a:gdLst/>
            <a:ahLst/>
            <a:cxnLst/>
            <a:rect l="l" t="t" r="r" b="b"/>
            <a:pathLst>
              <a:path w="21600" h="21600" extrusionOk="0">
                <a:moveTo>
                  <a:pt x="0" y="2399"/>
                </a:moveTo>
                <a:lnTo>
                  <a:pt x="21485" y="0"/>
                </a:lnTo>
                <a:lnTo>
                  <a:pt x="21600" y="18556"/>
                </a:lnTo>
                <a:lnTo>
                  <a:pt x="0" y="21600"/>
                </a:lnTo>
                <a:lnTo>
                  <a:pt x="0" y="2399"/>
                </a:lnTo>
                <a:close/>
              </a:path>
            </a:pathLst>
          </a:custGeom>
          <a:solidFill>
            <a:srgbClr val="64804E"/>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9" name="Google Shape;1439;p31"/>
          <p:cNvSpPr/>
          <p:nvPr/>
        </p:nvSpPr>
        <p:spPr>
          <a:xfrm>
            <a:off x="11138913" y="5104971"/>
            <a:ext cx="1373862" cy="753885"/>
          </a:xfrm>
          <a:custGeom>
            <a:avLst/>
            <a:gdLst/>
            <a:ahLst/>
            <a:cxnLst/>
            <a:rect l="l" t="t"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0" name="Google Shape;1440;p31"/>
          <p:cNvSpPr/>
          <p:nvPr/>
        </p:nvSpPr>
        <p:spPr>
          <a:xfrm>
            <a:off x="11139163" y="3671901"/>
            <a:ext cx="527220" cy="2186458"/>
          </a:xfrm>
          <a:prstGeom prst="rect">
            <a:avLst/>
          </a:prstGeom>
          <a:solidFill>
            <a:schemeClr val="accent4"/>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1" name="Google Shape;1441;p31"/>
          <p:cNvSpPr/>
          <p:nvPr/>
        </p:nvSpPr>
        <p:spPr>
          <a:xfrm>
            <a:off x="11138915" y="3399526"/>
            <a:ext cx="789195" cy="272872"/>
          </a:xfrm>
          <a:custGeom>
            <a:avLst/>
            <a:gdLst/>
            <a:ahLst/>
            <a:cxnLst/>
            <a:rect l="l" t="t" r="r" b="b"/>
            <a:pathLst>
              <a:path w="21600" h="21600" extrusionOk="0">
                <a:moveTo>
                  <a:pt x="7222" y="149"/>
                </a:moveTo>
                <a:lnTo>
                  <a:pt x="21600" y="0"/>
                </a:lnTo>
                <a:lnTo>
                  <a:pt x="14585" y="21600"/>
                </a:lnTo>
                <a:lnTo>
                  <a:pt x="0" y="21600"/>
                </a:lnTo>
                <a:lnTo>
                  <a:pt x="7222" y="149"/>
                </a:lnTo>
                <a:close/>
              </a:path>
            </a:pathLst>
          </a:custGeom>
          <a:solidFill>
            <a:srgbClr val="CCD9C1"/>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2" name="Google Shape;1442;p31"/>
          <p:cNvSpPr/>
          <p:nvPr/>
        </p:nvSpPr>
        <p:spPr>
          <a:xfrm>
            <a:off x="11666387" y="3397923"/>
            <a:ext cx="263610" cy="2460933"/>
          </a:xfrm>
          <a:custGeom>
            <a:avLst/>
            <a:gdLst/>
            <a:ahLst/>
            <a:cxnLst/>
            <a:rect l="l" t="t" r="r" b="b"/>
            <a:pathLst>
              <a:path w="21600" h="21600" extrusionOk="0">
                <a:moveTo>
                  <a:pt x="0" y="2399"/>
                </a:moveTo>
                <a:lnTo>
                  <a:pt x="21485" y="0"/>
                </a:lnTo>
                <a:lnTo>
                  <a:pt x="21600" y="18556"/>
                </a:lnTo>
                <a:lnTo>
                  <a:pt x="0" y="21600"/>
                </a:lnTo>
                <a:lnTo>
                  <a:pt x="0" y="2399"/>
                </a:lnTo>
                <a:close/>
              </a:path>
            </a:pathLst>
          </a:custGeom>
          <a:solidFill>
            <a:srgbClr val="80A063"/>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3" name="Google Shape;1443;p31"/>
          <p:cNvSpPr/>
          <p:nvPr/>
        </p:nvSpPr>
        <p:spPr>
          <a:xfrm>
            <a:off x="7009598" y="5101717"/>
            <a:ext cx="1758043" cy="753885"/>
          </a:xfrm>
          <a:custGeom>
            <a:avLst/>
            <a:gdLst/>
            <a:ahLst/>
            <a:cxnLst/>
            <a:rect l="l" t="t" r="r" b="b"/>
            <a:pathLst>
              <a:path w="21600" h="21600" extrusionOk="0">
                <a:moveTo>
                  <a:pt x="13989" y="0"/>
                </a:moveTo>
                <a:lnTo>
                  <a:pt x="0" y="21600"/>
                </a:lnTo>
                <a:lnTo>
                  <a:pt x="7611" y="21600"/>
                </a:lnTo>
                <a:lnTo>
                  <a:pt x="21600" y="0"/>
                </a:lnTo>
                <a:lnTo>
                  <a:pt x="13989"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4" name="Google Shape;1444;p31"/>
          <p:cNvSpPr/>
          <p:nvPr/>
        </p:nvSpPr>
        <p:spPr>
          <a:xfrm rot="1560000">
            <a:off x="7111166" y="3657396"/>
            <a:ext cx="527220" cy="2186458"/>
          </a:xfrm>
          <a:prstGeom prst="rect">
            <a:avLst/>
          </a:prstGeom>
          <a:solidFill>
            <a:srgbClr val="D7C6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5" name="Google Shape;1445;p31"/>
          <p:cNvSpPr/>
          <p:nvPr/>
        </p:nvSpPr>
        <p:spPr>
          <a:xfrm rot="1560000">
            <a:off x="7636421" y="3567144"/>
            <a:ext cx="791080" cy="272872"/>
          </a:xfrm>
          <a:custGeom>
            <a:avLst/>
            <a:gdLst/>
            <a:ahLst/>
            <a:cxnLst/>
            <a:rect l="l" t="t" r="r" b="b"/>
            <a:pathLst>
              <a:path w="21600" h="21600" extrusionOk="0">
                <a:moveTo>
                  <a:pt x="7205" y="149"/>
                </a:moveTo>
                <a:lnTo>
                  <a:pt x="21600" y="0"/>
                </a:lnTo>
                <a:lnTo>
                  <a:pt x="14447" y="21600"/>
                </a:lnTo>
                <a:lnTo>
                  <a:pt x="0" y="21600"/>
                </a:lnTo>
                <a:lnTo>
                  <a:pt x="7205" y="149"/>
                </a:lnTo>
                <a:close/>
              </a:path>
            </a:pathLst>
          </a:custGeom>
          <a:solidFill>
            <a:srgbClr val="E9DFE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6" name="Google Shape;1446;p31"/>
          <p:cNvSpPr/>
          <p:nvPr/>
        </p:nvSpPr>
        <p:spPr>
          <a:xfrm rot="1560000">
            <a:off x="7658313" y="3570595"/>
            <a:ext cx="263610" cy="2460933"/>
          </a:xfrm>
          <a:custGeom>
            <a:avLst/>
            <a:gdLst/>
            <a:ahLst/>
            <a:cxnLst/>
            <a:rect l="l" t="t" r="r" b="b"/>
            <a:pathLst>
              <a:path w="21600" h="21600" extrusionOk="0">
                <a:moveTo>
                  <a:pt x="0" y="2415"/>
                </a:moveTo>
                <a:lnTo>
                  <a:pt x="21600" y="0"/>
                </a:lnTo>
                <a:lnTo>
                  <a:pt x="21600" y="18556"/>
                </a:lnTo>
                <a:lnTo>
                  <a:pt x="0" y="21600"/>
                </a:lnTo>
                <a:lnTo>
                  <a:pt x="0" y="2415"/>
                </a:lnTo>
                <a:close/>
              </a:path>
            </a:pathLst>
          </a:custGeom>
          <a:solidFill>
            <a:srgbClr val="A77FA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7" name="Google Shape;1447;p31"/>
          <p:cNvSpPr/>
          <p:nvPr/>
        </p:nvSpPr>
        <p:spPr>
          <a:xfrm>
            <a:off x="8611119" y="5104971"/>
            <a:ext cx="1373862" cy="753885"/>
          </a:xfrm>
          <a:custGeom>
            <a:avLst/>
            <a:gdLst/>
            <a:ahLst/>
            <a:cxnLst/>
            <a:rect l="l" t="t"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8" name="Google Shape;1448;p31"/>
          <p:cNvSpPr/>
          <p:nvPr/>
        </p:nvSpPr>
        <p:spPr>
          <a:xfrm>
            <a:off x="8611368" y="3671901"/>
            <a:ext cx="527220" cy="2186458"/>
          </a:xfrm>
          <a:prstGeom prst="rect">
            <a:avLst/>
          </a:prstGeom>
          <a:solidFill>
            <a:srgbClr val="A77FA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9" name="Google Shape;1449;p31"/>
          <p:cNvSpPr/>
          <p:nvPr/>
        </p:nvSpPr>
        <p:spPr>
          <a:xfrm>
            <a:off x="8611119" y="3399526"/>
            <a:ext cx="791079" cy="272872"/>
          </a:xfrm>
          <a:custGeom>
            <a:avLst/>
            <a:gdLst/>
            <a:ahLst/>
            <a:cxnLst/>
            <a:rect l="l" t="t" r="r" b="b"/>
            <a:pathLst>
              <a:path w="21600" h="21600" extrusionOk="0">
                <a:moveTo>
                  <a:pt x="7205" y="149"/>
                </a:moveTo>
                <a:lnTo>
                  <a:pt x="21600" y="0"/>
                </a:lnTo>
                <a:lnTo>
                  <a:pt x="14447" y="21600"/>
                </a:lnTo>
                <a:lnTo>
                  <a:pt x="0" y="21600"/>
                </a:lnTo>
                <a:lnTo>
                  <a:pt x="7205" y="149"/>
                </a:lnTo>
                <a:close/>
              </a:path>
            </a:pathLst>
          </a:custGeom>
          <a:solidFill>
            <a:srgbClr val="D7C6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0" name="Google Shape;1450;p31"/>
          <p:cNvSpPr/>
          <p:nvPr/>
        </p:nvSpPr>
        <p:spPr>
          <a:xfrm>
            <a:off x="9138589" y="3397923"/>
            <a:ext cx="263610" cy="2460933"/>
          </a:xfrm>
          <a:custGeom>
            <a:avLst/>
            <a:gdLst/>
            <a:ahLst/>
            <a:cxnLst/>
            <a:rect l="l" t="t" r="r" b="b"/>
            <a:pathLst>
              <a:path w="21600" h="21600" extrusionOk="0">
                <a:moveTo>
                  <a:pt x="0" y="2415"/>
                </a:moveTo>
                <a:lnTo>
                  <a:pt x="21600" y="0"/>
                </a:lnTo>
                <a:lnTo>
                  <a:pt x="21600" y="18556"/>
                </a:lnTo>
                <a:lnTo>
                  <a:pt x="0" y="21600"/>
                </a:lnTo>
                <a:lnTo>
                  <a:pt x="0" y="2415"/>
                </a:lnTo>
                <a:close/>
              </a:path>
            </a:pathLst>
          </a:custGeom>
          <a:solidFill>
            <a:srgbClr val="79527B"/>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grpSp>
        <p:nvGrpSpPr>
          <p:cNvPr id="1451" name="Google Shape;1451;p31"/>
          <p:cNvGrpSpPr/>
          <p:nvPr/>
        </p:nvGrpSpPr>
        <p:grpSpPr>
          <a:xfrm>
            <a:off x="8604165" y="2274330"/>
            <a:ext cx="934097" cy="987406"/>
            <a:chOff x="10689077" y="6885187"/>
            <a:chExt cx="2999494" cy="3170675"/>
          </a:xfrm>
        </p:grpSpPr>
        <p:sp>
          <p:nvSpPr>
            <p:cNvPr id="1452" name="Google Shape;1452;p31"/>
            <p:cNvSpPr/>
            <p:nvPr/>
          </p:nvSpPr>
          <p:spPr>
            <a:xfrm>
              <a:off x="10689077" y="6885187"/>
              <a:ext cx="2999494" cy="2686404"/>
            </a:xfrm>
            <a:custGeom>
              <a:avLst/>
              <a:gdLst/>
              <a:ahLst/>
              <a:cxnLst/>
              <a:rect l="l" t="t" r="r" b="b"/>
              <a:pathLst>
                <a:path w="1462540" h="1309880" extrusionOk="0">
                  <a:moveTo>
                    <a:pt x="1067711" y="1044625"/>
                  </a:moveTo>
                  <a:cubicBezTo>
                    <a:pt x="1072925" y="1044625"/>
                    <a:pt x="1078140" y="1046580"/>
                    <a:pt x="1082050" y="1050491"/>
                  </a:cubicBezTo>
                  <a:lnTo>
                    <a:pt x="1250217" y="1218658"/>
                  </a:lnTo>
                  <a:cubicBezTo>
                    <a:pt x="1258039" y="1226480"/>
                    <a:pt x="1258039" y="1239516"/>
                    <a:pt x="1250217" y="1247338"/>
                  </a:cubicBezTo>
                  <a:cubicBezTo>
                    <a:pt x="1242396" y="1255159"/>
                    <a:pt x="1229360" y="1255159"/>
                    <a:pt x="1221538" y="1247338"/>
                  </a:cubicBezTo>
                  <a:lnTo>
                    <a:pt x="1053371" y="1079171"/>
                  </a:lnTo>
                  <a:cubicBezTo>
                    <a:pt x="1045549" y="1071349"/>
                    <a:pt x="1045549" y="1058313"/>
                    <a:pt x="1053371" y="1050491"/>
                  </a:cubicBezTo>
                  <a:cubicBezTo>
                    <a:pt x="1057281" y="1046580"/>
                    <a:pt x="1062496" y="1044625"/>
                    <a:pt x="1067711" y="1044625"/>
                  </a:cubicBezTo>
                  <a:close/>
                  <a:moveTo>
                    <a:pt x="397641" y="1044625"/>
                  </a:moveTo>
                  <a:cubicBezTo>
                    <a:pt x="402871" y="1044625"/>
                    <a:pt x="408102" y="1046580"/>
                    <a:pt x="412024" y="1050491"/>
                  </a:cubicBezTo>
                  <a:cubicBezTo>
                    <a:pt x="419870" y="1058313"/>
                    <a:pt x="419870" y="1071349"/>
                    <a:pt x="412024" y="1079171"/>
                  </a:cubicBezTo>
                  <a:lnTo>
                    <a:pt x="243995" y="1247338"/>
                  </a:lnTo>
                  <a:cubicBezTo>
                    <a:pt x="236150" y="1255159"/>
                    <a:pt x="223073" y="1255159"/>
                    <a:pt x="215228" y="1247338"/>
                  </a:cubicBezTo>
                  <a:cubicBezTo>
                    <a:pt x="207382" y="1239516"/>
                    <a:pt x="207382" y="1226480"/>
                    <a:pt x="215228" y="1218658"/>
                  </a:cubicBezTo>
                  <a:lnTo>
                    <a:pt x="383257" y="1050491"/>
                  </a:lnTo>
                  <a:cubicBezTo>
                    <a:pt x="387180" y="1046580"/>
                    <a:pt x="392411" y="1044625"/>
                    <a:pt x="397641" y="1044625"/>
                  </a:cubicBezTo>
                  <a:close/>
                  <a:moveTo>
                    <a:pt x="1204039" y="711433"/>
                  </a:moveTo>
                  <a:lnTo>
                    <a:pt x="1441651" y="711433"/>
                  </a:lnTo>
                  <a:cubicBezTo>
                    <a:pt x="1453401" y="711433"/>
                    <a:pt x="1462540" y="720394"/>
                    <a:pt x="1462540" y="731275"/>
                  </a:cubicBezTo>
                  <a:cubicBezTo>
                    <a:pt x="1462540" y="742156"/>
                    <a:pt x="1453401" y="751117"/>
                    <a:pt x="1441651" y="751117"/>
                  </a:cubicBezTo>
                  <a:lnTo>
                    <a:pt x="1204039" y="751117"/>
                  </a:lnTo>
                  <a:cubicBezTo>
                    <a:pt x="1192942" y="751117"/>
                    <a:pt x="1183803" y="742156"/>
                    <a:pt x="1183803" y="731275"/>
                  </a:cubicBezTo>
                  <a:cubicBezTo>
                    <a:pt x="1183803" y="720394"/>
                    <a:pt x="1192942" y="711433"/>
                    <a:pt x="1204039" y="711433"/>
                  </a:cubicBezTo>
                  <a:close/>
                  <a:moveTo>
                    <a:pt x="20283" y="711433"/>
                  </a:moveTo>
                  <a:lnTo>
                    <a:pt x="257796" y="711433"/>
                  </a:lnTo>
                  <a:cubicBezTo>
                    <a:pt x="269573" y="711433"/>
                    <a:pt x="278734" y="720394"/>
                    <a:pt x="278734" y="731275"/>
                  </a:cubicBezTo>
                  <a:cubicBezTo>
                    <a:pt x="278734" y="742156"/>
                    <a:pt x="269573" y="751117"/>
                    <a:pt x="257796" y="751117"/>
                  </a:cubicBezTo>
                  <a:lnTo>
                    <a:pt x="20283" y="751117"/>
                  </a:lnTo>
                  <a:cubicBezTo>
                    <a:pt x="9160" y="751117"/>
                    <a:pt x="0" y="742156"/>
                    <a:pt x="0" y="731275"/>
                  </a:cubicBezTo>
                  <a:cubicBezTo>
                    <a:pt x="0" y="720394"/>
                    <a:pt x="9160" y="711433"/>
                    <a:pt x="20283" y="711433"/>
                  </a:cubicBezTo>
                  <a:close/>
                  <a:moveTo>
                    <a:pt x="732710" y="377317"/>
                  </a:moveTo>
                  <a:cubicBezTo>
                    <a:pt x="939754" y="377317"/>
                    <a:pt x="1108263" y="545826"/>
                    <a:pt x="1108263" y="752870"/>
                  </a:cubicBezTo>
                  <a:cubicBezTo>
                    <a:pt x="1108263" y="856719"/>
                    <a:pt x="1066136" y="950607"/>
                    <a:pt x="998128" y="1018533"/>
                  </a:cubicBezTo>
                  <a:lnTo>
                    <a:pt x="972587" y="1039584"/>
                  </a:lnTo>
                  <a:lnTo>
                    <a:pt x="965852" y="1045759"/>
                  </a:lnTo>
                  <a:cubicBezTo>
                    <a:pt x="942293" y="1068057"/>
                    <a:pt x="892539" y="1118551"/>
                    <a:pt x="871462" y="1165728"/>
                  </a:cubicBezTo>
                  <a:cubicBezTo>
                    <a:pt x="839436" y="1239115"/>
                    <a:pt x="823097" y="1309880"/>
                    <a:pt x="823097" y="1309880"/>
                  </a:cubicBezTo>
                  <a:lnTo>
                    <a:pt x="640095" y="1309880"/>
                  </a:lnTo>
                  <a:cubicBezTo>
                    <a:pt x="640095" y="1309880"/>
                    <a:pt x="623102" y="1239115"/>
                    <a:pt x="591077" y="1165728"/>
                  </a:cubicBezTo>
                  <a:cubicBezTo>
                    <a:pt x="563626" y="1102826"/>
                    <a:pt x="483890" y="1034026"/>
                    <a:pt x="483890" y="1034026"/>
                  </a:cubicBezTo>
                  <a:lnTo>
                    <a:pt x="485832" y="1034026"/>
                  </a:lnTo>
                  <a:lnTo>
                    <a:pt x="467048" y="1018533"/>
                  </a:lnTo>
                  <a:cubicBezTo>
                    <a:pt x="399122" y="950607"/>
                    <a:pt x="357158" y="856719"/>
                    <a:pt x="357158" y="752870"/>
                  </a:cubicBezTo>
                  <a:cubicBezTo>
                    <a:pt x="357158" y="545826"/>
                    <a:pt x="525014" y="377317"/>
                    <a:pt x="732710" y="377317"/>
                  </a:cubicBezTo>
                  <a:close/>
                  <a:moveTo>
                    <a:pt x="1235878" y="206612"/>
                  </a:moveTo>
                  <a:cubicBezTo>
                    <a:pt x="1241092" y="206612"/>
                    <a:pt x="1246306" y="208724"/>
                    <a:pt x="1250217" y="212947"/>
                  </a:cubicBezTo>
                  <a:cubicBezTo>
                    <a:pt x="1258039" y="220745"/>
                    <a:pt x="1258039" y="233742"/>
                    <a:pt x="1250217" y="241540"/>
                  </a:cubicBezTo>
                  <a:lnTo>
                    <a:pt x="1082050" y="409194"/>
                  </a:lnTo>
                  <a:cubicBezTo>
                    <a:pt x="1074229" y="416992"/>
                    <a:pt x="1061192" y="416992"/>
                    <a:pt x="1053371" y="409194"/>
                  </a:cubicBezTo>
                  <a:cubicBezTo>
                    <a:pt x="1045549" y="401396"/>
                    <a:pt x="1045549" y="388400"/>
                    <a:pt x="1053371" y="380602"/>
                  </a:cubicBezTo>
                  <a:lnTo>
                    <a:pt x="1221538" y="212947"/>
                  </a:lnTo>
                  <a:cubicBezTo>
                    <a:pt x="1225449" y="208724"/>
                    <a:pt x="1230663" y="206612"/>
                    <a:pt x="1235878" y="206612"/>
                  </a:cubicBezTo>
                  <a:close/>
                  <a:moveTo>
                    <a:pt x="229612" y="206612"/>
                  </a:moveTo>
                  <a:cubicBezTo>
                    <a:pt x="234842" y="206612"/>
                    <a:pt x="240073" y="208724"/>
                    <a:pt x="243995" y="212947"/>
                  </a:cubicBezTo>
                  <a:lnTo>
                    <a:pt x="412024" y="380602"/>
                  </a:lnTo>
                  <a:cubicBezTo>
                    <a:pt x="419870" y="388400"/>
                    <a:pt x="419870" y="401396"/>
                    <a:pt x="412024" y="409194"/>
                  </a:cubicBezTo>
                  <a:cubicBezTo>
                    <a:pt x="404179" y="416992"/>
                    <a:pt x="391103" y="416992"/>
                    <a:pt x="383257" y="409194"/>
                  </a:cubicBezTo>
                  <a:lnTo>
                    <a:pt x="215228" y="241540"/>
                  </a:lnTo>
                  <a:cubicBezTo>
                    <a:pt x="207382" y="233742"/>
                    <a:pt x="207382" y="220745"/>
                    <a:pt x="215228" y="212947"/>
                  </a:cubicBezTo>
                  <a:cubicBezTo>
                    <a:pt x="219151" y="208724"/>
                    <a:pt x="224381" y="206612"/>
                    <a:pt x="229612" y="206612"/>
                  </a:cubicBezTo>
                  <a:close/>
                  <a:moveTo>
                    <a:pt x="733037" y="0"/>
                  </a:moveTo>
                  <a:cubicBezTo>
                    <a:pt x="744513" y="0"/>
                    <a:pt x="753964" y="9139"/>
                    <a:pt x="753964" y="20236"/>
                  </a:cubicBezTo>
                  <a:lnTo>
                    <a:pt x="753964" y="258499"/>
                  </a:lnTo>
                  <a:cubicBezTo>
                    <a:pt x="753964" y="269596"/>
                    <a:pt x="744513" y="278735"/>
                    <a:pt x="733037" y="278735"/>
                  </a:cubicBezTo>
                  <a:cubicBezTo>
                    <a:pt x="721560" y="278735"/>
                    <a:pt x="711434" y="269596"/>
                    <a:pt x="711434" y="258499"/>
                  </a:cubicBezTo>
                  <a:lnTo>
                    <a:pt x="711434" y="20236"/>
                  </a:lnTo>
                  <a:cubicBezTo>
                    <a:pt x="711434" y="9139"/>
                    <a:pt x="721560" y="0"/>
                    <a:pt x="733037" y="0"/>
                  </a:cubicBezTo>
                  <a:close/>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50">
                <a:solidFill>
                  <a:schemeClr val="dk1"/>
                </a:solidFill>
                <a:latin typeface="Calibri"/>
                <a:ea typeface="Calibri"/>
                <a:cs typeface="Calibri"/>
                <a:sym typeface="Calibri"/>
              </a:endParaRPr>
            </a:p>
          </p:txBody>
        </p:sp>
        <p:sp>
          <p:nvSpPr>
            <p:cNvPr id="1453" name="Google Shape;1453;p31"/>
            <p:cNvSpPr/>
            <p:nvPr/>
          </p:nvSpPr>
          <p:spPr>
            <a:xfrm>
              <a:off x="11997779" y="9741795"/>
              <a:ext cx="387026" cy="81391"/>
            </a:xfrm>
            <a:prstGeom prst="roundRect">
              <a:avLst>
                <a:gd name="adj" fmla="val 25295"/>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454" name="Google Shape;1454;p31"/>
            <p:cNvSpPr/>
            <p:nvPr/>
          </p:nvSpPr>
          <p:spPr>
            <a:xfrm>
              <a:off x="12063415" y="9859906"/>
              <a:ext cx="250817" cy="195956"/>
            </a:xfrm>
            <a:prstGeom prst="roundRect">
              <a:avLst>
                <a:gd name="adj" fmla="val 0"/>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455" name="Google Shape;1455;p31"/>
            <p:cNvSpPr/>
            <p:nvPr/>
          </p:nvSpPr>
          <p:spPr>
            <a:xfrm>
              <a:off x="11997779" y="9625964"/>
              <a:ext cx="387026" cy="81391"/>
            </a:xfrm>
            <a:prstGeom prst="roundRect">
              <a:avLst>
                <a:gd name="adj" fmla="val 25295"/>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grpSp>
      <p:sp>
        <p:nvSpPr>
          <p:cNvPr id="1456" name="Google Shape;1456;p31"/>
          <p:cNvSpPr txBox="1"/>
          <p:nvPr/>
        </p:nvSpPr>
        <p:spPr>
          <a:xfrm>
            <a:off x="8539275" y="1849825"/>
            <a:ext cx="1189200" cy="33870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1600" b="1">
                <a:solidFill>
                  <a:srgbClr val="79527B"/>
                </a:solidFill>
                <a:latin typeface="Calibri"/>
                <a:ea typeface="Calibri"/>
                <a:cs typeface="Calibri"/>
                <a:sym typeface="Calibri"/>
              </a:rPr>
              <a:t>Leadership</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3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463" name="Google Shape;1463;p3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Different competences are needed in different phases…</a:t>
            </a:r>
            <a:endParaRPr/>
          </a:p>
        </p:txBody>
      </p:sp>
      <p:sp>
        <p:nvSpPr>
          <p:cNvPr id="1464" name="Google Shape;1464;p3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ts val="2000"/>
              <a:buNone/>
            </a:pPr>
            <a:r>
              <a:rPr lang="en-US"/>
              <a:t>Crisis management requires sovereign and quick decisions. This is because standard behaviour patterns and strategies are usually not sufficient to overcome a crisis.</a:t>
            </a:r>
            <a:endParaRPr/>
          </a:p>
          <a:p>
            <a:pPr marL="0" lvl="0" indent="0" algn="l" rtl="0">
              <a:lnSpc>
                <a:spcPct val="90000"/>
              </a:lnSpc>
              <a:spcBef>
                <a:spcPts val="1000"/>
              </a:spcBef>
              <a:spcAft>
                <a:spcPts val="0"/>
              </a:spcAft>
              <a:buClr>
                <a:srgbClr val="79527B"/>
              </a:buClr>
              <a:buSzPts val="2000"/>
              <a:buNone/>
            </a:pPr>
            <a:endParaRPr/>
          </a:p>
          <a:p>
            <a:pPr marL="0" lvl="0" indent="0" algn="l" rtl="0">
              <a:lnSpc>
                <a:spcPct val="90000"/>
              </a:lnSpc>
              <a:spcBef>
                <a:spcPts val="1000"/>
              </a:spcBef>
              <a:spcAft>
                <a:spcPts val="0"/>
              </a:spcAft>
              <a:buClr>
                <a:srgbClr val="79527B"/>
              </a:buClr>
              <a:buSzPts val="2000"/>
              <a:buNone/>
            </a:pPr>
            <a:endParaRPr/>
          </a:p>
        </p:txBody>
      </p:sp>
      <p:sp>
        <p:nvSpPr>
          <p:cNvPr id="1465" name="Google Shape;1465;p3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Leadership competence in crises</a:t>
            </a:r>
            <a:endParaRPr/>
          </a:p>
          <a:p>
            <a:pPr marL="0" lvl="0" indent="0" algn="l" rtl="0">
              <a:lnSpc>
                <a:spcPct val="90000"/>
              </a:lnSpc>
              <a:spcBef>
                <a:spcPts val="1000"/>
              </a:spcBef>
              <a:spcAft>
                <a:spcPts val="0"/>
              </a:spcAft>
              <a:buClr>
                <a:srgbClr val="79527B"/>
              </a:buClr>
              <a:buSzPct val="100000"/>
              <a:buNone/>
            </a:pPr>
            <a:endParaRPr/>
          </a:p>
        </p:txBody>
      </p:sp>
      <p:sp>
        <p:nvSpPr>
          <p:cNvPr id="1466" name="Google Shape;1466;p32"/>
          <p:cNvSpPr/>
          <p:nvPr/>
        </p:nvSpPr>
        <p:spPr>
          <a:xfrm>
            <a:off x="8170983" y="2144477"/>
            <a:ext cx="3132743" cy="1867689"/>
          </a:xfrm>
          <a:custGeom>
            <a:avLst/>
            <a:gdLst/>
            <a:ahLst/>
            <a:cxnLst/>
            <a:rect l="l" t="t" r="r" b="b"/>
            <a:pathLst>
              <a:path w="120000" h="120000" extrusionOk="0">
                <a:moveTo>
                  <a:pt x="114578" y="71489"/>
                </a:moveTo>
                <a:cubicBezTo>
                  <a:pt x="119999" y="65106"/>
                  <a:pt x="119999" y="54893"/>
                  <a:pt x="114578" y="48510"/>
                </a:cubicBezTo>
                <a:cubicBezTo>
                  <a:pt x="78795" y="6382"/>
                  <a:pt x="78795" y="6382"/>
                  <a:pt x="78795" y="6382"/>
                </a:cubicBezTo>
                <a:cubicBezTo>
                  <a:pt x="73373" y="0"/>
                  <a:pt x="69036" y="2127"/>
                  <a:pt x="69036" y="11063"/>
                </a:cubicBezTo>
                <a:cubicBezTo>
                  <a:pt x="69036" y="11063"/>
                  <a:pt x="69036" y="11063"/>
                  <a:pt x="69036" y="11063"/>
                </a:cubicBezTo>
                <a:cubicBezTo>
                  <a:pt x="69036" y="20000"/>
                  <a:pt x="62891" y="27659"/>
                  <a:pt x="55301" y="27659"/>
                </a:cubicBezTo>
                <a:cubicBezTo>
                  <a:pt x="13734" y="27659"/>
                  <a:pt x="13734" y="27659"/>
                  <a:pt x="13734" y="27659"/>
                </a:cubicBezTo>
                <a:cubicBezTo>
                  <a:pt x="6144" y="27659"/>
                  <a:pt x="0" y="34893"/>
                  <a:pt x="0" y="43829"/>
                </a:cubicBezTo>
                <a:cubicBezTo>
                  <a:pt x="0" y="76170"/>
                  <a:pt x="0" y="76170"/>
                  <a:pt x="0" y="76170"/>
                </a:cubicBezTo>
                <a:cubicBezTo>
                  <a:pt x="0" y="85106"/>
                  <a:pt x="6144" y="92765"/>
                  <a:pt x="13734" y="92765"/>
                </a:cubicBezTo>
                <a:cubicBezTo>
                  <a:pt x="55301" y="92765"/>
                  <a:pt x="55301" y="92765"/>
                  <a:pt x="55301" y="92765"/>
                </a:cubicBezTo>
                <a:cubicBezTo>
                  <a:pt x="62891" y="92765"/>
                  <a:pt x="69036" y="100000"/>
                  <a:pt x="69036" y="108936"/>
                </a:cubicBezTo>
                <a:cubicBezTo>
                  <a:pt x="69036" y="108936"/>
                  <a:pt x="69036" y="108936"/>
                  <a:pt x="69036" y="108936"/>
                </a:cubicBezTo>
                <a:cubicBezTo>
                  <a:pt x="69036" y="117872"/>
                  <a:pt x="73373" y="120000"/>
                  <a:pt x="78795" y="113617"/>
                </a:cubicBezTo>
                <a:lnTo>
                  <a:pt x="114578" y="71489"/>
                </a:lnTo>
                <a:close/>
              </a:path>
            </a:pathLst>
          </a:custGeom>
          <a:solidFill>
            <a:srgbClr val="A77FA9"/>
          </a:solidFill>
          <a:ln>
            <a:noFill/>
          </a:ln>
        </p:spPr>
        <p:txBody>
          <a:bodyPr spcFirstLastPara="1" wrap="square" lIns="45700" tIns="22825" rIns="45700" bIns="22825" anchor="t" anchorCtr="0">
            <a:noAutofit/>
          </a:bodyPr>
          <a:lstStyle/>
          <a:p>
            <a:pPr marL="0" marR="0" lvl="0" indent="0" algn="just" rtl="0">
              <a:spcBef>
                <a:spcPts val="0"/>
              </a:spcBef>
              <a:spcAft>
                <a:spcPts val="0"/>
              </a:spcAft>
              <a:buNone/>
            </a:pPr>
            <a:endParaRPr sz="900">
              <a:solidFill>
                <a:schemeClr val="dk1"/>
              </a:solidFill>
              <a:latin typeface="Lato Light"/>
              <a:ea typeface="Lato Light"/>
              <a:cs typeface="Lato Light"/>
              <a:sym typeface="Lato Light"/>
            </a:endParaRPr>
          </a:p>
        </p:txBody>
      </p:sp>
      <p:sp>
        <p:nvSpPr>
          <p:cNvPr id="1467" name="Google Shape;1467;p32"/>
          <p:cNvSpPr/>
          <p:nvPr/>
        </p:nvSpPr>
        <p:spPr>
          <a:xfrm>
            <a:off x="5999755" y="2146998"/>
            <a:ext cx="3132743" cy="1867687"/>
          </a:xfrm>
          <a:custGeom>
            <a:avLst/>
            <a:gdLst/>
            <a:ahLst/>
            <a:cxnLst/>
            <a:rect l="l" t="t" r="r" b="b"/>
            <a:pathLst>
              <a:path w="120000" h="120000" extrusionOk="0">
                <a:moveTo>
                  <a:pt x="114939" y="71489"/>
                </a:moveTo>
                <a:cubicBezTo>
                  <a:pt x="119999" y="65106"/>
                  <a:pt x="119999" y="54893"/>
                  <a:pt x="114939" y="48510"/>
                </a:cubicBezTo>
                <a:cubicBezTo>
                  <a:pt x="79156" y="6382"/>
                  <a:pt x="79156" y="6382"/>
                  <a:pt x="79156" y="6382"/>
                </a:cubicBezTo>
                <a:cubicBezTo>
                  <a:pt x="73734" y="0"/>
                  <a:pt x="69397" y="2127"/>
                  <a:pt x="69397" y="11063"/>
                </a:cubicBezTo>
                <a:cubicBezTo>
                  <a:pt x="69397" y="11063"/>
                  <a:pt x="69397" y="11063"/>
                  <a:pt x="69397" y="11063"/>
                </a:cubicBezTo>
                <a:cubicBezTo>
                  <a:pt x="69397" y="20000"/>
                  <a:pt x="62891" y="27659"/>
                  <a:pt x="55301" y="27659"/>
                </a:cubicBezTo>
                <a:cubicBezTo>
                  <a:pt x="14096" y="27659"/>
                  <a:pt x="14096" y="27659"/>
                  <a:pt x="14096" y="27659"/>
                </a:cubicBezTo>
                <a:cubicBezTo>
                  <a:pt x="6506" y="27659"/>
                  <a:pt x="0" y="34893"/>
                  <a:pt x="0" y="43829"/>
                </a:cubicBezTo>
                <a:cubicBezTo>
                  <a:pt x="0" y="76170"/>
                  <a:pt x="0" y="76170"/>
                  <a:pt x="0" y="76170"/>
                </a:cubicBezTo>
                <a:cubicBezTo>
                  <a:pt x="0" y="85106"/>
                  <a:pt x="6506" y="92765"/>
                  <a:pt x="14096" y="92765"/>
                </a:cubicBezTo>
                <a:cubicBezTo>
                  <a:pt x="55301" y="92765"/>
                  <a:pt x="55301" y="92765"/>
                  <a:pt x="55301" y="92765"/>
                </a:cubicBezTo>
                <a:cubicBezTo>
                  <a:pt x="62891" y="92765"/>
                  <a:pt x="69397" y="100000"/>
                  <a:pt x="69397" y="108936"/>
                </a:cubicBezTo>
                <a:cubicBezTo>
                  <a:pt x="69397" y="108936"/>
                  <a:pt x="69397" y="108936"/>
                  <a:pt x="69397" y="108936"/>
                </a:cubicBezTo>
                <a:cubicBezTo>
                  <a:pt x="69397" y="117872"/>
                  <a:pt x="73734" y="120000"/>
                  <a:pt x="79156" y="113617"/>
                </a:cubicBezTo>
                <a:lnTo>
                  <a:pt x="114939" y="71489"/>
                </a:lnTo>
                <a:close/>
              </a:path>
            </a:pathLst>
          </a:custGeom>
          <a:solidFill>
            <a:srgbClr val="79527B"/>
          </a:solidFill>
          <a:ln>
            <a:noFill/>
          </a:ln>
        </p:spPr>
        <p:txBody>
          <a:bodyPr spcFirstLastPara="1" wrap="square" lIns="45700" tIns="22825" rIns="45700" bIns="22825" anchor="t" anchorCtr="0">
            <a:noAutofit/>
          </a:bodyPr>
          <a:lstStyle/>
          <a:p>
            <a:pPr marL="0" marR="0" lvl="0" indent="0" algn="just" rtl="0">
              <a:spcBef>
                <a:spcPts val="0"/>
              </a:spcBef>
              <a:spcAft>
                <a:spcPts val="0"/>
              </a:spcAft>
              <a:buNone/>
            </a:pPr>
            <a:endParaRPr sz="900">
              <a:solidFill>
                <a:schemeClr val="dk1"/>
              </a:solidFill>
              <a:latin typeface="Lato Light"/>
              <a:ea typeface="Lato Light"/>
              <a:cs typeface="Lato Light"/>
              <a:sym typeface="Lato Light"/>
            </a:endParaRPr>
          </a:p>
        </p:txBody>
      </p:sp>
      <p:sp>
        <p:nvSpPr>
          <p:cNvPr id="1468" name="Google Shape;1468;p32"/>
          <p:cNvSpPr/>
          <p:nvPr/>
        </p:nvSpPr>
        <p:spPr>
          <a:xfrm>
            <a:off x="4101737" y="2144476"/>
            <a:ext cx="2869946" cy="1867660"/>
          </a:xfrm>
          <a:custGeom>
            <a:avLst/>
            <a:gdLst/>
            <a:ahLst/>
            <a:cxnLst/>
            <a:rect l="l" t="t" r="r" b="b"/>
            <a:pathLst>
              <a:path w="120000" h="120000" extrusionOk="0">
                <a:moveTo>
                  <a:pt x="68202" y="5"/>
                </a:moveTo>
                <a:cubicBezTo>
                  <a:pt x="69981" y="99"/>
                  <a:pt x="72131" y="1352"/>
                  <a:pt x="74454" y="3859"/>
                </a:cubicBezTo>
                <a:cubicBezTo>
                  <a:pt x="74454" y="3859"/>
                  <a:pt x="74454" y="3859"/>
                  <a:pt x="115352" y="47969"/>
                </a:cubicBezTo>
                <a:cubicBezTo>
                  <a:pt x="121549" y="54653"/>
                  <a:pt x="121549" y="65346"/>
                  <a:pt x="115352" y="72030"/>
                </a:cubicBezTo>
                <a:lnTo>
                  <a:pt x="74454" y="116140"/>
                </a:lnTo>
                <a:cubicBezTo>
                  <a:pt x="68258" y="122824"/>
                  <a:pt x="63300" y="120596"/>
                  <a:pt x="63300" y="111239"/>
                </a:cubicBezTo>
                <a:cubicBezTo>
                  <a:pt x="63300" y="101882"/>
                  <a:pt x="56278" y="94308"/>
                  <a:pt x="47602" y="94308"/>
                </a:cubicBezTo>
                <a:cubicBezTo>
                  <a:pt x="47602" y="94308"/>
                  <a:pt x="47602" y="94308"/>
                  <a:pt x="95" y="94308"/>
                </a:cubicBezTo>
                <a:lnTo>
                  <a:pt x="0" y="94297"/>
                </a:lnTo>
                <a:lnTo>
                  <a:pt x="411" y="94297"/>
                </a:lnTo>
                <a:cubicBezTo>
                  <a:pt x="3199" y="94297"/>
                  <a:pt x="3199" y="94297"/>
                  <a:pt x="3199" y="94297"/>
                </a:cubicBezTo>
                <a:cubicBezTo>
                  <a:pt x="23442" y="72013"/>
                  <a:pt x="23442" y="72013"/>
                  <a:pt x="23442" y="72013"/>
                </a:cubicBezTo>
                <a:cubicBezTo>
                  <a:pt x="29639" y="65328"/>
                  <a:pt x="29639" y="54632"/>
                  <a:pt x="23442" y="47947"/>
                </a:cubicBezTo>
                <a:cubicBezTo>
                  <a:pt x="5730" y="28838"/>
                  <a:pt x="3515" y="26450"/>
                  <a:pt x="3239" y="26151"/>
                </a:cubicBezTo>
                <a:lnTo>
                  <a:pt x="3225" y="26137"/>
                </a:lnTo>
                <a:lnTo>
                  <a:pt x="4073" y="26137"/>
                </a:lnTo>
                <a:cubicBezTo>
                  <a:pt x="9188" y="26137"/>
                  <a:pt x="20879" y="26137"/>
                  <a:pt x="47602" y="26137"/>
                </a:cubicBezTo>
                <a:cubicBezTo>
                  <a:pt x="56278" y="26137"/>
                  <a:pt x="63300" y="18117"/>
                  <a:pt x="63300" y="8760"/>
                </a:cubicBezTo>
                <a:cubicBezTo>
                  <a:pt x="63300" y="2912"/>
                  <a:pt x="65237" y="-150"/>
                  <a:pt x="68202" y="5"/>
                </a:cubicBezTo>
                <a:close/>
              </a:path>
            </a:pathLst>
          </a:custGeom>
          <a:solidFill>
            <a:srgbClr val="A77FA9"/>
          </a:solidFill>
          <a:ln>
            <a:noFill/>
          </a:ln>
        </p:spPr>
        <p:txBody>
          <a:bodyPr spcFirstLastPara="1" wrap="square" lIns="45700" tIns="22825" rIns="45700" bIns="22825" anchor="t" anchorCtr="0">
            <a:noAutofit/>
          </a:bodyPr>
          <a:lstStyle/>
          <a:p>
            <a:pPr marL="0" marR="0" lvl="0" indent="0" algn="just" rtl="0">
              <a:spcBef>
                <a:spcPts val="0"/>
              </a:spcBef>
              <a:spcAft>
                <a:spcPts val="0"/>
              </a:spcAft>
              <a:buNone/>
            </a:pPr>
            <a:endParaRPr sz="900">
              <a:solidFill>
                <a:schemeClr val="dk1"/>
              </a:solidFill>
              <a:latin typeface="Lato Light"/>
              <a:ea typeface="Lato Light"/>
              <a:cs typeface="Lato Light"/>
              <a:sym typeface="Lato Light"/>
            </a:endParaRPr>
          </a:p>
        </p:txBody>
      </p:sp>
      <p:sp>
        <p:nvSpPr>
          <p:cNvPr id="1469" name="Google Shape;1469;p32"/>
          <p:cNvSpPr txBox="1"/>
          <p:nvPr/>
        </p:nvSpPr>
        <p:spPr>
          <a:xfrm>
            <a:off x="4881937" y="2743275"/>
            <a:ext cx="1464824" cy="7078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Before the </a:t>
            </a:r>
            <a:endParaRPr/>
          </a:p>
          <a:p>
            <a:pPr marL="0" marR="0" lvl="0" indent="0" algn="ctr" rtl="0">
              <a:spcBef>
                <a:spcPts val="0"/>
              </a:spcBef>
              <a:spcAft>
                <a:spcPts val="0"/>
              </a:spcAft>
              <a:buNone/>
            </a:pPr>
            <a:r>
              <a:rPr lang="en-US" sz="2000" b="1">
                <a:solidFill>
                  <a:schemeClr val="lt1"/>
                </a:solidFill>
                <a:latin typeface="Calibri"/>
                <a:ea typeface="Calibri"/>
                <a:cs typeface="Calibri"/>
                <a:sym typeface="Calibri"/>
              </a:rPr>
              <a:t>Crisis</a:t>
            </a:r>
            <a:endParaRPr/>
          </a:p>
        </p:txBody>
      </p:sp>
      <p:sp>
        <p:nvSpPr>
          <p:cNvPr id="1470" name="Google Shape;1470;p32"/>
          <p:cNvSpPr txBox="1"/>
          <p:nvPr/>
        </p:nvSpPr>
        <p:spPr>
          <a:xfrm>
            <a:off x="7005413" y="2897163"/>
            <a:ext cx="1636217" cy="4001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During Crisis</a:t>
            </a:r>
            <a:endParaRPr/>
          </a:p>
        </p:txBody>
      </p:sp>
      <p:sp>
        <p:nvSpPr>
          <p:cNvPr id="1471" name="Google Shape;1471;p32"/>
          <p:cNvSpPr txBox="1"/>
          <p:nvPr/>
        </p:nvSpPr>
        <p:spPr>
          <a:xfrm>
            <a:off x="9244825" y="2897163"/>
            <a:ext cx="1454117" cy="4001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After Crisis</a:t>
            </a:r>
            <a:endParaRPr/>
          </a:p>
        </p:txBody>
      </p:sp>
      <p:sp>
        <p:nvSpPr>
          <p:cNvPr id="1472" name="Google Shape;1472;p32"/>
          <p:cNvSpPr txBox="1"/>
          <p:nvPr/>
        </p:nvSpPr>
        <p:spPr>
          <a:xfrm>
            <a:off x="4397173" y="4138429"/>
            <a:ext cx="1827900" cy="1560000"/>
          </a:xfrm>
          <a:prstGeom prst="rect">
            <a:avLst/>
          </a:prstGeom>
          <a:noFill/>
          <a:ln>
            <a:noFill/>
          </a:ln>
        </p:spPr>
        <p:txBody>
          <a:bodyPr spcFirstLastPara="1" wrap="square" lIns="81575" tIns="40775" rIns="81575" bIns="40775" anchor="t" anchorCtr="0">
            <a:spAutoFit/>
          </a:bodyPr>
          <a:lstStyle/>
          <a:p>
            <a:pPr marL="182563" marR="0" lvl="0" indent="-182563" algn="l" rtl="0">
              <a:lnSpc>
                <a:spcPct val="100000"/>
              </a:lnSpc>
              <a:spcBef>
                <a:spcPts val="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Building trust</a:t>
            </a:r>
            <a:endParaRPr/>
          </a:p>
          <a:p>
            <a:pPr marL="182563" marR="0" lvl="0" indent="-182563" algn="l" rtl="0">
              <a:lnSpc>
                <a:spcPct val="100000"/>
              </a:lnSpc>
              <a:spcBef>
                <a:spcPts val="36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Leadership training</a:t>
            </a:r>
            <a:endParaRPr/>
          </a:p>
          <a:p>
            <a:pPr marL="182563" marR="0" lvl="0" indent="-182563" algn="l" rtl="0">
              <a:lnSpc>
                <a:spcPct val="100000"/>
              </a:lnSpc>
              <a:spcBef>
                <a:spcPts val="36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Early warning systems</a:t>
            </a:r>
            <a:endParaRPr/>
          </a:p>
        </p:txBody>
      </p:sp>
      <p:sp>
        <p:nvSpPr>
          <p:cNvPr id="1473" name="Google Shape;1473;p32"/>
          <p:cNvSpPr txBox="1"/>
          <p:nvPr/>
        </p:nvSpPr>
        <p:spPr>
          <a:xfrm>
            <a:off x="6447209" y="4138429"/>
            <a:ext cx="2248200" cy="2252700"/>
          </a:xfrm>
          <a:prstGeom prst="rect">
            <a:avLst/>
          </a:prstGeom>
          <a:noFill/>
          <a:ln>
            <a:noFill/>
          </a:ln>
        </p:spPr>
        <p:txBody>
          <a:bodyPr spcFirstLastPara="1" wrap="square" lIns="81575" tIns="40775" rIns="81575" bIns="40775" anchor="t" anchorCtr="0">
            <a:spAutoFit/>
          </a:bodyPr>
          <a:lstStyle/>
          <a:p>
            <a:pPr marL="182563" marR="0" lvl="0" indent="-182563" algn="l" rtl="0">
              <a:lnSpc>
                <a:spcPct val="100000"/>
              </a:lnSpc>
              <a:spcBef>
                <a:spcPts val="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Communication</a:t>
            </a:r>
            <a:endParaRPr/>
          </a:p>
          <a:p>
            <a:pPr marL="182563" marR="0" lvl="0" indent="-182563" algn="l" rtl="0">
              <a:lnSpc>
                <a:spcPct val="100000"/>
              </a:lnSpc>
              <a:spcBef>
                <a:spcPts val="36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Priorities</a:t>
            </a:r>
            <a:endParaRPr/>
          </a:p>
          <a:p>
            <a:pPr marL="182563" marR="0" lvl="0" indent="-182563" algn="l" rtl="0">
              <a:lnSpc>
                <a:spcPct val="100000"/>
              </a:lnSpc>
              <a:spcBef>
                <a:spcPts val="36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Civil courage</a:t>
            </a:r>
            <a:endParaRPr/>
          </a:p>
          <a:p>
            <a:pPr marL="182563" marR="0" lvl="0" indent="-182563" algn="l" rtl="0">
              <a:lnSpc>
                <a:spcPct val="100000"/>
              </a:lnSpc>
              <a:spcBef>
                <a:spcPts val="36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Orientation</a:t>
            </a:r>
            <a:endParaRPr/>
          </a:p>
          <a:p>
            <a:pPr marL="182563" marR="0" lvl="0" indent="-182563" algn="l" rtl="0">
              <a:lnSpc>
                <a:spcPct val="100000"/>
              </a:lnSpc>
              <a:spcBef>
                <a:spcPts val="36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Symbolic management</a:t>
            </a:r>
            <a:endParaRPr/>
          </a:p>
          <a:p>
            <a:pPr marL="182563" marR="0" lvl="0" indent="-182563" algn="l" rtl="0">
              <a:lnSpc>
                <a:spcPct val="100000"/>
              </a:lnSpc>
              <a:spcBef>
                <a:spcPts val="36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Recovery scenarios</a:t>
            </a:r>
            <a:endParaRPr/>
          </a:p>
        </p:txBody>
      </p:sp>
      <p:sp>
        <p:nvSpPr>
          <p:cNvPr id="1474" name="Google Shape;1474;p32"/>
          <p:cNvSpPr txBox="1"/>
          <p:nvPr/>
        </p:nvSpPr>
        <p:spPr>
          <a:xfrm>
            <a:off x="9086788" y="4138429"/>
            <a:ext cx="1935300" cy="1560000"/>
          </a:xfrm>
          <a:prstGeom prst="rect">
            <a:avLst/>
          </a:prstGeom>
          <a:noFill/>
          <a:ln>
            <a:noFill/>
          </a:ln>
        </p:spPr>
        <p:txBody>
          <a:bodyPr spcFirstLastPara="1" wrap="square" lIns="81575" tIns="40775" rIns="81575" bIns="40775" anchor="t" anchorCtr="0">
            <a:spAutoFit/>
          </a:bodyPr>
          <a:lstStyle/>
          <a:p>
            <a:pPr marL="182563" marR="0" lvl="0" indent="-182563" algn="l" rtl="0">
              <a:lnSpc>
                <a:spcPct val="100000"/>
              </a:lnSpc>
              <a:spcBef>
                <a:spcPts val="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Systematic learning</a:t>
            </a:r>
            <a:endParaRPr/>
          </a:p>
          <a:p>
            <a:pPr marL="182563" marR="0" lvl="0" indent="-182563" algn="l" rtl="0">
              <a:lnSpc>
                <a:spcPct val="100000"/>
              </a:lnSpc>
              <a:spcBef>
                <a:spcPts val="36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Succession planning</a:t>
            </a:r>
            <a:endParaRPr/>
          </a:p>
          <a:p>
            <a:pPr marL="182563" marR="0" lvl="0" indent="-182563" algn="l" rtl="0">
              <a:lnSpc>
                <a:spcPct val="100000"/>
              </a:lnSpc>
              <a:spcBef>
                <a:spcPts val="36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Re-building trust</a:t>
            </a:r>
            <a:endParaRPr sz="1400">
              <a:solidFill>
                <a:srgbClr val="595A59"/>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33"/>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481" name="Google Shape;1481;p3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dirty="0"/>
              <a:t>Charisma is based on trust, which you ensure through integrity and confidence...</a:t>
            </a:r>
            <a:endParaRPr dirty="0"/>
          </a:p>
        </p:txBody>
      </p:sp>
      <p:sp>
        <p:nvSpPr>
          <p:cNvPr id="1482" name="Google Shape;1482;p3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US"/>
              <a:t>Charisma is particularly necessary in corporate management when uncertainty, change, crisis, challenge (or even extraordinary opportunity) is imminent</a:t>
            </a:r>
            <a:endParaRPr/>
          </a:p>
          <a:p>
            <a:pPr marL="0" lvl="0" indent="0" algn="l" rtl="0">
              <a:lnSpc>
                <a:spcPct val="90000"/>
              </a:lnSpc>
              <a:spcBef>
                <a:spcPts val="1000"/>
              </a:spcBef>
              <a:spcAft>
                <a:spcPts val="0"/>
              </a:spcAft>
              <a:buClr>
                <a:srgbClr val="79527B"/>
              </a:buClr>
              <a:buSzPts val="2000"/>
              <a:buNone/>
            </a:pPr>
            <a:endParaRPr/>
          </a:p>
        </p:txBody>
      </p:sp>
      <p:sp>
        <p:nvSpPr>
          <p:cNvPr id="1483" name="Google Shape;1483;p3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Leadership through charisma</a:t>
            </a:r>
            <a:endParaRPr/>
          </a:p>
          <a:p>
            <a:pPr marL="0" lvl="0" indent="0" algn="l" rtl="0">
              <a:lnSpc>
                <a:spcPct val="90000"/>
              </a:lnSpc>
              <a:spcBef>
                <a:spcPts val="1000"/>
              </a:spcBef>
              <a:spcAft>
                <a:spcPts val="0"/>
              </a:spcAft>
              <a:buClr>
                <a:srgbClr val="79527B"/>
              </a:buClr>
              <a:buSzPct val="100000"/>
              <a:buNone/>
            </a:pPr>
            <a:endParaRPr/>
          </a:p>
        </p:txBody>
      </p:sp>
      <p:sp>
        <p:nvSpPr>
          <p:cNvPr id="1484" name="Google Shape;1484;p33"/>
          <p:cNvSpPr/>
          <p:nvPr/>
        </p:nvSpPr>
        <p:spPr>
          <a:xfrm>
            <a:off x="6689529" y="2142491"/>
            <a:ext cx="2418962" cy="2566212"/>
          </a:xfrm>
          <a:custGeom>
            <a:avLst/>
            <a:gdLst/>
            <a:ahLst/>
            <a:cxnLst/>
            <a:rect l="l" t="t" r="r" b="b"/>
            <a:pathLst>
              <a:path w="958" h="1016" extrusionOk="0">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79527B"/>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5" name="Google Shape;1485;p33"/>
          <p:cNvSpPr/>
          <p:nvPr/>
        </p:nvSpPr>
        <p:spPr>
          <a:xfrm>
            <a:off x="5381717" y="2153162"/>
            <a:ext cx="2571548" cy="2381616"/>
          </a:xfrm>
          <a:custGeom>
            <a:avLst/>
            <a:gdLst/>
            <a:ahLst/>
            <a:cxnLst/>
            <a:rect l="l" t="t" r="r" b="b"/>
            <a:pathLst>
              <a:path w="1018" h="943" extrusionOk="0">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A77FA9"/>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6" name="Google Shape;1486;p33"/>
          <p:cNvSpPr/>
          <p:nvPr/>
        </p:nvSpPr>
        <p:spPr>
          <a:xfrm>
            <a:off x="6017299" y="3150838"/>
            <a:ext cx="2576882" cy="2558743"/>
          </a:xfrm>
          <a:custGeom>
            <a:avLst/>
            <a:gdLst/>
            <a:ahLst/>
            <a:cxnLst/>
            <a:rect l="l" t="t" r="r" b="b"/>
            <a:pathLst>
              <a:path w="1020" h="1013" extrusionOk="0">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895E8C"/>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7" name="Google Shape;1487;p33"/>
          <p:cNvSpPr txBox="1"/>
          <p:nvPr/>
        </p:nvSpPr>
        <p:spPr>
          <a:xfrm>
            <a:off x="9108491" y="2367913"/>
            <a:ext cx="23551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79527B"/>
                </a:solidFill>
                <a:latin typeface="Calibri"/>
                <a:ea typeface="Calibri"/>
                <a:cs typeface="Calibri"/>
                <a:sym typeface="Calibri"/>
              </a:rPr>
              <a:t>Source of Charisma: Trust</a:t>
            </a:r>
            <a:endParaRPr/>
          </a:p>
        </p:txBody>
      </p:sp>
      <p:sp>
        <p:nvSpPr>
          <p:cNvPr id="1488" name="Google Shape;1488;p33"/>
          <p:cNvSpPr txBox="1"/>
          <p:nvPr/>
        </p:nvSpPr>
        <p:spPr>
          <a:xfrm>
            <a:off x="8745658" y="5018100"/>
            <a:ext cx="1979393" cy="976429"/>
          </a:xfrm>
          <a:prstGeom prst="rect">
            <a:avLst/>
          </a:prstGeom>
          <a:noFill/>
          <a:ln>
            <a:noFill/>
          </a:ln>
        </p:spPr>
        <p:txBody>
          <a:bodyPr spcFirstLastPara="1" wrap="square" lIns="34275" tIns="17125" rIns="34275" bIns="17125" anchor="t" anchorCtr="0">
            <a:spAutoFit/>
          </a:bodyPr>
          <a:lstStyle/>
          <a:p>
            <a:pPr marL="182563" marR="0" lvl="0" indent="-182563" algn="l" rtl="0">
              <a:lnSpc>
                <a:spcPct val="100000"/>
              </a:lnSpc>
              <a:spcBef>
                <a:spcPts val="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Hope</a:t>
            </a:r>
            <a:endParaRPr/>
          </a:p>
          <a:p>
            <a:pPr marL="182563" marR="0" lvl="0" indent="-182563" algn="l" rtl="0">
              <a:lnSpc>
                <a:spcPct val="100000"/>
              </a:lnSpc>
              <a:spcBef>
                <a:spcPts val="36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Endurance</a:t>
            </a:r>
            <a:endParaRPr/>
          </a:p>
          <a:p>
            <a:pPr marL="182563" marR="0" lvl="0" indent="-182563" algn="l" rtl="0">
              <a:lnSpc>
                <a:spcPct val="100000"/>
              </a:lnSpc>
              <a:spcBef>
                <a:spcPts val="360"/>
              </a:spcBef>
              <a:spcAft>
                <a:spcPts val="0"/>
              </a:spcAft>
              <a:buClr>
                <a:srgbClr val="595A59"/>
              </a:buClr>
              <a:buSzPts val="1800"/>
              <a:buFont typeface="Arial"/>
              <a:buChar char="•"/>
            </a:pPr>
            <a:r>
              <a:rPr lang="en-US" sz="1800">
                <a:solidFill>
                  <a:srgbClr val="595A59"/>
                </a:solidFill>
                <a:latin typeface="Calibri"/>
                <a:ea typeface="Calibri"/>
                <a:cs typeface="Calibri"/>
                <a:sym typeface="Calibri"/>
              </a:rPr>
              <a:t>Competence</a:t>
            </a:r>
            <a:endParaRPr/>
          </a:p>
        </p:txBody>
      </p:sp>
      <p:sp>
        <p:nvSpPr>
          <p:cNvPr id="1489" name="Google Shape;1489;p33"/>
          <p:cNvSpPr txBox="1"/>
          <p:nvPr/>
        </p:nvSpPr>
        <p:spPr>
          <a:xfrm>
            <a:off x="8689199" y="4608975"/>
            <a:ext cx="1467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595A59"/>
                </a:solidFill>
                <a:latin typeface="Calibri"/>
                <a:ea typeface="Calibri"/>
                <a:cs typeface="Calibri"/>
                <a:sym typeface="Calibri"/>
              </a:rPr>
              <a:t>Confidence</a:t>
            </a:r>
            <a:endParaRPr/>
          </a:p>
        </p:txBody>
      </p:sp>
      <p:sp>
        <p:nvSpPr>
          <p:cNvPr id="1490" name="Google Shape;1490;p33"/>
          <p:cNvSpPr txBox="1"/>
          <p:nvPr/>
        </p:nvSpPr>
        <p:spPr>
          <a:xfrm>
            <a:off x="4038168" y="3768205"/>
            <a:ext cx="1979393" cy="1450405"/>
          </a:xfrm>
          <a:prstGeom prst="rect">
            <a:avLst/>
          </a:prstGeom>
          <a:noFill/>
          <a:ln>
            <a:noFill/>
          </a:ln>
        </p:spPr>
        <p:txBody>
          <a:bodyPr spcFirstLastPara="1" wrap="square" lIns="34275" tIns="17125" rIns="34275" bIns="17125" anchor="t" anchorCtr="0">
            <a:spAutoFit/>
          </a:bodyPr>
          <a:lstStyle/>
          <a:p>
            <a:pPr marL="182563" marR="0" lvl="0" indent="-182563" algn="l" rtl="0">
              <a:lnSpc>
                <a:spcPct val="100000"/>
              </a:lnSpc>
              <a:spcBef>
                <a:spcPts val="0"/>
              </a:spcBef>
              <a:spcAft>
                <a:spcPts val="0"/>
              </a:spcAft>
              <a:buClr>
                <a:srgbClr val="595A59"/>
              </a:buClr>
              <a:buSzPts val="2000"/>
              <a:buFont typeface="Arial"/>
              <a:buChar char="•"/>
            </a:pPr>
            <a:r>
              <a:rPr lang="en-US" sz="2000">
                <a:solidFill>
                  <a:srgbClr val="595A59"/>
                </a:solidFill>
                <a:latin typeface="Calibri"/>
                <a:ea typeface="Calibri"/>
                <a:cs typeface="Calibri"/>
                <a:sym typeface="Calibri"/>
              </a:rPr>
              <a:t>Honesty</a:t>
            </a:r>
            <a:endParaRPr/>
          </a:p>
          <a:p>
            <a:pPr marL="182563" marR="0" lvl="0" indent="-182563" algn="l" rtl="0">
              <a:lnSpc>
                <a:spcPct val="100000"/>
              </a:lnSpc>
              <a:spcBef>
                <a:spcPts val="400"/>
              </a:spcBef>
              <a:spcAft>
                <a:spcPts val="0"/>
              </a:spcAft>
              <a:buClr>
                <a:srgbClr val="595A59"/>
              </a:buClr>
              <a:buSzPts val="2000"/>
              <a:buFont typeface="Arial"/>
              <a:buChar char="•"/>
            </a:pPr>
            <a:r>
              <a:rPr lang="en-US" sz="2000">
                <a:solidFill>
                  <a:srgbClr val="595A59"/>
                </a:solidFill>
                <a:latin typeface="Calibri"/>
                <a:ea typeface="Calibri"/>
                <a:cs typeface="Calibri"/>
                <a:sym typeface="Calibri"/>
              </a:rPr>
              <a:t>Principles</a:t>
            </a:r>
            <a:endParaRPr/>
          </a:p>
          <a:p>
            <a:pPr marL="182563" marR="0" lvl="0" indent="-182563" algn="l" rtl="0">
              <a:lnSpc>
                <a:spcPct val="100000"/>
              </a:lnSpc>
              <a:spcBef>
                <a:spcPts val="400"/>
              </a:spcBef>
              <a:spcAft>
                <a:spcPts val="0"/>
              </a:spcAft>
              <a:buClr>
                <a:srgbClr val="595A59"/>
              </a:buClr>
              <a:buSzPts val="2000"/>
              <a:buFont typeface="Arial"/>
              <a:buChar char="•"/>
            </a:pPr>
            <a:r>
              <a:rPr lang="en-US" sz="2000">
                <a:solidFill>
                  <a:srgbClr val="595A59"/>
                </a:solidFill>
                <a:latin typeface="Calibri"/>
                <a:ea typeface="Calibri"/>
                <a:cs typeface="Calibri"/>
                <a:sym typeface="Calibri"/>
              </a:rPr>
              <a:t>Humanism</a:t>
            </a:r>
            <a:endParaRPr/>
          </a:p>
          <a:p>
            <a:pPr marL="182563" marR="0" lvl="0" indent="-182563" algn="l" rtl="0">
              <a:lnSpc>
                <a:spcPct val="100000"/>
              </a:lnSpc>
              <a:spcBef>
                <a:spcPts val="400"/>
              </a:spcBef>
              <a:spcAft>
                <a:spcPts val="0"/>
              </a:spcAft>
              <a:buClr>
                <a:srgbClr val="595A59"/>
              </a:buClr>
              <a:buSzPts val="2000"/>
              <a:buFont typeface="Arial"/>
              <a:buChar char="•"/>
            </a:pPr>
            <a:r>
              <a:rPr lang="en-US" sz="2000">
                <a:solidFill>
                  <a:srgbClr val="595A59"/>
                </a:solidFill>
                <a:latin typeface="Calibri"/>
                <a:ea typeface="Calibri"/>
                <a:cs typeface="Calibri"/>
                <a:sym typeface="Calibri"/>
              </a:rPr>
              <a:t>Fairness</a:t>
            </a:r>
            <a:endParaRPr/>
          </a:p>
        </p:txBody>
      </p:sp>
      <p:sp>
        <p:nvSpPr>
          <p:cNvPr id="1491" name="Google Shape;1491;p33"/>
          <p:cNvSpPr txBox="1"/>
          <p:nvPr/>
        </p:nvSpPr>
        <p:spPr>
          <a:xfrm>
            <a:off x="3693075" y="3337850"/>
            <a:ext cx="11817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rgbClr val="595A59"/>
                </a:solidFill>
                <a:latin typeface="Calibri"/>
                <a:ea typeface="Calibri"/>
                <a:cs typeface="Calibri"/>
                <a:sym typeface="Calibri"/>
              </a:rPr>
              <a:t>Integrity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3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Take on the role of the one who leads, who helps others. If you actively take on this role, it will also help you yourself to deal with fear better.</a:t>
            </a:r>
            <a:endParaRPr/>
          </a:p>
          <a:p>
            <a:pPr marL="0" lvl="0" indent="0" algn="l" rtl="0">
              <a:lnSpc>
                <a:spcPct val="100000"/>
              </a:lnSpc>
              <a:spcBef>
                <a:spcPts val="600"/>
              </a:spcBef>
              <a:spcAft>
                <a:spcPts val="0"/>
              </a:spcAft>
              <a:buClr>
                <a:srgbClr val="595A59"/>
              </a:buClr>
              <a:buSzPts val="1800"/>
              <a:buNone/>
            </a:pPr>
            <a:r>
              <a:rPr lang="en-US"/>
              <a:t>Communication is crucial! Explain to your employees how you see the situation and what decisions you are making or will make and most importantly: explain why they are doing certain things.</a:t>
            </a:r>
            <a:endParaRPr/>
          </a:p>
          <a:p>
            <a:pPr marL="0" lvl="0" indent="0" algn="l" rtl="0">
              <a:lnSpc>
                <a:spcPct val="100000"/>
              </a:lnSpc>
              <a:spcBef>
                <a:spcPts val="600"/>
              </a:spcBef>
              <a:spcAft>
                <a:spcPts val="0"/>
              </a:spcAft>
              <a:buClr>
                <a:srgbClr val="595A59"/>
              </a:buClr>
              <a:buSzPts val="1800"/>
              <a:buNone/>
            </a:pPr>
            <a:endParaRPr/>
          </a:p>
        </p:txBody>
      </p:sp>
      <p:sp>
        <p:nvSpPr>
          <p:cNvPr id="1498" name="Google Shape;1498;p3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You must actively take on the leadership role, must not duck away and must communicate permanently</a:t>
            </a:r>
            <a:endParaRPr/>
          </a:p>
        </p:txBody>
      </p:sp>
      <p:sp>
        <p:nvSpPr>
          <p:cNvPr id="1499" name="Google Shape;1499;p3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5 important tips for leading in the crisis</a:t>
            </a:r>
            <a:endParaRPr/>
          </a:p>
        </p:txBody>
      </p:sp>
      <p:grpSp>
        <p:nvGrpSpPr>
          <p:cNvPr id="1500" name="Google Shape;1500;p34"/>
          <p:cNvGrpSpPr/>
          <p:nvPr/>
        </p:nvGrpSpPr>
        <p:grpSpPr>
          <a:xfrm>
            <a:off x="3788936" y="1686135"/>
            <a:ext cx="8372821" cy="4593895"/>
            <a:chOff x="3366277" y="2175803"/>
            <a:chExt cx="5321418" cy="3888377"/>
          </a:xfrm>
        </p:grpSpPr>
        <p:sp>
          <p:nvSpPr>
            <p:cNvPr id="1501" name="Google Shape;1501;p34"/>
            <p:cNvSpPr/>
            <p:nvPr/>
          </p:nvSpPr>
          <p:spPr>
            <a:xfrm>
              <a:off x="6650416" y="5136639"/>
              <a:ext cx="949528" cy="694947"/>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895E8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502" name="Google Shape;1502;p34"/>
            <p:cNvSpPr/>
            <p:nvPr/>
          </p:nvSpPr>
          <p:spPr>
            <a:xfrm>
              <a:off x="6914430" y="4413364"/>
              <a:ext cx="949528" cy="73532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503" name="Google Shape;1503;p34"/>
            <p:cNvSpPr/>
            <p:nvPr/>
          </p:nvSpPr>
          <p:spPr>
            <a:xfrm>
              <a:off x="7199830" y="3648103"/>
              <a:ext cx="949528" cy="765853"/>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895E8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504" name="Google Shape;1504;p34"/>
            <p:cNvSpPr/>
            <p:nvPr/>
          </p:nvSpPr>
          <p:spPr>
            <a:xfrm>
              <a:off x="7496627" y="2913270"/>
              <a:ext cx="949528" cy="733714"/>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505" name="Google Shape;1505;p34"/>
            <p:cNvSpPr/>
            <p:nvPr/>
          </p:nvSpPr>
          <p:spPr>
            <a:xfrm>
              <a:off x="7738167" y="2175803"/>
              <a:ext cx="949528" cy="736348"/>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895E8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506" name="Google Shape;1506;p34"/>
            <p:cNvSpPr/>
            <p:nvPr/>
          </p:nvSpPr>
          <p:spPr>
            <a:xfrm>
              <a:off x="3366279" y="3117113"/>
              <a:ext cx="4373185" cy="737993"/>
            </a:xfrm>
            <a:custGeom>
              <a:avLst/>
              <a:gdLst/>
              <a:ahLst/>
              <a:cxnLst/>
              <a:rect l="l" t="t" r="r" b="b"/>
              <a:pathLst>
                <a:path w="10788489" h="1967470" extrusionOk="0">
                  <a:moveTo>
                    <a:pt x="0" y="0"/>
                  </a:moveTo>
                  <a:lnTo>
                    <a:pt x="3767592" y="0"/>
                  </a:lnTo>
                  <a:lnTo>
                    <a:pt x="3767592" y="16"/>
                  </a:lnTo>
                  <a:lnTo>
                    <a:pt x="10788489" y="16"/>
                  </a:lnTo>
                  <a:lnTo>
                    <a:pt x="10084164" y="1967470"/>
                  </a:lnTo>
                  <a:lnTo>
                    <a:pt x="3767592" y="1967470"/>
                  </a:lnTo>
                  <a:lnTo>
                    <a:pt x="3767592" y="1963298"/>
                  </a:lnTo>
                  <a:lnTo>
                    <a:pt x="0" y="1963298"/>
                  </a:ln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507" name="Google Shape;1507;p34"/>
            <p:cNvSpPr/>
            <p:nvPr/>
          </p:nvSpPr>
          <p:spPr>
            <a:xfrm>
              <a:off x="4779493" y="4594409"/>
              <a:ext cx="2368260" cy="740624"/>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508" name="Google Shape;1508;p34"/>
            <p:cNvSpPr/>
            <p:nvPr/>
          </p:nvSpPr>
          <p:spPr>
            <a:xfrm>
              <a:off x="3366279" y="5333060"/>
              <a:ext cx="3480415" cy="731120"/>
            </a:xfrm>
            <a:custGeom>
              <a:avLst/>
              <a:gdLst/>
              <a:ahLst/>
              <a:cxnLst/>
              <a:rect l="l" t="t" r="r" b="b"/>
              <a:pathLst>
                <a:path w="8679240" h="1949145" extrusionOk="0">
                  <a:moveTo>
                    <a:pt x="0" y="0"/>
                  </a:moveTo>
                  <a:lnTo>
                    <a:pt x="3767592" y="0"/>
                  </a:lnTo>
                  <a:lnTo>
                    <a:pt x="3767592" y="1758"/>
                  </a:lnTo>
                  <a:lnTo>
                    <a:pt x="8679240" y="1758"/>
                  </a:lnTo>
                  <a:lnTo>
                    <a:pt x="7978641" y="1944625"/>
                  </a:lnTo>
                  <a:lnTo>
                    <a:pt x="3767592" y="1944625"/>
                  </a:lnTo>
                  <a:lnTo>
                    <a:pt x="3767592" y="1949145"/>
                  </a:lnTo>
                  <a:lnTo>
                    <a:pt x="0" y="1949145"/>
                  </a:lnTo>
                  <a:close/>
                </a:path>
              </a:pathLst>
            </a:custGeom>
            <a:solidFill>
              <a:srgbClr val="895E8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509" name="Google Shape;1509;p34"/>
            <p:cNvSpPr/>
            <p:nvPr/>
          </p:nvSpPr>
          <p:spPr>
            <a:xfrm>
              <a:off x="3366278" y="2376489"/>
              <a:ext cx="4643102" cy="740629"/>
            </a:xfrm>
            <a:custGeom>
              <a:avLst/>
              <a:gdLst/>
              <a:ahLst/>
              <a:cxnLst/>
              <a:rect l="l" t="t" r="r" b="b"/>
              <a:pathLst>
                <a:path w="11489088" h="1974496" extrusionOk="0">
                  <a:moveTo>
                    <a:pt x="0" y="0"/>
                  </a:moveTo>
                  <a:lnTo>
                    <a:pt x="3767592" y="0"/>
                  </a:lnTo>
                  <a:lnTo>
                    <a:pt x="3767592" y="16"/>
                  </a:lnTo>
                  <a:lnTo>
                    <a:pt x="11489088" y="16"/>
                  </a:lnTo>
                  <a:lnTo>
                    <a:pt x="10788489" y="1974496"/>
                  </a:lnTo>
                  <a:lnTo>
                    <a:pt x="3767592" y="1974496"/>
                  </a:lnTo>
                  <a:lnTo>
                    <a:pt x="3767592" y="1974480"/>
                  </a:lnTo>
                  <a:lnTo>
                    <a:pt x="0" y="1974480"/>
                  </a:lnTo>
                  <a:close/>
                </a:path>
              </a:pathLst>
            </a:custGeom>
            <a:solidFill>
              <a:srgbClr val="895E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10" name="Google Shape;1510;p34"/>
            <p:cNvSpPr/>
            <p:nvPr/>
          </p:nvSpPr>
          <p:spPr>
            <a:xfrm>
              <a:off x="3366277" y="3854446"/>
              <a:ext cx="4078293" cy="740623"/>
            </a:xfrm>
            <a:custGeom>
              <a:avLst/>
              <a:gdLst/>
              <a:ahLst/>
              <a:cxnLst/>
              <a:rect l="l" t="t" r="r" b="b"/>
              <a:pathLst>
                <a:path w="10084163" h="1974480" extrusionOk="0">
                  <a:moveTo>
                    <a:pt x="0" y="0"/>
                  </a:moveTo>
                  <a:lnTo>
                    <a:pt x="3767592" y="0"/>
                  </a:lnTo>
                  <a:lnTo>
                    <a:pt x="3767592" y="1757"/>
                  </a:lnTo>
                  <a:lnTo>
                    <a:pt x="10084163" y="1757"/>
                  </a:lnTo>
                  <a:lnTo>
                    <a:pt x="9379838" y="1972722"/>
                  </a:lnTo>
                  <a:lnTo>
                    <a:pt x="3767592" y="1972722"/>
                  </a:lnTo>
                  <a:lnTo>
                    <a:pt x="3767592" y="1974480"/>
                  </a:lnTo>
                  <a:lnTo>
                    <a:pt x="0" y="1974480"/>
                  </a:lnTo>
                  <a:close/>
                </a:path>
              </a:pathLst>
            </a:custGeom>
            <a:solidFill>
              <a:srgbClr val="895E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11" name="Google Shape;1511;p34"/>
            <p:cNvSpPr/>
            <p:nvPr/>
          </p:nvSpPr>
          <p:spPr>
            <a:xfrm>
              <a:off x="3366279" y="4594823"/>
              <a:ext cx="1413215" cy="739304"/>
            </a:xfrm>
            <a:prstGeom prst="rect">
              <a:avLst/>
            </a:prstGeom>
            <a:solidFill>
              <a:srgbClr val="A77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2" name="Google Shape;1512;p34"/>
            <p:cNvSpPr txBox="1"/>
            <p:nvPr/>
          </p:nvSpPr>
          <p:spPr>
            <a:xfrm>
              <a:off x="6982693" y="5179216"/>
              <a:ext cx="301059" cy="55335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300" b="1">
                  <a:solidFill>
                    <a:schemeClr val="lt1"/>
                  </a:solidFill>
                  <a:latin typeface="Calibri"/>
                  <a:ea typeface="Calibri"/>
                  <a:cs typeface="Calibri"/>
                  <a:sym typeface="Calibri"/>
                </a:rPr>
                <a:t>5</a:t>
              </a:r>
              <a:endParaRPr/>
            </a:p>
          </p:txBody>
        </p:sp>
        <p:sp>
          <p:nvSpPr>
            <p:cNvPr id="1513" name="Google Shape;1513;p34"/>
            <p:cNvSpPr txBox="1"/>
            <p:nvPr/>
          </p:nvSpPr>
          <p:spPr>
            <a:xfrm>
              <a:off x="8081618" y="2222673"/>
              <a:ext cx="301059" cy="55335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300" b="1">
                  <a:solidFill>
                    <a:schemeClr val="lt1"/>
                  </a:solidFill>
                  <a:latin typeface="Calibri"/>
                  <a:ea typeface="Calibri"/>
                  <a:cs typeface="Calibri"/>
                  <a:sym typeface="Calibri"/>
                </a:rPr>
                <a:t>1</a:t>
              </a:r>
              <a:endParaRPr/>
            </a:p>
          </p:txBody>
        </p:sp>
        <p:sp>
          <p:nvSpPr>
            <p:cNvPr id="1514" name="Google Shape;1514;p34"/>
            <p:cNvSpPr txBox="1"/>
            <p:nvPr/>
          </p:nvSpPr>
          <p:spPr>
            <a:xfrm>
              <a:off x="7824026" y="2965878"/>
              <a:ext cx="301059" cy="55335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300" b="1">
                  <a:solidFill>
                    <a:schemeClr val="lt1"/>
                  </a:solidFill>
                  <a:latin typeface="Calibri"/>
                  <a:ea typeface="Calibri"/>
                  <a:cs typeface="Calibri"/>
                  <a:sym typeface="Calibri"/>
                </a:rPr>
                <a:t>2</a:t>
              </a:r>
              <a:endParaRPr/>
            </a:p>
          </p:txBody>
        </p:sp>
        <p:sp>
          <p:nvSpPr>
            <p:cNvPr id="1515" name="Google Shape;1515;p34"/>
            <p:cNvSpPr txBox="1"/>
            <p:nvPr/>
          </p:nvSpPr>
          <p:spPr>
            <a:xfrm>
              <a:off x="7522967" y="3684171"/>
              <a:ext cx="301059" cy="55335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300" b="1">
                  <a:solidFill>
                    <a:schemeClr val="lt1"/>
                  </a:solidFill>
                  <a:latin typeface="Calibri"/>
                  <a:ea typeface="Calibri"/>
                  <a:cs typeface="Calibri"/>
                  <a:sym typeface="Calibri"/>
                </a:rPr>
                <a:t>3</a:t>
              </a:r>
              <a:endParaRPr/>
            </a:p>
          </p:txBody>
        </p:sp>
        <p:sp>
          <p:nvSpPr>
            <p:cNvPr id="1516" name="Google Shape;1516;p34"/>
            <p:cNvSpPr txBox="1"/>
            <p:nvPr/>
          </p:nvSpPr>
          <p:spPr>
            <a:xfrm>
              <a:off x="7221908" y="4483942"/>
              <a:ext cx="301059" cy="55335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300" b="1">
                  <a:solidFill>
                    <a:schemeClr val="lt1"/>
                  </a:solidFill>
                  <a:latin typeface="Calibri"/>
                  <a:ea typeface="Calibri"/>
                  <a:cs typeface="Calibri"/>
                  <a:sym typeface="Calibri"/>
                </a:rPr>
                <a:t>4</a:t>
              </a:r>
              <a:endParaRPr/>
            </a:p>
          </p:txBody>
        </p:sp>
        <p:sp>
          <p:nvSpPr>
            <p:cNvPr id="1517" name="Google Shape;1517;p34"/>
            <p:cNvSpPr txBox="1"/>
            <p:nvPr/>
          </p:nvSpPr>
          <p:spPr>
            <a:xfrm>
              <a:off x="3391336" y="5455350"/>
              <a:ext cx="3189296" cy="434438"/>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a:solidFill>
                    <a:schemeClr val="lt1"/>
                  </a:solidFill>
                  <a:latin typeface="Calibri"/>
                  <a:ea typeface="Calibri"/>
                  <a:cs typeface="Calibri"/>
                  <a:sym typeface="Calibri"/>
                </a:rPr>
                <a:t>Remain optimistic. Try to be the rock in the surf. Above all, be realistic.</a:t>
              </a:r>
              <a:endParaRPr/>
            </a:p>
          </p:txBody>
        </p:sp>
        <p:sp>
          <p:nvSpPr>
            <p:cNvPr id="1518" name="Google Shape;1518;p34"/>
            <p:cNvSpPr txBox="1"/>
            <p:nvPr/>
          </p:nvSpPr>
          <p:spPr>
            <a:xfrm>
              <a:off x="3384235" y="4652208"/>
              <a:ext cx="3746159" cy="616794"/>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a:solidFill>
                    <a:schemeClr val="lt1"/>
                  </a:solidFill>
                  <a:latin typeface="Calibri"/>
                  <a:ea typeface="Calibri"/>
                  <a:cs typeface="Calibri"/>
                  <a:sym typeface="Calibri"/>
                </a:rPr>
                <a:t>Take responsibility for your decisions. You are now making a decision to the best of your knowledge and belief. It can turn out to be wrong in retrospect. </a:t>
              </a:r>
              <a:br>
                <a:rPr lang="en-US" sz="1400">
                  <a:solidFill>
                    <a:schemeClr val="lt1"/>
                  </a:solidFill>
                  <a:latin typeface="Calibri"/>
                  <a:ea typeface="Calibri"/>
                  <a:cs typeface="Calibri"/>
                  <a:sym typeface="Calibri"/>
                </a:rPr>
              </a:br>
              <a:r>
                <a:rPr lang="en-US" sz="1400">
                  <a:solidFill>
                    <a:schemeClr val="lt1"/>
                  </a:solidFill>
                  <a:latin typeface="Calibri"/>
                  <a:ea typeface="Calibri"/>
                  <a:cs typeface="Calibri"/>
                  <a:sym typeface="Calibri"/>
                </a:rPr>
                <a:t>This can happen, but it is always better than not making a decision at all.</a:t>
              </a:r>
              <a:endParaRPr/>
            </a:p>
          </p:txBody>
        </p:sp>
        <p:sp>
          <p:nvSpPr>
            <p:cNvPr id="1519" name="Google Shape;1519;p34"/>
            <p:cNvSpPr txBox="1"/>
            <p:nvPr/>
          </p:nvSpPr>
          <p:spPr>
            <a:xfrm>
              <a:off x="3384235" y="3918155"/>
              <a:ext cx="3760361" cy="616794"/>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a:solidFill>
                    <a:schemeClr val="lt1"/>
                  </a:solidFill>
                  <a:latin typeface="Calibri"/>
                  <a:ea typeface="Calibri"/>
                  <a:cs typeface="Calibri"/>
                  <a:sym typeface="Calibri"/>
                </a:rPr>
                <a:t>Think in scenarios. When it comes to the future, outline possible scenarios and explain how you and the company are likely to react to them. Also state clearly what this would mean for the employee. Do not play down.</a:t>
              </a:r>
              <a:endParaRPr/>
            </a:p>
          </p:txBody>
        </p:sp>
        <p:sp>
          <p:nvSpPr>
            <p:cNvPr id="1520" name="Google Shape;1520;p34"/>
            <p:cNvSpPr txBox="1"/>
            <p:nvPr/>
          </p:nvSpPr>
          <p:spPr>
            <a:xfrm>
              <a:off x="3405140" y="3260921"/>
              <a:ext cx="4116545" cy="434438"/>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a:solidFill>
                    <a:schemeClr val="lt1"/>
                  </a:solidFill>
                  <a:latin typeface="Calibri"/>
                  <a:ea typeface="Calibri"/>
                  <a:cs typeface="Calibri"/>
                  <a:sym typeface="Calibri"/>
                </a:rPr>
                <a:t>Only make promis</a:t>
              </a:r>
              <a:r>
                <a:rPr lang="en-US">
                  <a:solidFill>
                    <a:schemeClr val="lt1"/>
                  </a:solidFill>
                  <a:latin typeface="Calibri"/>
                  <a:ea typeface="Calibri"/>
                  <a:cs typeface="Calibri"/>
                  <a:sym typeface="Calibri"/>
                </a:rPr>
                <a:t>e</a:t>
              </a:r>
              <a:r>
                <a:rPr lang="en-US" sz="1400">
                  <a:solidFill>
                    <a:schemeClr val="lt1"/>
                  </a:solidFill>
                  <a:latin typeface="Calibri"/>
                  <a:ea typeface="Calibri"/>
                  <a:cs typeface="Calibri"/>
                  <a:sym typeface="Calibri"/>
                </a:rPr>
                <a:t>s you can keep. Make it clear what you know and what you don't. In a crisis, everyone only drives on sight.</a:t>
              </a:r>
              <a:endParaRPr/>
            </a:p>
          </p:txBody>
        </p:sp>
        <p:sp>
          <p:nvSpPr>
            <p:cNvPr id="1521" name="Google Shape;1521;p34"/>
            <p:cNvSpPr txBox="1"/>
            <p:nvPr/>
          </p:nvSpPr>
          <p:spPr>
            <a:xfrm>
              <a:off x="3391336" y="2611515"/>
              <a:ext cx="4130349" cy="252082"/>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a:solidFill>
                    <a:schemeClr val="lt1"/>
                  </a:solidFill>
                  <a:latin typeface="Calibri"/>
                  <a:ea typeface="Calibri"/>
                  <a:cs typeface="Calibri"/>
                  <a:sym typeface="Calibri"/>
                </a:rPr>
                <a:t>Have the guts to say what's really going on. Don't beat around the bush.</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3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i="1"/>
              <a:t>“…tough times won’t create leaders, … they show you what kind of leaders you already have.”  </a:t>
            </a:r>
            <a:endParaRPr/>
          </a:p>
          <a:p>
            <a:pPr marL="0" lvl="0" indent="0" algn="l" rtl="0">
              <a:lnSpc>
                <a:spcPct val="100000"/>
              </a:lnSpc>
              <a:spcBef>
                <a:spcPts val="600"/>
              </a:spcBef>
              <a:spcAft>
                <a:spcPts val="0"/>
              </a:spcAft>
              <a:buClr>
                <a:srgbClr val="595A59"/>
              </a:buClr>
              <a:buSzPts val="1200"/>
              <a:buNone/>
            </a:pPr>
            <a:r>
              <a:rPr lang="en-US" sz="1200"/>
              <a:t>Larry Barton</a:t>
            </a:r>
            <a:endParaRPr/>
          </a:p>
        </p:txBody>
      </p:sp>
      <p:sp>
        <p:nvSpPr>
          <p:cNvPr id="1528" name="Google Shape;1528;p3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Leaders need skills and competence to lead during crises. To provide stability, reassurance, confidence, and a sense of control. Growing both your leadership abilities and management skills is critical for your success in crisis</a:t>
            </a:r>
            <a:endParaRPr/>
          </a:p>
          <a:p>
            <a:pPr marL="0" lvl="0" indent="0" algn="l" rtl="0">
              <a:lnSpc>
                <a:spcPct val="90000"/>
              </a:lnSpc>
              <a:spcBef>
                <a:spcPts val="1000"/>
              </a:spcBef>
              <a:spcAft>
                <a:spcPts val="0"/>
              </a:spcAft>
              <a:buClr>
                <a:srgbClr val="79527B"/>
              </a:buClr>
              <a:buSzPct val="100000"/>
              <a:buNone/>
            </a:pPr>
            <a:endParaRPr/>
          </a:p>
        </p:txBody>
      </p:sp>
      <p:sp>
        <p:nvSpPr>
          <p:cNvPr id="1529" name="Google Shape;1529;p3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Guiding Principles for Leadership in Crisis</a:t>
            </a:r>
            <a:endParaRPr/>
          </a:p>
        </p:txBody>
      </p:sp>
      <p:grpSp>
        <p:nvGrpSpPr>
          <p:cNvPr id="1530" name="Google Shape;1530;p35"/>
          <p:cNvGrpSpPr/>
          <p:nvPr/>
        </p:nvGrpSpPr>
        <p:grpSpPr>
          <a:xfrm>
            <a:off x="5741205" y="2502609"/>
            <a:ext cx="3749639" cy="3150624"/>
            <a:chOff x="5328980" y="1762088"/>
            <a:chExt cx="10943202" cy="9194996"/>
          </a:xfrm>
        </p:grpSpPr>
        <p:grpSp>
          <p:nvGrpSpPr>
            <p:cNvPr id="1531" name="Google Shape;1531;p35"/>
            <p:cNvGrpSpPr/>
            <p:nvPr/>
          </p:nvGrpSpPr>
          <p:grpSpPr>
            <a:xfrm>
              <a:off x="7521484" y="5751094"/>
              <a:ext cx="4377764" cy="3211487"/>
              <a:chOff x="12193146" y="2562030"/>
              <a:chExt cx="5221988" cy="3830802"/>
            </a:xfrm>
          </p:grpSpPr>
          <p:sp>
            <p:nvSpPr>
              <p:cNvPr id="1532" name="Google Shape;1532;p35"/>
              <p:cNvSpPr/>
              <p:nvPr/>
            </p:nvSpPr>
            <p:spPr>
              <a:xfrm>
                <a:off x="12193146" y="2562030"/>
                <a:ext cx="5216227" cy="2906224"/>
              </a:xfrm>
              <a:custGeom>
                <a:avLst/>
                <a:gdLst/>
                <a:ahLst/>
                <a:cxnLst/>
                <a:rect l="l" t="t" r="r" b="b"/>
                <a:pathLst>
                  <a:path w="7985" h="4451" extrusionOk="0">
                    <a:moveTo>
                      <a:pt x="4014" y="0"/>
                    </a:moveTo>
                    <a:lnTo>
                      <a:pt x="7984" y="2220"/>
                    </a:lnTo>
                    <a:lnTo>
                      <a:pt x="3971" y="4450"/>
                    </a:lnTo>
                    <a:lnTo>
                      <a:pt x="0" y="2229"/>
                    </a:lnTo>
                    <a:lnTo>
                      <a:pt x="4014" y="0"/>
                    </a:lnTo>
                  </a:path>
                </a:pathLst>
              </a:custGeom>
              <a:solidFill>
                <a:srgbClr val="AB85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33" name="Google Shape;1533;p35"/>
              <p:cNvSpPr/>
              <p:nvPr/>
            </p:nvSpPr>
            <p:spPr>
              <a:xfrm>
                <a:off x="14788298" y="4013702"/>
                <a:ext cx="2626836" cy="2379130"/>
              </a:xfrm>
              <a:custGeom>
                <a:avLst/>
                <a:gdLst/>
                <a:ahLst/>
                <a:cxnLst/>
                <a:rect l="l" t="t" r="r" b="b"/>
                <a:pathLst>
                  <a:path w="4023" h="3644" extrusionOk="0">
                    <a:moveTo>
                      <a:pt x="4013" y="0"/>
                    </a:moveTo>
                    <a:lnTo>
                      <a:pt x="4022" y="1414"/>
                    </a:lnTo>
                    <a:lnTo>
                      <a:pt x="9" y="3643"/>
                    </a:lnTo>
                    <a:lnTo>
                      <a:pt x="0" y="2230"/>
                    </a:lnTo>
                    <a:lnTo>
                      <a:pt x="4013" y="0"/>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34" name="Google Shape;1534;p35"/>
              <p:cNvSpPr/>
              <p:nvPr/>
            </p:nvSpPr>
            <p:spPr>
              <a:xfrm>
                <a:off x="12193146" y="4019462"/>
                <a:ext cx="2600912" cy="2373369"/>
              </a:xfrm>
              <a:custGeom>
                <a:avLst/>
                <a:gdLst/>
                <a:ahLst/>
                <a:cxnLst/>
                <a:rect l="l" t="t" r="r" b="b"/>
                <a:pathLst>
                  <a:path w="3981" h="3635" extrusionOk="0">
                    <a:moveTo>
                      <a:pt x="3971" y="2221"/>
                    </a:moveTo>
                    <a:lnTo>
                      <a:pt x="3980" y="3634"/>
                    </a:lnTo>
                    <a:lnTo>
                      <a:pt x="8" y="1414"/>
                    </a:lnTo>
                    <a:lnTo>
                      <a:pt x="0" y="0"/>
                    </a:lnTo>
                    <a:lnTo>
                      <a:pt x="3971" y="2221"/>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35" name="Google Shape;1535;p35"/>
            <p:cNvGrpSpPr/>
            <p:nvPr/>
          </p:nvGrpSpPr>
          <p:grpSpPr>
            <a:xfrm>
              <a:off x="5328980" y="7745597"/>
              <a:ext cx="4377764" cy="3211487"/>
              <a:chOff x="9577832" y="4941160"/>
              <a:chExt cx="5221988" cy="3830802"/>
            </a:xfrm>
          </p:grpSpPr>
          <p:sp>
            <p:nvSpPr>
              <p:cNvPr id="1536" name="Google Shape;1536;p35"/>
              <p:cNvSpPr/>
              <p:nvPr/>
            </p:nvSpPr>
            <p:spPr>
              <a:xfrm>
                <a:off x="9577832" y="4941160"/>
                <a:ext cx="5216227" cy="2906224"/>
              </a:xfrm>
              <a:custGeom>
                <a:avLst/>
                <a:gdLst/>
                <a:ahLst/>
                <a:cxnLst/>
                <a:rect l="l" t="t" r="r" b="b"/>
                <a:pathLst>
                  <a:path w="7986" h="4450" extrusionOk="0">
                    <a:moveTo>
                      <a:pt x="4013" y="0"/>
                    </a:moveTo>
                    <a:lnTo>
                      <a:pt x="7985" y="2221"/>
                    </a:lnTo>
                    <a:lnTo>
                      <a:pt x="3970" y="4449"/>
                    </a:lnTo>
                    <a:lnTo>
                      <a:pt x="0" y="2229"/>
                    </a:lnTo>
                    <a:lnTo>
                      <a:pt x="4013" y="0"/>
                    </a:lnTo>
                  </a:path>
                </a:pathLst>
              </a:custGeom>
              <a:solidFill>
                <a:srgbClr val="AB85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37" name="Google Shape;1537;p35"/>
              <p:cNvSpPr/>
              <p:nvPr/>
            </p:nvSpPr>
            <p:spPr>
              <a:xfrm>
                <a:off x="12170105" y="6392832"/>
                <a:ext cx="2629715" cy="2379130"/>
              </a:xfrm>
              <a:custGeom>
                <a:avLst/>
                <a:gdLst/>
                <a:ahLst/>
                <a:cxnLst/>
                <a:rect l="l" t="t" r="r" b="b"/>
                <a:pathLst>
                  <a:path w="4024" h="3643" extrusionOk="0">
                    <a:moveTo>
                      <a:pt x="4015" y="0"/>
                    </a:moveTo>
                    <a:lnTo>
                      <a:pt x="4023" y="1412"/>
                    </a:lnTo>
                    <a:lnTo>
                      <a:pt x="9" y="3642"/>
                    </a:lnTo>
                    <a:lnTo>
                      <a:pt x="0" y="2228"/>
                    </a:lnTo>
                    <a:lnTo>
                      <a:pt x="4015" y="0"/>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38" name="Google Shape;1538;p35"/>
              <p:cNvSpPr/>
              <p:nvPr/>
            </p:nvSpPr>
            <p:spPr>
              <a:xfrm>
                <a:off x="9577832" y="6398592"/>
                <a:ext cx="2600912" cy="2373369"/>
              </a:xfrm>
              <a:custGeom>
                <a:avLst/>
                <a:gdLst/>
                <a:ahLst/>
                <a:cxnLst/>
                <a:rect l="l" t="t" r="r" b="b"/>
                <a:pathLst>
                  <a:path w="3980" h="3635" extrusionOk="0">
                    <a:moveTo>
                      <a:pt x="3970" y="2220"/>
                    </a:moveTo>
                    <a:lnTo>
                      <a:pt x="3979" y="3634"/>
                    </a:lnTo>
                    <a:lnTo>
                      <a:pt x="9" y="1414"/>
                    </a:lnTo>
                    <a:lnTo>
                      <a:pt x="0" y="0"/>
                    </a:lnTo>
                    <a:lnTo>
                      <a:pt x="3970" y="2220"/>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39" name="Google Shape;1539;p35"/>
            <p:cNvGrpSpPr/>
            <p:nvPr/>
          </p:nvGrpSpPr>
          <p:grpSpPr>
            <a:xfrm>
              <a:off x="9701914" y="3754179"/>
              <a:ext cx="4377764" cy="3211487"/>
              <a:chOff x="12193146" y="2562030"/>
              <a:chExt cx="5221988" cy="3830802"/>
            </a:xfrm>
          </p:grpSpPr>
          <p:sp>
            <p:nvSpPr>
              <p:cNvPr id="1540" name="Google Shape;1540;p35"/>
              <p:cNvSpPr/>
              <p:nvPr/>
            </p:nvSpPr>
            <p:spPr>
              <a:xfrm>
                <a:off x="12193146" y="2562030"/>
                <a:ext cx="5216227" cy="2906224"/>
              </a:xfrm>
              <a:custGeom>
                <a:avLst/>
                <a:gdLst/>
                <a:ahLst/>
                <a:cxnLst/>
                <a:rect l="l" t="t" r="r" b="b"/>
                <a:pathLst>
                  <a:path w="7985" h="4451" extrusionOk="0">
                    <a:moveTo>
                      <a:pt x="4014" y="0"/>
                    </a:moveTo>
                    <a:lnTo>
                      <a:pt x="7984" y="2220"/>
                    </a:lnTo>
                    <a:lnTo>
                      <a:pt x="3971" y="4450"/>
                    </a:lnTo>
                    <a:lnTo>
                      <a:pt x="0" y="2229"/>
                    </a:lnTo>
                    <a:lnTo>
                      <a:pt x="4014" y="0"/>
                    </a:lnTo>
                  </a:path>
                </a:pathLst>
              </a:custGeom>
              <a:solidFill>
                <a:srgbClr val="AB85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41" name="Google Shape;1541;p35"/>
              <p:cNvSpPr/>
              <p:nvPr/>
            </p:nvSpPr>
            <p:spPr>
              <a:xfrm>
                <a:off x="14788298" y="4013702"/>
                <a:ext cx="2626836" cy="2379130"/>
              </a:xfrm>
              <a:custGeom>
                <a:avLst/>
                <a:gdLst/>
                <a:ahLst/>
                <a:cxnLst/>
                <a:rect l="l" t="t" r="r" b="b"/>
                <a:pathLst>
                  <a:path w="4023" h="3644" extrusionOk="0">
                    <a:moveTo>
                      <a:pt x="4013" y="0"/>
                    </a:moveTo>
                    <a:lnTo>
                      <a:pt x="4022" y="1414"/>
                    </a:lnTo>
                    <a:lnTo>
                      <a:pt x="9" y="3643"/>
                    </a:lnTo>
                    <a:lnTo>
                      <a:pt x="0" y="2230"/>
                    </a:lnTo>
                    <a:lnTo>
                      <a:pt x="4013" y="0"/>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42" name="Google Shape;1542;p35"/>
              <p:cNvSpPr/>
              <p:nvPr/>
            </p:nvSpPr>
            <p:spPr>
              <a:xfrm>
                <a:off x="12193146" y="4019462"/>
                <a:ext cx="2600912" cy="2373369"/>
              </a:xfrm>
              <a:custGeom>
                <a:avLst/>
                <a:gdLst/>
                <a:ahLst/>
                <a:cxnLst/>
                <a:rect l="l" t="t" r="r" b="b"/>
                <a:pathLst>
                  <a:path w="3981" h="3635" extrusionOk="0">
                    <a:moveTo>
                      <a:pt x="3971" y="2221"/>
                    </a:moveTo>
                    <a:lnTo>
                      <a:pt x="3980" y="3634"/>
                    </a:lnTo>
                    <a:lnTo>
                      <a:pt x="8" y="1414"/>
                    </a:lnTo>
                    <a:lnTo>
                      <a:pt x="0" y="0"/>
                    </a:lnTo>
                    <a:lnTo>
                      <a:pt x="3971" y="2221"/>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43" name="Google Shape;1543;p35"/>
            <p:cNvGrpSpPr/>
            <p:nvPr/>
          </p:nvGrpSpPr>
          <p:grpSpPr>
            <a:xfrm>
              <a:off x="11894418" y="1762088"/>
              <a:ext cx="4377764" cy="3211487"/>
              <a:chOff x="12193146" y="2562030"/>
              <a:chExt cx="5221988" cy="3830802"/>
            </a:xfrm>
          </p:grpSpPr>
          <p:sp>
            <p:nvSpPr>
              <p:cNvPr id="1544" name="Google Shape;1544;p35"/>
              <p:cNvSpPr/>
              <p:nvPr/>
            </p:nvSpPr>
            <p:spPr>
              <a:xfrm>
                <a:off x="12193146" y="2562030"/>
                <a:ext cx="5216227" cy="2906224"/>
              </a:xfrm>
              <a:custGeom>
                <a:avLst/>
                <a:gdLst/>
                <a:ahLst/>
                <a:cxnLst/>
                <a:rect l="l" t="t" r="r" b="b"/>
                <a:pathLst>
                  <a:path w="7985" h="4451" extrusionOk="0">
                    <a:moveTo>
                      <a:pt x="4014" y="0"/>
                    </a:moveTo>
                    <a:lnTo>
                      <a:pt x="7984" y="2220"/>
                    </a:lnTo>
                    <a:lnTo>
                      <a:pt x="3971" y="4450"/>
                    </a:lnTo>
                    <a:lnTo>
                      <a:pt x="0" y="2229"/>
                    </a:lnTo>
                    <a:lnTo>
                      <a:pt x="4014" y="0"/>
                    </a:lnTo>
                  </a:path>
                </a:pathLst>
              </a:custGeom>
              <a:solidFill>
                <a:srgbClr val="AB85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45" name="Google Shape;1545;p35"/>
              <p:cNvSpPr/>
              <p:nvPr/>
            </p:nvSpPr>
            <p:spPr>
              <a:xfrm>
                <a:off x="14788298" y="4013702"/>
                <a:ext cx="2626836" cy="2379130"/>
              </a:xfrm>
              <a:custGeom>
                <a:avLst/>
                <a:gdLst/>
                <a:ahLst/>
                <a:cxnLst/>
                <a:rect l="l" t="t" r="r" b="b"/>
                <a:pathLst>
                  <a:path w="4023" h="3644" extrusionOk="0">
                    <a:moveTo>
                      <a:pt x="4013" y="0"/>
                    </a:moveTo>
                    <a:lnTo>
                      <a:pt x="4022" y="1414"/>
                    </a:lnTo>
                    <a:lnTo>
                      <a:pt x="9" y="3643"/>
                    </a:lnTo>
                    <a:lnTo>
                      <a:pt x="0" y="2230"/>
                    </a:lnTo>
                    <a:lnTo>
                      <a:pt x="4013" y="0"/>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46" name="Google Shape;1546;p35"/>
              <p:cNvSpPr/>
              <p:nvPr/>
            </p:nvSpPr>
            <p:spPr>
              <a:xfrm>
                <a:off x="12193146" y="4019462"/>
                <a:ext cx="2600912" cy="2373369"/>
              </a:xfrm>
              <a:custGeom>
                <a:avLst/>
                <a:gdLst/>
                <a:ahLst/>
                <a:cxnLst/>
                <a:rect l="l" t="t" r="r" b="b"/>
                <a:pathLst>
                  <a:path w="3981" h="3635" extrusionOk="0">
                    <a:moveTo>
                      <a:pt x="3971" y="2221"/>
                    </a:moveTo>
                    <a:lnTo>
                      <a:pt x="3980" y="3634"/>
                    </a:lnTo>
                    <a:lnTo>
                      <a:pt x="8" y="1414"/>
                    </a:lnTo>
                    <a:lnTo>
                      <a:pt x="0" y="0"/>
                    </a:lnTo>
                    <a:lnTo>
                      <a:pt x="3971" y="2221"/>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1548" name="Google Shape;1548;p35"/>
          <p:cNvSpPr txBox="1"/>
          <p:nvPr/>
        </p:nvSpPr>
        <p:spPr>
          <a:xfrm>
            <a:off x="4771539" y="2188738"/>
            <a:ext cx="3294359" cy="527075"/>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600"/>
              <a:buFont typeface="Arial"/>
              <a:buNone/>
            </a:pPr>
            <a:r>
              <a:rPr lang="en-US" sz="1600" dirty="0">
                <a:solidFill>
                  <a:srgbClr val="595A59"/>
                </a:solidFill>
                <a:latin typeface="Calibri"/>
                <a:ea typeface="Calibri"/>
                <a:cs typeface="Calibri"/>
                <a:sym typeface="Calibri"/>
              </a:rPr>
              <a:t>Commit to transparent and consistent internal and external communication</a:t>
            </a:r>
            <a:endParaRPr dirty="0"/>
          </a:p>
        </p:txBody>
      </p:sp>
      <p:sp>
        <p:nvSpPr>
          <p:cNvPr id="1550" name="Google Shape;1550;p35"/>
          <p:cNvSpPr txBox="1"/>
          <p:nvPr/>
        </p:nvSpPr>
        <p:spPr>
          <a:xfrm>
            <a:off x="7167214" y="5360867"/>
            <a:ext cx="4521875" cy="527075"/>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600"/>
              <a:buFont typeface="Arial"/>
              <a:buNone/>
            </a:pPr>
            <a:r>
              <a:rPr lang="en-US" sz="1600">
                <a:solidFill>
                  <a:srgbClr val="595A59"/>
                </a:solidFill>
                <a:latin typeface="Calibri"/>
                <a:ea typeface="Calibri"/>
                <a:cs typeface="Calibri"/>
                <a:sym typeface="Calibri"/>
              </a:rPr>
              <a:t>Throw away your calendar - involve all stakeholders around the clock</a:t>
            </a:r>
            <a:endParaRPr/>
          </a:p>
        </p:txBody>
      </p:sp>
      <p:sp>
        <p:nvSpPr>
          <p:cNvPr id="1552" name="Google Shape;1552;p35"/>
          <p:cNvSpPr txBox="1"/>
          <p:nvPr/>
        </p:nvSpPr>
        <p:spPr>
          <a:xfrm>
            <a:off x="8135238" y="4584539"/>
            <a:ext cx="4247155" cy="527075"/>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600"/>
              <a:buFont typeface="Arial"/>
              <a:buNone/>
            </a:pPr>
            <a:r>
              <a:rPr lang="en-US" sz="1600">
                <a:solidFill>
                  <a:srgbClr val="595A59"/>
                </a:solidFill>
                <a:latin typeface="Calibri"/>
                <a:ea typeface="Calibri"/>
                <a:cs typeface="Calibri"/>
                <a:sym typeface="Calibri"/>
              </a:rPr>
              <a:t>Provide visible CEO and senior leadership involvement. Own the problem yourself </a:t>
            </a:r>
            <a:endParaRPr/>
          </a:p>
        </p:txBody>
      </p:sp>
      <p:sp>
        <p:nvSpPr>
          <p:cNvPr id="1554" name="Google Shape;1554;p35"/>
          <p:cNvSpPr txBox="1"/>
          <p:nvPr/>
        </p:nvSpPr>
        <p:spPr>
          <a:xfrm>
            <a:off x="4403901" y="2986588"/>
            <a:ext cx="2914309" cy="527075"/>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600"/>
              <a:buFont typeface="Arial"/>
              <a:buNone/>
            </a:pPr>
            <a:r>
              <a:rPr lang="en-US" sz="1600" dirty="0">
                <a:solidFill>
                  <a:srgbClr val="595A59"/>
                </a:solidFill>
                <a:latin typeface="Calibri"/>
                <a:ea typeface="Calibri"/>
                <a:cs typeface="Calibri"/>
                <a:sym typeface="Calibri"/>
              </a:rPr>
              <a:t>Provide prompt and proactive communication</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3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During a crisis, stakeholders should be engaged and interactions with them (and possibly the media) to articulate the situation and to share your intended actions plan is strategic. Leaders can use crises as an opportunity to build stronger partnerships and ask for help if needed.</a:t>
            </a:r>
            <a:endParaRPr/>
          </a:p>
          <a:p>
            <a:pPr marL="0" lvl="0" indent="0" algn="l" rtl="0">
              <a:lnSpc>
                <a:spcPct val="100000"/>
              </a:lnSpc>
              <a:spcBef>
                <a:spcPts val="600"/>
              </a:spcBef>
              <a:spcAft>
                <a:spcPts val="0"/>
              </a:spcAft>
              <a:buClr>
                <a:srgbClr val="595A59"/>
              </a:buClr>
              <a:buSzPts val="1800"/>
              <a:buNone/>
            </a:pPr>
            <a:r>
              <a:rPr lang="en-US"/>
              <a:t>The following are tips for leaders in crisis management:</a:t>
            </a:r>
            <a:endParaRPr/>
          </a:p>
        </p:txBody>
      </p:sp>
      <p:sp>
        <p:nvSpPr>
          <p:cNvPr id="1561" name="Google Shape;1561;p3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95238"/>
              <a:buNone/>
            </a:pPr>
            <a:r>
              <a:rPr lang="en-US"/>
              <a:t>Novel crises can test leadership capability, decision making and strategic thinking abilities</a:t>
            </a:r>
            <a:r>
              <a:rPr lang="en-US" sz="2100"/>
              <a:t>. Strong support and guidance and confidence are expected</a:t>
            </a:r>
            <a:endParaRPr sz="2100"/>
          </a:p>
          <a:p>
            <a:pPr marL="0" lvl="0" indent="0" algn="l" rtl="0">
              <a:lnSpc>
                <a:spcPct val="90000"/>
              </a:lnSpc>
              <a:spcBef>
                <a:spcPts val="1000"/>
              </a:spcBef>
              <a:spcAft>
                <a:spcPts val="0"/>
              </a:spcAft>
              <a:buClr>
                <a:srgbClr val="79527B"/>
              </a:buClr>
              <a:buSzPct val="100000"/>
              <a:buNone/>
            </a:pPr>
            <a:endParaRPr/>
          </a:p>
        </p:txBody>
      </p:sp>
      <p:sp>
        <p:nvSpPr>
          <p:cNvPr id="1562" name="Google Shape;1562;p3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Demonstrating Leadership</a:t>
            </a:r>
            <a:endParaRPr/>
          </a:p>
          <a:p>
            <a:pPr marL="0" lvl="0" indent="0" algn="l" rtl="0">
              <a:lnSpc>
                <a:spcPct val="90000"/>
              </a:lnSpc>
              <a:spcBef>
                <a:spcPts val="1000"/>
              </a:spcBef>
              <a:spcAft>
                <a:spcPts val="0"/>
              </a:spcAft>
              <a:buClr>
                <a:srgbClr val="79527B"/>
              </a:buClr>
              <a:buSzPct val="100000"/>
              <a:buNone/>
            </a:pPr>
            <a:endParaRPr/>
          </a:p>
        </p:txBody>
      </p:sp>
      <p:sp>
        <p:nvSpPr>
          <p:cNvPr id="1563" name="Google Shape;1563;p36"/>
          <p:cNvSpPr/>
          <p:nvPr/>
        </p:nvSpPr>
        <p:spPr>
          <a:xfrm>
            <a:off x="4525943" y="1825334"/>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64" name="Google Shape;1564;p36"/>
          <p:cNvSpPr/>
          <p:nvPr/>
        </p:nvSpPr>
        <p:spPr>
          <a:xfrm>
            <a:off x="4525943" y="2300071"/>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65" name="Google Shape;1565;p36"/>
          <p:cNvSpPr/>
          <p:nvPr/>
        </p:nvSpPr>
        <p:spPr>
          <a:xfrm>
            <a:off x="4525943" y="2774820"/>
            <a:ext cx="710400" cy="3939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66" name="Google Shape;1566;p36"/>
          <p:cNvSpPr/>
          <p:nvPr/>
        </p:nvSpPr>
        <p:spPr>
          <a:xfrm>
            <a:off x="4525943" y="3249542"/>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67" name="Google Shape;1567;p36"/>
          <p:cNvSpPr/>
          <p:nvPr/>
        </p:nvSpPr>
        <p:spPr>
          <a:xfrm>
            <a:off x="4525943" y="3724279"/>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68" name="Google Shape;1568;p36"/>
          <p:cNvSpPr txBox="1"/>
          <p:nvPr/>
        </p:nvSpPr>
        <p:spPr>
          <a:xfrm>
            <a:off x="4653283" y="1628512"/>
            <a:ext cx="494071"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dirty="0">
                <a:solidFill>
                  <a:schemeClr val="lt1"/>
                </a:solidFill>
                <a:latin typeface="Calibri"/>
                <a:ea typeface="Calibri"/>
                <a:cs typeface="Calibri"/>
                <a:sym typeface="Calibri"/>
              </a:rPr>
              <a:t>A</a:t>
            </a:r>
            <a:endParaRPr sz="4314" b="1" dirty="0">
              <a:solidFill>
                <a:schemeClr val="lt1"/>
              </a:solidFill>
              <a:latin typeface="Calibri"/>
              <a:ea typeface="Calibri"/>
              <a:cs typeface="Calibri"/>
              <a:sym typeface="Calibri"/>
            </a:endParaRPr>
          </a:p>
        </p:txBody>
      </p:sp>
      <p:sp>
        <p:nvSpPr>
          <p:cNvPr id="1569" name="Google Shape;1569;p36"/>
          <p:cNvSpPr txBox="1"/>
          <p:nvPr/>
        </p:nvSpPr>
        <p:spPr>
          <a:xfrm>
            <a:off x="4730068" y="2129025"/>
            <a:ext cx="340500" cy="756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dirty="0">
                <a:solidFill>
                  <a:schemeClr val="lt1"/>
                </a:solidFill>
                <a:latin typeface="Calibri"/>
                <a:ea typeface="Calibri"/>
                <a:cs typeface="Calibri"/>
                <a:sym typeface="Calibri"/>
              </a:rPr>
              <a:t>B</a:t>
            </a:r>
            <a:endParaRPr sz="4314" b="1" dirty="0">
              <a:solidFill>
                <a:schemeClr val="lt1"/>
              </a:solidFill>
              <a:latin typeface="Calibri"/>
              <a:ea typeface="Calibri"/>
              <a:cs typeface="Calibri"/>
              <a:sym typeface="Calibri"/>
            </a:endParaRPr>
          </a:p>
        </p:txBody>
      </p:sp>
      <p:sp>
        <p:nvSpPr>
          <p:cNvPr id="1570" name="Google Shape;1570;p36"/>
          <p:cNvSpPr txBox="1"/>
          <p:nvPr/>
        </p:nvSpPr>
        <p:spPr>
          <a:xfrm>
            <a:off x="4714318" y="2586981"/>
            <a:ext cx="372000" cy="756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dirty="0">
                <a:solidFill>
                  <a:schemeClr val="lt1"/>
                </a:solidFill>
                <a:latin typeface="Calibri"/>
                <a:ea typeface="Calibri"/>
                <a:cs typeface="Calibri"/>
                <a:sym typeface="Calibri"/>
              </a:rPr>
              <a:t>C</a:t>
            </a:r>
            <a:endParaRPr sz="4314" b="1" dirty="0">
              <a:solidFill>
                <a:schemeClr val="lt1"/>
              </a:solidFill>
              <a:latin typeface="Calibri"/>
              <a:ea typeface="Calibri"/>
              <a:cs typeface="Calibri"/>
              <a:sym typeface="Calibri"/>
            </a:endParaRPr>
          </a:p>
        </p:txBody>
      </p:sp>
      <p:sp>
        <p:nvSpPr>
          <p:cNvPr id="1571" name="Google Shape;1571;p36"/>
          <p:cNvSpPr txBox="1"/>
          <p:nvPr/>
        </p:nvSpPr>
        <p:spPr>
          <a:xfrm>
            <a:off x="4698619" y="3061717"/>
            <a:ext cx="403398"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a:solidFill>
                  <a:schemeClr val="lt1"/>
                </a:solidFill>
                <a:latin typeface="Calibri"/>
                <a:ea typeface="Calibri"/>
                <a:cs typeface="Calibri"/>
                <a:sym typeface="Calibri"/>
              </a:rPr>
              <a:t>D</a:t>
            </a:r>
            <a:endParaRPr sz="4314" b="1">
              <a:solidFill>
                <a:schemeClr val="lt1"/>
              </a:solidFill>
              <a:latin typeface="Calibri"/>
              <a:ea typeface="Calibri"/>
              <a:cs typeface="Calibri"/>
              <a:sym typeface="Calibri"/>
            </a:endParaRPr>
          </a:p>
        </p:txBody>
      </p:sp>
      <p:sp>
        <p:nvSpPr>
          <p:cNvPr id="1572" name="Google Shape;1572;p36"/>
          <p:cNvSpPr txBox="1"/>
          <p:nvPr/>
        </p:nvSpPr>
        <p:spPr>
          <a:xfrm>
            <a:off x="4724365" y="3536453"/>
            <a:ext cx="351906"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dirty="0">
                <a:solidFill>
                  <a:schemeClr val="lt1"/>
                </a:solidFill>
                <a:latin typeface="Calibri"/>
                <a:ea typeface="Calibri"/>
                <a:cs typeface="Calibri"/>
                <a:sym typeface="Calibri"/>
              </a:rPr>
              <a:t>E</a:t>
            </a:r>
            <a:endParaRPr sz="4314" b="1" dirty="0">
              <a:solidFill>
                <a:schemeClr val="lt1"/>
              </a:solidFill>
              <a:latin typeface="Calibri"/>
              <a:ea typeface="Calibri"/>
              <a:cs typeface="Calibri"/>
              <a:sym typeface="Calibri"/>
            </a:endParaRPr>
          </a:p>
        </p:txBody>
      </p:sp>
      <p:sp>
        <p:nvSpPr>
          <p:cNvPr id="1573" name="Google Shape;1573;p36"/>
          <p:cNvSpPr/>
          <p:nvPr/>
        </p:nvSpPr>
        <p:spPr>
          <a:xfrm>
            <a:off x="5436480" y="1825334"/>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74" name="Google Shape;1574;p36"/>
          <p:cNvSpPr/>
          <p:nvPr/>
        </p:nvSpPr>
        <p:spPr>
          <a:xfrm>
            <a:off x="5436480" y="2300071"/>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75" name="Google Shape;1575;p36"/>
          <p:cNvSpPr/>
          <p:nvPr/>
        </p:nvSpPr>
        <p:spPr>
          <a:xfrm>
            <a:off x="5436480" y="2774807"/>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76" name="Google Shape;1576;p36"/>
          <p:cNvSpPr/>
          <p:nvPr/>
        </p:nvSpPr>
        <p:spPr>
          <a:xfrm>
            <a:off x="5436480" y="3249542"/>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77" name="Google Shape;1577;p36"/>
          <p:cNvSpPr/>
          <p:nvPr/>
        </p:nvSpPr>
        <p:spPr>
          <a:xfrm>
            <a:off x="5436480" y="3724279"/>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78" name="Google Shape;1578;p36"/>
          <p:cNvSpPr txBox="1"/>
          <p:nvPr/>
        </p:nvSpPr>
        <p:spPr>
          <a:xfrm>
            <a:off x="5449609" y="1837635"/>
            <a:ext cx="4176557"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Deliver performance, consistently</a:t>
            </a:r>
            <a:endParaRPr/>
          </a:p>
        </p:txBody>
      </p:sp>
      <p:sp>
        <p:nvSpPr>
          <p:cNvPr id="1579" name="Google Shape;1579;p36"/>
          <p:cNvSpPr txBox="1"/>
          <p:nvPr/>
        </p:nvSpPr>
        <p:spPr>
          <a:xfrm>
            <a:off x="5449609" y="2322894"/>
            <a:ext cx="4376582"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Display a positive attitude, always</a:t>
            </a:r>
            <a:endParaRPr/>
          </a:p>
        </p:txBody>
      </p:sp>
      <p:sp>
        <p:nvSpPr>
          <p:cNvPr id="1580" name="Google Shape;1580;p36"/>
          <p:cNvSpPr txBox="1"/>
          <p:nvPr/>
        </p:nvSpPr>
        <p:spPr>
          <a:xfrm>
            <a:off x="5449609" y="2787107"/>
            <a:ext cx="437658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Be a team player and ‘follower’</a:t>
            </a:r>
            <a:endParaRPr/>
          </a:p>
        </p:txBody>
      </p:sp>
      <p:sp>
        <p:nvSpPr>
          <p:cNvPr id="1581" name="Google Shape;1581;p36"/>
          <p:cNvSpPr txBox="1"/>
          <p:nvPr/>
        </p:nvSpPr>
        <p:spPr>
          <a:xfrm>
            <a:off x="5449599" y="3261850"/>
            <a:ext cx="4800900" cy="3693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dirty="0">
                <a:solidFill>
                  <a:schemeClr val="dk2"/>
                </a:solidFill>
                <a:latin typeface="Calibri"/>
                <a:ea typeface="Calibri"/>
                <a:cs typeface="Calibri"/>
                <a:sym typeface="Calibri"/>
              </a:rPr>
              <a:t>Volunteer to lead projects and join initiatives</a:t>
            </a:r>
            <a:endParaRPr dirty="0"/>
          </a:p>
        </p:txBody>
      </p:sp>
      <p:sp>
        <p:nvSpPr>
          <p:cNvPr id="1582" name="Google Shape;1582;p36"/>
          <p:cNvSpPr txBox="1"/>
          <p:nvPr/>
        </p:nvSpPr>
        <p:spPr>
          <a:xfrm>
            <a:off x="5449598" y="3736575"/>
            <a:ext cx="3934500" cy="3693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Become a well-rounded generalist</a:t>
            </a:r>
            <a:endParaRPr/>
          </a:p>
        </p:txBody>
      </p:sp>
      <p:sp>
        <p:nvSpPr>
          <p:cNvPr id="1583" name="Google Shape;1583;p36"/>
          <p:cNvSpPr/>
          <p:nvPr/>
        </p:nvSpPr>
        <p:spPr>
          <a:xfrm>
            <a:off x="4529043" y="4208974"/>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84" name="Google Shape;1584;p36"/>
          <p:cNvSpPr/>
          <p:nvPr/>
        </p:nvSpPr>
        <p:spPr>
          <a:xfrm>
            <a:off x="4529043" y="4683709"/>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85" name="Google Shape;1585;p36"/>
          <p:cNvSpPr/>
          <p:nvPr/>
        </p:nvSpPr>
        <p:spPr>
          <a:xfrm>
            <a:off x="4529043" y="5158445"/>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86" name="Google Shape;1586;p36"/>
          <p:cNvSpPr/>
          <p:nvPr/>
        </p:nvSpPr>
        <p:spPr>
          <a:xfrm>
            <a:off x="4529043" y="5633182"/>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87" name="Google Shape;1587;p36"/>
          <p:cNvSpPr txBox="1"/>
          <p:nvPr/>
        </p:nvSpPr>
        <p:spPr>
          <a:xfrm>
            <a:off x="4730017" y="4021147"/>
            <a:ext cx="340602"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a:solidFill>
                  <a:schemeClr val="lt1"/>
                </a:solidFill>
                <a:latin typeface="Calibri"/>
                <a:ea typeface="Calibri"/>
                <a:cs typeface="Calibri"/>
                <a:sym typeface="Calibri"/>
              </a:rPr>
              <a:t>F</a:t>
            </a:r>
            <a:endParaRPr sz="4314" b="1">
              <a:solidFill>
                <a:schemeClr val="lt1"/>
              </a:solidFill>
              <a:latin typeface="Calibri"/>
              <a:ea typeface="Calibri"/>
              <a:cs typeface="Calibri"/>
              <a:sym typeface="Calibri"/>
            </a:endParaRPr>
          </a:p>
        </p:txBody>
      </p:sp>
      <p:sp>
        <p:nvSpPr>
          <p:cNvPr id="1588" name="Google Shape;1588;p36"/>
          <p:cNvSpPr txBox="1"/>
          <p:nvPr/>
        </p:nvSpPr>
        <p:spPr>
          <a:xfrm>
            <a:off x="4694851" y="4494913"/>
            <a:ext cx="410934"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a:solidFill>
                  <a:schemeClr val="lt1"/>
                </a:solidFill>
                <a:latin typeface="Calibri"/>
                <a:ea typeface="Calibri"/>
                <a:cs typeface="Calibri"/>
                <a:sym typeface="Calibri"/>
              </a:rPr>
              <a:t>G</a:t>
            </a:r>
            <a:endParaRPr/>
          </a:p>
        </p:txBody>
      </p:sp>
      <p:sp>
        <p:nvSpPr>
          <p:cNvPr id="1589" name="Google Shape;1589;p36"/>
          <p:cNvSpPr txBox="1"/>
          <p:nvPr/>
        </p:nvSpPr>
        <p:spPr>
          <a:xfrm>
            <a:off x="4696107" y="4987396"/>
            <a:ext cx="408422"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a:solidFill>
                  <a:schemeClr val="lt1"/>
                </a:solidFill>
                <a:latin typeface="Calibri"/>
                <a:ea typeface="Calibri"/>
                <a:cs typeface="Calibri"/>
                <a:sym typeface="Calibri"/>
              </a:rPr>
              <a:t>H</a:t>
            </a:r>
            <a:endParaRPr sz="4314" b="1">
              <a:solidFill>
                <a:schemeClr val="lt1"/>
              </a:solidFill>
              <a:latin typeface="Calibri"/>
              <a:ea typeface="Calibri"/>
              <a:cs typeface="Calibri"/>
              <a:sym typeface="Calibri"/>
            </a:endParaRPr>
          </a:p>
        </p:txBody>
      </p:sp>
      <p:sp>
        <p:nvSpPr>
          <p:cNvPr id="1590" name="Google Shape;1590;p36"/>
          <p:cNvSpPr txBox="1"/>
          <p:nvPr/>
        </p:nvSpPr>
        <p:spPr>
          <a:xfrm>
            <a:off x="4775818" y="5436628"/>
            <a:ext cx="249000" cy="756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a:solidFill>
                  <a:schemeClr val="lt1"/>
                </a:solidFill>
                <a:latin typeface="Calibri"/>
                <a:ea typeface="Calibri"/>
                <a:cs typeface="Calibri"/>
                <a:sym typeface="Calibri"/>
              </a:rPr>
              <a:t>I</a:t>
            </a:r>
            <a:endParaRPr sz="4314" b="1">
              <a:solidFill>
                <a:schemeClr val="lt1"/>
              </a:solidFill>
              <a:latin typeface="Calibri"/>
              <a:ea typeface="Calibri"/>
              <a:cs typeface="Calibri"/>
              <a:sym typeface="Calibri"/>
            </a:endParaRPr>
          </a:p>
        </p:txBody>
      </p:sp>
      <p:sp>
        <p:nvSpPr>
          <p:cNvPr id="1591" name="Google Shape;1591;p36"/>
          <p:cNvSpPr/>
          <p:nvPr/>
        </p:nvSpPr>
        <p:spPr>
          <a:xfrm>
            <a:off x="5439580" y="4208974"/>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92" name="Google Shape;1592;p36"/>
          <p:cNvSpPr/>
          <p:nvPr/>
        </p:nvSpPr>
        <p:spPr>
          <a:xfrm>
            <a:off x="5439580" y="4683709"/>
            <a:ext cx="62745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93" name="Google Shape;1593;p36"/>
          <p:cNvSpPr/>
          <p:nvPr/>
        </p:nvSpPr>
        <p:spPr>
          <a:xfrm>
            <a:off x="5439580" y="5158445"/>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94" name="Google Shape;1594;p36"/>
          <p:cNvSpPr/>
          <p:nvPr/>
        </p:nvSpPr>
        <p:spPr>
          <a:xfrm>
            <a:off x="5439580" y="5633182"/>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95" name="Google Shape;1595;p36"/>
          <p:cNvSpPr txBox="1"/>
          <p:nvPr/>
        </p:nvSpPr>
        <p:spPr>
          <a:xfrm>
            <a:off x="5449599" y="4221275"/>
            <a:ext cx="5093100" cy="369300"/>
          </a:xfrm>
          <a:prstGeom prst="rect">
            <a:avLst/>
          </a:prstGeom>
          <a:solidFill>
            <a:srgbClr val="AB85AD"/>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Own your failures/mistakes…and learn from them</a:t>
            </a:r>
            <a:endParaRPr/>
          </a:p>
        </p:txBody>
      </p:sp>
      <p:sp>
        <p:nvSpPr>
          <p:cNvPr id="1596" name="Google Shape;1596;p36"/>
          <p:cNvSpPr txBox="1"/>
          <p:nvPr/>
        </p:nvSpPr>
        <p:spPr>
          <a:xfrm>
            <a:off x="5449599" y="4691025"/>
            <a:ext cx="5761200" cy="3693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Think strategically, and see the big picture at every turn</a:t>
            </a:r>
            <a:endParaRPr/>
          </a:p>
        </p:txBody>
      </p:sp>
      <p:sp>
        <p:nvSpPr>
          <p:cNvPr id="1597" name="Google Shape;1597;p36"/>
          <p:cNvSpPr txBox="1"/>
          <p:nvPr/>
        </p:nvSpPr>
        <p:spPr>
          <a:xfrm>
            <a:off x="5449609" y="5197604"/>
            <a:ext cx="4373484"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Watch others, assess, listen, learn</a:t>
            </a:r>
            <a:endParaRPr/>
          </a:p>
        </p:txBody>
      </p:sp>
      <p:sp>
        <p:nvSpPr>
          <p:cNvPr id="1598" name="Google Shape;1598;p36"/>
          <p:cNvSpPr txBox="1"/>
          <p:nvPr/>
        </p:nvSpPr>
        <p:spPr>
          <a:xfrm>
            <a:off x="5449609" y="5645482"/>
            <a:ext cx="2002103"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Be self aware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3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sz="1800" b="0" i="0">
                <a:latin typeface="Calibri"/>
                <a:ea typeface="Calibri"/>
                <a:cs typeface="Calibri"/>
                <a:sym typeface="Calibri"/>
              </a:rPr>
              <a:t>Amy C. Edmondson is an American scholar of leadership, teaming, and organizational learning. She is the Novartis Professor of Leadership at Harvard Business School.</a:t>
            </a:r>
            <a:endParaRPr/>
          </a:p>
          <a:p>
            <a:pPr marL="0" lvl="0" indent="0" algn="l" rtl="0">
              <a:lnSpc>
                <a:spcPct val="100000"/>
              </a:lnSpc>
              <a:spcBef>
                <a:spcPts val="600"/>
              </a:spcBef>
              <a:spcAft>
                <a:spcPts val="0"/>
              </a:spcAft>
              <a:buClr>
                <a:srgbClr val="595A59"/>
              </a:buClr>
              <a:buSzPts val="1800"/>
              <a:buNone/>
            </a:pPr>
            <a:endParaRPr>
              <a:solidFill>
                <a:srgbClr val="245473"/>
              </a:solidFill>
              <a:latin typeface="Calibri"/>
              <a:ea typeface="Calibri"/>
              <a:cs typeface="Calibri"/>
              <a:sym typeface="Calibri"/>
            </a:endParaRPr>
          </a:p>
          <a:p>
            <a:pPr marL="0" lvl="0" indent="0" algn="l" rtl="0">
              <a:lnSpc>
                <a:spcPct val="100000"/>
              </a:lnSpc>
              <a:spcBef>
                <a:spcPts val="600"/>
              </a:spcBef>
              <a:spcAft>
                <a:spcPts val="0"/>
              </a:spcAft>
              <a:buClr>
                <a:srgbClr val="595A59"/>
              </a:buClr>
              <a:buSzPts val="1400"/>
              <a:buNone/>
            </a:pPr>
            <a:r>
              <a:rPr lang="en-US" sz="1400">
                <a:latin typeface="Calibri"/>
                <a:ea typeface="Calibri"/>
                <a:cs typeface="Calibri"/>
                <a:sym typeface="Calibri"/>
              </a:rPr>
              <a:t>Source: TED</a:t>
            </a:r>
            <a:br>
              <a:rPr lang="en-US" sz="1400">
                <a:latin typeface="Calibri"/>
                <a:ea typeface="Calibri"/>
                <a:cs typeface="Calibri"/>
                <a:sym typeface="Calibri"/>
              </a:rPr>
            </a:br>
            <a:r>
              <a:rPr lang="en-US" sz="1400">
                <a:latin typeface="Calibri"/>
                <a:ea typeface="Calibri"/>
                <a:cs typeface="Calibri"/>
                <a:sym typeface="Calibri"/>
              </a:rPr>
              <a:t>https://youtu.be/Cxf_SRCcaGo </a:t>
            </a:r>
            <a:endParaRPr sz="1400">
              <a:latin typeface="Calibri"/>
              <a:ea typeface="Calibri"/>
              <a:cs typeface="Calibri"/>
              <a:sym typeface="Calibri"/>
            </a:endParaRPr>
          </a:p>
        </p:txBody>
      </p:sp>
      <p:sp>
        <p:nvSpPr>
          <p:cNvPr id="1605" name="Google Shape;1605;p3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Please watch: How to lead in a crisis</a:t>
            </a:r>
            <a:endParaRPr/>
          </a:p>
        </p:txBody>
      </p:sp>
      <p:sp>
        <p:nvSpPr>
          <p:cNvPr id="1606" name="Google Shape;1606;p3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Leadership vs. Management</a:t>
            </a:r>
            <a:endParaRPr/>
          </a:p>
        </p:txBody>
      </p:sp>
      <p:pic>
        <p:nvPicPr>
          <p:cNvPr id="1607" name="Google Shape;1607;p37" descr="iMac.png"/>
          <p:cNvPicPr preferRelativeResize="0"/>
          <p:nvPr/>
        </p:nvPicPr>
        <p:blipFill rotWithShape="1">
          <a:blip r:embed="rId3">
            <a:alphaModFix/>
          </a:blip>
          <a:srcRect/>
          <a:stretch/>
        </p:blipFill>
        <p:spPr>
          <a:xfrm>
            <a:off x="5073551" y="1676459"/>
            <a:ext cx="5428649" cy="4802162"/>
          </a:xfrm>
          <a:prstGeom prst="rect">
            <a:avLst/>
          </a:prstGeom>
          <a:noFill/>
          <a:ln>
            <a:noFill/>
          </a:ln>
        </p:spPr>
      </p:pic>
      <p:pic>
        <p:nvPicPr>
          <p:cNvPr id="1608" name="Google Shape;1608;p37" title="How to lead in a crisis | The Way We Work, a TED series"/>
          <p:cNvPicPr preferRelativeResize="0"/>
          <p:nvPr/>
        </p:nvPicPr>
        <p:blipFill rotWithShape="1">
          <a:blip r:embed="rId4">
            <a:alphaModFix/>
          </a:blip>
          <a:srcRect/>
          <a:stretch/>
        </p:blipFill>
        <p:spPr>
          <a:xfrm>
            <a:off x="5813841" y="2339632"/>
            <a:ext cx="4031678" cy="22778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8"/>
                                        </p:tgtEl>
                                        <p:attrNameLst>
                                          <p:attrName>style.visibility</p:attrName>
                                        </p:attrNameLst>
                                      </p:cBhvr>
                                      <p:to>
                                        <p:strVal val="visible"/>
                                      </p:to>
                                    </p:set>
                                    <p:animEffect transition="in" filter="fade">
                                      <p:cBhvr>
                                        <p:cTn id="7" dur="1"/>
                                        <p:tgtEl>
                                          <p:spTgt spid="1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3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There is no template - learn and grow from the situation</a:t>
            </a:r>
            <a:endParaRPr/>
          </a:p>
        </p:txBody>
      </p:sp>
      <p:sp>
        <p:nvSpPr>
          <p:cNvPr id="1614" name="Google Shape;1614;p3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The right leadership style in a crisis can only be learned in advance to a limited extent - to a large extent it involves being prepared to learn from the situation and to grow from it</a:t>
            </a:r>
            <a:endParaRPr/>
          </a:p>
        </p:txBody>
      </p:sp>
      <p:sp>
        <p:nvSpPr>
          <p:cNvPr id="1615" name="Google Shape;1615;p3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How to develop a Crisis Leadership Style?</a:t>
            </a:r>
            <a:endParaRPr/>
          </a:p>
        </p:txBody>
      </p:sp>
      <p:sp>
        <p:nvSpPr>
          <p:cNvPr id="1616" name="Google Shape;1616;p38"/>
          <p:cNvSpPr/>
          <p:nvPr/>
        </p:nvSpPr>
        <p:spPr>
          <a:xfrm>
            <a:off x="4220902" y="4521318"/>
            <a:ext cx="3368327"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17" name="Google Shape;1617;p38"/>
          <p:cNvSpPr/>
          <p:nvPr/>
        </p:nvSpPr>
        <p:spPr>
          <a:xfrm>
            <a:off x="4286584" y="4521318"/>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18" name="Google Shape;1618;p38"/>
          <p:cNvSpPr/>
          <p:nvPr/>
        </p:nvSpPr>
        <p:spPr>
          <a:xfrm>
            <a:off x="7965039" y="4521318"/>
            <a:ext cx="3368327"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19" name="Google Shape;1619;p38"/>
          <p:cNvSpPr/>
          <p:nvPr/>
        </p:nvSpPr>
        <p:spPr>
          <a:xfrm>
            <a:off x="9899792" y="4521318"/>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20" name="Google Shape;1620;p38"/>
          <p:cNvSpPr/>
          <p:nvPr/>
        </p:nvSpPr>
        <p:spPr>
          <a:xfrm>
            <a:off x="10423428" y="4690315"/>
            <a:ext cx="4714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a:solidFill>
                  <a:schemeClr val="lt1"/>
                </a:solidFill>
                <a:latin typeface="Roboto"/>
                <a:ea typeface="Roboto"/>
                <a:cs typeface="Roboto"/>
                <a:sym typeface="Roboto"/>
              </a:rPr>
              <a:t>06</a:t>
            </a:r>
            <a:endParaRPr/>
          </a:p>
        </p:txBody>
      </p:sp>
      <p:sp>
        <p:nvSpPr>
          <p:cNvPr id="1621" name="Google Shape;1621;p38"/>
          <p:cNvSpPr txBox="1"/>
          <p:nvPr/>
        </p:nvSpPr>
        <p:spPr>
          <a:xfrm>
            <a:off x="8034358" y="4619491"/>
            <a:ext cx="19110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Be open for change and promote change</a:t>
            </a:r>
            <a:endParaRPr/>
          </a:p>
        </p:txBody>
      </p:sp>
      <p:sp>
        <p:nvSpPr>
          <p:cNvPr id="1622" name="Google Shape;1622;p38"/>
          <p:cNvSpPr/>
          <p:nvPr/>
        </p:nvSpPr>
        <p:spPr>
          <a:xfrm>
            <a:off x="4734825" y="4690315"/>
            <a:ext cx="4714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a:solidFill>
                  <a:schemeClr val="lt1"/>
                </a:solidFill>
                <a:latin typeface="Roboto"/>
                <a:ea typeface="Roboto"/>
                <a:cs typeface="Roboto"/>
                <a:sym typeface="Roboto"/>
              </a:rPr>
              <a:t>05</a:t>
            </a:r>
            <a:endParaRPr/>
          </a:p>
        </p:txBody>
      </p:sp>
      <p:sp>
        <p:nvSpPr>
          <p:cNvPr id="1623" name="Google Shape;1623;p38"/>
          <p:cNvSpPr txBox="1"/>
          <p:nvPr/>
        </p:nvSpPr>
        <p:spPr>
          <a:xfrm>
            <a:off x="5366616" y="4623725"/>
            <a:ext cx="2125919"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lt1"/>
                </a:solidFill>
                <a:latin typeface="Calibri"/>
                <a:ea typeface="Calibri"/>
                <a:cs typeface="Calibri"/>
                <a:sym typeface="Calibri"/>
              </a:rPr>
              <a:t>Believe in what you are doing and show confidence</a:t>
            </a:r>
            <a:endParaRPr/>
          </a:p>
        </p:txBody>
      </p:sp>
      <p:sp>
        <p:nvSpPr>
          <p:cNvPr id="1624" name="Google Shape;1624;p38"/>
          <p:cNvSpPr/>
          <p:nvPr/>
        </p:nvSpPr>
        <p:spPr>
          <a:xfrm>
            <a:off x="4220902" y="2613962"/>
            <a:ext cx="3368327"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25" name="Google Shape;1625;p38"/>
          <p:cNvSpPr/>
          <p:nvPr/>
        </p:nvSpPr>
        <p:spPr>
          <a:xfrm>
            <a:off x="4286584" y="2613962"/>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26" name="Google Shape;1626;p38"/>
          <p:cNvSpPr/>
          <p:nvPr/>
        </p:nvSpPr>
        <p:spPr>
          <a:xfrm>
            <a:off x="7965039" y="2613962"/>
            <a:ext cx="3368327"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27" name="Google Shape;1627;p38"/>
          <p:cNvSpPr/>
          <p:nvPr/>
        </p:nvSpPr>
        <p:spPr>
          <a:xfrm>
            <a:off x="9899792" y="2613962"/>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28" name="Google Shape;1628;p38"/>
          <p:cNvSpPr/>
          <p:nvPr/>
        </p:nvSpPr>
        <p:spPr>
          <a:xfrm>
            <a:off x="10423428" y="2782959"/>
            <a:ext cx="4714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a:solidFill>
                  <a:schemeClr val="lt1"/>
                </a:solidFill>
                <a:latin typeface="Roboto"/>
                <a:ea typeface="Roboto"/>
                <a:cs typeface="Roboto"/>
                <a:sym typeface="Roboto"/>
              </a:rPr>
              <a:t>02</a:t>
            </a:r>
            <a:endParaRPr/>
          </a:p>
        </p:txBody>
      </p:sp>
      <p:sp>
        <p:nvSpPr>
          <p:cNvPr id="1629" name="Google Shape;1629;p38"/>
          <p:cNvSpPr txBox="1"/>
          <p:nvPr/>
        </p:nvSpPr>
        <p:spPr>
          <a:xfrm>
            <a:off x="8034358" y="2619002"/>
            <a:ext cx="19110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Think about the needs of the organization and the team</a:t>
            </a:r>
            <a:endParaRPr/>
          </a:p>
        </p:txBody>
      </p:sp>
      <p:sp>
        <p:nvSpPr>
          <p:cNvPr id="1630" name="Google Shape;1630;p38"/>
          <p:cNvSpPr/>
          <p:nvPr/>
        </p:nvSpPr>
        <p:spPr>
          <a:xfrm>
            <a:off x="4734825" y="2782959"/>
            <a:ext cx="4714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a:solidFill>
                  <a:schemeClr val="lt1"/>
                </a:solidFill>
                <a:latin typeface="Roboto"/>
                <a:ea typeface="Roboto"/>
                <a:cs typeface="Roboto"/>
                <a:sym typeface="Roboto"/>
              </a:rPr>
              <a:t>01</a:t>
            </a:r>
            <a:endParaRPr/>
          </a:p>
        </p:txBody>
      </p:sp>
      <p:sp>
        <p:nvSpPr>
          <p:cNvPr id="1631" name="Google Shape;1631;p38"/>
          <p:cNvSpPr txBox="1"/>
          <p:nvPr/>
        </p:nvSpPr>
        <p:spPr>
          <a:xfrm>
            <a:off x="5366616" y="2623237"/>
            <a:ext cx="2125919"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lt1"/>
                </a:solidFill>
                <a:latin typeface="Calibri"/>
                <a:ea typeface="Calibri"/>
                <a:cs typeface="Calibri"/>
                <a:sym typeface="Calibri"/>
              </a:rPr>
              <a:t>Start with yourself: What</a:t>
            </a:r>
            <a:br>
              <a:rPr lang="en-US" sz="1200">
                <a:solidFill>
                  <a:schemeClr val="lt1"/>
                </a:solidFill>
                <a:latin typeface="Calibri"/>
                <a:ea typeface="Calibri"/>
                <a:cs typeface="Calibri"/>
                <a:sym typeface="Calibri"/>
              </a:rPr>
            </a:br>
            <a:r>
              <a:rPr lang="en-US" sz="1200">
                <a:solidFill>
                  <a:schemeClr val="lt1"/>
                </a:solidFill>
                <a:latin typeface="Calibri"/>
                <a:ea typeface="Calibri"/>
                <a:cs typeface="Calibri"/>
                <a:sym typeface="Calibri"/>
              </a:rPr>
              <a:t>fears and concerns regarding the crisis do you have</a:t>
            </a:r>
            <a:endParaRPr/>
          </a:p>
        </p:txBody>
      </p:sp>
      <p:sp>
        <p:nvSpPr>
          <p:cNvPr id="1632" name="Google Shape;1632;p38"/>
          <p:cNvSpPr/>
          <p:nvPr/>
        </p:nvSpPr>
        <p:spPr>
          <a:xfrm>
            <a:off x="4220902" y="3567640"/>
            <a:ext cx="3368327"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33" name="Google Shape;1633;p38"/>
          <p:cNvSpPr/>
          <p:nvPr/>
        </p:nvSpPr>
        <p:spPr>
          <a:xfrm>
            <a:off x="4286584" y="3567640"/>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34" name="Google Shape;1634;p38"/>
          <p:cNvSpPr/>
          <p:nvPr/>
        </p:nvSpPr>
        <p:spPr>
          <a:xfrm>
            <a:off x="7965039" y="3567640"/>
            <a:ext cx="3368327"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35" name="Google Shape;1635;p38"/>
          <p:cNvSpPr/>
          <p:nvPr/>
        </p:nvSpPr>
        <p:spPr>
          <a:xfrm>
            <a:off x="9899792" y="3567640"/>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36" name="Google Shape;1636;p38"/>
          <p:cNvSpPr/>
          <p:nvPr/>
        </p:nvSpPr>
        <p:spPr>
          <a:xfrm>
            <a:off x="10423428" y="3736637"/>
            <a:ext cx="4714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a:solidFill>
                  <a:schemeClr val="lt1"/>
                </a:solidFill>
                <a:latin typeface="Roboto"/>
                <a:ea typeface="Roboto"/>
                <a:cs typeface="Roboto"/>
                <a:sym typeface="Roboto"/>
              </a:rPr>
              <a:t>04</a:t>
            </a:r>
            <a:endParaRPr/>
          </a:p>
        </p:txBody>
      </p:sp>
      <p:sp>
        <p:nvSpPr>
          <p:cNvPr id="1637" name="Google Shape;1637;p38"/>
          <p:cNvSpPr txBox="1"/>
          <p:nvPr/>
        </p:nvSpPr>
        <p:spPr>
          <a:xfrm>
            <a:off x="8034358" y="3568447"/>
            <a:ext cx="19110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Use research and read – even though the time is pressing</a:t>
            </a:r>
            <a:endParaRPr/>
          </a:p>
        </p:txBody>
      </p:sp>
      <p:sp>
        <p:nvSpPr>
          <p:cNvPr id="1638" name="Google Shape;1638;p38"/>
          <p:cNvSpPr/>
          <p:nvPr/>
        </p:nvSpPr>
        <p:spPr>
          <a:xfrm>
            <a:off x="4734825" y="3736637"/>
            <a:ext cx="4714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a:solidFill>
                  <a:schemeClr val="lt1"/>
                </a:solidFill>
                <a:latin typeface="Roboto"/>
                <a:ea typeface="Roboto"/>
                <a:cs typeface="Roboto"/>
                <a:sym typeface="Roboto"/>
              </a:rPr>
              <a:t>03</a:t>
            </a:r>
            <a:endParaRPr/>
          </a:p>
        </p:txBody>
      </p:sp>
      <p:sp>
        <p:nvSpPr>
          <p:cNvPr id="1639" name="Google Shape;1639;p38"/>
          <p:cNvSpPr txBox="1"/>
          <p:nvPr/>
        </p:nvSpPr>
        <p:spPr>
          <a:xfrm>
            <a:off x="5366616" y="3576915"/>
            <a:ext cx="2125919"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lt1"/>
                </a:solidFill>
                <a:latin typeface="Calibri"/>
                <a:ea typeface="Calibri"/>
                <a:cs typeface="Calibri"/>
                <a:sym typeface="Calibri"/>
              </a:rPr>
              <a:t>Observe the reaction of the team and also try to learn from other leaders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lt1"/>
              </a:buClr>
              <a:buSzPct val="100000"/>
              <a:buNone/>
            </a:pPr>
            <a:r>
              <a:rPr lang="en-US"/>
              <a:t>Leadership in a Crisis: The Adaptive Leadership Approach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4"/>
          <p:cNvSpPr txBox="1">
            <a:spLocks noGrp="1"/>
          </p:cNvSpPr>
          <p:nvPr>
            <p:ph type="body" idx="1"/>
          </p:nvPr>
        </p:nvSpPr>
        <p:spPr>
          <a:xfrm>
            <a:off x="666708" y="752638"/>
            <a:ext cx="4329835" cy="366844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US"/>
              <a:t>What is Leadership – and are different leadership skills needed in a crisis?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r>
              <a:rPr lang="en-US"/>
              <a:t>Self-reflection questions:</a:t>
            </a:r>
            <a:endParaRPr/>
          </a:p>
          <a:p>
            <a:pPr marL="285750" lvl="0" indent="-285750" algn="l" rtl="0">
              <a:lnSpc>
                <a:spcPct val="90000"/>
              </a:lnSpc>
              <a:spcBef>
                <a:spcPts val="1000"/>
              </a:spcBef>
              <a:spcAft>
                <a:spcPts val="0"/>
              </a:spcAft>
              <a:buClr>
                <a:srgbClr val="595A59"/>
              </a:buClr>
              <a:buSzPts val="1800"/>
              <a:buFont typeface="Arial"/>
              <a:buChar char="•"/>
            </a:pPr>
            <a:r>
              <a:rPr lang="en-US"/>
              <a:t>How would you describe the situation as you are currently experiencing it?  Are there any recent events or activities that have occurred regarding this challenge?</a:t>
            </a:r>
            <a:endParaRPr/>
          </a:p>
          <a:p>
            <a:pPr marL="285750" lvl="0" indent="-285750" algn="l" rtl="0">
              <a:lnSpc>
                <a:spcPct val="90000"/>
              </a:lnSpc>
              <a:spcBef>
                <a:spcPts val="1000"/>
              </a:spcBef>
              <a:spcAft>
                <a:spcPts val="0"/>
              </a:spcAft>
              <a:buClr>
                <a:srgbClr val="595A59"/>
              </a:buClr>
              <a:buSzPts val="1800"/>
              <a:buFont typeface="Arial"/>
              <a:buChar char="•"/>
            </a:pPr>
            <a:r>
              <a:rPr lang="en-US"/>
              <a:t>How would you describe the ideal for this challenge and the reality as it exists now?  How wide is that gap and in what ways?</a:t>
            </a:r>
            <a:endParaRPr/>
          </a:p>
          <a:p>
            <a:pPr marL="285750" lvl="0" indent="-285750" algn="l" rtl="0">
              <a:lnSpc>
                <a:spcPct val="90000"/>
              </a:lnSpc>
              <a:spcBef>
                <a:spcPts val="1000"/>
              </a:spcBef>
              <a:spcAft>
                <a:spcPts val="0"/>
              </a:spcAft>
              <a:buClr>
                <a:srgbClr val="595A59"/>
              </a:buClr>
              <a:buSzPts val="1800"/>
              <a:buFont typeface="Arial"/>
              <a:buChar char="•"/>
            </a:pPr>
            <a:r>
              <a:rPr lang="en-US"/>
              <a:t>What successes have you experienced that could be leveraged?</a:t>
            </a:r>
            <a:endParaRPr/>
          </a:p>
          <a:p>
            <a:pPr marL="285750" lvl="0" indent="-285750" algn="l" rtl="0">
              <a:lnSpc>
                <a:spcPct val="90000"/>
              </a:lnSpc>
              <a:spcBef>
                <a:spcPts val="1000"/>
              </a:spcBef>
              <a:spcAft>
                <a:spcPts val="0"/>
              </a:spcAft>
              <a:buClr>
                <a:srgbClr val="595A59"/>
              </a:buClr>
              <a:buSzPts val="1800"/>
              <a:buFont typeface="Arial"/>
              <a:buChar char="•"/>
            </a:pPr>
            <a:r>
              <a:rPr lang="en-US"/>
              <a:t>Who are some of the major players involved?  What would they say about this challenge? </a:t>
            </a:r>
            <a:endParaRPr/>
          </a:p>
        </p:txBody>
      </p:sp>
      <p:sp>
        <p:nvSpPr>
          <p:cNvPr id="1650" name="Google Shape;1650;p4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Your Leadership Challenge</a:t>
            </a:r>
            <a:endParaRPr/>
          </a:p>
        </p:txBody>
      </p:sp>
      <p:sp>
        <p:nvSpPr>
          <p:cNvPr id="1651" name="Google Shape;1651;p4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Self Reflection</a:t>
            </a:r>
            <a:endParaRPr/>
          </a:p>
        </p:txBody>
      </p:sp>
      <p:grpSp>
        <p:nvGrpSpPr>
          <p:cNvPr id="1652" name="Google Shape;1652;p40"/>
          <p:cNvGrpSpPr/>
          <p:nvPr/>
        </p:nvGrpSpPr>
        <p:grpSpPr>
          <a:xfrm>
            <a:off x="389965" y="2056484"/>
            <a:ext cx="2839057" cy="3603641"/>
            <a:chOff x="14407368" y="4108798"/>
            <a:chExt cx="7568848" cy="9607208"/>
          </a:xfrm>
        </p:grpSpPr>
        <p:sp>
          <p:nvSpPr>
            <p:cNvPr id="1653" name="Google Shape;1653;p40"/>
            <p:cNvSpPr/>
            <p:nvPr/>
          </p:nvSpPr>
          <p:spPr>
            <a:xfrm>
              <a:off x="14407368" y="4112415"/>
              <a:ext cx="7568848" cy="9582576"/>
            </a:xfrm>
            <a:custGeom>
              <a:avLst/>
              <a:gdLst/>
              <a:ahLst/>
              <a:cxnLst/>
              <a:rect l="l" t="t"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lt1"/>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54" name="Google Shape;1654;p40"/>
            <p:cNvSpPr/>
            <p:nvPr/>
          </p:nvSpPr>
          <p:spPr>
            <a:xfrm>
              <a:off x="15175975" y="5793015"/>
              <a:ext cx="1056103" cy="924500"/>
            </a:xfrm>
            <a:custGeom>
              <a:avLst/>
              <a:gdLst/>
              <a:ahLst/>
              <a:cxnLst/>
              <a:rect l="l" t="t"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55" name="Google Shape;1655;p40"/>
            <p:cNvSpPr/>
            <p:nvPr/>
          </p:nvSpPr>
          <p:spPr>
            <a:xfrm>
              <a:off x="17978664" y="7053490"/>
              <a:ext cx="567697" cy="676949"/>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56" name="Google Shape;1656;p40"/>
            <p:cNvSpPr/>
            <p:nvPr/>
          </p:nvSpPr>
          <p:spPr>
            <a:xfrm>
              <a:off x="19346002" y="5826856"/>
              <a:ext cx="524618" cy="1049238"/>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57" name="Google Shape;1657;p40"/>
            <p:cNvSpPr/>
            <p:nvPr/>
          </p:nvSpPr>
          <p:spPr>
            <a:xfrm>
              <a:off x="18888390" y="7193820"/>
              <a:ext cx="1013871" cy="761612"/>
            </a:xfrm>
            <a:custGeom>
              <a:avLst/>
              <a:gdLst/>
              <a:ahLst/>
              <a:cxnLst/>
              <a:rect l="l" t="t"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58" name="Google Shape;1658;p40"/>
            <p:cNvSpPr/>
            <p:nvPr/>
          </p:nvSpPr>
          <p:spPr>
            <a:xfrm>
              <a:off x="19929794" y="6617313"/>
              <a:ext cx="835507" cy="736694"/>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59" name="Google Shape;1659;p40"/>
            <p:cNvSpPr/>
            <p:nvPr/>
          </p:nvSpPr>
          <p:spPr>
            <a:xfrm>
              <a:off x="16246750" y="8337717"/>
              <a:ext cx="1090495" cy="724856"/>
            </a:xfrm>
            <a:custGeom>
              <a:avLst/>
              <a:gdLst/>
              <a:ahLst/>
              <a:cxnLst/>
              <a:rect l="l" t="t"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60" name="Google Shape;1660;p40"/>
            <p:cNvSpPr/>
            <p:nvPr/>
          </p:nvSpPr>
          <p:spPr>
            <a:xfrm>
              <a:off x="18047762" y="8576521"/>
              <a:ext cx="779626" cy="51003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61" name="Google Shape;1661;p40"/>
            <p:cNvSpPr/>
            <p:nvPr/>
          </p:nvSpPr>
          <p:spPr>
            <a:xfrm>
              <a:off x="18185036" y="7888290"/>
              <a:ext cx="532340" cy="532367"/>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62" name="Google Shape;1662;p40"/>
            <p:cNvSpPr/>
            <p:nvPr/>
          </p:nvSpPr>
          <p:spPr>
            <a:xfrm>
              <a:off x="16563190" y="8572964"/>
              <a:ext cx="1358814" cy="1170611"/>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63" name="Google Shape;1663;p40"/>
            <p:cNvSpPr/>
            <p:nvPr/>
          </p:nvSpPr>
          <p:spPr>
            <a:xfrm>
              <a:off x="20342604" y="4919807"/>
              <a:ext cx="795139" cy="828529"/>
            </a:xfrm>
            <a:custGeom>
              <a:avLst/>
              <a:gdLst/>
              <a:ahLst/>
              <a:cxnLst/>
              <a:rect l="l" t="t"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64" name="Google Shape;1664;p40"/>
            <p:cNvSpPr/>
            <p:nvPr/>
          </p:nvSpPr>
          <p:spPr>
            <a:xfrm>
              <a:off x="20885051" y="8052596"/>
              <a:ext cx="644759" cy="45701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65" name="Google Shape;1665;p40"/>
            <p:cNvSpPr/>
            <p:nvPr/>
          </p:nvSpPr>
          <p:spPr>
            <a:xfrm>
              <a:off x="20024892" y="5668206"/>
              <a:ext cx="715283" cy="791812"/>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66" name="Google Shape;1666;p40"/>
            <p:cNvSpPr/>
            <p:nvPr/>
          </p:nvSpPr>
          <p:spPr>
            <a:xfrm>
              <a:off x="19982176" y="8448786"/>
              <a:ext cx="979708" cy="1152637"/>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67" name="Google Shape;1667;p40"/>
            <p:cNvSpPr/>
            <p:nvPr/>
          </p:nvSpPr>
          <p:spPr>
            <a:xfrm>
              <a:off x="18752832" y="6832014"/>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68" name="Google Shape;1668;p40"/>
            <p:cNvSpPr/>
            <p:nvPr/>
          </p:nvSpPr>
          <p:spPr>
            <a:xfrm>
              <a:off x="20044209" y="7524991"/>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69" name="Google Shape;1669;p40"/>
            <p:cNvSpPr/>
            <p:nvPr/>
          </p:nvSpPr>
          <p:spPr>
            <a:xfrm>
              <a:off x="17425322" y="6394160"/>
              <a:ext cx="534329"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70" name="Google Shape;1670;p40"/>
            <p:cNvSpPr/>
            <p:nvPr/>
          </p:nvSpPr>
          <p:spPr>
            <a:xfrm>
              <a:off x="17176640" y="7642515"/>
              <a:ext cx="745364" cy="625834"/>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71" name="Google Shape;1671;p40"/>
            <p:cNvSpPr/>
            <p:nvPr/>
          </p:nvSpPr>
          <p:spPr>
            <a:xfrm>
              <a:off x="18332159" y="5376375"/>
              <a:ext cx="863654" cy="789237"/>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72" name="Google Shape;1672;p40"/>
            <p:cNvSpPr/>
            <p:nvPr/>
          </p:nvSpPr>
          <p:spPr>
            <a:xfrm>
              <a:off x="16553258" y="7552786"/>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73" name="Google Shape;1673;p40"/>
            <p:cNvSpPr/>
            <p:nvPr/>
          </p:nvSpPr>
          <p:spPr>
            <a:xfrm>
              <a:off x="16997004" y="6816973"/>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74" name="Google Shape;1674;p40"/>
            <p:cNvSpPr/>
            <p:nvPr/>
          </p:nvSpPr>
          <p:spPr>
            <a:xfrm>
              <a:off x="17636354" y="4813021"/>
              <a:ext cx="520971" cy="676949"/>
            </a:xfrm>
            <a:custGeom>
              <a:avLst/>
              <a:gdLst/>
              <a:ahLst/>
              <a:cxnLst/>
              <a:rect l="l" t="t"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75" name="Google Shape;1675;p40"/>
            <p:cNvSpPr/>
            <p:nvPr/>
          </p:nvSpPr>
          <p:spPr>
            <a:xfrm>
              <a:off x="16445562" y="5853037"/>
              <a:ext cx="1109876" cy="786703"/>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76" name="Google Shape;1676;p40"/>
            <p:cNvSpPr/>
            <p:nvPr/>
          </p:nvSpPr>
          <p:spPr>
            <a:xfrm>
              <a:off x="20841506" y="5932126"/>
              <a:ext cx="864564" cy="744817"/>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77" name="Google Shape;1677;p40"/>
            <p:cNvSpPr/>
            <p:nvPr/>
          </p:nvSpPr>
          <p:spPr>
            <a:xfrm>
              <a:off x="19313512" y="496652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78" name="Google Shape;1678;p40"/>
            <p:cNvSpPr/>
            <p:nvPr/>
          </p:nvSpPr>
          <p:spPr>
            <a:xfrm>
              <a:off x="18944723" y="8111996"/>
              <a:ext cx="642360" cy="720761"/>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79" name="Google Shape;1679;p40"/>
            <p:cNvSpPr/>
            <p:nvPr/>
          </p:nvSpPr>
          <p:spPr>
            <a:xfrm>
              <a:off x="15975644" y="5388220"/>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80" name="Google Shape;1680;p40"/>
            <p:cNvSpPr/>
            <p:nvPr/>
          </p:nvSpPr>
          <p:spPr>
            <a:xfrm>
              <a:off x="19403393" y="840763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81" name="Google Shape;1681;p40"/>
            <p:cNvSpPr/>
            <p:nvPr/>
          </p:nvSpPr>
          <p:spPr>
            <a:xfrm>
              <a:off x="16734120" y="4497805"/>
              <a:ext cx="706825" cy="831589"/>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82" name="Google Shape;1682;p40"/>
            <p:cNvSpPr/>
            <p:nvPr/>
          </p:nvSpPr>
          <p:spPr>
            <a:xfrm>
              <a:off x="18326100" y="4525793"/>
              <a:ext cx="707796" cy="707799"/>
            </a:xfrm>
            <a:custGeom>
              <a:avLst/>
              <a:gdLst/>
              <a:ahLst/>
              <a:cxnLst/>
              <a:rect l="l" t="t"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83" name="Google Shape;1683;p40"/>
            <p:cNvSpPr/>
            <p:nvPr/>
          </p:nvSpPr>
          <p:spPr>
            <a:xfrm>
              <a:off x="21178433" y="7084811"/>
              <a:ext cx="603784" cy="760235"/>
            </a:xfrm>
            <a:custGeom>
              <a:avLst/>
              <a:gdLst/>
              <a:ahLst/>
              <a:cxnLst/>
              <a:rect l="l" t="t"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84" name="Google Shape;1684;p40"/>
            <p:cNvSpPr/>
            <p:nvPr/>
          </p:nvSpPr>
          <p:spPr>
            <a:xfrm>
              <a:off x="20665447" y="6815808"/>
              <a:ext cx="608340" cy="1291938"/>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85" name="Google Shape;1685;p40"/>
            <p:cNvSpPr/>
            <p:nvPr/>
          </p:nvSpPr>
          <p:spPr>
            <a:xfrm>
              <a:off x="19887189" y="8018518"/>
              <a:ext cx="374757" cy="414855"/>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86" name="Google Shape;1686;p40"/>
            <p:cNvSpPr/>
            <p:nvPr/>
          </p:nvSpPr>
          <p:spPr>
            <a:xfrm>
              <a:off x="19258037" y="4159743"/>
              <a:ext cx="657991" cy="400024"/>
            </a:xfrm>
            <a:custGeom>
              <a:avLst/>
              <a:gdLst/>
              <a:ahLst/>
              <a:cxnLst/>
              <a:rect l="l" t="t"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87" name="Google Shape;1687;p40"/>
            <p:cNvSpPr/>
            <p:nvPr/>
          </p:nvSpPr>
          <p:spPr>
            <a:xfrm>
              <a:off x="18647193" y="4108798"/>
              <a:ext cx="356298" cy="370280"/>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88" name="Google Shape;1688;p40"/>
            <p:cNvSpPr/>
            <p:nvPr/>
          </p:nvSpPr>
          <p:spPr>
            <a:xfrm>
              <a:off x="17493478" y="4180645"/>
              <a:ext cx="832624" cy="547837"/>
            </a:xfrm>
            <a:custGeom>
              <a:avLst/>
              <a:gdLst/>
              <a:ahLst/>
              <a:cxnLst/>
              <a:rect l="l" t="t"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89" name="Google Shape;1689;p40"/>
            <p:cNvSpPr/>
            <p:nvPr/>
          </p:nvSpPr>
          <p:spPr>
            <a:xfrm>
              <a:off x="18126029" y="6224089"/>
              <a:ext cx="1086985" cy="582352"/>
            </a:xfrm>
            <a:custGeom>
              <a:avLst/>
              <a:gdLst/>
              <a:ahLst/>
              <a:cxnLst/>
              <a:rect l="l" t="t"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90" name="Google Shape;1690;p40"/>
            <p:cNvSpPr/>
            <p:nvPr/>
          </p:nvSpPr>
          <p:spPr>
            <a:xfrm>
              <a:off x="15698642" y="7668426"/>
              <a:ext cx="845763" cy="398247"/>
            </a:xfrm>
            <a:custGeom>
              <a:avLst/>
              <a:gdLst/>
              <a:ahLst/>
              <a:cxnLst/>
              <a:rect l="l" t="t"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91" name="Google Shape;1691;p40"/>
            <p:cNvSpPr/>
            <p:nvPr/>
          </p:nvSpPr>
          <p:spPr>
            <a:xfrm>
              <a:off x="19920630" y="5193310"/>
              <a:ext cx="339475" cy="405029"/>
            </a:xfrm>
            <a:custGeom>
              <a:avLst/>
              <a:gdLst/>
              <a:ahLst/>
              <a:cxnLst/>
              <a:rect l="l" t="t"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92" name="Google Shape;1692;p40"/>
            <p:cNvSpPr/>
            <p:nvPr/>
          </p:nvSpPr>
          <p:spPr>
            <a:xfrm>
              <a:off x="18570303" y="9049764"/>
              <a:ext cx="924785" cy="885968"/>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93" name="Google Shape;1693;p40"/>
            <p:cNvSpPr/>
            <p:nvPr/>
          </p:nvSpPr>
          <p:spPr>
            <a:xfrm>
              <a:off x="15885964" y="8065581"/>
              <a:ext cx="555246" cy="544272"/>
            </a:xfrm>
            <a:custGeom>
              <a:avLst/>
              <a:gdLst/>
              <a:ahLst/>
              <a:cxnLst/>
              <a:rect l="l" t="t"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94" name="Google Shape;1694;p40"/>
            <p:cNvSpPr/>
            <p:nvPr/>
          </p:nvSpPr>
          <p:spPr>
            <a:xfrm>
              <a:off x="19111148" y="4676595"/>
              <a:ext cx="447512" cy="47891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95" name="Google Shape;1695;p40"/>
            <p:cNvSpPr/>
            <p:nvPr/>
          </p:nvSpPr>
          <p:spPr>
            <a:xfrm>
              <a:off x="17914973" y="5805187"/>
              <a:ext cx="454602" cy="423166"/>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96" name="Google Shape;1696;p40"/>
            <p:cNvSpPr/>
            <p:nvPr/>
          </p:nvSpPr>
          <p:spPr>
            <a:xfrm>
              <a:off x="21365322" y="6512088"/>
              <a:ext cx="416893" cy="446145"/>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97" name="Google Shape;1697;p40"/>
            <p:cNvSpPr/>
            <p:nvPr/>
          </p:nvSpPr>
          <p:spPr>
            <a:xfrm>
              <a:off x="18043549" y="10579592"/>
              <a:ext cx="978355" cy="64004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98" name="Google Shape;1698;p40"/>
            <p:cNvSpPr/>
            <p:nvPr/>
          </p:nvSpPr>
          <p:spPr>
            <a:xfrm>
              <a:off x="15648472" y="6834637"/>
              <a:ext cx="742675" cy="776271"/>
            </a:xfrm>
            <a:custGeom>
              <a:avLst/>
              <a:gdLst/>
              <a:ahLst/>
              <a:cxnLst/>
              <a:rect l="l" t="t"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99" name="Google Shape;1699;p40"/>
            <p:cNvSpPr/>
            <p:nvPr/>
          </p:nvSpPr>
          <p:spPr>
            <a:xfrm>
              <a:off x="19723607" y="10276650"/>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00" name="Google Shape;1700;p40"/>
            <p:cNvSpPr/>
            <p:nvPr/>
          </p:nvSpPr>
          <p:spPr>
            <a:xfrm>
              <a:off x="15572266" y="10142128"/>
              <a:ext cx="479514" cy="33988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01" name="Google Shape;1701;p40"/>
            <p:cNvSpPr/>
            <p:nvPr/>
          </p:nvSpPr>
          <p:spPr>
            <a:xfrm>
              <a:off x="17794266" y="9180909"/>
              <a:ext cx="602583" cy="64486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02" name="Google Shape;1702;p40"/>
            <p:cNvSpPr/>
            <p:nvPr/>
          </p:nvSpPr>
          <p:spPr>
            <a:xfrm>
              <a:off x="17048178" y="9717416"/>
              <a:ext cx="707905" cy="707906"/>
            </a:xfrm>
            <a:custGeom>
              <a:avLst/>
              <a:gdLst/>
              <a:ahLst/>
              <a:cxnLst/>
              <a:rect l="l" t="t"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03" name="Google Shape;1703;p40"/>
            <p:cNvSpPr/>
            <p:nvPr/>
          </p:nvSpPr>
          <p:spPr>
            <a:xfrm>
              <a:off x="18977015" y="9915662"/>
              <a:ext cx="660489" cy="686411"/>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04" name="Google Shape;1704;p40"/>
            <p:cNvSpPr/>
            <p:nvPr/>
          </p:nvSpPr>
          <p:spPr>
            <a:xfrm>
              <a:off x="17273284" y="10887438"/>
              <a:ext cx="673802" cy="40655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05" name="Google Shape;1705;p40"/>
            <p:cNvSpPr/>
            <p:nvPr/>
          </p:nvSpPr>
          <p:spPr>
            <a:xfrm>
              <a:off x="19982176" y="9778729"/>
              <a:ext cx="656775" cy="603421"/>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06" name="Google Shape;1706;p40"/>
            <p:cNvSpPr/>
            <p:nvPr/>
          </p:nvSpPr>
          <p:spPr>
            <a:xfrm>
              <a:off x="18095556" y="9920122"/>
              <a:ext cx="474749" cy="52554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07" name="Google Shape;1707;p40"/>
            <p:cNvSpPr/>
            <p:nvPr/>
          </p:nvSpPr>
          <p:spPr>
            <a:xfrm>
              <a:off x="19553061" y="9077456"/>
              <a:ext cx="359032" cy="414855"/>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08" name="Google Shape;1708;p40"/>
            <p:cNvSpPr/>
            <p:nvPr/>
          </p:nvSpPr>
          <p:spPr>
            <a:xfrm>
              <a:off x="19907349" y="4497805"/>
              <a:ext cx="422982" cy="47460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09" name="Google Shape;1709;p40"/>
            <p:cNvSpPr/>
            <p:nvPr/>
          </p:nvSpPr>
          <p:spPr>
            <a:xfrm>
              <a:off x="16605913" y="7050896"/>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10" name="Google Shape;1710;p40"/>
            <p:cNvSpPr/>
            <p:nvPr/>
          </p:nvSpPr>
          <p:spPr>
            <a:xfrm>
              <a:off x="17109012" y="5013808"/>
              <a:ext cx="413677" cy="591501"/>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11" name="Google Shape;1711;p40"/>
            <p:cNvSpPr/>
            <p:nvPr/>
          </p:nvSpPr>
          <p:spPr>
            <a:xfrm>
              <a:off x="16082433" y="4790078"/>
              <a:ext cx="583511" cy="4136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12" name="Google Shape;1712;p40"/>
            <p:cNvSpPr/>
            <p:nvPr/>
          </p:nvSpPr>
          <p:spPr>
            <a:xfrm>
              <a:off x="21000318" y="5616838"/>
              <a:ext cx="437119" cy="309840"/>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13" name="Google Shape;1713;p40"/>
            <p:cNvSpPr/>
            <p:nvPr/>
          </p:nvSpPr>
          <p:spPr>
            <a:xfrm>
              <a:off x="14548058" y="892750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14" name="Google Shape;1714;p40"/>
            <p:cNvSpPr/>
            <p:nvPr/>
          </p:nvSpPr>
          <p:spPr>
            <a:xfrm>
              <a:off x="19258837" y="11958731"/>
              <a:ext cx="567699" cy="676947"/>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15" name="Google Shape;1715;p40"/>
            <p:cNvSpPr/>
            <p:nvPr/>
          </p:nvSpPr>
          <p:spPr>
            <a:xfrm>
              <a:off x="20512929" y="11955407"/>
              <a:ext cx="678678" cy="598412"/>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16" name="Google Shape;1716;p40"/>
            <p:cNvSpPr/>
            <p:nvPr/>
          </p:nvSpPr>
          <p:spPr>
            <a:xfrm>
              <a:off x="19308419" y="13173056"/>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17" name="Google Shape;1717;p40"/>
            <p:cNvSpPr/>
            <p:nvPr/>
          </p:nvSpPr>
          <p:spPr>
            <a:xfrm>
              <a:off x="19278047" y="12757726"/>
              <a:ext cx="364916" cy="364935"/>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18" name="Google Shape;1718;p40"/>
            <p:cNvSpPr/>
            <p:nvPr/>
          </p:nvSpPr>
          <p:spPr>
            <a:xfrm>
              <a:off x="18249834" y="13272749"/>
              <a:ext cx="957659" cy="434144"/>
            </a:xfrm>
            <a:custGeom>
              <a:avLst/>
              <a:gdLst/>
              <a:ahLst/>
              <a:cxnLst/>
              <a:rect l="l" t="t"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19" name="Google Shape;1719;p40"/>
            <p:cNvSpPr/>
            <p:nvPr/>
          </p:nvSpPr>
          <p:spPr>
            <a:xfrm>
              <a:off x="20962861" y="13425299"/>
              <a:ext cx="410124" cy="290707"/>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20" name="Google Shape;1720;p40"/>
            <p:cNvSpPr/>
            <p:nvPr/>
          </p:nvSpPr>
          <p:spPr>
            <a:xfrm>
              <a:off x="17299512" y="11350027"/>
              <a:ext cx="844727" cy="1120378"/>
            </a:xfrm>
            <a:custGeom>
              <a:avLst/>
              <a:gdLst/>
              <a:ahLst/>
              <a:cxnLst/>
              <a:rect l="l" t="t"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21" name="Google Shape;1721;p40"/>
            <p:cNvSpPr/>
            <p:nvPr/>
          </p:nvSpPr>
          <p:spPr>
            <a:xfrm>
              <a:off x="20005513" y="11848666"/>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22" name="Google Shape;1722;p40"/>
            <p:cNvSpPr/>
            <p:nvPr/>
          </p:nvSpPr>
          <p:spPr>
            <a:xfrm>
              <a:off x="20278364" y="10951879"/>
              <a:ext cx="600731" cy="838468"/>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23" name="Google Shape;1723;p40"/>
            <p:cNvSpPr/>
            <p:nvPr/>
          </p:nvSpPr>
          <p:spPr>
            <a:xfrm>
              <a:off x="18922347" y="11328122"/>
              <a:ext cx="534330"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24" name="Google Shape;1724;p40"/>
            <p:cNvSpPr/>
            <p:nvPr/>
          </p:nvSpPr>
          <p:spPr>
            <a:xfrm>
              <a:off x="18412450" y="12553817"/>
              <a:ext cx="745366" cy="625836"/>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25" name="Google Shape;1725;p40"/>
            <p:cNvSpPr/>
            <p:nvPr/>
          </p:nvSpPr>
          <p:spPr>
            <a:xfrm>
              <a:off x="17735944" y="12437854"/>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26" name="Google Shape;1726;p40"/>
            <p:cNvSpPr/>
            <p:nvPr/>
          </p:nvSpPr>
          <p:spPr>
            <a:xfrm>
              <a:off x="18227288" y="11702041"/>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27" name="Google Shape;1727;p40"/>
            <p:cNvSpPr/>
            <p:nvPr/>
          </p:nvSpPr>
          <p:spPr>
            <a:xfrm>
              <a:off x="20222346" y="13053979"/>
              <a:ext cx="570427" cy="64004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28" name="Google Shape;1728;p40"/>
            <p:cNvSpPr/>
            <p:nvPr/>
          </p:nvSpPr>
          <p:spPr>
            <a:xfrm>
              <a:off x="20917823" y="12545727"/>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29" name="Google Shape;1729;p40"/>
            <p:cNvSpPr/>
            <p:nvPr/>
          </p:nvSpPr>
          <p:spPr>
            <a:xfrm>
              <a:off x="15503343" y="5283845"/>
              <a:ext cx="387479" cy="449473"/>
            </a:xfrm>
            <a:custGeom>
              <a:avLst/>
              <a:gdLst/>
              <a:ahLst/>
              <a:cxnLst/>
              <a:rect l="l" t="t"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30" name="Google Shape;1730;p40"/>
            <p:cNvSpPr/>
            <p:nvPr/>
          </p:nvSpPr>
          <p:spPr>
            <a:xfrm>
              <a:off x="15809852" y="8962276"/>
              <a:ext cx="461009" cy="979051"/>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31" name="Google Shape;1731;p40"/>
            <p:cNvSpPr/>
            <p:nvPr/>
          </p:nvSpPr>
          <p:spPr>
            <a:xfrm>
              <a:off x="21191605" y="12910829"/>
              <a:ext cx="410124" cy="45400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32" name="Google Shape;1732;p40"/>
            <p:cNvSpPr/>
            <p:nvPr/>
          </p:nvSpPr>
          <p:spPr>
            <a:xfrm>
              <a:off x="19604389" y="11273229"/>
              <a:ext cx="550222" cy="527129"/>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33" name="Google Shape;1733;p40"/>
            <p:cNvSpPr/>
            <p:nvPr/>
          </p:nvSpPr>
          <p:spPr>
            <a:xfrm>
              <a:off x="17735944" y="13251073"/>
              <a:ext cx="392649" cy="420201"/>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34" name="Google Shape;1734;p40"/>
            <p:cNvSpPr/>
            <p:nvPr/>
          </p:nvSpPr>
          <p:spPr>
            <a:xfrm>
              <a:off x="17721874" y="12822423"/>
              <a:ext cx="359032" cy="414855"/>
            </a:xfrm>
            <a:custGeom>
              <a:avLst/>
              <a:gdLst/>
              <a:ahLst/>
              <a:cxnLst/>
              <a:rect l="l" t="t"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35" name="Google Shape;1735;p40"/>
            <p:cNvSpPr/>
            <p:nvPr/>
          </p:nvSpPr>
          <p:spPr>
            <a:xfrm>
              <a:off x="18877036" y="1214536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36" name="Google Shape;1736;p40"/>
            <p:cNvSpPr/>
            <p:nvPr/>
          </p:nvSpPr>
          <p:spPr>
            <a:xfrm>
              <a:off x="21489022" y="13379422"/>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37" name="Google Shape;1737;p40"/>
            <p:cNvSpPr/>
            <p:nvPr/>
          </p:nvSpPr>
          <p:spPr>
            <a:xfrm>
              <a:off x="15223803" y="10656379"/>
              <a:ext cx="1231113" cy="1023300"/>
            </a:xfrm>
            <a:custGeom>
              <a:avLst/>
              <a:gdLst/>
              <a:ahLst/>
              <a:cxnLst/>
              <a:rect l="l" t="t"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38" name="Google Shape;1738;p40"/>
            <p:cNvSpPr/>
            <p:nvPr/>
          </p:nvSpPr>
          <p:spPr>
            <a:xfrm>
              <a:off x="15028523" y="10196678"/>
              <a:ext cx="417298" cy="446578"/>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39" name="Google Shape;1739;p40"/>
            <p:cNvSpPr/>
            <p:nvPr/>
          </p:nvSpPr>
          <p:spPr>
            <a:xfrm>
              <a:off x="16217782" y="994407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40" name="Google Shape;1740;p40"/>
            <p:cNvSpPr/>
            <p:nvPr/>
          </p:nvSpPr>
          <p:spPr>
            <a:xfrm>
              <a:off x="14782479" y="8405887"/>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41" name="Google Shape;1741;p40"/>
            <p:cNvSpPr/>
            <p:nvPr/>
          </p:nvSpPr>
          <p:spPr>
            <a:xfrm>
              <a:off x="16163586" y="9475903"/>
              <a:ext cx="425669" cy="396235"/>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42" name="Google Shape;1742;p40"/>
            <p:cNvSpPr/>
            <p:nvPr/>
          </p:nvSpPr>
          <p:spPr>
            <a:xfrm>
              <a:off x="14923512" y="9401109"/>
              <a:ext cx="530063" cy="653239"/>
            </a:xfrm>
            <a:custGeom>
              <a:avLst/>
              <a:gdLst/>
              <a:ahLst/>
              <a:cxnLst/>
              <a:rect l="l" t="t"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43" name="Google Shape;1743;p40"/>
            <p:cNvSpPr/>
            <p:nvPr/>
          </p:nvSpPr>
          <p:spPr>
            <a:xfrm>
              <a:off x="15668533" y="8652551"/>
              <a:ext cx="371824" cy="371843"/>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44" name="Google Shape;1744;p40"/>
            <p:cNvSpPr/>
            <p:nvPr/>
          </p:nvSpPr>
          <p:spPr>
            <a:xfrm>
              <a:off x="19159242" y="10658993"/>
              <a:ext cx="622764" cy="569103"/>
            </a:xfrm>
            <a:custGeom>
              <a:avLst/>
              <a:gdLst/>
              <a:ahLst/>
              <a:cxnLst/>
              <a:rect l="l" t="t"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45" name="Google Shape;1745;p40"/>
            <p:cNvSpPr/>
            <p:nvPr/>
          </p:nvSpPr>
          <p:spPr>
            <a:xfrm>
              <a:off x="15268309" y="8005297"/>
              <a:ext cx="498843" cy="55221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46" name="Google Shape;1746;p40"/>
            <p:cNvSpPr/>
            <p:nvPr/>
          </p:nvSpPr>
          <p:spPr>
            <a:xfrm>
              <a:off x="15182165" y="7422392"/>
              <a:ext cx="482786" cy="501735"/>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47" name="Google Shape;1747;p40"/>
            <p:cNvSpPr/>
            <p:nvPr/>
          </p:nvSpPr>
          <p:spPr>
            <a:xfrm>
              <a:off x="15128412" y="6820063"/>
              <a:ext cx="371717" cy="598352"/>
            </a:xfrm>
            <a:custGeom>
              <a:avLst/>
              <a:gdLst/>
              <a:ahLst/>
              <a:cxnLst/>
              <a:rect l="l" t="t"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48" name="Google Shape;1748;p40"/>
            <p:cNvSpPr/>
            <p:nvPr/>
          </p:nvSpPr>
          <p:spPr>
            <a:xfrm>
              <a:off x="19860235" y="12623190"/>
              <a:ext cx="635104" cy="38320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49" name="Google Shape;1749;p40"/>
            <p:cNvSpPr/>
            <p:nvPr/>
          </p:nvSpPr>
          <p:spPr>
            <a:xfrm>
              <a:off x="17597371" y="10224894"/>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50" name="Google Shape;1750;p40"/>
            <p:cNvSpPr/>
            <p:nvPr/>
          </p:nvSpPr>
          <p:spPr>
            <a:xfrm>
              <a:off x="16686920" y="10342144"/>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51" name="Google Shape;1751;p40"/>
            <p:cNvSpPr/>
            <p:nvPr/>
          </p:nvSpPr>
          <p:spPr>
            <a:xfrm>
              <a:off x="16291801" y="1057320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52" name="Google Shape;1752;p40"/>
            <p:cNvSpPr/>
            <p:nvPr/>
          </p:nvSpPr>
          <p:spPr>
            <a:xfrm>
              <a:off x="16950890" y="11189795"/>
              <a:ext cx="310646" cy="332440"/>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53" name="Google Shape;1753;p40"/>
            <p:cNvSpPr/>
            <p:nvPr/>
          </p:nvSpPr>
          <p:spPr>
            <a:xfrm>
              <a:off x="18327410" y="11333169"/>
              <a:ext cx="410124" cy="2907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54" name="Google Shape;1754;p40"/>
            <p:cNvSpPr/>
            <p:nvPr/>
          </p:nvSpPr>
          <p:spPr>
            <a:xfrm>
              <a:off x="15200800" y="9711571"/>
              <a:ext cx="534280" cy="414613"/>
            </a:xfrm>
            <a:custGeom>
              <a:avLst/>
              <a:gdLst/>
              <a:ahLst/>
              <a:cxnLst/>
              <a:rect l="l" t="t"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55" name="Google Shape;1755;p40"/>
            <p:cNvSpPr/>
            <p:nvPr/>
          </p:nvSpPr>
          <p:spPr>
            <a:xfrm>
              <a:off x="15431053" y="9155014"/>
              <a:ext cx="444362" cy="290705"/>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p41"/>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r>
              <a:rPr lang="en-US"/>
              <a:t>When have you seen change done well?</a:t>
            </a:r>
            <a:br>
              <a:rPr lang="en-US"/>
            </a:br>
            <a:endParaRPr/>
          </a:p>
          <a:p>
            <a:pPr marL="685800" lvl="1" indent="-228600" algn="l" rtl="0">
              <a:lnSpc>
                <a:spcPct val="90000"/>
              </a:lnSpc>
              <a:spcBef>
                <a:spcPts val="500"/>
              </a:spcBef>
              <a:spcAft>
                <a:spcPts val="0"/>
              </a:spcAft>
              <a:buClr>
                <a:srgbClr val="595A59"/>
              </a:buClr>
              <a:buSzPts val="1800"/>
              <a:buChar char="•"/>
            </a:pPr>
            <a:r>
              <a:rPr lang="en-US" sz="1800"/>
              <a:t>What was it?  </a:t>
            </a:r>
            <a:endParaRPr/>
          </a:p>
          <a:p>
            <a:pPr marL="685800" lvl="1" indent="-228600" algn="l" rtl="0">
              <a:lnSpc>
                <a:spcPct val="90000"/>
              </a:lnSpc>
              <a:spcBef>
                <a:spcPts val="500"/>
              </a:spcBef>
              <a:spcAft>
                <a:spcPts val="0"/>
              </a:spcAft>
              <a:buClr>
                <a:srgbClr val="595A59"/>
              </a:buClr>
              <a:buSzPts val="1800"/>
              <a:buChar char="•"/>
            </a:pPr>
            <a:r>
              <a:rPr lang="en-US" sz="1800"/>
              <a:t>What about that change process enables you to say it was “done well?”</a:t>
            </a:r>
            <a:br>
              <a:rPr lang="en-US" sz="1800"/>
            </a:br>
            <a:endParaRPr sz="1800"/>
          </a:p>
          <a:p>
            <a:pPr marL="0" lvl="0" indent="0" algn="l" rtl="0">
              <a:lnSpc>
                <a:spcPct val="90000"/>
              </a:lnSpc>
              <a:spcBef>
                <a:spcPts val="1000"/>
              </a:spcBef>
              <a:spcAft>
                <a:spcPts val="0"/>
              </a:spcAft>
              <a:buClr>
                <a:srgbClr val="595A59"/>
              </a:buClr>
              <a:buSzPts val="1800"/>
              <a:buNone/>
            </a:pPr>
            <a:r>
              <a:rPr lang="en-US"/>
              <a:t>Discuss in the group or with peers.  Look for commonalities and characteristics of “change done well.”</a:t>
            </a:r>
            <a:endParaRPr/>
          </a:p>
          <a:p>
            <a:pPr marL="0" lvl="0" indent="0" algn="l" rtl="0">
              <a:lnSpc>
                <a:spcPct val="90000"/>
              </a:lnSpc>
              <a:spcBef>
                <a:spcPts val="1000"/>
              </a:spcBef>
              <a:spcAft>
                <a:spcPts val="0"/>
              </a:spcAft>
              <a:buClr>
                <a:srgbClr val="595A59"/>
              </a:buClr>
              <a:buSzPts val="1800"/>
              <a:buNone/>
            </a:pPr>
            <a:endParaRPr/>
          </a:p>
        </p:txBody>
      </p:sp>
      <p:sp>
        <p:nvSpPr>
          <p:cNvPr id="1761" name="Google Shape;1761;p4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When is change successful at all? What makes a successful transformation process? Are there commonalities?</a:t>
            </a:r>
            <a:endParaRPr/>
          </a:p>
        </p:txBody>
      </p:sp>
      <p:sp>
        <p:nvSpPr>
          <p:cNvPr id="1762" name="Google Shape;1762;p4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Group Discussion</a:t>
            </a:r>
            <a:endParaRPr/>
          </a:p>
        </p:txBody>
      </p:sp>
      <p:grpSp>
        <p:nvGrpSpPr>
          <p:cNvPr id="1763" name="Google Shape;1763;p41"/>
          <p:cNvGrpSpPr/>
          <p:nvPr/>
        </p:nvGrpSpPr>
        <p:grpSpPr>
          <a:xfrm>
            <a:off x="389965" y="2056484"/>
            <a:ext cx="2839057" cy="3603641"/>
            <a:chOff x="14407368" y="4108798"/>
            <a:chExt cx="7568848" cy="9607208"/>
          </a:xfrm>
        </p:grpSpPr>
        <p:sp>
          <p:nvSpPr>
            <p:cNvPr id="1764" name="Google Shape;1764;p41"/>
            <p:cNvSpPr/>
            <p:nvPr/>
          </p:nvSpPr>
          <p:spPr>
            <a:xfrm>
              <a:off x="14407368" y="4112415"/>
              <a:ext cx="7568848" cy="9582576"/>
            </a:xfrm>
            <a:custGeom>
              <a:avLst/>
              <a:gdLst/>
              <a:ahLst/>
              <a:cxnLst/>
              <a:rect l="l" t="t"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lt1"/>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65" name="Google Shape;1765;p41"/>
            <p:cNvSpPr/>
            <p:nvPr/>
          </p:nvSpPr>
          <p:spPr>
            <a:xfrm>
              <a:off x="15175975" y="5793015"/>
              <a:ext cx="1056103" cy="924500"/>
            </a:xfrm>
            <a:custGeom>
              <a:avLst/>
              <a:gdLst/>
              <a:ahLst/>
              <a:cxnLst/>
              <a:rect l="l" t="t"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66" name="Google Shape;1766;p41"/>
            <p:cNvSpPr/>
            <p:nvPr/>
          </p:nvSpPr>
          <p:spPr>
            <a:xfrm>
              <a:off x="17978664" y="7053490"/>
              <a:ext cx="567697" cy="676949"/>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67" name="Google Shape;1767;p41"/>
            <p:cNvSpPr/>
            <p:nvPr/>
          </p:nvSpPr>
          <p:spPr>
            <a:xfrm>
              <a:off x="19346002" y="5826856"/>
              <a:ext cx="524618" cy="1049238"/>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68" name="Google Shape;1768;p41"/>
            <p:cNvSpPr/>
            <p:nvPr/>
          </p:nvSpPr>
          <p:spPr>
            <a:xfrm>
              <a:off x="18888390" y="7193820"/>
              <a:ext cx="1013871" cy="761612"/>
            </a:xfrm>
            <a:custGeom>
              <a:avLst/>
              <a:gdLst/>
              <a:ahLst/>
              <a:cxnLst/>
              <a:rect l="l" t="t"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69" name="Google Shape;1769;p41"/>
            <p:cNvSpPr/>
            <p:nvPr/>
          </p:nvSpPr>
          <p:spPr>
            <a:xfrm>
              <a:off x="19929794" y="6617313"/>
              <a:ext cx="835507" cy="736694"/>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0" name="Google Shape;1770;p41"/>
            <p:cNvSpPr/>
            <p:nvPr/>
          </p:nvSpPr>
          <p:spPr>
            <a:xfrm>
              <a:off x="16246750" y="8337717"/>
              <a:ext cx="1090495" cy="724856"/>
            </a:xfrm>
            <a:custGeom>
              <a:avLst/>
              <a:gdLst/>
              <a:ahLst/>
              <a:cxnLst/>
              <a:rect l="l" t="t"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1" name="Google Shape;1771;p41"/>
            <p:cNvSpPr/>
            <p:nvPr/>
          </p:nvSpPr>
          <p:spPr>
            <a:xfrm>
              <a:off x="18047762" y="8576521"/>
              <a:ext cx="779626" cy="51003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2" name="Google Shape;1772;p41"/>
            <p:cNvSpPr/>
            <p:nvPr/>
          </p:nvSpPr>
          <p:spPr>
            <a:xfrm>
              <a:off x="18185036" y="7888290"/>
              <a:ext cx="532340" cy="532367"/>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3" name="Google Shape;1773;p41"/>
            <p:cNvSpPr/>
            <p:nvPr/>
          </p:nvSpPr>
          <p:spPr>
            <a:xfrm>
              <a:off x="16563190" y="8572964"/>
              <a:ext cx="1358814" cy="1170611"/>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4" name="Google Shape;1774;p41"/>
            <p:cNvSpPr/>
            <p:nvPr/>
          </p:nvSpPr>
          <p:spPr>
            <a:xfrm>
              <a:off x="20342604" y="4919807"/>
              <a:ext cx="795139" cy="828529"/>
            </a:xfrm>
            <a:custGeom>
              <a:avLst/>
              <a:gdLst/>
              <a:ahLst/>
              <a:cxnLst/>
              <a:rect l="l" t="t"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5" name="Google Shape;1775;p41"/>
            <p:cNvSpPr/>
            <p:nvPr/>
          </p:nvSpPr>
          <p:spPr>
            <a:xfrm>
              <a:off x="20885051" y="8052596"/>
              <a:ext cx="644759" cy="45701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6" name="Google Shape;1776;p41"/>
            <p:cNvSpPr/>
            <p:nvPr/>
          </p:nvSpPr>
          <p:spPr>
            <a:xfrm>
              <a:off x="20024892" y="5668206"/>
              <a:ext cx="715283" cy="791812"/>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7" name="Google Shape;1777;p41"/>
            <p:cNvSpPr/>
            <p:nvPr/>
          </p:nvSpPr>
          <p:spPr>
            <a:xfrm>
              <a:off x="19982176" y="8448786"/>
              <a:ext cx="979708" cy="1152637"/>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8" name="Google Shape;1778;p41"/>
            <p:cNvSpPr/>
            <p:nvPr/>
          </p:nvSpPr>
          <p:spPr>
            <a:xfrm>
              <a:off x="18752832" y="6832014"/>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9" name="Google Shape;1779;p41"/>
            <p:cNvSpPr/>
            <p:nvPr/>
          </p:nvSpPr>
          <p:spPr>
            <a:xfrm>
              <a:off x="20044209" y="7524991"/>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0" name="Google Shape;1780;p41"/>
            <p:cNvSpPr/>
            <p:nvPr/>
          </p:nvSpPr>
          <p:spPr>
            <a:xfrm>
              <a:off x="17425322" y="6394160"/>
              <a:ext cx="534329"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1" name="Google Shape;1781;p41"/>
            <p:cNvSpPr/>
            <p:nvPr/>
          </p:nvSpPr>
          <p:spPr>
            <a:xfrm>
              <a:off x="17176640" y="7642515"/>
              <a:ext cx="745364" cy="625834"/>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2" name="Google Shape;1782;p41"/>
            <p:cNvSpPr/>
            <p:nvPr/>
          </p:nvSpPr>
          <p:spPr>
            <a:xfrm>
              <a:off x="18332159" y="5376375"/>
              <a:ext cx="863654" cy="789237"/>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3" name="Google Shape;1783;p41"/>
            <p:cNvSpPr/>
            <p:nvPr/>
          </p:nvSpPr>
          <p:spPr>
            <a:xfrm>
              <a:off x="16553258" y="7552786"/>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4" name="Google Shape;1784;p41"/>
            <p:cNvSpPr/>
            <p:nvPr/>
          </p:nvSpPr>
          <p:spPr>
            <a:xfrm>
              <a:off x="16997004" y="6816973"/>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5" name="Google Shape;1785;p41"/>
            <p:cNvSpPr/>
            <p:nvPr/>
          </p:nvSpPr>
          <p:spPr>
            <a:xfrm>
              <a:off x="17636354" y="4813021"/>
              <a:ext cx="520971" cy="676949"/>
            </a:xfrm>
            <a:custGeom>
              <a:avLst/>
              <a:gdLst/>
              <a:ahLst/>
              <a:cxnLst/>
              <a:rect l="l" t="t"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6" name="Google Shape;1786;p41"/>
            <p:cNvSpPr/>
            <p:nvPr/>
          </p:nvSpPr>
          <p:spPr>
            <a:xfrm>
              <a:off x="16445562" y="5853037"/>
              <a:ext cx="1109876" cy="786703"/>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7" name="Google Shape;1787;p41"/>
            <p:cNvSpPr/>
            <p:nvPr/>
          </p:nvSpPr>
          <p:spPr>
            <a:xfrm>
              <a:off x="20841506" y="5932126"/>
              <a:ext cx="864564" cy="744817"/>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8" name="Google Shape;1788;p41"/>
            <p:cNvSpPr/>
            <p:nvPr/>
          </p:nvSpPr>
          <p:spPr>
            <a:xfrm>
              <a:off x="19313512" y="496652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9" name="Google Shape;1789;p41"/>
            <p:cNvSpPr/>
            <p:nvPr/>
          </p:nvSpPr>
          <p:spPr>
            <a:xfrm>
              <a:off x="18944723" y="8111996"/>
              <a:ext cx="642360" cy="720761"/>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0" name="Google Shape;1790;p41"/>
            <p:cNvSpPr/>
            <p:nvPr/>
          </p:nvSpPr>
          <p:spPr>
            <a:xfrm>
              <a:off x="15975644" y="5388220"/>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1" name="Google Shape;1791;p41"/>
            <p:cNvSpPr/>
            <p:nvPr/>
          </p:nvSpPr>
          <p:spPr>
            <a:xfrm>
              <a:off x="19403393" y="840763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2" name="Google Shape;1792;p41"/>
            <p:cNvSpPr/>
            <p:nvPr/>
          </p:nvSpPr>
          <p:spPr>
            <a:xfrm>
              <a:off x="16734120" y="4497805"/>
              <a:ext cx="706825" cy="831589"/>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3" name="Google Shape;1793;p41"/>
            <p:cNvSpPr/>
            <p:nvPr/>
          </p:nvSpPr>
          <p:spPr>
            <a:xfrm>
              <a:off x="18326100" y="4525793"/>
              <a:ext cx="707796" cy="707799"/>
            </a:xfrm>
            <a:custGeom>
              <a:avLst/>
              <a:gdLst/>
              <a:ahLst/>
              <a:cxnLst/>
              <a:rect l="l" t="t"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4" name="Google Shape;1794;p41"/>
            <p:cNvSpPr/>
            <p:nvPr/>
          </p:nvSpPr>
          <p:spPr>
            <a:xfrm>
              <a:off x="21178433" y="7084811"/>
              <a:ext cx="603784" cy="760235"/>
            </a:xfrm>
            <a:custGeom>
              <a:avLst/>
              <a:gdLst/>
              <a:ahLst/>
              <a:cxnLst/>
              <a:rect l="l" t="t"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5" name="Google Shape;1795;p41"/>
            <p:cNvSpPr/>
            <p:nvPr/>
          </p:nvSpPr>
          <p:spPr>
            <a:xfrm>
              <a:off x="20665447" y="6815808"/>
              <a:ext cx="608340" cy="1291938"/>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6" name="Google Shape;1796;p41"/>
            <p:cNvSpPr/>
            <p:nvPr/>
          </p:nvSpPr>
          <p:spPr>
            <a:xfrm>
              <a:off x="19887189" y="8018518"/>
              <a:ext cx="374757" cy="414855"/>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7" name="Google Shape;1797;p41"/>
            <p:cNvSpPr/>
            <p:nvPr/>
          </p:nvSpPr>
          <p:spPr>
            <a:xfrm>
              <a:off x="19258037" y="4159743"/>
              <a:ext cx="657991" cy="400024"/>
            </a:xfrm>
            <a:custGeom>
              <a:avLst/>
              <a:gdLst/>
              <a:ahLst/>
              <a:cxnLst/>
              <a:rect l="l" t="t"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8" name="Google Shape;1798;p41"/>
            <p:cNvSpPr/>
            <p:nvPr/>
          </p:nvSpPr>
          <p:spPr>
            <a:xfrm>
              <a:off x="18647193" y="4108798"/>
              <a:ext cx="356298" cy="370280"/>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9" name="Google Shape;1799;p41"/>
            <p:cNvSpPr/>
            <p:nvPr/>
          </p:nvSpPr>
          <p:spPr>
            <a:xfrm>
              <a:off x="17493478" y="4180645"/>
              <a:ext cx="832624" cy="547837"/>
            </a:xfrm>
            <a:custGeom>
              <a:avLst/>
              <a:gdLst/>
              <a:ahLst/>
              <a:cxnLst/>
              <a:rect l="l" t="t"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0" name="Google Shape;1800;p41"/>
            <p:cNvSpPr/>
            <p:nvPr/>
          </p:nvSpPr>
          <p:spPr>
            <a:xfrm>
              <a:off x="18126029" y="6224089"/>
              <a:ext cx="1086985" cy="582352"/>
            </a:xfrm>
            <a:custGeom>
              <a:avLst/>
              <a:gdLst/>
              <a:ahLst/>
              <a:cxnLst/>
              <a:rect l="l" t="t"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1" name="Google Shape;1801;p41"/>
            <p:cNvSpPr/>
            <p:nvPr/>
          </p:nvSpPr>
          <p:spPr>
            <a:xfrm>
              <a:off x="15698642" y="7668426"/>
              <a:ext cx="845763" cy="398247"/>
            </a:xfrm>
            <a:custGeom>
              <a:avLst/>
              <a:gdLst/>
              <a:ahLst/>
              <a:cxnLst/>
              <a:rect l="l" t="t"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2" name="Google Shape;1802;p41"/>
            <p:cNvSpPr/>
            <p:nvPr/>
          </p:nvSpPr>
          <p:spPr>
            <a:xfrm>
              <a:off x="19920630" y="5193310"/>
              <a:ext cx="339475" cy="405029"/>
            </a:xfrm>
            <a:custGeom>
              <a:avLst/>
              <a:gdLst/>
              <a:ahLst/>
              <a:cxnLst/>
              <a:rect l="l" t="t"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3" name="Google Shape;1803;p41"/>
            <p:cNvSpPr/>
            <p:nvPr/>
          </p:nvSpPr>
          <p:spPr>
            <a:xfrm>
              <a:off x="18570303" y="9049764"/>
              <a:ext cx="924785" cy="885968"/>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4" name="Google Shape;1804;p41"/>
            <p:cNvSpPr/>
            <p:nvPr/>
          </p:nvSpPr>
          <p:spPr>
            <a:xfrm>
              <a:off x="15885964" y="8065581"/>
              <a:ext cx="555246" cy="544272"/>
            </a:xfrm>
            <a:custGeom>
              <a:avLst/>
              <a:gdLst/>
              <a:ahLst/>
              <a:cxnLst/>
              <a:rect l="l" t="t"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5" name="Google Shape;1805;p41"/>
            <p:cNvSpPr/>
            <p:nvPr/>
          </p:nvSpPr>
          <p:spPr>
            <a:xfrm>
              <a:off x="19111148" y="4676595"/>
              <a:ext cx="447512" cy="47891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6" name="Google Shape;1806;p41"/>
            <p:cNvSpPr/>
            <p:nvPr/>
          </p:nvSpPr>
          <p:spPr>
            <a:xfrm>
              <a:off x="17914973" y="5805187"/>
              <a:ext cx="454602" cy="423166"/>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7" name="Google Shape;1807;p41"/>
            <p:cNvSpPr/>
            <p:nvPr/>
          </p:nvSpPr>
          <p:spPr>
            <a:xfrm>
              <a:off x="21365322" y="6512088"/>
              <a:ext cx="416893" cy="446145"/>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8" name="Google Shape;1808;p41"/>
            <p:cNvSpPr/>
            <p:nvPr/>
          </p:nvSpPr>
          <p:spPr>
            <a:xfrm>
              <a:off x="18043549" y="10579592"/>
              <a:ext cx="978355" cy="64004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9" name="Google Shape;1809;p41"/>
            <p:cNvSpPr/>
            <p:nvPr/>
          </p:nvSpPr>
          <p:spPr>
            <a:xfrm>
              <a:off x="15648472" y="6834637"/>
              <a:ext cx="742675" cy="776271"/>
            </a:xfrm>
            <a:custGeom>
              <a:avLst/>
              <a:gdLst/>
              <a:ahLst/>
              <a:cxnLst/>
              <a:rect l="l" t="t"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0" name="Google Shape;1810;p41"/>
            <p:cNvSpPr/>
            <p:nvPr/>
          </p:nvSpPr>
          <p:spPr>
            <a:xfrm>
              <a:off x="19723607" y="10276650"/>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1" name="Google Shape;1811;p41"/>
            <p:cNvSpPr/>
            <p:nvPr/>
          </p:nvSpPr>
          <p:spPr>
            <a:xfrm>
              <a:off x="15572266" y="10142128"/>
              <a:ext cx="479514" cy="33988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2" name="Google Shape;1812;p41"/>
            <p:cNvSpPr/>
            <p:nvPr/>
          </p:nvSpPr>
          <p:spPr>
            <a:xfrm>
              <a:off x="17794266" y="9180909"/>
              <a:ext cx="602583" cy="64486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3" name="Google Shape;1813;p41"/>
            <p:cNvSpPr/>
            <p:nvPr/>
          </p:nvSpPr>
          <p:spPr>
            <a:xfrm>
              <a:off x="17048178" y="9717416"/>
              <a:ext cx="707905" cy="707906"/>
            </a:xfrm>
            <a:custGeom>
              <a:avLst/>
              <a:gdLst/>
              <a:ahLst/>
              <a:cxnLst/>
              <a:rect l="l" t="t"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4" name="Google Shape;1814;p41"/>
            <p:cNvSpPr/>
            <p:nvPr/>
          </p:nvSpPr>
          <p:spPr>
            <a:xfrm>
              <a:off x="18977015" y="9915662"/>
              <a:ext cx="660489" cy="686411"/>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5" name="Google Shape;1815;p41"/>
            <p:cNvSpPr/>
            <p:nvPr/>
          </p:nvSpPr>
          <p:spPr>
            <a:xfrm>
              <a:off x="17273284" y="10887438"/>
              <a:ext cx="673802" cy="40655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6" name="Google Shape;1816;p41"/>
            <p:cNvSpPr/>
            <p:nvPr/>
          </p:nvSpPr>
          <p:spPr>
            <a:xfrm>
              <a:off x="19982176" y="9778729"/>
              <a:ext cx="656775" cy="603421"/>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7" name="Google Shape;1817;p41"/>
            <p:cNvSpPr/>
            <p:nvPr/>
          </p:nvSpPr>
          <p:spPr>
            <a:xfrm>
              <a:off x="18095556" y="9920122"/>
              <a:ext cx="474749" cy="52554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8" name="Google Shape;1818;p41"/>
            <p:cNvSpPr/>
            <p:nvPr/>
          </p:nvSpPr>
          <p:spPr>
            <a:xfrm>
              <a:off x="19553061" y="9077456"/>
              <a:ext cx="359032" cy="414855"/>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9" name="Google Shape;1819;p41"/>
            <p:cNvSpPr/>
            <p:nvPr/>
          </p:nvSpPr>
          <p:spPr>
            <a:xfrm>
              <a:off x="19907349" y="4497805"/>
              <a:ext cx="422982" cy="47460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0" name="Google Shape;1820;p41"/>
            <p:cNvSpPr/>
            <p:nvPr/>
          </p:nvSpPr>
          <p:spPr>
            <a:xfrm>
              <a:off x="16605913" y="7050896"/>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1" name="Google Shape;1821;p41"/>
            <p:cNvSpPr/>
            <p:nvPr/>
          </p:nvSpPr>
          <p:spPr>
            <a:xfrm>
              <a:off x="17109012" y="5013808"/>
              <a:ext cx="413677" cy="591501"/>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2" name="Google Shape;1822;p41"/>
            <p:cNvSpPr/>
            <p:nvPr/>
          </p:nvSpPr>
          <p:spPr>
            <a:xfrm>
              <a:off x="16082433" y="4790078"/>
              <a:ext cx="583511" cy="4136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3" name="Google Shape;1823;p41"/>
            <p:cNvSpPr/>
            <p:nvPr/>
          </p:nvSpPr>
          <p:spPr>
            <a:xfrm>
              <a:off x="21000318" y="5616838"/>
              <a:ext cx="437119" cy="309840"/>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4" name="Google Shape;1824;p41"/>
            <p:cNvSpPr/>
            <p:nvPr/>
          </p:nvSpPr>
          <p:spPr>
            <a:xfrm>
              <a:off x="14548058" y="892750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5" name="Google Shape;1825;p41"/>
            <p:cNvSpPr/>
            <p:nvPr/>
          </p:nvSpPr>
          <p:spPr>
            <a:xfrm>
              <a:off x="19258837" y="11958731"/>
              <a:ext cx="567699" cy="676947"/>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6" name="Google Shape;1826;p41"/>
            <p:cNvSpPr/>
            <p:nvPr/>
          </p:nvSpPr>
          <p:spPr>
            <a:xfrm>
              <a:off x="20512929" y="11955407"/>
              <a:ext cx="678678" cy="598412"/>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7" name="Google Shape;1827;p41"/>
            <p:cNvSpPr/>
            <p:nvPr/>
          </p:nvSpPr>
          <p:spPr>
            <a:xfrm>
              <a:off x="19308419" y="13173056"/>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8" name="Google Shape;1828;p41"/>
            <p:cNvSpPr/>
            <p:nvPr/>
          </p:nvSpPr>
          <p:spPr>
            <a:xfrm>
              <a:off x="19278047" y="12757726"/>
              <a:ext cx="364916" cy="364935"/>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9" name="Google Shape;1829;p41"/>
            <p:cNvSpPr/>
            <p:nvPr/>
          </p:nvSpPr>
          <p:spPr>
            <a:xfrm>
              <a:off x="18249834" y="13272749"/>
              <a:ext cx="957659" cy="434144"/>
            </a:xfrm>
            <a:custGeom>
              <a:avLst/>
              <a:gdLst/>
              <a:ahLst/>
              <a:cxnLst/>
              <a:rect l="l" t="t"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0" name="Google Shape;1830;p41"/>
            <p:cNvSpPr/>
            <p:nvPr/>
          </p:nvSpPr>
          <p:spPr>
            <a:xfrm>
              <a:off x="20962861" y="13425299"/>
              <a:ext cx="410124" cy="290707"/>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1" name="Google Shape;1831;p41"/>
            <p:cNvSpPr/>
            <p:nvPr/>
          </p:nvSpPr>
          <p:spPr>
            <a:xfrm>
              <a:off x="17299512" y="11350027"/>
              <a:ext cx="844727" cy="1120378"/>
            </a:xfrm>
            <a:custGeom>
              <a:avLst/>
              <a:gdLst/>
              <a:ahLst/>
              <a:cxnLst/>
              <a:rect l="l" t="t"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2" name="Google Shape;1832;p41"/>
            <p:cNvSpPr/>
            <p:nvPr/>
          </p:nvSpPr>
          <p:spPr>
            <a:xfrm>
              <a:off x="20005513" y="11848666"/>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3" name="Google Shape;1833;p41"/>
            <p:cNvSpPr/>
            <p:nvPr/>
          </p:nvSpPr>
          <p:spPr>
            <a:xfrm>
              <a:off x="20278364" y="10951879"/>
              <a:ext cx="600731" cy="838468"/>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4" name="Google Shape;1834;p41"/>
            <p:cNvSpPr/>
            <p:nvPr/>
          </p:nvSpPr>
          <p:spPr>
            <a:xfrm>
              <a:off x="18922347" y="11328122"/>
              <a:ext cx="534330"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5" name="Google Shape;1835;p41"/>
            <p:cNvSpPr/>
            <p:nvPr/>
          </p:nvSpPr>
          <p:spPr>
            <a:xfrm>
              <a:off x="18412450" y="12553817"/>
              <a:ext cx="745366" cy="625836"/>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6" name="Google Shape;1836;p41"/>
            <p:cNvSpPr/>
            <p:nvPr/>
          </p:nvSpPr>
          <p:spPr>
            <a:xfrm>
              <a:off x="17735944" y="12437854"/>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7" name="Google Shape;1837;p41"/>
            <p:cNvSpPr/>
            <p:nvPr/>
          </p:nvSpPr>
          <p:spPr>
            <a:xfrm>
              <a:off x="18227288" y="11702041"/>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8" name="Google Shape;1838;p41"/>
            <p:cNvSpPr/>
            <p:nvPr/>
          </p:nvSpPr>
          <p:spPr>
            <a:xfrm>
              <a:off x="20222346" y="13053979"/>
              <a:ext cx="570427" cy="64004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9" name="Google Shape;1839;p41"/>
            <p:cNvSpPr/>
            <p:nvPr/>
          </p:nvSpPr>
          <p:spPr>
            <a:xfrm>
              <a:off x="20917823" y="12545727"/>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0" name="Google Shape;1840;p41"/>
            <p:cNvSpPr/>
            <p:nvPr/>
          </p:nvSpPr>
          <p:spPr>
            <a:xfrm>
              <a:off x="15503343" y="5283845"/>
              <a:ext cx="387479" cy="449473"/>
            </a:xfrm>
            <a:custGeom>
              <a:avLst/>
              <a:gdLst/>
              <a:ahLst/>
              <a:cxnLst/>
              <a:rect l="l" t="t"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1" name="Google Shape;1841;p41"/>
            <p:cNvSpPr/>
            <p:nvPr/>
          </p:nvSpPr>
          <p:spPr>
            <a:xfrm>
              <a:off x="15809852" y="8962276"/>
              <a:ext cx="461009" cy="979051"/>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2" name="Google Shape;1842;p41"/>
            <p:cNvSpPr/>
            <p:nvPr/>
          </p:nvSpPr>
          <p:spPr>
            <a:xfrm>
              <a:off x="21191605" y="12910829"/>
              <a:ext cx="410124" cy="45400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3" name="Google Shape;1843;p41"/>
            <p:cNvSpPr/>
            <p:nvPr/>
          </p:nvSpPr>
          <p:spPr>
            <a:xfrm>
              <a:off x="19604389" y="11273229"/>
              <a:ext cx="550222" cy="527129"/>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4" name="Google Shape;1844;p41"/>
            <p:cNvSpPr/>
            <p:nvPr/>
          </p:nvSpPr>
          <p:spPr>
            <a:xfrm>
              <a:off x="17735944" y="13251073"/>
              <a:ext cx="392649" cy="420201"/>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5" name="Google Shape;1845;p41"/>
            <p:cNvSpPr/>
            <p:nvPr/>
          </p:nvSpPr>
          <p:spPr>
            <a:xfrm>
              <a:off x="17721874" y="12822423"/>
              <a:ext cx="359032" cy="414855"/>
            </a:xfrm>
            <a:custGeom>
              <a:avLst/>
              <a:gdLst/>
              <a:ahLst/>
              <a:cxnLst/>
              <a:rect l="l" t="t"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6" name="Google Shape;1846;p41"/>
            <p:cNvSpPr/>
            <p:nvPr/>
          </p:nvSpPr>
          <p:spPr>
            <a:xfrm>
              <a:off x="18877036" y="1214536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7" name="Google Shape;1847;p41"/>
            <p:cNvSpPr/>
            <p:nvPr/>
          </p:nvSpPr>
          <p:spPr>
            <a:xfrm>
              <a:off x="21489022" y="13379422"/>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8" name="Google Shape;1848;p41"/>
            <p:cNvSpPr/>
            <p:nvPr/>
          </p:nvSpPr>
          <p:spPr>
            <a:xfrm>
              <a:off x="15223803" y="10656379"/>
              <a:ext cx="1231113" cy="1023300"/>
            </a:xfrm>
            <a:custGeom>
              <a:avLst/>
              <a:gdLst/>
              <a:ahLst/>
              <a:cxnLst/>
              <a:rect l="l" t="t"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9" name="Google Shape;1849;p41"/>
            <p:cNvSpPr/>
            <p:nvPr/>
          </p:nvSpPr>
          <p:spPr>
            <a:xfrm>
              <a:off x="15028523" y="10196678"/>
              <a:ext cx="417298" cy="446578"/>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0" name="Google Shape;1850;p41"/>
            <p:cNvSpPr/>
            <p:nvPr/>
          </p:nvSpPr>
          <p:spPr>
            <a:xfrm>
              <a:off x="16217782" y="994407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1" name="Google Shape;1851;p41"/>
            <p:cNvSpPr/>
            <p:nvPr/>
          </p:nvSpPr>
          <p:spPr>
            <a:xfrm>
              <a:off x="14782479" y="8405887"/>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2" name="Google Shape;1852;p41"/>
            <p:cNvSpPr/>
            <p:nvPr/>
          </p:nvSpPr>
          <p:spPr>
            <a:xfrm>
              <a:off x="16163586" y="9475903"/>
              <a:ext cx="425669" cy="396235"/>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3" name="Google Shape;1853;p41"/>
            <p:cNvSpPr/>
            <p:nvPr/>
          </p:nvSpPr>
          <p:spPr>
            <a:xfrm>
              <a:off x="14923512" y="9401109"/>
              <a:ext cx="530063" cy="653239"/>
            </a:xfrm>
            <a:custGeom>
              <a:avLst/>
              <a:gdLst/>
              <a:ahLst/>
              <a:cxnLst/>
              <a:rect l="l" t="t"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4" name="Google Shape;1854;p41"/>
            <p:cNvSpPr/>
            <p:nvPr/>
          </p:nvSpPr>
          <p:spPr>
            <a:xfrm>
              <a:off x="15668533" y="8652551"/>
              <a:ext cx="371824" cy="371843"/>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5" name="Google Shape;1855;p41"/>
            <p:cNvSpPr/>
            <p:nvPr/>
          </p:nvSpPr>
          <p:spPr>
            <a:xfrm>
              <a:off x="19159242" y="10658993"/>
              <a:ext cx="622764" cy="569103"/>
            </a:xfrm>
            <a:custGeom>
              <a:avLst/>
              <a:gdLst/>
              <a:ahLst/>
              <a:cxnLst/>
              <a:rect l="l" t="t"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6" name="Google Shape;1856;p41"/>
            <p:cNvSpPr/>
            <p:nvPr/>
          </p:nvSpPr>
          <p:spPr>
            <a:xfrm>
              <a:off x="15268309" y="8005297"/>
              <a:ext cx="498843" cy="55221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7" name="Google Shape;1857;p41"/>
            <p:cNvSpPr/>
            <p:nvPr/>
          </p:nvSpPr>
          <p:spPr>
            <a:xfrm>
              <a:off x="15182165" y="7422392"/>
              <a:ext cx="482786" cy="501735"/>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8" name="Google Shape;1858;p41"/>
            <p:cNvSpPr/>
            <p:nvPr/>
          </p:nvSpPr>
          <p:spPr>
            <a:xfrm>
              <a:off x="15128412" y="6820063"/>
              <a:ext cx="371717" cy="598352"/>
            </a:xfrm>
            <a:custGeom>
              <a:avLst/>
              <a:gdLst/>
              <a:ahLst/>
              <a:cxnLst/>
              <a:rect l="l" t="t"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9" name="Google Shape;1859;p41"/>
            <p:cNvSpPr/>
            <p:nvPr/>
          </p:nvSpPr>
          <p:spPr>
            <a:xfrm>
              <a:off x="19860235" y="12623190"/>
              <a:ext cx="635104" cy="38320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0" name="Google Shape;1860;p41"/>
            <p:cNvSpPr/>
            <p:nvPr/>
          </p:nvSpPr>
          <p:spPr>
            <a:xfrm>
              <a:off x="17597371" y="10224894"/>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1" name="Google Shape;1861;p41"/>
            <p:cNvSpPr/>
            <p:nvPr/>
          </p:nvSpPr>
          <p:spPr>
            <a:xfrm>
              <a:off x="16686920" y="10342144"/>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2" name="Google Shape;1862;p41"/>
            <p:cNvSpPr/>
            <p:nvPr/>
          </p:nvSpPr>
          <p:spPr>
            <a:xfrm>
              <a:off x="16291801" y="1057320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3" name="Google Shape;1863;p41"/>
            <p:cNvSpPr/>
            <p:nvPr/>
          </p:nvSpPr>
          <p:spPr>
            <a:xfrm>
              <a:off x="16950890" y="11189795"/>
              <a:ext cx="310646" cy="332440"/>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4" name="Google Shape;1864;p41"/>
            <p:cNvSpPr/>
            <p:nvPr/>
          </p:nvSpPr>
          <p:spPr>
            <a:xfrm>
              <a:off x="18327410" y="11333169"/>
              <a:ext cx="410124" cy="2907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5" name="Google Shape;1865;p41"/>
            <p:cNvSpPr/>
            <p:nvPr/>
          </p:nvSpPr>
          <p:spPr>
            <a:xfrm>
              <a:off x="15200800" y="9711571"/>
              <a:ext cx="534280" cy="414613"/>
            </a:xfrm>
            <a:custGeom>
              <a:avLst/>
              <a:gdLst/>
              <a:ahLst/>
              <a:cxnLst/>
              <a:rect l="l" t="t"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6" name="Google Shape;1866;p41"/>
            <p:cNvSpPr/>
            <p:nvPr/>
          </p:nvSpPr>
          <p:spPr>
            <a:xfrm>
              <a:off x="15431053" y="9155014"/>
              <a:ext cx="444362" cy="290705"/>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70"/>
        <p:cNvGrpSpPr/>
        <p:nvPr/>
      </p:nvGrpSpPr>
      <p:grpSpPr>
        <a:xfrm>
          <a:off x="0" y="0"/>
          <a:ext cx="0" cy="0"/>
          <a:chOff x="0" y="0"/>
          <a:chExt cx="0" cy="0"/>
        </a:xfrm>
      </p:grpSpPr>
      <p:sp>
        <p:nvSpPr>
          <p:cNvPr id="1871" name="Google Shape;1871;p4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400"/>
              <a:buNone/>
            </a:pPr>
            <a:endParaRPr sz="1400"/>
          </a:p>
          <a:p>
            <a:pPr marL="0" lvl="0" indent="0" algn="l" rtl="0">
              <a:lnSpc>
                <a:spcPct val="100000"/>
              </a:lnSpc>
              <a:spcBef>
                <a:spcPts val="600"/>
              </a:spcBef>
              <a:spcAft>
                <a:spcPts val="0"/>
              </a:spcAft>
              <a:buClr>
                <a:srgbClr val="595A59"/>
              </a:buClr>
              <a:buSzPts val="1400"/>
              <a:buNone/>
            </a:pPr>
            <a:endParaRPr sz="1400"/>
          </a:p>
          <a:p>
            <a:pPr marL="0" lvl="0" indent="0" algn="l" rtl="0">
              <a:lnSpc>
                <a:spcPct val="100000"/>
              </a:lnSpc>
              <a:spcBef>
                <a:spcPts val="600"/>
              </a:spcBef>
              <a:spcAft>
                <a:spcPts val="0"/>
              </a:spcAft>
              <a:buClr>
                <a:srgbClr val="595A59"/>
              </a:buClr>
              <a:buSzPts val="1400"/>
              <a:buNone/>
            </a:pPr>
            <a:endParaRPr sz="1400"/>
          </a:p>
          <a:p>
            <a:pPr marL="0" lvl="0" indent="0" algn="l" rtl="0">
              <a:lnSpc>
                <a:spcPct val="100000"/>
              </a:lnSpc>
              <a:spcBef>
                <a:spcPts val="600"/>
              </a:spcBef>
              <a:spcAft>
                <a:spcPts val="0"/>
              </a:spcAft>
              <a:buClr>
                <a:srgbClr val="595A59"/>
              </a:buClr>
              <a:buSzPts val="1400"/>
              <a:buNone/>
            </a:pPr>
            <a:endParaRPr sz="1400"/>
          </a:p>
          <a:p>
            <a:pPr marL="0" lvl="0" indent="0" algn="l" rtl="0">
              <a:lnSpc>
                <a:spcPct val="100000"/>
              </a:lnSpc>
              <a:spcBef>
                <a:spcPts val="600"/>
              </a:spcBef>
              <a:spcAft>
                <a:spcPts val="0"/>
              </a:spcAft>
              <a:buClr>
                <a:srgbClr val="595A59"/>
              </a:buClr>
              <a:buSzPts val="1400"/>
              <a:buNone/>
            </a:pPr>
            <a:endParaRPr sz="1400"/>
          </a:p>
          <a:p>
            <a:pPr marL="0" lvl="0" indent="0" algn="l" rtl="0">
              <a:lnSpc>
                <a:spcPct val="100000"/>
              </a:lnSpc>
              <a:spcBef>
                <a:spcPts val="600"/>
              </a:spcBef>
              <a:spcAft>
                <a:spcPts val="0"/>
              </a:spcAft>
              <a:buClr>
                <a:srgbClr val="595A59"/>
              </a:buClr>
              <a:buSzPts val="1400"/>
              <a:buNone/>
            </a:pPr>
            <a:endParaRPr sz="1400"/>
          </a:p>
          <a:p>
            <a:pPr marL="0" lvl="0" indent="0" algn="l" rtl="0">
              <a:lnSpc>
                <a:spcPct val="100000"/>
              </a:lnSpc>
              <a:spcBef>
                <a:spcPts val="600"/>
              </a:spcBef>
              <a:spcAft>
                <a:spcPts val="0"/>
              </a:spcAft>
              <a:buClr>
                <a:srgbClr val="595A59"/>
              </a:buClr>
              <a:buSzPts val="1400"/>
              <a:buNone/>
            </a:pPr>
            <a:endParaRPr sz="1400"/>
          </a:p>
          <a:p>
            <a:pPr marL="0" lvl="0" indent="0" algn="l" rtl="0">
              <a:lnSpc>
                <a:spcPct val="100000"/>
              </a:lnSpc>
              <a:spcBef>
                <a:spcPts val="600"/>
              </a:spcBef>
              <a:spcAft>
                <a:spcPts val="0"/>
              </a:spcAft>
              <a:buClr>
                <a:srgbClr val="595A59"/>
              </a:buClr>
              <a:buSzPts val="1400"/>
              <a:buNone/>
            </a:pPr>
            <a:endParaRPr sz="1400"/>
          </a:p>
          <a:p>
            <a:pPr marL="0" lvl="0" indent="0" algn="l" rtl="0">
              <a:lnSpc>
                <a:spcPct val="100000"/>
              </a:lnSpc>
              <a:spcBef>
                <a:spcPts val="600"/>
              </a:spcBef>
              <a:spcAft>
                <a:spcPts val="0"/>
              </a:spcAft>
              <a:buClr>
                <a:srgbClr val="595A59"/>
              </a:buClr>
              <a:buSzPts val="1400"/>
              <a:buNone/>
            </a:pPr>
            <a:endParaRPr sz="1400"/>
          </a:p>
          <a:p>
            <a:pPr marL="0" lvl="0" indent="0" algn="l" rtl="0">
              <a:lnSpc>
                <a:spcPct val="100000"/>
              </a:lnSpc>
              <a:spcBef>
                <a:spcPts val="600"/>
              </a:spcBef>
              <a:spcAft>
                <a:spcPts val="0"/>
              </a:spcAft>
              <a:buClr>
                <a:srgbClr val="595A59"/>
              </a:buClr>
              <a:buSzPts val="1400"/>
              <a:buNone/>
            </a:pPr>
            <a:endParaRPr sz="1400"/>
          </a:p>
          <a:p>
            <a:pPr marL="0" lvl="0" indent="0" algn="l" rtl="0">
              <a:lnSpc>
                <a:spcPct val="100000"/>
              </a:lnSpc>
              <a:spcBef>
                <a:spcPts val="600"/>
              </a:spcBef>
              <a:spcAft>
                <a:spcPts val="0"/>
              </a:spcAft>
              <a:buClr>
                <a:srgbClr val="595A59"/>
              </a:buClr>
              <a:buSzPts val="1400"/>
              <a:buNone/>
            </a:pPr>
            <a:r>
              <a:rPr lang="en-US" sz="1400"/>
              <a:t>Source: Ben Ramalingam, David Nabarro, Arkebe Oqubay, Dame Ruth Carnall, and Leni Wild 2030</a:t>
            </a:r>
            <a:endParaRPr sz="1400"/>
          </a:p>
        </p:txBody>
      </p:sp>
      <p:sp>
        <p:nvSpPr>
          <p:cNvPr id="1872" name="Google Shape;1872;p4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Crises are characterised by uncertainties - and adaptive leadership is a leadership approach to systematically counter these uncertainties</a:t>
            </a:r>
            <a:endParaRPr/>
          </a:p>
        </p:txBody>
      </p:sp>
      <p:sp>
        <p:nvSpPr>
          <p:cNvPr id="1873" name="Google Shape;1873;p4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What is Adaptive Leadership</a:t>
            </a:r>
            <a:endParaRPr/>
          </a:p>
        </p:txBody>
      </p:sp>
      <p:sp>
        <p:nvSpPr>
          <p:cNvPr id="1874" name="Google Shape;1874;p42"/>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42</a:t>
            </a:fld>
            <a:endParaRPr sz="1200">
              <a:solidFill>
                <a:schemeClr val="lt1"/>
              </a:solidFill>
              <a:latin typeface="Arial"/>
              <a:ea typeface="Arial"/>
              <a:cs typeface="Arial"/>
              <a:sym typeface="Arial"/>
            </a:endParaRPr>
          </a:p>
        </p:txBody>
      </p:sp>
      <p:sp>
        <p:nvSpPr>
          <p:cNvPr id="1875" name="Google Shape;1875;p42"/>
          <p:cNvSpPr txBox="1"/>
          <p:nvPr/>
        </p:nvSpPr>
        <p:spPr>
          <a:xfrm>
            <a:off x="4148666" y="2077700"/>
            <a:ext cx="7010400" cy="369331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a:solidFill>
                  <a:srgbClr val="595A59"/>
                </a:solidFill>
                <a:latin typeface="Arial"/>
                <a:ea typeface="Arial"/>
                <a:cs typeface="Arial"/>
                <a:sym typeface="Arial"/>
              </a:rPr>
              <a:t>Responding to the uncertainty of a crisis requires adaptive leadership, which is defined as</a:t>
            </a:r>
            <a:endParaRPr/>
          </a:p>
          <a:p>
            <a:pPr marL="0" marR="0" lvl="0" indent="0" algn="ctr" rtl="0">
              <a:lnSpc>
                <a:spcPct val="90000"/>
              </a:lnSpc>
              <a:spcBef>
                <a:spcPts val="0"/>
              </a:spcBef>
              <a:spcAft>
                <a:spcPts val="0"/>
              </a:spcAft>
              <a:buNone/>
            </a:pPr>
            <a:endParaRPr sz="2000" i="1">
              <a:solidFill>
                <a:srgbClr val="976799"/>
              </a:solidFill>
              <a:latin typeface="Arial"/>
              <a:ea typeface="Arial"/>
              <a:cs typeface="Arial"/>
              <a:sym typeface="Arial"/>
            </a:endParaRPr>
          </a:p>
          <a:p>
            <a:pPr marL="0" marR="0" lvl="0" indent="0" algn="l" rtl="0">
              <a:lnSpc>
                <a:spcPct val="90000"/>
              </a:lnSpc>
              <a:spcBef>
                <a:spcPts val="0"/>
              </a:spcBef>
              <a:spcAft>
                <a:spcPts val="0"/>
              </a:spcAft>
              <a:buNone/>
            </a:pPr>
            <a:r>
              <a:rPr lang="en-US" sz="2000" i="1">
                <a:solidFill>
                  <a:srgbClr val="976799"/>
                </a:solidFill>
                <a:latin typeface="Arial"/>
                <a:ea typeface="Arial"/>
                <a:cs typeface="Arial"/>
                <a:sym typeface="Arial"/>
              </a:rPr>
              <a:t>…the ability to anticipate future needs,</a:t>
            </a:r>
            <a:endParaRPr/>
          </a:p>
          <a:p>
            <a:pPr marL="0" marR="0" lvl="0" indent="0" algn="l" rtl="0">
              <a:lnSpc>
                <a:spcPct val="90000"/>
              </a:lnSpc>
              <a:spcBef>
                <a:spcPts val="0"/>
              </a:spcBef>
              <a:spcAft>
                <a:spcPts val="0"/>
              </a:spcAft>
              <a:buNone/>
            </a:pPr>
            <a:r>
              <a:rPr lang="en-US" sz="2000" i="1">
                <a:solidFill>
                  <a:srgbClr val="976799"/>
                </a:solidFill>
                <a:latin typeface="Arial"/>
                <a:ea typeface="Arial"/>
                <a:cs typeface="Arial"/>
                <a:sym typeface="Arial"/>
              </a:rPr>
              <a:t>…articulate those needs to build collective support and understanding,</a:t>
            </a:r>
            <a:endParaRPr/>
          </a:p>
          <a:p>
            <a:pPr marL="0" marR="0" lvl="0" indent="0" algn="l" rtl="0">
              <a:lnSpc>
                <a:spcPct val="90000"/>
              </a:lnSpc>
              <a:spcBef>
                <a:spcPts val="0"/>
              </a:spcBef>
              <a:spcAft>
                <a:spcPts val="0"/>
              </a:spcAft>
              <a:buNone/>
            </a:pPr>
            <a:r>
              <a:rPr lang="en-US" sz="2000" i="1">
                <a:solidFill>
                  <a:srgbClr val="976799"/>
                </a:solidFill>
                <a:latin typeface="Arial"/>
                <a:ea typeface="Arial"/>
                <a:cs typeface="Arial"/>
                <a:sym typeface="Arial"/>
              </a:rPr>
              <a:t>…adapt your responses based on continuous learning,</a:t>
            </a:r>
            <a:endParaRPr/>
          </a:p>
          <a:p>
            <a:pPr marL="0" marR="0" lvl="0" indent="0" algn="l" rtl="0">
              <a:lnSpc>
                <a:spcPct val="90000"/>
              </a:lnSpc>
              <a:spcBef>
                <a:spcPts val="0"/>
              </a:spcBef>
              <a:spcAft>
                <a:spcPts val="0"/>
              </a:spcAft>
              <a:buNone/>
            </a:pPr>
            <a:r>
              <a:rPr lang="en-US" sz="2000" i="1">
                <a:solidFill>
                  <a:srgbClr val="976799"/>
                </a:solidFill>
                <a:latin typeface="Arial"/>
                <a:ea typeface="Arial"/>
                <a:cs typeface="Arial"/>
                <a:sym typeface="Arial"/>
              </a:rPr>
              <a:t>…and demonstrate accountability through transparency in your decision-making process. </a:t>
            </a:r>
            <a:endParaRPr/>
          </a:p>
          <a:p>
            <a:pPr marL="0" marR="0" lvl="0" indent="0" algn="l" rtl="0">
              <a:lnSpc>
                <a:spcPct val="90000"/>
              </a:lnSpc>
              <a:spcBef>
                <a:spcPts val="0"/>
              </a:spcBef>
              <a:spcAft>
                <a:spcPts val="0"/>
              </a:spcAft>
              <a:buNone/>
            </a:pPr>
            <a:endParaRPr sz="2000" i="1">
              <a:solidFill>
                <a:srgbClr val="976799"/>
              </a:solidFill>
              <a:latin typeface="Arial"/>
              <a:ea typeface="Arial"/>
              <a:cs typeface="Arial"/>
              <a:sym typeface="Arial"/>
            </a:endParaRPr>
          </a:p>
          <a:p>
            <a:pPr marL="0" marR="0" lvl="0" indent="0" algn="l" rtl="0">
              <a:lnSpc>
                <a:spcPct val="90000"/>
              </a:lnSpc>
              <a:spcBef>
                <a:spcPts val="0"/>
              </a:spcBef>
              <a:spcAft>
                <a:spcPts val="0"/>
              </a:spcAft>
              <a:buNone/>
            </a:pPr>
            <a:r>
              <a:rPr lang="en-US" sz="2000">
                <a:solidFill>
                  <a:srgbClr val="595A59"/>
                </a:solidFill>
                <a:latin typeface="Arial"/>
                <a:ea typeface="Arial"/>
                <a:cs typeface="Arial"/>
                <a:sym typeface="Arial"/>
              </a:rPr>
              <a:t>To tap into successful adaptive leadership, follow five common principles to guide your response and shape long-term recovery plans.</a:t>
            </a:r>
            <a:endParaRPr sz="1050">
              <a:solidFill>
                <a:srgbClr val="595A59"/>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Google Shape;1880;p4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Not all tasks and challenges require the same leadership</a:t>
            </a:r>
            <a:endParaRPr/>
          </a:p>
        </p:txBody>
      </p:sp>
      <p:sp>
        <p:nvSpPr>
          <p:cNvPr id="1881" name="Google Shape;1881;p4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79527B"/>
              </a:buClr>
              <a:buSzPct val="100000"/>
              <a:buNone/>
            </a:pPr>
            <a:r>
              <a:rPr lang="en-US"/>
              <a:t>Not all challenges are the same. The Adaptive Leadership Approach distinguishes Technical and Adaptive Challenges</a:t>
            </a:r>
            <a:endParaRPr/>
          </a:p>
        </p:txBody>
      </p:sp>
      <p:sp>
        <p:nvSpPr>
          <p:cNvPr id="1882" name="Google Shape;1882;p4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The Adaptive Leadership Approach: Adaptive Challenges vs. Technical Challenges</a:t>
            </a:r>
            <a:endParaRPr/>
          </a:p>
        </p:txBody>
      </p:sp>
      <p:sp>
        <p:nvSpPr>
          <p:cNvPr id="1883" name="Google Shape;1883;p43"/>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43</a:t>
            </a:fld>
            <a:endParaRPr sz="1200">
              <a:solidFill>
                <a:schemeClr val="lt1"/>
              </a:solidFill>
              <a:latin typeface="Arial"/>
              <a:ea typeface="Arial"/>
              <a:cs typeface="Arial"/>
              <a:sym typeface="Arial"/>
            </a:endParaRPr>
          </a:p>
        </p:txBody>
      </p:sp>
      <p:sp>
        <p:nvSpPr>
          <p:cNvPr id="1884" name="Google Shape;1884;p43"/>
          <p:cNvSpPr/>
          <p:nvPr/>
        </p:nvSpPr>
        <p:spPr>
          <a:xfrm>
            <a:off x="4291230" y="1950214"/>
            <a:ext cx="7007870" cy="1578384"/>
          </a:xfrm>
          <a:prstGeom prst="leftRightArrow">
            <a:avLst>
              <a:gd name="adj1" fmla="val 50000"/>
              <a:gd name="adj2" fmla="val 50000"/>
            </a:avLst>
          </a:prstGeom>
          <a:solidFill>
            <a:srgbClr val="895E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Challenges</a:t>
            </a:r>
            <a:endParaRPr sz="1800" b="1">
              <a:solidFill>
                <a:schemeClr val="lt1"/>
              </a:solidFill>
              <a:latin typeface="Calibri"/>
              <a:ea typeface="Calibri"/>
              <a:cs typeface="Calibri"/>
              <a:sym typeface="Calibri"/>
            </a:endParaRPr>
          </a:p>
        </p:txBody>
      </p:sp>
      <p:sp>
        <p:nvSpPr>
          <p:cNvPr id="1885" name="Google Shape;1885;p43"/>
          <p:cNvSpPr txBox="1"/>
          <p:nvPr/>
        </p:nvSpPr>
        <p:spPr>
          <a:xfrm>
            <a:off x="4503705" y="2554740"/>
            <a:ext cx="21259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Technical</a:t>
            </a:r>
            <a:endParaRPr/>
          </a:p>
        </p:txBody>
      </p:sp>
      <p:sp>
        <p:nvSpPr>
          <p:cNvPr id="1886" name="Google Shape;1886;p43"/>
          <p:cNvSpPr txBox="1"/>
          <p:nvPr/>
        </p:nvSpPr>
        <p:spPr>
          <a:xfrm>
            <a:off x="8966307" y="2540195"/>
            <a:ext cx="2125919"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Calibri"/>
                <a:ea typeface="Calibri"/>
                <a:cs typeface="Calibri"/>
                <a:sym typeface="Calibri"/>
              </a:rPr>
              <a:t>Adaptive</a:t>
            </a:r>
            <a:endParaRPr/>
          </a:p>
        </p:txBody>
      </p:sp>
      <p:sp>
        <p:nvSpPr>
          <p:cNvPr id="1887" name="Google Shape;1887;p43"/>
          <p:cNvSpPr/>
          <p:nvPr/>
        </p:nvSpPr>
        <p:spPr>
          <a:xfrm>
            <a:off x="5224600" y="3949753"/>
            <a:ext cx="1832594" cy="1024432"/>
          </a:xfrm>
          <a:prstGeom prst="ellipse">
            <a:avLst/>
          </a:prstGeom>
          <a:solidFill>
            <a:srgbClr val="D7C6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Technical</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Work</a:t>
            </a:r>
            <a:endParaRPr/>
          </a:p>
        </p:txBody>
      </p:sp>
      <p:sp>
        <p:nvSpPr>
          <p:cNvPr id="1888" name="Google Shape;1888;p43"/>
          <p:cNvSpPr/>
          <p:nvPr/>
        </p:nvSpPr>
        <p:spPr>
          <a:xfrm>
            <a:off x="8582423" y="3949753"/>
            <a:ext cx="1832594" cy="1024432"/>
          </a:xfrm>
          <a:prstGeom prst="ellipse">
            <a:avLst/>
          </a:prstGeom>
          <a:solidFill>
            <a:srgbClr val="D7C6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Adaptive</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Work</a:t>
            </a:r>
            <a:endParaRPr/>
          </a:p>
        </p:txBody>
      </p:sp>
      <p:sp>
        <p:nvSpPr>
          <p:cNvPr id="1889" name="Google Shape;1889;p43"/>
          <p:cNvSpPr txBox="1"/>
          <p:nvPr/>
        </p:nvSpPr>
        <p:spPr>
          <a:xfrm>
            <a:off x="7119339" y="4046470"/>
            <a:ext cx="140093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895E8C"/>
                </a:solidFill>
                <a:latin typeface="Calibri"/>
                <a:ea typeface="Calibri"/>
                <a:cs typeface="Calibri"/>
                <a:sym typeface="Calibri"/>
              </a:rPr>
              <a:t>Types of</a:t>
            </a:r>
            <a:br>
              <a:rPr lang="en-US" sz="2400" b="1">
                <a:solidFill>
                  <a:srgbClr val="895E8C"/>
                </a:solidFill>
                <a:latin typeface="Calibri"/>
                <a:ea typeface="Calibri"/>
                <a:cs typeface="Calibri"/>
                <a:sym typeface="Calibri"/>
              </a:rPr>
            </a:br>
            <a:r>
              <a:rPr lang="en-US" sz="2400" b="1">
                <a:solidFill>
                  <a:srgbClr val="895E8C"/>
                </a:solidFill>
                <a:latin typeface="Calibri"/>
                <a:ea typeface="Calibri"/>
                <a:cs typeface="Calibri"/>
                <a:sym typeface="Calibri"/>
              </a:rPr>
              <a:t>Work</a:t>
            </a:r>
            <a:endParaRPr sz="2400" b="1">
              <a:solidFill>
                <a:srgbClr val="895E8C"/>
              </a:solidFill>
              <a:latin typeface="Calibri"/>
              <a:ea typeface="Calibri"/>
              <a:cs typeface="Calibri"/>
              <a:sym typeface="Calibri"/>
            </a:endParaRPr>
          </a:p>
        </p:txBody>
      </p:sp>
      <p:cxnSp>
        <p:nvCxnSpPr>
          <p:cNvPr id="1890" name="Google Shape;1890;p43"/>
          <p:cNvCxnSpPr>
            <a:stCxn id="1887" idx="0"/>
          </p:cNvCxnSpPr>
          <p:nvPr/>
        </p:nvCxnSpPr>
        <p:spPr>
          <a:xfrm rot="10800000">
            <a:off x="6140897" y="3134053"/>
            <a:ext cx="0" cy="815700"/>
          </a:xfrm>
          <a:prstGeom prst="straightConnector1">
            <a:avLst/>
          </a:prstGeom>
          <a:noFill/>
          <a:ln w="9525" cap="flat" cmpd="sng">
            <a:solidFill>
              <a:srgbClr val="895E8C"/>
            </a:solidFill>
            <a:prstDash val="solid"/>
            <a:miter lim="800000"/>
            <a:headEnd type="none" w="sm" len="sm"/>
            <a:tailEnd type="triangle" w="med" len="med"/>
          </a:ln>
        </p:spPr>
      </p:cxnSp>
      <p:cxnSp>
        <p:nvCxnSpPr>
          <p:cNvPr id="1891" name="Google Shape;1891;p43"/>
          <p:cNvCxnSpPr>
            <a:stCxn id="1888" idx="0"/>
          </p:cNvCxnSpPr>
          <p:nvPr/>
        </p:nvCxnSpPr>
        <p:spPr>
          <a:xfrm rot="10800000">
            <a:off x="9498720" y="3134053"/>
            <a:ext cx="0" cy="815700"/>
          </a:xfrm>
          <a:prstGeom prst="straightConnector1">
            <a:avLst/>
          </a:prstGeom>
          <a:noFill/>
          <a:ln w="9525" cap="flat" cmpd="sng">
            <a:solidFill>
              <a:srgbClr val="895E8C"/>
            </a:solidFill>
            <a:prstDash val="solid"/>
            <a:miter lim="800000"/>
            <a:headEnd type="none" w="sm" len="sm"/>
            <a:tailEnd type="triangle" w="med" len="med"/>
          </a:ln>
        </p:spPr>
      </p:cxnSp>
      <p:sp>
        <p:nvSpPr>
          <p:cNvPr id="1892" name="Google Shape;1892;p43"/>
          <p:cNvSpPr txBox="1"/>
          <p:nvPr/>
        </p:nvSpPr>
        <p:spPr>
          <a:xfrm>
            <a:off x="7119339" y="5210613"/>
            <a:ext cx="140093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895E8C"/>
                </a:solidFill>
                <a:latin typeface="Calibri"/>
                <a:ea typeface="Calibri"/>
                <a:cs typeface="Calibri"/>
                <a:sym typeface="Calibri"/>
              </a:rPr>
              <a:t>Types of </a:t>
            </a:r>
            <a:endParaRPr/>
          </a:p>
          <a:p>
            <a:pPr marL="0" marR="0" lvl="0" indent="0" algn="ctr" rtl="0">
              <a:spcBef>
                <a:spcPts val="0"/>
              </a:spcBef>
              <a:spcAft>
                <a:spcPts val="0"/>
              </a:spcAft>
              <a:buNone/>
            </a:pPr>
            <a:r>
              <a:rPr lang="en-US" sz="2400" b="1">
                <a:solidFill>
                  <a:srgbClr val="895E8C"/>
                </a:solidFill>
                <a:latin typeface="Calibri"/>
                <a:ea typeface="Calibri"/>
                <a:cs typeface="Calibri"/>
                <a:sym typeface="Calibri"/>
              </a:rPr>
              <a:t>Leaders</a:t>
            </a:r>
            <a:br>
              <a:rPr lang="en-US" sz="2400" b="1">
                <a:solidFill>
                  <a:srgbClr val="895E8C"/>
                </a:solidFill>
                <a:latin typeface="Calibri"/>
                <a:ea typeface="Calibri"/>
                <a:cs typeface="Calibri"/>
                <a:sym typeface="Calibri"/>
              </a:rPr>
            </a:br>
            <a:r>
              <a:rPr lang="en-US" sz="2400" b="1">
                <a:solidFill>
                  <a:srgbClr val="895E8C"/>
                </a:solidFill>
                <a:latin typeface="Calibri"/>
                <a:ea typeface="Calibri"/>
                <a:cs typeface="Calibri"/>
                <a:sym typeface="Calibri"/>
              </a:rPr>
              <a:t>needed</a:t>
            </a:r>
            <a:endParaRPr sz="2400" b="1">
              <a:solidFill>
                <a:srgbClr val="895E8C"/>
              </a:solidFill>
              <a:latin typeface="Calibri"/>
              <a:ea typeface="Calibri"/>
              <a:cs typeface="Calibri"/>
              <a:sym typeface="Calibri"/>
            </a:endParaRPr>
          </a:p>
        </p:txBody>
      </p:sp>
      <p:sp>
        <p:nvSpPr>
          <p:cNvPr id="1893" name="Google Shape;1893;p43"/>
          <p:cNvSpPr txBox="1"/>
          <p:nvPr/>
        </p:nvSpPr>
        <p:spPr>
          <a:xfrm>
            <a:off x="5077937" y="5626112"/>
            <a:ext cx="212591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895E8C"/>
                </a:solidFill>
                <a:latin typeface="Calibri"/>
                <a:ea typeface="Calibri"/>
                <a:cs typeface="Calibri"/>
                <a:sym typeface="Calibri"/>
              </a:rPr>
              <a:t>Experts</a:t>
            </a:r>
            <a:endParaRPr/>
          </a:p>
        </p:txBody>
      </p:sp>
      <p:sp>
        <p:nvSpPr>
          <p:cNvPr id="1894" name="Google Shape;1894;p43"/>
          <p:cNvSpPr txBox="1"/>
          <p:nvPr/>
        </p:nvSpPr>
        <p:spPr>
          <a:xfrm>
            <a:off x="8435760" y="5487611"/>
            <a:ext cx="212591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895E8C"/>
                </a:solidFill>
                <a:latin typeface="Calibri"/>
                <a:ea typeface="Calibri"/>
                <a:cs typeface="Calibri"/>
                <a:sym typeface="Calibri"/>
              </a:rPr>
              <a:t>Adaptive</a:t>
            </a:r>
            <a:br>
              <a:rPr lang="en-US" sz="1800">
                <a:solidFill>
                  <a:srgbClr val="895E8C"/>
                </a:solidFill>
                <a:latin typeface="Calibri"/>
                <a:ea typeface="Calibri"/>
                <a:cs typeface="Calibri"/>
                <a:sym typeface="Calibri"/>
              </a:rPr>
            </a:br>
            <a:r>
              <a:rPr lang="en-US" sz="1800">
                <a:solidFill>
                  <a:srgbClr val="895E8C"/>
                </a:solidFill>
                <a:latin typeface="Calibri"/>
                <a:ea typeface="Calibri"/>
                <a:cs typeface="Calibri"/>
                <a:sym typeface="Calibri"/>
              </a:rPr>
              <a:t>Leaders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44"/>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901" name="Google Shape;1901;p4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It is the task of the leadership to recognise which challenges require which approach to solving them.</a:t>
            </a:r>
            <a:endParaRPr/>
          </a:p>
        </p:txBody>
      </p:sp>
      <p:sp>
        <p:nvSpPr>
          <p:cNvPr id="1902" name="Google Shape;1902;p4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Different challenges need to be addressed in different ways</a:t>
            </a:r>
            <a:endParaRPr/>
          </a:p>
        </p:txBody>
      </p:sp>
      <p:sp>
        <p:nvSpPr>
          <p:cNvPr id="1903" name="Google Shape;1903;p4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The Adaptive Leadership Approach: Adaptive Challenges vs. Technical Challenges</a:t>
            </a:r>
            <a:endParaRPr/>
          </a:p>
          <a:p>
            <a:pPr marL="0" lvl="0" indent="0" algn="l" rtl="0">
              <a:lnSpc>
                <a:spcPct val="90000"/>
              </a:lnSpc>
              <a:spcBef>
                <a:spcPts val="1000"/>
              </a:spcBef>
              <a:spcAft>
                <a:spcPts val="0"/>
              </a:spcAft>
              <a:buClr>
                <a:srgbClr val="79527B"/>
              </a:buClr>
              <a:buSzPct val="100000"/>
              <a:buNone/>
            </a:pPr>
            <a:endParaRPr/>
          </a:p>
        </p:txBody>
      </p:sp>
      <p:sp>
        <p:nvSpPr>
          <p:cNvPr id="1904" name="Google Shape;1904;p44"/>
          <p:cNvSpPr txBox="1"/>
          <p:nvPr/>
        </p:nvSpPr>
        <p:spPr>
          <a:xfrm>
            <a:off x="4204263" y="3028370"/>
            <a:ext cx="7010400" cy="2497607"/>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i="1">
                <a:solidFill>
                  <a:srgbClr val="976799"/>
                </a:solidFill>
                <a:latin typeface="Arial"/>
                <a:ea typeface="Arial"/>
                <a:cs typeface="Arial"/>
                <a:sym typeface="Arial"/>
              </a:rPr>
              <a:t>“The most common cause of leadership failure is treating an adaptive problem with a technical fix.</a:t>
            </a:r>
            <a:r>
              <a:rPr lang="en-US" sz="1400">
                <a:solidFill>
                  <a:srgbClr val="976799"/>
                </a:solidFill>
                <a:latin typeface="Arial"/>
                <a:ea typeface="Arial"/>
                <a:cs typeface="Arial"/>
                <a:sym typeface="Arial"/>
              </a:rPr>
              <a:t> </a:t>
            </a:r>
            <a:r>
              <a:rPr lang="en-US" sz="2800" i="1">
                <a:solidFill>
                  <a:srgbClr val="976799"/>
                </a:solidFill>
                <a:latin typeface="Arial"/>
                <a:ea typeface="Arial"/>
                <a:cs typeface="Arial"/>
                <a:sym typeface="Arial"/>
              </a:rPr>
              <a:t>”</a:t>
            </a:r>
            <a:endParaRPr/>
          </a:p>
          <a:p>
            <a:pPr marL="0" marR="0" lvl="0" indent="0" algn="ctr" rtl="0">
              <a:lnSpc>
                <a:spcPct val="90000"/>
              </a:lnSpc>
              <a:spcBef>
                <a:spcPts val="0"/>
              </a:spcBef>
              <a:spcAft>
                <a:spcPts val="0"/>
              </a:spcAft>
              <a:buNone/>
            </a:pPr>
            <a:endParaRPr sz="2800" i="1">
              <a:solidFill>
                <a:srgbClr val="976799"/>
              </a:solidFill>
              <a:latin typeface="Arial"/>
              <a:ea typeface="Arial"/>
              <a:cs typeface="Arial"/>
              <a:sym typeface="Arial"/>
            </a:endParaRPr>
          </a:p>
          <a:p>
            <a:pPr marL="0" marR="0" lvl="0" indent="0" algn="l" rtl="0">
              <a:spcBef>
                <a:spcPts val="0"/>
              </a:spcBef>
              <a:spcAft>
                <a:spcPts val="0"/>
              </a:spcAft>
              <a:buNone/>
            </a:pPr>
            <a:endParaRPr sz="1050">
              <a:solidFill>
                <a:srgbClr val="976799"/>
              </a:solidFill>
              <a:latin typeface="Arial"/>
              <a:ea typeface="Arial"/>
              <a:cs typeface="Arial"/>
              <a:sym typeface="Arial"/>
            </a:endParaRPr>
          </a:p>
          <a:p>
            <a:pPr marL="0" marR="0" lvl="0" indent="0" algn="l" rtl="0">
              <a:spcBef>
                <a:spcPts val="0"/>
              </a:spcBef>
              <a:spcAft>
                <a:spcPts val="0"/>
              </a:spcAft>
              <a:buNone/>
            </a:pPr>
            <a:endParaRPr sz="1050">
              <a:solidFill>
                <a:srgbClr val="976799"/>
              </a:solidFill>
              <a:latin typeface="Arial"/>
              <a:ea typeface="Arial"/>
              <a:cs typeface="Arial"/>
              <a:sym typeface="Arial"/>
            </a:endParaRPr>
          </a:p>
          <a:p>
            <a:pPr marL="0" marR="0" lvl="0" indent="0" algn="r" rtl="0">
              <a:spcBef>
                <a:spcPts val="0"/>
              </a:spcBef>
              <a:spcAft>
                <a:spcPts val="0"/>
              </a:spcAft>
              <a:buNone/>
            </a:pPr>
            <a:r>
              <a:rPr lang="en-US" sz="1050">
                <a:solidFill>
                  <a:srgbClr val="595A59"/>
                </a:solidFill>
                <a:latin typeface="Arial"/>
                <a:ea typeface="Arial"/>
                <a:cs typeface="Arial"/>
                <a:sym typeface="Arial"/>
              </a:rPr>
              <a:t>Heifetz, Grashow and Linsky.  </a:t>
            </a:r>
            <a:endParaRPr/>
          </a:p>
          <a:p>
            <a:pPr marL="0" marR="0" lvl="0" indent="0" algn="r" rtl="0">
              <a:spcBef>
                <a:spcPts val="0"/>
              </a:spcBef>
              <a:spcAft>
                <a:spcPts val="0"/>
              </a:spcAft>
              <a:buNone/>
            </a:pPr>
            <a:r>
              <a:rPr lang="en-US" sz="1050" i="1">
                <a:solidFill>
                  <a:srgbClr val="595A59"/>
                </a:solidFill>
                <a:latin typeface="Arial"/>
                <a:ea typeface="Arial"/>
                <a:cs typeface="Arial"/>
                <a:sym typeface="Arial"/>
              </a:rPr>
              <a:t>The Practice of Adaptive Leadership: Tools and Tactics for Changing Your Organization and the World</a:t>
            </a:r>
            <a:r>
              <a:rPr lang="en-US" sz="1200" i="1">
                <a:solidFill>
                  <a:srgbClr val="595A59"/>
                </a:solidFill>
                <a:latin typeface="Arial"/>
                <a:ea typeface="Arial"/>
                <a:cs typeface="Arial"/>
                <a:sym typeface="Arial"/>
              </a:rPr>
              <a:t>.</a:t>
            </a:r>
            <a:endParaRPr/>
          </a:p>
          <a:p>
            <a:pPr marL="0" marR="0" lvl="0" indent="0" algn="l" rtl="0">
              <a:spcBef>
                <a:spcPts val="0"/>
              </a:spcBef>
              <a:spcAft>
                <a:spcPts val="0"/>
              </a:spcAft>
              <a:buNone/>
            </a:pPr>
            <a:endParaRPr sz="1200">
              <a:solidFill>
                <a:srgbClr val="976799"/>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aphicFrame>
        <p:nvGraphicFramePr>
          <p:cNvPr id="1909" name="Google Shape;1909;p45"/>
          <p:cNvGraphicFramePr/>
          <p:nvPr/>
        </p:nvGraphicFramePr>
        <p:xfrm>
          <a:off x="3857168" y="1965224"/>
          <a:ext cx="8007375" cy="3540830"/>
        </p:xfrm>
        <a:graphic>
          <a:graphicData uri="http://schemas.openxmlformats.org/drawingml/2006/table">
            <a:tbl>
              <a:tblPr firstRow="1" bandRow="1">
                <a:noFill/>
                <a:tableStyleId>{DB00DB1F-1CD3-4A03-8677-9BC9B34BA9A0}</a:tableStyleId>
              </a:tblPr>
              <a:tblGrid>
                <a:gridCol w="2669125">
                  <a:extLst>
                    <a:ext uri="{9D8B030D-6E8A-4147-A177-3AD203B41FA5}">
                      <a16:colId xmlns:a16="http://schemas.microsoft.com/office/drawing/2014/main" val="20000"/>
                    </a:ext>
                  </a:extLst>
                </a:gridCol>
                <a:gridCol w="2669125">
                  <a:extLst>
                    <a:ext uri="{9D8B030D-6E8A-4147-A177-3AD203B41FA5}">
                      <a16:colId xmlns:a16="http://schemas.microsoft.com/office/drawing/2014/main" val="20001"/>
                    </a:ext>
                  </a:extLst>
                </a:gridCol>
                <a:gridCol w="2669125">
                  <a:extLst>
                    <a:ext uri="{9D8B030D-6E8A-4147-A177-3AD203B41FA5}">
                      <a16:colId xmlns:a16="http://schemas.microsoft.com/office/drawing/2014/main" val="20002"/>
                    </a:ext>
                  </a:extLst>
                </a:gridCol>
              </a:tblGrid>
              <a:tr h="177800">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Are clearly defined</a:t>
                      </a:r>
                      <a:endParaRPr sz="1400">
                        <a:solidFill>
                          <a:srgbClr val="595A59"/>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Are more difficult to define</a:t>
                      </a:r>
                      <a:endParaRPr sz="1800">
                        <a:solidFill>
                          <a:srgbClr val="595A59"/>
                        </a:solidFill>
                      </a:endParaRPr>
                    </a:p>
                  </a:txBody>
                  <a:tcPr marL="91450" marR="91450" marT="45725" marB="45725">
                    <a:solidFill>
                      <a:schemeClr val="lt1"/>
                    </a:solidFill>
                  </a:tcPr>
                </a:tc>
                <a:extLst>
                  <a:ext uri="{0D108BD9-81ED-4DB2-BD59-A6C34878D82A}">
                    <a16:rowId xmlns:a16="http://schemas.microsoft.com/office/drawing/2014/main" val="10000"/>
                  </a:ext>
                </a:extLst>
              </a:tr>
              <a:tr h="370850">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Can be solved by experts</a:t>
                      </a:r>
                      <a:endParaRPr sz="1400">
                        <a:solidFill>
                          <a:srgbClr val="595A59"/>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Must be solved by people, not experts</a:t>
                      </a:r>
                      <a:endParaRPr sz="1800">
                        <a:solidFill>
                          <a:srgbClr val="595A59"/>
                        </a:solidFill>
                      </a:endParaRPr>
                    </a:p>
                  </a:txBody>
                  <a:tcPr marL="91450" marR="91450" marT="45725" marB="45725">
                    <a:solidFill>
                      <a:schemeClr val="lt1"/>
                    </a:solidFill>
                  </a:tcPr>
                </a:tc>
                <a:extLst>
                  <a:ext uri="{0D108BD9-81ED-4DB2-BD59-A6C34878D82A}">
                    <a16:rowId xmlns:a16="http://schemas.microsoft.com/office/drawing/2014/main" val="10001"/>
                  </a:ext>
                </a:extLst>
              </a:tr>
              <a:tr h="370850">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Can be solved within a short period of time</a:t>
                      </a:r>
                      <a:endParaRPr sz="1400">
                        <a:solidFill>
                          <a:srgbClr val="595A59"/>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Have long-term effects</a:t>
                      </a:r>
                      <a:endParaRPr sz="1800">
                        <a:solidFill>
                          <a:srgbClr val="595A59"/>
                        </a:solidFill>
                      </a:endParaRPr>
                    </a:p>
                  </a:txBody>
                  <a:tcPr marL="91450" marR="91450" marT="45725" marB="45725">
                    <a:solidFill>
                      <a:schemeClr val="lt1"/>
                    </a:solidFill>
                  </a:tcPr>
                </a:tc>
                <a:extLst>
                  <a:ext uri="{0D108BD9-81ED-4DB2-BD59-A6C34878D82A}">
                    <a16:rowId xmlns:a16="http://schemas.microsoft.com/office/drawing/2014/main" val="10002"/>
                  </a:ext>
                </a:extLst>
              </a:tr>
              <a:tr h="212850">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Can be allocated by instruction</a:t>
                      </a:r>
                      <a:endParaRPr sz="1400">
                        <a:solidFill>
                          <a:srgbClr val="595A59"/>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Require changes in attitude, beliefs and behaviour</a:t>
                      </a:r>
                      <a:endParaRPr sz="1400">
                        <a:solidFill>
                          <a:srgbClr val="595A59"/>
                        </a:solidFill>
                      </a:endParaRPr>
                    </a:p>
                  </a:txBody>
                  <a:tcPr marL="91450" marR="91450" marT="45725" marB="45725">
                    <a:solidFill>
                      <a:schemeClr val="lt1"/>
                    </a:solidFill>
                  </a:tcPr>
                </a:tc>
                <a:extLst>
                  <a:ext uri="{0D108BD9-81ED-4DB2-BD59-A6C34878D82A}">
                    <a16:rowId xmlns:a16="http://schemas.microsoft.com/office/drawing/2014/main" val="10003"/>
                  </a:ext>
                </a:extLst>
              </a:tr>
              <a:tr h="370850">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Are resolved by managers or delegates</a:t>
                      </a:r>
                      <a:endParaRPr sz="1400">
                        <a:solidFill>
                          <a:srgbClr val="595A59"/>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Require cooperation</a:t>
                      </a:r>
                      <a:endParaRPr sz="1400">
                        <a:solidFill>
                          <a:srgbClr val="595A59"/>
                        </a:solidFill>
                      </a:endParaRPr>
                    </a:p>
                  </a:txBody>
                  <a:tcPr marL="91450" marR="91450" marT="45725" marB="45725">
                    <a:solidFill>
                      <a:schemeClr val="lt1"/>
                    </a:solidFill>
                  </a:tcPr>
                </a:tc>
                <a:extLst>
                  <a:ext uri="{0D108BD9-81ED-4DB2-BD59-A6C34878D82A}">
                    <a16:rowId xmlns:a16="http://schemas.microsoft.com/office/drawing/2014/main" val="10004"/>
                  </a:ext>
                </a:extLst>
              </a:tr>
              <a:tr h="370850">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Require informative learning, but the basic values and assumptions remain the same</a:t>
                      </a:r>
                      <a:endParaRPr sz="1400">
                        <a:solidFill>
                          <a:srgbClr val="595A59"/>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Require transformative learning and changed values and assumptions</a:t>
                      </a:r>
                      <a:endParaRPr sz="1400">
                        <a:solidFill>
                          <a:srgbClr val="595A59"/>
                        </a:solidFill>
                      </a:endParaRPr>
                    </a:p>
                  </a:txBody>
                  <a:tcPr marL="91450" marR="91450" marT="45725" marB="45725">
                    <a:solidFill>
                      <a:schemeClr val="lt1"/>
                    </a:solidFill>
                  </a:tcPr>
                </a:tc>
                <a:extLst>
                  <a:ext uri="{0D108BD9-81ED-4DB2-BD59-A6C34878D82A}">
                    <a16:rowId xmlns:a16="http://schemas.microsoft.com/office/drawing/2014/main" val="10005"/>
                  </a:ext>
                </a:extLst>
              </a:tr>
              <a:tr h="370850">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Meet less resistance</a:t>
                      </a:r>
                      <a:endParaRPr sz="1400">
                        <a:solidFill>
                          <a:srgbClr val="595A59"/>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en-US" sz="1400">
                          <a:solidFill>
                            <a:srgbClr val="595A59"/>
                          </a:solidFill>
                        </a:rPr>
                        <a:t>Can meet great resistance</a:t>
                      </a:r>
                      <a:endParaRPr sz="1400">
                        <a:solidFill>
                          <a:srgbClr val="595A59"/>
                        </a:solidFill>
                      </a:endParaRPr>
                    </a:p>
                  </a:txBody>
                  <a:tcPr marL="91450" marR="91450" marT="45725" marB="45725">
                    <a:solidFill>
                      <a:schemeClr val="lt1"/>
                    </a:solidFill>
                  </a:tcPr>
                </a:tc>
                <a:extLst>
                  <a:ext uri="{0D108BD9-81ED-4DB2-BD59-A6C34878D82A}">
                    <a16:rowId xmlns:a16="http://schemas.microsoft.com/office/drawing/2014/main" val="10006"/>
                  </a:ext>
                </a:extLst>
              </a:tr>
            </a:tbl>
          </a:graphicData>
        </a:graphic>
      </p:graphicFrame>
      <p:sp>
        <p:nvSpPr>
          <p:cNvPr id="1910" name="Google Shape;1910;p4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Crises are complex. The challenge as a whole is adaptive - but individual tasks can be technical in nature</a:t>
            </a:r>
            <a:endParaRPr/>
          </a:p>
        </p:txBody>
      </p:sp>
      <p:sp>
        <p:nvSpPr>
          <p:cNvPr id="1911" name="Google Shape;1911;p4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Adaptive and technical challenges can be identified based on specific criteria</a:t>
            </a:r>
            <a:endParaRPr/>
          </a:p>
        </p:txBody>
      </p:sp>
      <p:sp>
        <p:nvSpPr>
          <p:cNvPr id="1912" name="Google Shape;1912;p4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The Adaptive Leadership Approach: Adaptive Challenges vs. Technical Challenges</a:t>
            </a:r>
            <a:endParaRPr/>
          </a:p>
          <a:p>
            <a:pPr marL="0" lvl="0" indent="0" algn="l" rtl="0">
              <a:lnSpc>
                <a:spcPct val="90000"/>
              </a:lnSpc>
              <a:spcBef>
                <a:spcPts val="1000"/>
              </a:spcBef>
              <a:spcAft>
                <a:spcPts val="0"/>
              </a:spcAft>
              <a:buClr>
                <a:srgbClr val="79527B"/>
              </a:buClr>
              <a:buSzPct val="100000"/>
              <a:buNone/>
            </a:pPr>
            <a:endParaRPr/>
          </a:p>
        </p:txBody>
      </p:sp>
      <p:sp>
        <p:nvSpPr>
          <p:cNvPr id="1913" name="Google Shape;1913;p45"/>
          <p:cNvSpPr/>
          <p:nvPr/>
        </p:nvSpPr>
        <p:spPr>
          <a:xfrm>
            <a:off x="8031674" y="2841453"/>
            <a:ext cx="309103" cy="266631"/>
          </a:xfrm>
          <a:custGeom>
            <a:avLst/>
            <a:gdLst/>
            <a:ahLst/>
            <a:cxnLst/>
            <a:rect l="l" t="t" r="r" b="b"/>
            <a:pathLst>
              <a:path w="170" h="168" extrusionOk="0">
                <a:moveTo>
                  <a:pt x="0" y="0"/>
                </a:moveTo>
                <a:lnTo>
                  <a:pt x="0" y="0"/>
                </a:lnTo>
                <a:lnTo>
                  <a:pt x="170" y="168"/>
                </a:lnTo>
                <a:lnTo>
                  <a:pt x="170" y="168"/>
                </a:lnTo>
                <a:lnTo>
                  <a:pt x="0" y="0"/>
                </a:lnTo>
                <a:close/>
              </a:path>
            </a:pathLst>
          </a:custGeom>
          <a:solidFill>
            <a:srgbClr val="53A58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4" name="Google Shape;1914;p45"/>
          <p:cNvSpPr/>
          <p:nvPr/>
        </p:nvSpPr>
        <p:spPr>
          <a:xfrm>
            <a:off x="8031674" y="2841453"/>
            <a:ext cx="309103" cy="266631"/>
          </a:xfrm>
          <a:custGeom>
            <a:avLst/>
            <a:gdLst/>
            <a:ahLst/>
            <a:cxnLst/>
            <a:rect l="l" t="t" r="r" b="b"/>
            <a:pathLst>
              <a:path w="170" h="168" extrusionOk="0">
                <a:moveTo>
                  <a:pt x="0" y="0"/>
                </a:moveTo>
                <a:lnTo>
                  <a:pt x="0" y="0"/>
                </a:lnTo>
                <a:lnTo>
                  <a:pt x="170" y="168"/>
                </a:lnTo>
                <a:lnTo>
                  <a:pt x="170" y="168"/>
                </a:lnTo>
                <a:lnTo>
                  <a:pt x="0" y="0"/>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5" name="Google Shape;1915;p45"/>
          <p:cNvSpPr/>
          <p:nvPr/>
        </p:nvSpPr>
        <p:spPr>
          <a:xfrm>
            <a:off x="8340777" y="2898588"/>
            <a:ext cx="243646" cy="209496"/>
          </a:xfrm>
          <a:custGeom>
            <a:avLst/>
            <a:gdLst/>
            <a:ahLst/>
            <a:cxnLst/>
            <a:rect l="l" t="t" r="r" b="b"/>
            <a:pathLst>
              <a:path w="63" h="62" extrusionOk="0">
                <a:moveTo>
                  <a:pt x="63" y="0"/>
                </a:moveTo>
                <a:cubicBezTo>
                  <a:pt x="63" y="0"/>
                  <a:pt x="62" y="0"/>
                  <a:pt x="62" y="1"/>
                </a:cubicBezTo>
                <a:cubicBezTo>
                  <a:pt x="50" y="12"/>
                  <a:pt x="50" y="12"/>
                  <a:pt x="50" y="12"/>
                </a:cubicBezTo>
                <a:cubicBezTo>
                  <a:pt x="0" y="62"/>
                  <a:pt x="0" y="62"/>
                  <a:pt x="0" y="62"/>
                </a:cubicBezTo>
                <a:cubicBezTo>
                  <a:pt x="0" y="62"/>
                  <a:pt x="0" y="62"/>
                  <a:pt x="0" y="62"/>
                </a:cubicBezTo>
                <a:cubicBezTo>
                  <a:pt x="50" y="12"/>
                  <a:pt x="50" y="12"/>
                  <a:pt x="50" y="12"/>
                </a:cubicBezTo>
                <a:cubicBezTo>
                  <a:pt x="62" y="1"/>
                  <a:pt x="62" y="1"/>
                  <a:pt x="62" y="1"/>
                </a:cubicBezTo>
                <a:cubicBezTo>
                  <a:pt x="62" y="0"/>
                  <a:pt x="63" y="0"/>
                  <a:pt x="63" y="0"/>
                </a:cubicBezTo>
              </a:path>
            </a:pathLst>
          </a:custGeom>
          <a:solidFill>
            <a:srgbClr val="498977"/>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6" name="Google Shape;1916;p45"/>
          <p:cNvSpPr/>
          <p:nvPr/>
        </p:nvSpPr>
        <p:spPr>
          <a:xfrm>
            <a:off x="8031674" y="3108084"/>
            <a:ext cx="309103" cy="269805"/>
          </a:xfrm>
          <a:custGeom>
            <a:avLst/>
            <a:gdLst/>
            <a:ahLst/>
            <a:cxnLst/>
            <a:rect l="l" t="t" r="r" b="b"/>
            <a:pathLst>
              <a:path w="170" h="170" extrusionOk="0">
                <a:moveTo>
                  <a:pt x="170" y="0"/>
                </a:moveTo>
                <a:lnTo>
                  <a:pt x="170" y="0"/>
                </a:lnTo>
                <a:lnTo>
                  <a:pt x="0" y="170"/>
                </a:lnTo>
                <a:lnTo>
                  <a:pt x="0" y="170"/>
                </a:lnTo>
                <a:lnTo>
                  <a:pt x="170" y="0"/>
                </a:lnTo>
                <a:lnTo>
                  <a:pt x="170" y="0"/>
                </a:lnTo>
                <a:close/>
              </a:path>
            </a:pathLst>
          </a:custGeom>
          <a:solidFill>
            <a:srgbClr val="53A58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7" name="Google Shape;1917;p45"/>
          <p:cNvSpPr/>
          <p:nvPr/>
        </p:nvSpPr>
        <p:spPr>
          <a:xfrm>
            <a:off x="8031674" y="3108084"/>
            <a:ext cx="309103" cy="269805"/>
          </a:xfrm>
          <a:custGeom>
            <a:avLst/>
            <a:gdLst/>
            <a:ahLst/>
            <a:cxnLst/>
            <a:rect l="l" t="t" r="r" b="b"/>
            <a:pathLst>
              <a:path w="170" h="170" extrusionOk="0">
                <a:moveTo>
                  <a:pt x="170" y="0"/>
                </a:moveTo>
                <a:lnTo>
                  <a:pt x="170" y="0"/>
                </a:lnTo>
                <a:lnTo>
                  <a:pt x="0" y="170"/>
                </a:lnTo>
                <a:lnTo>
                  <a:pt x="0" y="170"/>
                </a:lnTo>
                <a:lnTo>
                  <a:pt x="170" y="0"/>
                </a:lnTo>
                <a:lnTo>
                  <a:pt x="170" y="0"/>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8" name="Google Shape;1918;p45"/>
          <p:cNvSpPr/>
          <p:nvPr/>
        </p:nvSpPr>
        <p:spPr>
          <a:xfrm>
            <a:off x="8451690" y="3208071"/>
            <a:ext cx="321831" cy="169819"/>
          </a:xfrm>
          <a:custGeom>
            <a:avLst/>
            <a:gdLst/>
            <a:ahLst/>
            <a:cxnLst/>
            <a:rect l="l" t="t" r="r" b="b"/>
            <a:pathLst>
              <a:path w="83" h="50" extrusionOk="0">
                <a:moveTo>
                  <a:pt x="83" y="50"/>
                </a:moveTo>
                <a:cubicBezTo>
                  <a:pt x="83" y="50"/>
                  <a:pt x="83" y="50"/>
                  <a:pt x="83" y="50"/>
                </a:cubicBezTo>
                <a:cubicBezTo>
                  <a:pt x="83" y="50"/>
                  <a:pt x="83" y="50"/>
                  <a:pt x="83" y="50"/>
                </a:cubicBezTo>
                <a:moveTo>
                  <a:pt x="0" y="0"/>
                </a:moveTo>
                <a:cubicBezTo>
                  <a:pt x="21" y="21"/>
                  <a:pt x="21" y="21"/>
                  <a:pt x="21" y="21"/>
                </a:cubicBezTo>
                <a:cubicBezTo>
                  <a:pt x="33" y="32"/>
                  <a:pt x="33" y="32"/>
                  <a:pt x="33" y="32"/>
                </a:cubicBezTo>
                <a:cubicBezTo>
                  <a:pt x="36" y="35"/>
                  <a:pt x="40" y="38"/>
                  <a:pt x="44" y="40"/>
                </a:cubicBezTo>
                <a:cubicBezTo>
                  <a:pt x="40" y="38"/>
                  <a:pt x="36" y="35"/>
                  <a:pt x="33" y="32"/>
                </a:cubicBezTo>
                <a:cubicBezTo>
                  <a:pt x="21" y="21"/>
                  <a:pt x="21" y="21"/>
                  <a:pt x="21" y="21"/>
                </a:cubicBezTo>
                <a:cubicBezTo>
                  <a:pt x="0" y="0"/>
                  <a:pt x="0" y="0"/>
                  <a:pt x="0" y="0"/>
                </a:cubicBezTo>
              </a:path>
            </a:pathLst>
          </a:custGeom>
          <a:solidFill>
            <a:srgbClr val="498977"/>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9" name="Google Shape;1919;p45"/>
          <p:cNvSpPr/>
          <p:nvPr/>
        </p:nvSpPr>
        <p:spPr>
          <a:xfrm>
            <a:off x="9035349" y="2205032"/>
            <a:ext cx="325467" cy="171406"/>
          </a:xfrm>
          <a:custGeom>
            <a:avLst/>
            <a:gdLst/>
            <a:ahLst/>
            <a:cxnLst/>
            <a:rect l="l" t="t" r="r" b="b"/>
            <a:pathLst>
              <a:path w="84" h="51" extrusionOk="0">
                <a:moveTo>
                  <a:pt x="0" y="51"/>
                </a:moveTo>
                <a:cubicBezTo>
                  <a:pt x="0" y="51"/>
                  <a:pt x="0" y="51"/>
                  <a:pt x="0" y="51"/>
                </a:cubicBezTo>
                <a:cubicBezTo>
                  <a:pt x="0" y="51"/>
                  <a:pt x="0" y="51"/>
                  <a:pt x="0" y="51"/>
                </a:cubicBezTo>
                <a:moveTo>
                  <a:pt x="84" y="0"/>
                </a:moveTo>
                <a:cubicBezTo>
                  <a:pt x="62" y="22"/>
                  <a:pt x="62" y="22"/>
                  <a:pt x="62" y="22"/>
                </a:cubicBezTo>
                <a:cubicBezTo>
                  <a:pt x="50" y="33"/>
                  <a:pt x="50" y="33"/>
                  <a:pt x="50" y="33"/>
                </a:cubicBezTo>
                <a:cubicBezTo>
                  <a:pt x="47" y="36"/>
                  <a:pt x="44" y="38"/>
                  <a:pt x="40" y="40"/>
                </a:cubicBezTo>
                <a:cubicBezTo>
                  <a:pt x="44" y="38"/>
                  <a:pt x="47" y="36"/>
                  <a:pt x="50" y="33"/>
                </a:cubicBezTo>
                <a:cubicBezTo>
                  <a:pt x="62" y="22"/>
                  <a:pt x="62" y="22"/>
                  <a:pt x="62" y="22"/>
                </a:cubicBezTo>
                <a:cubicBezTo>
                  <a:pt x="84" y="0"/>
                  <a:pt x="84" y="0"/>
                  <a:pt x="84" y="0"/>
                </a:cubicBezTo>
              </a:path>
            </a:pathLst>
          </a:custGeom>
          <a:solidFill>
            <a:srgbClr val="B14434"/>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grpSp>
        <p:nvGrpSpPr>
          <p:cNvPr id="1920" name="Google Shape;1920;p45"/>
          <p:cNvGrpSpPr/>
          <p:nvPr/>
        </p:nvGrpSpPr>
        <p:grpSpPr>
          <a:xfrm>
            <a:off x="6582634" y="2119858"/>
            <a:ext cx="2309890" cy="1602264"/>
            <a:chOff x="6582634" y="2119858"/>
            <a:chExt cx="2309890" cy="1602264"/>
          </a:xfrm>
        </p:grpSpPr>
        <p:sp>
          <p:nvSpPr>
            <p:cNvPr id="1921" name="Google Shape;1921;p45"/>
            <p:cNvSpPr/>
            <p:nvPr/>
          </p:nvSpPr>
          <p:spPr>
            <a:xfrm>
              <a:off x="6582634" y="2694662"/>
              <a:ext cx="2206447"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a:solidFill>
                  <a:schemeClr val="lt1"/>
                </a:solidFill>
                <a:latin typeface="Lato Light"/>
                <a:ea typeface="Lato Light"/>
                <a:cs typeface="Lato Light"/>
                <a:sym typeface="Lato Light"/>
              </a:endParaRPr>
            </a:p>
          </p:txBody>
        </p:sp>
        <p:sp>
          <p:nvSpPr>
            <p:cNvPr id="1922" name="Google Shape;1922;p45"/>
            <p:cNvSpPr/>
            <p:nvPr/>
          </p:nvSpPr>
          <p:spPr>
            <a:xfrm rot="-2706351">
              <a:off x="7771583" y="2934052"/>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a:solidFill>
                  <a:schemeClr val="lt1"/>
                </a:solidFill>
                <a:latin typeface="Lato Light"/>
                <a:ea typeface="Lato Light"/>
                <a:cs typeface="Lato Light"/>
                <a:sym typeface="Lato Light"/>
              </a:endParaRPr>
            </a:p>
          </p:txBody>
        </p:sp>
        <p:sp>
          <p:nvSpPr>
            <p:cNvPr id="1923" name="Google Shape;1923;p45"/>
            <p:cNvSpPr/>
            <p:nvPr/>
          </p:nvSpPr>
          <p:spPr>
            <a:xfrm rot="2717866">
              <a:off x="7772380" y="2451716"/>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a:solidFill>
                  <a:schemeClr val="lt1"/>
                </a:solidFill>
                <a:latin typeface="Lato Light"/>
                <a:ea typeface="Lato Light"/>
                <a:cs typeface="Lato Light"/>
                <a:sym typeface="Lato Light"/>
              </a:endParaRPr>
            </a:p>
          </p:txBody>
        </p:sp>
        <p:sp>
          <p:nvSpPr>
            <p:cNvPr id="1924" name="Google Shape;1924;p45"/>
            <p:cNvSpPr txBox="1"/>
            <p:nvPr/>
          </p:nvSpPr>
          <p:spPr>
            <a:xfrm>
              <a:off x="6791526" y="2450325"/>
              <a:ext cx="1792800" cy="9144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1400">
                  <a:solidFill>
                    <a:schemeClr val="lt1"/>
                  </a:solidFill>
                  <a:latin typeface="Calibri"/>
                  <a:ea typeface="Calibri"/>
                  <a:cs typeface="Calibri"/>
                  <a:sym typeface="Calibri"/>
                </a:rPr>
                <a:t>Adaptive Challenges</a:t>
              </a:r>
              <a:endParaRPr/>
            </a:p>
          </p:txBody>
        </p:sp>
      </p:grpSp>
      <p:grpSp>
        <p:nvGrpSpPr>
          <p:cNvPr id="1925" name="Google Shape;1925;p45"/>
          <p:cNvGrpSpPr/>
          <p:nvPr/>
        </p:nvGrpSpPr>
        <p:grpSpPr>
          <a:xfrm>
            <a:off x="6533857" y="3397774"/>
            <a:ext cx="2309890" cy="1602264"/>
            <a:chOff x="6677397" y="3773595"/>
            <a:chExt cx="2309890" cy="1602264"/>
          </a:xfrm>
        </p:grpSpPr>
        <p:grpSp>
          <p:nvGrpSpPr>
            <p:cNvPr id="1926" name="Google Shape;1926;p45"/>
            <p:cNvGrpSpPr/>
            <p:nvPr/>
          </p:nvGrpSpPr>
          <p:grpSpPr>
            <a:xfrm rot="10800000">
              <a:off x="6677397" y="3773595"/>
              <a:ext cx="2309890" cy="1602264"/>
              <a:chOff x="6780840" y="3772810"/>
              <a:chExt cx="2309890" cy="1602264"/>
            </a:xfrm>
          </p:grpSpPr>
          <p:sp>
            <p:nvSpPr>
              <p:cNvPr id="1927" name="Google Shape;1927;p45"/>
              <p:cNvSpPr/>
              <p:nvPr/>
            </p:nvSpPr>
            <p:spPr>
              <a:xfrm>
                <a:off x="6780840" y="4347614"/>
                <a:ext cx="2206447"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a:solidFill>
                    <a:schemeClr val="lt1"/>
                  </a:solidFill>
                  <a:latin typeface="Lato Light"/>
                  <a:ea typeface="Lato Light"/>
                  <a:cs typeface="Lato Light"/>
                  <a:sym typeface="Lato Light"/>
                </a:endParaRPr>
              </a:p>
            </p:txBody>
          </p:sp>
          <p:sp>
            <p:nvSpPr>
              <p:cNvPr id="1928" name="Google Shape;1928;p45"/>
              <p:cNvSpPr/>
              <p:nvPr/>
            </p:nvSpPr>
            <p:spPr>
              <a:xfrm rot="-2706351">
                <a:off x="7969789" y="4587004"/>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a:solidFill>
                    <a:schemeClr val="lt1"/>
                  </a:solidFill>
                  <a:latin typeface="Lato Light"/>
                  <a:ea typeface="Lato Light"/>
                  <a:cs typeface="Lato Light"/>
                  <a:sym typeface="Lato Light"/>
                </a:endParaRPr>
              </a:p>
            </p:txBody>
          </p:sp>
          <p:sp>
            <p:nvSpPr>
              <p:cNvPr id="1929" name="Google Shape;1929;p45"/>
              <p:cNvSpPr/>
              <p:nvPr/>
            </p:nvSpPr>
            <p:spPr>
              <a:xfrm rot="2717866">
                <a:off x="7970586" y="4104668"/>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a:solidFill>
                    <a:schemeClr val="lt1"/>
                  </a:solidFill>
                  <a:latin typeface="Lato Light"/>
                  <a:ea typeface="Lato Light"/>
                  <a:cs typeface="Lato Light"/>
                  <a:sym typeface="Lato Light"/>
                </a:endParaRPr>
              </a:p>
            </p:txBody>
          </p:sp>
        </p:grpSp>
        <p:sp>
          <p:nvSpPr>
            <p:cNvPr id="1930" name="Google Shape;1930;p45"/>
            <p:cNvSpPr txBox="1"/>
            <p:nvPr/>
          </p:nvSpPr>
          <p:spPr>
            <a:xfrm>
              <a:off x="7011999" y="4111421"/>
              <a:ext cx="1713900" cy="9144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1400">
                  <a:solidFill>
                    <a:schemeClr val="lt1"/>
                  </a:solidFill>
                  <a:latin typeface="Calibri"/>
                  <a:ea typeface="Calibri"/>
                  <a:cs typeface="Calibri"/>
                  <a:sym typeface="Calibri"/>
                </a:rPr>
                <a:t>Technical Challenges</a:t>
              </a:r>
              <a:endParaRPr/>
            </a:p>
          </p:txBody>
        </p:sp>
      </p:grpSp>
      <p:sp>
        <p:nvSpPr>
          <p:cNvPr id="1931" name="Google Shape;1931;p45"/>
          <p:cNvSpPr txBox="1"/>
          <p:nvPr/>
        </p:nvSpPr>
        <p:spPr>
          <a:xfrm>
            <a:off x="3672031" y="2922498"/>
            <a:ext cx="2841404" cy="1815882"/>
          </a:xfrm>
          <a:prstGeom prst="rect">
            <a:avLst/>
          </a:prstGeom>
          <a:noFill/>
          <a:ln>
            <a:noFill/>
          </a:ln>
        </p:spPr>
        <p:txBody>
          <a:bodyPr spcFirstLastPara="1" wrap="square" lIns="91425" tIns="45700" rIns="91425" bIns="45700" anchor="ctr" anchorCtr="0">
            <a:noAutofit/>
          </a:bodyPr>
          <a:lstStyle/>
          <a:p>
            <a:pPr marL="285750" marR="0" lvl="0" indent="-184150" algn="l" rtl="0">
              <a:spcBef>
                <a:spcPts val="0"/>
              </a:spcBef>
              <a:spcAft>
                <a:spcPts val="0"/>
              </a:spcAft>
              <a:buClr>
                <a:schemeClr val="dk1"/>
              </a:buClr>
              <a:buSzPts val="1600"/>
              <a:buFont typeface="Arial"/>
              <a:buNone/>
            </a:pPr>
            <a:endParaRPr sz="1600">
              <a:solidFill>
                <a:srgbClr val="135C62"/>
              </a:solidFill>
              <a:latin typeface="Calibri"/>
              <a:ea typeface="Calibri"/>
              <a:cs typeface="Calibri"/>
              <a:sym typeface="Calibri"/>
            </a:endParaRPr>
          </a:p>
        </p:txBody>
      </p:sp>
      <p:sp>
        <p:nvSpPr>
          <p:cNvPr id="1932" name="Google Shape;1932;p45"/>
          <p:cNvSpPr txBox="1"/>
          <p:nvPr/>
        </p:nvSpPr>
        <p:spPr>
          <a:xfrm>
            <a:off x="9092743" y="2922498"/>
            <a:ext cx="2841404" cy="1815882"/>
          </a:xfrm>
          <a:prstGeom prst="rect">
            <a:avLst/>
          </a:prstGeom>
          <a:noFill/>
          <a:ln>
            <a:noFill/>
          </a:ln>
        </p:spPr>
        <p:txBody>
          <a:bodyPr spcFirstLastPara="1" wrap="square" lIns="91425" tIns="45700" rIns="91425" bIns="45700" anchor="ctr" anchorCtr="0">
            <a:noAutofit/>
          </a:bodyPr>
          <a:lstStyle/>
          <a:p>
            <a:pPr marL="285750" marR="0" lvl="0" indent="-184150" algn="l" rtl="0">
              <a:spcBef>
                <a:spcPts val="0"/>
              </a:spcBef>
              <a:spcAft>
                <a:spcPts val="0"/>
              </a:spcAft>
              <a:buClr>
                <a:schemeClr val="dk1"/>
              </a:buClr>
              <a:buSzPts val="1600"/>
              <a:buFont typeface="Arial"/>
              <a:buNone/>
            </a:pPr>
            <a:endParaRPr sz="1600">
              <a:solidFill>
                <a:srgbClr val="135C62"/>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37" name="Google Shape;1937;p4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Distinguishing technical problems and adaptive challenges</a:t>
            </a:r>
            <a:endParaRPr/>
          </a:p>
        </p:txBody>
      </p:sp>
      <p:sp>
        <p:nvSpPr>
          <p:cNvPr id="1938" name="Google Shape;1938;p4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Adaptive and technical challenges can be identified based on specific criteria</a:t>
            </a:r>
            <a:endParaRPr/>
          </a:p>
        </p:txBody>
      </p:sp>
      <p:sp>
        <p:nvSpPr>
          <p:cNvPr id="1939" name="Google Shape;1939;p4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The Adaptive Leadership Approach: Adaptive Challenges vs. Technical Challenges</a:t>
            </a:r>
            <a:endParaRPr/>
          </a:p>
          <a:p>
            <a:pPr marL="0" lvl="0" indent="0" algn="l" rtl="0">
              <a:lnSpc>
                <a:spcPct val="90000"/>
              </a:lnSpc>
              <a:spcBef>
                <a:spcPts val="1000"/>
              </a:spcBef>
              <a:spcAft>
                <a:spcPts val="0"/>
              </a:spcAft>
              <a:buClr>
                <a:srgbClr val="79527B"/>
              </a:buClr>
              <a:buSzPct val="100000"/>
              <a:buNone/>
            </a:pPr>
            <a:endParaRPr/>
          </a:p>
        </p:txBody>
      </p:sp>
      <p:sp>
        <p:nvSpPr>
          <p:cNvPr id="1940" name="Google Shape;1940;p46"/>
          <p:cNvSpPr/>
          <p:nvPr/>
        </p:nvSpPr>
        <p:spPr>
          <a:xfrm>
            <a:off x="8031674" y="2841453"/>
            <a:ext cx="309103" cy="266631"/>
          </a:xfrm>
          <a:custGeom>
            <a:avLst/>
            <a:gdLst/>
            <a:ahLst/>
            <a:cxnLst/>
            <a:rect l="l" t="t" r="r" b="b"/>
            <a:pathLst>
              <a:path w="170" h="168" extrusionOk="0">
                <a:moveTo>
                  <a:pt x="0" y="0"/>
                </a:moveTo>
                <a:lnTo>
                  <a:pt x="0" y="0"/>
                </a:lnTo>
                <a:lnTo>
                  <a:pt x="170" y="168"/>
                </a:lnTo>
                <a:lnTo>
                  <a:pt x="170" y="168"/>
                </a:lnTo>
                <a:lnTo>
                  <a:pt x="0" y="0"/>
                </a:lnTo>
                <a:close/>
              </a:path>
            </a:pathLst>
          </a:custGeom>
          <a:solidFill>
            <a:srgbClr val="53A58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41" name="Google Shape;1941;p46"/>
          <p:cNvSpPr/>
          <p:nvPr/>
        </p:nvSpPr>
        <p:spPr>
          <a:xfrm>
            <a:off x="8031674" y="2841453"/>
            <a:ext cx="309103" cy="266631"/>
          </a:xfrm>
          <a:custGeom>
            <a:avLst/>
            <a:gdLst/>
            <a:ahLst/>
            <a:cxnLst/>
            <a:rect l="l" t="t" r="r" b="b"/>
            <a:pathLst>
              <a:path w="170" h="168" extrusionOk="0">
                <a:moveTo>
                  <a:pt x="0" y="0"/>
                </a:moveTo>
                <a:lnTo>
                  <a:pt x="0" y="0"/>
                </a:lnTo>
                <a:lnTo>
                  <a:pt x="170" y="168"/>
                </a:lnTo>
                <a:lnTo>
                  <a:pt x="170" y="168"/>
                </a:lnTo>
                <a:lnTo>
                  <a:pt x="0" y="0"/>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42" name="Google Shape;1942;p46"/>
          <p:cNvSpPr/>
          <p:nvPr/>
        </p:nvSpPr>
        <p:spPr>
          <a:xfrm>
            <a:off x="8340777" y="2898588"/>
            <a:ext cx="243646" cy="209496"/>
          </a:xfrm>
          <a:custGeom>
            <a:avLst/>
            <a:gdLst/>
            <a:ahLst/>
            <a:cxnLst/>
            <a:rect l="l" t="t" r="r" b="b"/>
            <a:pathLst>
              <a:path w="63" h="62" extrusionOk="0">
                <a:moveTo>
                  <a:pt x="63" y="0"/>
                </a:moveTo>
                <a:cubicBezTo>
                  <a:pt x="63" y="0"/>
                  <a:pt x="62" y="0"/>
                  <a:pt x="62" y="1"/>
                </a:cubicBezTo>
                <a:cubicBezTo>
                  <a:pt x="50" y="12"/>
                  <a:pt x="50" y="12"/>
                  <a:pt x="50" y="12"/>
                </a:cubicBezTo>
                <a:cubicBezTo>
                  <a:pt x="0" y="62"/>
                  <a:pt x="0" y="62"/>
                  <a:pt x="0" y="62"/>
                </a:cubicBezTo>
                <a:cubicBezTo>
                  <a:pt x="0" y="62"/>
                  <a:pt x="0" y="62"/>
                  <a:pt x="0" y="62"/>
                </a:cubicBezTo>
                <a:cubicBezTo>
                  <a:pt x="50" y="12"/>
                  <a:pt x="50" y="12"/>
                  <a:pt x="50" y="12"/>
                </a:cubicBezTo>
                <a:cubicBezTo>
                  <a:pt x="62" y="1"/>
                  <a:pt x="62" y="1"/>
                  <a:pt x="62" y="1"/>
                </a:cubicBezTo>
                <a:cubicBezTo>
                  <a:pt x="62" y="0"/>
                  <a:pt x="63" y="0"/>
                  <a:pt x="63" y="0"/>
                </a:cubicBezTo>
              </a:path>
            </a:pathLst>
          </a:custGeom>
          <a:solidFill>
            <a:srgbClr val="498977"/>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43" name="Google Shape;1943;p46"/>
          <p:cNvSpPr/>
          <p:nvPr/>
        </p:nvSpPr>
        <p:spPr>
          <a:xfrm>
            <a:off x="8031674" y="3108084"/>
            <a:ext cx="309103" cy="269805"/>
          </a:xfrm>
          <a:custGeom>
            <a:avLst/>
            <a:gdLst/>
            <a:ahLst/>
            <a:cxnLst/>
            <a:rect l="l" t="t" r="r" b="b"/>
            <a:pathLst>
              <a:path w="170" h="170" extrusionOk="0">
                <a:moveTo>
                  <a:pt x="170" y="0"/>
                </a:moveTo>
                <a:lnTo>
                  <a:pt x="170" y="0"/>
                </a:lnTo>
                <a:lnTo>
                  <a:pt x="0" y="170"/>
                </a:lnTo>
                <a:lnTo>
                  <a:pt x="0" y="170"/>
                </a:lnTo>
                <a:lnTo>
                  <a:pt x="170" y="0"/>
                </a:lnTo>
                <a:lnTo>
                  <a:pt x="170" y="0"/>
                </a:lnTo>
                <a:close/>
              </a:path>
            </a:pathLst>
          </a:custGeom>
          <a:solidFill>
            <a:srgbClr val="53A58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44" name="Google Shape;1944;p46"/>
          <p:cNvSpPr/>
          <p:nvPr/>
        </p:nvSpPr>
        <p:spPr>
          <a:xfrm>
            <a:off x="8031674" y="3108084"/>
            <a:ext cx="309103" cy="269805"/>
          </a:xfrm>
          <a:custGeom>
            <a:avLst/>
            <a:gdLst/>
            <a:ahLst/>
            <a:cxnLst/>
            <a:rect l="l" t="t" r="r" b="b"/>
            <a:pathLst>
              <a:path w="170" h="170" extrusionOk="0">
                <a:moveTo>
                  <a:pt x="170" y="0"/>
                </a:moveTo>
                <a:lnTo>
                  <a:pt x="170" y="0"/>
                </a:lnTo>
                <a:lnTo>
                  <a:pt x="0" y="170"/>
                </a:lnTo>
                <a:lnTo>
                  <a:pt x="0" y="170"/>
                </a:lnTo>
                <a:lnTo>
                  <a:pt x="170" y="0"/>
                </a:lnTo>
                <a:lnTo>
                  <a:pt x="170" y="0"/>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45" name="Google Shape;1945;p46"/>
          <p:cNvSpPr/>
          <p:nvPr/>
        </p:nvSpPr>
        <p:spPr>
          <a:xfrm>
            <a:off x="8451690" y="3208071"/>
            <a:ext cx="321831" cy="169819"/>
          </a:xfrm>
          <a:custGeom>
            <a:avLst/>
            <a:gdLst/>
            <a:ahLst/>
            <a:cxnLst/>
            <a:rect l="l" t="t" r="r" b="b"/>
            <a:pathLst>
              <a:path w="83" h="50" extrusionOk="0">
                <a:moveTo>
                  <a:pt x="83" y="50"/>
                </a:moveTo>
                <a:cubicBezTo>
                  <a:pt x="83" y="50"/>
                  <a:pt x="83" y="50"/>
                  <a:pt x="83" y="50"/>
                </a:cubicBezTo>
                <a:cubicBezTo>
                  <a:pt x="83" y="50"/>
                  <a:pt x="83" y="50"/>
                  <a:pt x="83" y="50"/>
                </a:cubicBezTo>
                <a:moveTo>
                  <a:pt x="0" y="0"/>
                </a:moveTo>
                <a:cubicBezTo>
                  <a:pt x="21" y="21"/>
                  <a:pt x="21" y="21"/>
                  <a:pt x="21" y="21"/>
                </a:cubicBezTo>
                <a:cubicBezTo>
                  <a:pt x="33" y="32"/>
                  <a:pt x="33" y="32"/>
                  <a:pt x="33" y="32"/>
                </a:cubicBezTo>
                <a:cubicBezTo>
                  <a:pt x="36" y="35"/>
                  <a:pt x="40" y="38"/>
                  <a:pt x="44" y="40"/>
                </a:cubicBezTo>
                <a:cubicBezTo>
                  <a:pt x="40" y="38"/>
                  <a:pt x="36" y="35"/>
                  <a:pt x="33" y="32"/>
                </a:cubicBezTo>
                <a:cubicBezTo>
                  <a:pt x="21" y="21"/>
                  <a:pt x="21" y="21"/>
                  <a:pt x="21" y="21"/>
                </a:cubicBezTo>
                <a:cubicBezTo>
                  <a:pt x="0" y="0"/>
                  <a:pt x="0" y="0"/>
                  <a:pt x="0" y="0"/>
                </a:cubicBezTo>
              </a:path>
            </a:pathLst>
          </a:custGeom>
          <a:solidFill>
            <a:srgbClr val="498977"/>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46" name="Google Shape;1946;p46"/>
          <p:cNvSpPr/>
          <p:nvPr/>
        </p:nvSpPr>
        <p:spPr>
          <a:xfrm>
            <a:off x="9035349" y="2205032"/>
            <a:ext cx="325467" cy="171406"/>
          </a:xfrm>
          <a:custGeom>
            <a:avLst/>
            <a:gdLst/>
            <a:ahLst/>
            <a:cxnLst/>
            <a:rect l="l" t="t" r="r" b="b"/>
            <a:pathLst>
              <a:path w="84" h="51" extrusionOk="0">
                <a:moveTo>
                  <a:pt x="0" y="51"/>
                </a:moveTo>
                <a:cubicBezTo>
                  <a:pt x="0" y="51"/>
                  <a:pt x="0" y="51"/>
                  <a:pt x="0" y="51"/>
                </a:cubicBezTo>
                <a:cubicBezTo>
                  <a:pt x="0" y="51"/>
                  <a:pt x="0" y="51"/>
                  <a:pt x="0" y="51"/>
                </a:cubicBezTo>
                <a:moveTo>
                  <a:pt x="84" y="0"/>
                </a:moveTo>
                <a:cubicBezTo>
                  <a:pt x="62" y="22"/>
                  <a:pt x="62" y="22"/>
                  <a:pt x="62" y="22"/>
                </a:cubicBezTo>
                <a:cubicBezTo>
                  <a:pt x="50" y="33"/>
                  <a:pt x="50" y="33"/>
                  <a:pt x="50" y="33"/>
                </a:cubicBezTo>
                <a:cubicBezTo>
                  <a:pt x="47" y="36"/>
                  <a:pt x="44" y="38"/>
                  <a:pt x="40" y="40"/>
                </a:cubicBezTo>
                <a:cubicBezTo>
                  <a:pt x="44" y="38"/>
                  <a:pt x="47" y="36"/>
                  <a:pt x="50" y="33"/>
                </a:cubicBezTo>
                <a:cubicBezTo>
                  <a:pt x="62" y="22"/>
                  <a:pt x="62" y="22"/>
                  <a:pt x="62" y="22"/>
                </a:cubicBezTo>
                <a:cubicBezTo>
                  <a:pt x="84" y="0"/>
                  <a:pt x="84" y="0"/>
                  <a:pt x="84" y="0"/>
                </a:cubicBezTo>
              </a:path>
            </a:pathLst>
          </a:custGeom>
          <a:solidFill>
            <a:srgbClr val="B14434"/>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47" name="Google Shape;1947;p46"/>
          <p:cNvSpPr txBox="1"/>
          <p:nvPr/>
        </p:nvSpPr>
        <p:spPr>
          <a:xfrm>
            <a:off x="3672031" y="2922498"/>
            <a:ext cx="2841404" cy="1815882"/>
          </a:xfrm>
          <a:prstGeom prst="rect">
            <a:avLst/>
          </a:prstGeom>
          <a:noFill/>
          <a:ln>
            <a:noFill/>
          </a:ln>
        </p:spPr>
        <p:txBody>
          <a:bodyPr spcFirstLastPara="1" wrap="square" lIns="91425" tIns="45700" rIns="91425" bIns="45700" anchor="ctr" anchorCtr="0">
            <a:noAutofit/>
          </a:bodyPr>
          <a:lstStyle/>
          <a:p>
            <a:pPr marL="285750" marR="0" lvl="0" indent="-184150" algn="l" rtl="0">
              <a:spcBef>
                <a:spcPts val="0"/>
              </a:spcBef>
              <a:spcAft>
                <a:spcPts val="0"/>
              </a:spcAft>
              <a:buClr>
                <a:schemeClr val="dk1"/>
              </a:buClr>
              <a:buSzPts val="1600"/>
              <a:buFont typeface="Arial"/>
              <a:buNone/>
            </a:pPr>
            <a:endParaRPr sz="1600">
              <a:solidFill>
                <a:srgbClr val="135C62"/>
              </a:solidFill>
              <a:latin typeface="Calibri"/>
              <a:ea typeface="Calibri"/>
              <a:cs typeface="Calibri"/>
              <a:sym typeface="Calibri"/>
            </a:endParaRPr>
          </a:p>
        </p:txBody>
      </p:sp>
      <p:sp>
        <p:nvSpPr>
          <p:cNvPr id="1948" name="Google Shape;1948;p46"/>
          <p:cNvSpPr txBox="1"/>
          <p:nvPr/>
        </p:nvSpPr>
        <p:spPr>
          <a:xfrm>
            <a:off x="9092743" y="2922498"/>
            <a:ext cx="2841404" cy="1815882"/>
          </a:xfrm>
          <a:prstGeom prst="rect">
            <a:avLst/>
          </a:prstGeom>
          <a:noFill/>
          <a:ln>
            <a:noFill/>
          </a:ln>
        </p:spPr>
        <p:txBody>
          <a:bodyPr spcFirstLastPara="1" wrap="square" lIns="91425" tIns="45700" rIns="91425" bIns="45700" anchor="ctr" anchorCtr="0">
            <a:noAutofit/>
          </a:bodyPr>
          <a:lstStyle/>
          <a:p>
            <a:pPr marL="285750" marR="0" lvl="0" indent="-184150" algn="l" rtl="0">
              <a:spcBef>
                <a:spcPts val="0"/>
              </a:spcBef>
              <a:spcAft>
                <a:spcPts val="0"/>
              </a:spcAft>
              <a:buClr>
                <a:schemeClr val="dk1"/>
              </a:buClr>
              <a:buSzPts val="1600"/>
              <a:buFont typeface="Arial"/>
              <a:buNone/>
            </a:pPr>
            <a:endParaRPr sz="1600">
              <a:solidFill>
                <a:srgbClr val="135C62"/>
              </a:solidFill>
              <a:latin typeface="Calibri"/>
              <a:ea typeface="Calibri"/>
              <a:cs typeface="Calibri"/>
              <a:sym typeface="Calibri"/>
            </a:endParaRPr>
          </a:p>
        </p:txBody>
      </p:sp>
      <p:graphicFrame>
        <p:nvGraphicFramePr>
          <p:cNvPr id="1949" name="Google Shape;1949;p46"/>
          <p:cNvGraphicFramePr/>
          <p:nvPr/>
        </p:nvGraphicFramePr>
        <p:xfrm>
          <a:off x="4283641" y="2989822"/>
          <a:ext cx="208300" cy="365770"/>
        </p:xfrm>
        <a:graphic>
          <a:graphicData uri="http://schemas.openxmlformats.org/drawingml/2006/table">
            <a:tbl>
              <a:tblPr>
                <a:noFill/>
                <a:tableStyleId>{EB907E2C-3C3C-4DA2-82E0-D57012FD42E6}</a:tableStyleId>
              </a:tblPr>
              <a:tblGrid>
                <a:gridCol w="208300">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950" name="Google Shape;1950;p46"/>
          <p:cNvGraphicFramePr/>
          <p:nvPr>
            <p:extLst>
              <p:ext uri="{D42A27DB-BD31-4B8C-83A1-F6EECF244321}">
                <p14:modId xmlns:p14="http://schemas.microsoft.com/office/powerpoint/2010/main" val="1930387439"/>
              </p:ext>
            </p:extLst>
          </p:nvPr>
        </p:nvGraphicFramePr>
        <p:xfrm>
          <a:off x="4219002" y="2038430"/>
          <a:ext cx="7239000" cy="1645800"/>
        </p:xfrm>
        <a:graphic>
          <a:graphicData uri="http://schemas.openxmlformats.org/drawingml/2006/table">
            <a:tbl>
              <a:tblPr firstRow="1" bandRow="1">
                <a:noFill/>
                <a:tableStyleId>{EB907E2C-3C3C-4DA2-82E0-D57012FD42E6}</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558825">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Kind of Challenge</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895E8C"/>
                    </a:solidFill>
                  </a:tcPr>
                </a:tc>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Problem Definition</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895E8C"/>
                    </a:solidFill>
                  </a:tcPr>
                </a:tc>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Solution</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895E8C"/>
                    </a:solidFill>
                  </a:tcPr>
                </a:tc>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Who is doing the Work?</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895E8C"/>
                    </a:solidFill>
                  </a:tcPr>
                </a:tc>
                <a:extLst>
                  <a:ext uri="{0D108BD9-81ED-4DB2-BD59-A6C34878D82A}">
                    <a16:rowId xmlns:a16="http://schemas.microsoft.com/office/drawing/2014/main" val="10000"/>
                  </a:ext>
                </a:extLst>
              </a:tr>
              <a:tr h="356700">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Technical</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A77FA9"/>
                    </a:solidFill>
                  </a:tcPr>
                </a:tc>
                <a:tc>
                  <a:txBody>
                    <a:bodyPr/>
                    <a:lstStyle/>
                    <a:p>
                      <a:pPr marL="0" marR="0" lvl="0" indent="0" algn="l" rtl="0">
                        <a:lnSpc>
                          <a:spcPct val="100000"/>
                        </a:lnSpc>
                        <a:spcBef>
                          <a:spcPts val="0"/>
                        </a:spcBef>
                        <a:spcAft>
                          <a:spcPts val="0"/>
                        </a:spcAft>
                        <a:buClr>
                          <a:srgbClr val="000000"/>
                        </a:buClr>
                        <a:buFont typeface="Arial"/>
                        <a:buNone/>
                      </a:pPr>
                      <a:r>
                        <a:rPr lang="en-US" sz="1800" b="0" i="0" u="none" strike="noStrike" cap="none">
                          <a:solidFill>
                            <a:srgbClr val="595A59"/>
                          </a:solidFill>
                          <a:latin typeface="Calibri"/>
                          <a:ea typeface="Calibri"/>
                          <a:cs typeface="Calibri"/>
                          <a:sym typeface="Calibri"/>
                        </a:rPr>
                        <a:t>Clear</a:t>
                      </a:r>
                      <a:endParaRPr sz="1800" b="0" i="0" u="none" strike="noStrike" cap="none">
                        <a:solidFill>
                          <a:srgbClr val="595A59"/>
                        </a:solidFill>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rgbClr val="595A59"/>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rgbClr val="595A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800" b="0" i="0" u="none" strike="noStrike" cap="none">
                          <a:solidFill>
                            <a:srgbClr val="595A59"/>
                          </a:solidFill>
                          <a:latin typeface="Calibri"/>
                          <a:ea typeface="Calibri"/>
                          <a:cs typeface="Calibri"/>
                          <a:sym typeface="Calibri"/>
                        </a:rPr>
                        <a:t>Clear</a:t>
                      </a:r>
                      <a:endParaRPr sz="1800" b="0" i="0" u="none" strike="noStrike" cap="none">
                        <a:solidFill>
                          <a:srgbClr val="595A59"/>
                        </a:solidFill>
                        <a:latin typeface="Calibri"/>
                        <a:ea typeface="Calibri"/>
                        <a:cs typeface="Calibri"/>
                        <a:sym typeface="Calibri"/>
                      </a:endParaRPr>
                    </a:p>
                  </a:txBody>
                  <a:tcPr marL="91450" marR="91450" marT="45700" marB="45700">
                    <a:lnL w="12700" cap="flat" cmpd="sng">
                      <a:solidFill>
                        <a:srgbClr val="595A59"/>
                      </a:solidFill>
                      <a:prstDash val="solid"/>
                      <a:round/>
                      <a:headEnd type="none" w="sm" len="sm"/>
                      <a:tailEnd type="none" w="sm" len="sm"/>
                    </a:lnL>
                    <a:lnR w="12700" cap="flat" cmpd="sng">
                      <a:solidFill>
                        <a:srgbClr val="595A59"/>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rgbClr val="595A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800" b="0" i="0" u="none" strike="noStrike" cap="none">
                          <a:solidFill>
                            <a:srgbClr val="595A59"/>
                          </a:solidFill>
                          <a:latin typeface="Calibri"/>
                          <a:ea typeface="Calibri"/>
                          <a:cs typeface="Calibri"/>
                          <a:sym typeface="Calibri"/>
                        </a:rPr>
                        <a:t>Function</a:t>
                      </a:r>
                      <a:endParaRPr sz="1800" b="0" i="0" u="none" strike="noStrike" cap="none">
                        <a:solidFill>
                          <a:srgbClr val="595A59"/>
                        </a:solidFill>
                        <a:latin typeface="Calibri"/>
                        <a:ea typeface="Calibri"/>
                        <a:cs typeface="Calibri"/>
                        <a:sym typeface="Calibri"/>
                      </a:endParaRPr>
                    </a:p>
                  </a:txBody>
                  <a:tcPr marL="91450" marR="91450" marT="45700" marB="45700">
                    <a:lnL w="12700" cap="flat" cmpd="sng">
                      <a:solidFill>
                        <a:srgbClr val="595A59"/>
                      </a:solidFill>
                      <a:prstDash val="solid"/>
                      <a:round/>
                      <a:headEnd type="none" w="sm" len="sm"/>
                      <a:tailEnd type="none" w="sm" len="sm"/>
                    </a:lnL>
                    <a:lnR w="12700" cap="flat" cmpd="sng">
                      <a:solidFill>
                        <a:srgbClr val="595A59"/>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rgbClr val="595A59"/>
                      </a:solidFill>
                      <a:prstDash val="solid"/>
                      <a:round/>
                      <a:headEnd type="none" w="sm" len="sm"/>
                      <a:tailEnd type="none" w="sm" len="sm"/>
                    </a:lnB>
                  </a:tcPr>
                </a:tc>
                <a:extLst>
                  <a:ext uri="{0D108BD9-81ED-4DB2-BD59-A6C34878D82A}">
                    <a16:rowId xmlns:a16="http://schemas.microsoft.com/office/drawing/2014/main" val="10001"/>
                  </a:ext>
                </a:extLst>
              </a:tr>
              <a:tr h="228600">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Adaptive</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A77FA9"/>
                    </a:solidFill>
                  </a:tcPr>
                </a:tc>
                <a:tc>
                  <a:txBody>
                    <a:bodyPr/>
                    <a:lstStyle/>
                    <a:p>
                      <a:pPr marL="0" marR="0" lvl="0" indent="0" algn="l" rtl="0">
                        <a:lnSpc>
                          <a:spcPct val="100000"/>
                        </a:lnSpc>
                        <a:spcBef>
                          <a:spcPts val="0"/>
                        </a:spcBef>
                        <a:spcAft>
                          <a:spcPts val="0"/>
                        </a:spcAft>
                        <a:buClr>
                          <a:srgbClr val="000000"/>
                        </a:buClr>
                        <a:buFont typeface="Arial"/>
                        <a:buNone/>
                      </a:pPr>
                      <a:r>
                        <a:rPr lang="en-US" sz="1800" b="0" i="0" u="none" strike="noStrike" cap="none">
                          <a:solidFill>
                            <a:srgbClr val="595A59"/>
                          </a:solidFill>
                          <a:latin typeface="Calibri"/>
                          <a:ea typeface="Calibri"/>
                          <a:cs typeface="Calibri"/>
                          <a:sym typeface="Calibri"/>
                        </a:rPr>
                        <a:t>Requires Learning</a:t>
                      </a:r>
                      <a:endParaRPr sz="1800" b="0" i="0" u="none" strike="noStrike" cap="none">
                        <a:solidFill>
                          <a:srgbClr val="595A59"/>
                        </a:solidFill>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rgbClr val="595A59"/>
                      </a:solidFill>
                      <a:prstDash val="solid"/>
                      <a:round/>
                      <a:headEnd type="none" w="sm" len="sm"/>
                      <a:tailEnd type="none" w="sm" len="sm"/>
                    </a:lnR>
                    <a:lnT w="12700" cap="flat" cmpd="sng">
                      <a:solidFill>
                        <a:srgbClr val="595A59"/>
                      </a:solidFill>
                      <a:prstDash val="solid"/>
                      <a:round/>
                      <a:headEnd type="none" w="sm" len="sm"/>
                      <a:tailEnd type="none" w="sm" len="sm"/>
                    </a:lnT>
                    <a:lnB w="12700" cap="flat" cmpd="sng">
                      <a:solidFill>
                        <a:srgbClr val="595A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800" b="0" i="0" u="none" strike="noStrike" cap="none">
                          <a:solidFill>
                            <a:srgbClr val="595A59"/>
                          </a:solidFill>
                          <a:latin typeface="Calibri"/>
                          <a:ea typeface="Calibri"/>
                          <a:cs typeface="Calibri"/>
                          <a:sym typeface="Calibri"/>
                        </a:rPr>
                        <a:t>Requires Learning </a:t>
                      </a:r>
                      <a:endParaRPr sz="1800" b="0" i="0" u="none" strike="noStrike" cap="none">
                        <a:solidFill>
                          <a:srgbClr val="595A59"/>
                        </a:solidFill>
                        <a:latin typeface="Calibri"/>
                        <a:ea typeface="Calibri"/>
                        <a:cs typeface="Calibri"/>
                        <a:sym typeface="Calibri"/>
                      </a:endParaRPr>
                    </a:p>
                  </a:txBody>
                  <a:tcPr marL="91450" marR="91450" marT="45700" marB="45700">
                    <a:lnL w="12700" cap="flat" cmpd="sng">
                      <a:solidFill>
                        <a:srgbClr val="595A59"/>
                      </a:solidFill>
                      <a:prstDash val="solid"/>
                      <a:round/>
                      <a:headEnd type="none" w="sm" len="sm"/>
                      <a:tailEnd type="none" w="sm" len="sm"/>
                    </a:lnL>
                    <a:lnR w="12700" cap="flat" cmpd="sng">
                      <a:solidFill>
                        <a:srgbClr val="595A59"/>
                      </a:solidFill>
                      <a:prstDash val="solid"/>
                      <a:round/>
                      <a:headEnd type="none" w="sm" len="sm"/>
                      <a:tailEnd type="none" w="sm" len="sm"/>
                    </a:lnR>
                    <a:lnT w="12700" cap="flat" cmpd="sng">
                      <a:solidFill>
                        <a:srgbClr val="595A59"/>
                      </a:solidFill>
                      <a:prstDash val="solid"/>
                      <a:round/>
                      <a:headEnd type="none" w="sm" len="sm"/>
                      <a:tailEnd type="none" w="sm" len="sm"/>
                    </a:lnT>
                    <a:lnB w="12700" cap="flat" cmpd="sng">
                      <a:solidFill>
                        <a:srgbClr val="595A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800" b="0" i="0" u="none" strike="noStrike" cap="none" dirty="0">
                          <a:solidFill>
                            <a:srgbClr val="595A59"/>
                          </a:solidFill>
                          <a:latin typeface="Calibri"/>
                          <a:ea typeface="Calibri"/>
                          <a:cs typeface="Calibri"/>
                          <a:sym typeface="Calibri"/>
                        </a:rPr>
                        <a:t>Stakeholders of the challenge</a:t>
                      </a:r>
                      <a:endParaRPr sz="1800" b="0" i="0" u="none" strike="noStrike" cap="none" dirty="0">
                        <a:solidFill>
                          <a:srgbClr val="595A59"/>
                        </a:solidFill>
                        <a:latin typeface="Calibri"/>
                        <a:ea typeface="Calibri"/>
                        <a:cs typeface="Calibri"/>
                        <a:sym typeface="Calibri"/>
                      </a:endParaRPr>
                    </a:p>
                  </a:txBody>
                  <a:tcPr marL="91450" marR="91450" marT="45700" marB="45700">
                    <a:lnL w="12700" cap="flat" cmpd="sng">
                      <a:solidFill>
                        <a:srgbClr val="595A59"/>
                      </a:solidFill>
                      <a:prstDash val="solid"/>
                      <a:round/>
                      <a:headEnd type="none" w="sm" len="sm"/>
                      <a:tailEnd type="none" w="sm" len="sm"/>
                    </a:lnL>
                    <a:lnR w="12700" cap="flat" cmpd="sng">
                      <a:solidFill>
                        <a:srgbClr val="595A59"/>
                      </a:solidFill>
                      <a:prstDash val="solid"/>
                      <a:round/>
                      <a:headEnd type="none" w="sm" len="sm"/>
                      <a:tailEnd type="none" w="sm" len="sm"/>
                    </a:lnR>
                    <a:lnT w="12700" cap="flat" cmpd="sng">
                      <a:solidFill>
                        <a:srgbClr val="595A59"/>
                      </a:solidFill>
                      <a:prstDash val="solid"/>
                      <a:round/>
                      <a:headEnd type="none" w="sm" len="sm"/>
                      <a:tailEnd type="none" w="sm" len="sm"/>
                    </a:lnT>
                    <a:lnB w="12700" cap="flat" cmpd="sng">
                      <a:solidFill>
                        <a:srgbClr val="595A5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54"/>
        <p:cNvGrpSpPr/>
        <p:nvPr/>
      </p:nvGrpSpPr>
      <p:grpSpPr>
        <a:xfrm>
          <a:off x="0" y="0"/>
          <a:ext cx="0" cy="0"/>
          <a:chOff x="0" y="0"/>
          <a:chExt cx="0" cy="0"/>
        </a:xfrm>
      </p:grpSpPr>
      <p:sp>
        <p:nvSpPr>
          <p:cNvPr id="1955" name="Google Shape;1955;p4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Some challenges are both – technical AND adaptive</a:t>
            </a:r>
            <a:endParaRPr/>
          </a:p>
        </p:txBody>
      </p:sp>
      <p:sp>
        <p:nvSpPr>
          <p:cNvPr id="1956" name="Google Shape;1956;p4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Adaptive and technical challenges can be identified based on specific criteria</a:t>
            </a:r>
            <a:endParaRPr/>
          </a:p>
        </p:txBody>
      </p:sp>
      <p:sp>
        <p:nvSpPr>
          <p:cNvPr id="1957" name="Google Shape;1957;p4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The Adaptive Leadership Approach: Adaptive Challenges vs. Technical Challenges</a:t>
            </a:r>
            <a:endParaRPr/>
          </a:p>
          <a:p>
            <a:pPr marL="0" lvl="0" indent="0" algn="l" rtl="0">
              <a:lnSpc>
                <a:spcPct val="90000"/>
              </a:lnSpc>
              <a:spcBef>
                <a:spcPts val="1000"/>
              </a:spcBef>
              <a:spcAft>
                <a:spcPts val="0"/>
              </a:spcAft>
              <a:buClr>
                <a:srgbClr val="79527B"/>
              </a:buClr>
              <a:buSzPct val="100000"/>
              <a:buNone/>
            </a:pPr>
            <a:endParaRPr/>
          </a:p>
        </p:txBody>
      </p:sp>
      <p:sp>
        <p:nvSpPr>
          <p:cNvPr id="1958" name="Google Shape;1958;p47"/>
          <p:cNvSpPr/>
          <p:nvPr/>
        </p:nvSpPr>
        <p:spPr>
          <a:xfrm>
            <a:off x="8031674" y="2841453"/>
            <a:ext cx="309103" cy="266631"/>
          </a:xfrm>
          <a:custGeom>
            <a:avLst/>
            <a:gdLst/>
            <a:ahLst/>
            <a:cxnLst/>
            <a:rect l="l" t="t" r="r" b="b"/>
            <a:pathLst>
              <a:path w="170" h="168" extrusionOk="0">
                <a:moveTo>
                  <a:pt x="0" y="0"/>
                </a:moveTo>
                <a:lnTo>
                  <a:pt x="0" y="0"/>
                </a:lnTo>
                <a:lnTo>
                  <a:pt x="170" y="168"/>
                </a:lnTo>
                <a:lnTo>
                  <a:pt x="170" y="168"/>
                </a:lnTo>
                <a:lnTo>
                  <a:pt x="0" y="0"/>
                </a:lnTo>
                <a:close/>
              </a:path>
            </a:pathLst>
          </a:custGeom>
          <a:solidFill>
            <a:srgbClr val="53A58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59" name="Google Shape;1959;p47"/>
          <p:cNvSpPr/>
          <p:nvPr/>
        </p:nvSpPr>
        <p:spPr>
          <a:xfrm>
            <a:off x="8031674" y="2841453"/>
            <a:ext cx="309103" cy="266631"/>
          </a:xfrm>
          <a:custGeom>
            <a:avLst/>
            <a:gdLst/>
            <a:ahLst/>
            <a:cxnLst/>
            <a:rect l="l" t="t" r="r" b="b"/>
            <a:pathLst>
              <a:path w="170" h="168" extrusionOk="0">
                <a:moveTo>
                  <a:pt x="0" y="0"/>
                </a:moveTo>
                <a:lnTo>
                  <a:pt x="0" y="0"/>
                </a:lnTo>
                <a:lnTo>
                  <a:pt x="170" y="168"/>
                </a:lnTo>
                <a:lnTo>
                  <a:pt x="170" y="168"/>
                </a:lnTo>
                <a:lnTo>
                  <a:pt x="0" y="0"/>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60" name="Google Shape;1960;p47"/>
          <p:cNvSpPr/>
          <p:nvPr/>
        </p:nvSpPr>
        <p:spPr>
          <a:xfrm>
            <a:off x="8340777" y="2898588"/>
            <a:ext cx="243646" cy="209496"/>
          </a:xfrm>
          <a:custGeom>
            <a:avLst/>
            <a:gdLst/>
            <a:ahLst/>
            <a:cxnLst/>
            <a:rect l="l" t="t" r="r" b="b"/>
            <a:pathLst>
              <a:path w="63" h="62" extrusionOk="0">
                <a:moveTo>
                  <a:pt x="63" y="0"/>
                </a:moveTo>
                <a:cubicBezTo>
                  <a:pt x="63" y="0"/>
                  <a:pt x="62" y="0"/>
                  <a:pt x="62" y="1"/>
                </a:cubicBezTo>
                <a:cubicBezTo>
                  <a:pt x="50" y="12"/>
                  <a:pt x="50" y="12"/>
                  <a:pt x="50" y="12"/>
                </a:cubicBezTo>
                <a:cubicBezTo>
                  <a:pt x="0" y="62"/>
                  <a:pt x="0" y="62"/>
                  <a:pt x="0" y="62"/>
                </a:cubicBezTo>
                <a:cubicBezTo>
                  <a:pt x="0" y="62"/>
                  <a:pt x="0" y="62"/>
                  <a:pt x="0" y="62"/>
                </a:cubicBezTo>
                <a:cubicBezTo>
                  <a:pt x="50" y="12"/>
                  <a:pt x="50" y="12"/>
                  <a:pt x="50" y="12"/>
                </a:cubicBezTo>
                <a:cubicBezTo>
                  <a:pt x="62" y="1"/>
                  <a:pt x="62" y="1"/>
                  <a:pt x="62" y="1"/>
                </a:cubicBezTo>
                <a:cubicBezTo>
                  <a:pt x="62" y="0"/>
                  <a:pt x="63" y="0"/>
                  <a:pt x="63" y="0"/>
                </a:cubicBezTo>
              </a:path>
            </a:pathLst>
          </a:custGeom>
          <a:solidFill>
            <a:srgbClr val="498977"/>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61" name="Google Shape;1961;p47"/>
          <p:cNvSpPr/>
          <p:nvPr/>
        </p:nvSpPr>
        <p:spPr>
          <a:xfrm>
            <a:off x="8031674" y="3108084"/>
            <a:ext cx="309103" cy="269805"/>
          </a:xfrm>
          <a:custGeom>
            <a:avLst/>
            <a:gdLst/>
            <a:ahLst/>
            <a:cxnLst/>
            <a:rect l="l" t="t" r="r" b="b"/>
            <a:pathLst>
              <a:path w="170" h="170" extrusionOk="0">
                <a:moveTo>
                  <a:pt x="170" y="0"/>
                </a:moveTo>
                <a:lnTo>
                  <a:pt x="170" y="0"/>
                </a:lnTo>
                <a:lnTo>
                  <a:pt x="0" y="170"/>
                </a:lnTo>
                <a:lnTo>
                  <a:pt x="0" y="170"/>
                </a:lnTo>
                <a:lnTo>
                  <a:pt x="170" y="0"/>
                </a:lnTo>
                <a:lnTo>
                  <a:pt x="170" y="0"/>
                </a:lnTo>
                <a:close/>
              </a:path>
            </a:pathLst>
          </a:custGeom>
          <a:solidFill>
            <a:srgbClr val="53A58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62" name="Google Shape;1962;p47"/>
          <p:cNvSpPr/>
          <p:nvPr/>
        </p:nvSpPr>
        <p:spPr>
          <a:xfrm>
            <a:off x="8031674" y="3108084"/>
            <a:ext cx="309103" cy="269805"/>
          </a:xfrm>
          <a:custGeom>
            <a:avLst/>
            <a:gdLst/>
            <a:ahLst/>
            <a:cxnLst/>
            <a:rect l="l" t="t" r="r" b="b"/>
            <a:pathLst>
              <a:path w="170" h="170" extrusionOk="0">
                <a:moveTo>
                  <a:pt x="170" y="0"/>
                </a:moveTo>
                <a:lnTo>
                  <a:pt x="170" y="0"/>
                </a:lnTo>
                <a:lnTo>
                  <a:pt x="0" y="170"/>
                </a:lnTo>
                <a:lnTo>
                  <a:pt x="0" y="170"/>
                </a:lnTo>
                <a:lnTo>
                  <a:pt x="170" y="0"/>
                </a:lnTo>
                <a:lnTo>
                  <a:pt x="170" y="0"/>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63" name="Google Shape;1963;p47"/>
          <p:cNvSpPr/>
          <p:nvPr/>
        </p:nvSpPr>
        <p:spPr>
          <a:xfrm>
            <a:off x="8451690" y="3208071"/>
            <a:ext cx="321831" cy="169819"/>
          </a:xfrm>
          <a:custGeom>
            <a:avLst/>
            <a:gdLst/>
            <a:ahLst/>
            <a:cxnLst/>
            <a:rect l="l" t="t" r="r" b="b"/>
            <a:pathLst>
              <a:path w="83" h="50" extrusionOk="0">
                <a:moveTo>
                  <a:pt x="83" y="50"/>
                </a:moveTo>
                <a:cubicBezTo>
                  <a:pt x="83" y="50"/>
                  <a:pt x="83" y="50"/>
                  <a:pt x="83" y="50"/>
                </a:cubicBezTo>
                <a:cubicBezTo>
                  <a:pt x="83" y="50"/>
                  <a:pt x="83" y="50"/>
                  <a:pt x="83" y="50"/>
                </a:cubicBezTo>
                <a:moveTo>
                  <a:pt x="0" y="0"/>
                </a:moveTo>
                <a:cubicBezTo>
                  <a:pt x="21" y="21"/>
                  <a:pt x="21" y="21"/>
                  <a:pt x="21" y="21"/>
                </a:cubicBezTo>
                <a:cubicBezTo>
                  <a:pt x="33" y="32"/>
                  <a:pt x="33" y="32"/>
                  <a:pt x="33" y="32"/>
                </a:cubicBezTo>
                <a:cubicBezTo>
                  <a:pt x="36" y="35"/>
                  <a:pt x="40" y="38"/>
                  <a:pt x="44" y="40"/>
                </a:cubicBezTo>
                <a:cubicBezTo>
                  <a:pt x="40" y="38"/>
                  <a:pt x="36" y="35"/>
                  <a:pt x="33" y="32"/>
                </a:cubicBezTo>
                <a:cubicBezTo>
                  <a:pt x="21" y="21"/>
                  <a:pt x="21" y="21"/>
                  <a:pt x="21" y="21"/>
                </a:cubicBezTo>
                <a:cubicBezTo>
                  <a:pt x="0" y="0"/>
                  <a:pt x="0" y="0"/>
                  <a:pt x="0" y="0"/>
                </a:cubicBezTo>
              </a:path>
            </a:pathLst>
          </a:custGeom>
          <a:solidFill>
            <a:srgbClr val="498977"/>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64" name="Google Shape;1964;p47"/>
          <p:cNvSpPr/>
          <p:nvPr/>
        </p:nvSpPr>
        <p:spPr>
          <a:xfrm>
            <a:off x="9035349" y="2205032"/>
            <a:ext cx="325467" cy="171406"/>
          </a:xfrm>
          <a:custGeom>
            <a:avLst/>
            <a:gdLst/>
            <a:ahLst/>
            <a:cxnLst/>
            <a:rect l="l" t="t" r="r" b="b"/>
            <a:pathLst>
              <a:path w="84" h="51" extrusionOk="0">
                <a:moveTo>
                  <a:pt x="0" y="51"/>
                </a:moveTo>
                <a:cubicBezTo>
                  <a:pt x="0" y="51"/>
                  <a:pt x="0" y="51"/>
                  <a:pt x="0" y="51"/>
                </a:cubicBezTo>
                <a:cubicBezTo>
                  <a:pt x="0" y="51"/>
                  <a:pt x="0" y="51"/>
                  <a:pt x="0" y="51"/>
                </a:cubicBezTo>
                <a:moveTo>
                  <a:pt x="84" y="0"/>
                </a:moveTo>
                <a:cubicBezTo>
                  <a:pt x="62" y="22"/>
                  <a:pt x="62" y="22"/>
                  <a:pt x="62" y="22"/>
                </a:cubicBezTo>
                <a:cubicBezTo>
                  <a:pt x="50" y="33"/>
                  <a:pt x="50" y="33"/>
                  <a:pt x="50" y="33"/>
                </a:cubicBezTo>
                <a:cubicBezTo>
                  <a:pt x="47" y="36"/>
                  <a:pt x="44" y="38"/>
                  <a:pt x="40" y="40"/>
                </a:cubicBezTo>
                <a:cubicBezTo>
                  <a:pt x="44" y="38"/>
                  <a:pt x="47" y="36"/>
                  <a:pt x="50" y="33"/>
                </a:cubicBezTo>
                <a:cubicBezTo>
                  <a:pt x="62" y="22"/>
                  <a:pt x="62" y="22"/>
                  <a:pt x="62" y="22"/>
                </a:cubicBezTo>
                <a:cubicBezTo>
                  <a:pt x="84" y="0"/>
                  <a:pt x="84" y="0"/>
                  <a:pt x="84" y="0"/>
                </a:cubicBezTo>
              </a:path>
            </a:pathLst>
          </a:custGeom>
          <a:solidFill>
            <a:srgbClr val="B14434"/>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65" name="Google Shape;1965;p47"/>
          <p:cNvSpPr txBox="1"/>
          <p:nvPr/>
        </p:nvSpPr>
        <p:spPr>
          <a:xfrm>
            <a:off x="3672031" y="2922498"/>
            <a:ext cx="2841404" cy="1815882"/>
          </a:xfrm>
          <a:prstGeom prst="rect">
            <a:avLst/>
          </a:prstGeom>
          <a:noFill/>
          <a:ln>
            <a:noFill/>
          </a:ln>
        </p:spPr>
        <p:txBody>
          <a:bodyPr spcFirstLastPara="1" wrap="square" lIns="91425" tIns="45700" rIns="91425" bIns="45700" anchor="ctr" anchorCtr="0">
            <a:noAutofit/>
          </a:bodyPr>
          <a:lstStyle/>
          <a:p>
            <a:pPr marL="285750" marR="0" lvl="0" indent="-184150" algn="l" rtl="0">
              <a:spcBef>
                <a:spcPts val="0"/>
              </a:spcBef>
              <a:spcAft>
                <a:spcPts val="0"/>
              </a:spcAft>
              <a:buClr>
                <a:schemeClr val="dk1"/>
              </a:buClr>
              <a:buSzPts val="1600"/>
              <a:buFont typeface="Arial"/>
              <a:buNone/>
            </a:pPr>
            <a:endParaRPr sz="1600">
              <a:solidFill>
                <a:srgbClr val="135C62"/>
              </a:solidFill>
              <a:latin typeface="Calibri"/>
              <a:ea typeface="Calibri"/>
              <a:cs typeface="Calibri"/>
              <a:sym typeface="Calibri"/>
            </a:endParaRPr>
          </a:p>
        </p:txBody>
      </p:sp>
      <p:sp>
        <p:nvSpPr>
          <p:cNvPr id="1966" name="Google Shape;1966;p47"/>
          <p:cNvSpPr txBox="1"/>
          <p:nvPr/>
        </p:nvSpPr>
        <p:spPr>
          <a:xfrm>
            <a:off x="9092743" y="2922498"/>
            <a:ext cx="2841404" cy="1815882"/>
          </a:xfrm>
          <a:prstGeom prst="rect">
            <a:avLst/>
          </a:prstGeom>
          <a:noFill/>
          <a:ln>
            <a:noFill/>
          </a:ln>
        </p:spPr>
        <p:txBody>
          <a:bodyPr spcFirstLastPara="1" wrap="square" lIns="91425" tIns="45700" rIns="91425" bIns="45700" anchor="ctr" anchorCtr="0">
            <a:noAutofit/>
          </a:bodyPr>
          <a:lstStyle/>
          <a:p>
            <a:pPr marL="285750" marR="0" lvl="0" indent="-184150" algn="l" rtl="0">
              <a:spcBef>
                <a:spcPts val="0"/>
              </a:spcBef>
              <a:spcAft>
                <a:spcPts val="0"/>
              </a:spcAft>
              <a:buClr>
                <a:schemeClr val="dk1"/>
              </a:buClr>
              <a:buSzPts val="1600"/>
              <a:buFont typeface="Arial"/>
              <a:buNone/>
            </a:pPr>
            <a:endParaRPr sz="1600">
              <a:solidFill>
                <a:srgbClr val="135C62"/>
              </a:solidFill>
              <a:latin typeface="Calibri"/>
              <a:ea typeface="Calibri"/>
              <a:cs typeface="Calibri"/>
              <a:sym typeface="Calibri"/>
            </a:endParaRPr>
          </a:p>
        </p:txBody>
      </p:sp>
      <p:graphicFrame>
        <p:nvGraphicFramePr>
          <p:cNvPr id="1967" name="Google Shape;1967;p47"/>
          <p:cNvGraphicFramePr/>
          <p:nvPr/>
        </p:nvGraphicFramePr>
        <p:xfrm>
          <a:off x="4283641" y="2989822"/>
          <a:ext cx="208300" cy="365770"/>
        </p:xfrm>
        <a:graphic>
          <a:graphicData uri="http://schemas.openxmlformats.org/drawingml/2006/table">
            <a:tbl>
              <a:tblPr>
                <a:noFill/>
                <a:tableStyleId>{EB907E2C-3C3C-4DA2-82E0-D57012FD42E6}</a:tableStyleId>
              </a:tblPr>
              <a:tblGrid>
                <a:gridCol w="208300">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968" name="Google Shape;1968;p47"/>
          <p:cNvGraphicFramePr/>
          <p:nvPr>
            <p:extLst>
              <p:ext uri="{D42A27DB-BD31-4B8C-83A1-F6EECF244321}">
                <p14:modId xmlns:p14="http://schemas.microsoft.com/office/powerpoint/2010/main" val="1825012085"/>
              </p:ext>
            </p:extLst>
          </p:nvPr>
        </p:nvGraphicFramePr>
        <p:xfrm>
          <a:off x="4219002" y="2038430"/>
          <a:ext cx="7239000" cy="2285890"/>
        </p:xfrm>
        <a:graphic>
          <a:graphicData uri="http://schemas.openxmlformats.org/drawingml/2006/table">
            <a:tbl>
              <a:tblPr firstRow="1" bandRow="1">
                <a:noFill/>
                <a:tableStyleId>{EB907E2C-3C3C-4DA2-82E0-D57012FD42E6}</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558825">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Kind of Challenge</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895E8C"/>
                    </a:solidFill>
                  </a:tcPr>
                </a:tc>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Problem Definition</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895E8C"/>
                    </a:solidFill>
                  </a:tcPr>
                </a:tc>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Solution</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895E8C"/>
                    </a:solidFill>
                  </a:tcPr>
                </a:tc>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Who is doing the Work?</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895E8C"/>
                    </a:solidFill>
                  </a:tcPr>
                </a:tc>
                <a:extLst>
                  <a:ext uri="{0D108BD9-81ED-4DB2-BD59-A6C34878D82A}">
                    <a16:rowId xmlns:a16="http://schemas.microsoft.com/office/drawing/2014/main" val="10000"/>
                  </a:ext>
                </a:extLst>
              </a:tr>
              <a:tr h="356700">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Technical</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A77FA9"/>
                    </a:solidFill>
                  </a:tcPr>
                </a:tc>
                <a:tc>
                  <a:txBody>
                    <a:bodyPr/>
                    <a:lstStyle/>
                    <a:p>
                      <a:pPr marL="0" marR="0" lvl="0" indent="0" algn="l" rtl="0">
                        <a:spcBef>
                          <a:spcPts val="0"/>
                        </a:spcBef>
                        <a:spcAft>
                          <a:spcPts val="0"/>
                        </a:spcAft>
                        <a:buNone/>
                      </a:pPr>
                      <a:r>
                        <a:rPr lang="en-US" sz="1800" dirty="0">
                          <a:solidFill>
                            <a:srgbClr val="595A59"/>
                          </a:solidFill>
                          <a:latin typeface="Calibri"/>
                          <a:ea typeface="Calibri"/>
                          <a:cs typeface="Calibri"/>
                          <a:sym typeface="Calibri"/>
                        </a:rPr>
                        <a:t>Clear</a:t>
                      </a:r>
                      <a:endParaRPr dirty="0">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rgbClr val="595A59"/>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rgbClr val="595A59"/>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595A59"/>
                          </a:solidFill>
                          <a:latin typeface="Calibri"/>
                          <a:ea typeface="Calibri"/>
                          <a:cs typeface="Calibri"/>
                          <a:sym typeface="Calibri"/>
                        </a:rPr>
                        <a:t>Clear</a:t>
                      </a:r>
                      <a:endParaRPr>
                        <a:latin typeface="Calibri"/>
                        <a:ea typeface="Calibri"/>
                        <a:cs typeface="Calibri"/>
                        <a:sym typeface="Calibri"/>
                      </a:endParaRPr>
                    </a:p>
                  </a:txBody>
                  <a:tcPr marL="91450" marR="91450" marT="45700" marB="45700">
                    <a:lnL w="12700" cap="flat" cmpd="sng">
                      <a:solidFill>
                        <a:srgbClr val="595A59"/>
                      </a:solidFill>
                      <a:prstDash val="solid"/>
                      <a:round/>
                      <a:headEnd type="none" w="sm" len="sm"/>
                      <a:tailEnd type="none" w="sm" len="sm"/>
                    </a:lnL>
                    <a:lnR w="12700" cap="flat" cmpd="sng">
                      <a:solidFill>
                        <a:srgbClr val="595A59"/>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rgbClr val="595A59"/>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595A59"/>
                          </a:solidFill>
                          <a:latin typeface="Calibri"/>
                          <a:ea typeface="Calibri"/>
                          <a:cs typeface="Calibri"/>
                          <a:sym typeface="Calibri"/>
                        </a:rPr>
                        <a:t>Function</a:t>
                      </a:r>
                      <a:endParaRPr>
                        <a:latin typeface="Calibri"/>
                        <a:ea typeface="Calibri"/>
                        <a:cs typeface="Calibri"/>
                        <a:sym typeface="Calibri"/>
                      </a:endParaRPr>
                    </a:p>
                  </a:txBody>
                  <a:tcPr marL="91450" marR="91450" marT="45700" marB="45700">
                    <a:lnL w="12700" cap="flat" cmpd="sng">
                      <a:solidFill>
                        <a:srgbClr val="595A59"/>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rgbClr val="595A59"/>
                      </a:solidFill>
                      <a:prstDash val="solid"/>
                      <a:round/>
                      <a:headEnd type="none" w="sm" len="sm"/>
                      <a:tailEnd type="none" w="sm" len="sm"/>
                    </a:lnB>
                  </a:tcPr>
                </a:tc>
                <a:extLst>
                  <a:ext uri="{0D108BD9-81ED-4DB2-BD59-A6C34878D82A}">
                    <a16:rowId xmlns:a16="http://schemas.microsoft.com/office/drawing/2014/main" val="10001"/>
                  </a:ext>
                </a:extLst>
              </a:tr>
              <a:tr h="228600">
                <a:tc>
                  <a:txBody>
                    <a:bodyPr/>
                    <a:lstStyle/>
                    <a:p>
                      <a:pPr marL="0" marR="0" lvl="0" indent="0" algn="l" rtl="0">
                        <a:spcBef>
                          <a:spcPts val="0"/>
                        </a:spcBef>
                        <a:spcAft>
                          <a:spcPts val="0"/>
                        </a:spcAft>
                        <a:buNone/>
                      </a:pPr>
                      <a:r>
                        <a:rPr lang="en-US" sz="1800" b="1">
                          <a:solidFill>
                            <a:schemeClr val="lt2"/>
                          </a:solidFill>
                          <a:latin typeface="Calibri"/>
                          <a:ea typeface="Calibri"/>
                          <a:cs typeface="Calibri"/>
                          <a:sym typeface="Calibri"/>
                        </a:rPr>
                        <a:t>Adaptive</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A77FA9"/>
                    </a:solidFill>
                  </a:tcPr>
                </a:tc>
                <a:tc>
                  <a:txBody>
                    <a:bodyPr/>
                    <a:lstStyle/>
                    <a:p>
                      <a:pPr marL="0" marR="0" lvl="0" indent="0" algn="l" rtl="0">
                        <a:spcBef>
                          <a:spcPts val="0"/>
                        </a:spcBef>
                        <a:spcAft>
                          <a:spcPts val="0"/>
                        </a:spcAft>
                        <a:buNone/>
                      </a:pPr>
                      <a:r>
                        <a:rPr lang="en-US" sz="1800" dirty="0">
                          <a:solidFill>
                            <a:srgbClr val="595A59"/>
                          </a:solidFill>
                          <a:latin typeface="Calibri"/>
                          <a:ea typeface="Calibri"/>
                          <a:cs typeface="Calibri"/>
                          <a:sym typeface="Calibri"/>
                        </a:rPr>
                        <a:t>Requires Learning</a:t>
                      </a:r>
                      <a:endParaRPr dirty="0">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rgbClr val="595A59"/>
                      </a:solidFill>
                      <a:prstDash val="solid"/>
                      <a:round/>
                      <a:headEnd type="none" w="sm" len="sm"/>
                      <a:tailEnd type="none" w="sm" len="sm"/>
                    </a:lnR>
                    <a:lnT w="12700" cap="flat" cmpd="sng">
                      <a:solidFill>
                        <a:srgbClr val="595A59"/>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595A59"/>
                          </a:solidFill>
                          <a:latin typeface="Calibri"/>
                          <a:ea typeface="Calibri"/>
                          <a:cs typeface="Calibri"/>
                          <a:sym typeface="Calibri"/>
                        </a:rPr>
                        <a:t>Requires Learning </a:t>
                      </a:r>
                      <a:endParaRPr>
                        <a:latin typeface="Calibri"/>
                        <a:ea typeface="Calibri"/>
                        <a:cs typeface="Calibri"/>
                        <a:sym typeface="Calibri"/>
                      </a:endParaRPr>
                    </a:p>
                  </a:txBody>
                  <a:tcPr marL="91450" marR="91450" marT="45700" marB="45700">
                    <a:lnL w="12700" cap="flat" cmpd="sng">
                      <a:solidFill>
                        <a:srgbClr val="595A59"/>
                      </a:solidFill>
                      <a:prstDash val="solid"/>
                      <a:round/>
                      <a:headEnd type="none" w="sm" len="sm"/>
                      <a:tailEnd type="none" w="sm" len="sm"/>
                    </a:lnL>
                    <a:lnR w="12700" cap="flat" cmpd="sng">
                      <a:solidFill>
                        <a:srgbClr val="595A59"/>
                      </a:solidFill>
                      <a:prstDash val="solid"/>
                      <a:round/>
                      <a:headEnd type="none" w="sm" len="sm"/>
                      <a:tailEnd type="none" w="sm" len="sm"/>
                    </a:lnR>
                    <a:lnT w="12700" cap="flat" cmpd="sng">
                      <a:solidFill>
                        <a:srgbClr val="595A59"/>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595A59"/>
                          </a:solidFill>
                          <a:latin typeface="Calibri"/>
                          <a:ea typeface="Calibri"/>
                          <a:cs typeface="Calibri"/>
                          <a:sym typeface="Calibri"/>
                        </a:rPr>
                        <a:t>Stakeholders of the challenge</a:t>
                      </a:r>
                      <a:endParaRPr>
                        <a:latin typeface="Calibri"/>
                        <a:ea typeface="Calibri"/>
                        <a:cs typeface="Calibri"/>
                        <a:sym typeface="Calibri"/>
                      </a:endParaRPr>
                    </a:p>
                  </a:txBody>
                  <a:tcPr marL="91450" marR="91450" marT="45700" marB="45700">
                    <a:lnL w="12700" cap="flat" cmpd="sng">
                      <a:solidFill>
                        <a:srgbClr val="595A59"/>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rgbClr val="595A59"/>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28600">
                <a:tc>
                  <a:txBody>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Technical AND Adaptive</a:t>
                      </a:r>
                      <a:endParaRPr>
                        <a:latin typeface="Calibri"/>
                        <a:ea typeface="Calibri"/>
                        <a:cs typeface="Calibri"/>
                        <a:sym typeface="Calibri"/>
                      </a:endParaRPr>
                    </a:p>
                  </a:txBody>
                  <a:tcPr marL="91450" marR="91450" marT="45700" marB="4570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A77FA9"/>
                    </a:solidFill>
                  </a:tcPr>
                </a:tc>
                <a:tc>
                  <a:txBody>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Clear?</a:t>
                      </a:r>
                      <a:endParaRPr>
                        <a:latin typeface="Calibri"/>
                        <a:ea typeface="Calibri"/>
                        <a:cs typeface="Calibri"/>
                        <a:sym typeface="Calibri"/>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A77FA9"/>
                    </a:solidFill>
                  </a:tcPr>
                </a:tc>
                <a:tc>
                  <a:txBody>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Requires Learning</a:t>
                      </a:r>
                      <a:endParaRPr>
                        <a:latin typeface="Calibri"/>
                        <a:ea typeface="Calibri"/>
                        <a:cs typeface="Calibri"/>
                        <a:sym typeface="Calibri"/>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A77FA9"/>
                    </a:solidFill>
                  </a:tcPr>
                </a:tc>
                <a:tc>
                  <a:txBody>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Function and Stakeholders</a:t>
                      </a:r>
                      <a:endParaRPr dirty="0">
                        <a:latin typeface="Calibri"/>
                        <a:ea typeface="Calibri"/>
                        <a:cs typeface="Calibri"/>
                        <a:sym typeface="Calibri"/>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A77FA9"/>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sp>
        <p:nvSpPr>
          <p:cNvPr id="1973" name="Google Shape;1973;p48"/>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974" name="Google Shape;1974;p4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Responding to a crisis means change – Leadership in a crisis is Leading Change</a:t>
            </a:r>
            <a:endParaRPr/>
          </a:p>
        </p:txBody>
      </p:sp>
      <p:sp>
        <p:nvSpPr>
          <p:cNvPr id="1975" name="Google Shape;1975;p4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endParaRPr/>
          </a:p>
        </p:txBody>
      </p:sp>
      <p:sp>
        <p:nvSpPr>
          <p:cNvPr id="1976" name="Google Shape;1976;p4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Leading Change</a:t>
            </a:r>
            <a:endParaRPr/>
          </a:p>
        </p:txBody>
      </p:sp>
      <p:sp>
        <p:nvSpPr>
          <p:cNvPr id="1977" name="Google Shape;1977;p48"/>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48</a:t>
            </a:fld>
            <a:endParaRPr sz="1200">
              <a:solidFill>
                <a:schemeClr val="lt1"/>
              </a:solidFill>
              <a:latin typeface="Arial"/>
              <a:ea typeface="Arial"/>
              <a:cs typeface="Arial"/>
              <a:sym typeface="Arial"/>
            </a:endParaRPr>
          </a:p>
        </p:txBody>
      </p:sp>
      <p:sp>
        <p:nvSpPr>
          <p:cNvPr id="1978" name="Google Shape;1978;p48"/>
          <p:cNvSpPr txBox="1"/>
          <p:nvPr/>
        </p:nvSpPr>
        <p:spPr>
          <a:xfrm>
            <a:off x="4135967" y="2121558"/>
            <a:ext cx="7010400" cy="3273425"/>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i="1" dirty="0">
                <a:solidFill>
                  <a:srgbClr val="976799"/>
                </a:solidFill>
                <a:latin typeface="Arial"/>
                <a:ea typeface="Arial"/>
                <a:cs typeface="Arial"/>
                <a:sym typeface="Arial"/>
              </a:rPr>
              <a:t>“Successful adaptive changes </a:t>
            </a:r>
            <a:endParaRPr dirty="0"/>
          </a:p>
          <a:p>
            <a:pPr marL="0" marR="0" lvl="0" indent="0" algn="ctr" rtl="0">
              <a:lnSpc>
                <a:spcPct val="90000"/>
              </a:lnSpc>
              <a:spcBef>
                <a:spcPts val="0"/>
              </a:spcBef>
              <a:spcAft>
                <a:spcPts val="0"/>
              </a:spcAft>
              <a:buNone/>
            </a:pPr>
            <a:r>
              <a:rPr lang="en-US" sz="2800" i="1" dirty="0">
                <a:solidFill>
                  <a:srgbClr val="976799"/>
                </a:solidFill>
                <a:latin typeface="Arial"/>
                <a:ea typeface="Arial"/>
                <a:cs typeface="Arial"/>
                <a:sym typeface="Arial"/>
              </a:rPr>
              <a:t>build on the past rather than jettison it…</a:t>
            </a:r>
            <a:endParaRPr dirty="0"/>
          </a:p>
          <a:p>
            <a:pPr marL="0" marR="0" lvl="0" indent="0" algn="ctr" rtl="0">
              <a:lnSpc>
                <a:spcPct val="90000"/>
              </a:lnSpc>
              <a:spcBef>
                <a:spcPts val="0"/>
              </a:spcBef>
              <a:spcAft>
                <a:spcPts val="0"/>
              </a:spcAft>
              <a:buNone/>
            </a:pPr>
            <a:r>
              <a:rPr lang="en-US" sz="2800" i="1" dirty="0">
                <a:solidFill>
                  <a:srgbClr val="976799"/>
                </a:solidFill>
                <a:latin typeface="Arial"/>
                <a:ea typeface="Arial"/>
                <a:cs typeface="Arial"/>
                <a:sym typeface="Arial"/>
              </a:rPr>
              <a:t>The first step in any adaptive challenge is to take a step back to see how your system is responding to it.”</a:t>
            </a:r>
            <a:endParaRPr dirty="0"/>
          </a:p>
          <a:p>
            <a:pPr marL="0" marR="0" lvl="0" indent="0" algn="ctr" rtl="0">
              <a:lnSpc>
                <a:spcPct val="90000"/>
              </a:lnSpc>
              <a:spcBef>
                <a:spcPts val="0"/>
              </a:spcBef>
              <a:spcAft>
                <a:spcPts val="0"/>
              </a:spcAft>
              <a:buNone/>
            </a:pPr>
            <a:endParaRPr sz="2800" i="1" dirty="0">
              <a:solidFill>
                <a:srgbClr val="976799"/>
              </a:solidFill>
              <a:latin typeface="Arial"/>
              <a:ea typeface="Arial"/>
              <a:cs typeface="Arial"/>
              <a:sym typeface="Arial"/>
            </a:endParaRPr>
          </a:p>
          <a:p>
            <a:pPr marL="0" marR="0" lvl="0" indent="0" algn="l" rtl="0">
              <a:spcBef>
                <a:spcPts val="0"/>
              </a:spcBef>
              <a:spcAft>
                <a:spcPts val="0"/>
              </a:spcAft>
              <a:buNone/>
            </a:pPr>
            <a:endParaRPr sz="1050" dirty="0">
              <a:solidFill>
                <a:srgbClr val="976799"/>
              </a:solidFill>
              <a:latin typeface="Arial"/>
              <a:ea typeface="Arial"/>
              <a:cs typeface="Arial"/>
              <a:sym typeface="Arial"/>
            </a:endParaRPr>
          </a:p>
          <a:p>
            <a:pPr marL="0" marR="0" lvl="0" indent="0" algn="l" rtl="0">
              <a:spcBef>
                <a:spcPts val="0"/>
              </a:spcBef>
              <a:spcAft>
                <a:spcPts val="0"/>
              </a:spcAft>
              <a:buNone/>
            </a:pPr>
            <a:endParaRPr sz="1050" dirty="0">
              <a:solidFill>
                <a:srgbClr val="976799"/>
              </a:solidFill>
              <a:latin typeface="Arial"/>
              <a:ea typeface="Arial"/>
              <a:cs typeface="Arial"/>
              <a:sym typeface="Arial"/>
            </a:endParaRPr>
          </a:p>
          <a:p>
            <a:pPr marL="0" marR="0" lvl="0" indent="0" algn="r" rtl="0">
              <a:spcBef>
                <a:spcPts val="0"/>
              </a:spcBef>
              <a:spcAft>
                <a:spcPts val="0"/>
              </a:spcAft>
              <a:buNone/>
            </a:pPr>
            <a:r>
              <a:rPr lang="en-US" sz="1050" dirty="0">
                <a:solidFill>
                  <a:srgbClr val="595A59"/>
                </a:solidFill>
                <a:latin typeface="Arial"/>
                <a:ea typeface="Arial"/>
                <a:cs typeface="Arial"/>
                <a:sym typeface="Arial"/>
              </a:rPr>
              <a:t>Heifetz, </a:t>
            </a:r>
            <a:r>
              <a:rPr lang="en-US" sz="1050" dirty="0" err="1">
                <a:solidFill>
                  <a:srgbClr val="595A59"/>
                </a:solidFill>
                <a:latin typeface="Arial"/>
                <a:ea typeface="Arial"/>
                <a:cs typeface="Arial"/>
                <a:sym typeface="Arial"/>
              </a:rPr>
              <a:t>Grashow</a:t>
            </a:r>
            <a:r>
              <a:rPr lang="en-US" sz="1050" dirty="0">
                <a:solidFill>
                  <a:srgbClr val="595A59"/>
                </a:solidFill>
                <a:latin typeface="Arial"/>
                <a:ea typeface="Arial"/>
                <a:cs typeface="Arial"/>
                <a:sym typeface="Arial"/>
              </a:rPr>
              <a:t> and </a:t>
            </a:r>
            <a:r>
              <a:rPr lang="en-US" sz="1050" dirty="0" err="1">
                <a:solidFill>
                  <a:srgbClr val="595A59"/>
                </a:solidFill>
                <a:latin typeface="Arial"/>
                <a:ea typeface="Arial"/>
                <a:cs typeface="Arial"/>
                <a:sym typeface="Arial"/>
              </a:rPr>
              <a:t>Linsky</a:t>
            </a:r>
            <a:r>
              <a:rPr lang="en-US" sz="1050" dirty="0">
                <a:solidFill>
                  <a:srgbClr val="595A59"/>
                </a:solidFill>
                <a:latin typeface="Arial"/>
                <a:ea typeface="Arial"/>
                <a:cs typeface="Arial"/>
                <a:sym typeface="Arial"/>
              </a:rPr>
              <a:t>.  </a:t>
            </a:r>
            <a:endParaRPr dirty="0"/>
          </a:p>
          <a:p>
            <a:pPr marL="0" marR="0" lvl="0" indent="0" algn="r" rtl="0">
              <a:spcBef>
                <a:spcPts val="0"/>
              </a:spcBef>
              <a:spcAft>
                <a:spcPts val="0"/>
              </a:spcAft>
              <a:buNone/>
            </a:pPr>
            <a:r>
              <a:rPr lang="en-US" sz="1050" i="1" dirty="0">
                <a:solidFill>
                  <a:srgbClr val="595A59"/>
                </a:solidFill>
                <a:latin typeface="Arial"/>
                <a:ea typeface="Arial"/>
                <a:cs typeface="Arial"/>
                <a:sym typeface="Arial"/>
              </a:rPr>
              <a:t>The Practice of Adaptive Leadership: Tools and Tactics for Changing Your Organization and the World</a:t>
            </a:r>
            <a:r>
              <a:rPr lang="en-US" sz="1200" i="1" dirty="0">
                <a:solidFill>
                  <a:srgbClr val="595A59"/>
                </a:solidFill>
                <a:latin typeface="Arial"/>
                <a:ea typeface="Arial"/>
                <a:cs typeface="Arial"/>
                <a:sym typeface="Arial"/>
              </a:rPr>
              <a:t>.</a:t>
            </a:r>
            <a:endParaRPr dirty="0"/>
          </a:p>
          <a:p>
            <a:pPr marL="0" marR="0" lvl="0" indent="0" algn="l" rtl="0">
              <a:spcBef>
                <a:spcPts val="0"/>
              </a:spcBef>
              <a:spcAft>
                <a:spcPts val="0"/>
              </a:spcAft>
              <a:buNone/>
            </a:pPr>
            <a:endParaRPr sz="1200" dirty="0">
              <a:solidFill>
                <a:srgbClr val="976799"/>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49"/>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984" name="Google Shape;1984;p4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dirty="0">
                <a:latin typeface="Calibri" panose="020F0502020204030204" pitchFamily="34" charset="0"/>
                <a:ea typeface="Calibri" panose="020F0502020204030204" pitchFamily="34" charset="0"/>
                <a:cs typeface="Calibri" panose="020F0502020204030204" pitchFamily="34" charset="0"/>
                <a:sym typeface="Arial"/>
              </a:rPr>
              <a:t>T</a:t>
            </a:r>
            <a:r>
              <a:rPr lang="en-US" dirty="0">
                <a:solidFill>
                  <a:srgbClr val="595A59"/>
                </a:solidFill>
                <a:latin typeface="Calibri" panose="020F0502020204030204" pitchFamily="34" charset="0"/>
                <a:ea typeface="Calibri" panose="020F0502020204030204" pitchFamily="34" charset="0"/>
                <a:cs typeface="Calibri" panose="020F0502020204030204" pitchFamily="34" charset="0"/>
                <a:sym typeface="Arial"/>
              </a:rPr>
              <a:t>o tap into successful adaptive leadership, follow five common principles to guide your response and shape long-term recovery plans.</a:t>
            </a:r>
            <a:endParaRPr dirty="0">
              <a:solidFill>
                <a:srgbClr val="595A59"/>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600"/>
              </a:spcBef>
              <a:spcAft>
                <a:spcPts val="0"/>
              </a:spcAft>
              <a:buClr>
                <a:srgbClr val="595A59"/>
              </a:buClr>
              <a:buSzPts val="1400"/>
              <a:buNone/>
            </a:pP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Clr>
                <a:srgbClr val="595A59"/>
              </a:buClr>
              <a:buSzPts val="1400"/>
              <a:buNone/>
            </a:pPr>
            <a:r>
              <a:rPr lang="en-US" sz="1400" dirty="0">
                <a:latin typeface="Calibri" panose="020F0502020204030204" pitchFamily="34" charset="0"/>
                <a:ea typeface="Calibri" panose="020F0502020204030204" pitchFamily="34" charset="0"/>
                <a:cs typeface="Calibri" panose="020F0502020204030204" pitchFamily="34" charset="0"/>
              </a:rPr>
              <a:t>Based on: Ben Ramalingam, David Nabarro, </a:t>
            </a:r>
            <a:r>
              <a:rPr lang="en-US" sz="1400" dirty="0" err="1">
                <a:latin typeface="Calibri" panose="020F0502020204030204" pitchFamily="34" charset="0"/>
                <a:ea typeface="Calibri" panose="020F0502020204030204" pitchFamily="34" charset="0"/>
                <a:cs typeface="Calibri" panose="020F0502020204030204" pitchFamily="34" charset="0"/>
              </a:rPr>
              <a:t>Arkebe</a:t>
            </a:r>
            <a:r>
              <a:rPr lang="en-US" sz="1400" dirty="0">
                <a:latin typeface="Calibri" panose="020F0502020204030204" pitchFamily="34" charset="0"/>
                <a:ea typeface="Calibri" panose="020F0502020204030204" pitchFamily="34" charset="0"/>
                <a:cs typeface="Calibri" panose="020F0502020204030204" pitchFamily="34" charset="0"/>
              </a:rPr>
              <a:t> Oqubay, Dame Ruth </a:t>
            </a:r>
            <a:r>
              <a:rPr lang="en-US" sz="1400" dirty="0" err="1">
                <a:latin typeface="Calibri" panose="020F0502020204030204" pitchFamily="34" charset="0"/>
                <a:ea typeface="Calibri" panose="020F0502020204030204" pitchFamily="34" charset="0"/>
                <a:cs typeface="Calibri" panose="020F0502020204030204" pitchFamily="34" charset="0"/>
              </a:rPr>
              <a:t>Carnall</a:t>
            </a:r>
            <a:r>
              <a:rPr lang="en-US" sz="1400" dirty="0">
                <a:latin typeface="Calibri" panose="020F0502020204030204" pitchFamily="34" charset="0"/>
                <a:ea typeface="Calibri" panose="020F0502020204030204" pitchFamily="34" charset="0"/>
                <a:cs typeface="Calibri" panose="020F0502020204030204" pitchFamily="34" charset="0"/>
              </a:rPr>
              <a:t>, and Leni Wild 2020</a:t>
            </a:r>
            <a:endParaRPr sz="1400" dirty="0">
              <a:latin typeface="Calibri" panose="020F0502020204030204" pitchFamily="34" charset="0"/>
              <a:ea typeface="Calibri" panose="020F0502020204030204" pitchFamily="34" charset="0"/>
              <a:cs typeface="Calibri" panose="020F0502020204030204" pitchFamily="34" charset="0"/>
            </a:endParaRPr>
          </a:p>
        </p:txBody>
      </p:sp>
      <p:sp>
        <p:nvSpPr>
          <p:cNvPr id="1985" name="Google Shape;1985;p4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Crises are characterized by uncertainties - and adaptive leadership is a leadership approach to systematically counter these uncertainties</a:t>
            </a:r>
            <a:endParaRPr/>
          </a:p>
        </p:txBody>
      </p:sp>
      <p:sp>
        <p:nvSpPr>
          <p:cNvPr id="1986" name="Google Shape;1986;p4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Five Basic Principles of Adaptive Leadership</a:t>
            </a:r>
            <a:endParaRPr/>
          </a:p>
        </p:txBody>
      </p:sp>
      <p:sp>
        <p:nvSpPr>
          <p:cNvPr id="1987" name="Google Shape;1987;p4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49</a:t>
            </a:fld>
            <a:endParaRPr sz="1200">
              <a:solidFill>
                <a:schemeClr val="lt1"/>
              </a:solidFill>
              <a:latin typeface="Arial"/>
              <a:ea typeface="Arial"/>
              <a:cs typeface="Arial"/>
              <a:sym typeface="Arial"/>
            </a:endParaRPr>
          </a:p>
        </p:txBody>
      </p:sp>
      <p:sp>
        <p:nvSpPr>
          <p:cNvPr id="1988" name="Google Shape;1988;p49"/>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89" name="Google Shape;1989;p49"/>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0" name="Google Shape;1990;p49"/>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1" name="Google Shape;1991;p49"/>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2" name="Google Shape;1992;p49"/>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3" name="Google Shape;1993;p49"/>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4" name="Google Shape;1994;p49"/>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5" name="Google Shape;1995;p49"/>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6" name="Google Shape;1996;p49"/>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7" name="Google Shape;1997;p49"/>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8" name="Google Shape;1998;p49"/>
          <p:cNvSpPr txBox="1"/>
          <p:nvPr/>
        </p:nvSpPr>
        <p:spPr>
          <a:xfrm>
            <a:off x="4285649" y="2586116"/>
            <a:ext cx="1097416"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Learning &amp;</a:t>
            </a:r>
            <a:br>
              <a:rPr lang="en-US" sz="1400"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a</a:t>
            </a:r>
            <a:r>
              <a:rPr lang="en-US" sz="1400" b="1">
                <a:solidFill>
                  <a:schemeClr val="lt1"/>
                </a:solidFill>
                <a:latin typeface="Calibri"/>
                <a:ea typeface="Calibri"/>
                <a:cs typeface="Calibri"/>
                <a:sym typeface="Calibri"/>
              </a:rPr>
              <a:t>daption</a:t>
            </a:r>
            <a:endParaRPr/>
          </a:p>
        </p:txBody>
      </p:sp>
      <p:sp>
        <p:nvSpPr>
          <p:cNvPr id="1999" name="Google Shape;1999;p49"/>
          <p:cNvSpPr txBox="1"/>
          <p:nvPr/>
        </p:nvSpPr>
        <p:spPr>
          <a:xfrm>
            <a:off x="5893637" y="2370672"/>
            <a:ext cx="10845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Stress </a:t>
            </a:r>
            <a:r>
              <a:rPr lang="en-US" b="1">
                <a:solidFill>
                  <a:schemeClr val="lt1"/>
                </a:solidFill>
                <a:latin typeface="Calibri"/>
                <a:ea typeface="Calibri"/>
                <a:cs typeface="Calibri"/>
                <a:sym typeface="Calibri"/>
              </a:rPr>
              <a:t>te</a:t>
            </a:r>
            <a:r>
              <a:rPr lang="en-US" sz="1400" b="1">
                <a:solidFill>
                  <a:schemeClr val="lt1"/>
                </a:solidFill>
                <a:latin typeface="Calibri"/>
                <a:ea typeface="Calibri"/>
                <a:cs typeface="Calibri"/>
                <a:sym typeface="Calibri"/>
              </a:rPr>
              <a:t>st</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underlying</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theories &amp;</a:t>
            </a:r>
            <a:br>
              <a:rPr lang="en-US" sz="1400"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b</a:t>
            </a:r>
            <a:r>
              <a:rPr lang="en-US" sz="1400" b="1">
                <a:solidFill>
                  <a:schemeClr val="lt1"/>
                </a:solidFill>
                <a:latin typeface="Calibri"/>
                <a:ea typeface="Calibri"/>
                <a:cs typeface="Calibri"/>
                <a:sym typeface="Calibri"/>
              </a:rPr>
              <a:t>elie</a:t>
            </a:r>
            <a:r>
              <a:rPr lang="en-US" b="1">
                <a:solidFill>
                  <a:schemeClr val="lt1"/>
                </a:solidFill>
                <a:latin typeface="Calibri"/>
                <a:ea typeface="Calibri"/>
                <a:cs typeface="Calibri"/>
                <a:sym typeface="Calibri"/>
              </a:rPr>
              <a:t>f</a:t>
            </a:r>
            <a:r>
              <a:rPr lang="en-US" sz="1400" b="1">
                <a:solidFill>
                  <a:schemeClr val="lt1"/>
                </a:solidFill>
                <a:latin typeface="Calibri"/>
                <a:ea typeface="Calibri"/>
                <a:cs typeface="Calibri"/>
                <a:sym typeface="Calibri"/>
              </a:rPr>
              <a:t>s</a:t>
            </a:r>
            <a:endParaRPr/>
          </a:p>
        </p:txBody>
      </p:sp>
      <p:sp>
        <p:nvSpPr>
          <p:cNvPr id="2000" name="Google Shape;2000;p49"/>
          <p:cNvSpPr txBox="1"/>
          <p:nvPr/>
        </p:nvSpPr>
        <p:spPr>
          <a:xfrm>
            <a:off x="7458138" y="2370673"/>
            <a:ext cx="1188338"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Streamline </a:t>
            </a:r>
            <a:br>
              <a:rPr lang="en-US" sz="1400" b="1" dirty="0">
                <a:solidFill>
                  <a:schemeClr val="lt1"/>
                </a:solidFill>
                <a:latin typeface="Calibri"/>
                <a:ea typeface="Calibri"/>
                <a:cs typeface="Calibri"/>
                <a:sym typeface="Calibri"/>
              </a:rPr>
            </a:br>
            <a:r>
              <a:rPr lang="en-US" sz="1400" b="1" dirty="0">
                <a:solidFill>
                  <a:schemeClr val="lt1"/>
                </a:solidFill>
                <a:latin typeface="Calibri"/>
                <a:ea typeface="Calibri"/>
                <a:cs typeface="Calibri"/>
                <a:sym typeface="Calibri"/>
              </a:rPr>
              <a:t>deliberative</a:t>
            </a:r>
            <a:br>
              <a:rPr lang="en-US" sz="1400" b="1" dirty="0">
                <a:solidFill>
                  <a:schemeClr val="lt1"/>
                </a:solidFill>
                <a:latin typeface="Calibri"/>
                <a:ea typeface="Calibri"/>
                <a:cs typeface="Calibri"/>
                <a:sym typeface="Calibri"/>
              </a:rPr>
            </a:br>
            <a:r>
              <a:rPr lang="en-US" sz="1400" b="1" dirty="0">
                <a:solidFill>
                  <a:schemeClr val="lt1"/>
                </a:solidFill>
                <a:latin typeface="Calibri"/>
                <a:ea typeface="Calibri"/>
                <a:cs typeface="Calibri"/>
                <a:sym typeface="Calibri"/>
              </a:rPr>
              <a:t> decision </a:t>
            </a:r>
            <a:br>
              <a:rPr lang="en-US" sz="1400" b="1" dirty="0">
                <a:solidFill>
                  <a:schemeClr val="lt1"/>
                </a:solidFill>
                <a:latin typeface="Calibri"/>
                <a:ea typeface="Calibri"/>
                <a:cs typeface="Calibri"/>
                <a:sym typeface="Calibri"/>
              </a:rPr>
            </a:br>
            <a:r>
              <a:rPr lang="en-US" sz="1400" b="1" dirty="0">
                <a:solidFill>
                  <a:schemeClr val="lt1"/>
                </a:solidFill>
                <a:latin typeface="Calibri"/>
                <a:ea typeface="Calibri"/>
                <a:cs typeface="Calibri"/>
                <a:sym typeface="Calibri"/>
              </a:rPr>
              <a:t>making</a:t>
            </a:r>
            <a:endParaRPr dirty="0"/>
          </a:p>
        </p:txBody>
      </p:sp>
      <p:sp>
        <p:nvSpPr>
          <p:cNvPr id="2001" name="Google Shape;2001;p49"/>
          <p:cNvSpPr txBox="1"/>
          <p:nvPr/>
        </p:nvSpPr>
        <p:spPr>
          <a:xfrm>
            <a:off x="9021186" y="2262950"/>
            <a:ext cx="1324272" cy="116955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Strengthen</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transparency,</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inclusion &amp;</a:t>
            </a:r>
            <a:br>
              <a:rPr lang="en-US" sz="1400"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a</a:t>
            </a:r>
            <a:r>
              <a:rPr lang="en-US" sz="1400" b="1">
                <a:solidFill>
                  <a:schemeClr val="lt1"/>
                </a:solidFill>
                <a:latin typeface="Calibri"/>
                <a:ea typeface="Calibri"/>
                <a:cs typeface="Calibri"/>
                <a:sym typeface="Calibri"/>
              </a:rPr>
              <a:t>ccount-</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ability</a:t>
            </a:r>
            <a:endParaRPr/>
          </a:p>
        </p:txBody>
      </p:sp>
      <p:sp>
        <p:nvSpPr>
          <p:cNvPr id="2002" name="Google Shape;2002;p49"/>
          <p:cNvSpPr txBox="1"/>
          <p:nvPr/>
        </p:nvSpPr>
        <p:spPr>
          <a:xfrm>
            <a:off x="10754907" y="2478394"/>
            <a:ext cx="991500" cy="7389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Mobilize</a:t>
            </a:r>
            <a:br>
              <a:rPr lang="en-US" sz="1400" b="1" dirty="0">
                <a:solidFill>
                  <a:schemeClr val="lt1"/>
                </a:solidFill>
                <a:latin typeface="Calibri"/>
                <a:ea typeface="Calibri"/>
                <a:cs typeface="Calibri"/>
                <a:sym typeface="Calibri"/>
              </a:rPr>
            </a:br>
            <a:r>
              <a:rPr lang="en-US" sz="1400" b="1" dirty="0">
                <a:solidFill>
                  <a:schemeClr val="lt1"/>
                </a:solidFill>
                <a:latin typeface="Calibri"/>
                <a:ea typeface="Calibri"/>
                <a:cs typeface="Calibri"/>
                <a:sym typeface="Calibri"/>
              </a:rPr>
              <a:t>collective</a:t>
            </a:r>
            <a:endParaRPr dirty="0"/>
          </a:p>
          <a:p>
            <a:pPr marL="0" marR="0" lvl="0" indent="0" algn="ctr" rtl="0">
              <a:spcBef>
                <a:spcPts val="0"/>
              </a:spcBef>
              <a:spcAft>
                <a:spcPts val="0"/>
              </a:spcAft>
              <a:buNone/>
            </a:pPr>
            <a:r>
              <a:rPr lang="en-US" b="1" dirty="0">
                <a:solidFill>
                  <a:schemeClr val="lt1"/>
                </a:solidFill>
                <a:latin typeface="Calibri"/>
                <a:ea typeface="Calibri"/>
                <a:cs typeface="Calibri"/>
                <a:sym typeface="Calibri"/>
              </a:rPr>
              <a:t>a</a:t>
            </a:r>
            <a:r>
              <a:rPr lang="en-US" sz="1400" b="1" dirty="0">
                <a:solidFill>
                  <a:schemeClr val="lt1"/>
                </a:solidFill>
                <a:latin typeface="Calibri"/>
                <a:ea typeface="Calibri"/>
                <a:cs typeface="Calibri"/>
                <a:sym typeface="Calibri"/>
              </a:rPr>
              <a:t>ction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dirty="0"/>
              <a:t>Is there a single definition of leadership?</a:t>
            </a:r>
            <a:endParaRPr dirty="0"/>
          </a:p>
        </p:txBody>
      </p:sp>
      <p:sp>
        <p:nvSpPr>
          <p:cNvPr id="862" name="Google Shape;862;p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Let’s start with a short self-reflection: Take a few minutes and write down what </a:t>
            </a:r>
            <a:r>
              <a:rPr lang="en-US" b="1"/>
              <a:t>leadership</a:t>
            </a:r>
            <a:r>
              <a:rPr lang="en-US"/>
              <a:t> actually is from your point of view</a:t>
            </a:r>
            <a:endParaRPr/>
          </a:p>
        </p:txBody>
      </p:sp>
      <p:sp>
        <p:nvSpPr>
          <p:cNvPr id="863" name="Google Shape;863;p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Self Reflection: Leadership</a:t>
            </a:r>
            <a:endParaRPr/>
          </a:p>
        </p:txBody>
      </p:sp>
      <p:sp>
        <p:nvSpPr>
          <p:cNvPr id="864" name="Google Shape;864;p5"/>
          <p:cNvSpPr txBox="1"/>
          <p:nvPr/>
        </p:nvSpPr>
        <p:spPr>
          <a:xfrm>
            <a:off x="4292132" y="2082945"/>
            <a:ext cx="2620878"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b="0" i="0">
                <a:solidFill>
                  <a:srgbClr val="79527B"/>
                </a:solidFill>
                <a:latin typeface="Calibri"/>
                <a:ea typeface="Calibri"/>
                <a:cs typeface="Calibri"/>
                <a:sym typeface="Calibri"/>
              </a:rPr>
              <a:t>Brainstorming on…</a:t>
            </a:r>
            <a:br>
              <a:rPr lang="en-US" sz="1800" b="0" i="0">
                <a:solidFill>
                  <a:srgbClr val="79527B"/>
                </a:solidFill>
                <a:latin typeface="Calibri"/>
                <a:ea typeface="Calibri"/>
                <a:cs typeface="Calibri"/>
                <a:sym typeface="Calibri"/>
              </a:rPr>
            </a:br>
            <a:r>
              <a:rPr lang="en-US" sz="1800" b="0" i="0">
                <a:solidFill>
                  <a:srgbClr val="79527B"/>
                </a:solidFill>
                <a:latin typeface="Calibri"/>
                <a:ea typeface="Calibri"/>
                <a:cs typeface="Calibri"/>
                <a:sym typeface="Calibri"/>
              </a:rPr>
              <a:t>Leadership</a:t>
            </a:r>
            <a:endParaRPr/>
          </a:p>
          <a:p>
            <a:pPr marL="0" marR="0" lvl="0" indent="0" algn="l" rtl="0">
              <a:lnSpc>
                <a:spcPct val="90000"/>
              </a:lnSpc>
              <a:spcBef>
                <a:spcPts val="100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sp>
        <p:nvSpPr>
          <p:cNvPr id="2007" name="Google Shape;2007;p5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dirty="0">
                <a:latin typeface="Calibri" panose="020F0502020204030204" pitchFamily="34" charset="0"/>
                <a:ea typeface="Calibri" panose="020F0502020204030204" pitchFamily="34" charset="0"/>
                <a:cs typeface="Calibri" panose="020F0502020204030204" pitchFamily="34" charset="0"/>
                <a:sym typeface="Arial"/>
              </a:rPr>
              <a:t>The Adaptive Learning Process should be open and diverse</a:t>
            </a:r>
            <a:endParaRPr dirty="0">
              <a:solidFill>
                <a:srgbClr val="595A59"/>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600"/>
              </a:spcBef>
              <a:spcAft>
                <a:spcPts val="0"/>
              </a:spcAft>
              <a:buClr>
                <a:srgbClr val="595A59"/>
              </a:buClr>
              <a:buSzPts val="1400"/>
              <a:buNone/>
            </a:pP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Clr>
                <a:srgbClr val="595A59"/>
              </a:buClr>
              <a:buSzPts val="1400"/>
              <a:buNone/>
            </a:pPr>
            <a:r>
              <a:rPr lang="en-US" sz="1400" dirty="0">
                <a:latin typeface="Calibri" panose="020F0502020204030204" pitchFamily="34" charset="0"/>
                <a:ea typeface="Calibri" panose="020F0502020204030204" pitchFamily="34" charset="0"/>
                <a:cs typeface="Calibri" panose="020F0502020204030204" pitchFamily="34" charset="0"/>
              </a:rPr>
              <a:t>Based on: Ben Ramalingam, David Nabarro, </a:t>
            </a:r>
            <a:r>
              <a:rPr lang="en-US" sz="1400" dirty="0" err="1">
                <a:latin typeface="Calibri" panose="020F0502020204030204" pitchFamily="34" charset="0"/>
                <a:ea typeface="Calibri" panose="020F0502020204030204" pitchFamily="34" charset="0"/>
                <a:cs typeface="Calibri" panose="020F0502020204030204" pitchFamily="34" charset="0"/>
              </a:rPr>
              <a:t>Arkebe</a:t>
            </a:r>
            <a:r>
              <a:rPr lang="en-US" sz="1400" dirty="0">
                <a:latin typeface="Calibri" panose="020F0502020204030204" pitchFamily="34" charset="0"/>
                <a:ea typeface="Calibri" panose="020F0502020204030204" pitchFamily="34" charset="0"/>
                <a:cs typeface="Calibri" panose="020F0502020204030204" pitchFamily="34" charset="0"/>
              </a:rPr>
              <a:t> Oqubay, Dame Ruth </a:t>
            </a:r>
            <a:r>
              <a:rPr lang="en-US" sz="1400" dirty="0" err="1">
                <a:latin typeface="Calibri" panose="020F0502020204030204" pitchFamily="34" charset="0"/>
                <a:ea typeface="Calibri" panose="020F0502020204030204" pitchFamily="34" charset="0"/>
                <a:cs typeface="Calibri" panose="020F0502020204030204" pitchFamily="34" charset="0"/>
              </a:rPr>
              <a:t>Carnall</a:t>
            </a:r>
            <a:r>
              <a:rPr lang="en-US" sz="1400" dirty="0">
                <a:latin typeface="Calibri" panose="020F0502020204030204" pitchFamily="34" charset="0"/>
                <a:ea typeface="Calibri" panose="020F0502020204030204" pitchFamily="34" charset="0"/>
                <a:cs typeface="Calibri" panose="020F0502020204030204" pitchFamily="34" charset="0"/>
              </a:rPr>
              <a:t>, and Leni Wild 2020</a:t>
            </a:r>
            <a:endParaRPr sz="1400" dirty="0">
              <a:latin typeface="Calibri" panose="020F0502020204030204" pitchFamily="34" charset="0"/>
              <a:ea typeface="Calibri" panose="020F0502020204030204" pitchFamily="34" charset="0"/>
              <a:cs typeface="Calibri" panose="020F0502020204030204" pitchFamily="34" charset="0"/>
            </a:endParaRPr>
          </a:p>
        </p:txBody>
      </p:sp>
      <p:sp>
        <p:nvSpPr>
          <p:cNvPr id="2008" name="Google Shape;2008;p5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Adaptive Leadership should be based on a Social Learning Process.</a:t>
            </a:r>
            <a:endParaRPr/>
          </a:p>
        </p:txBody>
      </p:sp>
      <p:sp>
        <p:nvSpPr>
          <p:cNvPr id="2009" name="Google Shape;2009;p5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Five Basic Principles of Adaptive Leadership: Adaptive Learning &amp; Adaption</a:t>
            </a:r>
            <a:endParaRPr/>
          </a:p>
        </p:txBody>
      </p:sp>
      <p:sp>
        <p:nvSpPr>
          <p:cNvPr id="2010" name="Google Shape;2010;p50"/>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50</a:t>
            </a:fld>
            <a:endParaRPr sz="1200">
              <a:solidFill>
                <a:schemeClr val="lt1"/>
              </a:solidFill>
              <a:latin typeface="Arial"/>
              <a:ea typeface="Arial"/>
              <a:cs typeface="Arial"/>
              <a:sym typeface="Arial"/>
            </a:endParaRPr>
          </a:p>
        </p:txBody>
      </p:sp>
      <p:sp>
        <p:nvSpPr>
          <p:cNvPr id="2011" name="Google Shape;2011;p50"/>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2" name="Google Shape;2012;p50"/>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3" name="Google Shape;2013;p50"/>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4" name="Google Shape;2014;p50"/>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5" name="Google Shape;2015;p50"/>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6" name="Google Shape;2016;p50"/>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7" name="Google Shape;2017;p50"/>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8" name="Google Shape;2018;p50"/>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9" name="Google Shape;2019;p50"/>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20" name="Google Shape;2020;p50"/>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21" name="Google Shape;2021;p50"/>
          <p:cNvSpPr txBox="1"/>
          <p:nvPr/>
        </p:nvSpPr>
        <p:spPr>
          <a:xfrm>
            <a:off x="4285649" y="2586116"/>
            <a:ext cx="1097416"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Learning &amp;</a:t>
            </a:r>
            <a:br>
              <a:rPr lang="en-US" sz="1400"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a</a:t>
            </a:r>
            <a:r>
              <a:rPr lang="en-US" sz="1400" b="1">
                <a:solidFill>
                  <a:schemeClr val="lt1"/>
                </a:solidFill>
                <a:latin typeface="Calibri"/>
                <a:ea typeface="Calibri"/>
                <a:cs typeface="Calibri"/>
                <a:sym typeface="Calibri"/>
              </a:rPr>
              <a:t>daption</a:t>
            </a:r>
            <a:endParaRPr/>
          </a:p>
        </p:txBody>
      </p:sp>
      <p:sp>
        <p:nvSpPr>
          <p:cNvPr id="2022" name="Google Shape;2022;p50"/>
          <p:cNvSpPr txBox="1"/>
          <p:nvPr/>
        </p:nvSpPr>
        <p:spPr>
          <a:xfrm>
            <a:off x="4023844" y="3594587"/>
            <a:ext cx="6885456" cy="2667670"/>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en-US" sz="1400" dirty="0">
                <a:solidFill>
                  <a:srgbClr val="595A59"/>
                </a:solidFill>
                <a:latin typeface="Calibri"/>
                <a:ea typeface="Calibri"/>
                <a:cs typeface="Calibri"/>
                <a:sym typeface="Calibri"/>
              </a:rPr>
              <a:t>Adaptive leadership means teams and organizations need to constantly assess their actions, recognizing that they will have to continuously iterate and adapt their interventions as they learn more about the outcomes of decisions. </a:t>
            </a:r>
            <a:endParaRPr dirty="0"/>
          </a:p>
          <a:p>
            <a:pPr marL="0" marR="0" lvl="0" indent="0" algn="l" rtl="0">
              <a:lnSpc>
                <a:spcPct val="100000"/>
              </a:lnSpc>
              <a:spcBef>
                <a:spcPts val="0"/>
              </a:spcBef>
              <a:spcAft>
                <a:spcPts val="0"/>
              </a:spcAft>
              <a:buClr>
                <a:srgbClr val="595A59"/>
              </a:buClr>
              <a:buSzPts val="1400"/>
              <a:buFont typeface="Arial"/>
              <a:buNone/>
            </a:pPr>
            <a:r>
              <a:rPr lang="en-US" sz="1400" dirty="0">
                <a:solidFill>
                  <a:srgbClr val="595A59"/>
                </a:solidFill>
                <a:latin typeface="Calibri"/>
                <a:ea typeface="Calibri"/>
                <a:cs typeface="Calibri"/>
                <a:sym typeface="Calibri"/>
              </a:rPr>
              <a:t>This requires…</a:t>
            </a:r>
            <a:endParaRPr dirty="0"/>
          </a:p>
          <a:p>
            <a:pPr marL="171450" marR="0" lvl="0" indent="-171450" algn="l" rtl="0">
              <a:lnSpc>
                <a:spcPct val="100000"/>
              </a:lnSpc>
              <a:spcBef>
                <a:spcPts val="0"/>
              </a:spcBef>
              <a:spcAft>
                <a:spcPts val="0"/>
              </a:spcAft>
              <a:buClr>
                <a:srgbClr val="595A59"/>
              </a:buClr>
              <a:buSzPts val="1400"/>
              <a:buFont typeface="Arial"/>
              <a:buChar char="-"/>
            </a:pPr>
            <a:r>
              <a:rPr lang="en-US" sz="1400" dirty="0">
                <a:solidFill>
                  <a:srgbClr val="595A59"/>
                </a:solidFill>
                <a:latin typeface="Calibri"/>
                <a:ea typeface="Calibri"/>
                <a:cs typeface="Calibri"/>
                <a:sym typeface="Calibri"/>
              </a:rPr>
              <a:t>clear processes for determining the best options for action</a:t>
            </a:r>
            <a:endParaRPr dirty="0"/>
          </a:p>
          <a:p>
            <a:pPr marL="171450" marR="0" lvl="0" indent="-171450" algn="l" rtl="0">
              <a:lnSpc>
                <a:spcPct val="100000"/>
              </a:lnSpc>
              <a:spcBef>
                <a:spcPts val="0"/>
              </a:spcBef>
              <a:spcAft>
                <a:spcPts val="0"/>
              </a:spcAft>
              <a:buClr>
                <a:srgbClr val="595A59"/>
              </a:buClr>
              <a:buSzPts val="1400"/>
              <a:buFont typeface="Arial"/>
              <a:buChar char="-"/>
            </a:pPr>
            <a:r>
              <a:rPr lang="en-US" sz="1400" dirty="0">
                <a:solidFill>
                  <a:srgbClr val="595A59"/>
                </a:solidFill>
                <a:latin typeface="Calibri"/>
                <a:ea typeface="Calibri"/>
                <a:cs typeface="Calibri"/>
                <a:sym typeface="Calibri"/>
              </a:rPr>
              <a:t>collecting, interpreting and acting on evidence, including defining a set of key measures for determining success or failure</a:t>
            </a:r>
            <a:endParaRPr dirty="0"/>
          </a:p>
          <a:p>
            <a:pPr marL="171450" marR="0" lvl="0" indent="-171450" algn="l" rtl="0">
              <a:lnSpc>
                <a:spcPct val="100000"/>
              </a:lnSpc>
              <a:spcBef>
                <a:spcPts val="0"/>
              </a:spcBef>
              <a:spcAft>
                <a:spcPts val="0"/>
              </a:spcAft>
              <a:buClr>
                <a:srgbClr val="595A59"/>
              </a:buClr>
              <a:buSzPts val="1400"/>
              <a:buFont typeface="Arial"/>
              <a:buChar char="-"/>
            </a:pPr>
            <a:r>
              <a:rPr lang="en-US" sz="1400" dirty="0">
                <a:solidFill>
                  <a:srgbClr val="595A59"/>
                </a:solidFill>
                <a:latin typeface="Calibri"/>
                <a:ea typeface="Calibri"/>
                <a:cs typeface="Calibri"/>
                <a:sym typeface="Calibri"/>
              </a:rPr>
              <a:t>ensuring ongoing collection of operationally relevant data and </a:t>
            </a:r>
            <a:endParaRPr dirty="0"/>
          </a:p>
          <a:p>
            <a:pPr marL="171450" marR="0" lvl="0" indent="-171450" algn="l" rtl="0">
              <a:lnSpc>
                <a:spcPct val="100000"/>
              </a:lnSpc>
              <a:spcBef>
                <a:spcPts val="0"/>
              </a:spcBef>
              <a:spcAft>
                <a:spcPts val="0"/>
              </a:spcAft>
              <a:buClr>
                <a:srgbClr val="595A59"/>
              </a:buClr>
              <a:buSzPts val="1400"/>
              <a:buFont typeface="Arial"/>
              <a:buChar char="-"/>
            </a:pPr>
            <a:r>
              <a:rPr lang="en-US" sz="1400" dirty="0">
                <a:solidFill>
                  <a:srgbClr val="595A59"/>
                </a:solidFill>
                <a:latin typeface="Calibri"/>
                <a:ea typeface="Calibri"/>
                <a:cs typeface="Calibri"/>
                <a:sym typeface="Calibri"/>
              </a:rPr>
              <a:t>setting out a clear process for how changes in data and trends will trigger changes in action</a:t>
            </a:r>
            <a:endParaRPr dirty="0"/>
          </a:p>
          <a:p>
            <a:pPr marL="171450" marR="0" lvl="0" indent="-82550" algn="l" rtl="0">
              <a:lnSpc>
                <a:spcPct val="100000"/>
              </a:lnSpc>
              <a:spcBef>
                <a:spcPts val="0"/>
              </a:spcBef>
              <a:spcAft>
                <a:spcPts val="0"/>
              </a:spcAft>
              <a:buClr>
                <a:schemeClr val="dk2"/>
              </a:buClr>
              <a:buSzPts val="1400"/>
              <a:buFont typeface="Arial"/>
              <a:buNone/>
            </a:pPr>
            <a:endParaRPr sz="1400" b="1"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79527B"/>
              </a:buClr>
              <a:buSzPts val="1400"/>
              <a:buFont typeface="Arial"/>
              <a:buNone/>
            </a:pPr>
            <a:r>
              <a:rPr lang="en-US" sz="1400" dirty="0">
                <a:solidFill>
                  <a:srgbClr val="79527B"/>
                </a:solidFill>
                <a:latin typeface="Calibri"/>
                <a:ea typeface="Calibri"/>
                <a:cs typeface="Calibri"/>
                <a:sym typeface="Wingdings" panose="05000000000000000000" pitchFamily="2" charset="2"/>
              </a:rPr>
              <a:t></a:t>
            </a:r>
            <a:r>
              <a:rPr lang="en-US" sz="1400" dirty="0">
                <a:solidFill>
                  <a:srgbClr val="79527B"/>
                </a:solidFill>
                <a:latin typeface="Calibri"/>
                <a:ea typeface="Calibri"/>
                <a:cs typeface="Calibri"/>
                <a:sym typeface="Calibri"/>
              </a:rPr>
              <a:t> This process should be adapted as a social process in the team</a:t>
            </a:r>
            <a:endParaRPr sz="1400" dirty="0">
              <a:solidFill>
                <a:srgbClr val="79527B"/>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sp>
        <p:nvSpPr>
          <p:cNvPr id="2027" name="Google Shape;2027;p5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dirty="0">
                <a:latin typeface="Calibri" panose="020F0502020204030204" pitchFamily="34" charset="0"/>
                <a:ea typeface="Calibri" panose="020F0502020204030204" pitchFamily="34" charset="0"/>
                <a:cs typeface="Calibri" panose="020F0502020204030204" pitchFamily="34" charset="0"/>
                <a:sym typeface="Arial"/>
              </a:rPr>
              <a:t>Question what you think you know</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Clr>
                <a:srgbClr val="595A59"/>
              </a:buClr>
              <a:buSzPts val="1400"/>
              <a:buNone/>
            </a:pP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Clr>
                <a:srgbClr val="595A59"/>
              </a:buClr>
              <a:buSzPts val="1400"/>
              <a:buNone/>
            </a:pPr>
            <a:r>
              <a:rPr lang="en-US" sz="1400" dirty="0">
                <a:latin typeface="Calibri" panose="020F0502020204030204" pitchFamily="34" charset="0"/>
                <a:ea typeface="Calibri" panose="020F0502020204030204" pitchFamily="34" charset="0"/>
                <a:cs typeface="Calibri" panose="020F0502020204030204" pitchFamily="34" charset="0"/>
              </a:rPr>
              <a:t>Based on: Ben Ramalingam, David Nabarro, </a:t>
            </a:r>
            <a:r>
              <a:rPr lang="en-US" sz="1400" dirty="0" err="1">
                <a:latin typeface="Calibri" panose="020F0502020204030204" pitchFamily="34" charset="0"/>
                <a:ea typeface="Calibri" panose="020F0502020204030204" pitchFamily="34" charset="0"/>
                <a:cs typeface="Calibri" panose="020F0502020204030204" pitchFamily="34" charset="0"/>
              </a:rPr>
              <a:t>Arkebe</a:t>
            </a:r>
            <a:r>
              <a:rPr lang="en-US" sz="1400" dirty="0">
                <a:latin typeface="Calibri" panose="020F0502020204030204" pitchFamily="34" charset="0"/>
                <a:ea typeface="Calibri" panose="020F0502020204030204" pitchFamily="34" charset="0"/>
                <a:cs typeface="Calibri" panose="020F0502020204030204" pitchFamily="34" charset="0"/>
              </a:rPr>
              <a:t> Oqubay, Dame Ruth </a:t>
            </a:r>
            <a:r>
              <a:rPr lang="en-US" sz="1400" dirty="0" err="1">
                <a:latin typeface="Calibri" panose="020F0502020204030204" pitchFamily="34" charset="0"/>
                <a:ea typeface="Calibri" panose="020F0502020204030204" pitchFamily="34" charset="0"/>
                <a:cs typeface="Calibri" panose="020F0502020204030204" pitchFamily="34" charset="0"/>
              </a:rPr>
              <a:t>Carnall</a:t>
            </a:r>
            <a:r>
              <a:rPr lang="en-US" sz="1400" dirty="0">
                <a:latin typeface="Calibri" panose="020F0502020204030204" pitchFamily="34" charset="0"/>
                <a:ea typeface="Calibri" panose="020F0502020204030204" pitchFamily="34" charset="0"/>
                <a:cs typeface="Calibri" panose="020F0502020204030204" pitchFamily="34" charset="0"/>
              </a:rPr>
              <a:t>, and Leni Wild 2020</a:t>
            </a:r>
            <a:endParaRPr sz="1400" dirty="0">
              <a:latin typeface="Calibri" panose="020F0502020204030204" pitchFamily="34" charset="0"/>
              <a:ea typeface="Calibri" panose="020F0502020204030204" pitchFamily="34" charset="0"/>
              <a:cs typeface="Calibri" panose="020F0502020204030204" pitchFamily="34" charset="0"/>
            </a:endParaRPr>
          </a:p>
        </p:txBody>
      </p:sp>
      <p:sp>
        <p:nvSpPr>
          <p:cNvPr id="2028" name="Google Shape;2028;p5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An important component of adaptive leadership is to question existing theories and thought patterns in order to find the best possible solution</a:t>
            </a:r>
            <a:endParaRPr/>
          </a:p>
        </p:txBody>
      </p:sp>
      <p:sp>
        <p:nvSpPr>
          <p:cNvPr id="2029" name="Google Shape;2029;p5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Five Basic Principles of Adaptive Leadership: Stress Test underlying theories and believes</a:t>
            </a:r>
            <a:endParaRPr/>
          </a:p>
        </p:txBody>
      </p:sp>
      <p:sp>
        <p:nvSpPr>
          <p:cNvPr id="2030" name="Google Shape;2030;p51"/>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51</a:t>
            </a:fld>
            <a:endParaRPr sz="1200">
              <a:solidFill>
                <a:schemeClr val="lt1"/>
              </a:solidFill>
              <a:latin typeface="Arial"/>
              <a:ea typeface="Arial"/>
              <a:cs typeface="Arial"/>
              <a:sym typeface="Arial"/>
            </a:endParaRPr>
          </a:p>
        </p:txBody>
      </p:sp>
      <p:sp>
        <p:nvSpPr>
          <p:cNvPr id="2031" name="Google Shape;2031;p51"/>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2" name="Google Shape;2032;p51"/>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3" name="Google Shape;2033;p51"/>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4" name="Google Shape;2034;p51"/>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5" name="Google Shape;2035;p51"/>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6" name="Google Shape;2036;p51"/>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7" name="Google Shape;2037;p51"/>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8" name="Google Shape;2038;p51"/>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9" name="Google Shape;2039;p51"/>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40" name="Google Shape;2040;p51"/>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41" name="Google Shape;2041;p51"/>
          <p:cNvSpPr txBox="1"/>
          <p:nvPr/>
        </p:nvSpPr>
        <p:spPr>
          <a:xfrm>
            <a:off x="4023844" y="3594587"/>
            <a:ext cx="6885456" cy="944151"/>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Just as institutions such as banks regularly undergo stress testing to ensure they can deal with future crises, the assumptions and hypotheses guiding an adaptive response need to be subject to robust and rigorous reflection and examination, including through the simulation of different possible future scenarios.</a:t>
            </a:r>
            <a:endParaRPr sz="1400">
              <a:solidFill>
                <a:srgbClr val="79527B"/>
              </a:solidFill>
              <a:latin typeface="Calibri"/>
              <a:ea typeface="Calibri"/>
              <a:cs typeface="Calibri"/>
              <a:sym typeface="Calibri"/>
            </a:endParaRPr>
          </a:p>
        </p:txBody>
      </p:sp>
      <p:sp>
        <p:nvSpPr>
          <p:cNvPr id="2042" name="Google Shape;2042;p51"/>
          <p:cNvSpPr txBox="1"/>
          <p:nvPr/>
        </p:nvSpPr>
        <p:spPr>
          <a:xfrm>
            <a:off x="5893637" y="2370672"/>
            <a:ext cx="10845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Stress </a:t>
            </a:r>
            <a:r>
              <a:rPr lang="en-US" b="1">
                <a:solidFill>
                  <a:schemeClr val="lt1"/>
                </a:solidFill>
                <a:latin typeface="Calibri"/>
                <a:ea typeface="Calibri"/>
                <a:cs typeface="Calibri"/>
                <a:sym typeface="Calibri"/>
              </a:rPr>
              <a:t>t</a:t>
            </a:r>
            <a:r>
              <a:rPr lang="en-US" sz="1400" b="1">
                <a:solidFill>
                  <a:schemeClr val="lt1"/>
                </a:solidFill>
                <a:latin typeface="Calibri"/>
                <a:ea typeface="Calibri"/>
                <a:cs typeface="Calibri"/>
                <a:sym typeface="Calibri"/>
              </a:rPr>
              <a:t>est</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underlying</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theories &amp;</a:t>
            </a:r>
            <a:br>
              <a:rPr lang="en-US" sz="1400"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b</a:t>
            </a:r>
            <a:r>
              <a:rPr lang="en-US" sz="1400" b="1">
                <a:solidFill>
                  <a:schemeClr val="lt1"/>
                </a:solidFill>
                <a:latin typeface="Calibri"/>
                <a:ea typeface="Calibri"/>
                <a:cs typeface="Calibri"/>
                <a:sym typeface="Calibri"/>
              </a:rPr>
              <a:t>elie</a:t>
            </a:r>
            <a:r>
              <a:rPr lang="en-US" b="1">
                <a:solidFill>
                  <a:schemeClr val="lt1"/>
                </a:solidFill>
                <a:latin typeface="Calibri"/>
                <a:ea typeface="Calibri"/>
                <a:cs typeface="Calibri"/>
                <a:sym typeface="Calibri"/>
              </a:rPr>
              <a:t>f</a:t>
            </a:r>
            <a:r>
              <a:rPr lang="en-US" sz="1400" b="1">
                <a:solidFill>
                  <a:schemeClr val="lt1"/>
                </a:solidFill>
                <a:latin typeface="Calibri"/>
                <a:ea typeface="Calibri"/>
                <a:cs typeface="Calibri"/>
                <a:sym typeface="Calibri"/>
              </a:rPr>
              <a:t>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7" name="Google Shape;2047;p5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dirty="0">
                <a:latin typeface="Calibri" panose="020F0502020204030204" pitchFamily="34" charset="0"/>
                <a:ea typeface="Calibri" panose="020F0502020204030204" pitchFamily="34" charset="0"/>
                <a:cs typeface="Calibri" panose="020F0502020204030204" pitchFamily="34" charset="0"/>
                <a:sym typeface="Arial"/>
              </a:rPr>
              <a:t>Establish streamlined decision-making processes</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Clr>
                <a:srgbClr val="595A59"/>
              </a:buClr>
              <a:buSzPts val="1400"/>
              <a:buNone/>
            </a:pP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Clr>
                <a:srgbClr val="595A59"/>
              </a:buClr>
              <a:buSzPts val="1400"/>
              <a:buNone/>
            </a:pPr>
            <a:r>
              <a:rPr lang="en-US" sz="1400" dirty="0">
                <a:latin typeface="Calibri" panose="020F0502020204030204" pitchFamily="34" charset="0"/>
                <a:ea typeface="Calibri" panose="020F0502020204030204" pitchFamily="34" charset="0"/>
                <a:cs typeface="Calibri" panose="020F0502020204030204" pitchFamily="34" charset="0"/>
              </a:rPr>
              <a:t>Based on: Ben Ramalingam, David Nabarro, </a:t>
            </a:r>
            <a:r>
              <a:rPr lang="en-US" sz="1400" dirty="0" err="1">
                <a:latin typeface="Calibri" panose="020F0502020204030204" pitchFamily="34" charset="0"/>
                <a:ea typeface="Calibri" panose="020F0502020204030204" pitchFamily="34" charset="0"/>
                <a:cs typeface="Calibri" panose="020F0502020204030204" pitchFamily="34" charset="0"/>
              </a:rPr>
              <a:t>Arkebe</a:t>
            </a:r>
            <a:r>
              <a:rPr lang="en-US" sz="1400" dirty="0">
                <a:latin typeface="Calibri" panose="020F0502020204030204" pitchFamily="34" charset="0"/>
                <a:ea typeface="Calibri" panose="020F0502020204030204" pitchFamily="34" charset="0"/>
                <a:cs typeface="Calibri" panose="020F0502020204030204" pitchFamily="34" charset="0"/>
              </a:rPr>
              <a:t> Oqubay, Dame Ruth </a:t>
            </a:r>
            <a:r>
              <a:rPr lang="en-US" sz="1400" dirty="0" err="1">
                <a:latin typeface="Calibri" panose="020F0502020204030204" pitchFamily="34" charset="0"/>
                <a:ea typeface="Calibri" panose="020F0502020204030204" pitchFamily="34" charset="0"/>
                <a:cs typeface="Calibri" panose="020F0502020204030204" pitchFamily="34" charset="0"/>
              </a:rPr>
              <a:t>Carnall</a:t>
            </a:r>
            <a:r>
              <a:rPr lang="en-US" sz="1400" dirty="0">
                <a:latin typeface="Calibri" panose="020F0502020204030204" pitchFamily="34" charset="0"/>
                <a:ea typeface="Calibri" panose="020F0502020204030204" pitchFamily="34" charset="0"/>
                <a:cs typeface="Calibri" panose="020F0502020204030204" pitchFamily="34" charset="0"/>
              </a:rPr>
              <a:t>, and Leni Wild 2020</a:t>
            </a:r>
            <a:endParaRPr sz="1400" dirty="0">
              <a:latin typeface="Calibri" panose="020F0502020204030204" pitchFamily="34" charset="0"/>
              <a:ea typeface="Calibri" panose="020F0502020204030204" pitchFamily="34" charset="0"/>
              <a:cs typeface="Calibri" panose="020F0502020204030204" pitchFamily="34" charset="0"/>
            </a:endParaRPr>
          </a:p>
        </p:txBody>
      </p:sp>
      <p:sp>
        <p:nvSpPr>
          <p:cNvPr id="2048" name="Google Shape;2048;p5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79527B"/>
              </a:buClr>
              <a:buSzPct val="100000"/>
              <a:buNone/>
            </a:pPr>
            <a:r>
              <a:rPr lang="en-US"/>
              <a:t>Decisions in a crisis often have to be made under uncertainty. Accept wrong decisions before you make no decisions</a:t>
            </a:r>
            <a:endParaRPr/>
          </a:p>
        </p:txBody>
      </p:sp>
      <p:sp>
        <p:nvSpPr>
          <p:cNvPr id="2049" name="Google Shape;2049;p5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Five Basic Principles of Adaptive Leadership: Streamline Decision Making</a:t>
            </a:r>
            <a:endParaRPr/>
          </a:p>
        </p:txBody>
      </p:sp>
      <p:sp>
        <p:nvSpPr>
          <p:cNvPr id="2050" name="Google Shape;2050;p52"/>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52</a:t>
            </a:fld>
            <a:endParaRPr sz="1200">
              <a:solidFill>
                <a:schemeClr val="lt1"/>
              </a:solidFill>
              <a:latin typeface="Arial"/>
              <a:ea typeface="Arial"/>
              <a:cs typeface="Arial"/>
              <a:sym typeface="Arial"/>
            </a:endParaRPr>
          </a:p>
        </p:txBody>
      </p:sp>
      <p:sp>
        <p:nvSpPr>
          <p:cNvPr id="2051" name="Google Shape;2051;p52"/>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2" name="Google Shape;2052;p52"/>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3" name="Google Shape;2053;p52"/>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4" name="Google Shape;2054;p52"/>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5" name="Google Shape;2055;p52"/>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6" name="Google Shape;2056;p52"/>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7" name="Google Shape;2057;p52"/>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8" name="Google Shape;2058;p52"/>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9" name="Google Shape;2059;p52"/>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60" name="Google Shape;2060;p52"/>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61" name="Google Shape;2061;p52"/>
          <p:cNvSpPr txBox="1"/>
          <p:nvPr/>
        </p:nvSpPr>
        <p:spPr>
          <a:xfrm>
            <a:off x="4023844" y="3594587"/>
            <a:ext cx="6885456" cy="2236813"/>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en-US" sz="1400" dirty="0">
                <a:solidFill>
                  <a:srgbClr val="595A59"/>
                </a:solidFill>
                <a:latin typeface="Calibri"/>
                <a:ea typeface="Calibri"/>
                <a:cs typeface="Calibri"/>
                <a:sym typeface="Calibri"/>
              </a:rPr>
              <a:t>A major challenge faced by leaders in a crisis is that sufficient data is not available, information incomplete, changing, or even contradictory. Where decision makers feel threatened with insufficient information, they are much more likely to revert to risk-averse and siloed responses to ensure a degree of safety that results from narrowly defined targets.</a:t>
            </a:r>
            <a:endParaRPr dirty="0"/>
          </a:p>
          <a:p>
            <a:pPr marL="0" marR="0" lvl="0" indent="0" algn="l" rtl="0">
              <a:lnSpc>
                <a:spcPct val="100000"/>
              </a:lnSpc>
              <a:spcBef>
                <a:spcPts val="0"/>
              </a:spcBef>
              <a:spcAft>
                <a:spcPts val="0"/>
              </a:spcAft>
              <a:buClr>
                <a:schemeClr val="dk2"/>
              </a:buClr>
              <a:buSzPts val="1400"/>
              <a:buFont typeface="Arial"/>
              <a:buNone/>
            </a:pPr>
            <a:endParaRPr sz="14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r>
              <a:rPr lang="en-US" sz="1400" dirty="0">
                <a:solidFill>
                  <a:srgbClr val="595A59"/>
                </a:solidFill>
                <a:latin typeface="Calibri"/>
                <a:ea typeface="Calibri"/>
                <a:cs typeface="Calibri"/>
                <a:sym typeface="Calibri"/>
              </a:rPr>
              <a:t>Since time is a scarce commodity in a crisis, it is important to develop robust decision-making processes that allow for quick decisions - but also quick corrections if the decisions need to be corrected based on the (incomplete) information. It is important to make the decision-making rationale transparent so that it can be explained and confidence in the process itself is not lost.</a:t>
            </a:r>
            <a:endParaRPr sz="1400" dirty="0">
              <a:solidFill>
                <a:srgbClr val="79527B"/>
              </a:solidFill>
              <a:latin typeface="Calibri"/>
              <a:ea typeface="Calibri"/>
              <a:cs typeface="Calibri"/>
              <a:sym typeface="Calibri"/>
            </a:endParaRPr>
          </a:p>
        </p:txBody>
      </p:sp>
      <p:sp>
        <p:nvSpPr>
          <p:cNvPr id="2062" name="Google Shape;2062;p52"/>
          <p:cNvSpPr txBox="1"/>
          <p:nvPr/>
        </p:nvSpPr>
        <p:spPr>
          <a:xfrm>
            <a:off x="7458138" y="2370673"/>
            <a:ext cx="1188338"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Streamline </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deliberative</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 decision </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making</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7" name="Google Shape;2067;p5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dirty="0">
                <a:latin typeface="Calibri" panose="020F0502020204030204" pitchFamily="34" charset="0"/>
                <a:ea typeface="Calibri" panose="020F0502020204030204" pitchFamily="34" charset="0"/>
                <a:cs typeface="Calibri" panose="020F0502020204030204" pitchFamily="34" charset="0"/>
                <a:sym typeface="Arial"/>
              </a:rPr>
              <a:t>Establish shared learning opportunities</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Clr>
                <a:srgbClr val="595A59"/>
              </a:buClr>
              <a:buSzPts val="1400"/>
              <a:buNone/>
            </a:pP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Clr>
                <a:srgbClr val="595A59"/>
              </a:buClr>
              <a:buSzPts val="1400"/>
              <a:buNone/>
            </a:pPr>
            <a:r>
              <a:rPr lang="en-US" sz="1400" dirty="0">
                <a:latin typeface="Calibri" panose="020F0502020204030204" pitchFamily="34" charset="0"/>
                <a:ea typeface="Calibri" panose="020F0502020204030204" pitchFamily="34" charset="0"/>
                <a:cs typeface="Calibri" panose="020F0502020204030204" pitchFamily="34" charset="0"/>
              </a:rPr>
              <a:t>Based on: Ben Ramalingam, David Nabarro, </a:t>
            </a:r>
            <a:r>
              <a:rPr lang="en-US" sz="1400" dirty="0" err="1">
                <a:latin typeface="Calibri" panose="020F0502020204030204" pitchFamily="34" charset="0"/>
                <a:ea typeface="Calibri" panose="020F0502020204030204" pitchFamily="34" charset="0"/>
                <a:cs typeface="Calibri" panose="020F0502020204030204" pitchFamily="34" charset="0"/>
              </a:rPr>
              <a:t>Arkebe</a:t>
            </a:r>
            <a:r>
              <a:rPr lang="en-US" sz="1400" dirty="0">
                <a:latin typeface="Calibri" panose="020F0502020204030204" pitchFamily="34" charset="0"/>
                <a:ea typeface="Calibri" panose="020F0502020204030204" pitchFamily="34" charset="0"/>
                <a:cs typeface="Calibri" panose="020F0502020204030204" pitchFamily="34" charset="0"/>
              </a:rPr>
              <a:t> Oqubay, Dame Ruth </a:t>
            </a:r>
            <a:r>
              <a:rPr lang="en-US" sz="1400" dirty="0" err="1">
                <a:latin typeface="Calibri" panose="020F0502020204030204" pitchFamily="34" charset="0"/>
                <a:ea typeface="Calibri" panose="020F0502020204030204" pitchFamily="34" charset="0"/>
                <a:cs typeface="Calibri" panose="020F0502020204030204" pitchFamily="34" charset="0"/>
              </a:rPr>
              <a:t>Carnall</a:t>
            </a:r>
            <a:r>
              <a:rPr lang="en-US" sz="1400" dirty="0">
                <a:latin typeface="Calibri" panose="020F0502020204030204" pitchFamily="34" charset="0"/>
                <a:ea typeface="Calibri" panose="020F0502020204030204" pitchFamily="34" charset="0"/>
                <a:cs typeface="Calibri" panose="020F0502020204030204" pitchFamily="34" charset="0"/>
              </a:rPr>
              <a:t>, and Leni Wild 2020</a:t>
            </a:r>
            <a:endParaRPr sz="1400" dirty="0">
              <a:latin typeface="Calibri" panose="020F0502020204030204" pitchFamily="34" charset="0"/>
              <a:ea typeface="Calibri" panose="020F0502020204030204" pitchFamily="34" charset="0"/>
              <a:cs typeface="Calibri" panose="020F0502020204030204" pitchFamily="34" charset="0"/>
            </a:endParaRPr>
          </a:p>
        </p:txBody>
      </p:sp>
      <p:sp>
        <p:nvSpPr>
          <p:cNvPr id="2068" name="Google Shape;2068;p5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Transparency in decision-making and cross-team sharing and learning opportunities represent an important approach to crisis management</a:t>
            </a:r>
            <a:endParaRPr/>
          </a:p>
        </p:txBody>
      </p:sp>
      <p:sp>
        <p:nvSpPr>
          <p:cNvPr id="2069" name="Google Shape;2069;p5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5 Basic Principles of Adaptive Leadership: Transparency, Inclusion and Accountability</a:t>
            </a:r>
            <a:endParaRPr/>
          </a:p>
        </p:txBody>
      </p:sp>
      <p:sp>
        <p:nvSpPr>
          <p:cNvPr id="2070" name="Google Shape;2070;p53"/>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53</a:t>
            </a:fld>
            <a:endParaRPr sz="1200">
              <a:solidFill>
                <a:schemeClr val="lt1"/>
              </a:solidFill>
              <a:latin typeface="Arial"/>
              <a:ea typeface="Arial"/>
              <a:cs typeface="Arial"/>
              <a:sym typeface="Arial"/>
            </a:endParaRPr>
          </a:p>
        </p:txBody>
      </p:sp>
      <p:sp>
        <p:nvSpPr>
          <p:cNvPr id="2071" name="Google Shape;2071;p53"/>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2" name="Google Shape;2072;p53"/>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3" name="Google Shape;2073;p53"/>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4" name="Google Shape;2074;p53"/>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5" name="Google Shape;2075;p53"/>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6" name="Google Shape;2076;p53"/>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7" name="Google Shape;2077;p53"/>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8" name="Google Shape;2078;p53"/>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9" name="Google Shape;2079;p53"/>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80" name="Google Shape;2080;p53"/>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81" name="Google Shape;2081;p53"/>
          <p:cNvSpPr txBox="1"/>
          <p:nvPr/>
        </p:nvSpPr>
        <p:spPr>
          <a:xfrm>
            <a:off x="4023844" y="3594587"/>
            <a:ext cx="6885456" cy="2667700"/>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Because the stakes are so high, there is a need to examine how earlier decisions were made, bearing in mind the information available at the time. Ongoing real-time assessment of the response is needed to maximize learning. Such assessments should include all relevant stakeholders.</a:t>
            </a:r>
            <a:endParaRPr/>
          </a:p>
          <a:p>
            <a:pPr marL="0" marR="0" lvl="0" indent="0" algn="l" rtl="0">
              <a:lnSpc>
                <a:spcPct val="100000"/>
              </a:lnSpc>
              <a:spcBef>
                <a:spcPts val="0"/>
              </a:spcBef>
              <a:spcAft>
                <a:spcPts val="0"/>
              </a:spcAft>
              <a:buClr>
                <a:schemeClr val="dk2"/>
              </a:buClr>
              <a:buSzPts val="1400"/>
              <a:buFont typeface="Arial"/>
              <a:buNone/>
            </a:pPr>
            <a:endParaRPr sz="140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The best adaptive leaders recognize mistakes are likely to be made and actively use them to identify shared learning opportunities in the organisation.</a:t>
            </a:r>
            <a:endParaRPr/>
          </a:p>
          <a:p>
            <a:pPr marL="0" marR="0" lvl="0" indent="0" algn="l" rtl="0">
              <a:lnSpc>
                <a:spcPct val="100000"/>
              </a:lnSpc>
              <a:spcBef>
                <a:spcPts val="0"/>
              </a:spcBef>
              <a:spcAft>
                <a:spcPts val="0"/>
              </a:spcAft>
              <a:buClr>
                <a:schemeClr val="dk2"/>
              </a:buClr>
              <a:buSzPts val="1400"/>
              <a:buFont typeface="Arial"/>
              <a:buNone/>
            </a:pPr>
            <a:endParaRPr sz="140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r>
              <a:rPr lang="en-US" sz="1400">
                <a:solidFill>
                  <a:srgbClr val="595A59"/>
                </a:solidFill>
                <a:latin typeface="Calibri"/>
                <a:ea typeface="Calibri"/>
                <a:cs typeface="Calibri"/>
                <a:sym typeface="Calibri"/>
              </a:rPr>
              <a:t>It is vital to assess what has happened so far, to identify strategic priorities, and to exchange lessons learned. This means leaders need to commit to sharing their thinking at every stage and by acting in such an open and transparent way, set a benchmark for how to engage with stakeholders as the crisis progresses.</a:t>
            </a:r>
            <a:endParaRPr/>
          </a:p>
        </p:txBody>
      </p:sp>
      <p:sp>
        <p:nvSpPr>
          <p:cNvPr id="2082" name="Google Shape;2082;p53"/>
          <p:cNvSpPr txBox="1"/>
          <p:nvPr/>
        </p:nvSpPr>
        <p:spPr>
          <a:xfrm>
            <a:off x="9021186" y="2262950"/>
            <a:ext cx="1324272" cy="116955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Strengthen</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transparency,</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inclusion &amp;</a:t>
            </a:r>
            <a:br>
              <a:rPr lang="en-US" sz="1400"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a</a:t>
            </a:r>
            <a:r>
              <a:rPr lang="en-US" sz="1400" b="1">
                <a:solidFill>
                  <a:schemeClr val="lt1"/>
                </a:solidFill>
                <a:latin typeface="Calibri"/>
                <a:ea typeface="Calibri"/>
                <a:cs typeface="Calibri"/>
                <a:sym typeface="Calibri"/>
              </a:rPr>
              <a:t>ccount-</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ability</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86"/>
        <p:cNvGrpSpPr/>
        <p:nvPr/>
      </p:nvGrpSpPr>
      <p:grpSpPr>
        <a:xfrm>
          <a:off x="0" y="0"/>
          <a:ext cx="0" cy="0"/>
          <a:chOff x="0" y="0"/>
          <a:chExt cx="0" cy="0"/>
        </a:xfrm>
      </p:grpSpPr>
      <p:sp>
        <p:nvSpPr>
          <p:cNvPr id="2087" name="Google Shape;2087;p5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dirty="0">
                <a:latin typeface="Calibri" panose="020F0502020204030204" pitchFamily="34" charset="0"/>
                <a:ea typeface="Calibri" panose="020F0502020204030204" pitchFamily="34" charset="0"/>
                <a:cs typeface="Calibri" panose="020F0502020204030204" pitchFamily="34" charset="0"/>
                <a:sym typeface="Arial"/>
              </a:rPr>
              <a:t>Create a common "crisis culture</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Clr>
                <a:srgbClr val="595A59"/>
              </a:buClr>
              <a:buSzPts val="1400"/>
              <a:buNone/>
            </a:pP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Clr>
                <a:srgbClr val="595A59"/>
              </a:buClr>
              <a:buSzPts val="1400"/>
              <a:buNone/>
            </a:pPr>
            <a:r>
              <a:rPr lang="en-US" sz="1400" dirty="0">
                <a:latin typeface="Calibri" panose="020F0502020204030204" pitchFamily="34" charset="0"/>
                <a:ea typeface="Calibri" panose="020F0502020204030204" pitchFamily="34" charset="0"/>
                <a:cs typeface="Calibri" panose="020F0502020204030204" pitchFamily="34" charset="0"/>
              </a:rPr>
              <a:t>Based on: Ben Ramalingam, David Nabarro, </a:t>
            </a:r>
            <a:r>
              <a:rPr lang="en-US" sz="1400" dirty="0" err="1">
                <a:latin typeface="Calibri" panose="020F0502020204030204" pitchFamily="34" charset="0"/>
                <a:ea typeface="Calibri" panose="020F0502020204030204" pitchFamily="34" charset="0"/>
                <a:cs typeface="Calibri" panose="020F0502020204030204" pitchFamily="34" charset="0"/>
              </a:rPr>
              <a:t>Arkebe</a:t>
            </a:r>
            <a:r>
              <a:rPr lang="en-US" sz="1400" dirty="0">
                <a:latin typeface="Calibri" panose="020F0502020204030204" pitchFamily="34" charset="0"/>
                <a:ea typeface="Calibri" panose="020F0502020204030204" pitchFamily="34" charset="0"/>
                <a:cs typeface="Calibri" panose="020F0502020204030204" pitchFamily="34" charset="0"/>
              </a:rPr>
              <a:t> Oqubay, Dame Ruth </a:t>
            </a:r>
            <a:r>
              <a:rPr lang="en-US" sz="1400" dirty="0" err="1">
                <a:latin typeface="Calibri" panose="020F0502020204030204" pitchFamily="34" charset="0"/>
                <a:ea typeface="Calibri" panose="020F0502020204030204" pitchFamily="34" charset="0"/>
                <a:cs typeface="Calibri" panose="020F0502020204030204" pitchFamily="34" charset="0"/>
              </a:rPr>
              <a:t>Carnall</a:t>
            </a:r>
            <a:r>
              <a:rPr lang="en-US" sz="1400" dirty="0">
                <a:latin typeface="Calibri" panose="020F0502020204030204" pitchFamily="34" charset="0"/>
                <a:ea typeface="Calibri" panose="020F0502020204030204" pitchFamily="34" charset="0"/>
                <a:cs typeface="Calibri" panose="020F0502020204030204" pitchFamily="34" charset="0"/>
              </a:rPr>
              <a:t>, and Leni Wild 2020</a:t>
            </a:r>
            <a:endParaRPr sz="1400" dirty="0">
              <a:latin typeface="Calibri" panose="020F0502020204030204" pitchFamily="34" charset="0"/>
              <a:ea typeface="Calibri" panose="020F0502020204030204" pitchFamily="34" charset="0"/>
              <a:cs typeface="Calibri" panose="020F0502020204030204" pitchFamily="34" charset="0"/>
            </a:endParaRPr>
          </a:p>
        </p:txBody>
      </p:sp>
      <p:sp>
        <p:nvSpPr>
          <p:cNvPr id="2088" name="Google Shape;2088;p5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A company crisis can have lasting consequences for the corporate culture - both positive and negative. Involve the whole company and create a culture of "we can do this together"</a:t>
            </a:r>
            <a:endParaRPr/>
          </a:p>
        </p:txBody>
      </p:sp>
      <p:sp>
        <p:nvSpPr>
          <p:cNvPr id="2089" name="Google Shape;2089;p5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Five Basic Principles of Adaptive Leadership: Mobilize collective action</a:t>
            </a:r>
            <a:endParaRPr/>
          </a:p>
        </p:txBody>
      </p:sp>
      <p:sp>
        <p:nvSpPr>
          <p:cNvPr id="2090" name="Google Shape;2090;p54"/>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54</a:t>
            </a:fld>
            <a:endParaRPr sz="1200">
              <a:solidFill>
                <a:schemeClr val="lt1"/>
              </a:solidFill>
              <a:latin typeface="Arial"/>
              <a:ea typeface="Arial"/>
              <a:cs typeface="Arial"/>
              <a:sym typeface="Arial"/>
            </a:endParaRPr>
          </a:p>
        </p:txBody>
      </p:sp>
      <p:sp>
        <p:nvSpPr>
          <p:cNvPr id="2091" name="Google Shape;2091;p54"/>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2" name="Google Shape;2092;p54"/>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3" name="Google Shape;2093;p54"/>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4" name="Google Shape;2094;p54"/>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5" name="Google Shape;2095;p54"/>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6" name="Google Shape;2096;p54"/>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7" name="Google Shape;2097;p54"/>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8" name="Google Shape;2098;p54"/>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9" name="Google Shape;2099;p54"/>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100" name="Google Shape;2100;p54"/>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101" name="Google Shape;2101;p54"/>
          <p:cNvSpPr txBox="1"/>
          <p:nvPr/>
        </p:nvSpPr>
        <p:spPr>
          <a:xfrm>
            <a:off x="4023844" y="3594587"/>
            <a:ext cx="6885600" cy="2237400"/>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en-US" sz="1400" dirty="0">
                <a:solidFill>
                  <a:srgbClr val="595A59"/>
                </a:solidFill>
                <a:latin typeface="Calibri"/>
                <a:ea typeface="Calibri"/>
                <a:cs typeface="Calibri"/>
                <a:sym typeface="Calibri"/>
              </a:rPr>
              <a:t>A </a:t>
            </a:r>
            <a:r>
              <a:rPr lang="en-US" dirty="0">
                <a:solidFill>
                  <a:srgbClr val="595A59"/>
                </a:solidFill>
                <a:latin typeface="Calibri"/>
                <a:ea typeface="Calibri"/>
                <a:cs typeface="Calibri"/>
                <a:sym typeface="Calibri"/>
              </a:rPr>
              <a:t>b</a:t>
            </a:r>
            <a:r>
              <a:rPr lang="en-US" sz="1400" dirty="0">
                <a:solidFill>
                  <a:srgbClr val="595A59"/>
                </a:solidFill>
                <a:latin typeface="Calibri"/>
                <a:ea typeface="Calibri"/>
                <a:cs typeface="Calibri"/>
                <a:sym typeface="Calibri"/>
              </a:rPr>
              <a:t>usiness crisis is a “complex systems” problem that requires changes in </a:t>
            </a:r>
            <a:r>
              <a:rPr lang="en-US" sz="1400" dirty="0" err="1">
                <a:solidFill>
                  <a:srgbClr val="595A59"/>
                </a:solidFill>
                <a:latin typeface="Calibri"/>
                <a:ea typeface="Calibri"/>
                <a:cs typeface="Calibri"/>
                <a:sym typeface="Calibri"/>
              </a:rPr>
              <a:t>behaviours</a:t>
            </a:r>
            <a:r>
              <a:rPr lang="en-US" sz="1400" dirty="0">
                <a:solidFill>
                  <a:srgbClr val="595A59"/>
                </a:solidFill>
                <a:latin typeface="Calibri"/>
                <a:ea typeface="Calibri"/>
                <a:cs typeface="Calibri"/>
                <a:sym typeface="Calibri"/>
              </a:rPr>
              <a:t> and incentives and in the relationships between different functions, teams and stakeholders in and probably outside the </a:t>
            </a:r>
            <a:r>
              <a:rPr lang="en-US" sz="1400" dirty="0" err="1">
                <a:solidFill>
                  <a:srgbClr val="595A59"/>
                </a:solidFill>
                <a:latin typeface="Calibri"/>
                <a:ea typeface="Calibri"/>
                <a:cs typeface="Calibri"/>
                <a:sym typeface="Calibri"/>
              </a:rPr>
              <a:t>organisation</a:t>
            </a:r>
            <a:r>
              <a:rPr lang="en-US" sz="1400" dirty="0">
                <a:solidFill>
                  <a:srgbClr val="595A59"/>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2"/>
              </a:buClr>
              <a:buSzPts val="1400"/>
              <a:buFont typeface="Arial"/>
              <a:buNone/>
            </a:pPr>
            <a:endParaRPr sz="14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r>
              <a:rPr lang="en-US" sz="1400" dirty="0">
                <a:solidFill>
                  <a:srgbClr val="595A59"/>
                </a:solidFill>
                <a:latin typeface="Calibri"/>
                <a:ea typeface="Calibri"/>
                <a:cs typeface="Calibri"/>
                <a:sym typeface="Calibri"/>
              </a:rPr>
              <a:t>Effective crisis responses therefore need to build on collaboration across the company. An ambition that has often proved difficult to put into practice, as isolated group-thinking often dominates in the crisis. It creates an atmosphere of mistrust instead of cooperation. Everyone is next to himself.</a:t>
            </a:r>
            <a:endParaRPr dirty="0"/>
          </a:p>
          <a:p>
            <a:pPr marL="0" marR="0" lvl="0" indent="0" algn="l" rtl="0">
              <a:lnSpc>
                <a:spcPct val="100000"/>
              </a:lnSpc>
              <a:spcBef>
                <a:spcPts val="0"/>
              </a:spcBef>
              <a:spcAft>
                <a:spcPts val="0"/>
              </a:spcAft>
              <a:buClr>
                <a:schemeClr val="dk2"/>
              </a:buClr>
              <a:buSzPts val="1400"/>
              <a:buFont typeface="Arial"/>
              <a:buNone/>
            </a:pPr>
            <a:endParaRPr sz="14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79527B"/>
              </a:buClr>
              <a:buSzPts val="1400"/>
              <a:buFont typeface="Arial"/>
              <a:buNone/>
            </a:pPr>
            <a:r>
              <a:rPr lang="en-US" sz="1400" b="1" dirty="0">
                <a:solidFill>
                  <a:srgbClr val="79527B"/>
                </a:solidFill>
                <a:latin typeface="Calibri"/>
                <a:ea typeface="Calibri"/>
                <a:cs typeface="Calibri"/>
                <a:sym typeface="Wingdings" panose="05000000000000000000" pitchFamily="2" charset="2"/>
              </a:rPr>
              <a:t> </a:t>
            </a:r>
            <a:r>
              <a:rPr lang="en-US" sz="1400" b="1" dirty="0">
                <a:solidFill>
                  <a:srgbClr val="79527B"/>
                </a:solidFill>
                <a:latin typeface="Calibri"/>
                <a:ea typeface="Calibri"/>
                <a:cs typeface="Calibri"/>
                <a:sym typeface="Calibri"/>
              </a:rPr>
              <a:t>The entire company must be mobilized and committed to the crisis response.</a:t>
            </a:r>
            <a:endParaRPr dirty="0"/>
          </a:p>
        </p:txBody>
      </p:sp>
      <p:sp>
        <p:nvSpPr>
          <p:cNvPr id="2102" name="Google Shape;2102;p54"/>
          <p:cNvSpPr txBox="1"/>
          <p:nvPr/>
        </p:nvSpPr>
        <p:spPr>
          <a:xfrm>
            <a:off x="10754907" y="2478394"/>
            <a:ext cx="991362" cy="73866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Mobilize</a:t>
            </a:r>
            <a:br>
              <a:rPr lang="en-US" sz="1400" b="1">
                <a:solidFill>
                  <a:schemeClr val="lt1"/>
                </a:solidFill>
                <a:latin typeface="Calibri"/>
                <a:ea typeface="Calibri"/>
                <a:cs typeface="Calibri"/>
                <a:sym typeface="Calibri"/>
              </a:rPr>
            </a:br>
            <a:r>
              <a:rPr lang="en-US" sz="1400" b="1">
                <a:solidFill>
                  <a:schemeClr val="lt1"/>
                </a:solidFill>
                <a:latin typeface="Calibri"/>
                <a:ea typeface="Calibri"/>
                <a:cs typeface="Calibri"/>
                <a:sym typeface="Calibri"/>
              </a:rPr>
              <a:t>collective</a:t>
            </a:r>
            <a:endParaRPr/>
          </a:p>
          <a:p>
            <a:pPr marL="0" marR="0" lvl="0" indent="0" algn="ctr" rtl="0">
              <a:spcBef>
                <a:spcPts val="0"/>
              </a:spcBef>
              <a:spcAft>
                <a:spcPts val="0"/>
              </a:spcAft>
              <a:buNone/>
            </a:pPr>
            <a:r>
              <a:rPr lang="en-US" sz="1400" b="1">
                <a:solidFill>
                  <a:schemeClr val="lt1"/>
                </a:solidFill>
                <a:latin typeface="Calibri"/>
                <a:ea typeface="Calibri"/>
                <a:cs typeface="Calibri"/>
                <a:sym typeface="Calibri"/>
              </a:rPr>
              <a:t>Action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06"/>
        <p:cNvGrpSpPr/>
        <p:nvPr/>
      </p:nvGrpSpPr>
      <p:grpSpPr>
        <a:xfrm>
          <a:off x="0" y="0"/>
          <a:ext cx="0" cy="0"/>
          <a:chOff x="0" y="0"/>
          <a:chExt cx="0" cy="0"/>
        </a:xfrm>
      </p:grpSpPr>
      <p:sp>
        <p:nvSpPr>
          <p:cNvPr id="2107" name="Google Shape;2107;p5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Based on: Robbie Macpherson (Adaptable Leadership, Sydney) and Paul ‘t Hart (Utrecht University): Leading in a Crisis 2020</a:t>
            </a:r>
            <a:endParaRPr dirty="0"/>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and </a:t>
            </a:r>
            <a:endParaRPr dirty="0"/>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Heifetz, </a:t>
            </a:r>
            <a:r>
              <a:rPr lang="en-US" sz="1400" b="0" i="0" u="none" strike="noStrike" cap="none" dirty="0" err="1">
                <a:solidFill>
                  <a:srgbClr val="595A59"/>
                </a:solidFill>
                <a:latin typeface="Calibri"/>
                <a:ea typeface="Calibri"/>
                <a:cs typeface="Calibri"/>
                <a:sym typeface="Calibri"/>
              </a:rPr>
              <a:t>Grashow</a:t>
            </a:r>
            <a:r>
              <a:rPr lang="en-US" sz="1400" b="0" i="0" u="none" strike="noStrike" cap="none" dirty="0">
                <a:solidFill>
                  <a:srgbClr val="595A59"/>
                </a:solidFill>
                <a:latin typeface="Calibri"/>
                <a:ea typeface="Calibri"/>
                <a:cs typeface="Calibri"/>
                <a:sym typeface="Calibri"/>
              </a:rPr>
              <a:t> and </a:t>
            </a:r>
            <a:r>
              <a:rPr lang="en-US" sz="1400" b="0" i="0" u="none" strike="noStrike" cap="none" dirty="0" err="1">
                <a:solidFill>
                  <a:srgbClr val="595A59"/>
                </a:solidFill>
                <a:latin typeface="Calibri"/>
                <a:ea typeface="Calibri"/>
                <a:cs typeface="Calibri"/>
                <a:sym typeface="Calibri"/>
              </a:rPr>
              <a:t>Linsky</a:t>
            </a:r>
            <a:r>
              <a:rPr lang="en-US" sz="1400" dirty="0">
                <a:latin typeface="Calibri"/>
                <a:ea typeface="Calibri"/>
                <a:cs typeface="Calibri"/>
                <a:sym typeface="Calibri"/>
              </a:rPr>
              <a:t>: </a:t>
            </a:r>
            <a:r>
              <a:rPr lang="en-US" sz="1400" b="0" i="0" u="none" strike="noStrike" cap="none" dirty="0">
                <a:solidFill>
                  <a:srgbClr val="595A59"/>
                </a:solidFill>
                <a:latin typeface="Calibri"/>
                <a:ea typeface="Calibri"/>
                <a:cs typeface="Calibri"/>
                <a:sym typeface="Calibri"/>
              </a:rPr>
              <a:t>The Practice of Adaptive Leadership: Tools and Tactics for Changing Your Organization and the World 2009.</a:t>
            </a:r>
            <a:endParaRPr dirty="0"/>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 </a:t>
            </a:r>
            <a:endParaRPr sz="1400" b="0" i="0" u="none" strike="noStrike" cap="none" dirty="0">
              <a:solidFill>
                <a:srgbClr val="595A59"/>
              </a:solidFill>
              <a:latin typeface="Calibri"/>
              <a:ea typeface="Calibri"/>
              <a:cs typeface="Calibri"/>
              <a:sym typeface="Calibri"/>
            </a:endParaRPr>
          </a:p>
          <a:p>
            <a:pPr marL="0" lvl="0" indent="0" algn="l" rtl="0">
              <a:lnSpc>
                <a:spcPct val="100000"/>
              </a:lnSpc>
              <a:spcBef>
                <a:spcPts val="600"/>
              </a:spcBef>
              <a:spcAft>
                <a:spcPts val="0"/>
              </a:spcAft>
              <a:buClr>
                <a:srgbClr val="595A59"/>
              </a:buClr>
              <a:buSzPts val="1800"/>
              <a:buNone/>
            </a:pPr>
            <a:endParaRPr dirty="0"/>
          </a:p>
        </p:txBody>
      </p:sp>
      <p:sp>
        <p:nvSpPr>
          <p:cNvPr id="2108" name="Google Shape;2108;p5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To get a clear picture, you must first try to change the perspective and "step onto the balcony", so to speak</a:t>
            </a:r>
            <a:endParaRPr/>
          </a:p>
        </p:txBody>
      </p:sp>
      <p:sp>
        <p:nvSpPr>
          <p:cNvPr id="2109" name="Google Shape;2109;p5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Five Steps to Adaptive Leadership in a Crisis: Step on the Balcony </a:t>
            </a:r>
            <a:endParaRPr/>
          </a:p>
        </p:txBody>
      </p:sp>
      <p:sp>
        <p:nvSpPr>
          <p:cNvPr id="2110" name="Google Shape;2110;p55"/>
          <p:cNvSpPr/>
          <p:nvPr/>
        </p:nvSpPr>
        <p:spPr>
          <a:xfrm>
            <a:off x="3751855" y="2000827"/>
            <a:ext cx="4325148" cy="776274"/>
          </a:xfrm>
          <a:custGeom>
            <a:avLst/>
            <a:gdLst/>
            <a:ahLst/>
            <a:cxnLst/>
            <a:rect l="l" t="t" r="r" b="b"/>
            <a:pathLst>
              <a:path w="2072" h="562" extrusionOk="0">
                <a:moveTo>
                  <a:pt x="2072" y="0"/>
                </a:moveTo>
                <a:lnTo>
                  <a:pt x="0" y="0"/>
                </a:lnTo>
                <a:lnTo>
                  <a:pt x="0" y="562"/>
                </a:lnTo>
                <a:lnTo>
                  <a:pt x="1884" y="562"/>
                </a:lnTo>
                <a:lnTo>
                  <a:pt x="2072" y="0"/>
                </a:lnTo>
                <a:close/>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1" name="Google Shape;2111;p55"/>
          <p:cNvSpPr/>
          <p:nvPr/>
        </p:nvSpPr>
        <p:spPr>
          <a:xfrm>
            <a:off x="7702481" y="1637401"/>
            <a:ext cx="1777584" cy="776274"/>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2" name="Google Shape;2112;p55"/>
          <p:cNvSpPr txBox="1"/>
          <p:nvPr/>
        </p:nvSpPr>
        <p:spPr>
          <a:xfrm>
            <a:off x="8243143" y="1717673"/>
            <a:ext cx="7200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Roboto Black"/>
                <a:ea typeface="Roboto Black"/>
                <a:cs typeface="Roboto Black"/>
                <a:sym typeface="Roboto Black"/>
              </a:rPr>
              <a:t>01</a:t>
            </a:r>
            <a:endParaRPr sz="4400" b="1">
              <a:solidFill>
                <a:schemeClr val="lt1"/>
              </a:solidFill>
              <a:latin typeface="Roboto Black"/>
              <a:ea typeface="Roboto Black"/>
              <a:cs typeface="Roboto Black"/>
              <a:sym typeface="Roboto Black"/>
            </a:endParaRPr>
          </a:p>
        </p:txBody>
      </p:sp>
      <p:sp>
        <p:nvSpPr>
          <p:cNvPr id="2113" name="Google Shape;2113;p55"/>
          <p:cNvSpPr/>
          <p:nvPr/>
        </p:nvSpPr>
        <p:spPr>
          <a:xfrm>
            <a:off x="3751855" y="2760120"/>
            <a:ext cx="3974848" cy="773511"/>
          </a:xfrm>
          <a:custGeom>
            <a:avLst/>
            <a:gdLst/>
            <a:ahLst/>
            <a:cxnLst/>
            <a:rect l="l" t="t" r="r" b="b"/>
            <a:pathLst>
              <a:path w="1884" h="560" extrusionOk="0">
                <a:moveTo>
                  <a:pt x="1884" y="0"/>
                </a:moveTo>
                <a:lnTo>
                  <a:pt x="0" y="0"/>
                </a:lnTo>
                <a:lnTo>
                  <a:pt x="0" y="560"/>
                </a:lnTo>
                <a:lnTo>
                  <a:pt x="1695" y="560"/>
                </a:lnTo>
                <a:lnTo>
                  <a:pt x="1884" y="0"/>
                </a:lnTo>
                <a:close/>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4" name="Google Shape;2114;p55"/>
          <p:cNvSpPr/>
          <p:nvPr/>
        </p:nvSpPr>
        <p:spPr>
          <a:xfrm>
            <a:off x="7350318" y="2396694"/>
            <a:ext cx="1779447" cy="773511"/>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5" name="Google Shape;2115;p55"/>
          <p:cNvSpPr/>
          <p:nvPr/>
        </p:nvSpPr>
        <p:spPr>
          <a:xfrm>
            <a:off x="3751222" y="3498264"/>
            <a:ext cx="3622686" cy="774892"/>
          </a:xfrm>
          <a:custGeom>
            <a:avLst/>
            <a:gdLst/>
            <a:ahLst/>
            <a:cxnLst/>
            <a:rect l="l" t="t" r="r" b="b"/>
            <a:pathLst>
              <a:path w="1695" h="561" extrusionOk="0">
                <a:moveTo>
                  <a:pt x="1695" y="0"/>
                </a:moveTo>
                <a:lnTo>
                  <a:pt x="0" y="0"/>
                </a:lnTo>
                <a:lnTo>
                  <a:pt x="0" y="561"/>
                </a:lnTo>
                <a:lnTo>
                  <a:pt x="1506" y="561"/>
                </a:lnTo>
                <a:lnTo>
                  <a:pt x="1695" y="0"/>
                </a:lnTo>
                <a:close/>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6" name="Google Shape;2116;p55"/>
          <p:cNvSpPr/>
          <p:nvPr/>
        </p:nvSpPr>
        <p:spPr>
          <a:xfrm>
            <a:off x="6999386" y="3134838"/>
            <a:ext cx="1777584" cy="774892"/>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7" name="Google Shape;2117;p55"/>
          <p:cNvSpPr/>
          <p:nvPr/>
        </p:nvSpPr>
        <p:spPr>
          <a:xfrm>
            <a:off x="3751854" y="4250313"/>
            <a:ext cx="3270523" cy="774892"/>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8" name="Google Shape;2118;p55"/>
          <p:cNvSpPr/>
          <p:nvPr/>
        </p:nvSpPr>
        <p:spPr>
          <a:xfrm>
            <a:off x="6647855" y="3886887"/>
            <a:ext cx="1779448" cy="77489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9" name="Google Shape;2119;p55"/>
          <p:cNvSpPr/>
          <p:nvPr/>
        </p:nvSpPr>
        <p:spPr>
          <a:xfrm>
            <a:off x="3751222" y="5008388"/>
            <a:ext cx="2920226" cy="774892"/>
          </a:xfrm>
          <a:custGeom>
            <a:avLst/>
            <a:gdLst/>
            <a:ahLst/>
            <a:cxnLst/>
            <a:rect l="l" t="t" r="r" b="b"/>
            <a:pathLst>
              <a:path w="1318" h="561" extrusionOk="0">
                <a:moveTo>
                  <a:pt x="1318" y="0"/>
                </a:moveTo>
                <a:lnTo>
                  <a:pt x="0" y="0"/>
                </a:lnTo>
                <a:lnTo>
                  <a:pt x="0" y="561"/>
                </a:lnTo>
                <a:lnTo>
                  <a:pt x="1130" y="561"/>
                </a:lnTo>
                <a:lnTo>
                  <a:pt x="1318" y="0"/>
                </a:lnTo>
                <a:close/>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20" name="Google Shape;2120;p55"/>
          <p:cNvSpPr/>
          <p:nvPr/>
        </p:nvSpPr>
        <p:spPr>
          <a:xfrm>
            <a:off x="6296925" y="4643203"/>
            <a:ext cx="1779448" cy="776274"/>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21" name="Google Shape;2121;p55"/>
          <p:cNvSpPr txBox="1"/>
          <p:nvPr/>
        </p:nvSpPr>
        <p:spPr>
          <a:xfrm>
            <a:off x="3980072" y="2204252"/>
            <a:ext cx="259878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Step on the balcony</a:t>
            </a:r>
            <a:endParaRPr/>
          </a:p>
        </p:txBody>
      </p:sp>
      <p:sp>
        <p:nvSpPr>
          <p:cNvPr id="2122" name="Google Shape;2122;p55"/>
          <p:cNvSpPr txBox="1"/>
          <p:nvPr/>
        </p:nvSpPr>
        <p:spPr>
          <a:xfrm>
            <a:off x="9548428" y="1733709"/>
            <a:ext cx="2430000" cy="4330800"/>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200"/>
              <a:buFont typeface="Arial"/>
              <a:buNone/>
            </a:pPr>
            <a:r>
              <a:rPr lang="en-US" sz="1200" dirty="0">
                <a:solidFill>
                  <a:srgbClr val="595A59"/>
                </a:solidFill>
                <a:latin typeface="Calibri"/>
                <a:ea typeface="Calibri"/>
                <a:cs typeface="Calibri"/>
                <a:sym typeface="Calibri"/>
              </a:rPr>
              <a:t>Leading in a crisis is demanding, confusing and overwhelming. It is critical to find a way to step back from the intensity of the action (Heifetz likens it to a dance floor) to get a broader perspective (get on the balcony). Strategic crisis leadership requires discernment of the big-picture dynamics and challenges unfolding. Rising above and seeing through the fog of war of emergency responses. This means leaders need to personally undertake critical reflective and diagnostic work, and ensure this work is properly informed and supported.</a:t>
            </a:r>
            <a:endParaRPr dirty="0"/>
          </a:p>
          <a:p>
            <a:pPr marL="0" marR="0" lvl="0" indent="0" algn="l" rtl="0">
              <a:lnSpc>
                <a:spcPct val="100000"/>
              </a:lnSpc>
              <a:spcBef>
                <a:spcPts val="0"/>
              </a:spcBef>
              <a:spcAft>
                <a:spcPts val="0"/>
              </a:spcAft>
              <a:buClr>
                <a:schemeClr val="dk2"/>
              </a:buClr>
              <a:buSzPts val="1200"/>
              <a:buFont typeface="Arial"/>
              <a:buNone/>
            </a:pPr>
            <a:endParaRPr sz="12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79527B"/>
              </a:buClr>
              <a:buSzPts val="1200"/>
              <a:buFont typeface="Arial"/>
              <a:buNone/>
            </a:pPr>
            <a:r>
              <a:rPr lang="en-US" sz="1200" dirty="0">
                <a:solidFill>
                  <a:srgbClr val="79527B"/>
                </a:solidFill>
                <a:latin typeface="Calibri"/>
                <a:ea typeface="Calibri"/>
                <a:cs typeface="Calibri"/>
                <a:sym typeface="Calibri"/>
              </a:rPr>
              <a:t>This is not easy. Getting on the balcony regularly at a time of crisis requires self-discipline, even courage, as well as organizational rigor.</a:t>
            </a:r>
            <a:endParaRPr sz="1200" b="1" dirty="0">
              <a:solidFill>
                <a:srgbClr val="79527B"/>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p5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Based on: Robbie Macpherson (Adaptable Leadership, Sydney) and Paul ‘t Hart (Utrecht University): Leading in a Crisis 2020</a:t>
            </a:r>
            <a:endParaRP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and </a:t>
            </a:r>
            <a:endParaRP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Heifetz, Grashow and Linsky</a:t>
            </a:r>
            <a:r>
              <a:rPr lang="en-US" sz="1400">
                <a:latin typeface="Calibri"/>
                <a:ea typeface="Calibri"/>
                <a:cs typeface="Calibri"/>
                <a:sym typeface="Calibri"/>
              </a:rPr>
              <a:t>: </a:t>
            </a:r>
            <a:r>
              <a:rPr lang="en-US" sz="1400" b="0" i="0" u="none" strike="noStrike" cap="none">
                <a:solidFill>
                  <a:srgbClr val="595A59"/>
                </a:solidFill>
                <a:latin typeface="Calibri"/>
                <a:ea typeface="Calibri"/>
                <a:cs typeface="Calibri"/>
                <a:sym typeface="Calibri"/>
              </a:rPr>
              <a:t>The Practice of Adaptive Leadership: Tools and Tactics for Changing Your Organization and the World 2009.</a:t>
            </a:r>
            <a:endParaRPr sz="1400" b="0" i="0" u="none" strike="noStrike" cap="none">
              <a:solidFill>
                <a:srgbClr val="595A59"/>
              </a:solidFill>
              <a:latin typeface="Calibri"/>
              <a:ea typeface="Calibri"/>
              <a:cs typeface="Calibri"/>
              <a:sym typeface="Calibri"/>
            </a:endParaRP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 </a:t>
            </a:r>
            <a:endParaRPr sz="1400" b="0" i="0" u="none" strike="noStrike" cap="none">
              <a:solidFill>
                <a:srgbClr val="595A59"/>
              </a:solidFill>
              <a:latin typeface="Calibri"/>
              <a:ea typeface="Calibri"/>
              <a:cs typeface="Calibri"/>
              <a:sym typeface="Calibri"/>
            </a:endParaRPr>
          </a:p>
          <a:p>
            <a:pPr marL="0" lvl="0" indent="0" algn="l" rtl="0">
              <a:lnSpc>
                <a:spcPct val="100000"/>
              </a:lnSpc>
              <a:spcBef>
                <a:spcPts val="600"/>
              </a:spcBef>
              <a:spcAft>
                <a:spcPts val="0"/>
              </a:spcAft>
              <a:buClr>
                <a:srgbClr val="595A59"/>
              </a:buClr>
              <a:buSzPts val="1800"/>
              <a:buNone/>
            </a:pPr>
            <a:endParaRPr/>
          </a:p>
        </p:txBody>
      </p:sp>
      <p:sp>
        <p:nvSpPr>
          <p:cNvPr id="2128" name="Google Shape;2128;p5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79527B"/>
              </a:buClr>
              <a:buSzPct val="100000"/>
              <a:buNone/>
            </a:pPr>
            <a:r>
              <a:rPr lang="en-US"/>
              <a:t>Only when the nature of the challenge is defined in the context of the system can adequate solutions be developed</a:t>
            </a:r>
            <a:endParaRPr/>
          </a:p>
        </p:txBody>
      </p:sp>
      <p:sp>
        <p:nvSpPr>
          <p:cNvPr id="2129" name="Google Shape;2129;p5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Five Steps to Adaptive Leadership in a Crisis: Frame adaptive challenges </a:t>
            </a:r>
            <a:endParaRPr/>
          </a:p>
        </p:txBody>
      </p:sp>
      <p:sp>
        <p:nvSpPr>
          <p:cNvPr id="2130" name="Google Shape;2130;p56"/>
          <p:cNvSpPr/>
          <p:nvPr/>
        </p:nvSpPr>
        <p:spPr>
          <a:xfrm>
            <a:off x="3751855" y="2000827"/>
            <a:ext cx="4325148" cy="776274"/>
          </a:xfrm>
          <a:custGeom>
            <a:avLst/>
            <a:gdLst/>
            <a:ahLst/>
            <a:cxnLst/>
            <a:rect l="l" t="t" r="r" b="b"/>
            <a:pathLst>
              <a:path w="2072" h="562" extrusionOk="0">
                <a:moveTo>
                  <a:pt x="2072" y="0"/>
                </a:moveTo>
                <a:lnTo>
                  <a:pt x="0" y="0"/>
                </a:lnTo>
                <a:lnTo>
                  <a:pt x="0" y="562"/>
                </a:lnTo>
                <a:lnTo>
                  <a:pt x="1884" y="562"/>
                </a:lnTo>
                <a:lnTo>
                  <a:pt x="2072" y="0"/>
                </a:lnTo>
                <a:close/>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1" name="Google Shape;2131;p56"/>
          <p:cNvSpPr/>
          <p:nvPr/>
        </p:nvSpPr>
        <p:spPr>
          <a:xfrm>
            <a:off x="7702481" y="1637401"/>
            <a:ext cx="1777584" cy="776274"/>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2" name="Google Shape;2132;p56"/>
          <p:cNvSpPr/>
          <p:nvPr/>
        </p:nvSpPr>
        <p:spPr>
          <a:xfrm>
            <a:off x="3751855" y="2760120"/>
            <a:ext cx="3974848" cy="773511"/>
          </a:xfrm>
          <a:custGeom>
            <a:avLst/>
            <a:gdLst/>
            <a:ahLst/>
            <a:cxnLst/>
            <a:rect l="l" t="t" r="r" b="b"/>
            <a:pathLst>
              <a:path w="1884" h="560" extrusionOk="0">
                <a:moveTo>
                  <a:pt x="1884" y="0"/>
                </a:moveTo>
                <a:lnTo>
                  <a:pt x="0" y="0"/>
                </a:lnTo>
                <a:lnTo>
                  <a:pt x="0" y="560"/>
                </a:lnTo>
                <a:lnTo>
                  <a:pt x="1695" y="560"/>
                </a:lnTo>
                <a:lnTo>
                  <a:pt x="1884" y="0"/>
                </a:lnTo>
                <a:close/>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3" name="Google Shape;2133;p56"/>
          <p:cNvSpPr/>
          <p:nvPr/>
        </p:nvSpPr>
        <p:spPr>
          <a:xfrm>
            <a:off x="7350318" y="2396694"/>
            <a:ext cx="1779447" cy="773511"/>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4" name="Google Shape;2134;p56"/>
          <p:cNvSpPr/>
          <p:nvPr/>
        </p:nvSpPr>
        <p:spPr>
          <a:xfrm>
            <a:off x="3751222" y="3498264"/>
            <a:ext cx="3622686" cy="774892"/>
          </a:xfrm>
          <a:custGeom>
            <a:avLst/>
            <a:gdLst/>
            <a:ahLst/>
            <a:cxnLst/>
            <a:rect l="l" t="t" r="r" b="b"/>
            <a:pathLst>
              <a:path w="1695" h="561" extrusionOk="0">
                <a:moveTo>
                  <a:pt x="1695" y="0"/>
                </a:moveTo>
                <a:lnTo>
                  <a:pt x="0" y="0"/>
                </a:lnTo>
                <a:lnTo>
                  <a:pt x="0" y="561"/>
                </a:lnTo>
                <a:lnTo>
                  <a:pt x="1506" y="561"/>
                </a:lnTo>
                <a:lnTo>
                  <a:pt x="1695" y="0"/>
                </a:lnTo>
                <a:close/>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5" name="Google Shape;2135;p56"/>
          <p:cNvSpPr/>
          <p:nvPr/>
        </p:nvSpPr>
        <p:spPr>
          <a:xfrm>
            <a:off x="6999386" y="3134838"/>
            <a:ext cx="1777584" cy="774892"/>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6" name="Google Shape;2136;p56"/>
          <p:cNvSpPr/>
          <p:nvPr/>
        </p:nvSpPr>
        <p:spPr>
          <a:xfrm>
            <a:off x="3751854" y="4250313"/>
            <a:ext cx="3270523" cy="774892"/>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7" name="Google Shape;2137;p56"/>
          <p:cNvSpPr/>
          <p:nvPr/>
        </p:nvSpPr>
        <p:spPr>
          <a:xfrm>
            <a:off x="6647855" y="3886887"/>
            <a:ext cx="1779448" cy="77489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8" name="Google Shape;2138;p56"/>
          <p:cNvSpPr/>
          <p:nvPr/>
        </p:nvSpPr>
        <p:spPr>
          <a:xfrm>
            <a:off x="3751222" y="5008388"/>
            <a:ext cx="2920226" cy="774892"/>
          </a:xfrm>
          <a:custGeom>
            <a:avLst/>
            <a:gdLst/>
            <a:ahLst/>
            <a:cxnLst/>
            <a:rect l="l" t="t" r="r" b="b"/>
            <a:pathLst>
              <a:path w="1318" h="561" extrusionOk="0">
                <a:moveTo>
                  <a:pt x="1318" y="0"/>
                </a:moveTo>
                <a:lnTo>
                  <a:pt x="0" y="0"/>
                </a:lnTo>
                <a:lnTo>
                  <a:pt x="0" y="561"/>
                </a:lnTo>
                <a:lnTo>
                  <a:pt x="1130" y="561"/>
                </a:lnTo>
                <a:lnTo>
                  <a:pt x="1318" y="0"/>
                </a:lnTo>
                <a:close/>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9" name="Google Shape;2139;p56"/>
          <p:cNvSpPr/>
          <p:nvPr/>
        </p:nvSpPr>
        <p:spPr>
          <a:xfrm>
            <a:off x="6296925" y="4643203"/>
            <a:ext cx="1779448" cy="776274"/>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40" name="Google Shape;2140;p56"/>
          <p:cNvSpPr txBox="1"/>
          <p:nvPr/>
        </p:nvSpPr>
        <p:spPr>
          <a:xfrm>
            <a:off x="3980072" y="2951605"/>
            <a:ext cx="3438762"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chemeClr val="lt1"/>
                </a:solidFill>
                <a:latin typeface="Roboto"/>
                <a:ea typeface="Roboto"/>
                <a:cs typeface="Roboto"/>
                <a:sym typeface="Roboto"/>
              </a:rPr>
              <a:t>Frame adaptive challenges</a:t>
            </a:r>
            <a:endParaRPr dirty="0"/>
          </a:p>
        </p:txBody>
      </p:sp>
      <p:sp>
        <p:nvSpPr>
          <p:cNvPr id="2141" name="Google Shape;2141;p56"/>
          <p:cNvSpPr txBox="1"/>
          <p:nvPr/>
        </p:nvSpPr>
        <p:spPr>
          <a:xfrm>
            <a:off x="3980072" y="2204252"/>
            <a:ext cx="259878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Step on the balcony</a:t>
            </a:r>
            <a:endParaRPr/>
          </a:p>
        </p:txBody>
      </p:sp>
      <p:sp>
        <p:nvSpPr>
          <p:cNvPr id="2142" name="Google Shape;2142;p56"/>
          <p:cNvSpPr txBox="1"/>
          <p:nvPr/>
        </p:nvSpPr>
        <p:spPr>
          <a:xfrm>
            <a:off x="9548428" y="1733709"/>
            <a:ext cx="2429892" cy="2852366"/>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200"/>
              <a:buFont typeface="Arial"/>
              <a:buNone/>
            </a:pPr>
            <a:r>
              <a:rPr lang="en-US" sz="1200">
                <a:solidFill>
                  <a:srgbClr val="595A59"/>
                </a:solidFill>
                <a:latin typeface="Calibri"/>
                <a:ea typeface="Calibri"/>
                <a:cs typeface="Calibri"/>
                <a:sym typeface="Calibri"/>
              </a:rPr>
              <a:t>Adaptive work requires figuring out what in the current system requires shifting in order to not just survive but thrive in the new environment. These shifts only occur if all parties in the system put their energies into tackling the realities of the situation at hand, including its tough challenges as well as the opportunities it may offer. </a:t>
            </a:r>
            <a:endParaRPr/>
          </a:p>
          <a:p>
            <a:pPr marL="0" marR="0" lvl="0" indent="0" algn="l" rtl="0">
              <a:lnSpc>
                <a:spcPct val="100000"/>
              </a:lnSpc>
              <a:spcBef>
                <a:spcPts val="0"/>
              </a:spcBef>
              <a:spcAft>
                <a:spcPts val="0"/>
              </a:spcAft>
              <a:buClr>
                <a:schemeClr val="dk2"/>
              </a:buClr>
              <a:buSzPts val="1200"/>
              <a:buFont typeface="Arial"/>
              <a:buNone/>
            </a:pPr>
            <a:endParaRPr sz="120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79527B"/>
              </a:buClr>
              <a:buSzPts val="1200"/>
              <a:buFont typeface="Arial"/>
              <a:buNone/>
            </a:pPr>
            <a:r>
              <a:rPr lang="en-US" sz="1200" b="1">
                <a:solidFill>
                  <a:srgbClr val="79527B"/>
                </a:solidFill>
                <a:latin typeface="Calibri"/>
                <a:ea typeface="Calibri"/>
                <a:cs typeface="Calibri"/>
                <a:sym typeface="Calibri"/>
              </a:rPr>
              <a:t>Use this disruption to stimulate thinking and work to transform existing practice and habits.</a:t>
            </a:r>
            <a:endParaRPr/>
          </a:p>
          <a:p>
            <a:pPr marL="0" marR="0" lvl="0" indent="0" algn="l" rtl="0">
              <a:lnSpc>
                <a:spcPct val="100000"/>
              </a:lnSpc>
              <a:spcBef>
                <a:spcPts val="0"/>
              </a:spcBef>
              <a:spcAft>
                <a:spcPts val="0"/>
              </a:spcAft>
              <a:buClr>
                <a:schemeClr val="dk2"/>
              </a:buClr>
              <a:buSzPts val="1200"/>
              <a:buFont typeface="Arial"/>
              <a:buNone/>
            </a:pPr>
            <a:endParaRPr sz="1200">
              <a:solidFill>
                <a:srgbClr val="595A59"/>
              </a:solidFill>
              <a:latin typeface="Calibri"/>
              <a:ea typeface="Calibri"/>
              <a:cs typeface="Calibri"/>
              <a:sym typeface="Calibri"/>
            </a:endParaRPr>
          </a:p>
        </p:txBody>
      </p:sp>
      <p:sp>
        <p:nvSpPr>
          <p:cNvPr id="2143" name="Google Shape;2143;p56"/>
          <p:cNvSpPr txBox="1"/>
          <p:nvPr/>
        </p:nvSpPr>
        <p:spPr>
          <a:xfrm>
            <a:off x="7893609" y="2478889"/>
            <a:ext cx="7200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Roboto Black"/>
                <a:ea typeface="Roboto Black"/>
                <a:cs typeface="Roboto Black"/>
                <a:sym typeface="Roboto Black"/>
              </a:rPr>
              <a:t>02</a:t>
            </a:r>
            <a:endParaRPr sz="4400" b="1">
              <a:solidFill>
                <a:schemeClr val="lt1"/>
              </a:solidFill>
              <a:latin typeface="Roboto Black"/>
              <a:ea typeface="Roboto Black"/>
              <a:cs typeface="Roboto Black"/>
              <a:sym typeface="Roboto Black"/>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sp>
        <p:nvSpPr>
          <p:cNvPr id="2148" name="Google Shape;2148;p5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Based on: Robbie Macpherson (Adaptable Leadership, Sydney) and Paul ‘t Hart (Utrecht University): Leading in a Crisis 2020</a:t>
            </a:r>
            <a:endParaRP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and </a:t>
            </a:r>
            <a:endParaRP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Heifetz, Grashow and Linsky</a:t>
            </a:r>
            <a:r>
              <a:rPr lang="en-US" sz="1400">
                <a:latin typeface="Calibri"/>
                <a:ea typeface="Calibri"/>
                <a:cs typeface="Calibri"/>
                <a:sym typeface="Calibri"/>
              </a:rPr>
              <a:t>: </a:t>
            </a:r>
            <a:r>
              <a:rPr lang="en-US" sz="1400" b="0" i="0" u="none" strike="noStrike" cap="none">
                <a:solidFill>
                  <a:srgbClr val="595A59"/>
                </a:solidFill>
                <a:latin typeface="Calibri"/>
                <a:ea typeface="Calibri"/>
                <a:cs typeface="Calibri"/>
                <a:sym typeface="Calibri"/>
              </a:rPr>
              <a:t>The Practice of Adaptive Leadership: Tools and Tactics for Changing Your Organization and the World 2009.</a:t>
            </a:r>
            <a:endParaRP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 </a:t>
            </a:r>
            <a:endParaRPr sz="1400" b="0" i="0" u="none" strike="noStrike" cap="none">
              <a:solidFill>
                <a:srgbClr val="595A59"/>
              </a:solidFill>
              <a:latin typeface="Calibri"/>
              <a:ea typeface="Calibri"/>
              <a:cs typeface="Calibri"/>
              <a:sym typeface="Calibri"/>
            </a:endParaRPr>
          </a:p>
          <a:p>
            <a:pPr marL="0" lvl="0" indent="0" algn="l" rtl="0">
              <a:lnSpc>
                <a:spcPct val="100000"/>
              </a:lnSpc>
              <a:spcBef>
                <a:spcPts val="600"/>
              </a:spcBef>
              <a:spcAft>
                <a:spcPts val="0"/>
              </a:spcAft>
              <a:buClr>
                <a:srgbClr val="595A59"/>
              </a:buClr>
              <a:buSzPts val="1800"/>
              <a:buNone/>
            </a:pPr>
            <a:endParaRPr/>
          </a:p>
        </p:txBody>
      </p:sp>
      <p:sp>
        <p:nvSpPr>
          <p:cNvPr id="2149" name="Google Shape;2149;p5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US"/>
              <a:t>A business crisis generates multiple layers of concerns, emotions and losses for all the stakeholders involved – feelings that need to be acknowledged</a:t>
            </a:r>
            <a:endParaRPr/>
          </a:p>
          <a:p>
            <a:pPr marL="0" lvl="0" indent="0" algn="l" rtl="0">
              <a:lnSpc>
                <a:spcPct val="90000"/>
              </a:lnSpc>
              <a:spcBef>
                <a:spcPts val="1000"/>
              </a:spcBef>
              <a:spcAft>
                <a:spcPts val="0"/>
              </a:spcAft>
              <a:buClr>
                <a:srgbClr val="79527B"/>
              </a:buClr>
              <a:buSzPts val="2000"/>
              <a:buNone/>
            </a:pPr>
            <a:endParaRPr/>
          </a:p>
        </p:txBody>
      </p:sp>
      <p:sp>
        <p:nvSpPr>
          <p:cNvPr id="2150" name="Google Shape;2150;p5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Five Steps to Adaptive Leadership in a Crisis: Acknowledge emotion and loss</a:t>
            </a:r>
            <a:endParaRPr/>
          </a:p>
        </p:txBody>
      </p:sp>
      <p:sp>
        <p:nvSpPr>
          <p:cNvPr id="2151" name="Google Shape;2151;p57"/>
          <p:cNvSpPr/>
          <p:nvPr/>
        </p:nvSpPr>
        <p:spPr>
          <a:xfrm>
            <a:off x="3751855" y="2000827"/>
            <a:ext cx="4325148" cy="776274"/>
          </a:xfrm>
          <a:custGeom>
            <a:avLst/>
            <a:gdLst/>
            <a:ahLst/>
            <a:cxnLst/>
            <a:rect l="l" t="t" r="r" b="b"/>
            <a:pathLst>
              <a:path w="2072" h="562" extrusionOk="0">
                <a:moveTo>
                  <a:pt x="2072" y="0"/>
                </a:moveTo>
                <a:lnTo>
                  <a:pt x="0" y="0"/>
                </a:lnTo>
                <a:lnTo>
                  <a:pt x="0" y="562"/>
                </a:lnTo>
                <a:lnTo>
                  <a:pt x="1884" y="562"/>
                </a:lnTo>
                <a:lnTo>
                  <a:pt x="2072" y="0"/>
                </a:lnTo>
                <a:close/>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2" name="Google Shape;2152;p57"/>
          <p:cNvSpPr/>
          <p:nvPr/>
        </p:nvSpPr>
        <p:spPr>
          <a:xfrm>
            <a:off x="7702481" y="1637401"/>
            <a:ext cx="1777584" cy="776274"/>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3" name="Google Shape;2153;p57"/>
          <p:cNvSpPr/>
          <p:nvPr/>
        </p:nvSpPr>
        <p:spPr>
          <a:xfrm>
            <a:off x="3751855" y="2760120"/>
            <a:ext cx="3974848" cy="773511"/>
          </a:xfrm>
          <a:custGeom>
            <a:avLst/>
            <a:gdLst/>
            <a:ahLst/>
            <a:cxnLst/>
            <a:rect l="l" t="t" r="r" b="b"/>
            <a:pathLst>
              <a:path w="1884" h="560" extrusionOk="0">
                <a:moveTo>
                  <a:pt x="1884" y="0"/>
                </a:moveTo>
                <a:lnTo>
                  <a:pt x="0" y="0"/>
                </a:lnTo>
                <a:lnTo>
                  <a:pt x="0" y="560"/>
                </a:lnTo>
                <a:lnTo>
                  <a:pt x="1695" y="560"/>
                </a:lnTo>
                <a:lnTo>
                  <a:pt x="1884" y="0"/>
                </a:lnTo>
                <a:close/>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4" name="Google Shape;2154;p57"/>
          <p:cNvSpPr/>
          <p:nvPr/>
        </p:nvSpPr>
        <p:spPr>
          <a:xfrm>
            <a:off x="7350318" y="2396694"/>
            <a:ext cx="1779447" cy="773511"/>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5" name="Google Shape;2155;p57"/>
          <p:cNvSpPr/>
          <p:nvPr/>
        </p:nvSpPr>
        <p:spPr>
          <a:xfrm>
            <a:off x="3751222" y="3498264"/>
            <a:ext cx="3622686" cy="774892"/>
          </a:xfrm>
          <a:custGeom>
            <a:avLst/>
            <a:gdLst/>
            <a:ahLst/>
            <a:cxnLst/>
            <a:rect l="l" t="t" r="r" b="b"/>
            <a:pathLst>
              <a:path w="1695" h="561" extrusionOk="0">
                <a:moveTo>
                  <a:pt x="1695" y="0"/>
                </a:moveTo>
                <a:lnTo>
                  <a:pt x="0" y="0"/>
                </a:lnTo>
                <a:lnTo>
                  <a:pt x="0" y="561"/>
                </a:lnTo>
                <a:lnTo>
                  <a:pt x="1506" y="561"/>
                </a:lnTo>
                <a:lnTo>
                  <a:pt x="1695" y="0"/>
                </a:lnTo>
                <a:close/>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6" name="Google Shape;2156;p57"/>
          <p:cNvSpPr/>
          <p:nvPr/>
        </p:nvSpPr>
        <p:spPr>
          <a:xfrm>
            <a:off x="6999386" y="3134838"/>
            <a:ext cx="1777584" cy="774892"/>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7" name="Google Shape;2157;p57"/>
          <p:cNvSpPr txBox="1"/>
          <p:nvPr/>
        </p:nvSpPr>
        <p:spPr>
          <a:xfrm>
            <a:off x="7509099" y="3216802"/>
            <a:ext cx="7200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Roboto Black"/>
                <a:ea typeface="Roboto Black"/>
                <a:cs typeface="Roboto Black"/>
                <a:sym typeface="Roboto Black"/>
              </a:rPr>
              <a:t>03</a:t>
            </a:r>
            <a:endParaRPr sz="4400" b="1">
              <a:solidFill>
                <a:schemeClr val="lt1"/>
              </a:solidFill>
              <a:latin typeface="Roboto Black"/>
              <a:ea typeface="Roboto Black"/>
              <a:cs typeface="Roboto Black"/>
              <a:sym typeface="Roboto Black"/>
            </a:endParaRPr>
          </a:p>
        </p:txBody>
      </p:sp>
      <p:sp>
        <p:nvSpPr>
          <p:cNvPr id="2158" name="Google Shape;2158;p57"/>
          <p:cNvSpPr/>
          <p:nvPr/>
        </p:nvSpPr>
        <p:spPr>
          <a:xfrm>
            <a:off x="3751854" y="4250313"/>
            <a:ext cx="3270523" cy="774892"/>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9" name="Google Shape;2159;p57"/>
          <p:cNvSpPr/>
          <p:nvPr/>
        </p:nvSpPr>
        <p:spPr>
          <a:xfrm>
            <a:off x="6647855" y="3886887"/>
            <a:ext cx="1779448" cy="77489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60" name="Google Shape;2160;p57"/>
          <p:cNvSpPr/>
          <p:nvPr/>
        </p:nvSpPr>
        <p:spPr>
          <a:xfrm>
            <a:off x="3751222" y="5008388"/>
            <a:ext cx="2920226" cy="774892"/>
          </a:xfrm>
          <a:custGeom>
            <a:avLst/>
            <a:gdLst/>
            <a:ahLst/>
            <a:cxnLst/>
            <a:rect l="l" t="t" r="r" b="b"/>
            <a:pathLst>
              <a:path w="1318" h="561" extrusionOk="0">
                <a:moveTo>
                  <a:pt x="1318" y="0"/>
                </a:moveTo>
                <a:lnTo>
                  <a:pt x="0" y="0"/>
                </a:lnTo>
                <a:lnTo>
                  <a:pt x="0" y="561"/>
                </a:lnTo>
                <a:lnTo>
                  <a:pt x="1130" y="561"/>
                </a:lnTo>
                <a:lnTo>
                  <a:pt x="1318" y="0"/>
                </a:lnTo>
                <a:close/>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61" name="Google Shape;2161;p57"/>
          <p:cNvSpPr/>
          <p:nvPr/>
        </p:nvSpPr>
        <p:spPr>
          <a:xfrm>
            <a:off x="6296925" y="4643203"/>
            <a:ext cx="1779448" cy="776274"/>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62" name="Google Shape;2162;p57"/>
          <p:cNvSpPr txBox="1"/>
          <p:nvPr/>
        </p:nvSpPr>
        <p:spPr>
          <a:xfrm>
            <a:off x="3980072" y="2951605"/>
            <a:ext cx="3438762"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Frame adaptive challenges</a:t>
            </a:r>
            <a:endParaRPr/>
          </a:p>
        </p:txBody>
      </p:sp>
      <p:sp>
        <p:nvSpPr>
          <p:cNvPr id="2163" name="Google Shape;2163;p57"/>
          <p:cNvSpPr txBox="1"/>
          <p:nvPr/>
        </p:nvSpPr>
        <p:spPr>
          <a:xfrm>
            <a:off x="3980072" y="3527993"/>
            <a:ext cx="288412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Acknowledge emotion</a:t>
            </a:r>
            <a:br>
              <a:rPr lang="en-US" sz="2100" b="1">
                <a:solidFill>
                  <a:schemeClr val="lt1"/>
                </a:solidFill>
                <a:latin typeface="Roboto"/>
                <a:ea typeface="Roboto"/>
                <a:cs typeface="Roboto"/>
                <a:sym typeface="Roboto"/>
              </a:rPr>
            </a:br>
            <a:r>
              <a:rPr lang="en-US" sz="2100" b="1">
                <a:solidFill>
                  <a:schemeClr val="lt1"/>
                </a:solidFill>
                <a:latin typeface="Roboto"/>
                <a:ea typeface="Roboto"/>
                <a:cs typeface="Roboto"/>
                <a:sym typeface="Roboto"/>
              </a:rPr>
              <a:t>and loss</a:t>
            </a:r>
            <a:endParaRPr/>
          </a:p>
        </p:txBody>
      </p:sp>
      <p:sp>
        <p:nvSpPr>
          <p:cNvPr id="2164" name="Google Shape;2164;p57"/>
          <p:cNvSpPr txBox="1"/>
          <p:nvPr/>
        </p:nvSpPr>
        <p:spPr>
          <a:xfrm>
            <a:off x="3980072" y="2204252"/>
            <a:ext cx="259878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Step on the balcony</a:t>
            </a:r>
            <a:endParaRPr/>
          </a:p>
        </p:txBody>
      </p:sp>
      <p:sp>
        <p:nvSpPr>
          <p:cNvPr id="2165" name="Google Shape;2165;p57"/>
          <p:cNvSpPr txBox="1"/>
          <p:nvPr/>
        </p:nvSpPr>
        <p:spPr>
          <a:xfrm>
            <a:off x="9548428" y="1733709"/>
            <a:ext cx="2547452" cy="4699025"/>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200"/>
              <a:buFont typeface="Arial"/>
              <a:buNone/>
            </a:pPr>
            <a:r>
              <a:rPr lang="en-US" sz="1200">
                <a:solidFill>
                  <a:srgbClr val="595A59"/>
                </a:solidFill>
                <a:latin typeface="Calibri"/>
                <a:ea typeface="Calibri"/>
                <a:cs typeface="Calibri"/>
                <a:sym typeface="Calibri"/>
              </a:rPr>
              <a:t>This is perhaps the most difficult aspect of this work. It is painful to lose something we hold dear, whether it be our job, part of our identity, a role or routine we are familiar with – and a business crisis generates multiple layers of emotions and losses for all the stakeholders involved. </a:t>
            </a:r>
            <a:endParaRPr/>
          </a:p>
          <a:p>
            <a:pPr marL="0" marR="0" lvl="0" indent="0" algn="l" rtl="0">
              <a:lnSpc>
                <a:spcPct val="100000"/>
              </a:lnSpc>
              <a:spcBef>
                <a:spcPts val="0"/>
              </a:spcBef>
              <a:spcAft>
                <a:spcPts val="0"/>
              </a:spcAft>
              <a:buClr>
                <a:schemeClr val="dk2"/>
              </a:buClr>
              <a:buSzPts val="1200"/>
              <a:buFont typeface="Arial"/>
              <a:buNone/>
            </a:pPr>
            <a:endParaRPr sz="120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200"/>
              <a:buFont typeface="Arial"/>
              <a:buNone/>
            </a:pPr>
            <a:r>
              <a:rPr lang="en-US" sz="1200">
                <a:solidFill>
                  <a:srgbClr val="595A59"/>
                </a:solidFill>
                <a:latin typeface="Calibri"/>
                <a:ea typeface="Calibri"/>
                <a:cs typeface="Calibri"/>
                <a:sym typeface="Calibri"/>
              </a:rPr>
              <a:t>People are emotional beings and need time, support and understanding to work through those losses: to let go, grieve and transition to a new reality. Failing to acknowledge and support this is a moral and strategic leadership error. Moral because we are dealing with human beings, who deserve to be treated with dignity and compassion. Strategic, because it will decrease the likelihood of successful adaptation. </a:t>
            </a:r>
            <a:endParaRPr/>
          </a:p>
          <a:p>
            <a:pPr marL="0" marR="0" lvl="0" indent="0" algn="l" rtl="0">
              <a:lnSpc>
                <a:spcPct val="100000"/>
              </a:lnSpc>
              <a:spcBef>
                <a:spcPts val="0"/>
              </a:spcBef>
              <a:spcAft>
                <a:spcPts val="0"/>
              </a:spcAft>
              <a:buClr>
                <a:schemeClr val="dk2"/>
              </a:buClr>
              <a:buSzPts val="1200"/>
              <a:buFont typeface="Arial"/>
              <a:buNone/>
            </a:pPr>
            <a:endParaRPr sz="120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79527B"/>
              </a:buClr>
              <a:buSzPts val="1200"/>
              <a:buFont typeface="Arial"/>
              <a:buNone/>
            </a:pPr>
            <a:r>
              <a:rPr lang="en-US" sz="1200" b="1">
                <a:solidFill>
                  <a:srgbClr val="79527B"/>
                </a:solidFill>
                <a:latin typeface="Calibri"/>
                <a:ea typeface="Calibri"/>
                <a:cs typeface="Calibri"/>
                <a:sym typeface="Calibri"/>
              </a:rPr>
              <a:t>Name the losses, encourage others to acknowledge their feelings. Ask them what they need to move on. Listen deeply to people’s concerns and fears.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5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Based on: Robbie Macpherson (Adaptable Leadership, Sydney) and Paul ‘t Hart (Utrecht University): Leading in a Crisis 2020</a:t>
            </a:r>
            <a:endParaRP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and </a:t>
            </a:r>
            <a:endParaRP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Heifetz, Grashow and Linsky</a:t>
            </a:r>
            <a:r>
              <a:rPr lang="en-US" sz="1400">
                <a:latin typeface="Calibri"/>
                <a:ea typeface="Calibri"/>
                <a:cs typeface="Calibri"/>
                <a:sym typeface="Calibri"/>
              </a:rPr>
              <a:t>: </a:t>
            </a:r>
            <a:r>
              <a:rPr lang="en-US" sz="1400" b="0" i="0" u="none" strike="noStrike" cap="none">
                <a:solidFill>
                  <a:srgbClr val="595A59"/>
                </a:solidFill>
                <a:latin typeface="Calibri"/>
                <a:ea typeface="Calibri"/>
                <a:cs typeface="Calibri"/>
                <a:sym typeface="Calibri"/>
              </a:rPr>
              <a:t>The Practice of Adaptive Leadership: Tools and Tactics for Changing Your Organization and the World 2009.</a:t>
            </a:r>
            <a:endParaRP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a:solidFill>
                  <a:srgbClr val="595A59"/>
                </a:solidFill>
                <a:latin typeface="Calibri"/>
                <a:ea typeface="Calibri"/>
                <a:cs typeface="Calibri"/>
                <a:sym typeface="Calibri"/>
              </a:rPr>
              <a:t> </a:t>
            </a:r>
            <a:endParaRPr sz="1400" b="0" i="0" u="none" strike="noStrike" cap="none">
              <a:solidFill>
                <a:srgbClr val="595A59"/>
              </a:solidFill>
              <a:latin typeface="Calibri"/>
              <a:ea typeface="Calibri"/>
              <a:cs typeface="Calibri"/>
              <a:sym typeface="Calibri"/>
            </a:endParaRPr>
          </a:p>
          <a:p>
            <a:pPr marL="0" lvl="0" indent="0" algn="l" rtl="0">
              <a:lnSpc>
                <a:spcPct val="100000"/>
              </a:lnSpc>
              <a:spcBef>
                <a:spcPts val="600"/>
              </a:spcBef>
              <a:spcAft>
                <a:spcPts val="0"/>
              </a:spcAft>
              <a:buClr>
                <a:srgbClr val="595A59"/>
              </a:buClr>
              <a:buSzPts val="1800"/>
              <a:buNone/>
            </a:pPr>
            <a:endParaRPr/>
          </a:p>
        </p:txBody>
      </p:sp>
      <p:sp>
        <p:nvSpPr>
          <p:cNvPr id="2171" name="Google Shape;2171;p5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Leaders need to mobilise groups of people across their organisations to think, learn and work together on tackling problems. </a:t>
            </a:r>
            <a:endParaRPr/>
          </a:p>
        </p:txBody>
      </p:sp>
      <p:sp>
        <p:nvSpPr>
          <p:cNvPr id="2172" name="Google Shape;2172;p5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Five Steps to Adaptive Leadership in a Crisis: Generate Meaning and Learning </a:t>
            </a:r>
            <a:endParaRPr/>
          </a:p>
        </p:txBody>
      </p:sp>
      <p:sp>
        <p:nvSpPr>
          <p:cNvPr id="2173" name="Google Shape;2173;p58"/>
          <p:cNvSpPr/>
          <p:nvPr/>
        </p:nvSpPr>
        <p:spPr>
          <a:xfrm>
            <a:off x="3751855" y="2000827"/>
            <a:ext cx="4325148" cy="776274"/>
          </a:xfrm>
          <a:custGeom>
            <a:avLst/>
            <a:gdLst/>
            <a:ahLst/>
            <a:cxnLst/>
            <a:rect l="l" t="t" r="r" b="b"/>
            <a:pathLst>
              <a:path w="2072" h="562" extrusionOk="0">
                <a:moveTo>
                  <a:pt x="2072" y="0"/>
                </a:moveTo>
                <a:lnTo>
                  <a:pt x="0" y="0"/>
                </a:lnTo>
                <a:lnTo>
                  <a:pt x="0" y="562"/>
                </a:lnTo>
                <a:lnTo>
                  <a:pt x="1884" y="562"/>
                </a:lnTo>
                <a:lnTo>
                  <a:pt x="2072" y="0"/>
                </a:lnTo>
                <a:close/>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4" name="Google Shape;2174;p58"/>
          <p:cNvSpPr/>
          <p:nvPr/>
        </p:nvSpPr>
        <p:spPr>
          <a:xfrm>
            <a:off x="7702481" y="1637401"/>
            <a:ext cx="1777584" cy="776274"/>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5" name="Google Shape;2175;p58"/>
          <p:cNvSpPr/>
          <p:nvPr/>
        </p:nvSpPr>
        <p:spPr>
          <a:xfrm>
            <a:off x="3751855" y="2760120"/>
            <a:ext cx="3974848" cy="773511"/>
          </a:xfrm>
          <a:custGeom>
            <a:avLst/>
            <a:gdLst/>
            <a:ahLst/>
            <a:cxnLst/>
            <a:rect l="l" t="t" r="r" b="b"/>
            <a:pathLst>
              <a:path w="1884" h="560" extrusionOk="0">
                <a:moveTo>
                  <a:pt x="1884" y="0"/>
                </a:moveTo>
                <a:lnTo>
                  <a:pt x="0" y="0"/>
                </a:lnTo>
                <a:lnTo>
                  <a:pt x="0" y="560"/>
                </a:lnTo>
                <a:lnTo>
                  <a:pt x="1695" y="560"/>
                </a:lnTo>
                <a:lnTo>
                  <a:pt x="1884" y="0"/>
                </a:lnTo>
                <a:close/>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6" name="Google Shape;2176;p58"/>
          <p:cNvSpPr/>
          <p:nvPr/>
        </p:nvSpPr>
        <p:spPr>
          <a:xfrm>
            <a:off x="7350318" y="2396694"/>
            <a:ext cx="1779447" cy="773511"/>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7" name="Google Shape;2177;p58"/>
          <p:cNvSpPr/>
          <p:nvPr/>
        </p:nvSpPr>
        <p:spPr>
          <a:xfrm>
            <a:off x="3751222" y="3498264"/>
            <a:ext cx="3622686" cy="774892"/>
          </a:xfrm>
          <a:custGeom>
            <a:avLst/>
            <a:gdLst/>
            <a:ahLst/>
            <a:cxnLst/>
            <a:rect l="l" t="t" r="r" b="b"/>
            <a:pathLst>
              <a:path w="1695" h="561" extrusionOk="0">
                <a:moveTo>
                  <a:pt x="1695" y="0"/>
                </a:moveTo>
                <a:lnTo>
                  <a:pt x="0" y="0"/>
                </a:lnTo>
                <a:lnTo>
                  <a:pt x="0" y="561"/>
                </a:lnTo>
                <a:lnTo>
                  <a:pt x="1506" y="561"/>
                </a:lnTo>
                <a:lnTo>
                  <a:pt x="1695" y="0"/>
                </a:lnTo>
                <a:close/>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8" name="Google Shape;2178;p58"/>
          <p:cNvSpPr/>
          <p:nvPr/>
        </p:nvSpPr>
        <p:spPr>
          <a:xfrm>
            <a:off x="6999386" y="3134838"/>
            <a:ext cx="1777584" cy="774892"/>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9" name="Google Shape;2179;p58"/>
          <p:cNvSpPr/>
          <p:nvPr/>
        </p:nvSpPr>
        <p:spPr>
          <a:xfrm>
            <a:off x="3751854" y="4250313"/>
            <a:ext cx="3270523" cy="774892"/>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80" name="Google Shape;2180;p58"/>
          <p:cNvSpPr/>
          <p:nvPr/>
        </p:nvSpPr>
        <p:spPr>
          <a:xfrm>
            <a:off x="6647855" y="3886887"/>
            <a:ext cx="1779448" cy="77489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81" name="Google Shape;2181;p58"/>
          <p:cNvSpPr txBox="1"/>
          <p:nvPr/>
        </p:nvSpPr>
        <p:spPr>
          <a:xfrm>
            <a:off x="7168108" y="3996872"/>
            <a:ext cx="7200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Roboto Black"/>
                <a:ea typeface="Roboto Black"/>
                <a:cs typeface="Roboto Black"/>
                <a:sym typeface="Roboto Black"/>
              </a:rPr>
              <a:t>04</a:t>
            </a:r>
            <a:endParaRPr sz="4400" b="1">
              <a:solidFill>
                <a:schemeClr val="lt1"/>
              </a:solidFill>
              <a:latin typeface="Roboto Black"/>
              <a:ea typeface="Roboto Black"/>
              <a:cs typeface="Roboto Black"/>
              <a:sym typeface="Roboto Black"/>
            </a:endParaRPr>
          </a:p>
        </p:txBody>
      </p:sp>
      <p:sp>
        <p:nvSpPr>
          <p:cNvPr id="2182" name="Google Shape;2182;p58"/>
          <p:cNvSpPr/>
          <p:nvPr/>
        </p:nvSpPr>
        <p:spPr>
          <a:xfrm>
            <a:off x="3751222" y="5008388"/>
            <a:ext cx="2920226" cy="774892"/>
          </a:xfrm>
          <a:custGeom>
            <a:avLst/>
            <a:gdLst/>
            <a:ahLst/>
            <a:cxnLst/>
            <a:rect l="l" t="t" r="r" b="b"/>
            <a:pathLst>
              <a:path w="1318" h="561" extrusionOk="0">
                <a:moveTo>
                  <a:pt x="1318" y="0"/>
                </a:moveTo>
                <a:lnTo>
                  <a:pt x="0" y="0"/>
                </a:lnTo>
                <a:lnTo>
                  <a:pt x="0" y="561"/>
                </a:lnTo>
                <a:lnTo>
                  <a:pt x="1130" y="561"/>
                </a:lnTo>
                <a:lnTo>
                  <a:pt x="1318" y="0"/>
                </a:lnTo>
                <a:close/>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83" name="Google Shape;2183;p58"/>
          <p:cNvSpPr/>
          <p:nvPr/>
        </p:nvSpPr>
        <p:spPr>
          <a:xfrm>
            <a:off x="6296925" y="4643203"/>
            <a:ext cx="1779448" cy="776274"/>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84" name="Google Shape;2184;p58"/>
          <p:cNvSpPr txBox="1"/>
          <p:nvPr/>
        </p:nvSpPr>
        <p:spPr>
          <a:xfrm>
            <a:off x="3980072" y="2951605"/>
            <a:ext cx="3438762"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Frame adaptive challenges</a:t>
            </a:r>
            <a:endParaRPr/>
          </a:p>
        </p:txBody>
      </p:sp>
      <p:sp>
        <p:nvSpPr>
          <p:cNvPr id="2185" name="Google Shape;2185;p58"/>
          <p:cNvSpPr txBox="1"/>
          <p:nvPr/>
        </p:nvSpPr>
        <p:spPr>
          <a:xfrm>
            <a:off x="3980072" y="3527993"/>
            <a:ext cx="288412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Acknowledge emotion</a:t>
            </a:r>
            <a:br>
              <a:rPr lang="en-US" sz="2100" b="1">
                <a:solidFill>
                  <a:schemeClr val="lt1"/>
                </a:solidFill>
                <a:latin typeface="Roboto"/>
                <a:ea typeface="Roboto"/>
                <a:cs typeface="Roboto"/>
                <a:sym typeface="Roboto"/>
              </a:rPr>
            </a:br>
            <a:r>
              <a:rPr lang="en-US" sz="2100" b="1">
                <a:solidFill>
                  <a:schemeClr val="lt1"/>
                </a:solidFill>
                <a:latin typeface="Roboto"/>
                <a:ea typeface="Roboto"/>
                <a:cs typeface="Roboto"/>
                <a:sym typeface="Roboto"/>
              </a:rPr>
              <a:t>and loss</a:t>
            </a:r>
            <a:endParaRPr/>
          </a:p>
        </p:txBody>
      </p:sp>
      <p:sp>
        <p:nvSpPr>
          <p:cNvPr id="2186" name="Google Shape;2186;p58"/>
          <p:cNvSpPr txBox="1"/>
          <p:nvPr/>
        </p:nvSpPr>
        <p:spPr>
          <a:xfrm>
            <a:off x="3980072" y="4259055"/>
            <a:ext cx="24111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Generate meaning</a:t>
            </a:r>
            <a:br>
              <a:rPr lang="en-US" sz="2100" b="1">
                <a:solidFill>
                  <a:schemeClr val="lt1"/>
                </a:solidFill>
                <a:latin typeface="Roboto"/>
                <a:ea typeface="Roboto"/>
                <a:cs typeface="Roboto"/>
                <a:sym typeface="Roboto"/>
              </a:rPr>
            </a:br>
            <a:r>
              <a:rPr lang="en-US" sz="2100" b="1">
                <a:solidFill>
                  <a:schemeClr val="lt1"/>
                </a:solidFill>
                <a:latin typeface="Roboto"/>
                <a:ea typeface="Roboto"/>
                <a:cs typeface="Roboto"/>
                <a:sym typeface="Roboto"/>
              </a:rPr>
              <a:t>and learning</a:t>
            </a:r>
            <a:endParaRPr/>
          </a:p>
        </p:txBody>
      </p:sp>
      <p:sp>
        <p:nvSpPr>
          <p:cNvPr id="2187" name="Google Shape;2187;p58"/>
          <p:cNvSpPr txBox="1"/>
          <p:nvPr/>
        </p:nvSpPr>
        <p:spPr>
          <a:xfrm>
            <a:off x="3980072" y="2204252"/>
            <a:ext cx="259878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Step on the balcony</a:t>
            </a:r>
            <a:endParaRPr/>
          </a:p>
        </p:txBody>
      </p:sp>
      <p:sp>
        <p:nvSpPr>
          <p:cNvPr id="2188" name="Google Shape;2188;p58"/>
          <p:cNvSpPr txBox="1"/>
          <p:nvPr/>
        </p:nvSpPr>
        <p:spPr>
          <a:xfrm>
            <a:off x="9548428" y="1733709"/>
            <a:ext cx="2429892" cy="5068357"/>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200"/>
              <a:buFont typeface="Arial"/>
              <a:buNone/>
            </a:pPr>
            <a:r>
              <a:rPr lang="en-US" sz="1200">
                <a:solidFill>
                  <a:srgbClr val="595A59"/>
                </a:solidFill>
                <a:latin typeface="Calibri"/>
                <a:ea typeface="Calibri"/>
                <a:cs typeface="Calibri"/>
                <a:sym typeface="Calibri"/>
              </a:rPr>
              <a:t>Create working groups across boundaries to tackle the adaptive challenges you have diagnosed. Be creative and disruptive as you set up the learning processes – bring people together from across traditional boundaries and hierarchies and give them total freedom in how they engage.</a:t>
            </a:r>
            <a:endParaRPr/>
          </a:p>
          <a:p>
            <a:pPr marL="0" marR="0" lvl="0" indent="0" algn="l" rtl="0">
              <a:lnSpc>
                <a:spcPct val="100000"/>
              </a:lnSpc>
              <a:spcBef>
                <a:spcPts val="0"/>
              </a:spcBef>
              <a:spcAft>
                <a:spcPts val="0"/>
              </a:spcAft>
              <a:buClr>
                <a:srgbClr val="595A59"/>
              </a:buClr>
              <a:buSzPts val="1200"/>
              <a:buFont typeface="Arial"/>
              <a:buNone/>
            </a:pPr>
            <a:r>
              <a:rPr lang="en-US" sz="1200">
                <a:solidFill>
                  <a:srgbClr val="595A59"/>
                </a:solidFill>
                <a:latin typeface="Calibri"/>
                <a:ea typeface="Calibri"/>
                <a:cs typeface="Calibri"/>
                <a:sym typeface="Calibri"/>
              </a:rPr>
              <a:t>Encourage diversity of thinking i.e. form multiple groups working on the same problem. Keep timeframes tight. Protect alternative and marginalized voices. Give license to innovate: resource and protect new thinking, disruption and experimentation. </a:t>
            </a:r>
            <a:endParaRPr/>
          </a:p>
          <a:p>
            <a:pPr marL="0" marR="0" lvl="0" indent="0" algn="l" rtl="0">
              <a:lnSpc>
                <a:spcPct val="100000"/>
              </a:lnSpc>
              <a:spcBef>
                <a:spcPts val="0"/>
              </a:spcBef>
              <a:spcAft>
                <a:spcPts val="0"/>
              </a:spcAft>
              <a:buClr>
                <a:srgbClr val="79527B"/>
              </a:buClr>
              <a:buSzPts val="1200"/>
              <a:buFont typeface="Arial"/>
              <a:buNone/>
            </a:pPr>
            <a:r>
              <a:rPr lang="en-US" sz="1200" b="1">
                <a:solidFill>
                  <a:srgbClr val="79527B"/>
                </a:solidFill>
                <a:latin typeface="Calibri"/>
                <a:ea typeface="Calibri"/>
                <a:cs typeface="Calibri"/>
                <a:sym typeface="Calibri"/>
              </a:rPr>
              <a:t>Use your power to frame and set the agenda, convene people, and structure work processes to ensure the system maintains its attention on the key issues. Don’t allow it to get distracted or take refuge in wishful thinking, but also regulate the pace and the heat of your agenda-setting to ensure that people are not entirely overwhelmed.</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sp>
        <p:nvSpPr>
          <p:cNvPr id="2193" name="Google Shape;2193;p5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Based on: Robbie Macpherson (Adaptable Leadership, Sydney) and Paul ‘t Hart (Utrecht University): Leading in a Crisis 2020</a:t>
            </a:r>
            <a:endParaRPr dirty="0"/>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and </a:t>
            </a:r>
            <a:endParaRPr dirty="0"/>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Heifetz, </a:t>
            </a:r>
            <a:r>
              <a:rPr lang="en-US" sz="1400" b="0" i="0" u="none" strike="noStrike" cap="none" dirty="0" err="1">
                <a:solidFill>
                  <a:srgbClr val="595A59"/>
                </a:solidFill>
                <a:latin typeface="Calibri"/>
                <a:ea typeface="Calibri"/>
                <a:cs typeface="Calibri"/>
                <a:sym typeface="Calibri"/>
              </a:rPr>
              <a:t>Grashow</a:t>
            </a:r>
            <a:r>
              <a:rPr lang="en-US" sz="1400" b="0" i="0" u="none" strike="noStrike" cap="none" dirty="0">
                <a:solidFill>
                  <a:srgbClr val="595A59"/>
                </a:solidFill>
                <a:latin typeface="Calibri"/>
                <a:ea typeface="Calibri"/>
                <a:cs typeface="Calibri"/>
                <a:sym typeface="Calibri"/>
              </a:rPr>
              <a:t> and </a:t>
            </a:r>
            <a:r>
              <a:rPr lang="en-US" sz="1400" b="0" i="0" u="none" strike="noStrike" cap="none" dirty="0" err="1">
                <a:solidFill>
                  <a:srgbClr val="595A59"/>
                </a:solidFill>
                <a:latin typeface="Calibri"/>
                <a:ea typeface="Calibri"/>
                <a:cs typeface="Calibri"/>
                <a:sym typeface="Calibri"/>
              </a:rPr>
              <a:t>Linsky</a:t>
            </a:r>
            <a:r>
              <a:rPr lang="en-US" sz="1400" dirty="0">
                <a:latin typeface="Calibri"/>
                <a:ea typeface="Calibri"/>
                <a:cs typeface="Calibri"/>
                <a:sym typeface="Calibri"/>
              </a:rPr>
              <a:t>: </a:t>
            </a:r>
            <a:r>
              <a:rPr lang="en-US" sz="1400" b="0" i="0" u="none" strike="noStrike" cap="none" dirty="0">
                <a:solidFill>
                  <a:srgbClr val="595A59"/>
                </a:solidFill>
                <a:latin typeface="Calibri"/>
                <a:ea typeface="Calibri"/>
                <a:cs typeface="Calibri"/>
                <a:sym typeface="Calibri"/>
              </a:rPr>
              <a:t>The Practice of Adaptive Leadership: Tools and Tactics for Changing Your Organization and the World 2009.</a:t>
            </a:r>
            <a:endParaRPr dirty="0"/>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 </a:t>
            </a:r>
            <a:endParaRPr sz="1400" b="0" i="0" u="none" strike="noStrike" cap="none" dirty="0">
              <a:solidFill>
                <a:srgbClr val="595A59"/>
              </a:solidFill>
              <a:latin typeface="Calibri"/>
              <a:ea typeface="Calibri"/>
              <a:cs typeface="Calibri"/>
              <a:sym typeface="Calibri"/>
            </a:endParaRPr>
          </a:p>
          <a:p>
            <a:pPr marL="0" lvl="0" indent="0" algn="l" rtl="0">
              <a:lnSpc>
                <a:spcPct val="100000"/>
              </a:lnSpc>
              <a:spcBef>
                <a:spcPts val="600"/>
              </a:spcBef>
              <a:spcAft>
                <a:spcPts val="0"/>
              </a:spcAft>
              <a:buClr>
                <a:srgbClr val="595A59"/>
              </a:buClr>
              <a:buSzPts val="1800"/>
              <a:buNone/>
            </a:pPr>
            <a:endParaRPr dirty="0"/>
          </a:p>
        </p:txBody>
      </p:sp>
      <p:sp>
        <p:nvSpPr>
          <p:cNvPr id="2194" name="Google Shape;2194;p5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The practical and psychological demands of this crisis must not be under-estimated. Your team will need practical support, encouragement, compassion and motivation</a:t>
            </a:r>
            <a:endParaRPr/>
          </a:p>
        </p:txBody>
      </p:sp>
      <p:sp>
        <p:nvSpPr>
          <p:cNvPr id="2195" name="Google Shape;2195;p5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Five Steps to Adaptive Leadership in a Crisis: Pace work and support effort </a:t>
            </a:r>
            <a:endParaRPr/>
          </a:p>
        </p:txBody>
      </p:sp>
      <p:sp>
        <p:nvSpPr>
          <p:cNvPr id="2196" name="Google Shape;2196;p59"/>
          <p:cNvSpPr/>
          <p:nvPr/>
        </p:nvSpPr>
        <p:spPr>
          <a:xfrm>
            <a:off x="3751855" y="2000827"/>
            <a:ext cx="4325148" cy="776274"/>
          </a:xfrm>
          <a:custGeom>
            <a:avLst/>
            <a:gdLst/>
            <a:ahLst/>
            <a:cxnLst/>
            <a:rect l="l" t="t" r="r" b="b"/>
            <a:pathLst>
              <a:path w="2072" h="562" extrusionOk="0">
                <a:moveTo>
                  <a:pt x="2072" y="0"/>
                </a:moveTo>
                <a:lnTo>
                  <a:pt x="0" y="0"/>
                </a:lnTo>
                <a:lnTo>
                  <a:pt x="0" y="562"/>
                </a:lnTo>
                <a:lnTo>
                  <a:pt x="1884" y="562"/>
                </a:lnTo>
                <a:lnTo>
                  <a:pt x="2072" y="0"/>
                </a:lnTo>
                <a:close/>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97" name="Google Shape;2197;p59"/>
          <p:cNvSpPr/>
          <p:nvPr/>
        </p:nvSpPr>
        <p:spPr>
          <a:xfrm>
            <a:off x="7702481" y="1637401"/>
            <a:ext cx="1777584" cy="776274"/>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98" name="Google Shape;2198;p59"/>
          <p:cNvSpPr/>
          <p:nvPr/>
        </p:nvSpPr>
        <p:spPr>
          <a:xfrm>
            <a:off x="3751855" y="2760120"/>
            <a:ext cx="3974848" cy="773511"/>
          </a:xfrm>
          <a:custGeom>
            <a:avLst/>
            <a:gdLst/>
            <a:ahLst/>
            <a:cxnLst/>
            <a:rect l="l" t="t" r="r" b="b"/>
            <a:pathLst>
              <a:path w="1884" h="560" extrusionOk="0">
                <a:moveTo>
                  <a:pt x="1884" y="0"/>
                </a:moveTo>
                <a:lnTo>
                  <a:pt x="0" y="0"/>
                </a:lnTo>
                <a:lnTo>
                  <a:pt x="0" y="560"/>
                </a:lnTo>
                <a:lnTo>
                  <a:pt x="1695" y="560"/>
                </a:lnTo>
                <a:lnTo>
                  <a:pt x="1884" y="0"/>
                </a:lnTo>
                <a:close/>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99" name="Google Shape;2199;p59"/>
          <p:cNvSpPr/>
          <p:nvPr/>
        </p:nvSpPr>
        <p:spPr>
          <a:xfrm>
            <a:off x="7350318" y="2396694"/>
            <a:ext cx="1779447" cy="773511"/>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0" name="Google Shape;2200;p59"/>
          <p:cNvSpPr/>
          <p:nvPr/>
        </p:nvSpPr>
        <p:spPr>
          <a:xfrm>
            <a:off x="3751222" y="3498264"/>
            <a:ext cx="3622686" cy="774892"/>
          </a:xfrm>
          <a:custGeom>
            <a:avLst/>
            <a:gdLst/>
            <a:ahLst/>
            <a:cxnLst/>
            <a:rect l="l" t="t" r="r" b="b"/>
            <a:pathLst>
              <a:path w="1695" h="561" extrusionOk="0">
                <a:moveTo>
                  <a:pt x="1695" y="0"/>
                </a:moveTo>
                <a:lnTo>
                  <a:pt x="0" y="0"/>
                </a:lnTo>
                <a:lnTo>
                  <a:pt x="0" y="561"/>
                </a:lnTo>
                <a:lnTo>
                  <a:pt x="1506" y="561"/>
                </a:lnTo>
                <a:lnTo>
                  <a:pt x="1695" y="0"/>
                </a:lnTo>
                <a:close/>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1" name="Google Shape;2201;p59"/>
          <p:cNvSpPr/>
          <p:nvPr/>
        </p:nvSpPr>
        <p:spPr>
          <a:xfrm>
            <a:off x="6999386" y="3134838"/>
            <a:ext cx="1777584" cy="774892"/>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2" name="Google Shape;2202;p59"/>
          <p:cNvSpPr/>
          <p:nvPr/>
        </p:nvSpPr>
        <p:spPr>
          <a:xfrm>
            <a:off x="3751854" y="4250313"/>
            <a:ext cx="3270523" cy="774892"/>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3" name="Google Shape;2203;p59"/>
          <p:cNvSpPr/>
          <p:nvPr/>
        </p:nvSpPr>
        <p:spPr>
          <a:xfrm>
            <a:off x="6647855" y="3886887"/>
            <a:ext cx="1779448" cy="77489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4" name="Google Shape;2204;p59"/>
          <p:cNvSpPr/>
          <p:nvPr/>
        </p:nvSpPr>
        <p:spPr>
          <a:xfrm>
            <a:off x="3751222" y="5008388"/>
            <a:ext cx="2920226" cy="774892"/>
          </a:xfrm>
          <a:custGeom>
            <a:avLst/>
            <a:gdLst/>
            <a:ahLst/>
            <a:cxnLst/>
            <a:rect l="l" t="t" r="r" b="b"/>
            <a:pathLst>
              <a:path w="1318" h="561" extrusionOk="0">
                <a:moveTo>
                  <a:pt x="1318" y="0"/>
                </a:moveTo>
                <a:lnTo>
                  <a:pt x="0" y="0"/>
                </a:lnTo>
                <a:lnTo>
                  <a:pt x="0" y="561"/>
                </a:lnTo>
                <a:lnTo>
                  <a:pt x="1130" y="561"/>
                </a:lnTo>
                <a:lnTo>
                  <a:pt x="1318" y="0"/>
                </a:lnTo>
                <a:close/>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5" name="Google Shape;2205;p59"/>
          <p:cNvSpPr/>
          <p:nvPr/>
        </p:nvSpPr>
        <p:spPr>
          <a:xfrm>
            <a:off x="6296925" y="4643203"/>
            <a:ext cx="1779448" cy="776274"/>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6" name="Google Shape;2206;p59"/>
          <p:cNvSpPr txBox="1"/>
          <p:nvPr/>
        </p:nvSpPr>
        <p:spPr>
          <a:xfrm>
            <a:off x="6834508" y="4735803"/>
            <a:ext cx="7200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Roboto Black"/>
                <a:ea typeface="Roboto Black"/>
                <a:cs typeface="Roboto Black"/>
                <a:sym typeface="Roboto Black"/>
              </a:rPr>
              <a:t>05</a:t>
            </a:r>
            <a:endParaRPr sz="4400" b="1">
              <a:solidFill>
                <a:schemeClr val="lt1"/>
              </a:solidFill>
              <a:latin typeface="Roboto Black"/>
              <a:ea typeface="Roboto Black"/>
              <a:cs typeface="Roboto Black"/>
              <a:sym typeface="Roboto Black"/>
            </a:endParaRPr>
          </a:p>
        </p:txBody>
      </p:sp>
      <p:sp>
        <p:nvSpPr>
          <p:cNvPr id="2207" name="Google Shape;2207;p59"/>
          <p:cNvSpPr txBox="1"/>
          <p:nvPr/>
        </p:nvSpPr>
        <p:spPr>
          <a:xfrm>
            <a:off x="3980072" y="2951605"/>
            <a:ext cx="3438762"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Frame adaptive challenges</a:t>
            </a:r>
            <a:endParaRPr/>
          </a:p>
        </p:txBody>
      </p:sp>
      <p:sp>
        <p:nvSpPr>
          <p:cNvPr id="2208" name="Google Shape;2208;p59"/>
          <p:cNvSpPr txBox="1"/>
          <p:nvPr/>
        </p:nvSpPr>
        <p:spPr>
          <a:xfrm>
            <a:off x="3980072" y="3527993"/>
            <a:ext cx="288412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Acknowledge emotion</a:t>
            </a:r>
            <a:br>
              <a:rPr lang="en-US" sz="2100" b="1">
                <a:solidFill>
                  <a:schemeClr val="lt1"/>
                </a:solidFill>
                <a:latin typeface="Roboto"/>
                <a:ea typeface="Roboto"/>
                <a:cs typeface="Roboto"/>
                <a:sym typeface="Roboto"/>
              </a:rPr>
            </a:br>
            <a:r>
              <a:rPr lang="en-US" sz="2100" b="1">
                <a:solidFill>
                  <a:schemeClr val="lt1"/>
                </a:solidFill>
                <a:latin typeface="Roboto"/>
                <a:ea typeface="Roboto"/>
                <a:cs typeface="Roboto"/>
                <a:sym typeface="Roboto"/>
              </a:rPr>
              <a:t>and loss</a:t>
            </a:r>
            <a:endParaRPr/>
          </a:p>
        </p:txBody>
      </p:sp>
      <p:sp>
        <p:nvSpPr>
          <p:cNvPr id="2209" name="Google Shape;2209;p59"/>
          <p:cNvSpPr txBox="1"/>
          <p:nvPr/>
        </p:nvSpPr>
        <p:spPr>
          <a:xfrm>
            <a:off x="3980072" y="4259055"/>
            <a:ext cx="24111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Generate meaning</a:t>
            </a:r>
            <a:br>
              <a:rPr lang="en-US" sz="2100" b="1">
                <a:solidFill>
                  <a:schemeClr val="lt1"/>
                </a:solidFill>
                <a:latin typeface="Roboto"/>
                <a:ea typeface="Roboto"/>
                <a:cs typeface="Roboto"/>
                <a:sym typeface="Roboto"/>
              </a:rPr>
            </a:br>
            <a:r>
              <a:rPr lang="en-US" sz="2100" b="1">
                <a:solidFill>
                  <a:schemeClr val="lt1"/>
                </a:solidFill>
                <a:latin typeface="Roboto"/>
                <a:ea typeface="Roboto"/>
                <a:cs typeface="Roboto"/>
                <a:sym typeface="Roboto"/>
              </a:rPr>
              <a:t>and learning</a:t>
            </a:r>
            <a:endParaRPr/>
          </a:p>
        </p:txBody>
      </p:sp>
      <p:sp>
        <p:nvSpPr>
          <p:cNvPr id="2210" name="Google Shape;2210;p59"/>
          <p:cNvSpPr txBox="1"/>
          <p:nvPr/>
        </p:nvSpPr>
        <p:spPr>
          <a:xfrm>
            <a:off x="3979441" y="5055285"/>
            <a:ext cx="196399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Pace work and</a:t>
            </a:r>
            <a:br>
              <a:rPr lang="en-US" sz="2100" b="1">
                <a:solidFill>
                  <a:schemeClr val="lt1"/>
                </a:solidFill>
                <a:latin typeface="Roboto"/>
                <a:ea typeface="Roboto"/>
                <a:cs typeface="Roboto"/>
                <a:sym typeface="Roboto"/>
              </a:rPr>
            </a:br>
            <a:r>
              <a:rPr lang="en-US" sz="2100" b="1">
                <a:solidFill>
                  <a:schemeClr val="lt1"/>
                </a:solidFill>
                <a:latin typeface="Roboto"/>
                <a:ea typeface="Roboto"/>
                <a:cs typeface="Roboto"/>
                <a:sym typeface="Roboto"/>
              </a:rPr>
              <a:t>support effort</a:t>
            </a:r>
            <a:endParaRPr/>
          </a:p>
        </p:txBody>
      </p:sp>
      <p:sp>
        <p:nvSpPr>
          <p:cNvPr id="2211" name="Google Shape;2211;p59"/>
          <p:cNvSpPr txBox="1"/>
          <p:nvPr/>
        </p:nvSpPr>
        <p:spPr>
          <a:xfrm>
            <a:off x="3980072" y="2204252"/>
            <a:ext cx="259878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lt1"/>
                </a:solidFill>
                <a:latin typeface="Roboto"/>
                <a:ea typeface="Roboto"/>
                <a:cs typeface="Roboto"/>
                <a:sym typeface="Roboto"/>
              </a:rPr>
              <a:t>Step on the balcony</a:t>
            </a:r>
            <a:endParaRPr/>
          </a:p>
        </p:txBody>
      </p:sp>
      <p:sp>
        <p:nvSpPr>
          <p:cNvPr id="2212" name="Google Shape;2212;p59"/>
          <p:cNvSpPr txBox="1"/>
          <p:nvPr/>
        </p:nvSpPr>
        <p:spPr>
          <a:xfrm>
            <a:off x="9548428" y="1733709"/>
            <a:ext cx="2429892" cy="4699025"/>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200"/>
              <a:buFont typeface="Arial"/>
              <a:buNone/>
            </a:pPr>
            <a:r>
              <a:rPr lang="en-US" sz="1200">
                <a:solidFill>
                  <a:srgbClr val="595A59"/>
                </a:solidFill>
                <a:latin typeface="Calibri"/>
                <a:ea typeface="Calibri"/>
                <a:cs typeface="Calibri"/>
                <a:sym typeface="Calibri"/>
              </a:rPr>
              <a:t>Leaders in a crisis must stay visible, reach out, listen and enquire. They must share the load, celebrate effort and success, be honest, consistent and authentic with people, and show strength and vulnerability. </a:t>
            </a:r>
            <a:endParaRPr/>
          </a:p>
          <a:p>
            <a:pPr marL="0" marR="0" lvl="0" indent="0" algn="l" rtl="0">
              <a:lnSpc>
                <a:spcPct val="100000"/>
              </a:lnSpc>
              <a:spcBef>
                <a:spcPts val="0"/>
              </a:spcBef>
              <a:spcAft>
                <a:spcPts val="0"/>
              </a:spcAft>
              <a:buClr>
                <a:schemeClr val="dk2"/>
              </a:buClr>
              <a:buSzPts val="1200"/>
              <a:buFont typeface="Arial"/>
              <a:buNone/>
            </a:pPr>
            <a:endParaRPr sz="120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200"/>
              <a:buFont typeface="Arial"/>
              <a:buNone/>
            </a:pPr>
            <a:r>
              <a:rPr lang="en-US" sz="1200">
                <a:solidFill>
                  <a:srgbClr val="595A59"/>
                </a:solidFill>
                <a:latin typeface="Calibri"/>
                <a:ea typeface="Calibri"/>
                <a:cs typeface="Calibri"/>
                <a:sym typeface="Calibri"/>
              </a:rPr>
              <a:t>None of this is going to be easy – quite the opposite. Adaptive leadership is about purposefully navigating the disequilibrium triggered by the crisis. As Heifetz and his colleagues observe, it is deeply political in its implications. It is about depersonalising the conflicts which naturally arises as people experiment and shift course in an environment of uncertainty and turbulence. </a:t>
            </a:r>
            <a:endParaRPr/>
          </a:p>
          <a:p>
            <a:pPr marL="0" marR="0" lvl="0" indent="0" algn="l" rtl="0">
              <a:lnSpc>
                <a:spcPct val="100000"/>
              </a:lnSpc>
              <a:spcBef>
                <a:spcPts val="0"/>
              </a:spcBef>
              <a:spcAft>
                <a:spcPts val="0"/>
              </a:spcAft>
              <a:buClr>
                <a:schemeClr val="dk2"/>
              </a:buClr>
              <a:buSzPts val="1200"/>
              <a:buFont typeface="Arial"/>
              <a:buNone/>
            </a:pPr>
            <a:endParaRPr sz="120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200"/>
              <a:buFont typeface="Arial"/>
              <a:buNone/>
            </a:pPr>
            <a:r>
              <a:rPr lang="en-US" sz="1200">
                <a:solidFill>
                  <a:srgbClr val="595A59"/>
                </a:solidFill>
                <a:latin typeface="Calibri"/>
                <a:ea typeface="Calibri"/>
                <a:cs typeface="Calibri"/>
                <a:sym typeface="Calibri"/>
              </a:rPr>
              <a:t>But it is also about knowing one's own limits and finding support in the network in order to have the strength for the important and necessary conflicts.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dirty="0"/>
              <a:t>If there is no uniform definition of leadership – what then might good leadership be?</a:t>
            </a:r>
            <a:endParaRPr dirty="0"/>
          </a:p>
        </p:txBody>
      </p:sp>
      <p:sp>
        <p:nvSpPr>
          <p:cNvPr id="870" name="Google Shape;870;p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a:t>Let’s start with a short self-reflection: Take a few minutes and write down what </a:t>
            </a:r>
            <a:r>
              <a:rPr lang="en-US" b="1"/>
              <a:t>good leadership </a:t>
            </a:r>
            <a:r>
              <a:rPr lang="en-US"/>
              <a:t>actually is from your point of view</a:t>
            </a:r>
            <a:endParaRPr/>
          </a:p>
        </p:txBody>
      </p:sp>
      <p:sp>
        <p:nvSpPr>
          <p:cNvPr id="871" name="Google Shape;871;p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Self Reflection: Good Leadership </a:t>
            </a:r>
            <a:endParaRPr/>
          </a:p>
          <a:p>
            <a:pPr marL="0" lvl="0" indent="0" algn="l" rtl="0">
              <a:lnSpc>
                <a:spcPct val="90000"/>
              </a:lnSpc>
              <a:spcBef>
                <a:spcPts val="1000"/>
              </a:spcBef>
              <a:spcAft>
                <a:spcPts val="0"/>
              </a:spcAft>
              <a:buClr>
                <a:srgbClr val="79527B"/>
              </a:buClr>
              <a:buSzPct val="100000"/>
              <a:buNone/>
            </a:pPr>
            <a:endParaRPr/>
          </a:p>
        </p:txBody>
      </p:sp>
      <p:sp>
        <p:nvSpPr>
          <p:cNvPr id="872" name="Google Shape;872;p6"/>
          <p:cNvSpPr/>
          <p:nvPr/>
        </p:nvSpPr>
        <p:spPr>
          <a:xfrm>
            <a:off x="6699707" y="2138870"/>
            <a:ext cx="1808891"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73" name="Google Shape;873;p6"/>
          <p:cNvSpPr/>
          <p:nvPr/>
        </p:nvSpPr>
        <p:spPr>
          <a:xfrm rot="-2706351">
            <a:off x="7491100" y="2378260"/>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74" name="Google Shape;874;p6"/>
          <p:cNvSpPr/>
          <p:nvPr/>
        </p:nvSpPr>
        <p:spPr>
          <a:xfrm rot="2717866">
            <a:off x="7491897" y="1895924"/>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75" name="Google Shape;875;p6"/>
          <p:cNvSpPr txBox="1"/>
          <p:nvPr/>
        </p:nvSpPr>
        <p:spPr>
          <a:xfrm>
            <a:off x="4292132" y="2082945"/>
            <a:ext cx="2620878"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b="0" i="0" dirty="0">
                <a:solidFill>
                  <a:srgbClr val="79527B"/>
                </a:solidFill>
                <a:latin typeface="Calibri"/>
                <a:ea typeface="Calibri"/>
                <a:cs typeface="Calibri"/>
                <a:sym typeface="Calibri"/>
              </a:rPr>
              <a:t>Brainstorming on…</a:t>
            </a:r>
            <a:br>
              <a:rPr lang="en-US" sz="1800" b="0" i="0" dirty="0">
                <a:solidFill>
                  <a:srgbClr val="79527B"/>
                </a:solidFill>
                <a:latin typeface="Calibri"/>
                <a:ea typeface="Calibri"/>
                <a:cs typeface="Calibri"/>
                <a:sym typeface="Calibri"/>
              </a:rPr>
            </a:br>
            <a:r>
              <a:rPr lang="en-US" sz="1800" b="0" i="0" dirty="0">
                <a:solidFill>
                  <a:srgbClr val="79527B"/>
                </a:solidFill>
                <a:latin typeface="Calibri"/>
                <a:ea typeface="Calibri"/>
                <a:cs typeface="Calibri"/>
                <a:sym typeface="Calibri"/>
              </a:rPr>
              <a:t>Leadership</a:t>
            </a:r>
            <a:endParaRPr dirty="0"/>
          </a:p>
          <a:p>
            <a:pPr marL="0" marR="0" lvl="0" indent="0" algn="l" rtl="0">
              <a:lnSpc>
                <a:spcPct val="90000"/>
              </a:lnSpc>
              <a:spcBef>
                <a:spcPts val="1000"/>
              </a:spcBef>
              <a:spcAft>
                <a:spcPts val="0"/>
              </a:spcAft>
              <a:buClr>
                <a:srgbClr val="79527B"/>
              </a:buClr>
              <a:buSzPts val="1800"/>
              <a:buFont typeface="Arial"/>
              <a:buNone/>
            </a:pPr>
            <a:endParaRPr sz="1800" b="0" i="0" dirty="0">
              <a:solidFill>
                <a:srgbClr val="79527B"/>
              </a:solidFill>
              <a:latin typeface="Calibri"/>
              <a:ea typeface="Calibri"/>
              <a:cs typeface="Calibri"/>
              <a:sym typeface="Calibri"/>
            </a:endParaRPr>
          </a:p>
        </p:txBody>
      </p:sp>
      <p:sp>
        <p:nvSpPr>
          <p:cNvPr id="876" name="Google Shape;876;p6"/>
          <p:cNvSpPr txBox="1"/>
          <p:nvPr/>
        </p:nvSpPr>
        <p:spPr>
          <a:xfrm>
            <a:off x="8992517" y="2099346"/>
            <a:ext cx="2867788" cy="7095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b="0" i="0" dirty="0">
                <a:solidFill>
                  <a:srgbClr val="79527B"/>
                </a:solidFill>
                <a:latin typeface="Calibri"/>
                <a:ea typeface="Calibri"/>
                <a:cs typeface="Calibri"/>
                <a:sym typeface="Calibri"/>
              </a:rPr>
              <a:t>Brainstorming on…</a:t>
            </a:r>
            <a:br>
              <a:rPr lang="en-US" sz="1800" b="0" i="0" dirty="0">
                <a:solidFill>
                  <a:srgbClr val="79527B"/>
                </a:solidFill>
                <a:latin typeface="Calibri"/>
                <a:ea typeface="Calibri"/>
                <a:cs typeface="Calibri"/>
                <a:sym typeface="Calibri"/>
              </a:rPr>
            </a:br>
            <a:r>
              <a:rPr lang="en-US" sz="1800" b="0" i="0" dirty="0">
                <a:solidFill>
                  <a:srgbClr val="79527B"/>
                </a:solidFill>
                <a:latin typeface="Calibri"/>
                <a:ea typeface="Calibri"/>
                <a:cs typeface="Calibri"/>
                <a:sym typeface="Calibri"/>
              </a:rPr>
              <a:t>Good Leadership</a:t>
            </a:r>
            <a:endParaRPr dirty="0"/>
          </a:p>
          <a:p>
            <a:pPr marL="0" marR="0" lvl="0" indent="0" algn="l" rtl="0">
              <a:lnSpc>
                <a:spcPct val="90000"/>
              </a:lnSpc>
              <a:spcBef>
                <a:spcPts val="1000"/>
              </a:spcBef>
              <a:spcAft>
                <a:spcPts val="0"/>
              </a:spcAft>
              <a:buClr>
                <a:srgbClr val="79527B"/>
              </a:buClr>
              <a:buSzPts val="1800"/>
              <a:buFont typeface="Arial"/>
              <a:buNone/>
            </a:pPr>
            <a:endParaRPr sz="1800" b="0" i="0" dirty="0">
              <a:solidFill>
                <a:srgbClr val="79527B"/>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7" name="Google Shape;2217;p6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400"/>
              <a:buNone/>
            </a:pPr>
            <a:r>
              <a:rPr lang="en-US" sz="1400"/>
              <a:t>Step on the balcony: Think about your specific leadership challenges in the business crisis…</a:t>
            </a:r>
            <a:endParaRPr/>
          </a:p>
        </p:txBody>
      </p:sp>
      <p:sp>
        <p:nvSpPr>
          <p:cNvPr id="2218" name="Google Shape;2218;p6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Every crisis and every leadership challenge is different. </a:t>
            </a:r>
            <a:endParaRPr/>
          </a:p>
        </p:txBody>
      </p:sp>
      <p:sp>
        <p:nvSpPr>
          <p:cNvPr id="2219" name="Google Shape;2219;p6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Self-Reflection: Think about your respective leadership challenge(s) in the crisis</a:t>
            </a:r>
            <a:endParaRPr/>
          </a:p>
        </p:txBody>
      </p:sp>
      <p:sp>
        <p:nvSpPr>
          <p:cNvPr id="2220" name="Google Shape;2220;p60"/>
          <p:cNvSpPr/>
          <p:nvPr/>
        </p:nvSpPr>
        <p:spPr>
          <a:xfrm>
            <a:off x="4598783" y="3152636"/>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1" name="Google Shape;2221;p60"/>
          <p:cNvSpPr/>
          <p:nvPr/>
        </p:nvSpPr>
        <p:spPr>
          <a:xfrm>
            <a:off x="3577452" y="3152636"/>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2" name="Google Shape;2222;p60"/>
          <p:cNvSpPr/>
          <p:nvPr/>
        </p:nvSpPr>
        <p:spPr>
          <a:xfrm>
            <a:off x="3577452" y="3152636"/>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3" name="Google Shape;2223;p60"/>
          <p:cNvSpPr txBox="1"/>
          <p:nvPr/>
        </p:nvSpPr>
        <p:spPr>
          <a:xfrm>
            <a:off x="3671047" y="3388335"/>
            <a:ext cx="8639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Question</a:t>
            </a:r>
            <a:endParaRPr/>
          </a:p>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224" name="Google Shape;2224;p60"/>
          <p:cNvSpPr/>
          <p:nvPr/>
        </p:nvSpPr>
        <p:spPr>
          <a:xfrm>
            <a:off x="3879425" y="3567634"/>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02</a:t>
            </a:r>
            <a:endParaRPr/>
          </a:p>
        </p:txBody>
      </p:sp>
      <p:sp>
        <p:nvSpPr>
          <p:cNvPr id="2225" name="Google Shape;2225;p60"/>
          <p:cNvSpPr txBox="1"/>
          <p:nvPr/>
        </p:nvSpPr>
        <p:spPr>
          <a:xfrm>
            <a:off x="5217869" y="3444796"/>
            <a:ext cx="3091287" cy="518283"/>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en-US" sz="1313">
                <a:solidFill>
                  <a:schemeClr val="lt1"/>
                </a:solidFill>
                <a:latin typeface="Calibri"/>
                <a:ea typeface="Calibri"/>
                <a:cs typeface="Calibri"/>
                <a:sym typeface="Calibri"/>
              </a:rPr>
              <a:t>Have you been applying technical fixes to the adaptive work?</a:t>
            </a:r>
            <a:endParaRPr/>
          </a:p>
        </p:txBody>
      </p:sp>
      <p:sp>
        <p:nvSpPr>
          <p:cNvPr id="2226" name="Google Shape;2226;p60"/>
          <p:cNvSpPr/>
          <p:nvPr/>
        </p:nvSpPr>
        <p:spPr>
          <a:xfrm>
            <a:off x="4598783" y="4383188"/>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7" name="Google Shape;2227;p60"/>
          <p:cNvSpPr/>
          <p:nvPr/>
        </p:nvSpPr>
        <p:spPr>
          <a:xfrm>
            <a:off x="3577452" y="4383188"/>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8" name="Google Shape;2228;p60"/>
          <p:cNvSpPr/>
          <p:nvPr/>
        </p:nvSpPr>
        <p:spPr>
          <a:xfrm>
            <a:off x="3577452" y="4383188"/>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9" name="Google Shape;2229;p60"/>
          <p:cNvSpPr txBox="1"/>
          <p:nvPr/>
        </p:nvSpPr>
        <p:spPr>
          <a:xfrm>
            <a:off x="3671047" y="4618887"/>
            <a:ext cx="8639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Question</a:t>
            </a:r>
            <a:endParaRPr/>
          </a:p>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230" name="Google Shape;2230;p60"/>
          <p:cNvSpPr/>
          <p:nvPr/>
        </p:nvSpPr>
        <p:spPr>
          <a:xfrm>
            <a:off x="3879425" y="4798186"/>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03</a:t>
            </a:r>
            <a:endParaRPr/>
          </a:p>
        </p:txBody>
      </p:sp>
      <p:sp>
        <p:nvSpPr>
          <p:cNvPr id="2231" name="Google Shape;2231;p60"/>
          <p:cNvSpPr txBox="1"/>
          <p:nvPr/>
        </p:nvSpPr>
        <p:spPr>
          <a:xfrm>
            <a:off x="5217868" y="4685317"/>
            <a:ext cx="3091287" cy="518283"/>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en-US" sz="1313" dirty="0">
                <a:solidFill>
                  <a:schemeClr val="lt1"/>
                </a:solidFill>
                <a:latin typeface="Calibri"/>
                <a:ea typeface="Calibri"/>
                <a:cs typeface="Calibri"/>
                <a:sym typeface="Calibri"/>
              </a:rPr>
              <a:t>What have you done to get adaptive shifts so far?</a:t>
            </a:r>
            <a:endParaRPr dirty="0"/>
          </a:p>
        </p:txBody>
      </p:sp>
      <p:sp>
        <p:nvSpPr>
          <p:cNvPr id="2232" name="Google Shape;2232;p60"/>
          <p:cNvSpPr/>
          <p:nvPr/>
        </p:nvSpPr>
        <p:spPr>
          <a:xfrm>
            <a:off x="4598783" y="1907312"/>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33" name="Google Shape;2233;p60"/>
          <p:cNvSpPr/>
          <p:nvPr/>
        </p:nvSpPr>
        <p:spPr>
          <a:xfrm>
            <a:off x="3577452" y="1907312"/>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34" name="Google Shape;2234;p60"/>
          <p:cNvSpPr/>
          <p:nvPr/>
        </p:nvSpPr>
        <p:spPr>
          <a:xfrm>
            <a:off x="3577452" y="1907312"/>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35" name="Google Shape;2235;p60"/>
          <p:cNvSpPr txBox="1"/>
          <p:nvPr/>
        </p:nvSpPr>
        <p:spPr>
          <a:xfrm>
            <a:off x="3671047" y="2143011"/>
            <a:ext cx="86395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Question</a:t>
            </a:r>
            <a:endParaRPr/>
          </a:p>
        </p:txBody>
      </p:sp>
      <p:sp>
        <p:nvSpPr>
          <p:cNvPr id="2236" name="Google Shape;2236;p60"/>
          <p:cNvSpPr/>
          <p:nvPr/>
        </p:nvSpPr>
        <p:spPr>
          <a:xfrm>
            <a:off x="3879425" y="2322310"/>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01</a:t>
            </a:r>
            <a:endParaRPr/>
          </a:p>
        </p:txBody>
      </p:sp>
      <p:sp>
        <p:nvSpPr>
          <p:cNvPr id="2237" name="Google Shape;2237;p60"/>
          <p:cNvSpPr txBox="1"/>
          <p:nvPr/>
        </p:nvSpPr>
        <p:spPr>
          <a:xfrm>
            <a:off x="5217869" y="2209441"/>
            <a:ext cx="3091287" cy="518283"/>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en-US" sz="1313">
                <a:solidFill>
                  <a:schemeClr val="lt1"/>
                </a:solidFill>
                <a:latin typeface="Calibri"/>
                <a:ea typeface="Calibri"/>
                <a:cs typeface="Calibri"/>
                <a:sym typeface="Calibri"/>
              </a:rPr>
              <a:t>Which parts of your challenge are adaptive?  Which are technical?</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41"/>
        <p:cNvGrpSpPr/>
        <p:nvPr/>
      </p:nvGrpSpPr>
      <p:grpSpPr>
        <a:xfrm>
          <a:off x="0" y="0"/>
          <a:ext cx="0" cy="0"/>
          <a:chOff x="0" y="0"/>
          <a:chExt cx="0" cy="0"/>
        </a:xfrm>
      </p:grpSpPr>
      <p:sp>
        <p:nvSpPr>
          <p:cNvPr id="2242" name="Google Shape;2242;p6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400"/>
              <a:buNone/>
            </a:pPr>
            <a:r>
              <a:rPr lang="en-US" sz="1400"/>
              <a:t>Step on the balcony: Think about your specific leadership challenges in the business crisis…</a:t>
            </a:r>
            <a:endParaRPr/>
          </a:p>
        </p:txBody>
      </p:sp>
      <p:sp>
        <p:nvSpPr>
          <p:cNvPr id="2243" name="Google Shape;2243;p6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Every crisis and every leadership challenge is different. </a:t>
            </a:r>
            <a:endParaRPr/>
          </a:p>
        </p:txBody>
      </p:sp>
      <p:sp>
        <p:nvSpPr>
          <p:cNvPr id="2244" name="Google Shape;2244;p6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9527B"/>
              </a:buClr>
              <a:buSzPct val="100000"/>
              <a:buNone/>
            </a:pPr>
            <a:r>
              <a:rPr lang="en-US"/>
              <a:t>Self-Reflection: Think about your respective leadership challenge(s) in the crisis</a:t>
            </a:r>
            <a:endParaRPr/>
          </a:p>
        </p:txBody>
      </p:sp>
      <p:sp>
        <p:nvSpPr>
          <p:cNvPr id="2245" name="Google Shape;2245;p61"/>
          <p:cNvSpPr/>
          <p:nvPr/>
        </p:nvSpPr>
        <p:spPr>
          <a:xfrm>
            <a:off x="4598783" y="3152636"/>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46" name="Google Shape;2246;p61"/>
          <p:cNvSpPr/>
          <p:nvPr/>
        </p:nvSpPr>
        <p:spPr>
          <a:xfrm>
            <a:off x="3577452" y="3152636"/>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47" name="Google Shape;2247;p61"/>
          <p:cNvSpPr/>
          <p:nvPr/>
        </p:nvSpPr>
        <p:spPr>
          <a:xfrm>
            <a:off x="3577452" y="3152636"/>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48" name="Google Shape;2248;p61"/>
          <p:cNvSpPr txBox="1"/>
          <p:nvPr/>
        </p:nvSpPr>
        <p:spPr>
          <a:xfrm>
            <a:off x="3671047" y="3388335"/>
            <a:ext cx="8639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Question</a:t>
            </a:r>
            <a:endParaRPr/>
          </a:p>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249" name="Google Shape;2249;p61"/>
          <p:cNvSpPr/>
          <p:nvPr/>
        </p:nvSpPr>
        <p:spPr>
          <a:xfrm>
            <a:off x="3879425" y="3567634"/>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02</a:t>
            </a:r>
            <a:endParaRPr/>
          </a:p>
        </p:txBody>
      </p:sp>
      <p:sp>
        <p:nvSpPr>
          <p:cNvPr id="2250" name="Google Shape;2250;p61"/>
          <p:cNvSpPr txBox="1"/>
          <p:nvPr/>
        </p:nvSpPr>
        <p:spPr>
          <a:xfrm>
            <a:off x="5217869" y="3444796"/>
            <a:ext cx="3091287" cy="518283"/>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en-US" sz="1313">
                <a:solidFill>
                  <a:schemeClr val="lt1"/>
                </a:solidFill>
                <a:latin typeface="Calibri"/>
                <a:ea typeface="Calibri"/>
                <a:cs typeface="Calibri"/>
                <a:sym typeface="Calibri"/>
              </a:rPr>
              <a:t>Have you been applying technical fixes to the adaptive work?</a:t>
            </a:r>
            <a:endParaRPr/>
          </a:p>
        </p:txBody>
      </p:sp>
      <p:sp>
        <p:nvSpPr>
          <p:cNvPr id="2251" name="Google Shape;2251;p61"/>
          <p:cNvSpPr/>
          <p:nvPr/>
        </p:nvSpPr>
        <p:spPr>
          <a:xfrm>
            <a:off x="4598783" y="4383188"/>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52" name="Google Shape;2252;p61"/>
          <p:cNvSpPr/>
          <p:nvPr/>
        </p:nvSpPr>
        <p:spPr>
          <a:xfrm>
            <a:off x="3577452" y="4383188"/>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53" name="Google Shape;2253;p61"/>
          <p:cNvSpPr/>
          <p:nvPr/>
        </p:nvSpPr>
        <p:spPr>
          <a:xfrm>
            <a:off x="3577452" y="4383188"/>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54" name="Google Shape;2254;p61"/>
          <p:cNvSpPr txBox="1"/>
          <p:nvPr/>
        </p:nvSpPr>
        <p:spPr>
          <a:xfrm>
            <a:off x="3671047" y="4618887"/>
            <a:ext cx="8639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Question</a:t>
            </a:r>
            <a:endParaRPr/>
          </a:p>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255" name="Google Shape;2255;p61"/>
          <p:cNvSpPr/>
          <p:nvPr/>
        </p:nvSpPr>
        <p:spPr>
          <a:xfrm>
            <a:off x="3879425" y="4798186"/>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03</a:t>
            </a:r>
            <a:endParaRPr/>
          </a:p>
        </p:txBody>
      </p:sp>
      <p:sp>
        <p:nvSpPr>
          <p:cNvPr id="2256" name="Google Shape;2256;p61"/>
          <p:cNvSpPr txBox="1"/>
          <p:nvPr/>
        </p:nvSpPr>
        <p:spPr>
          <a:xfrm>
            <a:off x="5217868" y="4685317"/>
            <a:ext cx="3091287" cy="518283"/>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en-US" sz="1313">
                <a:solidFill>
                  <a:schemeClr val="lt1"/>
                </a:solidFill>
                <a:latin typeface="Calibri"/>
                <a:ea typeface="Calibri"/>
                <a:cs typeface="Calibri"/>
                <a:sym typeface="Calibri"/>
              </a:rPr>
              <a:t>What have you done to get adaptive shifts so far?</a:t>
            </a:r>
            <a:endParaRPr/>
          </a:p>
        </p:txBody>
      </p:sp>
      <p:sp>
        <p:nvSpPr>
          <p:cNvPr id="2257" name="Google Shape;2257;p61"/>
          <p:cNvSpPr/>
          <p:nvPr/>
        </p:nvSpPr>
        <p:spPr>
          <a:xfrm>
            <a:off x="4598783" y="1907312"/>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58" name="Google Shape;2258;p61"/>
          <p:cNvSpPr/>
          <p:nvPr/>
        </p:nvSpPr>
        <p:spPr>
          <a:xfrm>
            <a:off x="3577452" y="1907312"/>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59" name="Google Shape;2259;p61"/>
          <p:cNvSpPr/>
          <p:nvPr/>
        </p:nvSpPr>
        <p:spPr>
          <a:xfrm>
            <a:off x="3577452" y="1907312"/>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60" name="Google Shape;2260;p61"/>
          <p:cNvSpPr txBox="1"/>
          <p:nvPr/>
        </p:nvSpPr>
        <p:spPr>
          <a:xfrm>
            <a:off x="3671047" y="2143011"/>
            <a:ext cx="86395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Question</a:t>
            </a:r>
            <a:endParaRPr/>
          </a:p>
        </p:txBody>
      </p:sp>
      <p:sp>
        <p:nvSpPr>
          <p:cNvPr id="2261" name="Google Shape;2261;p61"/>
          <p:cNvSpPr/>
          <p:nvPr/>
        </p:nvSpPr>
        <p:spPr>
          <a:xfrm>
            <a:off x="3879425" y="2322310"/>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01</a:t>
            </a:r>
            <a:endParaRPr/>
          </a:p>
        </p:txBody>
      </p:sp>
      <p:sp>
        <p:nvSpPr>
          <p:cNvPr id="2262" name="Google Shape;2262;p61"/>
          <p:cNvSpPr txBox="1"/>
          <p:nvPr/>
        </p:nvSpPr>
        <p:spPr>
          <a:xfrm>
            <a:off x="5217869" y="2209441"/>
            <a:ext cx="3091287" cy="518283"/>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en-US" sz="1313">
                <a:solidFill>
                  <a:schemeClr val="lt1"/>
                </a:solidFill>
                <a:latin typeface="Calibri"/>
                <a:ea typeface="Calibri"/>
                <a:cs typeface="Calibri"/>
                <a:sym typeface="Calibri"/>
              </a:rPr>
              <a:t>Which parts of your challenge are adaptive?  Which are technical?</a:t>
            </a:r>
            <a:endParaRPr/>
          </a:p>
        </p:txBody>
      </p:sp>
      <p:sp>
        <p:nvSpPr>
          <p:cNvPr id="2263" name="Google Shape;2263;p61"/>
          <p:cNvSpPr txBox="1"/>
          <p:nvPr/>
        </p:nvSpPr>
        <p:spPr>
          <a:xfrm>
            <a:off x="8372938" y="1886538"/>
            <a:ext cx="3548410" cy="41449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527B"/>
              </a:buClr>
              <a:buSzPts val="1400"/>
              <a:buFont typeface="Arial"/>
              <a:buNone/>
            </a:pPr>
            <a:r>
              <a:rPr lang="en-US" sz="1400" dirty="0">
                <a:solidFill>
                  <a:srgbClr val="79527B"/>
                </a:solidFill>
                <a:latin typeface="Calibri"/>
                <a:ea typeface="Calibri"/>
                <a:cs typeface="Calibri"/>
                <a:sym typeface="Calibri"/>
              </a:rPr>
              <a:t>An adaptive challenge is one which the team may have</a:t>
            </a:r>
            <a:r>
              <a:rPr lang="en-US" sz="1400" dirty="0">
                <a:solidFill>
                  <a:schemeClr val="dk1"/>
                </a:solidFill>
                <a:latin typeface="Calibri"/>
                <a:ea typeface="Calibri"/>
                <a:cs typeface="Calibri"/>
                <a:sym typeface="Calibri"/>
              </a:rPr>
              <a:t> </a:t>
            </a:r>
            <a:r>
              <a:rPr lang="en-US" sz="1400" dirty="0">
                <a:solidFill>
                  <a:srgbClr val="033637"/>
                </a:solidFill>
                <a:latin typeface="Calibri"/>
                <a:ea typeface="Calibri"/>
                <a:cs typeface="Calibri"/>
                <a:sym typeface="Calibri"/>
              </a:rPr>
              <a:t>no idea how to solve.” </a:t>
            </a:r>
            <a:r>
              <a:rPr lang="en-US" sz="1400" dirty="0">
                <a:solidFill>
                  <a:srgbClr val="79527B"/>
                </a:solidFill>
                <a:latin typeface="Calibri"/>
                <a:ea typeface="Calibri"/>
                <a:cs typeface="Calibri"/>
                <a:sym typeface="Calibri"/>
              </a:rPr>
              <a:t>Adaptive challenges can only be addressed through </a:t>
            </a:r>
            <a:r>
              <a:rPr lang="en-US" sz="1400" dirty="0">
                <a:solidFill>
                  <a:srgbClr val="033637"/>
                </a:solidFill>
                <a:latin typeface="Calibri"/>
                <a:ea typeface="Calibri"/>
                <a:cs typeface="Calibri"/>
                <a:sym typeface="Calibri"/>
              </a:rPr>
              <a:t>shifts in people’s values, beliefs, behaviors, priorities, habits and loyalties.  </a:t>
            </a:r>
            <a:r>
              <a:rPr lang="en-US" sz="1400" dirty="0">
                <a:solidFill>
                  <a:srgbClr val="79527B"/>
                </a:solidFill>
                <a:latin typeface="Calibri"/>
                <a:ea typeface="Calibri"/>
                <a:cs typeface="Calibri"/>
                <a:sym typeface="Calibri"/>
              </a:rPr>
              <a:t>Adaptive challenges  require learning.</a:t>
            </a:r>
            <a:endParaRPr dirty="0"/>
          </a:p>
          <a:p>
            <a:pPr marL="0" marR="0" lvl="0" indent="0" algn="l" rtl="0">
              <a:lnSpc>
                <a:spcPct val="90000"/>
              </a:lnSpc>
              <a:spcBef>
                <a:spcPts val="1000"/>
              </a:spcBef>
              <a:spcAft>
                <a:spcPts val="0"/>
              </a:spcAft>
              <a:buClr>
                <a:srgbClr val="79527B"/>
              </a:buClr>
              <a:buSzPts val="1400"/>
              <a:buFont typeface="Arial"/>
              <a:buNone/>
            </a:pPr>
            <a:r>
              <a:rPr lang="en-US" sz="1400" dirty="0">
                <a:solidFill>
                  <a:srgbClr val="79527B"/>
                </a:solidFill>
                <a:latin typeface="Calibri"/>
                <a:ea typeface="Calibri"/>
                <a:cs typeface="Calibri"/>
                <a:sym typeface="Calibri"/>
              </a:rPr>
              <a:t>“Technical problems</a:t>
            </a:r>
            <a:r>
              <a:rPr lang="en-US" sz="1400" dirty="0">
                <a:solidFill>
                  <a:schemeClr val="dk1"/>
                </a:solidFill>
                <a:latin typeface="Calibri"/>
                <a:ea typeface="Calibri"/>
                <a:cs typeface="Calibri"/>
                <a:sym typeface="Calibri"/>
              </a:rPr>
              <a:t> </a:t>
            </a:r>
            <a:r>
              <a:rPr lang="en-US" sz="1400" dirty="0">
                <a:solidFill>
                  <a:srgbClr val="033637"/>
                </a:solidFill>
                <a:latin typeface="Calibri"/>
                <a:ea typeface="Calibri"/>
                <a:cs typeface="Calibri"/>
                <a:sym typeface="Calibri"/>
              </a:rPr>
              <a:t>have known solutions</a:t>
            </a:r>
            <a:r>
              <a:rPr lang="en-US" dirty="0">
                <a:solidFill>
                  <a:srgbClr val="033637"/>
                </a:solidFill>
                <a:latin typeface="Calibri"/>
                <a:ea typeface="Calibri"/>
                <a:cs typeface="Calibri"/>
                <a:sym typeface="Calibri"/>
              </a:rPr>
              <a:t>”</a:t>
            </a:r>
            <a:r>
              <a:rPr lang="en-US" sz="1400" dirty="0">
                <a:solidFill>
                  <a:schemeClr val="dk1"/>
                </a:solidFill>
                <a:latin typeface="Calibri"/>
                <a:ea typeface="Calibri"/>
                <a:cs typeface="Calibri"/>
                <a:sym typeface="Calibri"/>
              </a:rPr>
              <a:t> </a:t>
            </a:r>
            <a:r>
              <a:rPr lang="en-US" sz="1400" dirty="0">
                <a:solidFill>
                  <a:srgbClr val="79527B"/>
                </a:solidFill>
                <a:latin typeface="Calibri"/>
                <a:ea typeface="Calibri"/>
                <a:cs typeface="Calibri"/>
                <a:sym typeface="Calibri"/>
              </a:rPr>
              <a:t>that can be implemented by someone, somewhere. Not easy or unimportant; but the problem is well-defined.  Technical problems require resources and expertise.</a:t>
            </a:r>
            <a:endParaRPr dirty="0"/>
          </a:p>
          <a:p>
            <a:pPr marL="0" marR="0" lvl="0" indent="0" algn="l" rtl="0">
              <a:lnSpc>
                <a:spcPct val="90000"/>
              </a:lnSpc>
              <a:spcBef>
                <a:spcPts val="100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79527B"/>
              </a:buClr>
              <a:buSzPts val="1400"/>
              <a:buFont typeface="Arial"/>
              <a:buNone/>
            </a:pPr>
            <a:r>
              <a:rPr lang="en-US" sz="1400" dirty="0">
                <a:solidFill>
                  <a:srgbClr val="79527B"/>
                </a:solidFill>
                <a:latin typeface="Calibri"/>
                <a:ea typeface="Calibri"/>
                <a:cs typeface="Calibri"/>
                <a:sym typeface="Calibri"/>
              </a:rPr>
              <a:t>“Problems do not always come neatly packaged as either adaptive or technical.  </a:t>
            </a:r>
            <a:r>
              <a:rPr lang="en-US" sz="1400" dirty="0">
                <a:solidFill>
                  <a:srgbClr val="033637"/>
                </a:solidFill>
                <a:latin typeface="Calibri"/>
                <a:ea typeface="Calibri"/>
                <a:cs typeface="Calibri"/>
                <a:sym typeface="Calibri"/>
              </a:rPr>
              <a:t>Most problems come mixed</a:t>
            </a:r>
            <a:r>
              <a:rPr lang="en-US" dirty="0">
                <a:solidFill>
                  <a:srgbClr val="033637"/>
                </a:solidFill>
                <a:latin typeface="Calibri"/>
                <a:ea typeface="Calibri"/>
                <a:cs typeface="Calibri"/>
                <a:sym typeface="Calibri"/>
              </a:rPr>
              <a:t>,</a:t>
            </a:r>
            <a:r>
              <a:rPr lang="en-US" sz="1400" dirty="0">
                <a:solidFill>
                  <a:schemeClr val="dk1"/>
                </a:solidFill>
                <a:latin typeface="Calibri"/>
                <a:ea typeface="Calibri"/>
                <a:cs typeface="Calibri"/>
                <a:sym typeface="Calibri"/>
              </a:rPr>
              <a:t> </a:t>
            </a:r>
            <a:r>
              <a:rPr lang="en-US" sz="1400" dirty="0">
                <a:solidFill>
                  <a:srgbClr val="79527B"/>
                </a:solidFill>
                <a:latin typeface="Calibri"/>
                <a:ea typeface="Calibri"/>
                <a:cs typeface="Calibri"/>
                <a:sym typeface="Calibri"/>
              </a:rPr>
              <a:t>with the technical and adaptive aspects intertwined.”</a:t>
            </a:r>
            <a:endParaRPr dirty="0"/>
          </a:p>
          <a:p>
            <a:pPr marL="0" marR="0" lvl="0" indent="0" algn="l" rtl="0">
              <a:lnSpc>
                <a:spcPct val="90000"/>
              </a:lnSpc>
              <a:spcBef>
                <a:spcPts val="100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D47EBFB8-0023-11EF-C39D-FC58C6DC051B}"/>
              </a:ext>
            </a:extLst>
          </p:cNvPr>
          <p:cNvSpPr>
            <a:spLocks noGrp="1"/>
          </p:cNvSpPr>
          <p:nvPr>
            <p:ph type="body" idx="1"/>
          </p:nvPr>
        </p:nvSpPr>
        <p:spPr/>
        <p:txBody>
          <a:bodyPr/>
          <a:lstStyle/>
          <a:p>
            <a:r>
              <a:rPr lang="en-GB" dirty="0"/>
              <a:t>Finally, we would like to ask you to take a look at the</a:t>
            </a:r>
            <a:r>
              <a:rPr lang="en-GB" dirty="0">
                <a:solidFill>
                  <a:schemeClr val="bg1"/>
                </a:solidFill>
              </a:rPr>
              <a:t> </a:t>
            </a:r>
            <a:r>
              <a:rPr lang="en-GB" dirty="0">
                <a:solidFill>
                  <a:schemeClr val="bg1"/>
                </a:solidFill>
                <a:hlinkClick r:id="rId2">
                  <a:extLst>
                    <a:ext uri="{A12FA001-AC4F-418D-AE19-62706E023703}">
                      <ahyp:hlinkClr xmlns:ahyp="http://schemas.microsoft.com/office/drawing/2018/hyperlinkcolor" val="tx"/>
                    </a:ext>
                  </a:extLst>
                </a:hlinkClick>
              </a:rPr>
              <a:t>case study no. 10</a:t>
            </a:r>
            <a:r>
              <a:rPr lang="en-GB" dirty="0">
                <a:solidFill>
                  <a:schemeClr val="bg1"/>
                </a:solidFill>
              </a:rPr>
              <a:t> </a:t>
            </a:r>
            <a:r>
              <a:rPr lang="en-GB" dirty="0"/>
              <a:t>on the holistic leadership approach of Patagonia. </a:t>
            </a:r>
          </a:p>
        </p:txBody>
      </p:sp>
      <p:sp>
        <p:nvSpPr>
          <p:cNvPr id="7" name="Textplatzhalter 6">
            <a:extLst>
              <a:ext uri="{FF2B5EF4-FFF2-40B4-BE49-F238E27FC236}">
                <a16:creationId xmlns:a16="http://schemas.microsoft.com/office/drawing/2014/main" id="{F1D6B831-908B-80CE-F6EB-C8E40A32BC76}"/>
              </a:ext>
            </a:extLst>
          </p:cNvPr>
          <p:cNvSpPr>
            <a:spLocks noGrp="1"/>
          </p:cNvSpPr>
          <p:nvPr>
            <p:ph type="body" idx="2"/>
          </p:nvPr>
        </p:nvSpPr>
        <p:spPr/>
        <p:txBody>
          <a:bodyPr/>
          <a:lstStyle/>
          <a:p>
            <a:r>
              <a:rPr lang="de-DE" dirty="0"/>
              <a:t>Case Study</a:t>
            </a:r>
            <a:endParaRPr lang="en-GB" dirty="0"/>
          </a:p>
        </p:txBody>
      </p:sp>
      <p:pic>
        <p:nvPicPr>
          <p:cNvPr id="9" name="Grafik 8" descr="Lupe">
            <a:extLst>
              <a:ext uri="{FF2B5EF4-FFF2-40B4-BE49-F238E27FC236}">
                <a16:creationId xmlns:a16="http://schemas.microsoft.com/office/drawing/2014/main" id="{68671EBB-E458-0B6A-0E83-5686648486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7659" y="1339508"/>
            <a:ext cx="3569384" cy="3569384"/>
          </a:xfrm>
          <a:prstGeom prst="rect">
            <a:avLst/>
          </a:prstGeom>
        </p:spPr>
      </p:pic>
    </p:spTree>
    <p:extLst>
      <p:ext uri="{BB962C8B-B14F-4D97-AF65-F5344CB8AC3E}">
        <p14:creationId xmlns:p14="http://schemas.microsoft.com/office/powerpoint/2010/main" val="4141535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62"/>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a:t>Recommended Reading</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72"/>
        <p:cNvGrpSpPr/>
        <p:nvPr/>
      </p:nvGrpSpPr>
      <p:grpSpPr>
        <a:xfrm>
          <a:off x="0" y="0"/>
          <a:ext cx="0" cy="0"/>
          <a:chOff x="0" y="0"/>
          <a:chExt cx="0" cy="0"/>
        </a:xfrm>
      </p:grpSpPr>
      <p:sp>
        <p:nvSpPr>
          <p:cNvPr id="2273" name="Google Shape;2273;p63"/>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rPr>
              <a:t>Heifetz, R. (1994) Leadership Without Easy Answers. Cambridge, Mass: Harvard University Press.</a:t>
            </a:r>
            <a:endParaRPr u="sng" dirty="0"/>
          </a:p>
          <a:p>
            <a:pPr marL="285750" lvl="0" indent="-285750" algn="l" rtl="0">
              <a:lnSpc>
                <a:spcPct val="90000"/>
              </a:lnSpc>
              <a:spcBef>
                <a:spcPts val="100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rPr>
              <a:t>Heifetz, R., </a:t>
            </a:r>
            <a:r>
              <a:rPr lang="en-US" sz="1800" u="sng" dirty="0" err="1">
                <a:solidFill>
                  <a:srgbClr val="595A59"/>
                </a:solidFill>
                <a:latin typeface="Calibri"/>
                <a:ea typeface="Calibri"/>
                <a:cs typeface="Calibri"/>
                <a:sym typeface="Calibri"/>
              </a:rPr>
              <a:t>Grashow</a:t>
            </a:r>
            <a:r>
              <a:rPr lang="en-US" sz="1800" u="sng" dirty="0">
                <a:solidFill>
                  <a:srgbClr val="595A59"/>
                </a:solidFill>
                <a:latin typeface="Calibri"/>
                <a:ea typeface="Calibri"/>
                <a:cs typeface="Calibri"/>
                <a:sym typeface="Calibri"/>
              </a:rPr>
              <a:t>, A. and </a:t>
            </a:r>
            <a:r>
              <a:rPr lang="en-US" sz="1800" u="sng" dirty="0" err="1">
                <a:solidFill>
                  <a:srgbClr val="595A59"/>
                </a:solidFill>
                <a:latin typeface="Calibri"/>
                <a:ea typeface="Calibri"/>
                <a:cs typeface="Calibri"/>
                <a:sym typeface="Calibri"/>
              </a:rPr>
              <a:t>Linsky</a:t>
            </a:r>
            <a:r>
              <a:rPr lang="en-US" sz="1800" u="sng" dirty="0">
                <a:solidFill>
                  <a:srgbClr val="595A59"/>
                </a:solidFill>
                <a:latin typeface="Calibri"/>
                <a:ea typeface="Calibri"/>
                <a:cs typeface="Calibri"/>
                <a:sym typeface="Calibri"/>
              </a:rPr>
              <a:t>, M. (2009) ‘Leadership in a (permanent) crisis’. Harvard Business Review, July/August, https://hbr.org/2009/07/leadership-in-a-permanent-crisis</a:t>
            </a:r>
            <a:endParaRPr sz="1800" u="sng" dirty="0">
              <a:solidFill>
                <a:srgbClr val="595A59"/>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285750" lvl="0" indent="-285750" algn="l" rtl="0">
              <a:lnSpc>
                <a:spcPct val="90000"/>
              </a:lnSpc>
              <a:spcBef>
                <a:spcPts val="1000"/>
              </a:spcBef>
              <a:spcAft>
                <a:spcPts val="0"/>
              </a:spcAft>
              <a:buClr>
                <a:srgbClr val="595A59"/>
              </a:buClr>
              <a:buSzPts val="1800"/>
              <a:buFont typeface="Arial"/>
              <a:buChar char="•"/>
            </a:pPr>
            <a:r>
              <a:rPr lang="en-GB" sz="1800" u="sng" dirty="0">
                <a:solidFill>
                  <a:srgbClr val="595A5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How to make good decisions in times of crisis (fastcompany.com)</a:t>
            </a:r>
            <a:endParaRPr lang="en-GB" sz="1800" u="sng" dirty="0">
              <a:solidFill>
                <a:srgbClr val="595A59"/>
              </a:solidFill>
              <a:latin typeface="Calibri"/>
              <a:ea typeface="Calibri"/>
              <a:cs typeface="Calibri"/>
              <a:sym typeface="Calibri"/>
            </a:endParaRPr>
          </a:p>
          <a:p>
            <a:pPr marL="285750" lvl="0" indent="-285750" algn="l" rtl="0">
              <a:lnSpc>
                <a:spcPct val="90000"/>
              </a:lnSpc>
              <a:spcBef>
                <a:spcPts val="100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12 business leaders share how they lead their teams through a crisis (msn.com)</a:t>
            </a:r>
            <a:endParaRPr sz="1800" u="sng" dirty="0">
              <a:solidFill>
                <a:srgbClr val="595A59"/>
              </a:solidFill>
              <a:latin typeface="Calibri"/>
              <a:ea typeface="Calibri"/>
              <a:cs typeface="Calibri"/>
              <a:sym typeface="Calibri"/>
            </a:endParaRPr>
          </a:p>
          <a:p>
            <a:pPr marL="285750" lvl="0" indent="-285750" algn="l" rtl="0">
              <a:lnSpc>
                <a:spcPct val="90000"/>
              </a:lnSpc>
              <a:spcBef>
                <a:spcPts val="100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Mastering the lessons of crisis management and rapid recovery (themandarin.com.au)</a:t>
            </a:r>
            <a:endParaRPr sz="1800" u="sng" dirty="0">
              <a:solidFill>
                <a:srgbClr val="595A59"/>
              </a:solidFill>
              <a:latin typeface="Calibri"/>
              <a:ea typeface="Calibri"/>
              <a:cs typeface="Calibri"/>
              <a:sym typeface="Calibri"/>
            </a:endParaRPr>
          </a:p>
          <a:p>
            <a:pPr marL="285750" lvl="0" indent="-285750" algn="l" rtl="0">
              <a:lnSpc>
                <a:spcPct val="90000"/>
              </a:lnSpc>
              <a:spcBef>
                <a:spcPts val="100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Decision making during the coronavirus crisis | McKinsey</a:t>
            </a:r>
            <a:endParaRPr sz="1800" u="sng" dirty="0">
              <a:solidFill>
                <a:srgbClr val="595A59"/>
              </a:solidFill>
              <a:latin typeface="Calibri"/>
              <a:ea typeface="Calibri"/>
              <a:cs typeface="Calibri"/>
              <a:sym typeface="Calibri"/>
            </a:endParaRPr>
          </a:p>
          <a:p>
            <a:pPr marL="285750" lvl="0" indent="-285750" algn="l" rtl="0">
              <a:lnSpc>
                <a:spcPct val="90000"/>
              </a:lnSpc>
              <a:spcBef>
                <a:spcPts val="100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The Art of Making Tough Decisions in a Crisis | Psychology Today</a:t>
            </a:r>
            <a:endParaRPr sz="1800" u="sng" dirty="0">
              <a:solidFill>
                <a:srgbClr val="595A59"/>
              </a:solidFill>
              <a:latin typeface="Calibri"/>
              <a:ea typeface="Calibri"/>
              <a:cs typeface="Calibri"/>
              <a:sym typeface="Calibri"/>
            </a:endParaRPr>
          </a:p>
          <a:p>
            <a:pPr marL="228600" lvl="0" indent="-228600" algn="l" rtl="0">
              <a:lnSpc>
                <a:spcPct val="90000"/>
              </a:lnSpc>
              <a:spcBef>
                <a:spcPts val="1000"/>
              </a:spcBef>
              <a:spcAft>
                <a:spcPts val="0"/>
              </a:spcAft>
              <a:buClr>
                <a:srgbClr val="595A59"/>
              </a:buClr>
              <a:buSzPts val="1800"/>
              <a:buNone/>
            </a:pPr>
            <a:endParaRPr u="sng" dirty="0"/>
          </a:p>
        </p:txBody>
      </p:sp>
      <p:sp>
        <p:nvSpPr>
          <p:cNvPr id="2274" name="Google Shape;2274;p63"/>
          <p:cNvSpPr txBox="1">
            <a:spLocks noGrp="1"/>
          </p:cNvSpPr>
          <p:nvPr>
            <p:ph type="body" idx="2"/>
          </p:nvPr>
        </p:nvSpPr>
        <p:spPr>
          <a:xfrm>
            <a:off x="389965" y="577971"/>
            <a:ext cx="11470341" cy="582221"/>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Short but interesting articles that we find enlightening…</a:t>
            </a:r>
            <a:endParaRPr/>
          </a:p>
        </p:txBody>
      </p:sp>
      <p:sp>
        <p:nvSpPr>
          <p:cNvPr id="2275" name="Google Shape;2275;p63"/>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79527B"/>
              </a:buClr>
              <a:buSzPct val="100000"/>
              <a:buNone/>
            </a:pPr>
            <a:r>
              <a:rPr lang="en-US"/>
              <a:t>Recommended Reading</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79"/>
        <p:cNvGrpSpPr/>
        <p:nvPr/>
      </p:nvGrpSpPr>
      <p:grpSpPr>
        <a:xfrm>
          <a:off x="0" y="0"/>
          <a:ext cx="0" cy="0"/>
          <a:chOff x="0" y="0"/>
          <a:chExt cx="0" cy="0"/>
        </a:xfrm>
      </p:grpSpPr>
      <p:sp>
        <p:nvSpPr>
          <p:cNvPr id="2280" name="Google Shape;2280;p64"/>
          <p:cNvSpPr txBox="1">
            <a:spLocks noGrp="1"/>
          </p:cNvSpPr>
          <p:nvPr>
            <p:ph type="body" idx="1"/>
          </p:nvPr>
        </p:nvSpPr>
        <p:spPr>
          <a:xfrm>
            <a:off x="967061" y="4154268"/>
            <a:ext cx="4177816" cy="731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en-US" cap="none"/>
              <a:t>CRISIS RESILIENCE</a:t>
            </a:r>
            <a:endParaRPr cap="none"/>
          </a:p>
        </p:txBody>
      </p:sp>
      <p:sp>
        <p:nvSpPr>
          <p:cNvPr id="2281" name="Google Shape;2281;p64"/>
          <p:cNvSpPr txBox="1">
            <a:spLocks noGrp="1"/>
          </p:cNvSpPr>
          <p:nvPr>
            <p:ph type="body" idx="2"/>
          </p:nvPr>
        </p:nvSpPr>
        <p:spPr>
          <a:xfrm>
            <a:off x="967062" y="3344692"/>
            <a:ext cx="4526951" cy="8372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None/>
            </a:pPr>
            <a:r>
              <a:rPr lang="en-US" dirty="0"/>
              <a:t>Next: Module 7</a:t>
            </a:r>
            <a:endParaRPr dirty="0"/>
          </a:p>
        </p:txBody>
      </p:sp>
      <p:grpSp>
        <p:nvGrpSpPr>
          <p:cNvPr id="2282" name="Google Shape;2282;p64"/>
          <p:cNvGrpSpPr/>
          <p:nvPr/>
        </p:nvGrpSpPr>
        <p:grpSpPr>
          <a:xfrm>
            <a:off x="7286899" y="3277496"/>
            <a:ext cx="233548" cy="233548"/>
            <a:chOff x="5941025" y="3634400"/>
            <a:chExt cx="467650" cy="467650"/>
          </a:xfrm>
        </p:grpSpPr>
        <p:sp>
          <p:nvSpPr>
            <p:cNvPr id="2283" name="Google Shape;2283;p6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4" name="Google Shape;2284;p6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5" name="Google Shape;2285;p6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6" name="Google Shape;2286;p6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7" name="Google Shape;2287;p6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8" name="Google Shape;2288;p6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289" name="Google Shape;2289;p64"/>
          <p:cNvSpPr txBox="1"/>
          <p:nvPr/>
        </p:nvSpPr>
        <p:spPr>
          <a:xfrm>
            <a:off x="7781191" y="3240382"/>
            <a:ext cx="3358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https://www.tourismrecovery.eu/</a:t>
            </a:r>
            <a:r>
              <a:rPr lang="en-US" sz="1400">
                <a:solidFill>
                  <a:schemeClr val="lt1"/>
                </a:solidFill>
                <a:latin typeface="Calibri"/>
                <a:ea typeface="Calibri"/>
                <a:cs typeface="Calibri"/>
                <a:sym typeface="Calibri"/>
              </a:rPr>
              <a:t> </a:t>
            </a:r>
            <a:endParaRPr/>
          </a:p>
        </p:txBody>
      </p:sp>
      <p:sp>
        <p:nvSpPr>
          <p:cNvPr id="2290" name="Google Shape;2290;p64"/>
          <p:cNvSpPr txBox="1"/>
          <p:nvPr/>
        </p:nvSpPr>
        <p:spPr>
          <a:xfrm>
            <a:off x="7781191" y="3763556"/>
            <a:ext cx="3867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https://www.facebook.com/tourismcrisisrecovery</a:t>
            </a:r>
            <a:r>
              <a:rPr lang="en-US" sz="1400">
                <a:solidFill>
                  <a:schemeClr val="lt1"/>
                </a:solidFill>
                <a:latin typeface="Calibri"/>
                <a:ea typeface="Calibri"/>
                <a:cs typeface="Calibri"/>
                <a:sym typeface="Calibri"/>
              </a:rPr>
              <a:t> </a:t>
            </a:r>
            <a:endParaRPr/>
          </a:p>
        </p:txBody>
      </p:sp>
      <p:sp>
        <p:nvSpPr>
          <p:cNvPr id="2291" name="Google Shape;2291;p64"/>
          <p:cNvSpPr/>
          <p:nvPr/>
        </p:nvSpPr>
        <p:spPr>
          <a:xfrm>
            <a:off x="7299757" y="3792031"/>
            <a:ext cx="132298" cy="234000"/>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What are the skills required to be a good leader?</a:t>
            </a:r>
            <a:endParaRPr/>
          </a:p>
        </p:txBody>
      </p:sp>
      <p:sp>
        <p:nvSpPr>
          <p:cNvPr id="882" name="Google Shape;882;p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US"/>
              <a:t>Let’s start with a short self-reflection: Take a few minutes and write down what </a:t>
            </a:r>
            <a:r>
              <a:rPr lang="en-US" b="1"/>
              <a:t>skills good leaders need</a:t>
            </a:r>
            <a:endParaRPr/>
          </a:p>
        </p:txBody>
      </p:sp>
      <p:sp>
        <p:nvSpPr>
          <p:cNvPr id="883" name="Google Shape;883;p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a:t>Self Reflection: Skills of Good Leaders</a:t>
            </a:r>
            <a:endParaRPr/>
          </a:p>
          <a:p>
            <a:pPr marL="0" lvl="0" indent="0" algn="l" rtl="0">
              <a:lnSpc>
                <a:spcPct val="90000"/>
              </a:lnSpc>
              <a:spcBef>
                <a:spcPts val="1000"/>
              </a:spcBef>
              <a:spcAft>
                <a:spcPts val="0"/>
              </a:spcAft>
              <a:buClr>
                <a:srgbClr val="79527B"/>
              </a:buClr>
              <a:buSzPct val="100000"/>
              <a:buNone/>
            </a:pPr>
            <a:endParaRPr/>
          </a:p>
        </p:txBody>
      </p:sp>
      <p:sp>
        <p:nvSpPr>
          <p:cNvPr id="884" name="Google Shape;884;p7"/>
          <p:cNvSpPr/>
          <p:nvPr/>
        </p:nvSpPr>
        <p:spPr>
          <a:xfrm>
            <a:off x="6699707" y="2138870"/>
            <a:ext cx="1808891"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85" name="Google Shape;885;p7"/>
          <p:cNvSpPr/>
          <p:nvPr/>
        </p:nvSpPr>
        <p:spPr>
          <a:xfrm rot="-2706351">
            <a:off x="7491100" y="2378260"/>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86" name="Google Shape;886;p7"/>
          <p:cNvSpPr/>
          <p:nvPr/>
        </p:nvSpPr>
        <p:spPr>
          <a:xfrm rot="2717866">
            <a:off x="7491897" y="1895924"/>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87" name="Google Shape;887;p7"/>
          <p:cNvSpPr txBox="1"/>
          <p:nvPr/>
        </p:nvSpPr>
        <p:spPr>
          <a:xfrm>
            <a:off x="4292132" y="2082945"/>
            <a:ext cx="2620878"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b="0" i="0">
                <a:solidFill>
                  <a:srgbClr val="79527B"/>
                </a:solidFill>
                <a:latin typeface="Calibri"/>
                <a:ea typeface="Calibri"/>
                <a:cs typeface="Calibri"/>
                <a:sym typeface="Calibri"/>
              </a:rPr>
              <a:t>Brainstorming on…</a:t>
            </a:r>
            <a:br>
              <a:rPr lang="en-US" sz="1800" b="0" i="0">
                <a:solidFill>
                  <a:srgbClr val="79527B"/>
                </a:solidFill>
                <a:latin typeface="Calibri"/>
                <a:ea typeface="Calibri"/>
                <a:cs typeface="Calibri"/>
                <a:sym typeface="Calibri"/>
              </a:rPr>
            </a:br>
            <a:r>
              <a:rPr lang="en-US" sz="1800" b="0" i="0">
                <a:solidFill>
                  <a:srgbClr val="79527B"/>
                </a:solidFill>
                <a:latin typeface="Calibri"/>
                <a:ea typeface="Calibri"/>
                <a:cs typeface="Calibri"/>
                <a:sym typeface="Calibri"/>
              </a:rPr>
              <a:t>Leadership</a:t>
            </a:r>
            <a:endParaRPr/>
          </a:p>
          <a:p>
            <a:pPr marL="0" marR="0" lvl="0" indent="0" algn="l" rtl="0">
              <a:lnSpc>
                <a:spcPct val="90000"/>
              </a:lnSpc>
              <a:spcBef>
                <a:spcPts val="100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sp>
        <p:nvSpPr>
          <p:cNvPr id="888" name="Google Shape;888;p7"/>
          <p:cNvSpPr txBox="1"/>
          <p:nvPr/>
        </p:nvSpPr>
        <p:spPr>
          <a:xfrm>
            <a:off x="8992517" y="2099346"/>
            <a:ext cx="2867788" cy="7095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b="0" i="0">
                <a:solidFill>
                  <a:srgbClr val="79527B"/>
                </a:solidFill>
                <a:latin typeface="Calibri"/>
                <a:ea typeface="Calibri"/>
                <a:cs typeface="Calibri"/>
                <a:sym typeface="Calibri"/>
              </a:rPr>
              <a:t>Brainstorming on…</a:t>
            </a:r>
            <a:br>
              <a:rPr lang="en-US" sz="1800" b="0" i="0">
                <a:solidFill>
                  <a:srgbClr val="79527B"/>
                </a:solidFill>
                <a:latin typeface="Calibri"/>
                <a:ea typeface="Calibri"/>
                <a:cs typeface="Calibri"/>
                <a:sym typeface="Calibri"/>
              </a:rPr>
            </a:br>
            <a:r>
              <a:rPr lang="en-US" sz="1800" b="0" i="0">
                <a:solidFill>
                  <a:srgbClr val="79527B"/>
                </a:solidFill>
                <a:latin typeface="Calibri"/>
                <a:ea typeface="Calibri"/>
                <a:cs typeface="Calibri"/>
                <a:sym typeface="Calibri"/>
              </a:rPr>
              <a:t>Good Leadership</a:t>
            </a:r>
            <a:endParaRPr/>
          </a:p>
          <a:p>
            <a:pPr marL="0" marR="0" lvl="0" indent="0" algn="l" rtl="0">
              <a:lnSpc>
                <a:spcPct val="90000"/>
              </a:lnSpc>
              <a:spcBef>
                <a:spcPts val="100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grpSp>
        <p:nvGrpSpPr>
          <p:cNvPr id="889" name="Google Shape;889;p7"/>
          <p:cNvGrpSpPr/>
          <p:nvPr/>
        </p:nvGrpSpPr>
        <p:grpSpPr>
          <a:xfrm rot="5400000">
            <a:off x="9036754" y="3191310"/>
            <a:ext cx="1912333" cy="1602265"/>
            <a:chOff x="8914388" y="2856865"/>
            <a:chExt cx="1912333" cy="1602265"/>
          </a:xfrm>
        </p:grpSpPr>
        <p:sp>
          <p:nvSpPr>
            <p:cNvPr id="890" name="Google Shape;890;p7"/>
            <p:cNvSpPr/>
            <p:nvPr/>
          </p:nvSpPr>
          <p:spPr>
            <a:xfrm>
              <a:off x="8914388" y="3431669"/>
              <a:ext cx="1808891"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91" name="Google Shape;891;p7"/>
            <p:cNvSpPr/>
            <p:nvPr/>
          </p:nvSpPr>
          <p:spPr>
            <a:xfrm rot="-2706351">
              <a:off x="9705780" y="3671060"/>
              <a:ext cx="1124482"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92" name="Google Shape;892;p7"/>
            <p:cNvSpPr/>
            <p:nvPr/>
          </p:nvSpPr>
          <p:spPr>
            <a:xfrm rot="2717866">
              <a:off x="9706577" y="3188723"/>
              <a:ext cx="1124482"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grpSp>
      <p:sp>
        <p:nvSpPr>
          <p:cNvPr id="893" name="Google Shape;893;p7"/>
          <p:cNvSpPr txBox="1"/>
          <p:nvPr/>
        </p:nvSpPr>
        <p:spPr>
          <a:xfrm>
            <a:off x="8992518" y="5095036"/>
            <a:ext cx="2867788" cy="7095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b="0" i="0">
                <a:solidFill>
                  <a:srgbClr val="79527B"/>
                </a:solidFill>
                <a:latin typeface="Calibri"/>
                <a:ea typeface="Calibri"/>
                <a:cs typeface="Calibri"/>
                <a:sym typeface="Calibri"/>
              </a:rPr>
              <a:t>Brainstorming on…</a:t>
            </a:r>
            <a:br>
              <a:rPr lang="en-US" sz="1800" b="0" i="0">
                <a:solidFill>
                  <a:srgbClr val="79527B"/>
                </a:solidFill>
                <a:latin typeface="Calibri"/>
                <a:ea typeface="Calibri"/>
                <a:cs typeface="Calibri"/>
                <a:sym typeface="Calibri"/>
              </a:rPr>
            </a:br>
            <a:r>
              <a:rPr lang="en-US" sz="1800" b="0" i="0">
                <a:solidFill>
                  <a:srgbClr val="79527B"/>
                </a:solidFill>
                <a:latin typeface="Calibri"/>
                <a:ea typeface="Calibri"/>
                <a:cs typeface="Calibri"/>
                <a:sym typeface="Calibri"/>
              </a:rPr>
              <a:t>Skills of Good Leaders</a:t>
            </a:r>
            <a:endParaRPr/>
          </a:p>
          <a:p>
            <a:pPr marL="0" marR="0" lvl="0" indent="0" algn="l" rtl="0">
              <a:lnSpc>
                <a:spcPct val="90000"/>
              </a:lnSpc>
              <a:spcBef>
                <a:spcPts val="100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a:t>Are the leadership skills required in a crisis different?</a:t>
            </a:r>
            <a:endParaRPr/>
          </a:p>
        </p:txBody>
      </p:sp>
      <p:sp>
        <p:nvSpPr>
          <p:cNvPr id="899" name="Google Shape;899;p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79527B"/>
              </a:buClr>
              <a:buSzPct val="100000"/>
              <a:buNone/>
            </a:pPr>
            <a:r>
              <a:rPr lang="en-US"/>
              <a:t>Let’s start with a short self-reflection: Take a few minutes and write down what </a:t>
            </a:r>
            <a:r>
              <a:rPr lang="en-US" b="1"/>
              <a:t>skills good leaders need in a crisis</a:t>
            </a:r>
            <a:endParaRPr/>
          </a:p>
        </p:txBody>
      </p:sp>
      <p:sp>
        <p:nvSpPr>
          <p:cNvPr id="900" name="Google Shape;900;p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dirty="0"/>
              <a:t>Self Reflection: Skills of Good Leaders in a Crisis</a:t>
            </a:r>
            <a:endParaRPr dirty="0"/>
          </a:p>
          <a:p>
            <a:pPr marL="0" lvl="0" indent="0" algn="l" rtl="0">
              <a:lnSpc>
                <a:spcPct val="90000"/>
              </a:lnSpc>
              <a:spcBef>
                <a:spcPts val="1000"/>
              </a:spcBef>
              <a:spcAft>
                <a:spcPts val="0"/>
              </a:spcAft>
              <a:buClr>
                <a:srgbClr val="79527B"/>
              </a:buClr>
              <a:buSzPct val="100000"/>
              <a:buNone/>
            </a:pPr>
            <a:endParaRPr dirty="0"/>
          </a:p>
        </p:txBody>
      </p:sp>
      <p:sp>
        <p:nvSpPr>
          <p:cNvPr id="901" name="Google Shape;901;p8"/>
          <p:cNvSpPr/>
          <p:nvPr/>
        </p:nvSpPr>
        <p:spPr>
          <a:xfrm>
            <a:off x="6699707" y="2138870"/>
            <a:ext cx="1808891"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02" name="Google Shape;902;p8"/>
          <p:cNvSpPr/>
          <p:nvPr/>
        </p:nvSpPr>
        <p:spPr>
          <a:xfrm rot="-2706351">
            <a:off x="7491100" y="2378260"/>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03" name="Google Shape;903;p8"/>
          <p:cNvSpPr/>
          <p:nvPr/>
        </p:nvSpPr>
        <p:spPr>
          <a:xfrm rot="2717866">
            <a:off x="7491897" y="1895924"/>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04" name="Google Shape;904;p8"/>
          <p:cNvSpPr txBox="1"/>
          <p:nvPr/>
        </p:nvSpPr>
        <p:spPr>
          <a:xfrm>
            <a:off x="4292132" y="2082945"/>
            <a:ext cx="2620878"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b="0" i="0">
                <a:solidFill>
                  <a:srgbClr val="79527B"/>
                </a:solidFill>
                <a:latin typeface="Calibri"/>
                <a:ea typeface="Calibri"/>
                <a:cs typeface="Calibri"/>
                <a:sym typeface="Calibri"/>
              </a:rPr>
              <a:t>Brainstorming on…</a:t>
            </a:r>
            <a:br>
              <a:rPr lang="en-US" sz="1800" b="0" i="0">
                <a:solidFill>
                  <a:srgbClr val="79527B"/>
                </a:solidFill>
                <a:latin typeface="Calibri"/>
                <a:ea typeface="Calibri"/>
                <a:cs typeface="Calibri"/>
                <a:sym typeface="Calibri"/>
              </a:rPr>
            </a:br>
            <a:r>
              <a:rPr lang="en-US" sz="1800" b="0" i="0">
                <a:solidFill>
                  <a:srgbClr val="79527B"/>
                </a:solidFill>
                <a:latin typeface="Calibri"/>
                <a:ea typeface="Calibri"/>
                <a:cs typeface="Calibri"/>
                <a:sym typeface="Calibri"/>
              </a:rPr>
              <a:t>Leadership</a:t>
            </a:r>
            <a:endParaRPr/>
          </a:p>
          <a:p>
            <a:pPr marL="0" marR="0" lvl="0" indent="0" algn="l" rtl="0">
              <a:lnSpc>
                <a:spcPct val="90000"/>
              </a:lnSpc>
              <a:spcBef>
                <a:spcPts val="100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sp>
        <p:nvSpPr>
          <p:cNvPr id="905" name="Google Shape;905;p8"/>
          <p:cNvSpPr txBox="1"/>
          <p:nvPr/>
        </p:nvSpPr>
        <p:spPr>
          <a:xfrm>
            <a:off x="8992517" y="2099346"/>
            <a:ext cx="2867788" cy="7095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b="0" i="0">
                <a:solidFill>
                  <a:srgbClr val="79527B"/>
                </a:solidFill>
                <a:latin typeface="Calibri"/>
                <a:ea typeface="Calibri"/>
                <a:cs typeface="Calibri"/>
                <a:sym typeface="Calibri"/>
              </a:rPr>
              <a:t>Brainstorming on…</a:t>
            </a:r>
            <a:br>
              <a:rPr lang="en-US" sz="1800" b="0" i="0">
                <a:solidFill>
                  <a:srgbClr val="79527B"/>
                </a:solidFill>
                <a:latin typeface="Calibri"/>
                <a:ea typeface="Calibri"/>
                <a:cs typeface="Calibri"/>
                <a:sym typeface="Calibri"/>
              </a:rPr>
            </a:br>
            <a:r>
              <a:rPr lang="en-US" sz="1800" b="0" i="0">
                <a:solidFill>
                  <a:srgbClr val="79527B"/>
                </a:solidFill>
                <a:latin typeface="Calibri"/>
                <a:ea typeface="Calibri"/>
                <a:cs typeface="Calibri"/>
                <a:sym typeface="Calibri"/>
              </a:rPr>
              <a:t>Good Leadership</a:t>
            </a:r>
            <a:endParaRPr/>
          </a:p>
          <a:p>
            <a:pPr marL="0" marR="0" lvl="0" indent="0" algn="l" rtl="0">
              <a:lnSpc>
                <a:spcPct val="90000"/>
              </a:lnSpc>
              <a:spcBef>
                <a:spcPts val="100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grpSp>
        <p:nvGrpSpPr>
          <p:cNvPr id="906" name="Google Shape;906;p8"/>
          <p:cNvGrpSpPr/>
          <p:nvPr/>
        </p:nvGrpSpPr>
        <p:grpSpPr>
          <a:xfrm rot="5400000">
            <a:off x="9036754" y="3191310"/>
            <a:ext cx="1912333" cy="1602265"/>
            <a:chOff x="8914388" y="2856865"/>
            <a:chExt cx="1912333" cy="1602265"/>
          </a:xfrm>
        </p:grpSpPr>
        <p:sp>
          <p:nvSpPr>
            <p:cNvPr id="907" name="Google Shape;907;p8"/>
            <p:cNvSpPr/>
            <p:nvPr/>
          </p:nvSpPr>
          <p:spPr>
            <a:xfrm>
              <a:off x="8914388" y="3431669"/>
              <a:ext cx="1808891"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08" name="Google Shape;908;p8"/>
            <p:cNvSpPr/>
            <p:nvPr/>
          </p:nvSpPr>
          <p:spPr>
            <a:xfrm rot="-2706351">
              <a:off x="9705780" y="3671060"/>
              <a:ext cx="1124482"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09" name="Google Shape;909;p8"/>
            <p:cNvSpPr/>
            <p:nvPr/>
          </p:nvSpPr>
          <p:spPr>
            <a:xfrm rot="2717866">
              <a:off x="9706577" y="3188723"/>
              <a:ext cx="1124482"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grpSp>
      <p:sp>
        <p:nvSpPr>
          <p:cNvPr id="910" name="Google Shape;910;p8"/>
          <p:cNvSpPr txBox="1"/>
          <p:nvPr/>
        </p:nvSpPr>
        <p:spPr>
          <a:xfrm>
            <a:off x="8992518" y="5095036"/>
            <a:ext cx="2867788" cy="7095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b="0" i="0">
                <a:solidFill>
                  <a:srgbClr val="79527B"/>
                </a:solidFill>
                <a:latin typeface="Calibri"/>
                <a:ea typeface="Calibri"/>
                <a:cs typeface="Calibri"/>
                <a:sym typeface="Calibri"/>
              </a:rPr>
              <a:t>Brainstorming on…</a:t>
            </a:r>
            <a:br>
              <a:rPr lang="en-US" sz="1800" b="0" i="0">
                <a:solidFill>
                  <a:srgbClr val="79527B"/>
                </a:solidFill>
                <a:latin typeface="Calibri"/>
                <a:ea typeface="Calibri"/>
                <a:cs typeface="Calibri"/>
                <a:sym typeface="Calibri"/>
              </a:rPr>
            </a:br>
            <a:r>
              <a:rPr lang="en-US" sz="1800" b="0" i="0">
                <a:solidFill>
                  <a:srgbClr val="79527B"/>
                </a:solidFill>
                <a:latin typeface="Calibri"/>
                <a:ea typeface="Calibri"/>
                <a:cs typeface="Calibri"/>
                <a:sym typeface="Calibri"/>
              </a:rPr>
              <a:t>Skills of Good Leaders</a:t>
            </a:r>
            <a:endParaRPr/>
          </a:p>
          <a:p>
            <a:pPr marL="0" marR="0" lvl="0" indent="0" algn="l" rtl="0">
              <a:lnSpc>
                <a:spcPct val="90000"/>
              </a:lnSpc>
              <a:spcBef>
                <a:spcPts val="100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grpSp>
        <p:nvGrpSpPr>
          <p:cNvPr id="911" name="Google Shape;911;p8"/>
          <p:cNvGrpSpPr/>
          <p:nvPr/>
        </p:nvGrpSpPr>
        <p:grpSpPr>
          <a:xfrm rot="10800000">
            <a:off x="6699708" y="4595331"/>
            <a:ext cx="1912333" cy="1602265"/>
            <a:chOff x="8914388" y="2856865"/>
            <a:chExt cx="1912333" cy="1602265"/>
          </a:xfrm>
        </p:grpSpPr>
        <p:sp>
          <p:nvSpPr>
            <p:cNvPr id="912" name="Google Shape;912;p8"/>
            <p:cNvSpPr/>
            <p:nvPr/>
          </p:nvSpPr>
          <p:spPr>
            <a:xfrm>
              <a:off x="8914388" y="3431669"/>
              <a:ext cx="1808891" cy="456997"/>
            </a:xfrm>
            <a:prstGeom prst="roundRect">
              <a:avLst>
                <a:gd name="adj" fmla="val 50000"/>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13" name="Google Shape;913;p8"/>
            <p:cNvSpPr/>
            <p:nvPr/>
          </p:nvSpPr>
          <p:spPr>
            <a:xfrm rot="-2706351">
              <a:off x="9705780" y="3671060"/>
              <a:ext cx="1124482" cy="456997"/>
            </a:xfrm>
            <a:prstGeom prst="roundRect">
              <a:avLst>
                <a:gd name="adj" fmla="val 50000"/>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14" name="Google Shape;914;p8"/>
            <p:cNvSpPr/>
            <p:nvPr/>
          </p:nvSpPr>
          <p:spPr>
            <a:xfrm rot="2717866">
              <a:off x="9706577" y="3188723"/>
              <a:ext cx="1124482" cy="456997"/>
            </a:xfrm>
            <a:prstGeom prst="roundRect">
              <a:avLst>
                <a:gd name="adj" fmla="val 50000"/>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grpSp>
      <p:sp>
        <p:nvSpPr>
          <p:cNvPr id="915" name="Google Shape;915;p8"/>
          <p:cNvSpPr txBox="1"/>
          <p:nvPr/>
        </p:nvSpPr>
        <p:spPr>
          <a:xfrm>
            <a:off x="4292132" y="5095036"/>
            <a:ext cx="2867788"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en-US" sz="1800" b="0" i="0">
                <a:solidFill>
                  <a:srgbClr val="79527B"/>
                </a:solidFill>
                <a:latin typeface="Calibri"/>
                <a:ea typeface="Calibri"/>
                <a:cs typeface="Calibri"/>
                <a:sym typeface="Calibri"/>
              </a:rPr>
              <a:t>Brainstorming on…</a:t>
            </a:r>
            <a:br>
              <a:rPr lang="en-US" sz="1800" b="0" i="0">
                <a:solidFill>
                  <a:srgbClr val="79527B"/>
                </a:solidFill>
                <a:latin typeface="Calibri"/>
                <a:ea typeface="Calibri"/>
                <a:cs typeface="Calibri"/>
                <a:sym typeface="Calibri"/>
              </a:rPr>
            </a:br>
            <a:r>
              <a:rPr lang="en-US" sz="1800" b="0" i="0">
                <a:solidFill>
                  <a:srgbClr val="79527B"/>
                </a:solidFill>
                <a:latin typeface="Calibri"/>
                <a:ea typeface="Calibri"/>
                <a:cs typeface="Calibri"/>
                <a:sym typeface="Calibri"/>
              </a:rPr>
              <a:t>Skills of Good Leaders </a:t>
            </a:r>
            <a:br>
              <a:rPr lang="en-US" sz="1800" b="0" i="0">
                <a:solidFill>
                  <a:srgbClr val="79527B"/>
                </a:solidFill>
                <a:latin typeface="Calibri"/>
                <a:ea typeface="Calibri"/>
                <a:cs typeface="Calibri"/>
                <a:sym typeface="Calibri"/>
              </a:rPr>
            </a:br>
            <a:r>
              <a:rPr lang="en-US" sz="1800" b="0" i="0">
                <a:solidFill>
                  <a:srgbClr val="79527B"/>
                </a:solidFill>
                <a:latin typeface="Calibri"/>
                <a:ea typeface="Calibri"/>
                <a:cs typeface="Calibri"/>
                <a:sym typeface="Calibri"/>
              </a:rPr>
              <a:t>in a Crisis</a:t>
            </a:r>
            <a:endParaRPr/>
          </a:p>
          <a:p>
            <a:pPr marL="0" marR="0" lvl="0" indent="0" algn="l" rtl="0">
              <a:lnSpc>
                <a:spcPct val="90000"/>
              </a:lnSpc>
              <a:spcBef>
                <a:spcPts val="1000"/>
              </a:spcBef>
              <a:spcAft>
                <a:spcPts val="0"/>
              </a:spcAft>
              <a:buClr>
                <a:srgbClr val="79527B"/>
              </a:buClr>
              <a:buSzPts val="1800"/>
              <a:buFont typeface="Arial"/>
              <a:buNone/>
            </a:pPr>
            <a:endParaRPr sz="1800" b="0" i="0">
              <a:solidFill>
                <a:srgbClr val="79527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US" dirty="0"/>
              <a:t>There are leadership myths </a:t>
            </a:r>
            <a:r>
              <a:rPr lang="en-GB" dirty="0"/>
              <a:t>that come up again and again</a:t>
            </a:r>
            <a:r>
              <a:rPr lang="en-US" dirty="0"/>
              <a:t>. Here are several that are consistently brought up</a:t>
            </a:r>
            <a:endParaRPr dirty="0"/>
          </a:p>
        </p:txBody>
      </p:sp>
      <p:sp>
        <p:nvSpPr>
          <p:cNvPr id="922" name="Google Shape;922;p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en-US" dirty="0"/>
              <a:t>When it comes to business leadership there is no one size fits all. Every leader has his/her own personality, style, and approach to leading teams – and there are different situations where specific leadership styles (don’t) work</a:t>
            </a:r>
            <a:endParaRPr dirty="0"/>
          </a:p>
        </p:txBody>
      </p:sp>
      <p:sp>
        <p:nvSpPr>
          <p:cNvPr id="923" name="Google Shape;923;p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US" dirty="0"/>
              <a:t>Myths about Business Leadership</a:t>
            </a:r>
            <a:endParaRPr dirty="0"/>
          </a:p>
          <a:p>
            <a:pPr marL="0" lvl="0" indent="0" algn="l" rtl="0">
              <a:lnSpc>
                <a:spcPct val="90000"/>
              </a:lnSpc>
              <a:spcBef>
                <a:spcPts val="1000"/>
              </a:spcBef>
              <a:spcAft>
                <a:spcPts val="0"/>
              </a:spcAft>
              <a:buClr>
                <a:srgbClr val="79527B"/>
              </a:buClr>
              <a:buSzPct val="100000"/>
              <a:buNone/>
            </a:pPr>
            <a:endParaRPr dirty="0"/>
          </a:p>
        </p:txBody>
      </p:sp>
      <p:sp>
        <p:nvSpPr>
          <p:cNvPr id="924" name="Google Shape;924;p9"/>
          <p:cNvSpPr txBox="1"/>
          <p:nvPr/>
        </p:nvSpPr>
        <p:spPr>
          <a:xfrm>
            <a:off x="8751867" y="4713521"/>
            <a:ext cx="2409825" cy="40737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1">
                <a:solidFill>
                  <a:schemeClr val="lt1"/>
                </a:solidFill>
                <a:latin typeface="Calibri"/>
                <a:ea typeface="Calibri"/>
                <a:cs typeface="Calibri"/>
                <a:sym typeface="Calibri"/>
              </a:rPr>
              <a:t>Leadership</a:t>
            </a:r>
            <a:endParaRPr sz="2400">
              <a:solidFill>
                <a:schemeClr val="lt1"/>
              </a:solidFill>
              <a:latin typeface="Calibri"/>
              <a:ea typeface="Calibri"/>
              <a:cs typeface="Calibri"/>
              <a:sym typeface="Calibri"/>
            </a:endParaRPr>
          </a:p>
        </p:txBody>
      </p:sp>
      <p:sp>
        <p:nvSpPr>
          <p:cNvPr id="925" name="Google Shape;925;p9"/>
          <p:cNvSpPr txBox="1"/>
          <p:nvPr/>
        </p:nvSpPr>
        <p:spPr>
          <a:xfrm>
            <a:off x="7814814" y="2924034"/>
            <a:ext cx="4343698"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595A59"/>
              </a:buClr>
              <a:buSzPts val="1800"/>
              <a:buFont typeface="Arial"/>
              <a:buChar char="•"/>
            </a:pPr>
            <a:r>
              <a:rPr lang="en-US" sz="1800" i="1">
                <a:solidFill>
                  <a:srgbClr val="595A59"/>
                </a:solidFill>
                <a:latin typeface="Calibri"/>
                <a:ea typeface="Calibri"/>
                <a:cs typeface="Calibri"/>
                <a:sym typeface="Calibri"/>
              </a:rPr>
              <a:t>Leaders are born, not made</a:t>
            </a:r>
            <a:endParaRPr/>
          </a:p>
          <a:p>
            <a:pPr marL="285750" marR="0" lvl="0" indent="-285750" algn="l" rtl="0">
              <a:spcBef>
                <a:spcPts val="0"/>
              </a:spcBef>
              <a:spcAft>
                <a:spcPts val="0"/>
              </a:spcAft>
              <a:buClr>
                <a:srgbClr val="595A59"/>
              </a:buClr>
              <a:buSzPts val="1800"/>
              <a:buFont typeface="Arial"/>
              <a:buChar char="•"/>
            </a:pPr>
            <a:r>
              <a:rPr lang="en-US" sz="1800" i="1">
                <a:solidFill>
                  <a:srgbClr val="595A59"/>
                </a:solidFill>
                <a:latin typeface="Calibri"/>
                <a:ea typeface="Calibri"/>
                <a:cs typeface="Calibri"/>
                <a:sym typeface="Calibri"/>
              </a:rPr>
              <a:t>True leaders are charismatic extroverts</a:t>
            </a:r>
            <a:endParaRPr/>
          </a:p>
          <a:p>
            <a:pPr marL="285750" marR="0" lvl="0" indent="-285750" algn="l" rtl="0">
              <a:spcBef>
                <a:spcPts val="0"/>
              </a:spcBef>
              <a:spcAft>
                <a:spcPts val="0"/>
              </a:spcAft>
              <a:buClr>
                <a:srgbClr val="595A59"/>
              </a:buClr>
              <a:buSzPts val="1800"/>
              <a:buFont typeface="Arial"/>
              <a:buChar char="•"/>
            </a:pPr>
            <a:r>
              <a:rPr lang="en-US" sz="1800" i="1">
                <a:solidFill>
                  <a:srgbClr val="595A59"/>
                </a:solidFill>
                <a:latin typeface="Calibri"/>
                <a:ea typeface="Calibri"/>
                <a:cs typeface="Calibri"/>
                <a:sym typeface="Calibri"/>
              </a:rPr>
              <a:t>Leadership depends on your position/title</a:t>
            </a:r>
            <a:endParaRPr/>
          </a:p>
          <a:p>
            <a:pPr marL="285750" marR="0" lvl="0" indent="-285750" algn="l" rtl="0">
              <a:spcBef>
                <a:spcPts val="0"/>
              </a:spcBef>
              <a:spcAft>
                <a:spcPts val="0"/>
              </a:spcAft>
              <a:buClr>
                <a:srgbClr val="595A59"/>
              </a:buClr>
              <a:buSzPts val="1800"/>
              <a:buFont typeface="Arial"/>
              <a:buChar char="•"/>
            </a:pPr>
            <a:r>
              <a:rPr lang="en-US" sz="1800" i="1">
                <a:solidFill>
                  <a:srgbClr val="595A59"/>
                </a:solidFill>
                <a:latin typeface="Calibri"/>
                <a:ea typeface="Calibri"/>
                <a:cs typeface="Calibri"/>
                <a:sym typeface="Calibri"/>
              </a:rPr>
              <a:t>Leaders are always “on” </a:t>
            </a:r>
            <a:endParaRPr/>
          </a:p>
          <a:p>
            <a:pPr marL="285750" marR="0" lvl="0" indent="-285750" algn="l" rtl="0">
              <a:spcBef>
                <a:spcPts val="0"/>
              </a:spcBef>
              <a:spcAft>
                <a:spcPts val="0"/>
              </a:spcAft>
              <a:buClr>
                <a:srgbClr val="595A59"/>
              </a:buClr>
              <a:buSzPts val="1800"/>
              <a:buFont typeface="Arial"/>
              <a:buChar char="•"/>
            </a:pPr>
            <a:r>
              <a:rPr lang="en-US" sz="1800" i="1">
                <a:solidFill>
                  <a:srgbClr val="595A59"/>
                </a:solidFill>
                <a:latin typeface="Calibri"/>
                <a:ea typeface="Calibri"/>
                <a:cs typeface="Calibri"/>
                <a:sym typeface="Calibri"/>
              </a:rPr>
              <a:t>Leadership is about being liked</a:t>
            </a:r>
            <a:endParaRPr/>
          </a:p>
          <a:p>
            <a:pPr marL="285750" marR="0" lvl="0" indent="-285750" algn="l" rtl="0">
              <a:spcBef>
                <a:spcPts val="0"/>
              </a:spcBef>
              <a:spcAft>
                <a:spcPts val="0"/>
              </a:spcAft>
              <a:buClr>
                <a:srgbClr val="595A59"/>
              </a:buClr>
              <a:buSzPts val="1800"/>
              <a:buFont typeface="Arial"/>
              <a:buChar char="•"/>
            </a:pPr>
            <a:r>
              <a:rPr lang="en-US" sz="1800" i="1">
                <a:solidFill>
                  <a:srgbClr val="595A59"/>
                </a:solidFill>
                <a:latin typeface="Calibri"/>
                <a:ea typeface="Calibri"/>
                <a:cs typeface="Calibri"/>
                <a:sym typeface="Calibri"/>
              </a:rPr>
              <a:t>Leadership is a scheduled event</a:t>
            </a:r>
            <a:endParaRPr/>
          </a:p>
          <a:p>
            <a:pPr marL="285750" marR="0" lvl="0" indent="-285750" algn="l" rtl="0">
              <a:spcBef>
                <a:spcPts val="0"/>
              </a:spcBef>
              <a:spcAft>
                <a:spcPts val="0"/>
              </a:spcAft>
              <a:buClr>
                <a:srgbClr val="595A59"/>
              </a:buClr>
              <a:buSzPts val="1800"/>
              <a:buFont typeface="Arial"/>
              <a:buChar char="•"/>
            </a:pPr>
            <a:r>
              <a:rPr lang="en-US" sz="1800" i="1">
                <a:solidFill>
                  <a:srgbClr val="595A59"/>
                </a:solidFill>
                <a:latin typeface="Calibri"/>
                <a:ea typeface="Calibri"/>
                <a:cs typeface="Calibri"/>
                <a:sym typeface="Calibri"/>
              </a:rPr>
              <a:t>Others….?</a:t>
            </a:r>
            <a:endParaRPr/>
          </a:p>
          <a:p>
            <a:pPr marL="285750" marR="0" lvl="0" indent="-171450" algn="l" rtl="0">
              <a:spcBef>
                <a:spcPts val="0"/>
              </a:spcBef>
              <a:spcAft>
                <a:spcPts val="0"/>
              </a:spcAft>
              <a:buClr>
                <a:schemeClr val="dk1"/>
              </a:buClr>
              <a:buSzPts val="1800"/>
              <a:buFont typeface="Arial"/>
              <a:buNone/>
            </a:pPr>
            <a:endParaRPr sz="1800">
              <a:solidFill>
                <a:srgbClr val="4472C4"/>
              </a:solidFill>
              <a:latin typeface="Calibri"/>
              <a:ea typeface="Calibri"/>
              <a:cs typeface="Calibri"/>
              <a:sym typeface="Calibri"/>
            </a:endParaRPr>
          </a:p>
        </p:txBody>
      </p:sp>
      <p:grpSp>
        <p:nvGrpSpPr>
          <p:cNvPr id="926" name="Google Shape;926;p9"/>
          <p:cNvGrpSpPr/>
          <p:nvPr/>
        </p:nvGrpSpPr>
        <p:grpSpPr>
          <a:xfrm>
            <a:off x="4504462" y="2257668"/>
            <a:ext cx="2839057" cy="3603641"/>
            <a:chOff x="14407368" y="4108798"/>
            <a:chExt cx="7568848" cy="9607208"/>
          </a:xfrm>
        </p:grpSpPr>
        <p:sp>
          <p:nvSpPr>
            <p:cNvPr id="927" name="Google Shape;927;p9"/>
            <p:cNvSpPr/>
            <p:nvPr/>
          </p:nvSpPr>
          <p:spPr>
            <a:xfrm>
              <a:off x="14407368" y="4112415"/>
              <a:ext cx="7568848" cy="9582576"/>
            </a:xfrm>
            <a:custGeom>
              <a:avLst/>
              <a:gdLst/>
              <a:ahLst/>
              <a:cxnLst/>
              <a:rect l="l" t="t"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lt1"/>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28" name="Google Shape;928;p9"/>
            <p:cNvSpPr/>
            <p:nvPr/>
          </p:nvSpPr>
          <p:spPr>
            <a:xfrm>
              <a:off x="15175975" y="5793015"/>
              <a:ext cx="1056103" cy="924500"/>
            </a:xfrm>
            <a:custGeom>
              <a:avLst/>
              <a:gdLst/>
              <a:ahLst/>
              <a:cxnLst/>
              <a:rect l="l" t="t"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29" name="Google Shape;929;p9"/>
            <p:cNvSpPr/>
            <p:nvPr/>
          </p:nvSpPr>
          <p:spPr>
            <a:xfrm>
              <a:off x="17978664" y="7053490"/>
              <a:ext cx="567697" cy="676949"/>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0" name="Google Shape;930;p9"/>
            <p:cNvSpPr/>
            <p:nvPr/>
          </p:nvSpPr>
          <p:spPr>
            <a:xfrm>
              <a:off x="19346002" y="5826856"/>
              <a:ext cx="524618" cy="1049238"/>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1" name="Google Shape;931;p9"/>
            <p:cNvSpPr/>
            <p:nvPr/>
          </p:nvSpPr>
          <p:spPr>
            <a:xfrm>
              <a:off x="18888390" y="7193820"/>
              <a:ext cx="1013871" cy="761612"/>
            </a:xfrm>
            <a:custGeom>
              <a:avLst/>
              <a:gdLst/>
              <a:ahLst/>
              <a:cxnLst/>
              <a:rect l="l" t="t"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2" name="Google Shape;932;p9"/>
            <p:cNvSpPr/>
            <p:nvPr/>
          </p:nvSpPr>
          <p:spPr>
            <a:xfrm>
              <a:off x="19929794" y="6617313"/>
              <a:ext cx="835507" cy="736694"/>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3" name="Google Shape;933;p9"/>
            <p:cNvSpPr/>
            <p:nvPr/>
          </p:nvSpPr>
          <p:spPr>
            <a:xfrm>
              <a:off x="16246750" y="8337717"/>
              <a:ext cx="1090495" cy="724856"/>
            </a:xfrm>
            <a:custGeom>
              <a:avLst/>
              <a:gdLst/>
              <a:ahLst/>
              <a:cxnLst/>
              <a:rect l="l" t="t"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4" name="Google Shape;934;p9"/>
            <p:cNvSpPr/>
            <p:nvPr/>
          </p:nvSpPr>
          <p:spPr>
            <a:xfrm>
              <a:off x="18047762" y="8576521"/>
              <a:ext cx="779626" cy="51003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5" name="Google Shape;935;p9"/>
            <p:cNvSpPr/>
            <p:nvPr/>
          </p:nvSpPr>
          <p:spPr>
            <a:xfrm>
              <a:off x="18185036" y="7888290"/>
              <a:ext cx="532340" cy="532367"/>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6" name="Google Shape;936;p9"/>
            <p:cNvSpPr/>
            <p:nvPr/>
          </p:nvSpPr>
          <p:spPr>
            <a:xfrm>
              <a:off x="16563190" y="8572964"/>
              <a:ext cx="1358814" cy="1170611"/>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7" name="Google Shape;937;p9"/>
            <p:cNvSpPr/>
            <p:nvPr/>
          </p:nvSpPr>
          <p:spPr>
            <a:xfrm>
              <a:off x="20342604" y="4919807"/>
              <a:ext cx="795139" cy="828529"/>
            </a:xfrm>
            <a:custGeom>
              <a:avLst/>
              <a:gdLst/>
              <a:ahLst/>
              <a:cxnLst/>
              <a:rect l="l" t="t"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8" name="Google Shape;938;p9"/>
            <p:cNvSpPr/>
            <p:nvPr/>
          </p:nvSpPr>
          <p:spPr>
            <a:xfrm>
              <a:off x="20885051" y="8052596"/>
              <a:ext cx="644759" cy="45701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9" name="Google Shape;939;p9"/>
            <p:cNvSpPr/>
            <p:nvPr/>
          </p:nvSpPr>
          <p:spPr>
            <a:xfrm>
              <a:off x="20024892" y="5668206"/>
              <a:ext cx="715283" cy="791812"/>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0" name="Google Shape;940;p9"/>
            <p:cNvSpPr/>
            <p:nvPr/>
          </p:nvSpPr>
          <p:spPr>
            <a:xfrm>
              <a:off x="19982176" y="8448786"/>
              <a:ext cx="979708" cy="1152637"/>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1" name="Google Shape;941;p9"/>
            <p:cNvSpPr/>
            <p:nvPr/>
          </p:nvSpPr>
          <p:spPr>
            <a:xfrm>
              <a:off x="18752832" y="6832014"/>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2" name="Google Shape;942;p9"/>
            <p:cNvSpPr/>
            <p:nvPr/>
          </p:nvSpPr>
          <p:spPr>
            <a:xfrm>
              <a:off x="20044209" y="7524991"/>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3" name="Google Shape;943;p9"/>
            <p:cNvSpPr/>
            <p:nvPr/>
          </p:nvSpPr>
          <p:spPr>
            <a:xfrm>
              <a:off x="17425322" y="6394160"/>
              <a:ext cx="534329"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4" name="Google Shape;944;p9"/>
            <p:cNvSpPr/>
            <p:nvPr/>
          </p:nvSpPr>
          <p:spPr>
            <a:xfrm>
              <a:off x="17176640" y="7642515"/>
              <a:ext cx="745364" cy="625834"/>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5" name="Google Shape;945;p9"/>
            <p:cNvSpPr/>
            <p:nvPr/>
          </p:nvSpPr>
          <p:spPr>
            <a:xfrm>
              <a:off x="18332159" y="5376375"/>
              <a:ext cx="863654" cy="789237"/>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6" name="Google Shape;946;p9"/>
            <p:cNvSpPr/>
            <p:nvPr/>
          </p:nvSpPr>
          <p:spPr>
            <a:xfrm>
              <a:off x="16553258" y="7552786"/>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7" name="Google Shape;947;p9"/>
            <p:cNvSpPr/>
            <p:nvPr/>
          </p:nvSpPr>
          <p:spPr>
            <a:xfrm>
              <a:off x="16997004" y="6816973"/>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8" name="Google Shape;948;p9"/>
            <p:cNvSpPr/>
            <p:nvPr/>
          </p:nvSpPr>
          <p:spPr>
            <a:xfrm>
              <a:off x="17636354" y="4813021"/>
              <a:ext cx="520971" cy="676949"/>
            </a:xfrm>
            <a:custGeom>
              <a:avLst/>
              <a:gdLst/>
              <a:ahLst/>
              <a:cxnLst/>
              <a:rect l="l" t="t"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9" name="Google Shape;949;p9"/>
            <p:cNvSpPr/>
            <p:nvPr/>
          </p:nvSpPr>
          <p:spPr>
            <a:xfrm>
              <a:off x="16445562" y="5853037"/>
              <a:ext cx="1109876" cy="786703"/>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0" name="Google Shape;950;p9"/>
            <p:cNvSpPr/>
            <p:nvPr/>
          </p:nvSpPr>
          <p:spPr>
            <a:xfrm>
              <a:off x="20841506" y="5932126"/>
              <a:ext cx="864564" cy="744817"/>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1" name="Google Shape;951;p9"/>
            <p:cNvSpPr/>
            <p:nvPr/>
          </p:nvSpPr>
          <p:spPr>
            <a:xfrm>
              <a:off x="19313512" y="496652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2" name="Google Shape;952;p9"/>
            <p:cNvSpPr/>
            <p:nvPr/>
          </p:nvSpPr>
          <p:spPr>
            <a:xfrm>
              <a:off x="18944723" y="8111996"/>
              <a:ext cx="642360" cy="720761"/>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3" name="Google Shape;953;p9"/>
            <p:cNvSpPr/>
            <p:nvPr/>
          </p:nvSpPr>
          <p:spPr>
            <a:xfrm>
              <a:off x="15975644" y="5388220"/>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4" name="Google Shape;954;p9"/>
            <p:cNvSpPr/>
            <p:nvPr/>
          </p:nvSpPr>
          <p:spPr>
            <a:xfrm>
              <a:off x="19403393" y="840763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5" name="Google Shape;955;p9"/>
            <p:cNvSpPr/>
            <p:nvPr/>
          </p:nvSpPr>
          <p:spPr>
            <a:xfrm>
              <a:off x="16734120" y="4497805"/>
              <a:ext cx="706825" cy="831589"/>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6" name="Google Shape;956;p9"/>
            <p:cNvSpPr/>
            <p:nvPr/>
          </p:nvSpPr>
          <p:spPr>
            <a:xfrm>
              <a:off x="18326100" y="4525793"/>
              <a:ext cx="707796" cy="707799"/>
            </a:xfrm>
            <a:custGeom>
              <a:avLst/>
              <a:gdLst/>
              <a:ahLst/>
              <a:cxnLst/>
              <a:rect l="l" t="t"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7" name="Google Shape;957;p9"/>
            <p:cNvSpPr/>
            <p:nvPr/>
          </p:nvSpPr>
          <p:spPr>
            <a:xfrm>
              <a:off x="21178433" y="7084811"/>
              <a:ext cx="603784" cy="760235"/>
            </a:xfrm>
            <a:custGeom>
              <a:avLst/>
              <a:gdLst/>
              <a:ahLst/>
              <a:cxnLst/>
              <a:rect l="l" t="t"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8" name="Google Shape;958;p9"/>
            <p:cNvSpPr/>
            <p:nvPr/>
          </p:nvSpPr>
          <p:spPr>
            <a:xfrm>
              <a:off x="20665447" y="6815808"/>
              <a:ext cx="608340" cy="1291938"/>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9" name="Google Shape;959;p9"/>
            <p:cNvSpPr/>
            <p:nvPr/>
          </p:nvSpPr>
          <p:spPr>
            <a:xfrm>
              <a:off x="19887189" y="8018518"/>
              <a:ext cx="374757" cy="414855"/>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0" name="Google Shape;960;p9"/>
            <p:cNvSpPr/>
            <p:nvPr/>
          </p:nvSpPr>
          <p:spPr>
            <a:xfrm>
              <a:off x="19258037" y="4159743"/>
              <a:ext cx="657991" cy="400024"/>
            </a:xfrm>
            <a:custGeom>
              <a:avLst/>
              <a:gdLst/>
              <a:ahLst/>
              <a:cxnLst/>
              <a:rect l="l" t="t"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1" name="Google Shape;961;p9"/>
            <p:cNvSpPr/>
            <p:nvPr/>
          </p:nvSpPr>
          <p:spPr>
            <a:xfrm>
              <a:off x="18647193" y="4108798"/>
              <a:ext cx="356298" cy="370280"/>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2" name="Google Shape;962;p9"/>
            <p:cNvSpPr/>
            <p:nvPr/>
          </p:nvSpPr>
          <p:spPr>
            <a:xfrm>
              <a:off x="17493478" y="4180645"/>
              <a:ext cx="832624" cy="547837"/>
            </a:xfrm>
            <a:custGeom>
              <a:avLst/>
              <a:gdLst/>
              <a:ahLst/>
              <a:cxnLst/>
              <a:rect l="l" t="t"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3" name="Google Shape;963;p9"/>
            <p:cNvSpPr/>
            <p:nvPr/>
          </p:nvSpPr>
          <p:spPr>
            <a:xfrm>
              <a:off x="18126029" y="6224089"/>
              <a:ext cx="1086985" cy="582352"/>
            </a:xfrm>
            <a:custGeom>
              <a:avLst/>
              <a:gdLst/>
              <a:ahLst/>
              <a:cxnLst/>
              <a:rect l="l" t="t"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4" name="Google Shape;964;p9"/>
            <p:cNvSpPr/>
            <p:nvPr/>
          </p:nvSpPr>
          <p:spPr>
            <a:xfrm>
              <a:off x="15698642" y="7668426"/>
              <a:ext cx="845763" cy="398247"/>
            </a:xfrm>
            <a:custGeom>
              <a:avLst/>
              <a:gdLst/>
              <a:ahLst/>
              <a:cxnLst/>
              <a:rect l="l" t="t"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5" name="Google Shape;965;p9"/>
            <p:cNvSpPr/>
            <p:nvPr/>
          </p:nvSpPr>
          <p:spPr>
            <a:xfrm>
              <a:off x="19920630" y="5193310"/>
              <a:ext cx="339475" cy="405029"/>
            </a:xfrm>
            <a:custGeom>
              <a:avLst/>
              <a:gdLst/>
              <a:ahLst/>
              <a:cxnLst/>
              <a:rect l="l" t="t"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6" name="Google Shape;966;p9"/>
            <p:cNvSpPr/>
            <p:nvPr/>
          </p:nvSpPr>
          <p:spPr>
            <a:xfrm>
              <a:off x="18570303" y="9049764"/>
              <a:ext cx="924785" cy="885968"/>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7" name="Google Shape;967;p9"/>
            <p:cNvSpPr/>
            <p:nvPr/>
          </p:nvSpPr>
          <p:spPr>
            <a:xfrm>
              <a:off x="15885964" y="8065581"/>
              <a:ext cx="555246" cy="544272"/>
            </a:xfrm>
            <a:custGeom>
              <a:avLst/>
              <a:gdLst/>
              <a:ahLst/>
              <a:cxnLst/>
              <a:rect l="l" t="t"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8" name="Google Shape;968;p9"/>
            <p:cNvSpPr/>
            <p:nvPr/>
          </p:nvSpPr>
          <p:spPr>
            <a:xfrm>
              <a:off x="19111148" y="4676595"/>
              <a:ext cx="447512" cy="47891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9" name="Google Shape;969;p9"/>
            <p:cNvSpPr/>
            <p:nvPr/>
          </p:nvSpPr>
          <p:spPr>
            <a:xfrm>
              <a:off x="17914973" y="5805187"/>
              <a:ext cx="454602" cy="423166"/>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0" name="Google Shape;970;p9"/>
            <p:cNvSpPr/>
            <p:nvPr/>
          </p:nvSpPr>
          <p:spPr>
            <a:xfrm>
              <a:off x="21365322" y="6512088"/>
              <a:ext cx="416893" cy="446145"/>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1" name="Google Shape;971;p9"/>
            <p:cNvSpPr/>
            <p:nvPr/>
          </p:nvSpPr>
          <p:spPr>
            <a:xfrm>
              <a:off x="18043549" y="10579592"/>
              <a:ext cx="978355" cy="64004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2" name="Google Shape;972;p9"/>
            <p:cNvSpPr/>
            <p:nvPr/>
          </p:nvSpPr>
          <p:spPr>
            <a:xfrm>
              <a:off x="15648472" y="6834637"/>
              <a:ext cx="742675" cy="776271"/>
            </a:xfrm>
            <a:custGeom>
              <a:avLst/>
              <a:gdLst/>
              <a:ahLst/>
              <a:cxnLst/>
              <a:rect l="l" t="t"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3" name="Google Shape;973;p9"/>
            <p:cNvSpPr/>
            <p:nvPr/>
          </p:nvSpPr>
          <p:spPr>
            <a:xfrm>
              <a:off x="19723607" y="10276650"/>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4" name="Google Shape;974;p9"/>
            <p:cNvSpPr/>
            <p:nvPr/>
          </p:nvSpPr>
          <p:spPr>
            <a:xfrm>
              <a:off x="15572266" y="10142128"/>
              <a:ext cx="479514" cy="33988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5" name="Google Shape;975;p9"/>
            <p:cNvSpPr/>
            <p:nvPr/>
          </p:nvSpPr>
          <p:spPr>
            <a:xfrm>
              <a:off x="17794266" y="9180909"/>
              <a:ext cx="602583" cy="64486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6" name="Google Shape;976;p9"/>
            <p:cNvSpPr/>
            <p:nvPr/>
          </p:nvSpPr>
          <p:spPr>
            <a:xfrm>
              <a:off x="17048178" y="9717416"/>
              <a:ext cx="707905" cy="707906"/>
            </a:xfrm>
            <a:custGeom>
              <a:avLst/>
              <a:gdLst/>
              <a:ahLst/>
              <a:cxnLst/>
              <a:rect l="l" t="t"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7" name="Google Shape;977;p9"/>
            <p:cNvSpPr/>
            <p:nvPr/>
          </p:nvSpPr>
          <p:spPr>
            <a:xfrm>
              <a:off x="18977015" y="9915662"/>
              <a:ext cx="660489" cy="686411"/>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8" name="Google Shape;978;p9"/>
            <p:cNvSpPr/>
            <p:nvPr/>
          </p:nvSpPr>
          <p:spPr>
            <a:xfrm>
              <a:off x="17273284" y="10887438"/>
              <a:ext cx="673802" cy="40655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9" name="Google Shape;979;p9"/>
            <p:cNvSpPr/>
            <p:nvPr/>
          </p:nvSpPr>
          <p:spPr>
            <a:xfrm>
              <a:off x="19982176" y="9778729"/>
              <a:ext cx="656775" cy="603421"/>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0" name="Google Shape;980;p9"/>
            <p:cNvSpPr/>
            <p:nvPr/>
          </p:nvSpPr>
          <p:spPr>
            <a:xfrm>
              <a:off x="18095556" y="9920122"/>
              <a:ext cx="474749" cy="52554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1" name="Google Shape;981;p9"/>
            <p:cNvSpPr/>
            <p:nvPr/>
          </p:nvSpPr>
          <p:spPr>
            <a:xfrm>
              <a:off x="19553061" y="9077456"/>
              <a:ext cx="359032" cy="414855"/>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2" name="Google Shape;982;p9"/>
            <p:cNvSpPr/>
            <p:nvPr/>
          </p:nvSpPr>
          <p:spPr>
            <a:xfrm>
              <a:off x="19907349" y="4497805"/>
              <a:ext cx="422982" cy="47460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3" name="Google Shape;983;p9"/>
            <p:cNvSpPr/>
            <p:nvPr/>
          </p:nvSpPr>
          <p:spPr>
            <a:xfrm>
              <a:off x="16605913" y="7050896"/>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4" name="Google Shape;984;p9"/>
            <p:cNvSpPr/>
            <p:nvPr/>
          </p:nvSpPr>
          <p:spPr>
            <a:xfrm>
              <a:off x="17109012" y="5013808"/>
              <a:ext cx="413677" cy="591501"/>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5" name="Google Shape;985;p9"/>
            <p:cNvSpPr/>
            <p:nvPr/>
          </p:nvSpPr>
          <p:spPr>
            <a:xfrm>
              <a:off x="16082433" y="4790078"/>
              <a:ext cx="583511" cy="4136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6" name="Google Shape;986;p9"/>
            <p:cNvSpPr/>
            <p:nvPr/>
          </p:nvSpPr>
          <p:spPr>
            <a:xfrm>
              <a:off x="21000318" y="5616838"/>
              <a:ext cx="437119" cy="309840"/>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7" name="Google Shape;987;p9"/>
            <p:cNvSpPr/>
            <p:nvPr/>
          </p:nvSpPr>
          <p:spPr>
            <a:xfrm>
              <a:off x="14548058" y="892750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8" name="Google Shape;988;p9"/>
            <p:cNvSpPr/>
            <p:nvPr/>
          </p:nvSpPr>
          <p:spPr>
            <a:xfrm>
              <a:off x="19258837" y="11958731"/>
              <a:ext cx="567699" cy="676947"/>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9" name="Google Shape;989;p9"/>
            <p:cNvSpPr/>
            <p:nvPr/>
          </p:nvSpPr>
          <p:spPr>
            <a:xfrm>
              <a:off x="20512929" y="11955407"/>
              <a:ext cx="678678" cy="598412"/>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0" name="Google Shape;990;p9"/>
            <p:cNvSpPr/>
            <p:nvPr/>
          </p:nvSpPr>
          <p:spPr>
            <a:xfrm>
              <a:off x="19308419" y="13173056"/>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1" name="Google Shape;991;p9"/>
            <p:cNvSpPr/>
            <p:nvPr/>
          </p:nvSpPr>
          <p:spPr>
            <a:xfrm>
              <a:off x="19278047" y="12757726"/>
              <a:ext cx="364916" cy="364935"/>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2" name="Google Shape;992;p9"/>
            <p:cNvSpPr/>
            <p:nvPr/>
          </p:nvSpPr>
          <p:spPr>
            <a:xfrm>
              <a:off x="18249834" y="13272749"/>
              <a:ext cx="957659" cy="434144"/>
            </a:xfrm>
            <a:custGeom>
              <a:avLst/>
              <a:gdLst/>
              <a:ahLst/>
              <a:cxnLst/>
              <a:rect l="l" t="t"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3" name="Google Shape;993;p9"/>
            <p:cNvSpPr/>
            <p:nvPr/>
          </p:nvSpPr>
          <p:spPr>
            <a:xfrm>
              <a:off x="20962861" y="13425299"/>
              <a:ext cx="410124" cy="290707"/>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4" name="Google Shape;994;p9"/>
            <p:cNvSpPr/>
            <p:nvPr/>
          </p:nvSpPr>
          <p:spPr>
            <a:xfrm>
              <a:off x="17299512" y="11350027"/>
              <a:ext cx="844727" cy="1120378"/>
            </a:xfrm>
            <a:custGeom>
              <a:avLst/>
              <a:gdLst/>
              <a:ahLst/>
              <a:cxnLst/>
              <a:rect l="l" t="t"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5" name="Google Shape;995;p9"/>
            <p:cNvSpPr/>
            <p:nvPr/>
          </p:nvSpPr>
          <p:spPr>
            <a:xfrm>
              <a:off x="20005513" y="11848666"/>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6" name="Google Shape;996;p9"/>
            <p:cNvSpPr/>
            <p:nvPr/>
          </p:nvSpPr>
          <p:spPr>
            <a:xfrm>
              <a:off x="20278364" y="10951879"/>
              <a:ext cx="600731" cy="838468"/>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7" name="Google Shape;997;p9"/>
            <p:cNvSpPr/>
            <p:nvPr/>
          </p:nvSpPr>
          <p:spPr>
            <a:xfrm>
              <a:off x="18922347" y="11328122"/>
              <a:ext cx="534330"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8" name="Google Shape;998;p9"/>
            <p:cNvSpPr/>
            <p:nvPr/>
          </p:nvSpPr>
          <p:spPr>
            <a:xfrm>
              <a:off x="18412450" y="12553817"/>
              <a:ext cx="745366" cy="625836"/>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9" name="Google Shape;999;p9"/>
            <p:cNvSpPr/>
            <p:nvPr/>
          </p:nvSpPr>
          <p:spPr>
            <a:xfrm>
              <a:off x="17735944" y="12437854"/>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0" name="Google Shape;1000;p9"/>
            <p:cNvSpPr/>
            <p:nvPr/>
          </p:nvSpPr>
          <p:spPr>
            <a:xfrm>
              <a:off x="18227288" y="11702041"/>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1" name="Google Shape;1001;p9"/>
            <p:cNvSpPr/>
            <p:nvPr/>
          </p:nvSpPr>
          <p:spPr>
            <a:xfrm>
              <a:off x="20222346" y="13053979"/>
              <a:ext cx="570427" cy="64004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2" name="Google Shape;1002;p9"/>
            <p:cNvSpPr/>
            <p:nvPr/>
          </p:nvSpPr>
          <p:spPr>
            <a:xfrm>
              <a:off x="20917823" y="12545727"/>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3" name="Google Shape;1003;p9"/>
            <p:cNvSpPr/>
            <p:nvPr/>
          </p:nvSpPr>
          <p:spPr>
            <a:xfrm>
              <a:off x="15503343" y="5283845"/>
              <a:ext cx="387479" cy="449473"/>
            </a:xfrm>
            <a:custGeom>
              <a:avLst/>
              <a:gdLst/>
              <a:ahLst/>
              <a:cxnLst/>
              <a:rect l="l" t="t"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4" name="Google Shape;1004;p9"/>
            <p:cNvSpPr/>
            <p:nvPr/>
          </p:nvSpPr>
          <p:spPr>
            <a:xfrm>
              <a:off x="15809852" y="8962276"/>
              <a:ext cx="461009" cy="979051"/>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5" name="Google Shape;1005;p9"/>
            <p:cNvSpPr/>
            <p:nvPr/>
          </p:nvSpPr>
          <p:spPr>
            <a:xfrm>
              <a:off x="21191605" y="12910829"/>
              <a:ext cx="410124" cy="45400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6" name="Google Shape;1006;p9"/>
            <p:cNvSpPr/>
            <p:nvPr/>
          </p:nvSpPr>
          <p:spPr>
            <a:xfrm>
              <a:off x="19604389" y="11273229"/>
              <a:ext cx="550222" cy="527129"/>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7" name="Google Shape;1007;p9"/>
            <p:cNvSpPr/>
            <p:nvPr/>
          </p:nvSpPr>
          <p:spPr>
            <a:xfrm>
              <a:off x="17735944" y="13251073"/>
              <a:ext cx="392649" cy="420201"/>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8" name="Google Shape;1008;p9"/>
            <p:cNvSpPr/>
            <p:nvPr/>
          </p:nvSpPr>
          <p:spPr>
            <a:xfrm>
              <a:off x="17721874" y="12822423"/>
              <a:ext cx="359032" cy="414855"/>
            </a:xfrm>
            <a:custGeom>
              <a:avLst/>
              <a:gdLst/>
              <a:ahLst/>
              <a:cxnLst/>
              <a:rect l="l" t="t"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9" name="Google Shape;1009;p9"/>
            <p:cNvSpPr/>
            <p:nvPr/>
          </p:nvSpPr>
          <p:spPr>
            <a:xfrm>
              <a:off x="18877036" y="1214536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0" name="Google Shape;1010;p9"/>
            <p:cNvSpPr/>
            <p:nvPr/>
          </p:nvSpPr>
          <p:spPr>
            <a:xfrm>
              <a:off x="21489022" y="13379422"/>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1" name="Google Shape;1011;p9"/>
            <p:cNvSpPr/>
            <p:nvPr/>
          </p:nvSpPr>
          <p:spPr>
            <a:xfrm>
              <a:off x="15223803" y="10656379"/>
              <a:ext cx="1231113" cy="1023300"/>
            </a:xfrm>
            <a:custGeom>
              <a:avLst/>
              <a:gdLst/>
              <a:ahLst/>
              <a:cxnLst/>
              <a:rect l="l" t="t"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2" name="Google Shape;1012;p9"/>
            <p:cNvSpPr/>
            <p:nvPr/>
          </p:nvSpPr>
          <p:spPr>
            <a:xfrm>
              <a:off x="15028523" y="10196678"/>
              <a:ext cx="417298" cy="446578"/>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3" name="Google Shape;1013;p9"/>
            <p:cNvSpPr/>
            <p:nvPr/>
          </p:nvSpPr>
          <p:spPr>
            <a:xfrm>
              <a:off x="16217782" y="994407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4" name="Google Shape;1014;p9"/>
            <p:cNvSpPr/>
            <p:nvPr/>
          </p:nvSpPr>
          <p:spPr>
            <a:xfrm>
              <a:off x="14782479" y="8405887"/>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5" name="Google Shape;1015;p9"/>
            <p:cNvSpPr/>
            <p:nvPr/>
          </p:nvSpPr>
          <p:spPr>
            <a:xfrm>
              <a:off x="16163586" y="9475903"/>
              <a:ext cx="425669" cy="396235"/>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6" name="Google Shape;1016;p9"/>
            <p:cNvSpPr/>
            <p:nvPr/>
          </p:nvSpPr>
          <p:spPr>
            <a:xfrm>
              <a:off x="14923512" y="9401109"/>
              <a:ext cx="530063" cy="653239"/>
            </a:xfrm>
            <a:custGeom>
              <a:avLst/>
              <a:gdLst/>
              <a:ahLst/>
              <a:cxnLst/>
              <a:rect l="l" t="t"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7" name="Google Shape;1017;p9"/>
            <p:cNvSpPr/>
            <p:nvPr/>
          </p:nvSpPr>
          <p:spPr>
            <a:xfrm>
              <a:off x="15668533" y="8652551"/>
              <a:ext cx="371824" cy="371843"/>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8" name="Google Shape;1018;p9"/>
            <p:cNvSpPr/>
            <p:nvPr/>
          </p:nvSpPr>
          <p:spPr>
            <a:xfrm>
              <a:off x="19159242" y="10658993"/>
              <a:ext cx="622764" cy="569103"/>
            </a:xfrm>
            <a:custGeom>
              <a:avLst/>
              <a:gdLst/>
              <a:ahLst/>
              <a:cxnLst/>
              <a:rect l="l" t="t"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9" name="Google Shape;1019;p9"/>
            <p:cNvSpPr/>
            <p:nvPr/>
          </p:nvSpPr>
          <p:spPr>
            <a:xfrm>
              <a:off x="15268309" y="8005297"/>
              <a:ext cx="498843" cy="55221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0" name="Google Shape;1020;p9"/>
            <p:cNvSpPr/>
            <p:nvPr/>
          </p:nvSpPr>
          <p:spPr>
            <a:xfrm>
              <a:off x="15182165" y="7422392"/>
              <a:ext cx="482786" cy="501735"/>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1" name="Google Shape;1021;p9"/>
            <p:cNvSpPr/>
            <p:nvPr/>
          </p:nvSpPr>
          <p:spPr>
            <a:xfrm>
              <a:off x="15128412" y="6820063"/>
              <a:ext cx="371717" cy="598352"/>
            </a:xfrm>
            <a:custGeom>
              <a:avLst/>
              <a:gdLst/>
              <a:ahLst/>
              <a:cxnLst/>
              <a:rect l="l" t="t"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2" name="Google Shape;1022;p9"/>
            <p:cNvSpPr/>
            <p:nvPr/>
          </p:nvSpPr>
          <p:spPr>
            <a:xfrm>
              <a:off x="19860235" y="12623190"/>
              <a:ext cx="635104" cy="38320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3" name="Google Shape;1023;p9"/>
            <p:cNvSpPr/>
            <p:nvPr/>
          </p:nvSpPr>
          <p:spPr>
            <a:xfrm>
              <a:off x="17597371" y="10224894"/>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4" name="Google Shape;1024;p9"/>
            <p:cNvSpPr/>
            <p:nvPr/>
          </p:nvSpPr>
          <p:spPr>
            <a:xfrm>
              <a:off x="16686920" y="10342144"/>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5" name="Google Shape;1025;p9"/>
            <p:cNvSpPr/>
            <p:nvPr/>
          </p:nvSpPr>
          <p:spPr>
            <a:xfrm>
              <a:off x="16291801" y="1057320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6" name="Google Shape;1026;p9"/>
            <p:cNvSpPr/>
            <p:nvPr/>
          </p:nvSpPr>
          <p:spPr>
            <a:xfrm>
              <a:off x="16950890" y="11189795"/>
              <a:ext cx="310646" cy="332440"/>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7" name="Google Shape;1027;p9"/>
            <p:cNvSpPr/>
            <p:nvPr/>
          </p:nvSpPr>
          <p:spPr>
            <a:xfrm>
              <a:off x="18327410" y="11333169"/>
              <a:ext cx="410124" cy="2907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8" name="Google Shape;1028;p9"/>
            <p:cNvSpPr/>
            <p:nvPr/>
          </p:nvSpPr>
          <p:spPr>
            <a:xfrm>
              <a:off x="15200800" y="9711571"/>
              <a:ext cx="534280" cy="414613"/>
            </a:xfrm>
            <a:custGeom>
              <a:avLst/>
              <a:gdLst/>
              <a:ahLst/>
              <a:cxnLst/>
              <a:rect l="l" t="t"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9" name="Google Shape;1029;p9"/>
            <p:cNvSpPr/>
            <p:nvPr/>
          </p:nvSpPr>
          <p:spPr>
            <a:xfrm>
              <a:off x="15431053" y="9155014"/>
              <a:ext cx="444362" cy="290705"/>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6654</Words>
  <Application>Microsoft Office PowerPoint</Application>
  <PresentationFormat>Breitbild</PresentationFormat>
  <Paragraphs>697</Paragraphs>
  <Slides>65</Slides>
  <Notes>64</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65</vt:i4>
      </vt:variant>
    </vt:vector>
  </HeadingPairs>
  <TitlesOfParts>
    <vt:vector size="78" baseType="lpstr">
      <vt:lpstr>Lato Light</vt:lpstr>
      <vt:lpstr>Montserrat</vt:lpstr>
      <vt:lpstr>Times New Roman</vt:lpstr>
      <vt:lpstr>Calibri</vt:lpstr>
      <vt:lpstr>Lato</vt:lpstr>
      <vt:lpstr>Montserrat Light</vt:lpstr>
      <vt:lpstr>Montserrat Medium</vt:lpstr>
      <vt:lpstr>Noto Sans Symbols</vt:lpstr>
      <vt:lpstr>Roboto Black</vt:lpstr>
      <vt:lpstr>Quattrocento Sans</vt:lpstr>
      <vt:lpstr>Arial</vt:lpstr>
      <vt:lpstr>Roboto</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Gillian Keane</dc:creator>
  <cp:lastModifiedBy>Julia Grey</cp:lastModifiedBy>
  <cp:revision>16</cp:revision>
  <dcterms:created xsi:type="dcterms:W3CDTF">2020-10-14T13:32:04Z</dcterms:created>
  <dcterms:modified xsi:type="dcterms:W3CDTF">2023-05-24T07:46:15Z</dcterms:modified>
</cp:coreProperties>
</file>