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6"/>
  </p:notesMasterIdLst>
  <p:sldIdLst>
    <p:sldId id="256" r:id="rId2"/>
    <p:sldId id="257" r:id="rId3"/>
    <p:sldId id="258" r:id="rId4"/>
    <p:sldId id="259" r:id="rId5"/>
    <p:sldId id="260" r:id="rId6"/>
    <p:sldId id="328" r:id="rId7"/>
    <p:sldId id="262" r:id="rId8"/>
    <p:sldId id="263" r:id="rId9"/>
    <p:sldId id="264" r:id="rId10"/>
    <p:sldId id="265" r:id="rId11"/>
    <p:sldId id="266" r:id="rId12"/>
    <p:sldId id="267" r:id="rId13"/>
    <p:sldId id="268" r:id="rId14"/>
    <p:sldId id="329"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331"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30"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5" r:id="rId73"/>
    <p:sldId id="326" r:id="rId74"/>
    <p:sldId id="327" r:id="rId75"/>
  </p:sldIdLst>
  <p:sldSz cx="12192000" cy="6858000"/>
  <p:notesSz cx="6797675" cy="9926638"/>
  <p:embeddedFontLst>
    <p:embeddedFont>
      <p:font typeface="Calibri" panose="020F0502020204030204" pitchFamily="34" charset="0"/>
      <p:regular r:id="rId77"/>
      <p:bold r:id="rId78"/>
      <p:italic r:id="rId79"/>
      <p:boldItalic r:id="rId80"/>
    </p:embeddedFont>
    <p:embeddedFont>
      <p:font typeface="Lato" panose="020F0502020204030203" pitchFamily="34" charset="0"/>
      <p:regular r:id="rId81"/>
      <p:bold r:id="rId82"/>
      <p:italic r:id="rId83"/>
      <p:boldItalic r:id="rId84"/>
    </p:embeddedFont>
    <p:embeddedFont>
      <p:font typeface="Lato Light" panose="020F0502020204030203" pitchFamily="34" charset="0"/>
      <p:regular r:id="rId85"/>
      <p:bold r:id="rId86"/>
      <p:italic r:id="rId87"/>
      <p:boldItalic r:id="rId88"/>
    </p:embeddedFont>
    <p:embeddedFont>
      <p:font typeface="Montserrat" panose="00000500000000000000" pitchFamily="2" charset="0"/>
      <p:regular r:id="rId89"/>
      <p:bold r:id="rId90"/>
      <p:italic r:id="rId91"/>
      <p:boldItalic r:id="rId92"/>
    </p:embeddedFont>
    <p:embeddedFont>
      <p:font typeface="Montserrat Light" panose="00000400000000000000" pitchFamily="2" charset="0"/>
      <p:regular r:id="rId93"/>
      <p:bold r:id="rId94"/>
      <p:italic r:id="rId95"/>
      <p:boldItalic r:id="rId96"/>
    </p:embeddedFont>
    <p:embeddedFont>
      <p:font typeface="Montserrat Medium" panose="00000600000000000000" pitchFamily="2" charset="0"/>
      <p:regular r:id="rId97"/>
      <p:bold r:id="rId98"/>
      <p:italic r:id="rId99"/>
      <p:boldItalic r:id="rId100"/>
    </p:embeddedFont>
    <p:embeddedFont>
      <p:font typeface="Quattrocento Sans" panose="020B0502050000020003" pitchFamily="34" charset="0"/>
      <p:regular r:id="rId101"/>
      <p:bold r:id="rId102"/>
      <p:italic r:id="rId103"/>
      <p:boldItalic r:id="rId10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5" roundtripDataSignature="AMtx7miYHquysmM/6zRPpxVeQqMw9wmTE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D4D3"/>
    <a:srgbClr val="595A59"/>
    <a:srgbClr val="9D9D9D"/>
    <a:srgbClr val="2C2C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48249D-0062-4A43-8C2F-7051DE47C05B}">
  <a:tblStyle styleId="{A248249D-0062-4A43-8C2F-7051DE47C05B}"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8.fntdata"/><Relationship Id="rId89" Type="http://schemas.openxmlformats.org/officeDocument/2006/relationships/font" Target="fonts/font13.fntdata"/><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3.fntdata"/><Relationship Id="rId102" Type="http://schemas.openxmlformats.org/officeDocument/2006/relationships/font" Target="fonts/font26.fntdata"/><Relationship Id="rId5" Type="http://schemas.openxmlformats.org/officeDocument/2006/relationships/slide" Target="slides/slide4.xml"/><Relationship Id="rId90" Type="http://schemas.openxmlformats.org/officeDocument/2006/relationships/font" Target="fonts/font14.fntdata"/><Relationship Id="rId95" Type="http://schemas.openxmlformats.org/officeDocument/2006/relationships/font" Target="fonts/font19.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font" Target="fonts/font4.fntdata"/><Relationship Id="rId85" Type="http://schemas.openxmlformats.org/officeDocument/2006/relationships/font" Target="fonts/font9.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27.fntdata"/><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font" Target="fonts/font15.fntdata"/><Relationship Id="rId96"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font" Target="fonts/font10.fntdata"/><Relationship Id="rId94" Type="http://schemas.openxmlformats.org/officeDocument/2006/relationships/font" Target="fonts/font18.fntdata"/><Relationship Id="rId99" Type="http://schemas.openxmlformats.org/officeDocument/2006/relationships/font" Target="fonts/font23.fntdata"/><Relationship Id="rId101" Type="http://schemas.openxmlformats.org/officeDocument/2006/relationships/font" Target="fonts/font2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97" Type="http://schemas.openxmlformats.org/officeDocument/2006/relationships/font" Target="fonts/font21.fntdata"/><Relationship Id="rId104" Type="http://schemas.openxmlformats.org/officeDocument/2006/relationships/font" Target="fonts/font28.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1.fntdata"/><Relationship Id="rId61" Type="http://schemas.openxmlformats.org/officeDocument/2006/relationships/slide" Target="slides/slide60.xml"/><Relationship Id="rId82"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1.fntdata"/><Relationship Id="rId100" Type="http://schemas.openxmlformats.org/officeDocument/2006/relationships/font" Target="fonts/font24.fntdata"/><Relationship Id="rId105"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7.fntdata"/><Relationship Id="rId98" Type="http://schemas.openxmlformats.org/officeDocument/2006/relationships/font" Target="fonts/font22.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font" Target="fonts/font7.fntdata"/><Relationship Id="rId88"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p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7" name="Google Shape;115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p1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0" name="Google Shape;1260;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1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9" name="Google Shape;1269;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p1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8" name="Google Shape;1278;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1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3" name="Google Shape;1293;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1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2" name="Google Shape;1312;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p1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9" name="Google Shape;1319;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1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1" name="Google Shape;1361;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p1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7" name="Google Shape;1367;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p1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5" name="Google Shape;1405;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1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3" name="Google Shape;1413;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p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3" name="Google Shape;1163;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0"/>
        <p:cNvGrpSpPr/>
        <p:nvPr/>
      </p:nvGrpSpPr>
      <p:grpSpPr>
        <a:xfrm>
          <a:off x="0" y="0"/>
          <a:ext cx="0" cy="0"/>
          <a:chOff x="0" y="0"/>
          <a:chExt cx="0" cy="0"/>
        </a:xfrm>
      </p:grpSpPr>
      <p:sp>
        <p:nvSpPr>
          <p:cNvPr id="1421" name="Google Shape;1421;p2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2" name="Google Shape;1422;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6"/>
        <p:cNvGrpSpPr/>
        <p:nvPr/>
      </p:nvGrpSpPr>
      <p:grpSpPr>
        <a:xfrm>
          <a:off x="0" y="0"/>
          <a:ext cx="0" cy="0"/>
          <a:chOff x="0" y="0"/>
          <a:chExt cx="0" cy="0"/>
        </a:xfrm>
      </p:grpSpPr>
      <p:sp>
        <p:nvSpPr>
          <p:cNvPr id="1437" name="Google Shape;1437;p2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8" name="Google Shape;1438;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p2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6" name="Google Shape;1446;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p2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4" name="Google Shape;1524;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p2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2" name="Google Shape;1532;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p2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0" name="Google Shape;1540;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p2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8" name="Google Shape;1548;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p2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6" name="Google Shape;1586;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p2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5" name="Google Shape;1595;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1"/>
        <p:cNvGrpSpPr/>
        <p:nvPr/>
      </p:nvGrpSpPr>
      <p:grpSpPr>
        <a:xfrm>
          <a:off x="0" y="0"/>
          <a:ext cx="0" cy="0"/>
          <a:chOff x="0" y="0"/>
          <a:chExt cx="0" cy="0"/>
        </a:xfrm>
      </p:grpSpPr>
      <p:sp>
        <p:nvSpPr>
          <p:cNvPr id="1602" name="Google Shape;1602;p2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3" name="Google Shape;1603;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p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0" name="Google Shape;1180;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p3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3" name="Google Shape;1623;p3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p3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1" name="Google Shape;1631;p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1"/>
        <p:cNvGrpSpPr/>
        <p:nvPr/>
      </p:nvGrpSpPr>
      <p:grpSpPr>
        <a:xfrm>
          <a:off x="0" y="0"/>
          <a:ext cx="0" cy="0"/>
          <a:chOff x="0" y="0"/>
          <a:chExt cx="0" cy="0"/>
        </a:xfrm>
      </p:grpSpPr>
      <p:sp>
        <p:nvSpPr>
          <p:cNvPr id="1672" name="Google Shape;1672;p3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3" name="Google Shape;1673;p3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p3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9" name="Google Shape;1679;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4"/>
        <p:cNvGrpSpPr/>
        <p:nvPr/>
      </p:nvGrpSpPr>
      <p:grpSpPr>
        <a:xfrm>
          <a:off x="0" y="0"/>
          <a:ext cx="0" cy="0"/>
          <a:chOff x="0" y="0"/>
          <a:chExt cx="0" cy="0"/>
        </a:xfrm>
      </p:grpSpPr>
      <p:sp>
        <p:nvSpPr>
          <p:cNvPr id="1815" name="Google Shape;1815;p3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6" name="Google Shape;1816;p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p3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7" name="Google Shape;1867;p3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6"/>
        <p:cNvGrpSpPr/>
        <p:nvPr/>
      </p:nvGrpSpPr>
      <p:grpSpPr>
        <a:xfrm>
          <a:off x="0" y="0"/>
          <a:ext cx="0" cy="0"/>
          <a:chOff x="0" y="0"/>
          <a:chExt cx="0" cy="0"/>
        </a:xfrm>
      </p:grpSpPr>
      <p:sp>
        <p:nvSpPr>
          <p:cNvPr id="1877" name="Google Shape;1877;p3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8" name="Google Shape;1878;p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3"/>
        <p:cNvGrpSpPr/>
        <p:nvPr/>
      </p:nvGrpSpPr>
      <p:grpSpPr>
        <a:xfrm>
          <a:off x="0" y="0"/>
          <a:ext cx="0" cy="0"/>
          <a:chOff x="0" y="0"/>
          <a:chExt cx="0" cy="0"/>
        </a:xfrm>
      </p:grpSpPr>
      <p:sp>
        <p:nvSpPr>
          <p:cNvPr id="1904" name="Google Shape;1904;p3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5" name="Google Shape;1905;p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6"/>
        <p:cNvGrpSpPr/>
        <p:nvPr/>
      </p:nvGrpSpPr>
      <p:grpSpPr>
        <a:xfrm>
          <a:off x="0" y="0"/>
          <a:ext cx="0" cy="0"/>
          <a:chOff x="0" y="0"/>
          <a:chExt cx="0" cy="0"/>
        </a:xfrm>
      </p:grpSpPr>
      <p:sp>
        <p:nvSpPr>
          <p:cNvPr id="1917" name="Google Shape;1917;p3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8" name="Google Shape;1918;p3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p3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1" name="Google Shape;1931;p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7" name="Google Shape;1187;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8" name="Google Shape;1188;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2"/>
        <p:cNvGrpSpPr/>
        <p:nvPr/>
      </p:nvGrpSpPr>
      <p:grpSpPr>
        <a:xfrm>
          <a:off x="0" y="0"/>
          <a:ext cx="0" cy="0"/>
          <a:chOff x="0" y="0"/>
          <a:chExt cx="0" cy="0"/>
        </a:xfrm>
      </p:grpSpPr>
      <p:sp>
        <p:nvSpPr>
          <p:cNvPr id="1943" name="Google Shape;1943;p4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4" name="Google Shape;1944;p4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9"/>
        <p:cNvGrpSpPr/>
        <p:nvPr/>
      </p:nvGrpSpPr>
      <p:grpSpPr>
        <a:xfrm>
          <a:off x="0" y="0"/>
          <a:ext cx="0" cy="0"/>
          <a:chOff x="0" y="0"/>
          <a:chExt cx="0" cy="0"/>
        </a:xfrm>
      </p:grpSpPr>
      <p:sp>
        <p:nvSpPr>
          <p:cNvPr id="1950" name="Google Shape;1950;p4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1" name="Google Shape;1951;p4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8"/>
        <p:cNvGrpSpPr/>
        <p:nvPr/>
      </p:nvGrpSpPr>
      <p:grpSpPr>
        <a:xfrm>
          <a:off x="0" y="0"/>
          <a:ext cx="0" cy="0"/>
          <a:chOff x="0" y="0"/>
          <a:chExt cx="0" cy="0"/>
        </a:xfrm>
      </p:grpSpPr>
      <p:sp>
        <p:nvSpPr>
          <p:cNvPr id="1959" name="Google Shape;1959;p4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0" name="Google Shape;1960;p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p4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7" name="Google Shape;1967;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2"/>
        <p:cNvGrpSpPr/>
        <p:nvPr/>
      </p:nvGrpSpPr>
      <p:grpSpPr>
        <a:xfrm>
          <a:off x="0" y="0"/>
          <a:ext cx="0" cy="0"/>
          <a:chOff x="0" y="0"/>
          <a:chExt cx="0" cy="0"/>
        </a:xfrm>
      </p:grpSpPr>
      <p:sp>
        <p:nvSpPr>
          <p:cNvPr id="1973" name="Google Shape;1973;p4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4" name="Google Shape;1974;p4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9"/>
        <p:cNvGrpSpPr/>
        <p:nvPr/>
      </p:nvGrpSpPr>
      <p:grpSpPr>
        <a:xfrm>
          <a:off x="0" y="0"/>
          <a:ext cx="0" cy="0"/>
          <a:chOff x="0" y="0"/>
          <a:chExt cx="0" cy="0"/>
        </a:xfrm>
      </p:grpSpPr>
      <p:sp>
        <p:nvSpPr>
          <p:cNvPr id="1980" name="Google Shape;1980;p4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1" name="Google Shape;1981;p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5"/>
        <p:cNvGrpSpPr/>
        <p:nvPr/>
      </p:nvGrpSpPr>
      <p:grpSpPr>
        <a:xfrm>
          <a:off x="0" y="0"/>
          <a:ext cx="0" cy="0"/>
          <a:chOff x="0" y="0"/>
          <a:chExt cx="0" cy="0"/>
        </a:xfrm>
      </p:grpSpPr>
      <p:sp>
        <p:nvSpPr>
          <p:cNvPr id="1986" name="Google Shape;1986;p4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7" name="Google Shape;1987;p4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7"/>
        <p:cNvGrpSpPr/>
        <p:nvPr/>
      </p:nvGrpSpPr>
      <p:grpSpPr>
        <a:xfrm>
          <a:off x="0" y="0"/>
          <a:ext cx="0" cy="0"/>
          <a:chOff x="0" y="0"/>
          <a:chExt cx="0" cy="0"/>
        </a:xfrm>
      </p:grpSpPr>
      <p:sp>
        <p:nvSpPr>
          <p:cNvPr id="2018" name="Google Shape;2018;p4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9" name="Google Shape;2019;p4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2"/>
        <p:cNvGrpSpPr/>
        <p:nvPr/>
      </p:nvGrpSpPr>
      <p:grpSpPr>
        <a:xfrm>
          <a:off x="0" y="0"/>
          <a:ext cx="0" cy="0"/>
          <a:chOff x="0" y="0"/>
          <a:chExt cx="0" cy="0"/>
        </a:xfrm>
      </p:grpSpPr>
      <p:sp>
        <p:nvSpPr>
          <p:cNvPr id="2063" name="Google Shape;2063;p4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4" name="Google Shape;2064;p4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2"/>
        <p:cNvGrpSpPr/>
        <p:nvPr/>
      </p:nvGrpSpPr>
      <p:grpSpPr>
        <a:xfrm>
          <a:off x="0" y="0"/>
          <a:ext cx="0" cy="0"/>
          <a:chOff x="0" y="0"/>
          <a:chExt cx="0" cy="0"/>
        </a:xfrm>
      </p:grpSpPr>
      <p:sp>
        <p:nvSpPr>
          <p:cNvPr id="2093" name="Google Shape;2093;p4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4" name="Google Shape;2094;p4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p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0" name="Google Shape;1220;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0"/>
        <p:cNvGrpSpPr/>
        <p:nvPr/>
      </p:nvGrpSpPr>
      <p:grpSpPr>
        <a:xfrm>
          <a:off x="0" y="0"/>
          <a:ext cx="0" cy="0"/>
          <a:chOff x="0" y="0"/>
          <a:chExt cx="0" cy="0"/>
        </a:xfrm>
      </p:grpSpPr>
      <p:sp>
        <p:nvSpPr>
          <p:cNvPr id="2141" name="Google Shape;2141;p5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2" name="Google Shape;2142;p5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p5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5" name="Google Shape;2155;p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p5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8" name="Google Shape;2168;p5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5"/>
        <p:cNvGrpSpPr/>
        <p:nvPr/>
      </p:nvGrpSpPr>
      <p:grpSpPr>
        <a:xfrm>
          <a:off x="0" y="0"/>
          <a:ext cx="0" cy="0"/>
          <a:chOff x="0" y="0"/>
          <a:chExt cx="0" cy="0"/>
        </a:xfrm>
      </p:grpSpPr>
      <p:sp>
        <p:nvSpPr>
          <p:cNvPr id="2176" name="Google Shape;2176;p5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7" name="Google Shape;2177;p5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2"/>
        <p:cNvGrpSpPr/>
        <p:nvPr/>
      </p:nvGrpSpPr>
      <p:grpSpPr>
        <a:xfrm>
          <a:off x="0" y="0"/>
          <a:ext cx="0" cy="0"/>
          <a:chOff x="0" y="0"/>
          <a:chExt cx="0" cy="0"/>
        </a:xfrm>
      </p:grpSpPr>
      <p:sp>
        <p:nvSpPr>
          <p:cNvPr id="2183" name="Google Shape;2183;p5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4" name="Google Shape;2184;p5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9"/>
        <p:cNvGrpSpPr/>
        <p:nvPr/>
      </p:nvGrpSpPr>
      <p:grpSpPr>
        <a:xfrm>
          <a:off x="0" y="0"/>
          <a:ext cx="0" cy="0"/>
          <a:chOff x="0" y="0"/>
          <a:chExt cx="0" cy="0"/>
        </a:xfrm>
      </p:grpSpPr>
      <p:sp>
        <p:nvSpPr>
          <p:cNvPr id="2190" name="Google Shape;2190;p5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1" name="Google Shape;2191;p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p5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8" name="Google Shape;2198;p5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3"/>
        <p:cNvGrpSpPr/>
        <p:nvPr/>
      </p:nvGrpSpPr>
      <p:grpSpPr>
        <a:xfrm>
          <a:off x="0" y="0"/>
          <a:ext cx="0" cy="0"/>
          <a:chOff x="0" y="0"/>
          <a:chExt cx="0" cy="0"/>
        </a:xfrm>
      </p:grpSpPr>
      <p:sp>
        <p:nvSpPr>
          <p:cNvPr id="2204" name="Google Shape;2204;p5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5" name="Google Shape;2205;p5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0"/>
        <p:cNvGrpSpPr/>
        <p:nvPr/>
      </p:nvGrpSpPr>
      <p:grpSpPr>
        <a:xfrm>
          <a:off x="0" y="0"/>
          <a:ext cx="0" cy="0"/>
          <a:chOff x="0" y="0"/>
          <a:chExt cx="0" cy="0"/>
        </a:xfrm>
      </p:grpSpPr>
      <p:sp>
        <p:nvSpPr>
          <p:cNvPr id="2211" name="Google Shape;2211;p5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2" name="Google Shape;2212;p5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p5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9" name="Google Shape;2219;p5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5" name="Google Shape;1225;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9742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5"/>
        <p:cNvGrpSpPr/>
        <p:nvPr/>
      </p:nvGrpSpPr>
      <p:grpSpPr>
        <a:xfrm>
          <a:off x="0" y="0"/>
          <a:ext cx="0" cy="0"/>
          <a:chOff x="0" y="0"/>
          <a:chExt cx="0" cy="0"/>
        </a:xfrm>
      </p:grpSpPr>
      <p:sp>
        <p:nvSpPr>
          <p:cNvPr id="2226" name="Google Shape;2226;p6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7" name="Google Shape;2227;p6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3"/>
        <p:cNvGrpSpPr/>
        <p:nvPr/>
      </p:nvGrpSpPr>
      <p:grpSpPr>
        <a:xfrm>
          <a:off x="0" y="0"/>
          <a:ext cx="0" cy="0"/>
          <a:chOff x="0" y="0"/>
          <a:chExt cx="0" cy="0"/>
        </a:xfrm>
      </p:grpSpPr>
      <p:sp>
        <p:nvSpPr>
          <p:cNvPr id="2234" name="Google Shape;2234;p6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5" name="Google Shape;2235;p6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9"/>
        <p:cNvGrpSpPr/>
        <p:nvPr/>
      </p:nvGrpSpPr>
      <p:grpSpPr>
        <a:xfrm>
          <a:off x="0" y="0"/>
          <a:ext cx="0" cy="0"/>
          <a:chOff x="0" y="0"/>
          <a:chExt cx="0" cy="0"/>
        </a:xfrm>
      </p:grpSpPr>
      <p:sp>
        <p:nvSpPr>
          <p:cNvPr id="2250" name="Google Shape;2250;p6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1" name="Google Shape;2251;p6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4"/>
        <p:cNvGrpSpPr/>
        <p:nvPr/>
      </p:nvGrpSpPr>
      <p:grpSpPr>
        <a:xfrm>
          <a:off x="0" y="0"/>
          <a:ext cx="0" cy="0"/>
          <a:chOff x="0" y="0"/>
          <a:chExt cx="0" cy="0"/>
        </a:xfrm>
      </p:grpSpPr>
      <p:sp>
        <p:nvSpPr>
          <p:cNvPr id="2255" name="Google Shape;2255;p6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6" name="Google Shape;2256;p6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6"/>
        <p:cNvGrpSpPr/>
        <p:nvPr/>
      </p:nvGrpSpPr>
      <p:grpSpPr>
        <a:xfrm>
          <a:off x="0" y="0"/>
          <a:ext cx="0" cy="0"/>
          <a:chOff x="0" y="0"/>
          <a:chExt cx="0" cy="0"/>
        </a:xfrm>
      </p:grpSpPr>
      <p:sp>
        <p:nvSpPr>
          <p:cNvPr id="2267" name="Google Shape;2267;p6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8" name="Google Shape;2268;p6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2"/>
        <p:cNvGrpSpPr/>
        <p:nvPr/>
      </p:nvGrpSpPr>
      <p:grpSpPr>
        <a:xfrm>
          <a:off x="0" y="0"/>
          <a:ext cx="0" cy="0"/>
          <a:chOff x="0" y="0"/>
          <a:chExt cx="0" cy="0"/>
        </a:xfrm>
      </p:grpSpPr>
      <p:sp>
        <p:nvSpPr>
          <p:cNvPr id="2283" name="Google Shape;2283;p6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4" name="Google Shape;2284;p6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1"/>
        <p:cNvGrpSpPr/>
        <p:nvPr/>
      </p:nvGrpSpPr>
      <p:grpSpPr>
        <a:xfrm>
          <a:off x="0" y="0"/>
          <a:ext cx="0" cy="0"/>
          <a:chOff x="0" y="0"/>
          <a:chExt cx="0" cy="0"/>
        </a:xfrm>
      </p:grpSpPr>
      <p:sp>
        <p:nvSpPr>
          <p:cNvPr id="2292" name="Google Shape;2292;p6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3" name="Google Shape;2293;p6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1"/>
        <p:cNvGrpSpPr/>
        <p:nvPr/>
      </p:nvGrpSpPr>
      <p:grpSpPr>
        <a:xfrm>
          <a:off x="0" y="0"/>
          <a:ext cx="0" cy="0"/>
          <a:chOff x="0" y="0"/>
          <a:chExt cx="0" cy="0"/>
        </a:xfrm>
      </p:grpSpPr>
      <p:sp>
        <p:nvSpPr>
          <p:cNvPr id="2302" name="Google Shape;2302;p6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3" name="Google Shape;2303;p6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8"/>
        <p:cNvGrpSpPr/>
        <p:nvPr/>
      </p:nvGrpSpPr>
      <p:grpSpPr>
        <a:xfrm>
          <a:off x="0" y="0"/>
          <a:ext cx="0" cy="0"/>
          <a:chOff x="0" y="0"/>
          <a:chExt cx="0" cy="0"/>
        </a:xfrm>
      </p:grpSpPr>
      <p:sp>
        <p:nvSpPr>
          <p:cNvPr id="2309" name="Google Shape;2309;p6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0" name="Google Shape;2310;p6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3"/>
        <p:cNvGrpSpPr/>
        <p:nvPr/>
      </p:nvGrpSpPr>
      <p:grpSpPr>
        <a:xfrm>
          <a:off x="0" y="0"/>
          <a:ext cx="0" cy="0"/>
          <a:chOff x="0" y="0"/>
          <a:chExt cx="0" cy="0"/>
        </a:xfrm>
      </p:grpSpPr>
      <p:sp>
        <p:nvSpPr>
          <p:cNvPr id="2324" name="Google Shape;2324;p7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5" name="Google Shape;2325;p7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p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3" name="Google Shape;1233;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8"/>
        <p:cNvGrpSpPr/>
        <p:nvPr/>
      </p:nvGrpSpPr>
      <p:grpSpPr>
        <a:xfrm>
          <a:off x="0" y="0"/>
          <a:ext cx="0" cy="0"/>
          <a:chOff x="0" y="0"/>
          <a:chExt cx="0" cy="0"/>
        </a:xfrm>
      </p:grpSpPr>
      <p:sp>
        <p:nvSpPr>
          <p:cNvPr id="2329" name="Google Shape;2329;p7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0" name="Google Shape;2330;p7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1" name="Google Shape;2331;p7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73</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6"/>
        <p:cNvGrpSpPr/>
        <p:nvPr/>
      </p:nvGrpSpPr>
      <p:grpSpPr>
        <a:xfrm>
          <a:off x="0" y="0"/>
          <a:ext cx="0" cy="0"/>
          <a:chOff x="0" y="0"/>
          <a:chExt cx="0" cy="0"/>
        </a:xfrm>
      </p:grpSpPr>
      <p:sp>
        <p:nvSpPr>
          <p:cNvPr id="2337" name="Google Shape;2337;p7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8" name="Google Shape;2338;p7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p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2" name="Google Shape;1242;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p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1" name="Google Shape;1251;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5"/>
        <p:cNvGrpSpPr/>
        <p:nvPr/>
      </p:nvGrpSpPr>
      <p:grpSpPr>
        <a:xfrm>
          <a:off x="0" y="0"/>
          <a:ext cx="0" cy="0"/>
          <a:chOff x="0" y="0"/>
          <a:chExt cx="0" cy="0"/>
        </a:xfrm>
      </p:grpSpPr>
      <p:sp>
        <p:nvSpPr>
          <p:cNvPr id="16" name="Google Shape;16;p74"/>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pic>
        <p:nvPicPr>
          <p:cNvPr id="17" name="Google Shape;17;p74"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18" name="Google Shape;18;p74"/>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74"/>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74"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21" name="Google Shape;21;p74"/>
          <p:cNvGrpSpPr/>
          <p:nvPr/>
        </p:nvGrpSpPr>
        <p:grpSpPr>
          <a:xfrm>
            <a:off x="9274983" y="5918985"/>
            <a:ext cx="2735993" cy="679345"/>
            <a:chOff x="0" y="0"/>
            <a:chExt cx="2301694" cy="571500"/>
          </a:xfrm>
        </p:grpSpPr>
        <p:sp>
          <p:nvSpPr>
            <p:cNvPr id="22" name="Google Shape;22;p74"/>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3" name="Google Shape;23;p74"/>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4" name="Google Shape;24;p74"/>
          <p:cNvSpPr/>
          <p:nvPr/>
        </p:nvSpPr>
        <p:spPr>
          <a:xfrm>
            <a:off x="701913" y="5958576"/>
            <a:ext cx="6589536" cy="60012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dirty="0">
                <a:solidFill>
                  <a:srgbClr val="595A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134"/>
        <p:cNvGrpSpPr/>
        <p:nvPr/>
      </p:nvGrpSpPr>
      <p:grpSpPr>
        <a:xfrm>
          <a:off x="0" y="0"/>
          <a:ext cx="0" cy="0"/>
          <a:chOff x="0" y="0"/>
          <a:chExt cx="0" cy="0"/>
        </a:xfrm>
      </p:grpSpPr>
      <p:sp>
        <p:nvSpPr>
          <p:cNvPr id="135" name="Google Shape;135;p83"/>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83"/>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83"/>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83"/>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83"/>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83"/>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1" name="Google Shape;141;p8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142" name="Google Shape;142;p83"/>
          <p:cNvGrpSpPr/>
          <p:nvPr/>
        </p:nvGrpSpPr>
        <p:grpSpPr>
          <a:xfrm>
            <a:off x="4480947" y="6257070"/>
            <a:ext cx="3144242" cy="374574"/>
            <a:chOff x="301128" y="6151084"/>
            <a:chExt cx="3144242" cy="374574"/>
          </a:xfrm>
        </p:grpSpPr>
        <p:pic>
          <p:nvPicPr>
            <p:cNvPr id="143" name="Google Shape;143;p8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44" name="Google Shape;144;p8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45" name="Google Shape;145;p8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46"/>
        <p:cNvGrpSpPr/>
        <p:nvPr/>
      </p:nvGrpSpPr>
      <p:grpSpPr>
        <a:xfrm>
          <a:off x="0" y="0"/>
          <a:ext cx="0" cy="0"/>
          <a:chOff x="0" y="0"/>
          <a:chExt cx="0" cy="0"/>
        </a:xfrm>
      </p:grpSpPr>
      <p:sp>
        <p:nvSpPr>
          <p:cNvPr id="147" name="Google Shape;147;p84"/>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48" name="Google Shape;148;p84"/>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49" name="Google Shape;149;p84"/>
          <p:cNvGrpSpPr/>
          <p:nvPr/>
        </p:nvGrpSpPr>
        <p:grpSpPr>
          <a:xfrm>
            <a:off x="8448790" y="6057987"/>
            <a:ext cx="3144242" cy="374574"/>
            <a:chOff x="301128" y="6151084"/>
            <a:chExt cx="3144242" cy="374574"/>
          </a:xfrm>
        </p:grpSpPr>
        <p:pic>
          <p:nvPicPr>
            <p:cNvPr id="150" name="Google Shape;150;p8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51" name="Google Shape;151;p8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52" name="Google Shape;152;p8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53" name="Google Shape;153;p84"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154"/>
        <p:cNvGrpSpPr/>
        <p:nvPr/>
      </p:nvGrpSpPr>
      <p:grpSpPr>
        <a:xfrm>
          <a:off x="0" y="0"/>
          <a:ext cx="0" cy="0"/>
          <a:chOff x="0" y="0"/>
          <a:chExt cx="0" cy="0"/>
        </a:xfrm>
      </p:grpSpPr>
      <p:pic>
        <p:nvPicPr>
          <p:cNvPr id="155" name="Google Shape;155;p85"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156" name="Google Shape;156;p85"/>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57" name="Google Shape;157;p85"/>
          <p:cNvSpPr>
            <a:spLocks noGrp="1"/>
          </p:cNvSpPr>
          <p:nvPr>
            <p:ph type="pic" idx="2"/>
          </p:nvPr>
        </p:nvSpPr>
        <p:spPr>
          <a:xfrm>
            <a:off x="6852062" y="228600"/>
            <a:ext cx="5105121" cy="6362700"/>
          </a:xfrm>
          <a:prstGeom prst="rect">
            <a:avLst/>
          </a:prstGeom>
          <a:solidFill>
            <a:schemeClr val="lt1"/>
          </a:solidFill>
          <a:ln>
            <a:noFill/>
          </a:ln>
        </p:spPr>
      </p:sp>
      <p:sp>
        <p:nvSpPr>
          <p:cNvPr id="158" name="Google Shape;158;p85"/>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85"/>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60" name="Google Shape;160;p85"/>
          <p:cNvGrpSpPr/>
          <p:nvPr/>
        </p:nvGrpSpPr>
        <p:grpSpPr>
          <a:xfrm rot="-5400000">
            <a:off x="-1025447" y="4518095"/>
            <a:ext cx="3445636" cy="410479"/>
            <a:chOff x="301128" y="6151084"/>
            <a:chExt cx="3144242" cy="374574"/>
          </a:xfrm>
        </p:grpSpPr>
        <p:pic>
          <p:nvPicPr>
            <p:cNvPr id="161" name="Google Shape;161;p8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62" name="Google Shape;162;p8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63" name="Google Shape;163;p8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Text / Photo Slide - Blue">
  <p:cSld name="3_Text / Photo Slide - Blue">
    <p:spTree>
      <p:nvGrpSpPr>
        <p:cNvPr id="1" name="Shape 164"/>
        <p:cNvGrpSpPr/>
        <p:nvPr/>
      </p:nvGrpSpPr>
      <p:grpSpPr>
        <a:xfrm>
          <a:off x="0" y="0"/>
          <a:ext cx="0" cy="0"/>
          <a:chOff x="0" y="0"/>
          <a:chExt cx="0" cy="0"/>
        </a:xfrm>
      </p:grpSpPr>
      <p:sp>
        <p:nvSpPr>
          <p:cNvPr id="165" name="Google Shape;165;p86"/>
          <p:cNvSpPr/>
          <p:nvPr/>
        </p:nvSpPr>
        <p:spPr>
          <a:xfrm>
            <a:off x="5947848" y="-177807"/>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 name="Google Shape;166;p86"/>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86"/>
          <p:cNvSpPr txBox="1">
            <a:spLocks noGrp="1"/>
          </p:cNvSpPr>
          <p:nvPr>
            <p:ph type="body" idx="2"/>
          </p:nvPr>
        </p:nvSpPr>
        <p:spPr>
          <a:xfrm>
            <a:off x="6441262" y="465165"/>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8" name="Google Shape;168;p8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169" name="Google Shape;169;p86"/>
          <p:cNvGrpSpPr/>
          <p:nvPr/>
        </p:nvGrpSpPr>
        <p:grpSpPr>
          <a:xfrm>
            <a:off x="8448790" y="6057987"/>
            <a:ext cx="3144242" cy="374574"/>
            <a:chOff x="301128" y="6151084"/>
            <a:chExt cx="3144242" cy="374574"/>
          </a:xfrm>
        </p:grpSpPr>
        <p:pic>
          <p:nvPicPr>
            <p:cNvPr id="170" name="Google Shape;170;p8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71" name="Google Shape;171;p8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72" name="Google Shape;172;p8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5_Overview/Content Slide">
  <p:cSld name="5_Overview/Content Slide">
    <p:spTree>
      <p:nvGrpSpPr>
        <p:cNvPr id="1" name="Shape 173"/>
        <p:cNvGrpSpPr/>
        <p:nvPr/>
      </p:nvGrpSpPr>
      <p:grpSpPr>
        <a:xfrm>
          <a:off x="0" y="0"/>
          <a:ext cx="0" cy="0"/>
          <a:chOff x="0" y="0"/>
          <a:chExt cx="0" cy="0"/>
        </a:xfrm>
      </p:grpSpPr>
      <p:sp>
        <p:nvSpPr>
          <p:cNvPr id="174" name="Google Shape;174;p87"/>
          <p:cNvSpPr/>
          <p:nvPr/>
        </p:nvSpPr>
        <p:spPr>
          <a:xfrm>
            <a:off x="6642832" y="3126504"/>
            <a:ext cx="771474" cy="77147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87"/>
          <p:cNvSpPr txBox="1">
            <a:spLocks noGrp="1"/>
          </p:cNvSpPr>
          <p:nvPr>
            <p:ph type="body" idx="1"/>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6" name="Google Shape;176;p87"/>
          <p:cNvCxnSpPr/>
          <p:nvPr/>
        </p:nvCxnSpPr>
        <p:spPr>
          <a:xfrm>
            <a:off x="6051115" y="3516475"/>
            <a:ext cx="591717" cy="0"/>
          </a:xfrm>
          <a:prstGeom prst="straightConnector1">
            <a:avLst/>
          </a:prstGeom>
          <a:noFill/>
          <a:ln w="19050" cap="flat" cmpd="sng">
            <a:solidFill>
              <a:srgbClr val="F27954"/>
            </a:solidFill>
            <a:prstDash val="solid"/>
            <a:miter lim="800000"/>
            <a:headEnd type="none" w="sm" len="sm"/>
            <a:tailEnd type="none" w="sm" len="sm"/>
          </a:ln>
        </p:spPr>
      </p:cxnSp>
      <p:sp>
        <p:nvSpPr>
          <p:cNvPr id="177" name="Google Shape;177;p87"/>
          <p:cNvSpPr txBox="1">
            <a:spLocks noGrp="1"/>
          </p:cNvSpPr>
          <p:nvPr>
            <p:ph type="body" idx="2"/>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87"/>
          <p:cNvSpPr/>
          <p:nvPr/>
        </p:nvSpPr>
        <p:spPr>
          <a:xfrm>
            <a:off x="6628977" y="4184690"/>
            <a:ext cx="771474" cy="77147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87"/>
          <p:cNvSpPr txBox="1">
            <a:spLocks noGrp="1"/>
          </p:cNvSpPr>
          <p:nvPr>
            <p:ph type="body" idx="3"/>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0" name="Google Shape;180;p87"/>
          <p:cNvCxnSpPr/>
          <p:nvPr/>
        </p:nvCxnSpPr>
        <p:spPr>
          <a:xfrm>
            <a:off x="6037260" y="4574661"/>
            <a:ext cx="591717" cy="0"/>
          </a:xfrm>
          <a:prstGeom prst="straightConnector1">
            <a:avLst/>
          </a:prstGeom>
          <a:noFill/>
          <a:ln w="19050" cap="flat" cmpd="sng">
            <a:solidFill>
              <a:srgbClr val="F27954"/>
            </a:solidFill>
            <a:prstDash val="solid"/>
            <a:miter lim="800000"/>
            <a:headEnd type="none" w="sm" len="sm"/>
            <a:tailEnd type="none" w="sm" len="sm"/>
          </a:ln>
        </p:spPr>
      </p:cxnSp>
      <p:sp>
        <p:nvSpPr>
          <p:cNvPr id="181" name="Google Shape;181;p87"/>
          <p:cNvSpPr txBox="1">
            <a:spLocks noGrp="1"/>
          </p:cNvSpPr>
          <p:nvPr>
            <p:ph type="body" idx="4"/>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87"/>
          <p:cNvSpPr/>
          <p:nvPr/>
        </p:nvSpPr>
        <p:spPr>
          <a:xfrm>
            <a:off x="6642832" y="5261992"/>
            <a:ext cx="771474" cy="77147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3" name="Google Shape;183;p87"/>
          <p:cNvSpPr txBox="1">
            <a:spLocks noGrp="1"/>
          </p:cNvSpPr>
          <p:nvPr>
            <p:ph type="body" idx="5"/>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4" name="Google Shape;184;p87"/>
          <p:cNvCxnSpPr/>
          <p:nvPr/>
        </p:nvCxnSpPr>
        <p:spPr>
          <a:xfrm>
            <a:off x="6051115" y="5651963"/>
            <a:ext cx="591717" cy="0"/>
          </a:xfrm>
          <a:prstGeom prst="straightConnector1">
            <a:avLst/>
          </a:prstGeom>
          <a:noFill/>
          <a:ln w="19050" cap="flat" cmpd="sng">
            <a:solidFill>
              <a:srgbClr val="F27954"/>
            </a:solidFill>
            <a:prstDash val="solid"/>
            <a:miter lim="800000"/>
            <a:headEnd type="none" w="sm" len="sm"/>
            <a:tailEnd type="none" w="sm" len="sm"/>
          </a:ln>
        </p:spPr>
      </p:cxnSp>
      <p:sp>
        <p:nvSpPr>
          <p:cNvPr id="185" name="Google Shape;185;p87"/>
          <p:cNvSpPr txBox="1">
            <a:spLocks noGrp="1"/>
          </p:cNvSpPr>
          <p:nvPr>
            <p:ph type="body" idx="6"/>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6" name="Google Shape;186;p87"/>
          <p:cNvGrpSpPr/>
          <p:nvPr/>
        </p:nvGrpSpPr>
        <p:grpSpPr>
          <a:xfrm rot="-5400000">
            <a:off x="-1025447" y="4518095"/>
            <a:ext cx="3445636" cy="410479"/>
            <a:chOff x="301128" y="6151084"/>
            <a:chExt cx="3144242" cy="374574"/>
          </a:xfrm>
        </p:grpSpPr>
        <p:pic>
          <p:nvPicPr>
            <p:cNvPr id="187" name="Google Shape;187;p8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88" name="Google Shape;188;p8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89" name="Google Shape;189;p8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190" name="Google Shape;190;p87"/>
          <p:cNvSpPr/>
          <p:nvPr/>
        </p:nvSpPr>
        <p:spPr>
          <a:xfrm rot="10800000" flipH="1">
            <a:off x="1286010" y="54820"/>
            <a:ext cx="480999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91" name="Google Shape;191;p87"/>
          <p:cNvSpPr txBox="1">
            <a:spLocks noGrp="1"/>
          </p:cNvSpPr>
          <p:nvPr>
            <p:ph type="body" idx="7"/>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87"/>
          <p:cNvSpPr txBox="1">
            <a:spLocks noGrp="1"/>
          </p:cNvSpPr>
          <p:nvPr>
            <p:ph type="body" idx="8"/>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193"/>
        <p:cNvGrpSpPr/>
        <p:nvPr/>
      </p:nvGrpSpPr>
      <p:grpSpPr>
        <a:xfrm>
          <a:off x="0" y="0"/>
          <a:ext cx="0" cy="0"/>
          <a:chOff x="0" y="0"/>
          <a:chExt cx="0" cy="0"/>
        </a:xfrm>
      </p:grpSpPr>
      <p:sp>
        <p:nvSpPr>
          <p:cNvPr id="194" name="Google Shape;194;p88"/>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95" name="Google Shape;195;p88"/>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6" name="Google Shape;196;p88"/>
          <p:cNvGrpSpPr/>
          <p:nvPr/>
        </p:nvGrpSpPr>
        <p:grpSpPr>
          <a:xfrm>
            <a:off x="8448790" y="6057987"/>
            <a:ext cx="3144242" cy="374574"/>
            <a:chOff x="301128" y="6151084"/>
            <a:chExt cx="3144242" cy="374574"/>
          </a:xfrm>
        </p:grpSpPr>
        <p:pic>
          <p:nvPicPr>
            <p:cNvPr id="197" name="Google Shape;197;p8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98" name="Google Shape;198;p8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99" name="Google Shape;199;p8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200" name="Google Shape;200;p88"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201"/>
        <p:cNvGrpSpPr/>
        <p:nvPr/>
      </p:nvGrpSpPr>
      <p:grpSpPr>
        <a:xfrm>
          <a:off x="0" y="0"/>
          <a:ext cx="0" cy="0"/>
          <a:chOff x="0" y="0"/>
          <a:chExt cx="0" cy="0"/>
        </a:xfrm>
      </p:grpSpPr>
      <p:sp>
        <p:nvSpPr>
          <p:cNvPr id="202" name="Google Shape;202;p89"/>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03" name="Google Shape;203;p89"/>
          <p:cNvSpPr>
            <a:spLocks noGrp="1"/>
          </p:cNvSpPr>
          <p:nvPr>
            <p:ph type="pic" idx="2"/>
          </p:nvPr>
        </p:nvSpPr>
        <p:spPr>
          <a:xfrm>
            <a:off x="6852062" y="228600"/>
            <a:ext cx="5105121" cy="6362700"/>
          </a:xfrm>
          <a:prstGeom prst="rect">
            <a:avLst/>
          </a:prstGeom>
          <a:solidFill>
            <a:schemeClr val="lt1"/>
          </a:solidFill>
          <a:ln>
            <a:noFill/>
          </a:ln>
        </p:spPr>
      </p:sp>
      <p:sp>
        <p:nvSpPr>
          <p:cNvPr id="204" name="Google Shape;204;p8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8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06" name="Google Shape;206;p89"/>
          <p:cNvGrpSpPr/>
          <p:nvPr/>
        </p:nvGrpSpPr>
        <p:grpSpPr>
          <a:xfrm rot="-5400000">
            <a:off x="-1025447" y="4518095"/>
            <a:ext cx="3445636" cy="410479"/>
            <a:chOff x="301128" y="6151084"/>
            <a:chExt cx="3144242" cy="374574"/>
          </a:xfrm>
        </p:grpSpPr>
        <p:pic>
          <p:nvPicPr>
            <p:cNvPr id="207" name="Google Shape;207;p8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08" name="Google Shape;208;p8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09" name="Google Shape;209;p8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10"/>
        <p:cNvGrpSpPr/>
        <p:nvPr/>
      </p:nvGrpSpPr>
      <p:grpSpPr>
        <a:xfrm>
          <a:off x="0" y="0"/>
          <a:ext cx="0" cy="0"/>
          <a:chOff x="0" y="0"/>
          <a:chExt cx="0" cy="0"/>
        </a:xfrm>
      </p:grpSpPr>
      <p:sp>
        <p:nvSpPr>
          <p:cNvPr id="211" name="Google Shape;211;p90"/>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90"/>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90"/>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90"/>
          <p:cNvSpPr>
            <a:spLocks noGrp="1"/>
          </p:cNvSpPr>
          <p:nvPr>
            <p:ph type="pic" idx="3"/>
          </p:nvPr>
        </p:nvSpPr>
        <p:spPr>
          <a:xfrm>
            <a:off x="6392300" y="228600"/>
            <a:ext cx="5564883" cy="5447571"/>
          </a:xfrm>
          <a:prstGeom prst="rect">
            <a:avLst/>
          </a:prstGeom>
          <a:solidFill>
            <a:schemeClr val="lt1"/>
          </a:solidFill>
          <a:ln>
            <a:noFill/>
          </a:ln>
        </p:spPr>
      </p:sp>
      <p:pic>
        <p:nvPicPr>
          <p:cNvPr id="215" name="Google Shape;215;p90"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16" name="Google Shape;216;p90"/>
          <p:cNvGrpSpPr/>
          <p:nvPr/>
        </p:nvGrpSpPr>
        <p:grpSpPr>
          <a:xfrm>
            <a:off x="8448790" y="6057987"/>
            <a:ext cx="3144242" cy="374574"/>
            <a:chOff x="301128" y="6151084"/>
            <a:chExt cx="3144242" cy="374574"/>
          </a:xfrm>
        </p:grpSpPr>
        <p:pic>
          <p:nvPicPr>
            <p:cNvPr id="217" name="Google Shape;217;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18" name="Google Shape;218;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19" name="Google Shape;219;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3 point icon graph">
  <p:cSld name="1_3 point icon graph">
    <p:spTree>
      <p:nvGrpSpPr>
        <p:cNvPr id="1" name="Shape 220"/>
        <p:cNvGrpSpPr/>
        <p:nvPr/>
      </p:nvGrpSpPr>
      <p:grpSpPr>
        <a:xfrm>
          <a:off x="0" y="0"/>
          <a:ext cx="0" cy="0"/>
          <a:chOff x="0" y="0"/>
          <a:chExt cx="0" cy="0"/>
        </a:xfrm>
      </p:grpSpPr>
      <p:sp>
        <p:nvSpPr>
          <p:cNvPr id="221" name="Google Shape;221;p91"/>
          <p:cNvSpPr/>
          <p:nvPr/>
        </p:nvSpPr>
        <p:spPr>
          <a:xfrm>
            <a:off x="2214760" y="2073496"/>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2" name="Google Shape;222;p91"/>
          <p:cNvSpPr/>
          <p:nvPr/>
        </p:nvSpPr>
        <p:spPr>
          <a:xfrm>
            <a:off x="2257859" y="2114931"/>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3" name="Google Shape;223;p91"/>
          <p:cNvSpPr/>
          <p:nvPr/>
        </p:nvSpPr>
        <p:spPr>
          <a:xfrm>
            <a:off x="5337787" y="2119796"/>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4" name="Google Shape;224;p91"/>
          <p:cNvSpPr/>
          <p:nvPr/>
        </p:nvSpPr>
        <p:spPr>
          <a:xfrm>
            <a:off x="5379220" y="2161231"/>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5" name="Google Shape;225;p91"/>
          <p:cNvSpPr/>
          <p:nvPr/>
        </p:nvSpPr>
        <p:spPr>
          <a:xfrm>
            <a:off x="8734778" y="2126046"/>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6" name="Google Shape;226;p91"/>
          <p:cNvSpPr/>
          <p:nvPr/>
        </p:nvSpPr>
        <p:spPr>
          <a:xfrm>
            <a:off x="8781896" y="2167481"/>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7" name="Google Shape;227;p91"/>
          <p:cNvSpPr txBox="1">
            <a:spLocks noGrp="1"/>
          </p:cNvSpPr>
          <p:nvPr>
            <p:ph type="body" idx="1"/>
          </p:nvPr>
        </p:nvSpPr>
        <p:spPr>
          <a:xfrm>
            <a:off x="1945657" y="4679366"/>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91"/>
          <p:cNvSpPr txBox="1">
            <a:spLocks noGrp="1"/>
          </p:cNvSpPr>
          <p:nvPr>
            <p:ph type="body" idx="2"/>
          </p:nvPr>
        </p:nvSpPr>
        <p:spPr>
          <a:xfrm>
            <a:off x="5068119" y="4679366"/>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91"/>
          <p:cNvSpPr txBox="1">
            <a:spLocks noGrp="1"/>
          </p:cNvSpPr>
          <p:nvPr>
            <p:ph type="body" idx="3"/>
          </p:nvPr>
        </p:nvSpPr>
        <p:spPr>
          <a:xfrm>
            <a:off x="8468477" y="4679366"/>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91"/>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1" name="Google Shape;231;p9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232" name="Google Shape;232;p91"/>
          <p:cNvGrpSpPr/>
          <p:nvPr/>
        </p:nvGrpSpPr>
        <p:grpSpPr>
          <a:xfrm>
            <a:off x="4480947" y="6257070"/>
            <a:ext cx="3144242" cy="374574"/>
            <a:chOff x="301128" y="6151084"/>
            <a:chExt cx="3144242" cy="374574"/>
          </a:xfrm>
        </p:grpSpPr>
        <p:pic>
          <p:nvPicPr>
            <p:cNvPr id="233" name="Google Shape;233;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34" name="Google Shape;234;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35" name="Google Shape;235;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Overview/Content Slide">
  <p:cSld name="3_Overview/Content Slide">
    <p:spTree>
      <p:nvGrpSpPr>
        <p:cNvPr id="1" name="Shape 236"/>
        <p:cNvGrpSpPr/>
        <p:nvPr/>
      </p:nvGrpSpPr>
      <p:grpSpPr>
        <a:xfrm>
          <a:off x="0" y="0"/>
          <a:ext cx="0" cy="0"/>
          <a:chOff x="0" y="0"/>
          <a:chExt cx="0" cy="0"/>
        </a:xfrm>
      </p:grpSpPr>
      <p:sp>
        <p:nvSpPr>
          <p:cNvPr id="237" name="Google Shape;237;p92"/>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8" name="Google Shape;238;p92"/>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39" name="Google Shape;239;p92"/>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0" name="Google Shape;240;p92"/>
          <p:cNvSpPr txBox="1">
            <a:spLocks noGrp="1"/>
          </p:cNvSpPr>
          <p:nvPr>
            <p:ph type="body" idx="2"/>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1" name="Google Shape;241;p92"/>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92"/>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3" name="Google Shape;243;p92"/>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4" name="Google Shape;244;p92"/>
          <p:cNvSpPr txBox="1">
            <a:spLocks noGrp="1"/>
          </p:cNvSpPr>
          <p:nvPr>
            <p:ph type="body" idx="4"/>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92"/>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92"/>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7" name="Google Shape;247;p92"/>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8" name="Google Shape;248;p92"/>
          <p:cNvSpPr txBox="1">
            <a:spLocks noGrp="1"/>
          </p:cNvSpPr>
          <p:nvPr>
            <p:ph type="body" idx="6"/>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p92"/>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92"/>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1" name="Google Shape;251;p92"/>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2" name="Google Shape;252;p92"/>
          <p:cNvSpPr txBox="1">
            <a:spLocks noGrp="1"/>
          </p:cNvSpPr>
          <p:nvPr>
            <p:ph type="body" idx="8"/>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53" name="Google Shape;253;p92"/>
          <p:cNvGrpSpPr/>
          <p:nvPr/>
        </p:nvGrpSpPr>
        <p:grpSpPr>
          <a:xfrm rot="-5400000">
            <a:off x="-1025447" y="4518095"/>
            <a:ext cx="3445636" cy="410479"/>
            <a:chOff x="301128" y="6151084"/>
            <a:chExt cx="3144242" cy="374574"/>
          </a:xfrm>
        </p:grpSpPr>
        <p:pic>
          <p:nvPicPr>
            <p:cNvPr id="254" name="Google Shape;254;p9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55" name="Google Shape;255;p9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56" name="Google Shape;256;p9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257" name="Google Shape;257;p92"/>
          <p:cNvSpPr/>
          <p:nvPr/>
        </p:nvSpPr>
        <p:spPr>
          <a:xfrm rot="10800000" flipH="1">
            <a:off x="1286010" y="54820"/>
            <a:ext cx="4809990" cy="6892757"/>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58" name="Google Shape;258;p92"/>
          <p:cNvSpPr txBox="1">
            <a:spLocks noGrp="1"/>
          </p:cNvSpPr>
          <p:nvPr>
            <p:ph type="body" idx="9"/>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92"/>
          <p:cNvSpPr txBox="1">
            <a:spLocks noGrp="1"/>
          </p:cNvSpPr>
          <p:nvPr>
            <p:ph type="body" idx="13"/>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5"/>
        <p:cNvGrpSpPr/>
        <p:nvPr/>
      </p:nvGrpSpPr>
      <p:grpSpPr>
        <a:xfrm>
          <a:off x="0" y="0"/>
          <a:ext cx="0" cy="0"/>
          <a:chOff x="0" y="0"/>
          <a:chExt cx="0" cy="0"/>
        </a:xfrm>
      </p:grpSpPr>
      <p:sp>
        <p:nvSpPr>
          <p:cNvPr id="26" name="Google Shape;26;p75"/>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75"/>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8" name="Google Shape;28;p75"/>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9" name="Google Shape;29;p75"/>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75"/>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75"/>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 name="Google Shape;32;p75"/>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3" name="Google Shape;33;p75"/>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75"/>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75"/>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 name="Google Shape;36;p75"/>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7" name="Google Shape;37;p75"/>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75"/>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 name="Google Shape;39;p75"/>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 name="Google Shape;40;p75"/>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1" name="Google Shape;41;p75"/>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5"/>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75"/>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 name="Google Shape;44;p75"/>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5" name="Google Shape;45;p75"/>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75"/>
          <p:cNvGrpSpPr/>
          <p:nvPr/>
        </p:nvGrpSpPr>
        <p:grpSpPr>
          <a:xfrm rot="-5400000">
            <a:off x="-1025447" y="4518095"/>
            <a:ext cx="3445636" cy="410479"/>
            <a:chOff x="301128" y="6151084"/>
            <a:chExt cx="3144242" cy="374574"/>
          </a:xfrm>
        </p:grpSpPr>
        <p:pic>
          <p:nvPicPr>
            <p:cNvPr id="47" name="Google Shape;47;p7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8" name="Google Shape;48;p7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9" name="Google Shape;49;p7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50" name="Google Shape;50;p75"/>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1" name="Google Shape;51;p75"/>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75"/>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Photo Slide 3">
  <p:cSld name="1_Photo Slide 3">
    <p:spTree>
      <p:nvGrpSpPr>
        <p:cNvPr id="1" name="Shape 260"/>
        <p:cNvGrpSpPr/>
        <p:nvPr/>
      </p:nvGrpSpPr>
      <p:grpSpPr>
        <a:xfrm>
          <a:off x="0" y="0"/>
          <a:ext cx="0" cy="0"/>
          <a:chOff x="0" y="0"/>
          <a:chExt cx="0" cy="0"/>
        </a:xfrm>
      </p:grpSpPr>
      <p:sp>
        <p:nvSpPr>
          <p:cNvPr id="261" name="Google Shape;261;p93"/>
          <p:cNvSpPr>
            <a:spLocks noGrp="1"/>
          </p:cNvSpPr>
          <p:nvPr>
            <p:ph type="pic" idx="2"/>
          </p:nvPr>
        </p:nvSpPr>
        <p:spPr>
          <a:xfrm>
            <a:off x="241300" y="228600"/>
            <a:ext cx="11696700" cy="5763986"/>
          </a:xfrm>
          <a:prstGeom prst="rect">
            <a:avLst/>
          </a:prstGeom>
          <a:noFill/>
          <a:ln>
            <a:noFill/>
          </a:ln>
        </p:spPr>
      </p:sp>
      <p:sp>
        <p:nvSpPr>
          <p:cNvPr id="262" name="Google Shape;262;p93"/>
          <p:cNvSpPr/>
          <p:nvPr/>
        </p:nvSpPr>
        <p:spPr>
          <a:xfrm>
            <a:off x="6197600" y="985864"/>
            <a:ext cx="5994400" cy="242570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93"/>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p93"/>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93"/>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6" name="Google Shape;266;p93"/>
          <p:cNvGrpSpPr/>
          <p:nvPr/>
        </p:nvGrpSpPr>
        <p:grpSpPr>
          <a:xfrm>
            <a:off x="301128" y="6151084"/>
            <a:ext cx="3144242" cy="374574"/>
            <a:chOff x="301128" y="6151084"/>
            <a:chExt cx="3144242" cy="374574"/>
          </a:xfrm>
        </p:grpSpPr>
        <p:pic>
          <p:nvPicPr>
            <p:cNvPr id="267" name="Google Shape;267;p9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68" name="Google Shape;268;p9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69" name="Google Shape;269;p9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270"/>
        <p:cNvGrpSpPr/>
        <p:nvPr/>
      </p:nvGrpSpPr>
      <p:grpSpPr>
        <a:xfrm>
          <a:off x="0" y="0"/>
          <a:ext cx="0" cy="0"/>
          <a:chOff x="0" y="0"/>
          <a:chExt cx="0" cy="0"/>
        </a:xfrm>
      </p:grpSpPr>
      <p:sp>
        <p:nvSpPr>
          <p:cNvPr id="271" name="Google Shape;271;p94"/>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2" name="Google Shape;272;p94"/>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273;p94"/>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94"/>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275;p94"/>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6" name="Google Shape;276;p94"/>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277;p94"/>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8" name="Google Shape;278;p94"/>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94"/>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280;p94"/>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94"/>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94"/>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94"/>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94"/>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94"/>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p94"/>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7" name="Google Shape;287;p94"/>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88" name="Google Shape;288;p94"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289" name="Google Shape;289;p94"/>
          <p:cNvGrpSpPr/>
          <p:nvPr/>
        </p:nvGrpSpPr>
        <p:grpSpPr>
          <a:xfrm>
            <a:off x="389965" y="6092742"/>
            <a:ext cx="3144242" cy="374574"/>
            <a:chOff x="301128" y="6151084"/>
            <a:chExt cx="3144242" cy="374574"/>
          </a:xfrm>
        </p:grpSpPr>
        <p:pic>
          <p:nvPicPr>
            <p:cNvPr id="290" name="Google Shape;290;p9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91" name="Google Shape;291;p9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92" name="Google Shape;292;p9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293" name="Google Shape;293;p94"/>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94"/>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94"/>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94"/>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Divider Slide - Purple">
  <p:cSld name="1_Divider Slide - Purple">
    <p:spTree>
      <p:nvGrpSpPr>
        <p:cNvPr id="1" name="Shape 297"/>
        <p:cNvGrpSpPr/>
        <p:nvPr/>
      </p:nvGrpSpPr>
      <p:grpSpPr>
        <a:xfrm>
          <a:off x="0" y="0"/>
          <a:ext cx="0" cy="0"/>
          <a:chOff x="0" y="0"/>
          <a:chExt cx="0" cy="0"/>
        </a:xfrm>
      </p:grpSpPr>
      <p:sp>
        <p:nvSpPr>
          <p:cNvPr id="298" name="Google Shape;298;p95"/>
          <p:cNvSpPr/>
          <p:nvPr/>
        </p:nvSpPr>
        <p:spPr>
          <a:xfrm>
            <a:off x="0" y="0"/>
            <a:ext cx="12192000" cy="5502729"/>
          </a:xfrm>
          <a:prstGeom prst="rect">
            <a:avLst/>
          </a:prstGeom>
          <a:solidFill>
            <a:srgbClr val="91639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99" name="Google Shape;299;p9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00" name="Google Shape;300;p95"/>
          <p:cNvGrpSpPr/>
          <p:nvPr/>
        </p:nvGrpSpPr>
        <p:grpSpPr>
          <a:xfrm>
            <a:off x="8448790" y="6057987"/>
            <a:ext cx="3144242" cy="374574"/>
            <a:chOff x="301128" y="6151084"/>
            <a:chExt cx="3144242" cy="374574"/>
          </a:xfrm>
        </p:grpSpPr>
        <p:pic>
          <p:nvPicPr>
            <p:cNvPr id="301" name="Google Shape;301;p9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02" name="Google Shape;302;p9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03" name="Google Shape;303;p9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04" name="Google Shape;304;p95"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Text / Photo Slide - Blue">
  <p:cSld name="2_Text / Photo Slide - Blue">
    <p:spTree>
      <p:nvGrpSpPr>
        <p:cNvPr id="1" name="Shape 305"/>
        <p:cNvGrpSpPr/>
        <p:nvPr/>
      </p:nvGrpSpPr>
      <p:grpSpPr>
        <a:xfrm>
          <a:off x="0" y="0"/>
          <a:ext cx="0" cy="0"/>
          <a:chOff x="0" y="0"/>
          <a:chExt cx="0" cy="0"/>
        </a:xfrm>
      </p:grpSpPr>
      <p:sp>
        <p:nvSpPr>
          <p:cNvPr id="306" name="Google Shape;306;p96"/>
          <p:cNvSpPr/>
          <p:nvPr/>
        </p:nvSpPr>
        <p:spPr>
          <a:xfrm>
            <a:off x="5947848" y="-177807"/>
            <a:ext cx="6151000" cy="6215028"/>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7" name="Google Shape;307;p96"/>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96"/>
          <p:cNvSpPr txBox="1">
            <a:spLocks noGrp="1"/>
          </p:cNvSpPr>
          <p:nvPr>
            <p:ph type="body" idx="2"/>
          </p:nvPr>
        </p:nvSpPr>
        <p:spPr>
          <a:xfrm>
            <a:off x="6441262" y="465165"/>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9" name="Google Shape;309;p9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10" name="Google Shape;310;p96"/>
          <p:cNvGrpSpPr/>
          <p:nvPr/>
        </p:nvGrpSpPr>
        <p:grpSpPr>
          <a:xfrm>
            <a:off x="8448790" y="6057987"/>
            <a:ext cx="3144242" cy="374574"/>
            <a:chOff x="301128" y="6151084"/>
            <a:chExt cx="3144242" cy="374574"/>
          </a:xfrm>
        </p:grpSpPr>
        <p:pic>
          <p:nvPicPr>
            <p:cNvPr id="311" name="Google Shape;311;p9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12" name="Google Shape;312;p9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13" name="Google Shape;313;p9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_Overview/Content Slide">
  <p:cSld name="4_Overview/Content Slide">
    <p:spTree>
      <p:nvGrpSpPr>
        <p:cNvPr id="1" name="Shape 314"/>
        <p:cNvGrpSpPr/>
        <p:nvPr/>
      </p:nvGrpSpPr>
      <p:grpSpPr>
        <a:xfrm>
          <a:off x="0" y="0"/>
          <a:ext cx="0" cy="0"/>
          <a:chOff x="0" y="0"/>
          <a:chExt cx="0" cy="0"/>
        </a:xfrm>
      </p:grpSpPr>
      <p:sp>
        <p:nvSpPr>
          <p:cNvPr id="315" name="Google Shape;315;p97"/>
          <p:cNvSpPr/>
          <p:nvPr/>
        </p:nvSpPr>
        <p:spPr>
          <a:xfrm>
            <a:off x="6642832" y="992114"/>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6" name="Google Shape;316;p97"/>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17" name="Google Shape;317;p97"/>
          <p:cNvCxnSpPr/>
          <p:nvPr/>
        </p:nvCxnSpPr>
        <p:spPr>
          <a:xfrm>
            <a:off x="6051115" y="1382085"/>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18" name="Google Shape;318;p97"/>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97"/>
          <p:cNvSpPr/>
          <p:nvPr/>
        </p:nvSpPr>
        <p:spPr>
          <a:xfrm>
            <a:off x="6642832" y="2066740"/>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0" name="Google Shape;320;p97"/>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1" name="Google Shape;321;p97"/>
          <p:cNvCxnSpPr/>
          <p:nvPr/>
        </p:nvCxnSpPr>
        <p:spPr>
          <a:xfrm>
            <a:off x="6051115" y="2456711"/>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22" name="Google Shape;322;p97"/>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97"/>
          <p:cNvSpPr/>
          <p:nvPr/>
        </p:nvSpPr>
        <p:spPr>
          <a:xfrm>
            <a:off x="6642832" y="3126504"/>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4" name="Google Shape;324;p97"/>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5" name="Google Shape;325;p97"/>
          <p:cNvCxnSpPr/>
          <p:nvPr/>
        </p:nvCxnSpPr>
        <p:spPr>
          <a:xfrm>
            <a:off x="6051115" y="3516475"/>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26" name="Google Shape;326;p97"/>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97"/>
          <p:cNvSpPr/>
          <p:nvPr/>
        </p:nvSpPr>
        <p:spPr>
          <a:xfrm>
            <a:off x="6628977" y="4184690"/>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8" name="Google Shape;328;p97"/>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9" name="Google Shape;329;p97"/>
          <p:cNvCxnSpPr/>
          <p:nvPr/>
        </p:nvCxnSpPr>
        <p:spPr>
          <a:xfrm>
            <a:off x="6037260" y="4574661"/>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30" name="Google Shape;330;p97"/>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1" name="Google Shape;331;p97"/>
          <p:cNvSpPr/>
          <p:nvPr/>
        </p:nvSpPr>
        <p:spPr>
          <a:xfrm>
            <a:off x="6642832" y="5261992"/>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2" name="Google Shape;332;p97"/>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33" name="Google Shape;333;p97"/>
          <p:cNvCxnSpPr/>
          <p:nvPr/>
        </p:nvCxnSpPr>
        <p:spPr>
          <a:xfrm>
            <a:off x="6051115" y="5651963"/>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34" name="Google Shape;334;p97"/>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35" name="Google Shape;335;p97"/>
          <p:cNvGrpSpPr/>
          <p:nvPr/>
        </p:nvGrpSpPr>
        <p:grpSpPr>
          <a:xfrm rot="-5400000">
            <a:off x="-1025447" y="4518095"/>
            <a:ext cx="3445636" cy="410479"/>
            <a:chOff x="301128" y="6151084"/>
            <a:chExt cx="3144242" cy="374574"/>
          </a:xfrm>
        </p:grpSpPr>
        <p:pic>
          <p:nvPicPr>
            <p:cNvPr id="336" name="Google Shape;336;p9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37" name="Google Shape;337;p9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38" name="Google Shape;338;p9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39" name="Google Shape;339;p97"/>
          <p:cNvSpPr/>
          <p:nvPr/>
        </p:nvSpPr>
        <p:spPr>
          <a:xfrm rot="10800000" flipH="1">
            <a:off x="1286010" y="-4"/>
            <a:ext cx="4809990" cy="6892757"/>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40" name="Google Shape;340;p97"/>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1" name="Google Shape;341;p97"/>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4 point icon graph">
  <p:cSld name="1_4 point icon graph">
    <p:spTree>
      <p:nvGrpSpPr>
        <p:cNvPr id="1" name="Shape 342"/>
        <p:cNvGrpSpPr/>
        <p:nvPr/>
      </p:nvGrpSpPr>
      <p:grpSpPr>
        <a:xfrm>
          <a:off x="0" y="0"/>
          <a:ext cx="0" cy="0"/>
          <a:chOff x="0" y="0"/>
          <a:chExt cx="0" cy="0"/>
        </a:xfrm>
      </p:grpSpPr>
      <p:pic>
        <p:nvPicPr>
          <p:cNvPr id="343" name="Google Shape;343;p9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344" name="Google Shape;344;p98"/>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5" name="Google Shape;345;p98"/>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6" name="Google Shape;346;p98"/>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7" name="Google Shape;347;p98"/>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8" name="Google Shape;348;p98"/>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9" name="Google Shape;349;p98"/>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50" name="Google Shape;350;p98"/>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52" name="Google Shape;352;p98"/>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98"/>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p98"/>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355" name="Google Shape;355;p98"/>
          <p:cNvGrpSpPr/>
          <p:nvPr/>
        </p:nvGrpSpPr>
        <p:grpSpPr>
          <a:xfrm>
            <a:off x="389965" y="6092742"/>
            <a:ext cx="3144242" cy="374574"/>
            <a:chOff x="301128" y="6151084"/>
            <a:chExt cx="3144242" cy="374574"/>
          </a:xfrm>
        </p:grpSpPr>
        <p:pic>
          <p:nvPicPr>
            <p:cNvPr id="356" name="Google Shape;356;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57" name="Google Shape;357;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58" name="Google Shape;358;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59" name="Google Shape;359;p98"/>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_4 point icon graph">
  <p:cSld name="2_4 point icon graph">
    <p:spTree>
      <p:nvGrpSpPr>
        <p:cNvPr id="1" name="Shape 360"/>
        <p:cNvGrpSpPr/>
        <p:nvPr/>
      </p:nvGrpSpPr>
      <p:grpSpPr>
        <a:xfrm>
          <a:off x="0" y="0"/>
          <a:ext cx="0" cy="0"/>
          <a:chOff x="0" y="0"/>
          <a:chExt cx="0" cy="0"/>
        </a:xfrm>
      </p:grpSpPr>
      <p:pic>
        <p:nvPicPr>
          <p:cNvPr id="361" name="Google Shape;361;p9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362" name="Google Shape;362;p99"/>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3" name="Google Shape;363;p99"/>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4" name="Google Shape;364;p99"/>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5" name="Google Shape;365;p99"/>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6" name="Google Shape;366;p99"/>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7" name="Google Shape;367;p99"/>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chemeClr val="l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8" name="Google Shape;368;p99"/>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70" name="Google Shape;370;p99"/>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p99"/>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2" name="Google Shape;372;p99"/>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373" name="Google Shape;373;p99"/>
          <p:cNvGrpSpPr/>
          <p:nvPr/>
        </p:nvGrpSpPr>
        <p:grpSpPr>
          <a:xfrm>
            <a:off x="389965" y="6092742"/>
            <a:ext cx="3144242" cy="374574"/>
            <a:chOff x="301128" y="6151084"/>
            <a:chExt cx="3144242" cy="374574"/>
          </a:xfrm>
        </p:grpSpPr>
        <p:pic>
          <p:nvPicPr>
            <p:cNvPr id="374" name="Google Shape;374;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75" name="Google Shape;375;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76" name="Google Shape;376;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77" name="Google Shape;377;p99"/>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_4 point icon graph">
  <p:cSld name="3_4 point icon graph">
    <p:spTree>
      <p:nvGrpSpPr>
        <p:cNvPr id="1" name="Shape 378"/>
        <p:cNvGrpSpPr/>
        <p:nvPr/>
      </p:nvGrpSpPr>
      <p:grpSpPr>
        <a:xfrm>
          <a:off x="0" y="0"/>
          <a:ext cx="0" cy="0"/>
          <a:chOff x="0" y="0"/>
          <a:chExt cx="0" cy="0"/>
        </a:xfrm>
      </p:grpSpPr>
      <p:pic>
        <p:nvPicPr>
          <p:cNvPr id="379" name="Google Shape;379;p10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380" name="Google Shape;380;p100"/>
          <p:cNvSpPr/>
          <p:nvPr/>
        </p:nvSpPr>
        <p:spPr>
          <a:xfrm>
            <a:off x="5964363"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81" name="Google Shape;381;p100"/>
          <p:cNvSpPr/>
          <p:nvPr/>
        </p:nvSpPr>
        <p:spPr>
          <a:xfrm>
            <a:off x="6030045"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82" name="Google Shape;382;p100"/>
          <p:cNvSpPr/>
          <p:nvPr/>
        </p:nvSpPr>
        <p:spPr>
          <a:xfrm>
            <a:off x="5441958"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84" name="Google Shape;384;p100"/>
          <p:cNvSpPr txBox="1">
            <a:spLocks noGrp="1"/>
          </p:cNvSpPr>
          <p:nvPr>
            <p:ph type="body" idx="1"/>
          </p:nvPr>
        </p:nvSpPr>
        <p:spPr>
          <a:xfrm>
            <a:off x="6925289" y="1063485"/>
            <a:ext cx="4464953" cy="482396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5" name="Google Shape;385;p100"/>
          <p:cNvSpPr/>
          <p:nvPr/>
        </p:nvSpPr>
        <p:spPr>
          <a:xfrm>
            <a:off x="-1" y="3225283"/>
            <a:ext cx="5851199" cy="234620"/>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386" name="Google Shape;386;p100"/>
          <p:cNvGrpSpPr/>
          <p:nvPr/>
        </p:nvGrpSpPr>
        <p:grpSpPr>
          <a:xfrm>
            <a:off x="389965" y="6092742"/>
            <a:ext cx="3144242" cy="374574"/>
            <a:chOff x="301128" y="6151084"/>
            <a:chExt cx="3144242" cy="374574"/>
          </a:xfrm>
        </p:grpSpPr>
        <p:pic>
          <p:nvPicPr>
            <p:cNvPr id="387" name="Google Shape;387;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88" name="Google Shape;388;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89" name="Google Shape;389;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Laptop Slide">
  <p:cSld name="1_Laptop Slide">
    <p:spTree>
      <p:nvGrpSpPr>
        <p:cNvPr id="1" name="Shape 390"/>
        <p:cNvGrpSpPr/>
        <p:nvPr/>
      </p:nvGrpSpPr>
      <p:grpSpPr>
        <a:xfrm>
          <a:off x="0" y="0"/>
          <a:ext cx="0" cy="0"/>
          <a:chOff x="0" y="0"/>
          <a:chExt cx="0" cy="0"/>
        </a:xfrm>
      </p:grpSpPr>
      <p:sp>
        <p:nvSpPr>
          <p:cNvPr id="391" name="Google Shape;391;p101"/>
          <p:cNvSpPr/>
          <p:nvPr/>
        </p:nvSpPr>
        <p:spPr>
          <a:xfrm>
            <a:off x="0" y="0"/>
            <a:ext cx="12192000" cy="2508049"/>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2" name="Google Shape;392;p101"/>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3" name="Google Shape;393;p101"/>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94" name="Google Shape;394;p101"/>
          <p:cNvSpPr>
            <a:spLocks noGrp="1"/>
          </p:cNvSpPr>
          <p:nvPr>
            <p:ph type="pic" idx="2"/>
          </p:nvPr>
        </p:nvSpPr>
        <p:spPr>
          <a:xfrm>
            <a:off x="7061200" y="1203325"/>
            <a:ext cx="5130800" cy="3913188"/>
          </a:xfrm>
          <a:prstGeom prst="rect">
            <a:avLst/>
          </a:prstGeom>
          <a:solidFill>
            <a:schemeClr val="lt1"/>
          </a:solidFill>
          <a:ln>
            <a:noFill/>
          </a:ln>
        </p:spPr>
      </p:sp>
      <p:sp>
        <p:nvSpPr>
          <p:cNvPr id="395" name="Google Shape;395;p101"/>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6" name="Google Shape;396;p101"/>
          <p:cNvGrpSpPr/>
          <p:nvPr/>
        </p:nvGrpSpPr>
        <p:grpSpPr>
          <a:xfrm>
            <a:off x="389965" y="6092742"/>
            <a:ext cx="3144242" cy="374574"/>
            <a:chOff x="301128" y="6151084"/>
            <a:chExt cx="3144242" cy="374574"/>
          </a:xfrm>
        </p:grpSpPr>
        <p:pic>
          <p:nvPicPr>
            <p:cNvPr id="397" name="Google Shape;397;p10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98" name="Google Shape;398;p10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99" name="Google Shape;399;p10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ext only MASTER slide">
  <p:cSld name="1_Text only MASTER slide">
    <p:spTree>
      <p:nvGrpSpPr>
        <p:cNvPr id="1" name="Shape 410"/>
        <p:cNvGrpSpPr/>
        <p:nvPr/>
      </p:nvGrpSpPr>
      <p:grpSpPr>
        <a:xfrm>
          <a:off x="0" y="0"/>
          <a:ext cx="0" cy="0"/>
          <a:chOff x="0" y="0"/>
          <a:chExt cx="0" cy="0"/>
        </a:xfrm>
      </p:grpSpPr>
      <p:sp>
        <p:nvSpPr>
          <p:cNvPr id="411" name="Google Shape;411;p10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2" name="Google Shape;412;p10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3"/>
          <p:cNvGrpSpPr/>
          <p:nvPr/>
        </p:nvGrpSpPr>
        <p:grpSpPr>
          <a:xfrm>
            <a:off x="389965" y="6092742"/>
            <a:ext cx="3144242" cy="374574"/>
            <a:chOff x="301128" y="6151084"/>
            <a:chExt cx="3144242" cy="374574"/>
          </a:xfrm>
        </p:grpSpPr>
        <p:pic>
          <p:nvPicPr>
            <p:cNvPr id="414" name="Google Shape;414;p10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5" name="Google Shape;415;p10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6" name="Google Shape;416;p10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417" name="Google Shape;417;p10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418" name="Google Shape;418;p103"/>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53"/>
        <p:cNvGrpSpPr/>
        <p:nvPr/>
      </p:nvGrpSpPr>
      <p:grpSpPr>
        <a:xfrm>
          <a:off x="0" y="0"/>
          <a:ext cx="0" cy="0"/>
          <a:chOff x="0" y="0"/>
          <a:chExt cx="0" cy="0"/>
        </a:xfrm>
      </p:grpSpPr>
      <p:sp>
        <p:nvSpPr>
          <p:cNvPr id="54" name="Google Shape;54;p76"/>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5" name="Google Shape;55;p76"/>
          <p:cNvSpPr>
            <a:spLocks noGrp="1"/>
          </p:cNvSpPr>
          <p:nvPr>
            <p:ph type="pic" idx="2"/>
          </p:nvPr>
        </p:nvSpPr>
        <p:spPr>
          <a:xfrm>
            <a:off x="6852062" y="228600"/>
            <a:ext cx="5105121" cy="6362700"/>
          </a:xfrm>
          <a:prstGeom prst="rect">
            <a:avLst/>
          </a:prstGeom>
          <a:solidFill>
            <a:schemeClr val="lt1"/>
          </a:solidFill>
          <a:ln>
            <a:noFill/>
          </a:ln>
        </p:spPr>
      </p:sp>
      <p:sp>
        <p:nvSpPr>
          <p:cNvPr id="56" name="Google Shape;56;p76"/>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7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8" name="Google Shape;58;p76"/>
          <p:cNvGrpSpPr/>
          <p:nvPr/>
        </p:nvGrpSpPr>
        <p:grpSpPr>
          <a:xfrm rot="-5400000">
            <a:off x="-1025447" y="4518095"/>
            <a:ext cx="3445636" cy="410479"/>
            <a:chOff x="301128" y="6151084"/>
            <a:chExt cx="3144242" cy="374574"/>
          </a:xfrm>
        </p:grpSpPr>
        <p:pic>
          <p:nvPicPr>
            <p:cNvPr id="59" name="Google Shape;59;p7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0" name="Google Shape;60;p7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1" name="Google Shape;61;p7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Final Slide">
  <p:cSld name="1_Final Slide">
    <p:spTree>
      <p:nvGrpSpPr>
        <p:cNvPr id="1" name="Shape 419"/>
        <p:cNvGrpSpPr/>
        <p:nvPr/>
      </p:nvGrpSpPr>
      <p:grpSpPr>
        <a:xfrm>
          <a:off x="0" y="0"/>
          <a:ext cx="0" cy="0"/>
          <a:chOff x="0" y="0"/>
          <a:chExt cx="0" cy="0"/>
        </a:xfrm>
      </p:grpSpPr>
      <p:pic>
        <p:nvPicPr>
          <p:cNvPr id="420" name="Google Shape;420;p104"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421" name="Google Shape;421;p104"/>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422" name="Google Shape;422;p104"/>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3" name="Google Shape;423;p104"/>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4" name="Google Shape;424;p104"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425" name="Google Shape;425;p104"/>
          <p:cNvGrpSpPr/>
          <p:nvPr/>
        </p:nvGrpSpPr>
        <p:grpSpPr>
          <a:xfrm>
            <a:off x="9456007" y="5836660"/>
            <a:ext cx="2735993" cy="679345"/>
            <a:chOff x="0" y="0"/>
            <a:chExt cx="2301694" cy="571500"/>
          </a:xfrm>
        </p:grpSpPr>
        <p:sp>
          <p:nvSpPr>
            <p:cNvPr id="426" name="Google Shape;426;p104"/>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27" name="Google Shape;427;p104"/>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428"/>
        <p:cNvGrpSpPr/>
        <p:nvPr/>
      </p:nvGrpSpPr>
      <p:grpSpPr>
        <a:xfrm>
          <a:off x="0" y="0"/>
          <a:ext cx="0" cy="0"/>
          <a:chOff x="0" y="0"/>
          <a:chExt cx="0" cy="0"/>
        </a:xfrm>
      </p:grpSpPr>
      <p:sp>
        <p:nvSpPr>
          <p:cNvPr id="429" name="Google Shape;429;p105"/>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0" name="Google Shape;430;p105"/>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de-DE"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431" name="Google Shape;431;p105"/>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dirty="0">
                <a:solidFill>
                  <a:schemeClr val="lt1"/>
                </a:solidFill>
                <a:latin typeface="Calibri"/>
                <a:ea typeface="Calibri"/>
                <a:cs typeface="Calibri"/>
                <a:sym typeface="Calibri"/>
              </a:rPr>
              <a:t>PLEASE ENSURE TO KEEP FONTS AS PER THE LAYOUT</a:t>
            </a: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48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Divider</a:t>
            </a:r>
            <a:r>
              <a:rPr lang="de-DE" sz="3000" b="0" i="0" u="none" strike="noStrike" dirty="0">
                <a:solidFill>
                  <a:schemeClr val="lt1"/>
                </a:solidFill>
                <a:latin typeface="Calibri"/>
                <a:ea typeface="Calibri"/>
                <a:cs typeface="Calibri"/>
                <a:sym typeface="Calibri"/>
              </a:rPr>
              <a:t> Slides</a:t>
            </a:r>
            <a:endParaRPr dirty="0"/>
          </a:p>
          <a:p>
            <a:pPr marL="0" marR="0" lvl="0" indent="0" algn="l" rtl="0">
              <a:spcBef>
                <a:spcPts val="0"/>
              </a:spcBef>
              <a:spcAft>
                <a:spcPts val="0"/>
              </a:spcAft>
              <a:buClr>
                <a:schemeClr val="dk1"/>
              </a:buClr>
              <a:buSzPts val="1100"/>
              <a:buFont typeface="Arial"/>
              <a:buNone/>
            </a:pPr>
            <a:endParaRPr sz="1000" b="1"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36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Title </a:t>
            </a:r>
            <a:r>
              <a:rPr lang="de-DE" sz="3000" b="0" i="0" u="none" strike="noStrike" dirty="0" err="1">
                <a:solidFill>
                  <a:schemeClr val="lt1"/>
                </a:solidFill>
                <a:latin typeface="Calibri"/>
                <a:ea typeface="Calibri"/>
                <a:cs typeface="Calibri"/>
                <a:sym typeface="Calibri"/>
              </a:rPr>
              <a:t>Heading</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30 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Sub-</a:t>
            </a:r>
            <a:r>
              <a:rPr lang="de-DE" sz="3000" b="0" i="0" u="none" strike="noStrike" dirty="0" err="1">
                <a:solidFill>
                  <a:schemeClr val="lt1"/>
                </a:solidFill>
                <a:latin typeface="Calibri"/>
                <a:ea typeface="Calibri"/>
                <a:cs typeface="Calibri"/>
                <a:sym typeface="Calibri"/>
              </a:rPr>
              <a:t>Titles</a:t>
            </a:r>
            <a:endParaRPr dirty="0"/>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Quotes</a:t>
            </a:r>
            <a:r>
              <a:rPr lang="de-DE" sz="3000" b="0" i="0" u="none" strike="noStrik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24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Main Text Body </a:t>
            </a:r>
            <a:endParaRPr sz="3000" dirty="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p:txBody>
      </p:sp>
      <p:sp>
        <p:nvSpPr>
          <p:cNvPr id="432" name="Google Shape;432;p105"/>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dirty="0" err="1">
                <a:solidFill>
                  <a:schemeClr val="lt1"/>
                </a:solidFill>
                <a:latin typeface="Calibri"/>
                <a:ea typeface="Calibri"/>
                <a:cs typeface="Calibri"/>
                <a:sym typeface="Calibri"/>
              </a:rPr>
              <a:t>Please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ensure</a:t>
            </a:r>
            <a:r>
              <a:rPr lang="de-DE" sz="2400" b="0" i="0" u="none" strike="noStrike" dirty="0">
                <a:solidFill>
                  <a:schemeClr val="lt1"/>
                </a:solidFill>
                <a:latin typeface="Calibri"/>
                <a:ea typeface="Calibri"/>
                <a:cs typeface="Calibri"/>
                <a:sym typeface="Calibri"/>
              </a:rPr>
              <a:t> to </a:t>
            </a:r>
            <a:r>
              <a:rPr lang="de-DE" sz="2400" b="0" i="0" u="none" strike="noStrike" dirty="0" err="1">
                <a:solidFill>
                  <a:schemeClr val="lt1"/>
                </a:solidFill>
                <a:latin typeface="Calibri"/>
                <a:ea typeface="Calibri"/>
                <a:cs typeface="Calibri"/>
                <a:sym typeface="Calibri"/>
              </a:rPr>
              <a:t>keep</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sizes</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set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as</a:t>
            </a:r>
            <a:r>
              <a:rPr lang="de-DE" sz="2400" b="0" i="0" u="none" strike="noStrike" dirty="0">
                <a:solidFill>
                  <a:schemeClr val="lt1"/>
                </a:solidFill>
                <a:latin typeface="Calibri"/>
                <a:ea typeface="Calibri"/>
                <a:cs typeface="Calibri"/>
                <a:sym typeface="Calibri"/>
              </a:rPr>
              <a:t> per </a:t>
            </a:r>
            <a:r>
              <a:rPr lang="de-DE" sz="2400" b="0" i="0" u="none" strike="noStrike" dirty="0" err="1">
                <a:solidFill>
                  <a:schemeClr val="lt1"/>
                </a:solidFill>
                <a:latin typeface="Calibri"/>
                <a:ea typeface="Calibri"/>
                <a:cs typeface="Calibri"/>
                <a:sym typeface="Calibri"/>
              </a:rPr>
              <a:t>the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slide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layouts</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used</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throughout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the</a:t>
            </a:r>
            <a:r>
              <a:rPr lang="de-DE" sz="2400" b="0" i="0" u="none" strike="noStrike" dirty="0">
                <a:solidFill>
                  <a:schemeClr val="lt1"/>
                </a:solidFill>
                <a:latin typeface="Calibri"/>
                <a:ea typeface="Calibri"/>
                <a:cs typeface="Calibri"/>
                <a:sym typeface="Calibri"/>
              </a:rPr>
              <a:t> </a:t>
            </a:r>
            <a:r>
              <a:rPr lang="de-DE" sz="2400" b="1" i="0" u="none" strike="noStrike" dirty="0">
                <a:solidFill>
                  <a:schemeClr val="lt1"/>
                </a:solidFill>
                <a:latin typeface="Calibri"/>
                <a:ea typeface="Calibri"/>
                <a:cs typeface="Calibri"/>
                <a:sym typeface="Calibri"/>
              </a:rPr>
              <a:t>NAVIGATING TOURISM </a:t>
            </a:r>
            <a:r>
              <a:rPr lang="de-DE" sz="2400" b="0" i="0" u="none" strike="noStrike" dirty="0">
                <a:solidFill>
                  <a:schemeClr val="lt1"/>
                </a:solidFill>
                <a:latin typeface="Calibri"/>
                <a:ea typeface="Calibri"/>
                <a:cs typeface="Calibri"/>
                <a:sym typeface="Calibri"/>
              </a:rPr>
              <a:t>PowerPoint </a:t>
            </a:r>
            <a:r>
              <a:rPr lang="de-DE" sz="2400" b="0" i="0" u="none" strike="noStrike" dirty="0" err="1">
                <a:solidFill>
                  <a:schemeClr val="lt1"/>
                </a:solidFill>
                <a:latin typeface="Calibri"/>
                <a:ea typeface="Calibri"/>
                <a:cs typeface="Calibri"/>
                <a:sym typeface="Calibri"/>
              </a:rPr>
              <a:t>is</a:t>
            </a:r>
            <a:r>
              <a:rPr lang="de-DE" sz="2400" b="0" i="0" u="none" strike="noStrike" dirty="0">
                <a:solidFill>
                  <a:schemeClr val="lt1"/>
                </a:solidFill>
                <a:latin typeface="Calibri"/>
                <a:ea typeface="Calibri"/>
                <a:cs typeface="Calibri"/>
                <a:sym typeface="Calibri"/>
              </a:rPr>
              <a:t>….</a:t>
            </a: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dirty="0">
                <a:solidFill>
                  <a:schemeClr val="lt1"/>
                </a:solidFill>
                <a:latin typeface="Calibri"/>
                <a:ea typeface="Calibri"/>
                <a:cs typeface="Calibri"/>
                <a:sym typeface="Calibri"/>
              </a:rPr>
              <a:t>Calibri</a:t>
            </a:r>
            <a:endParaRPr sz="3600" dirty="0">
              <a:solidFill>
                <a:schemeClr val="lt1"/>
              </a:solidFill>
              <a:latin typeface="Calibri"/>
              <a:ea typeface="Calibri"/>
              <a:cs typeface="Calibri"/>
              <a:sym typeface="Calibri"/>
            </a:endParaRPr>
          </a:p>
        </p:txBody>
      </p:sp>
      <p:cxnSp>
        <p:nvCxnSpPr>
          <p:cNvPr id="433" name="Google Shape;433;p105"/>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434" name="Google Shape;434;p105"/>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435" name="Google Shape;435;p10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436" name="Google Shape;436;p10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437"/>
        <p:cNvGrpSpPr/>
        <p:nvPr/>
      </p:nvGrpSpPr>
      <p:grpSpPr>
        <a:xfrm>
          <a:off x="0" y="0"/>
          <a:ext cx="0" cy="0"/>
          <a:chOff x="0" y="0"/>
          <a:chExt cx="0" cy="0"/>
        </a:xfrm>
      </p:grpSpPr>
      <p:sp>
        <p:nvSpPr>
          <p:cNvPr id="438" name="Google Shape;438;p106"/>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9" name="Google Shape;439;p106"/>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a:solidFill>
                  <a:schemeClr val="lt1"/>
                </a:solidFill>
                <a:latin typeface="Calibri"/>
                <a:ea typeface="Calibri"/>
                <a:cs typeface="Calibri"/>
                <a:sym typeface="Calibri"/>
              </a:rPr>
              <a:t>ICONS WHICH CAN BE USED WITHIN THE </a:t>
            </a:r>
            <a:r>
              <a:rPr lang="de-DE" sz="3600" b="1">
                <a:solidFill>
                  <a:schemeClr val="lt1"/>
                </a:solidFill>
                <a:latin typeface="Calibri"/>
                <a:ea typeface="Calibri"/>
                <a:cs typeface="Calibri"/>
                <a:sym typeface="Calibri"/>
              </a:rPr>
              <a:t>NAVIGATING TOURISM</a:t>
            </a:r>
            <a:endParaRPr/>
          </a:p>
          <a:p>
            <a:pPr marL="0" marR="0" lvl="0" indent="0" algn="l" rtl="0">
              <a:spcBef>
                <a:spcPts val="0"/>
              </a:spcBef>
              <a:spcAft>
                <a:spcPts val="0"/>
              </a:spcAft>
              <a:buClr>
                <a:schemeClr val="dk1"/>
              </a:buClr>
              <a:buSzPts val="1100"/>
              <a:buFont typeface="Arial"/>
              <a:buNone/>
            </a:pPr>
            <a:r>
              <a:rPr lang="de-DE" sz="3600">
                <a:solidFill>
                  <a:schemeClr val="lt1"/>
                </a:solidFill>
                <a:latin typeface="Calibri"/>
                <a:ea typeface="Calibri"/>
                <a:cs typeface="Calibri"/>
                <a:sym typeface="Calibri"/>
              </a:rPr>
              <a:t>POWERPOINT</a:t>
            </a:r>
            <a:endParaRPr/>
          </a:p>
          <a:p>
            <a:pPr marL="0" marR="0" lvl="0" indent="0" algn="l" rtl="0">
              <a:spcBef>
                <a:spcPts val="0"/>
              </a:spcBef>
              <a:spcAft>
                <a:spcPts val="0"/>
              </a:spcAft>
              <a:buClr>
                <a:schemeClr val="dk1"/>
              </a:buClr>
              <a:buSzPts val="1100"/>
              <a:buFont typeface="Arial"/>
              <a:buNone/>
            </a:pPr>
            <a:endParaRPr sz="360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a:solidFill>
                  <a:schemeClr val="lt1"/>
                </a:solidFill>
                <a:latin typeface="Calibri"/>
                <a:ea typeface="Calibri"/>
                <a:cs typeface="Calibri"/>
                <a:sym typeface="Calibri"/>
              </a:rPr>
              <a:t>Resize them without losing quality.  Change line colour, width and style.  </a:t>
            </a:r>
            <a:endParaRPr/>
          </a:p>
          <a:p>
            <a:pPr marL="52388" marR="0" lvl="0" indent="0" algn="l" rtl="0">
              <a:spcBef>
                <a:spcPts val="0"/>
              </a:spcBef>
              <a:spcAft>
                <a:spcPts val="0"/>
              </a:spcAft>
              <a:buClr>
                <a:schemeClr val="dk1"/>
              </a:buClr>
              <a:buSzPts val="900"/>
              <a:buFont typeface="Quattrocento Sans"/>
              <a:buNone/>
            </a:pPr>
            <a:endParaRPr sz="2400" i="1">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a:solidFill>
                  <a:schemeClr val="lt1"/>
                </a:solidFill>
                <a:latin typeface="Calibri"/>
                <a:ea typeface="Calibri"/>
                <a:cs typeface="Calibri"/>
                <a:sym typeface="Calibri"/>
              </a:rPr>
              <a:t>Isn’t that nice? :)</a:t>
            </a:r>
            <a:endParaRPr/>
          </a:p>
        </p:txBody>
      </p:sp>
      <p:sp>
        <p:nvSpPr>
          <p:cNvPr id="440" name="Google Shape;440;p10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441" name="Google Shape;441;p10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442" name="Google Shape;442;p106"/>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443"/>
        <p:cNvGrpSpPr/>
        <p:nvPr/>
      </p:nvGrpSpPr>
      <p:grpSpPr>
        <a:xfrm>
          <a:off x="0" y="0"/>
          <a:ext cx="0" cy="0"/>
          <a:chOff x="0" y="0"/>
          <a:chExt cx="0" cy="0"/>
        </a:xfrm>
      </p:grpSpPr>
      <p:pic>
        <p:nvPicPr>
          <p:cNvPr id="444" name="Google Shape;444;p107"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445" name="Google Shape;445;p107"/>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446" name="Google Shape;446;p107"/>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7" name="Google Shape;447;p107"/>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8" name="Google Shape;448;p107"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449" name="Google Shape;449;p10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grpSp>
        <p:nvGrpSpPr>
          <p:cNvPr id="450" name="Google Shape;450;p107"/>
          <p:cNvGrpSpPr/>
          <p:nvPr/>
        </p:nvGrpSpPr>
        <p:grpSpPr>
          <a:xfrm>
            <a:off x="9456007" y="5764605"/>
            <a:ext cx="2735993" cy="679345"/>
            <a:chOff x="0" y="0"/>
            <a:chExt cx="2301694" cy="571500"/>
          </a:xfrm>
        </p:grpSpPr>
        <p:sp>
          <p:nvSpPr>
            <p:cNvPr id="451" name="Google Shape;451;p10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52" name="Google Shape;452;p10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453"/>
        <p:cNvGrpSpPr/>
        <p:nvPr/>
      </p:nvGrpSpPr>
      <p:grpSpPr>
        <a:xfrm>
          <a:off x="0" y="0"/>
          <a:ext cx="0" cy="0"/>
          <a:chOff x="0" y="0"/>
          <a:chExt cx="0" cy="0"/>
        </a:xfrm>
      </p:grpSpPr>
      <p:sp>
        <p:nvSpPr>
          <p:cNvPr id="454" name="Google Shape;454;p108"/>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455" name="Google Shape;455;p108"/>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6" name="Google Shape;456;p108"/>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7" name="Google Shape;457;p108"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458" name="Google Shape;458;p108"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459" name="Google Shape;459;p108"/>
          <p:cNvGrpSpPr/>
          <p:nvPr/>
        </p:nvGrpSpPr>
        <p:grpSpPr>
          <a:xfrm>
            <a:off x="9456007" y="5836660"/>
            <a:ext cx="2735993" cy="679345"/>
            <a:chOff x="0" y="0"/>
            <a:chExt cx="2301694" cy="571500"/>
          </a:xfrm>
        </p:grpSpPr>
        <p:sp>
          <p:nvSpPr>
            <p:cNvPr id="460" name="Google Shape;460;p10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61" name="Google Shape;461;p108"/>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462" name="Google Shape;462;p108"/>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463"/>
        <p:cNvGrpSpPr/>
        <p:nvPr/>
      </p:nvGrpSpPr>
      <p:grpSpPr>
        <a:xfrm>
          <a:off x="0" y="0"/>
          <a:ext cx="0" cy="0"/>
          <a:chOff x="0" y="0"/>
          <a:chExt cx="0" cy="0"/>
        </a:xfrm>
      </p:grpSpPr>
      <p:pic>
        <p:nvPicPr>
          <p:cNvPr id="464" name="Google Shape;464;p109"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465" name="Google Shape;465;p109"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466" name="Google Shape;466;p109"/>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grpSp>
        <p:nvGrpSpPr>
          <p:cNvPr id="467" name="Google Shape;467;p109"/>
          <p:cNvGrpSpPr/>
          <p:nvPr/>
        </p:nvGrpSpPr>
        <p:grpSpPr>
          <a:xfrm>
            <a:off x="0" y="5916805"/>
            <a:ext cx="2735993" cy="679345"/>
            <a:chOff x="0" y="0"/>
            <a:chExt cx="2301694" cy="571500"/>
          </a:xfrm>
        </p:grpSpPr>
        <p:sp>
          <p:nvSpPr>
            <p:cNvPr id="468" name="Google Shape;468;p10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69" name="Google Shape;469;p109"/>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470" name="Google Shape;470;p109"/>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p109"/>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2" name="Google Shape;472;p109"/>
          <p:cNvSpPr/>
          <p:nvPr/>
        </p:nvSpPr>
        <p:spPr>
          <a:xfrm>
            <a:off x="6519554" y="5700156"/>
            <a:ext cx="5300429" cy="78847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ver Slide 2">
  <p:cSld name="Cover Slide 2">
    <p:spTree>
      <p:nvGrpSpPr>
        <p:cNvPr id="1" name="Shape 4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2_Overview/Content Slide">
  <p:cSld name="2_Overview/Content Slide">
    <p:spTree>
      <p:nvGrpSpPr>
        <p:cNvPr id="1" name="Shape 474"/>
        <p:cNvGrpSpPr/>
        <p:nvPr/>
      </p:nvGrpSpPr>
      <p:grpSpPr>
        <a:xfrm>
          <a:off x="0" y="0"/>
          <a:ext cx="0" cy="0"/>
          <a:chOff x="0" y="0"/>
          <a:chExt cx="0" cy="0"/>
        </a:xfrm>
      </p:grpSpPr>
      <p:sp>
        <p:nvSpPr>
          <p:cNvPr id="475" name="Google Shape;475;p111"/>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6" name="Google Shape;476;p111"/>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77" name="Google Shape;477;p111"/>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78" name="Google Shape;478;p111"/>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9" name="Google Shape;479;p111"/>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0" name="Google Shape;480;p111"/>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81" name="Google Shape;481;p111"/>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82" name="Google Shape;482;p111"/>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111"/>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4" name="Google Shape;484;p111"/>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85" name="Google Shape;485;p111"/>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86" name="Google Shape;486;p111"/>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7" name="Google Shape;487;p111"/>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8" name="Google Shape;488;p111"/>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89" name="Google Shape;489;p111"/>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90" name="Google Shape;490;p111"/>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111"/>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2" name="Google Shape;492;p111"/>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93" name="Google Shape;493;p111"/>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94" name="Google Shape;494;p111"/>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95" name="Google Shape;495;p111"/>
          <p:cNvGrpSpPr/>
          <p:nvPr/>
        </p:nvGrpSpPr>
        <p:grpSpPr>
          <a:xfrm rot="-5400000">
            <a:off x="-1025447" y="4518095"/>
            <a:ext cx="3445636" cy="410479"/>
            <a:chOff x="301128" y="6151084"/>
            <a:chExt cx="3144242" cy="374574"/>
          </a:xfrm>
        </p:grpSpPr>
        <p:pic>
          <p:nvPicPr>
            <p:cNvPr id="496" name="Google Shape;496;p11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97" name="Google Shape;497;p11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98" name="Google Shape;498;p11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499" name="Google Shape;499;p111"/>
          <p:cNvSpPr/>
          <p:nvPr/>
        </p:nvSpPr>
        <p:spPr>
          <a:xfrm rot="10800000" flipH="1">
            <a:off x="1286010" y="-4"/>
            <a:ext cx="4809990" cy="6892757"/>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00" name="Google Shape;500;p111"/>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111"/>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6_Overview/Content Slide">
  <p:cSld name="6_Overview/Content Slide">
    <p:spTree>
      <p:nvGrpSpPr>
        <p:cNvPr id="1" name="Shape 502"/>
        <p:cNvGrpSpPr/>
        <p:nvPr/>
      </p:nvGrpSpPr>
      <p:grpSpPr>
        <a:xfrm>
          <a:off x="0" y="0"/>
          <a:ext cx="0" cy="0"/>
          <a:chOff x="0" y="0"/>
          <a:chExt cx="0" cy="0"/>
        </a:xfrm>
      </p:grpSpPr>
      <p:sp>
        <p:nvSpPr>
          <p:cNvPr id="503" name="Google Shape;503;p112"/>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4" name="Google Shape;504;p112"/>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05" name="Google Shape;505;p112"/>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06" name="Google Shape;506;p112"/>
          <p:cNvSpPr txBox="1">
            <a:spLocks noGrp="1"/>
          </p:cNvSpPr>
          <p:nvPr>
            <p:ph type="body" idx="2"/>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7" name="Google Shape;507;p112"/>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8" name="Google Shape;508;p112"/>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09" name="Google Shape;509;p112"/>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10" name="Google Shape;510;p112"/>
          <p:cNvSpPr txBox="1">
            <a:spLocks noGrp="1"/>
          </p:cNvSpPr>
          <p:nvPr>
            <p:ph type="body" idx="4"/>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1" name="Google Shape;511;p112"/>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2" name="Google Shape;512;p112"/>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13" name="Google Shape;513;p112"/>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14" name="Google Shape;514;p112"/>
          <p:cNvSpPr txBox="1">
            <a:spLocks noGrp="1"/>
          </p:cNvSpPr>
          <p:nvPr>
            <p:ph type="body" idx="6"/>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112"/>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6" name="Google Shape;516;p112"/>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17" name="Google Shape;517;p112"/>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18" name="Google Shape;518;p112"/>
          <p:cNvSpPr txBox="1">
            <a:spLocks noGrp="1"/>
          </p:cNvSpPr>
          <p:nvPr>
            <p:ph type="body" idx="8"/>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19" name="Google Shape;519;p112"/>
          <p:cNvGrpSpPr/>
          <p:nvPr/>
        </p:nvGrpSpPr>
        <p:grpSpPr>
          <a:xfrm rot="-5400000">
            <a:off x="-1025447" y="4518095"/>
            <a:ext cx="3445636" cy="410479"/>
            <a:chOff x="301128" y="6151084"/>
            <a:chExt cx="3144242" cy="374574"/>
          </a:xfrm>
        </p:grpSpPr>
        <p:pic>
          <p:nvPicPr>
            <p:cNvPr id="520" name="Google Shape;520;p11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521" name="Google Shape;521;p11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522" name="Google Shape;522;p11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523" name="Google Shape;523;p112"/>
          <p:cNvSpPr/>
          <p:nvPr/>
        </p:nvSpPr>
        <p:spPr>
          <a:xfrm rot="10800000" flipH="1">
            <a:off x="1286010" y="54820"/>
            <a:ext cx="4809990" cy="6892757"/>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24" name="Google Shape;524;p112"/>
          <p:cNvSpPr txBox="1">
            <a:spLocks noGrp="1"/>
          </p:cNvSpPr>
          <p:nvPr>
            <p:ph type="body" idx="9"/>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5" name="Google Shape;525;p112"/>
          <p:cNvSpPr txBox="1">
            <a:spLocks noGrp="1"/>
          </p:cNvSpPr>
          <p:nvPr>
            <p:ph type="body" idx="13"/>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526"/>
        <p:cNvGrpSpPr/>
        <p:nvPr/>
      </p:nvGrpSpPr>
      <p:grpSpPr>
        <a:xfrm>
          <a:off x="0" y="0"/>
          <a:ext cx="0" cy="0"/>
          <a:chOff x="0" y="0"/>
          <a:chExt cx="0" cy="0"/>
        </a:xfrm>
      </p:grpSpPr>
      <p:sp>
        <p:nvSpPr>
          <p:cNvPr id="527" name="Google Shape;527;p113"/>
          <p:cNvSpPr/>
          <p:nvPr/>
        </p:nvSpPr>
        <p:spPr>
          <a:xfrm>
            <a:off x="6642832" y="150866"/>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8" name="Google Shape;528;p113"/>
          <p:cNvSpPr txBox="1">
            <a:spLocks noGrp="1"/>
          </p:cNvSpPr>
          <p:nvPr>
            <p:ph type="body" idx="1"/>
          </p:nvPr>
        </p:nvSpPr>
        <p:spPr>
          <a:xfrm>
            <a:off x="6781160" y="208061"/>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29" name="Google Shape;529;p113"/>
          <p:cNvCxnSpPr/>
          <p:nvPr/>
        </p:nvCxnSpPr>
        <p:spPr>
          <a:xfrm>
            <a:off x="6051115" y="540837"/>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30" name="Google Shape;530;p113"/>
          <p:cNvSpPr txBox="1">
            <a:spLocks noGrp="1"/>
          </p:cNvSpPr>
          <p:nvPr>
            <p:ph type="body" idx="2"/>
          </p:nvPr>
        </p:nvSpPr>
        <p:spPr>
          <a:xfrm>
            <a:off x="7511069" y="150866"/>
            <a:ext cx="4465067" cy="692195"/>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1" name="Google Shape;531;p113"/>
          <p:cNvSpPr/>
          <p:nvPr/>
        </p:nvSpPr>
        <p:spPr>
          <a:xfrm>
            <a:off x="6642832" y="179242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2" name="Google Shape;532;p113"/>
          <p:cNvSpPr txBox="1">
            <a:spLocks noGrp="1"/>
          </p:cNvSpPr>
          <p:nvPr>
            <p:ph type="body" idx="3"/>
          </p:nvPr>
        </p:nvSpPr>
        <p:spPr>
          <a:xfrm>
            <a:off x="6781160" y="184961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33" name="Google Shape;533;p113"/>
          <p:cNvCxnSpPr/>
          <p:nvPr/>
        </p:nvCxnSpPr>
        <p:spPr>
          <a:xfrm>
            <a:off x="6051115" y="218239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34" name="Google Shape;534;p113"/>
          <p:cNvSpPr txBox="1">
            <a:spLocks noGrp="1"/>
          </p:cNvSpPr>
          <p:nvPr>
            <p:ph type="body" idx="4"/>
          </p:nvPr>
        </p:nvSpPr>
        <p:spPr>
          <a:xfrm>
            <a:off x="7511069" y="1801565"/>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5" name="Google Shape;535;p113"/>
          <p:cNvSpPr/>
          <p:nvPr/>
        </p:nvSpPr>
        <p:spPr>
          <a:xfrm>
            <a:off x="6642832" y="2605296"/>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6" name="Google Shape;536;p113"/>
          <p:cNvSpPr txBox="1">
            <a:spLocks noGrp="1"/>
          </p:cNvSpPr>
          <p:nvPr>
            <p:ph type="body" idx="5"/>
          </p:nvPr>
        </p:nvSpPr>
        <p:spPr>
          <a:xfrm>
            <a:off x="6781160" y="2662491"/>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37" name="Google Shape;537;p113"/>
          <p:cNvCxnSpPr/>
          <p:nvPr/>
        </p:nvCxnSpPr>
        <p:spPr>
          <a:xfrm>
            <a:off x="6051115" y="2995267"/>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38" name="Google Shape;538;p113"/>
          <p:cNvSpPr txBox="1">
            <a:spLocks noGrp="1"/>
          </p:cNvSpPr>
          <p:nvPr>
            <p:ph type="body" idx="6"/>
          </p:nvPr>
        </p:nvSpPr>
        <p:spPr>
          <a:xfrm>
            <a:off x="7511069" y="2596153"/>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9" name="Google Shape;539;p113"/>
          <p:cNvSpPr/>
          <p:nvPr/>
        </p:nvSpPr>
        <p:spPr>
          <a:xfrm>
            <a:off x="6628977" y="343488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0" name="Google Shape;540;p113"/>
          <p:cNvSpPr txBox="1">
            <a:spLocks noGrp="1"/>
          </p:cNvSpPr>
          <p:nvPr>
            <p:ph type="body" idx="7"/>
          </p:nvPr>
        </p:nvSpPr>
        <p:spPr>
          <a:xfrm>
            <a:off x="6767305" y="349207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41" name="Google Shape;541;p113"/>
          <p:cNvCxnSpPr/>
          <p:nvPr/>
        </p:nvCxnSpPr>
        <p:spPr>
          <a:xfrm>
            <a:off x="6037260" y="382485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42" name="Google Shape;542;p113"/>
          <p:cNvSpPr txBox="1">
            <a:spLocks noGrp="1"/>
          </p:cNvSpPr>
          <p:nvPr>
            <p:ph type="body" idx="8"/>
          </p:nvPr>
        </p:nvSpPr>
        <p:spPr>
          <a:xfrm>
            <a:off x="7497214" y="3425739"/>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113"/>
          <p:cNvSpPr/>
          <p:nvPr/>
        </p:nvSpPr>
        <p:spPr>
          <a:xfrm>
            <a:off x="6642832" y="4247008"/>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4" name="Google Shape;544;p113"/>
          <p:cNvSpPr txBox="1">
            <a:spLocks noGrp="1"/>
          </p:cNvSpPr>
          <p:nvPr>
            <p:ph type="body" idx="9"/>
          </p:nvPr>
        </p:nvSpPr>
        <p:spPr>
          <a:xfrm>
            <a:off x="6781160" y="4304203"/>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45" name="Google Shape;545;p113"/>
          <p:cNvCxnSpPr/>
          <p:nvPr/>
        </p:nvCxnSpPr>
        <p:spPr>
          <a:xfrm>
            <a:off x="6051115" y="4636979"/>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46" name="Google Shape;546;p113"/>
          <p:cNvSpPr txBox="1">
            <a:spLocks noGrp="1"/>
          </p:cNvSpPr>
          <p:nvPr>
            <p:ph type="body" idx="13"/>
          </p:nvPr>
        </p:nvSpPr>
        <p:spPr>
          <a:xfrm>
            <a:off x="7511069" y="4237865"/>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47" name="Google Shape;547;p113"/>
          <p:cNvGrpSpPr/>
          <p:nvPr/>
        </p:nvGrpSpPr>
        <p:grpSpPr>
          <a:xfrm rot="-5400000">
            <a:off x="-1025447" y="4518095"/>
            <a:ext cx="3445636" cy="410479"/>
            <a:chOff x="301128" y="6151084"/>
            <a:chExt cx="3144242" cy="374574"/>
          </a:xfrm>
        </p:grpSpPr>
        <p:pic>
          <p:nvPicPr>
            <p:cNvPr id="548" name="Google Shape;548;p11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549" name="Google Shape;549;p11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550" name="Google Shape;550;p11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551" name="Google Shape;551;p113"/>
          <p:cNvSpPr/>
          <p:nvPr/>
        </p:nvSpPr>
        <p:spPr>
          <a:xfrm rot="10800000" flipH="1">
            <a:off x="1286010" y="-4"/>
            <a:ext cx="4809990" cy="6892757"/>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52" name="Google Shape;552;p113"/>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3" name="Google Shape;553;p113"/>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4" name="Google Shape;554;p113"/>
          <p:cNvSpPr/>
          <p:nvPr/>
        </p:nvSpPr>
        <p:spPr>
          <a:xfrm>
            <a:off x="6658072" y="9524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5" name="Google Shape;555;p113"/>
          <p:cNvSpPr txBox="1">
            <a:spLocks noGrp="1"/>
          </p:cNvSpPr>
          <p:nvPr>
            <p:ph type="body" idx="16"/>
          </p:nvPr>
        </p:nvSpPr>
        <p:spPr>
          <a:xfrm>
            <a:off x="6796400" y="10096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56" name="Google Shape;556;p113"/>
          <p:cNvCxnSpPr/>
          <p:nvPr/>
        </p:nvCxnSpPr>
        <p:spPr>
          <a:xfrm>
            <a:off x="6066355" y="13424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57" name="Google Shape;557;p113"/>
          <p:cNvSpPr txBox="1">
            <a:spLocks noGrp="1"/>
          </p:cNvSpPr>
          <p:nvPr>
            <p:ph type="body" idx="17"/>
          </p:nvPr>
        </p:nvSpPr>
        <p:spPr>
          <a:xfrm>
            <a:off x="7526309" y="989067"/>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8" name="Google Shape;558;p113"/>
          <p:cNvSpPr/>
          <p:nvPr/>
        </p:nvSpPr>
        <p:spPr>
          <a:xfrm>
            <a:off x="6694648" y="509435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9" name="Google Shape;559;p113"/>
          <p:cNvSpPr txBox="1">
            <a:spLocks noGrp="1"/>
          </p:cNvSpPr>
          <p:nvPr>
            <p:ph type="body" idx="18"/>
          </p:nvPr>
        </p:nvSpPr>
        <p:spPr>
          <a:xfrm>
            <a:off x="6832976" y="515154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60" name="Google Shape;560;p113"/>
          <p:cNvCxnSpPr/>
          <p:nvPr/>
        </p:nvCxnSpPr>
        <p:spPr>
          <a:xfrm>
            <a:off x="6102931" y="548432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61" name="Google Shape;561;p113"/>
          <p:cNvSpPr txBox="1">
            <a:spLocks noGrp="1"/>
          </p:cNvSpPr>
          <p:nvPr>
            <p:ph type="body" idx="19"/>
          </p:nvPr>
        </p:nvSpPr>
        <p:spPr>
          <a:xfrm>
            <a:off x="7562885" y="5076065"/>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2" name="Google Shape;562;p113"/>
          <p:cNvSpPr/>
          <p:nvPr/>
        </p:nvSpPr>
        <p:spPr>
          <a:xfrm>
            <a:off x="6728176" y="593255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3" name="Google Shape;563;p113"/>
          <p:cNvSpPr txBox="1">
            <a:spLocks noGrp="1"/>
          </p:cNvSpPr>
          <p:nvPr>
            <p:ph type="body" idx="20"/>
          </p:nvPr>
        </p:nvSpPr>
        <p:spPr>
          <a:xfrm>
            <a:off x="6866504" y="598974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64" name="Google Shape;564;p113"/>
          <p:cNvCxnSpPr/>
          <p:nvPr/>
        </p:nvCxnSpPr>
        <p:spPr>
          <a:xfrm>
            <a:off x="6136459" y="632252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65" name="Google Shape;565;p113"/>
          <p:cNvSpPr txBox="1">
            <a:spLocks noGrp="1"/>
          </p:cNvSpPr>
          <p:nvPr>
            <p:ph type="body" idx="21"/>
          </p:nvPr>
        </p:nvSpPr>
        <p:spPr>
          <a:xfrm>
            <a:off x="7562884" y="5944616"/>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62"/>
        <p:cNvGrpSpPr/>
        <p:nvPr/>
      </p:nvGrpSpPr>
      <p:grpSpPr>
        <a:xfrm>
          <a:off x="0" y="0"/>
          <a:ext cx="0" cy="0"/>
          <a:chOff x="0" y="0"/>
          <a:chExt cx="0" cy="0"/>
        </a:xfrm>
      </p:grpSpPr>
      <p:sp>
        <p:nvSpPr>
          <p:cNvPr id="63" name="Google Shape;63;p77"/>
          <p:cNvSpPr txBox="1">
            <a:spLocks noGrp="1"/>
          </p:cNvSpPr>
          <p:nvPr>
            <p:ph type="body" idx="1"/>
          </p:nvPr>
        </p:nvSpPr>
        <p:spPr>
          <a:xfrm>
            <a:off x="389965" y="1757011"/>
            <a:ext cx="11470341"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7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5" name="Google Shape;65;p77"/>
          <p:cNvGrpSpPr/>
          <p:nvPr/>
        </p:nvGrpSpPr>
        <p:grpSpPr>
          <a:xfrm>
            <a:off x="389965" y="6092742"/>
            <a:ext cx="3144242" cy="374574"/>
            <a:chOff x="301128" y="6151084"/>
            <a:chExt cx="3144242" cy="374574"/>
          </a:xfrm>
        </p:grpSpPr>
        <p:pic>
          <p:nvPicPr>
            <p:cNvPr id="66" name="Google Shape;66;p7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7" name="Google Shape;67;p7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8" name="Google Shape;68;p7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69" name="Google Shape;69;p77"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566"/>
        <p:cNvGrpSpPr/>
        <p:nvPr/>
      </p:nvGrpSpPr>
      <p:grpSpPr>
        <a:xfrm>
          <a:off x="0" y="0"/>
          <a:ext cx="0" cy="0"/>
          <a:chOff x="0" y="0"/>
          <a:chExt cx="0" cy="0"/>
        </a:xfrm>
      </p:grpSpPr>
      <p:sp>
        <p:nvSpPr>
          <p:cNvPr id="567" name="Google Shape;567;p114"/>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8" name="Google Shape;568;p114"/>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9" name="Google Shape;569;p114"/>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0" name="Google Shape;570;p114"/>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1" name="Google Shape;571;p114"/>
          <p:cNvSpPr>
            <a:spLocks noGrp="1"/>
          </p:cNvSpPr>
          <p:nvPr>
            <p:ph type="pic" idx="4"/>
          </p:nvPr>
        </p:nvSpPr>
        <p:spPr>
          <a:xfrm>
            <a:off x="5957047" y="0"/>
            <a:ext cx="5395869" cy="6858001"/>
          </a:xfrm>
          <a:prstGeom prst="rect">
            <a:avLst/>
          </a:prstGeom>
          <a:noFill/>
          <a:ln>
            <a:noFill/>
          </a:ln>
        </p:spPr>
      </p:sp>
      <p:grpSp>
        <p:nvGrpSpPr>
          <p:cNvPr id="572" name="Google Shape;572;p114"/>
          <p:cNvGrpSpPr/>
          <p:nvPr/>
        </p:nvGrpSpPr>
        <p:grpSpPr>
          <a:xfrm>
            <a:off x="291189" y="6151084"/>
            <a:ext cx="3144242" cy="374574"/>
            <a:chOff x="301128" y="6151084"/>
            <a:chExt cx="3144242" cy="374574"/>
          </a:xfrm>
        </p:grpSpPr>
        <p:pic>
          <p:nvPicPr>
            <p:cNvPr id="573" name="Google Shape;573;p11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574" name="Google Shape;574;p11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575" name="Google Shape;575;p11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576"/>
        <p:cNvGrpSpPr/>
        <p:nvPr/>
      </p:nvGrpSpPr>
      <p:grpSpPr>
        <a:xfrm>
          <a:off x="0" y="0"/>
          <a:ext cx="0" cy="0"/>
          <a:chOff x="0" y="0"/>
          <a:chExt cx="0" cy="0"/>
        </a:xfrm>
      </p:grpSpPr>
      <p:sp>
        <p:nvSpPr>
          <p:cNvPr id="577" name="Google Shape;577;p115"/>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8" name="Google Shape;578;p115"/>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115"/>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115"/>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115"/>
          <p:cNvSpPr>
            <a:spLocks noGrp="1"/>
          </p:cNvSpPr>
          <p:nvPr>
            <p:ph type="pic" idx="4"/>
          </p:nvPr>
        </p:nvSpPr>
        <p:spPr>
          <a:xfrm>
            <a:off x="5957047" y="0"/>
            <a:ext cx="5395869" cy="6858001"/>
          </a:xfrm>
          <a:prstGeom prst="rect">
            <a:avLst/>
          </a:prstGeom>
          <a:noFill/>
          <a:ln>
            <a:noFill/>
          </a:ln>
        </p:spPr>
      </p:sp>
      <p:pic>
        <p:nvPicPr>
          <p:cNvPr id="582" name="Google Shape;582;p115"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583" name="Google Shape;583;p115"/>
          <p:cNvGrpSpPr/>
          <p:nvPr/>
        </p:nvGrpSpPr>
        <p:grpSpPr>
          <a:xfrm>
            <a:off x="301128" y="6151084"/>
            <a:ext cx="3144242" cy="374574"/>
            <a:chOff x="301128" y="6151084"/>
            <a:chExt cx="3144242" cy="374574"/>
          </a:xfrm>
        </p:grpSpPr>
        <p:pic>
          <p:nvPicPr>
            <p:cNvPr id="584" name="Google Shape;584;p11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85" name="Google Shape;585;p11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86" name="Google Shape;586;p11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587"/>
        <p:cNvGrpSpPr/>
        <p:nvPr/>
      </p:nvGrpSpPr>
      <p:grpSpPr>
        <a:xfrm>
          <a:off x="0" y="0"/>
          <a:ext cx="0" cy="0"/>
          <a:chOff x="0" y="0"/>
          <a:chExt cx="0" cy="0"/>
        </a:xfrm>
      </p:grpSpPr>
      <p:sp>
        <p:nvSpPr>
          <p:cNvPr id="588" name="Google Shape;588;p116"/>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9" name="Google Shape;589;p116"/>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0" name="Google Shape;590;p116"/>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1" name="Google Shape;591;p116"/>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2" name="Google Shape;592;p116"/>
          <p:cNvSpPr>
            <a:spLocks noGrp="1"/>
          </p:cNvSpPr>
          <p:nvPr>
            <p:ph type="pic" idx="4"/>
          </p:nvPr>
        </p:nvSpPr>
        <p:spPr>
          <a:xfrm>
            <a:off x="5957047" y="0"/>
            <a:ext cx="5395869" cy="6858001"/>
          </a:xfrm>
          <a:prstGeom prst="rect">
            <a:avLst/>
          </a:prstGeom>
          <a:noFill/>
          <a:ln>
            <a:noFill/>
          </a:ln>
        </p:spPr>
      </p:sp>
      <p:pic>
        <p:nvPicPr>
          <p:cNvPr id="593" name="Google Shape;593;p116"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594" name="Google Shape;594;p116"/>
          <p:cNvGrpSpPr/>
          <p:nvPr/>
        </p:nvGrpSpPr>
        <p:grpSpPr>
          <a:xfrm>
            <a:off x="301128" y="6151084"/>
            <a:ext cx="3144242" cy="374574"/>
            <a:chOff x="301128" y="6151084"/>
            <a:chExt cx="3144242" cy="374574"/>
          </a:xfrm>
        </p:grpSpPr>
        <p:pic>
          <p:nvPicPr>
            <p:cNvPr id="595" name="Google Shape;595;p11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96" name="Google Shape;596;p11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97" name="Google Shape;597;p11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Text Slide with Photo - Orange">
  <p:cSld name="1_Text Slide with Photo - Orange">
    <p:spTree>
      <p:nvGrpSpPr>
        <p:cNvPr id="1" name="Shape 598"/>
        <p:cNvGrpSpPr/>
        <p:nvPr/>
      </p:nvGrpSpPr>
      <p:grpSpPr>
        <a:xfrm>
          <a:off x="0" y="0"/>
          <a:ext cx="0" cy="0"/>
          <a:chOff x="0" y="0"/>
          <a:chExt cx="0" cy="0"/>
        </a:xfrm>
      </p:grpSpPr>
      <p:pic>
        <p:nvPicPr>
          <p:cNvPr id="599" name="Google Shape;599;p117"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600" name="Google Shape;600;p117"/>
          <p:cNvSpPr/>
          <p:nvPr/>
        </p:nvSpPr>
        <p:spPr>
          <a:xfrm rot="10800000" flipH="1">
            <a:off x="1356632" y="-2"/>
            <a:ext cx="5495430" cy="6892757"/>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01" name="Google Shape;601;p117"/>
          <p:cNvSpPr>
            <a:spLocks noGrp="1"/>
          </p:cNvSpPr>
          <p:nvPr>
            <p:ph type="pic" idx="2"/>
          </p:nvPr>
        </p:nvSpPr>
        <p:spPr>
          <a:xfrm>
            <a:off x="6852062" y="228600"/>
            <a:ext cx="5105121" cy="6362700"/>
          </a:xfrm>
          <a:prstGeom prst="rect">
            <a:avLst/>
          </a:prstGeom>
          <a:solidFill>
            <a:schemeClr val="lt1"/>
          </a:solidFill>
          <a:ln>
            <a:noFill/>
          </a:ln>
        </p:spPr>
      </p:sp>
      <p:sp>
        <p:nvSpPr>
          <p:cNvPr id="602" name="Google Shape;602;p11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3" name="Google Shape;603;p11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04" name="Google Shape;604;p117"/>
          <p:cNvGrpSpPr/>
          <p:nvPr/>
        </p:nvGrpSpPr>
        <p:grpSpPr>
          <a:xfrm rot="-5400000">
            <a:off x="-1025447" y="4518095"/>
            <a:ext cx="3445636" cy="410479"/>
            <a:chOff x="301128" y="6151084"/>
            <a:chExt cx="3144242" cy="374574"/>
          </a:xfrm>
        </p:grpSpPr>
        <p:pic>
          <p:nvPicPr>
            <p:cNvPr id="605" name="Google Shape;605;p11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06" name="Google Shape;606;p11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07" name="Google Shape;607;p11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608"/>
        <p:cNvGrpSpPr/>
        <p:nvPr/>
      </p:nvGrpSpPr>
      <p:grpSpPr>
        <a:xfrm>
          <a:off x="0" y="0"/>
          <a:ext cx="0" cy="0"/>
          <a:chOff x="0" y="0"/>
          <a:chExt cx="0" cy="0"/>
        </a:xfrm>
      </p:grpSpPr>
      <p:sp>
        <p:nvSpPr>
          <p:cNvPr id="609" name="Google Shape;609;p118"/>
          <p:cNvSpPr>
            <a:spLocks noGrp="1"/>
          </p:cNvSpPr>
          <p:nvPr>
            <p:ph type="pic" idx="2"/>
          </p:nvPr>
        </p:nvSpPr>
        <p:spPr>
          <a:xfrm>
            <a:off x="247651" y="1278196"/>
            <a:ext cx="11696699" cy="4699000"/>
          </a:xfrm>
          <a:prstGeom prst="rect">
            <a:avLst/>
          </a:prstGeom>
          <a:solidFill>
            <a:schemeClr val="lt1"/>
          </a:solidFill>
          <a:ln>
            <a:noFill/>
          </a:ln>
        </p:spPr>
      </p:sp>
      <p:sp>
        <p:nvSpPr>
          <p:cNvPr id="610" name="Google Shape;610;p118"/>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dirty="0" err="1">
                <a:solidFill>
                  <a:schemeClr val="lt1"/>
                </a:solidFill>
                <a:latin typeface="Montserrat Light"/>
                <a:ea typeface="Montserrat Light"/>
                <a:cs typeface="Montserrat Light"/>
                <a:sym typeface="Montserrat Light"/>
              </a:rPr>
              <a:t>Refers</a:t>
            </a:r>
            <a:r>
              <a:rPr lang="de-DE" sz="1800" dirty="0">
                <a:solidFill>
                  <a:schemeClr val="lt1"/>
                </a:solidFill>
                <a:latin typeface="Montserrat Light"/>
                <a:ea typeface="Montserrat Light"/>
                <a:cs typeface="Montserrat Light"/>
                <a:sym typeface="Montserrat Light"/>
              </a:rPr>
              <a:t> to a </a:t>
            </a:r>
            <a:r>
              <a:rPr lang="de-DE" sz="1800" dirty="0" err="1">
                <a:solidFill>
                  <a:schemeClr val="lt1"/>
                </a:solidFill>
                <a:latin typeface="Montserrat Light"/>
                <a:ea typeface="Montserrat Light"/>
                <a:cs typeface="Montserrat Light"/>
                <a:sym typeface="Montserrat Light"/>
              </a:rPr>
              <a:t>good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or</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service</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being</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offered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by</a:t>
            </a:r>
            <a:r>
              <a:rPr lang="de-DE" sz="1800" dirty="0">
                <a:solidFill>
                  <a:schemeClr val="lt1"/>
                </a:solidFill>
                <a:latin typeface="Montserrat Light"/>
                <a:ea typeface="Montserrat Light"/>
                <a:cs typeface="Montserrat Light"/>
                <a:sym typeface="Montserrat Light"/>
              </a:rPr>
              <a:t> a </a:t>
            </a:r>
            <a:r>
              <a:rPr lang="de-DE" sz="1800" dirty="0" err="1">
                <a:solidFill>
                  <a:schemeClr val="lt1"/>
                </a:solidFill>
                <a:latin typeface="Montserrat Light"/>
                <a:ea typeface="Montserrat Light"/>
                <a:cs typeface="Montserrat Light"/>
                <a:sym typeface="Montserrat Light"/>
              </a:rPr>
              <a:t>company</a:t>
            </a:r>
            <a:r>
              <a:rPr lang="de-DE" sz="1800" dirty="0">
                <a:solidFill>
                  <a:schemeClr val="lt1"/>
                </a:solidFill>
                <a:latin typeface="Montserrat Light"/>
                <a:ea typeface="Montserrat Light"/>
                <a:cs typeface="Montserrat Light"/>
                <a:sym typeface="Montserrat Light"/>
              </a:rPr>
              <a:t>.</a:t>
            </a:r>
            <a:endParaRPr dirty="0"/>
          </a:p>
        </p:txBody>
      </p:sp>
      <p:sp>
        <p:nvSpPr>
          <p:cNvPr id="611" name="Google Shape;611;p118"/>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12" name="Google Shape;612;p118"/>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3" name="Google Shape;613;p118"/>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14" name="Google Shape;614;p118"/>
          <p:cNvGrpSpPr/>
          <p:nvPr/>
        </p:nvGrpSpPr>
        <p:grpSpPr>
          <a:xfrm>
            <a:off x="301128" y="6151084"/>
            <a:ext cx="3144242" cy="374574"/>
            <a:chOff x="301128" y="6151084"/>
            <a:chExt cx="3144242" cy="374574"/>
          </a:xfrm>
        </p:grpSpPr>
        <p:pic>
          <p:nvPicPr>
            <p:cNvPr id="615" name="Google Shape;615;p11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16" name="Google Shape;616;p11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17" name="Google Shape;617;p11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618"/>
        <p:cNvGrpSpPr/>
        <p:nvPr/>
      </p:nvGrpSpPr>
      <p:grpSpPr>
        <a:xfrm>
          <a:off x="0" y="0"/>
          <a:ext cx="0" cy="0"/>
          <a:chOff x="0" y="0"/>
          <a:chExt cx="0" cy="0"/>
        </a:xfrm>
      </p:grpSpPr>
      <p:sp>
        <p:nvSpPr>
          <p:cNvPr id="619" name="Google Shape;619;p119"/>
          <p:cNvSpPr>
            <a:spLocks noGrp="1"/>
          </p:cNvSpPr>
          <p:nvPr>
            <p:ph type="pic" idx="2"/>
          </p:nvPr>
        </p:nvSpPr>
        <p:spPr>
          <a:xfrm>
            <a:off x="241300" y="228600"/>
            <a:ext cx="11696700" cy="5763986"/>
          </a:xfrm>
          <a:prstGeom prst="rect">
            <a:avLst/>
          </a:prstGeom>
          <a:noFill/>
          <a:ln>
            <a:noFill/>
          </a:ln>
        </p:spPr>
      </p:sp>
      <p:sp>
        <p:nvSpPr>
          <p:cNvPr id="620" name="Google Shape;620;p119"/>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1" name="Google Shape;621;p119"/>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2" name="Google Shape;622;p119"/>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3" name="Google Shape;623;p119"/>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24" name="Google Shape;624;p119"/>
          <p:cNvGrpSpPr/>
          <p:nvPr/>
        </p:nvGrpSpPr>
        <p:grpSpPr>
          <a:xfrm>
            <a:off x="301128" y="6151084"/>
            <a:ext cx="3144242" cy="374574"/>
            <a:chOff x="301128" y="6151084"/>
            <a:chExt cx="3144242" cy="374574"/>
          </a:xfrm>
        </p:grpSpPr>
        <p:pic>
          <p:nvPicPr>
            <p:cNvPr id="625" name="Google Shape;625;p11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26" name="Google Shape;626;p11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27" name="Google Shape;627;p11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628"/>
        <p:cNvGrpSpPr/>
        <p:nvPr/>
      </p:nvGrpSpPr>
      <p:grpSpPr>
        <a:xfrm>
          <a:off x="0" y="0"/>
          <a:ext cx="0" cy="0"/>
          <a:chOff x="0" y="0"/>
          <a:chExt cx="0" cy="0"/>
        </a:xfrm>
      </p:grpSpPr>
      <p:sp>
        <p:nvSpPr>
          <p:cNvPr id="629" name="Google Shape;629;p120"/>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0" name="Google Shape;630;p120"/>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1" name="Google Shape;631;p120"/>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p120"/>
          <p:cNvSpPr>
            <a:spLocks noGrp="1"/>
          </p:cNvSpPr>
          <p:nvPr>
            <p:ph type="pic" idx="3"/>
          </p:nvPr>
        </p:nvSpPr>
        <p:spPr>
          <a:xfrm>
            <a:off x="6392300" y="228600"/>
            <a:ext cx="5564883" cy="5447571"/>
          </a:xfrm>
          <a:prstGeom prst="rect">
            <a:avLst/>
          </a:prstGeom>
          <a:solidFill>
            <a:schemeClr val="lt1"/>
          </a:solidFill>
          <a:ln>
            <a:noFill/>
          </a:ln>
        </p:spPr>
      </p:sp>
      <p:pic>
        <p:nvPicPr>
          <p:cNvPr id="633" name="Google Shape;633;p120"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634" name="Google Shape;634;p120"/>
          <p:cNvGrpSpPr/>
          <p:nvPr/>
        </p:nvGrpSpPr>
        <p:grpSpPr>
          <a:xfrm>
            <a:off x="8448790" y="6057987"/>
            <a:ext cx="3144242" cy="374574"/>
            <a:chOff x="301128" y="6151084"/>
            <a:chExt cx="3144242" cy="374574"/>
          </a:xfrm>
        </p:grpSpPr>
        <p:pic>
          <p:nvPicPr>
            <p:cNvPr id="635" name="Google Shape;635;p12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36" name="Google Shape;636;p12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37" name="Google Shape;637;p12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Text / Photo Slide - Blue">
  <p:cSld name="1_Text / Photo Slide - Blue">
    <p:spTree>
      <p:nvGrpSpPr>
        <p:cNvPr id="1" name="Shape 638"/>
        <p:cNvGrpSpPr/>
        <p:nvPr/>
      </p:nvGrpSpPr>
      <p:grpSpPr>
        <a:xfrm>
          <a:off x="0" y="0"/>
          <a:ext cx="0" cy="0"/>
          <a:chOff x="0" y="0"/>
          <a:chExt cx="0" cy="0"/>
        </a:xfrm>
      </p:grpSpPr>
      <p:sp>
        <p:nvSpPr>
          <p:cNvPr id="639" name="Google Shape;639;p121"/>
          <p:cNvSpPr/>
          <p:nvPr/>
        </p:nvSpPr>
        <p:spPr>
          <a:xfrm>
            <a:off x="5947848" y="-177807"/>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0" name="Google Shape;640;p121"/>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1" name="Google Shape;641;p121"/>
          <p:cNvSpPr txBox="1">
            <a:spLocks noGrp="1"/>
          </p:cNvSpPr>
          <p:nvPr>
            <p:ph type="body" idx="2"/>
          </p:nvPr>
        </p:nvSpPr>
        <p:spPr>
          <a:xfrm>
            <a:off x="6441262" y="465165"/>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42" name="Google Shape;642;p121"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643" name="Google Shape;643;p121"/>
          <p:cNvGrpSpPr/>
          <p:nvPr/>
        </p:nvGrpSpPr>
        <p:grpSpPr>
          <a:xfrm>
            <a:off x="8448790" y="6057987"/>
            <a:ext cx="3144242" cy="374574"/>
            <a:chOff x="301128" y="6151084"/>
            <a:chExt cx="3144242" cy="374574"/>
          </a:xfrm>
        </p:grpSpPr>
        <p:pic>
          <p:nvPicPr>
            <p:cNvPr id="644" name="Google Shape;644;p12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45" name="Google Shape;645;p12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46" name="Google Shape;646;p12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647"/>
        <p:cNvGrpSpPr/>
        <p:nvPr/>
      </p:nvGrpSpPr>
      <p:grpSpPr>
        <a:xfrm>
          <a:off x="0" y="0"/>
          <a:ext cx="0" cy="0"/>
          <a:chOff x="0" y="0"/>
          <a:chExt cx="0" cy="0"/>
        </a:xfrm>
      </p:grpSpPr>
      <p:sp>
        <p:nvSpPr>
          <p:cNvPr id="648" name="Google Shape;648;p122"/>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9" name="Google Shape;649;p122"/>
          <p:cNvSpPr>
            <a:spLocks noGrp="1"/>
          </p:cNvSpPr>
          <p:nvPr>
            <p:ph type="pic" idx="2"/>
          </p:nvPr>
        </p:nvSpPr>
        <p:spPr>
          <a:xfrm>
            <a:off x="1147385" y="2043172"/>
            <a:ext cx="1723877" cy="1723877"/>
          </a:xfrm>
          <a:prstGeom prst="ellipse">
            <a:avLst/>
          </a:prstGeom>
          <a:solidFill>
            <a:schemeClr val="lt1"/>
          </a:solidFill>
          <a:ln>
            <a:noFill/>
          </a:ln>
        </p:spPr>
      </p:sp>
      <p:sp>
        <p:nvSpPr>
          <p:cNvPr id="650" name="Google Shape;650;p122"/>
          <p:cNvSpPr>
            <a:spLocks noGrp="1"/>
          </p:cNvSpPr>
          <p:nvPr>
            <p:ph type="pic" idx="3"/>
          </p:nvPr>
        </p:nvSpPr>
        <p:spPr>
          <a:xfrm>
            <a:off x="3886593" y="2052565"/>
            <a:ext cx="1723877" cy="1723877"/>
          </a:xfrm>
          <a:prstGeom prst="ellipse">
            <a:avLst/>
          </a:prstGeom>
          <a:solidFill>
            <a:schemeClr val="lt1"/>
          </a:solidFill>
          <a:ln>
            <a:noFill/>
          </a:ln>
        </p:spPr>
      </p:sp>
      <p:sp>
        <p:nvSpPr>
          <p:cNvPr id="651" name="Google Shape;651;p122"/>
          <p:cNvSpPr>
            <a:spLocks noGrp="1"/>
          </p:cNvSpPr>
          <p:nvPr>
            <p:ph type="pic" idx="4"/>
          </p:nvPr>
        </p:nvSpPr>
        <p:spPr>
          <a:xfrm>
            <a:off x="6581530" y="2048263"/>
            <a:ext cx="1723877" cy="1723877"/>
          </a:xfrm>
          <a:prstGeom prst="ellipse">
            <a:avLst/>
          </a:prstGeom>
          <a:solidFill>
            <a:schemeClr val="lt1"/>
          </a:solidFill>
          <a:ln>
            <a:noFill/>
          </a:ln>
        </p:spPr>
      </p:sp>
      <p:sp>
        <p:nvSpPr>
          <p:cNvPr id="652" name="Google Shape;652;p122"/>
          <p:cNvSpPr>
            <a:spLocks noGrp="1"/>
          </p:cNvSpPr>
          <p:nvPr>
            <p:ph type="pic" idx="5"/>
          </p:nvPr>
        </p:nvSpPr>
        <p:spPr>
          <a:xfrm>
            <a:off x="9320738" y="2057654"/>
            <a:ext cx="1723877" cy="1723877"/>
          </a:xfrm>
          <a:prstGeom prst="ellipse">
            <a:avLst/>
          </a:prstGeom>
          <a:solidFill>
            <a:schemeClr val="lt1"/>
          </a:solidFill>
          <a:ln>
            <a:noFill/>
          </a:ln>
        </p:spPr>
      </p:sp>
      <p:sp>
        <p:nvSpPr>
          <p:cNvPr id="653" name="Google Shape;653;p122"/>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4" name="Google Shape;654;p122"/>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5" name="Google Shape;655;p122"/>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6" name="Google Shape;656;p122"/>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7" name="Google Shape;657;p122"/>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8" name="Google Shape;658;p122"/>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9" name="Google Shape;659;p122"/>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0" name="Google Shape;660;p122"/>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61" name="Google Shape;661;p12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62" name="Google Shape;662;p122"/>
          <p:cNvGrpSpPr/>
          <p:nvPr/>
        </p:nvGrpSpPr>
        <p:grpSpPr>
          <a:xfrm>
            <a:off x="4480947" y="6257070"/>
            <a:ext cx="3144242" cy="374574"/>
            <a:chOff x="301128" y="6151084"/>
            <a:chExt cx="3144242" cy="374574"/>
          </a:xfrm>
        </p:grpSpPr>
        <p:pic>
          <p:nvPicPr>
            <p:cNvPr id="663" name="Google Shape;663;p12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64" name="Google Shape;664;p12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65" name="Google Shape;665;p12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666" name="Google Shape;666;p122"/>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_Meet Our Team - Purple">
  <p:cSld name="1_Meet Our Team - Purple">
    <p:spTree>
      <p:nvGrpSpPr>
        <p:cNvPr id="1" name="Shape 667"/>
        <p:cNvGrpSpPr/>
        <p:nvPr/>
      </p:nvGrpSpPr>
      <p:grpSpPr>
        <a:xfrm>
          <a:off x="0" y="0"/>
          <a:ext cx="0" cy="0"/>
          <a:chOff x="0" y="0"/>
          <a:chExt cx="0" cy="0"/>
        </a:xfrm>
      </p:grpSpPr>
      <p:sp>
        <p:nvSpPr>
          <p:cNvPr id="668" name="Google Shape;668;p123"/>
          <p:cNvSpPr/>
          <p:nvPr/>
        </p:nvSpPr>
        <p:spPr>
          <a:xfrm>
            <a:off x="241300" y="228600"/>
            <a:ext cx="11696700" cy="271780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9" name="Google Shape;669;p123"/>
          <p:cNvSpPr>
            <a:spLocks noGrp="1"/>
          </p:cNvSpPr>
          <p:nvPr>
            <p:ph type="pic" idx="2"/>
          </p:nvPr>
        </p:nvSpPr>
        <p:spPr>
          <a:xfrm>
            <a:off x="1147385" y="2043172"/>
            <a:ext cx="1723877" cy="1723877"/>
          </a:xfrm>
          <a:prstGeom prst="ellipse">
            <a:avLst/>
          </a:prstGeom>
          <a:solidFill>
            <a:schemeClr val="lt1"/>
          </a:solidFill>
          <a:ln>
            <a:noFill/>
          </a:ln>
        </p:spPr>
      </p:sp>
      <p:sp>
        <p:nvSpPr>
          <p:cNvPr id="670" name="Google Shape;670;p123"/>
          <p:cNvSpPr>
            <a:spLocks noGrp="1"/>
          </p:cNvSpPr>
          <p:nvPr>
            <p:ph type="pic" idx="3"/>
          </p:nvPr>
        </p:nvSpPr>
        <p:spPr>
          <a:xfrm>
            <a:off x="3886593" y="2052565"/>
            <a:ext cx="1723877" cy="1723877"/>
          </a:xfrm>
          <a:prstGeom prst="ellipse">
            <a:avLst/>
          </a:prstGeom>
          <a:solidFill>
            <a:schemeClr val="lt1"/>
          </a:solidFill>
          <a:ln>
            <a:noFill/>
          </a:ln>
        </p:spPr>
      </p:sp>
      <p:sp>
        <p:nvSpPr>
          <p:cNvPr id="671" name="Google Shape;671;p123"/>
          <p:cNvSpPr>
            <a:spLocks noGrp="1"/>
          </p:cNvSpPr>
          <p:nvPr>
            <p:ph type="pic" idx="4"/>
          </p:nvPr>
        </p:nvSpPr>
        <p:spPr>
          <a:xfrm>
            <a:off x="6581530" y="2048263"/>
            <a:ext cx="1723877" cy="1723877"/>
          </a:xfrm>
          <a:prstGeom prst="ellipse">
            <a:avLst/>
          </a:prstGeom>
          <a:solidFill>
            <a:schemeClr val="lt1"/>
          </a:solidFill>
          <a:ln>
            <a:noFill/>
          </a:ln>
        </p:spPr>
      </p:sp>
      <p:sp>
        <p:nvSpPr>
          <p:cNvPr id="672" name="Google Shape;672;p123"/>
          <p:cNvSpPr>
            <a:spLocks noGrp="1"/>
          </p:cNvSpPr>
          <p:nvPr>
            <p:ph type="pic" idx="5"/>
          </p:nvPr>
        </p:nvSpPr>
        <p:spPr>
          <a:xfrm>
            <a:off x="9320738" y="2057654"/>
            <a:ext cx="1723877" cy="1723877"/>
          </a:xfrm>
          <a:prstGeom prst="ellipse">
            <a:avLst/>
          </a:prstGeom>
          <a:solidFill>
            <a:schemeClr val="lt1"/>
          </a:solidFill>
          <a:ln>
            <a:noFill/>
          </a:ln>
        </p:spPr>
      </p:sp>
      <p:sp>
        <p:nvSpPr>
          <p:cNvPr id="673" name="Google Shape;673;p123"/>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4" name="Google Shape;674;p123"/>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5" name="Google Shape;675;p123"/>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6" name="Google Shape;676;p123"/>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7" name="Google Shape;677;p123"/>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8" name="Google Shape;678;p123"/>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9" name="Google Shape;679;p123"/>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0" name="Google Shape;680;p123"/>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81" name="Google Shape;681;p12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82" name="Google Shape;682;p123"/>
          <p:cNvGrpSpPr/>
          <p:nvPr/>
        </p:nvGrpSpPr>
        <p:grpSpPr>
          <a:xfrm>
            <a:off x="4480947" y="6257070"/>
            <a:ext cx="3144242" cy="374574"/>
            <a:chOff x="301128" y="6151084"/>
            <a:chExt cx="3144242" cy="374574"/>
          </a:xfrm>
        </p:grpSpPr>
        <p:pic>
          <p:nvPicPr>
            <p:cNvPr id="683" name="Google Shape;683;p12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84" name="Google Shape;684;p12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85" name="Google Shape;685;p12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686" name="Google Shape;686;p123"/>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Divider Slide - Blue">
  <p:cSld name="1_Divider Slide - Blue">
    <p:spTree>
      <p:nvGrpSpPr>
        <p:cNvPr id="1" name="Shape 70"/>
        <p:cNvGrpSpPr/>
        <p:nvPr/>
      </p:nvGrpSpPr>
      <p:grpSpPr>
        <a:xfrm>
          <a:off x="0" y="0"/>
          <a:ext cx="0" cy="0"/>
          <a:chOff x="0" y="0"/>
          <a:chExt cx="0" cy="0"/>
        </a:xfrm>
      </p:grpSpPr>
      <p:sp>
        <p:nvSpPr>
          <p:cNvPr id="71" name="Google Shape;71;p78"/>
          <p:cNvSpPr/>
          <p:nvPr/>
        </p:nvSpPr>
        <p:spPr>
          <a:xfrm>
            <a:off x="0" y="0"/>
            <a:ext cx="12192000" cy="5502729"/>
          </a:xfrm>
          <a:prstGeom prst="rect">
            <a:avLst/>
          </a:prstGeom>
          <a:solidFill>
            <a:srgbClr val="9ED4D3"/>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72" name="Google Shape;72;p78"/>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78"/>
          <p:cNvGrpSpPr/>
          <p:nvPr/>
        </p:nvGrpSpPr>
        <p:grpSpPr>
          <a:xfrm>
            <a:off x="8448790" y="6057987"/>
            <a:ext cx="3144242" cy="374574"/>
            <a:chOff x="301128" y="6151084"/>
            <a:chExt cx="3144242" cy="374574"/>
          </a:xfrm>
        </p:grpSpPr>
        <p:pic>
          <p:nvPicPr>
            <p:cNvPr id="74" name="Google Shape;74;p7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5" name="Google Shape;75;p7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6" name="Google Shape;76;p7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7" name="Google Shape;77;p78"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687"/>
        <p:cNvGrpSpPr/>
        <p:nvPr/>
      </p:nvGrpSpPr>
      <p:grpSpPr>
        <a:xfrm>
          <a:off x="0" y="0"/>
          <a:ext cx="0" cy="0"/>
          <a:chOff x="0" y="0"/>
          <a:chExt cx="0" cy="0"/>
        </a:xfrm>
      </p:grpSpPr>
      <p:sp>
        <p:nvSpPr>
          <p:cNvPr id="688" name="Google Shape;688;p124"/>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9" name="Google Shape;689;p124"/>
          <p:cNvSpPr>
            <a:spLocks noGrp="1"/>
          </p:cNvSpPr>
          <p:nvPr>
            <p:ph type="pic" idx="2"/>
          </p:nvPr>
        </p:nvSpPr>
        <p:spPr>
          <a:xfrm>
            <a:off x="1147385" y="2043172"/>
            <a:ext cx="1723877" cy="1723877"/>
          </a:xfrm>
          <a:prstGeom prst="ellipse">
            <a:avLst/>
          </a:prstGeom>
          <a:solidFill>
            <a:schemeClr val="lt1"/>
          </a:solidFill>
          <a:ln>
            <a:noFill/>
          </a:ln>
        </p:spPr>
      </p:sp>
      <p:sp>
        <p:nvSpPr>
          <p:cNvPr id="690" name="Google Shape;690;p124"/>
          <p:cNvSpPr>
            <a:spLocks noGrp="1"/>
          </p:cNvSpPr>
          <p:nvPr>
            <p:ph type="pic" idx="3"/>
          </p:nvPr>
        </p:nvSpPr>
        <p:spPr>
          <a:xfrm>
            <a:off x="3886593" y="2052565"/>
            <a:ext cx="1723877" cy="1723877"/>
          </a:xfrm>
          <a:prstGeom prst="ellipse">
            <a:avLst/>
          </a:prstGeom>
          <a:solidFill>
            <a:schemeClr val="lt1"/>
          </a:solidFill>
          <a:ln>
            <a:noFill/>
          </a:ln>
        </p:spPr>
      </p:sp>
      <p:sp>
        <p:nvSpPr>
          <p:cNvPr id="691" name="Google Shape;691;p124"/>
          <p:cNvSpPr>
            <a:spLocks noGrp="1"/>
          </p:cNvSpPr>
          <p:nvPr>
            <p:ph type="pic" idx="4"/>
          </p:nvPr>
        </p:nvSpPr>
        <p:spPr>
          <a:xfrm>
            <a:off x="6581530" y="2048263"/>
            <a:ext cx="1723877" cy="1723877"/>
          </a:xfrm>
          <a:prstGeom prst="ellipse">
            <a:avLst/>
          </a:prstGeom>
          <a:solidFill>
            <a:schemeClr val="lt1"/>
          </a:solidFill>
          <a:ln>
            <a:noFill/>
          </a:ln>
        </p:spPr>
      </p:sp>
      <p:sp>
        <p:nvSpPr>
          <p:cNvPr id="692" name="Google Shape;692;p124"/>
          <p:cNvSpPr>
            <a:spLocks noGrp="1"/>
          </p:cNvSpPr>
          <p:nvPr>
            <p:ph type="pic" idx="5"/>
          </p:nvPr>
        </p:nvSpPr>
        <p:spPr>
          <a:xfrm>
            <a:off x="9320738" y="2057654"/>
            <a:ext cx="1723877" cy="1723877"/>
          </a:xfrm>
          <a:prstGeom prst="ellipse">
            <a:avLst/>
          </a:prstGeom>
          <a:solidFill>
            <a:schemeClr val="lt1"/>
          </a:solidFill>
          <a:ln>
            <a:noFill/>
          </a:ln>
        </p:spPr>
      </p:sp>
      <p:sp>
        <p:nvSpPr>
          <p:cNvPr id="693" name="Google Shape;693;p124"/>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4" name="Google Shape;694;p124"/>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5" name="Google Shape;695;p124"/>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6" name="Google Shape;696;p124"/>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7" name="Google Shape;697;p124"/>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8" name="Google Shape;698;p124"/>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9" name="Google Shape;699;p124"/>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0" name="Google Shape;700;p124"/>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1" name="Google Shape;701;p12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702" name="Google Shape;702;p124"/>
          <p:cNvGrpSpPr/>
          <p:nvPr/>
        </p:nvGrpSpPr>
        <p:grpSpPr>
          <a:xfrm>
            <a:off x="4480947" y="6257070"/>
            <a:ext cx="3144242" cy="374574"/>
            <a:chOff x="301128" y="6151084"/>
            <a:chExt cx="3144242" cy="374574"/>
          </a:xfrm>
        </p:grpSpPr>
        <p:pic>
          <p:nvPicPr>
            <p:cNvPr id="703" name="Google Shape;703;p12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04" name="Google Shape;704;p12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05" name="Google Shape;705;p12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06" name="Google Shape;706;p124"/>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707"/>
        <p:cNvGrpSpPr/>
        <p:nvPr/>
      </p:nvGrpSpPr>
      <p:grpSpPr>
        <a:xfrm>
          <a:off x="0" y="0"/>
          <a:ext cx="0" cy="0"/>
          <a:chOff x="0" y="0"/>
          <a:chExt cx="0" cy="0"/>
        </a:xfrm>
      </p:grpSpPr>
      <p:sp>
        <p:nvSpPr>
          <p:cNvPr id="708" name="Google Shape;708;p125"/>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709" name="Google Shape;709;p125"/>
          <p:cNvGrpSpPr/>
          <p:nvPr/>
        </p:nvGrpSpPr>
        <p:grpSpPr>
          <a:xfrm>
            <a:off x="301128" y="6151084"/>
            <a:ext cx="3144242" cy="374574"/>
            <a:chOff x="301128" y="6151084"/>
            <a:chExt cx="3144242" cy="374574"/>
          </a:xfrm>
        </p:grpSpPr>
        <p:pic>
          <p:nvPicPr>
            <p:cNvPr id="710" name="Google Shape;710;p12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11" name="Google Shape;711;p12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12" name="Google Shape;712;p12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713" name="Google Shape;713;p125"/>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4" name="Google Shape;714;p125"/>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5" name="Google Shape;715;p125"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716"/>
        <p:cNvGrpSpPr/>
        <p:nvPr/>
      </p:nvGrpSpPr>
      <p:grpSpPr>
        <a:xfrm>
          <a:off x="0" y="0"/>
          <a:ext cx="0" cy="0"/>
          <a:chOff x="0" y="0"/>
          <a:chExt cx="0" cy="0"/>
        </a:xfrm>
      </p:grpSpPr>
      <p:sp>
        <p:nvSpPr>
          <p:cNvPr id="717" name="Google Shape;717;p126"/>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8" name="Google Shape;718;p126"/>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9" name="Google Shape;719;p126"/>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20" name="Google Shape;720;p126"/>
          <p:cNvGrpSpPr/>
          <p:nvPr/>
        </p:nvGrpSpPr>
        <p:grpSpPr>
          <a:xfrm>
            <a:off x="301128" y="6151084"/>
            <a:ext cx="3144242" cy="374574"/>
            <a:chOff x="301128" y="6151084"/>
            <a:chExt cx="3144242" cy="374574"/>
          </a:xfrm>
        </p:grpSpPr>
        <p:pic>
          <p:nvPicPr>
            <p:cNvPr id="721" name="Google Shape;721;p12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22" name="Google Shape;722;p12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23" name="Google Shape;723;p12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24" name="Google Shape;724;p126"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725"/>
        <p:cNvGrpSpPr/>
        <p:nvPr/>
      </p:nvGrpSpPr>
      <p:grpSpPr>
        <a:xfrm>
          <a:off x="0" y="0"/>
          <a:ext cx="0" cy="0"/>
          <a:chOff x="0" y="0"/>
          <a:chExt cx="0" cy="0"/>
        </a:xfrm>
      </p:grpSpPr>
      <p:sp>
        <p:nvSpPr>
          <p:cNvPr id="726" name="Google Shape;726;p127"/>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7" name="Google Shape;727;p127"/>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8" name="Google Shape;728;p127"/>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29" name="Google Shape;729;p127"/>
          <p:cNvGrpSpPr/>
          <p:nvPr/>
        </p:nvGrpSpPr>
        <p:grpSpPr>
          <a:xfrm>
            <a:off x="301128" y="6151084"/>
            <a:ext cx="3144242" cy="374574"/>
            <a:chOff x="301128" y="6151084"/>
            <a:chExt cx="3144242" cy="374574"/>
          </a:xfrm>
        </p:grpSpPr>
        <p:pic>
          <p:nvPicPr>
            <p:cNvPr id="730" name="Google Shape;730;p12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31" name="Google Shape;731;p12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32" name="Google Shape;732;p12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733" name="Google Shape;733;p127"/>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4" name="Google Shape;734;p127"/>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5" name="Google Shape;735;p127"/>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6" name="Google Shape;736;p127"/>
          <p:cNvGrpSpPr/>
          <p:nvPr/>
        </p:nvGrpSpPr>
        <p:grpSpPr>
          <a:xfrm>
            <a:off x="301128" y="6151084"/>
            <a:ext cx="3144242" cy="374574"/>
            <a:chOff x="301128" y="6151084"/>
            <a:chExt cx="3144242" cy="374574"/>
          </a:xfrm>
        </p:grpSpPr>
        <p:pic>
          <p:nvPicPr>
            <p:cNvPr id="737" name="Google Shape;737;p12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38" name="Google Shape;738;p12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39" name="Google Shape;739;p12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40" name="Google Shape;740;p127"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41"/>
        <p:cNvGrpSpPr/>
        <p:nvPr/>
      </p:nvGrpSpPr>
      <p:grpSpPr>
        <a:xfrm>
          <a:off x="0" y="0"/>
          <a:ext cx="0" cy="0"/>
          <a:chOff x="0" y="0"/>
          <a:chExt cx="0" cy="0"/>
        </a:xfrm>
      </p:grpSpPr>
      <p:sp>
        <p:nvSpPr>
          <p:cNvPr id="742" name="Google Shape;742;p128"/>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3" name="Google Shape;743;p128"/>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4" name="Google Shape;744;p128"/>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745" name="Google Shape;745;p128"/>
          <p:cNvSpPr>
            <a:spLocks noGrp="1"/>
          </p:cNvSpPr>
          <p:nvPr>
            <p:ph type="pic" idx="2"/>
          </p:nvPr>
        </p:nvSpPr>
        <p:spPr>
          <a:xfrm>
            <a:off x="7061200" y="1203325"/>
            <a:ext cx="5130800" cy="3913188"/>
          </a:xfrm>
          <a:prstGeom prst="rect">
            <a:avLst/>
          </a:prstGeom>
          <a:solidFill>
            <a:schemeClr val="lt1"/>
          </a:solidFill>
          <a:ln>
            <a:noFill/>
          </a:ln>
        </p:spPr>
      </p:sp>
      <p:sp>
        <p:nvSpPr>
          <p:cNvPr id="746" name="Google Shape;746;p128"/>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47" name="Google Shape;747;p128"/>
          <p:cNvGrpSpPr/>
          <p:nvPr/>
        </p:nvGrpSpPr>
        <p:grpSpPr>
          <a:xfrm>
            <a:off x="389965" y="6092742"/>
            <a:ext cx="3144242" cy="374574"/>
            <a:chOff x="301128" y="6151084"/>
            <a:chExt cx="3144242" cy="374574"/>
          </a:xfrm>
        </p:grpSpPr>
        <p:pic>
          <p:nvPicPr>
            <p:cNvPr id="748" name="Google Shape;748;p12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49" name="Google Shape;749;p12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50" name="Google Shape;750;p12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751"/>
        <p:cNvGrpSpPr/>
        <p:nvPr/>
      </p:nvGrpSpPr>
      <p:grpSpPr>
        <a:xfrm>
          <a:off x="0" y="0"/>
          <a:ext cx="0" cy="0"/>
          <a:chOff x="0" y="0"/>
          <a:chExt cx="0" cy="0"/>
        </a:xfrm>
      </p:grpSpPr>
      <p:sp>
        <p:nvSpPr>
          <p:cNvPr id="752" name="Google Shape;752;p129"/>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3" name="Google Shape;753;p129"/>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54" name="Google Shape;754;p129"/>
          <p:cNvGrpSpPr/>
          <p:nvPr/>
        </p:nvGrpSpPr>
        <p:grpSpPr>
          <a:xfrm>
            <a:off x="2530564" y="336687"/>
            <a:ext cx="9078210" cy="5854425"/>
            <a:chOff x="3152299" y="635855"/>
            <a:chExt cx="19296834" cy="12444290"/>
          </a:xfrm>
        </p:grpSpPr>
        <p:pic>
          <p:nvPicPr>
            <p:cNvPr id="755" name="Google Shape;755;p129"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756" name="Google Shape;756;p129"/>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757" name="Google Shape;757;p129"/>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758" name="Google Shape;758;p129"/>
          <p:cNvSpPr>
            <a:spLocks noGrp="1"/>
          </p:cNvSpPr>
          <p:nvPr>
            <p:ph type="pic" idx="2"/>
          </p:nvPr>
        </p:nvSpPr>
        <p:spPr>
          <a:xfrm>
            <a:off x="8602116" y="1265033"/>
            <a:ext cx="2266512" cy="3978298"/>
          </a:xfrm>
          <a:prstGeom prst="rect">
            <a:avLst/>
          </a:prstGeom>
          <a:solidFill>
            <a:schemeClr val="lt1"/>
          </a:solidFill>
          <a:ln>
            <a:noFill/>
          </a:ln>
        </p:spPr>
      </p:sp>
      <p:sp>
        <p:nvSpPr>
          <p:cNvPr id="759" name="Google Shape;759;p129"/>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60" name="Google Shape;760;p129"/>
          <p:cNvGrpSpPr/>
          <p:nvPr/>
        </p:nvGrpSpPr>
        <p:grpSpPr>
          <a:xfrm>
            <a:off x="389965" y="6092742"/>
            <a:ext cx="3144242" cy="374574"/>
            <a:chOff x="301128" y="6151084"/>
            <a:chExt cx="3144242" cy="374574"/>
          </a:xfrm>
        </p:grpSpPr>
        <p:pic>
          <p:nvPicPr>
            <p:cNvPr id="761" name="Google Shape;761;p12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62" name="Google Shape;762;p12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63" name="Google Shape;763;p12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Phone Slide">
  <p:cSld name="1_Phone Slide">
    <p:spTree>
      <p:nvGrpSpPr>
        <p:cNvPr id="1" name="Shape 764"/>
        <p:cNvGrpSpPr/>
        <p:nvPr/>
      </p:nvGrpSpPr>
      <p:grpSpPr>
        <a:xfrm>
          <a:off x="0" y="0"/>
          <a:ext cx="0" cy="0"/>
          <a:chOff x="0" y="0"/>
          <a:chExt cx="0" cy="0"/>
        </a:xfrm>
      </p:grpSpPr>
      <p:sp>
        <p:nvSpPr>
          <p:cNvPr id="765" name="Google Shape;765;p130"/>
          <p:cNvSpPr/>
          <p:nvPr/>
        </p:nvSpPr>
        <p:spPr>
          <a:xfrm>
            <a:off x="0" y="0"/>
            <a:ext cx="12192000" cy="2508049"/>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6" name="Google Shape;766;p130"/>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67" name="Google Shape;767;p130"/>
          <p:cNvGrpSpPr/>
          <p:nvPr/>
        </p:nvGrpSpPr>
        <p:grpSpPr>
          <a:xfrm>
            <a:off x="2530564" y="336687"/>
            <a:ext cx="9078210" cy="5854425"/>
            <a:chOff x="3152299" y="635855"/>
            <a:chExt cx="19296834" cy="12444290"/>
          </a:xfrm>
        </p:grpSpPr>
        <p:pic>
          <p:nvPicPr>
            <p:cNvPr id="768" name="Google Shape;768;p130"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769" name="Google Shape;769;p130"/>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770" name="Google Shape;770;p130"/>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771" name="Google Shape;771;p130"/>
          <p:cNvSpPr>
            <a:spLocks noGrp="1"/>
          </p:cNvSpPr>
          <p:nvPr>
            <p:ph type="pic" idx="2"/>
          </p:nvPr>
        </p:nvSpPr>
        <p:spPr>
          <a:xfrm>
            <a:off x="8602116" y="1265033"/>
            <a:ext cx="2266512" cy="3978298"/>
          </a:xfrm>
          <a:prstGeom prst="rect">
            <a:avLst/>
          </a:prstGeom>
          <a:solidFill>
            <a:schemeClr val="lt1"/>
          </a:solidFill>
          <a:ln>
            <a:noFill/>
          </a:ln>
        </p:spPr>
      </p:sp>
      <p:sp>
        <p:nvSpPr>
          <p:cNvPr id="772" name="Google Shape;772;p130"/>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73" name="Google Shape;773;p130"/>
          <p:cNvGrpSpPr/>
          <p:nvPr/>
        </p:nvGrpSpPr>
        <p:grpSpPr>
          <a:xfrm>
            <a:off x="389965" y="6092742"/>
            <a:ext cx="3144242" cy="374574"/>
            <a:chOff x="301128" y="6151084"/>
            <a:chExt cx="3144242" cy="374574"/>
          </a:xfrm>
        </p:grpSpPr>
        <p:pic>
          <p:nvPicPr>
            <p:cNvPr id="774" name="Google Shape;774;p13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75" name="Google Shape;775;p13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76" name="Google Shape;776;p13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777"/>
        <p:cNvGrpSpPr/>
        <p:nvPr/>
      </p:nvGrpSpPr>
      <p:grpSpPr>
        <a:xfrm>
          <a:off x="0" y="0"/>
          <a:ext cx="0" cy="0"/>
          <a:chOff x="0" y="0"/>
          <a:chExt cx="0" cy="0"/>
        </a:xfrm>
      </p:grpSpPr>
      <p:sp>
        <p:nvSpPr>
          <p:cNvPr id="778" name="Google Shape;778;p131"/>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31"/>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80" name="Google Shape;780;p131"/>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781" name="Google Shape;781;p131"/>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2" name="Google Shape;782;p131"/>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783" name="Google Shape;783;p131"/>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84" name="Google Shape;784;p131"/>
          <p:cNvGrpSpPr/>
          <p:nvPr/>
        </p:nvGrpSpPr>
        <p:grpSpPr>
          <a:xfrm rot="-5400000">
            <a:off x="-1025447" y="4518095"/>
            <a:ext cx="3445636" cy="410479"/>
            <a:chOff x="301128" y="6151084"/>
            <a:chExt cx="3144242" cy="374574"/>
          </a:xfrm>
        </p:grpSpPr>
        <p:pic>
          <p:nvPicPr>
            <p:cNvPr id="785" name="Google Shape;785;p13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86" name="Google Shape;786;p13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87" name="Google Shape;787;p13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788"/>
        <p:cNvGrpSpPr/>
        <p:nvPr/>
      </p:nvGrpSpPr>
      <p:grpSpPr>
        <a:xfrm>
          <a:off x="0" y="0"/>
          <a:ext cx="0" cy="0"/>
          <a:chOff x="0" y="0"/>
          <a:chExt cx="0" cy="0"/>
        </a:xfrm>
      </p:grpSpPr>
      <p:sp>
        <p:nvSpPr>
          <p:cNvPr id="789" name="Google Shape;789;p132"/>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0" name="Google Shape;790;p132"/>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91" name="Google Shape;791;p132"/>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792" name="Google Shape;792;p132"/>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3" name="Google Shape;793;p132"/>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794" name="Google Shape;794;p132"/>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95" name="Google Shape;795;p132"/>
          <p:cNvGrpSpPr/>
          <p:nvPr/>
        </p:nvGrpSpPr>
        <p:grpSpPr>
          <a:xfrm rot="-5400000">
            <a:off x="-1025447" y="4518095"/>
            <a:ext cx="3445636" cy="410479"/>
            <a:chOff x="301128" y="6151084"/>
            <a:chExt cx="3144242" cy="374574"/>
          </a:xfrm>
        </p:grpSpPr>
        <p:pic>
          <p:nvPicPr>
            <p:cNvPr id="796" name="Google Shape;796;p13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97" name="Google Shape;797;p13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98" name="Google Shape;798;p13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799"/>
        <p:cNvGrpSpPr/>
        <p:nvPr/>
      </p:nvGrpSpPr>
      <p:grpSpPr>
        <a:xfrm>
          <a:off x="0" y="0"/>
          <a:ext cx="0" cy="0"/>
          <a:chOff x="0" y="0"/>
          <a:chExt cx="0" cy="0"/>
        </a:xfrm>
      </p:grpSpPr>
      <p:sp>
        <p:nvSpPr>
          <p:cNvPr id="800" name="Google Shape;800;p13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1" name="Google Shape;801;p13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02" name="Google Shape;802;p133"/>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803" name="Google Shape;803;p13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p133"/>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05" name="Google Shape;805;p13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06" name="Google Shape;806;p133"/>
          <p:cNvGrpSpPr/>
          <p:nvPr/>
        </p:nvGrpSpPr>
        <p:grpSpPr>
          <a:xfrm rot="-5400000">
            <a:off x="-1025447" y="4518095"/>
            <a:ext cx="3445636" cy="410479"/>
            <a:chOff x="301128" y="6151084"/>
            <a:chExt cx="3144242" cy="374574"/>
          </a:xfrm>
        </p:grpSpPr>
        <p:pic>
          <p:nvPicPr>
            <p:cNvPr id="807" name="Google Shape;807;p13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08" name="Google Shape;808;p13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09" name="Google Shape;809;p13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ext Slide with Photo - Blue">
  <p:cSld name="1_Text Slide with Photo - Blue">
    <p:spTree>
      <p:nvGrpSpPr>
        <p:cNvPr id="1" name="Shape 78"/>
        <p:cNvGrpSpPr/>
        <p:nvPr/>
      </p:nvGrpSpPr>
      <p:grpSpPr>
        <a:xfrm>
          <a:off x="0" y="0"/>
          <a:ext cx="0" cy="0"/>
          <a:chOff x="0" y="0"/>
          <a:chExt cx="0" cy="0"/>
        </a:xfrm>
      </p:grpSpPr>
      <p:sp>
        <p:nvSpPr>
          <p:cNvPr id="79" name="Google Shape;79;p79"/>
          <p:cNvSpPr/>
          <p:nvPr/>
        </p:nvSpPr>
        <p:spPr>
          <a:xfrm rot="10800000" flipH="1">
            <a:off x="1356632" y="-2"/>
            <a:ext cx="5495430" cy="6892757"/>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80" name="Google Shape;80;p79"/>
          <p:cNvSpPr>
            <a:spLocks noGrp="1"/>
          </p:cNvSpPr>
          <p:nvPr>
            <p:ph type="pic" idx="2"/>
          </p:nvPr>
        </p:nvSpPr>
        <p:spPr>
          <a:xfrm>
            <a:off x="6852062" y="228600"/>
            <a:ext cx="5105121" cy="6362700"/>
          </a:xfrm>
          <a:prstGeom prst="rect">
            <a:avLst/>
          </a:prstGeom>
          <a:solidFill>
            <a:schemeClr val="lt1"/>
          </a:solidFill>
          <a:ln>
            <a:noFill/>
          </a:ln>
        </p:spPr>
      </p:sp>
      <p:sp>
        <p:nvSpPr>
          <p:cNvPr id="81" name="Google Shape;81;p7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7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3" name="Google Shape;83;p79"/>
          <p:cNvGrpSpPr/>
          <p:nvPr/>
        </p:nvGrpSpPr>
        <p:grpSpPr>
          <a:xfrm rot="-5400000">
            <a:off x="-1025447" y="4518095"/>
            <a:ext cx="3445636" cy="410479"/>
            <a:chOff x="301128" y="6151084"/>
            <a:chExt cx="3144242" cy="374574"/>
          </a:xfrm>
        </p:grpSpPr>
        <p:pic>
          <p:nvPicPr>
            <p:cNvPr id="84" name="Google Shape;84;p7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5" name="Google Shape;85;p7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6" name="Google Shape;86;p7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810"/>
        <p:cNvGrpSpPr/>
        <p:nvPr/>
      </p:nvGrpSpPr>
      <p:grpSpPr>
        <a:xfrm>
          <a:off x="0" y="0"/>
          <a:ext cx="0" cy="0"/>
          <a:chOff x="0" y="0"/>
          <a:chExt cx="0" cy="0"/>
        </a:xfrm>
      </p:grpSpPr>
      <p:sp>
        <p:nvSpPr>
          <p:cNvPr id="811" name="Google Shape;811;p134"/>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812" name="Google Shape;812;p134"/>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813" name="Google Shape;813;p134"/>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14" name="Google Shape;814;p134"/>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15" name="Google Shape;815;p134"/>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16" name="Google Shape;816;p134"/>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817" name="Google Shape;817;p134"/>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818" name="Google Shape;818;p134"/>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9" name="Google Shape;819;p134"/>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0" name="Google Shape;820;p134"/>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1" name="Google Shape;821;p134"/>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2" name="Google Shape;822;p134"/>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3" name="Google Shape;823;p134"/>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24" name="Google Shape;824;p134"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825" name="Google Shape;825;p134"/>
          <p:cNvGrpSpPr/>
          <p:nvPr/>
        </p:nvGrpSpPr>
        <p:grpSpPr>
          <a:xfrm>
            <a:off x="389965" y="6092742"/>
            <a:ext cx="3144242" cy="374574"/>
            <a:chOff x="301128" y="6151084"/>
            <a:chExt cx="3144242" cy="374574"/>
          </a:xfrm>
        </p:grpSpPr>
        <p:pic>
          <p:nvPicPr>
            <p:cNvPr id="826" name="Google Shape;826;p13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27" name="Google Shape;827;p13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28" name="Google Shape;828;p13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829"/>
        <p:cNvGrpSpPr/>
        <p:nvPr/>
      </p:nvGrpSpPr>
      <p:grpSpPr>
        <a:xfrm>
          <a:off x="0" y="0"/>
          <a:ext cx="0" cy="0"/>
          <a:chOff x="0" y="0"/>
          <a:chExt cx="0" cy="0"/>
        </a:xfrm>
      </p:grpSpPr>
      <p:cxnSp>
        <p:nvCxnSpPr>
          <p:cNvPr id="830" name="Google Shape;830;p135"/>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831" name="Google Shape;831;p135"/>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32" name="Google Shape;832;p135"/>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33" name="Google Shape;833;p135"/>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834" name="Google Shape;834;p135"/>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35" name="Google Shape;835;p135"/>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6" name="Google Shape;836;p135"/>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7" name="Google Shape;837;p135"/>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8" name="Google Shape;838;p135"/>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9" name="Google Shape;839;p135"/>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0" name="Google Shape;840;p135"/>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41" name="Google Shape;841;p13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842" name="Google Shape;842;p135"/>
          <p:cNvGrpSpPr/>
          <p:nvPr/>
        </p:nvGrpSpPr>
        <p:grpSpPr>
          <a:xfrm>
            <a:off x="4480947" y="6257070"/>
            <a:ext cx="3144242" cy="374574"/>
            <a:chOff x="301128" y="6151084"/>
            <a:chExt cx="3144242" cy="374574"/>
          </a:xfrm>
        </p:grpSpPr>
        <p:pic>
          <p:nvPicPr>
            <p:cNvPr id="843" name="Google Shape;843;p13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44" name="Google Shape;844;p13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45" name="Google Shape;845;p13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846"/>
        <p:cNvGrpSpPr/>
        <p:nvPr/>
      </p:nvGrpSpPr>
      <p:grpSpPr>
        <a:xfrm>
          <a:off x="0" y="0"/>
          <a:ext cx="0" cy="0"/>
          <a:chOff x="0" y="0"/>
          <a:chExt cx="0" cy="0"/>
        </a:xfrm>
      </p:grpSpPr>
      <p:grpSp>
        <p:nvGrpSpPr>
          <p:cNvPr id="847" name="Google Shape;847;p136"/>
          <p:cNvGrpSpPr/>
          <p:nvPr/>
        </p:nvGrpSpPr>
        <p:grpSpPr>
          <a:xfrm flipH="1">
            <a:off x="-87112" y="2832249"/>
            <a:ext cx="10088030" cy="1233055"/>
            <a:chOff x="4201590" y="5664497"/>
            <a:chExt cx="20176060" cy="2466109"/>
          </a:xfrm>
        </p:grpSpPr>
        <p:cxnSp>
          <p:nvCxnSpPr>
            <p:cNvPr id="848" name="Google Shape;848;p136"/>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849" name="Google Shape;849;p136"/>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50" name="Google Shape;850;p136"/>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51" name="Google Shape;851;p136"/>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852" name="Google Shape;852;p136"/>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3" name="Google Shape;853;p136"/>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4" name="Google Shape;854;p136"/>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5" name="Google Shape;855;p136"/>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6" name="Google Shape;856;p136"/>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57" name="Google Shape;857;p13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858" name="Google Shape;858;p136"/>
          <p:cNvGrpSpPr/>
          <p:nvPr/>
        </p:nvGrpSpPr>
        <p:grpSpPr>
          <a:xfrm>
            <a:off x="8448790" y="6057987"/>
            <a:ext cx="3144242" cy="374574"/>
            <a:chOff x="301128" y="6151084"/>
            <a:chExt cx="3144242" cy="374574"/>
          </a:xfrm>
        </p:grpSpPr>
        <p:pic>
          <p:nvPicPr>
            <p:cNvPr id="859" name="Google Shape;859;p13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60" name="Google Shape;860;p13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61" name="Google Shape;861;p13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862"/>
        <p:cNvGrpSpPr/>
        <p:nvPr/>
      </p:nvGrpSpPr>
      <p:grpSpPr>
        <a:xfrm>
          <a:off x="0" y="0"/>
          <a:ext cx="0" cy="0"/>
          <a:chOff x="0" y="0"/>
          <a:chExt cx="0" cy="0"/>
        </a:xfrm>
      </p:grpSpPr>
      <p:grpSp>
        <p:nvGrpSpPr>
          <p:cNvPr id="863" name="Google Shape;863;p137"/>
          <p:cNvGrpSpPr/>
          <p:nvPr/>
        </p:nvGrpSpPr>
        <p:grpSpPr>
          <a:xfrm>
            <a:off x="14068" y="1619338"/>
            <a:ext cx="12165015" cy="3845400"/>
            <a:chOff x="0" y="4738255"/>
            <a:chExt cx="21169744" cy="5292436"/>
          </a:xfrm>
        </p:grpSpPr>
        <p:sp>
          <p:nvSpPr>
            <p:cNvPr id="864" name="Google Shape;864;p137"/>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5" name="Google Shape;865;p137"/>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6" name="Google Shape;866;p137"/>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7" name="Google Shape;867;p137"/>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868" name="Google Shape;868;p137"/>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9" name="Google Shape;869;p137"/>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0" name="Google Shape;870;p137"/>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1" name="Google Shape;871;p137"/>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2" name="Google Shape;872;p137"/>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3" name="Google Shape;873;p137"/>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4" name="Google Shape;874;p137"/>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5" name="Google Shape;875;p137"/>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6" name="Google Shape;876;p137"/>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7" name="Google Shape;877;p137"/>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8" name="Google Shape;878;p137"/>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9" name="Google Shape;879;p137"/>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0" name="Google Shape;880;p137"/>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81" name="Google Shape;881;p13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882" name="Google Shape;882;p137"/>
          <p:cNvGrpSpPr/>
          <p:nvPr/>
        </p:nvGrpSpPr>
        <p:grpSpPr>
          <a:xfrm>
            <a:off x="4480947" y="6257070"/>
            <a:ext cx="3144242" cy="374574"/>
            <a:chOff x="301128" y="6151084"/>
            <a:chExt cx="3144242" cy="374574"/>
          </a:xfrm>
        </p:grpSpPr>
        <p:pic>
          <p:nvPicPr>
            <p:cNvPr id="883" name="Google Shape;883;p13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84" name="Google Shape;884;p13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85" name="Google Shape;885;p13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886"/>
        <p:cNvGrpSpPr/>
        <p:nvPr/>
      </p:nvGrpSpPr>
      <p:grpSpPr>
        <a:xfrm>
          <a:off x="0" y="0"/>
          <a:ext cx="0" cy="0"/>
          <a:chOff x="0" y="0"/>
          <a:chExt cx="0" cy="0"/>
        </a:xfrm>
      </p:grpSpPr>
      <p:sp>
        <p:nvSpPr>
          <p:cNvPr id="887" name="Google Shape;887;p138"/>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88" name="Google Shape;888;p138"/>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89" name="Google Shape;889;p138"/>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90" name="Google Shape;890;p138"/>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91" name="Google Shape;891;p138"/>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92" name="Google Shape;892;p138"/>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93" name="Google Shape;893;p138"/>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4" name="Google Shape;894;p138"/>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5" name="Google Shape;895;p138"/>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6" name="Google Shape;896;p138"/>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97" name="Google Shape;897;p13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898" name="Google Shape;898;p138"/>
          <p:cNvGrpSpPr/>
          <p:nvPr/>
        </p:nvGrpSpPr>
        <p:grpSpPr>
          <a:xfrm>
            <a:off x="4480947" y="6257070"/>
            <a:ext cx="3144242" cy="374574"/>
            <a:chOff x="301128" y="6151084"/>
            <a:chExt cx="3144242" cy="374574"/>
          </a:xfrm>
        </p:grpSpPr>
        <p:pic>
          <p:nvPicPr>
            <p:cNvPr id="899" name="Google Shape;899;p13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00" name="Google Shape;900;p13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01" name="Google Shape;901;p13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902"/>
        <p:cNvGrpSpPr/>
        <p:nvPr/>
      </p:nvGrpSpPr>
      <p:grpSpPr>
        <a:xfrm>
          <a:off x="0" y="0"/>
          <a:ext cx="0" cy="0"/>
          <a:chOff x="0" y="0"/>
          <a:chExt cx="0" cy="0"/>
        </a:xfrm>
      </p:grpSpPr>
      <p:sp>
        <p:nvSpPr>
          <p:cNvPr id="903" name="Google Shape;903;p139"/>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4" name="Google Shape;904;p139"/>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5" name="Google Shape;905;p139"/>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6" name="Google Shape;906;p139"/>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7" name="Google Shape;907;p139"/>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8" name="Google Shape;908;p139"/>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9" name="Google Shape;909;p139"/>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10" name="Google Shape;910;p139"/>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11" name="Google Shape;911;p139"/>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12" name="Google Shape;912;p139"/>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3" name="Google Shape;913;p139"/>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4" name="Google Shape;914;p139"/>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5" name="Google Shape;915;p139"/>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6" name="Google Shape;916;p139"/>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7" name="Google Shape;917;p139"/>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18" name="Google Shape;918;p139"/>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19" name="Google Shape;919;p13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920" name="Google Shape;920;p139"/>
          <p:cNvGrpSpPr/>
          <p:nvPr/>
        </p:nvGrpSpPr>
        <p:grpSpPr>
          <a:xfrm>
            <a:off x="4480947" y="6257070"/>
            <a:ext cx="3144242" cy="374574"/>
            <a:chOff x="301128" y="6151084"/>
            <a:chExt cx="3144242" cy="374574"/>
          </a:xfrm>
        </p:grpSpPr>
        <p:pic>
          <p:nvPicPr>
            <p:cNvPr id="921" name="Google Shape;921;p13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22" name="Google Shape;922;p13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23" name="Google Shape;923;p13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_5 point icon graph A">
  <p:cSld name="1_5 point icon graph A">
    <p:spTree>
      <p:nvGrpSpPr>
        <p:cNvPr id="1" name="Shape 924"/>
        <p:cNvGrpSpPr/>
        <p:nvPr/>
      </p:nvGrpSpPr>
      <p:grpSpPr>
        <a:xfrm>
          <a:off x="0" y="0"/>
          <a:ext cx="0" cy="0"/>
          <a:chOff x="0" y="0"/>
          <a:chExt cx="0" cy="0"/>
        </a:xfrm>
      </p:grpSpPr>
      <p:sp>
        <p:nvSpPr>
          <p:cNvPr id="925" name="Google Shape;925;p140"/>
          <p:cNvSpPr/>
          <p:nvPr/>
        </p:nvSpPr>
        <p:spPr>
          <a:xfrm>
            <a:off x="3934587"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26" name="Google Shape;926;p140"/>
          <p:cNvSpPr/>
          <p:nvPr/>
        </p:nvSpPr>
        <p:spPr>
          <a:xfrm>
            <a:off x="4003560"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27" name="Google Shape;927;p140"/>
          <p:cNvSpPr/>
          <p:nvPr/>
        </p:nvSpPr>
        <p:spPr>
          <a:xfrm>
            <a:off x="6823510"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28" name="Google Shape;928;p140"/>
          <p:cNvSpPr/>
          <p:nvPr/>
        </p:nvSpPr>
        <p:spPr>
          <a:xfrm>
            <a:off x="6864943"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29" name="Google Shape;929;p140"/>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30" name="Google Shape;930;p140"/>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31" name="Google Shape;931;p140"/>
          <p:cNvSpPr/>
          <p:nvPr/>
        </p:nvSpPr>
        <p:spPr>
          <a:xfrm>
            <a:off x="9719403"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32" name="Google Shape;932;p140"/>
          <p:cNvSpPr/>
          <p:nvPr/>
        </p:nvSpPr>
        <p:spPr>
          <a:xfrm>
            <a:off x="9766521"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33" name="Google Shape;933;p140"/>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4" name="Google Shape;934;p140"/>
          <p:cNvSpPr txBox="1">
            <a:spLocks noGrp="1"/>
          </p:cNvSpPr>
          <p:nvPr>
            <p:ph type="body" idx="2"/>
          </p:nvPr>
        </p:nvSpPr>
        <p:spPr>
          <a:xfrm>
            <a:off x="366548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5" name="Google Shape;935;p140"/>
          <p:cNvSpPr txBox="1">
            <a:spLocks noGrp="1"/>
          </p:cNvSpPr>
          <p:nvPr>
            <p:ph type="body" idx="3"/>
          </p:nvPr>
        </p:nvSpPr>
        <p:spPr>
          <a:xfrm>
            <a:off x="6553842"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6" name="Google Shape;936;p140"/>
          <p:cNvSpPr txBox="1">
            <a:spLocks noGrp="1"/>
          </p:cNvSpPr>
          <p:nvPr>
            <p:ph type="body" idx="4"/>
          </p:nvPr>
        </p:nvSpPr>
        <p:spPr>
          <a:xfrm>
            <a:off x="9453102"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7" name="Google Shape;937;p140"/>
          <p:cNvSpPr txBox="1">
            <a:spLocks noGrp="1"/>
          </p:cNvSpPr>
          <p:nvPr>
            <p:ph type="body" idx="5"/>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38" name="Google Shape;938;p14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939" name="Google Shape;939;p140"/>
          <p:cNvGrpSpPr/>
          <p:nvPr/>
        </p:nvGrpSpPr>
        <p:grpSpPr>
          <a:xfrm>
            <a:off x="4480947" y="6257070"/>
            <a:ext cx="3144242" cy="374574"/>
            <a:chOff x="301128" y="6151084"/>
            <a:chExt cx="3144242" cy="374574"/>
          </a:xfrm>
        </p:grpSpPr>
        <p:pic>
          <p:nvPicPr>
            <p:cNvPr id="940" name="Google Shape;940;p14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41" name="Google Shape;941;p14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42" name="Google Shape;942;p14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943"/>
        <p:cNvGrpSpPr/>
        <p:nvPr/>
      </p:nvGrpSpPr>
      <p:grpSpPr>
        <a:xfrm>
          <a:off x="0" y="0"/>
          <a:ext cx="0" cy="0"/>
          <a:chOff x="0" y="0"/>
          <a:chExt cx="0" cy="0"/>
        </a:xfrm>
      </p:grpSpPr>
      <p:sp>
        <p:nvSpPr>
          <p:cNvPr id="944" name="Google Shape;944;p141"/>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5" name="Google Shape;945;p141"/>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6" name="Google Shape;946;p141"/>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7" name="Google Shape;947;p141"/>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8" name="Google Shape;948;p141"/>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9" name="Google Shape;949;p141"/>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0" name="Google Shape;950;p141"/>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1" name="Google Shape;951;p141"/>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2" name="Google Shape;952;p141"/>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3" name="Google Shape;953;p141"/>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4" name="Google Shape;954;p141"/>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55" name="Google Shape;955;p14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956" name="Google Shape;956;p141"/>
          <p:cNvGrpSpPr/>
          <p:nvPr/>
        </p:nvGrpSpPr>
        <p:grpSpPr>
          <a:xfrm>
            <a:off x="4480947" y="6257070"/>
            <a:ext cx="3144242" cy="374574"/>
            <a:chOff x="301128" y="6151084"/>
            <a:chExt cx="3144242" cy="374574"/>
          </a:xfrm>
        </p:grpSpPr>
        <p:pic>
          <p:nvPicPr>
            <p:cNvPr id="957" name="Google Shape;957;p14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58" name="Google Shape;958;p14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59" name="Google Shape;959;p14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960"/>
        <p:cNvGrpSpPr/>
        <p:nvPr/>
      </p:nvGrpSpPr>
      <p:grpSpPr>
        <a:xfrm>
          <a:off x="0" y="0"/>
          <a:ext cx="0" cy="0"/>
          <a:chOff x="0" y="0"/>
          <a:chExt cx="0" cy="0"/>
        </a:xfrm>
      </p:grpSpPr>
      <p:grpSp>
        <p:nvGrpSpPr>
          <p:cNvPr id="961" name="Google Shape;961;p142"/>
          <p:cNvGrpSpPr/>
          <p:nvPr/>
        </p:nvGrpSpPr>
        <p:grpSpPr>
          <a:xfrm>
            <a:off x="958611" y="1840131"/>
            <a:ext cx="10383759" cy="2382415"/>
            <a:chOff x="2122935" y="4949396"/>
            <a:chExt cx="20123405" cy="5001613"/>
          </a:xfrm>
        </p:grpSpPr>
        <p:sp>
          <p:nvSpPr>
            <p:cNvPr id="962" name="Google Shape;962;p142"/>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63" name="Google Shape;963;p142"/>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64" name="Google Shape;964;p142"/>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65" name="Google Shape;965;p142"/>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66" name="Google Shape;966;p142"/>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967" name="Google Shape;967;p142"/>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968" name="Google Shape;968;p142"/>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9" name="Google Shape;969;p142"/>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0" name="Google Shape;970;p142"/>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1" name="Google Shape;971;p142"/>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2" name="Google Shape;972;p142"/>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3" name="Google Shape;973;p142"/>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4" name="Google Shape;974;p142"/>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5" name="Google Shape;975;p142"/>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6" name="Google Shape;976;p142"/>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77" name="Google Shape;977;p14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978" name="Google Shape;978;p142"/>
          <p:cNvGrpSpPr/>
          <p:nvPr/>
        </p:nvGrpSpPr>
        <p:grpSpPr>
          <a:xfrm>
            <a:off x="4480947" y="6257070"/>
            <a:ext cx="3144242" cy="374574"/>
            <a:chOff x="301128" y="6151084"/>
            <a:chExt cx="3144242" cy="374574"/>
          </a:xfrm>
        </p:grpSpPr>
        <p:pic>
          <p:nvPicPr>
            <p:cNvPr id="979" name="Google Shape;979;p14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80" name="Google Shape;980;p14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81" name="Google Shape;981;p14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982"/>
        <p:cNvGrpSpPr/>
        <p:nvPr/>
      </p:nvGrpSpPr>
      <p:grpSpPr>
        <a:xfrm>
          <a:off x="0" y="0"/>
          <a:ext cx="0" cy="0"/>
          <a:chOff x="0" y="0"/>
          <a:chExt cx="0" cy="0"/>
        </a:xfrm>
      </p:grpSpPr>
      <p:grpSp>
        <p:nvGrpSpPr>
          <p:cNvPr id="983" name="Google Shape;983;p143"/>
          <p:cNvGrpSpPr/>
          <p:nvPr/>
        </p:nvGrpSpPr>
        <p:grpSpPr>
          <a:xfrm>
            <a:off x="2282521" y="1805252"/>
            <a:ext cx="7491958" cy="1805615"/>
            <a:chOff x="7490990" y="4949396"/>
            <a:chExt cx="14519185" cy="3790686"/>
          </a:xfrm>
        </p:grpSpPr>
        <p:sp>
          <p:nvSpPr>
            <p:cNvPr id="984" name="Google Shape;984;p143"/>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85" name="Google Shape;985;p143"/>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86" name="Google Shape;986;p143"/>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987" name="Google Shape;987;p143"/>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8" name="Google Shape;988;p143"/>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9" name="Google Shape;989;p143"/>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0" name="Google Shape;990;p143"/>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1" name="Google Shape;991;p143"/>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2" name="Google Shape;992;p143"/>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3" name="Google Shape;993;p143"/>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94" name="Google Shape;994;p14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995" name="Google Shape;995;p143"/>
          <p:cNvGrpSpPr/>
          <p:nvPr/>
        </p:nvGrpSpPr>
        <p:grpSpPr>
          <a:xfrm>
            <a:off x="4480947" y="6257070"/>
            <a:ext cx="3144242" cy="374574"/>
            <a:chOff x="301128" y="6151084"/>
            <a:chExt cx="3144242" cy="374574"/>
          </a:xfrm>
        </p:grpSpPr>
        <p:pic>
          <p:nvPicPr>
            <p:cNvPr id="996" name="Google Shape;996;p14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97" name="Google Shape;997;p14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98" name="Google Shape;998;p14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Bullet Slide - Blue">
  <p:cSld name="1_Bullet Slide - Blue">
    <p:spTree>
      <p:nvGrpSpPr>
        <p:cNvPr id="1" name="Shape 87"/>
        <p:cNvGrpSpPr/>
        <p:nvPr/>
      </p:nvGrpSpPr>
      <p:grpSpPr>
        <a:xfrm>
          <a:off x="0" y="0"/>
          <a:ext cx="0" cy="0"/>
          <a:chOff x="0" y="0"/>
          <a:chExt cx="0" cy="0"/>
        </a:xfrm>
      </p:grpSpPr>
      <p:sp>
        <p:nvSpPr>
          <p:cNvPr id="88" name="Google Shape;88;p80"/>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80"/>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0" name="Google Shape;90;p80"/>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91" name="Google Shape;91;p80"/>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80"/>
          <p:cNvSpPr/>
          <p:nvPr/>
        </p:nvSpPr>
        <p:spPr>
          <a:xfrm>
            <a:off x="4783395" y="415207"/>
            <a:ext cx="1154422" cy="1154422"/>
          </a:xfrm>
          <a:prstGeom prst="ellipse">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93" name="Google Shape;93;p8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4" name="Google Shape;94;p80"/>
          <p:cNvGrpSpPr/>
          <p:nvPr/>
        </p:nvGrpSpPr>
        <p:grpSpPr>
          <a:xfrm rot="-5400000">
            <a:off x="-1025447" y="4518095"/>
            <a:ext cx="3445636" cy="410479"/>
            <a:chOff x="301128" y="6151084"/>
            <a:chExt cx="3144242" cy="374574"/>
          </a:xfrm>
        </p:grpSpPr>
        <p:pic>
          <p:nvPicPr>
            <p:cNvPr id="95" name="Google Shape;95;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96" name="Google Shape;96;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97" name="Google Shape;97;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999"/>
        <p:cNvGrpSpPr/>
        <p:nvPr/>
      </p:nvGrpSpPr>
      <p:grpSpPr>
        <a:xfrm>
          <a:off x="0" y="0"/>
          <a:ext cx="0" cy="0"/>
          <a:chOff x="0" y="0"/>
          <a:chExt cx="0" cy="0"/>
        </a:xfrm>
      </p:grpSpPr>
      <p:grpSp>
        <p:nvGrpSpPr>
          <p:cNvPr id="1000" name="Google Shape;1000;p144"/>
          <p:cNvGrpSpPr/>
          <p:nvPr/>
        </p:nvGrpSpPr>
        <p:grpSpPr>
          <a:xfrm flipH="1">
            <a:off x="8729578" y="863758"/>
            <a:ext cx="3462422" cy="4621568"/>
            <a:chOff x="1333421" y="1575267"/>
            <a:chExt cx="7926559" cy="10580207"/>
          </a:xfrm>
        </p:grpSpPr>
        <p:sp>
          <p:nvSpPr>
            <p:cNvPr id="1001" name="Google Shape;1001;p144"/>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2" name="Google Shape;1002;p144"/>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3" name="Google Shape;1003;p144"/>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4" name="Google Shape;1004;p144"/>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5" name="Google Shape;1005;p144"/>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006" name="Google Shape;1006;p144"/>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1007" name="Google Shape;1007;p144"/>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1008" name="Google Shape;1008;p144"/>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1009" name="Google Shape;1009;p144"/>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1010" name="Google Shape;1010;p144"/>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1011" name="Google Shape;1011;p144"/>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1012" name="Google Shape;1012;p144"/>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1013" name="Google Shape;1013;p144"/>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1014" name="Google Shape;1014;p144"/>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1015" name="Google Shape;1015;p144"/>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016" name="Google Shape;1016;p144"/>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1017" name="Google Shape;1017;p144"/>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18" name="Google Shape;1018;p144"/>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19" name="Google Shape;1019;p144"/>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0" name="Google Shape;1020;p144"/>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1" name="Google Shape;1021;p144"/>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2" name="Google Shape;1022;p144"/>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3" name="Google Shape;1023;p144"/>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4" name="Google Shape;1024;p144"/>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25" name="Google Shape;1025;p144"/>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26" name="Google Shape;1026;p144"/>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1027" name="Google Shape;1027;p144"/>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28" name="Google Shape;1028;p144"/>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29" name="Google Shape;1029;p144"/>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30" name="Google Shape;1030;p144"/>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1" name="Google Shape;1031;p144"/>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2" name="Google Shape;1032;p144"/>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3" name="Google Shape;1033;p144"/>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4" name="Google Shape;1034;p144"/>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5" name="Google Shape;1035;p144"/>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36" name="Google Shape;1036;p144"/>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1037" name="Google Shape;1037;p144"/>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38" name="Google Shape;1038;p144"/>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39" name="Google Shape;1039;p144"/>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0" name="Google Shape;1040;p144"/>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1" name="Google Shape;1041;p144"/>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2" name="Google Shape;1042;p144"/>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3" name="Google Shape;1043;p144"/>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4" name="Google Shape;1044;p144"/>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45" name="Google Shape;1045;p144"/>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46" name="Google Shape;1046;p144"/>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1047" name="Google Shape;1047;p144"/>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1048" name="Google Shape;1048;p144"/>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1049" name="Google Shape;1049;p144"/>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0" name="Google Shape;1050;p144"/>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1" name="Google Shape;1051;p144"/>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2" name="Google Shape;1052;p144"/>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3" name="Google Shape;1053;p144"/>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4" name="Google Shape;1054;p144"/>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1055" name="Google Shape;1055;p144"/>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1056" name="Google Shape;1056;p144"/>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057" name="Google Shape;1057;p144"/>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1058" name="Google Shape;1058;p144"/>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9" name="Google Shape;1059;p144"/>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60" name="Google Shape;1060;p144"/>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1" name="Google Shape;1061;p144"/>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2" name="Google Shape;1062;p144"/>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3" name="Google Shape;1063;p144"/>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4" name="Google Shape;1064;p144"/>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5" name="Google Shape;1065;p144"/>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6" name="Google Shape;1066;p144"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1067" name="Google Shape;1067;p144"/>
          <p:cNvGrpSpPr/>
          <p:nvPr/>
        </p:nvGrpSpPr>
        <p:grpSpPr>
          <a:xfrm>
            <a:off x="389965" y="6092742"/>
            <a:ext cx="3144242" cy="374574"/>
            <a:chOff x="301128" y="6151084"/>
            <a:chExt cx="3144242" cy="374574"/>
          </a:xfrm>
        </p:grpSpPr>
        <p:pic>
          <p:nvPicPr>
            <p:cNvPr id="1068" name="Google Shape;1068;p14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069" name="Google Shape;1069;p14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070" name="Google Shape;1070;p14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1071"/>
        <p:cNvGrpSpPr/>
        <p:nvPr/>
      </p:nvGrpSpPr>
      <p:grpSpPr>
        <a:xfrm>
          <a:off x="0" y="0"/>
          <a:ext cx="0" cy="0"/>
          <a:chOff x="0" y="0"/>
          <a:chExt cx="0" cy="0"/>
        </a:xfrm>
      </p:grpSpPr>
      <p:sp>
        <p:nvSpPr>
          <p:cNvPr id="1072" name="Google Shape;1072;p145"/>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3" name="Google Shape;1073;p145"/>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4" name="Google Shape;1074;p145"/>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5" name="Google Shape;1075;p145"/>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6" name="Google Shape;1076;p145"/>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7" name="Google Shape;1077;p145"/>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8" name="Google Shape;1078;p145"/>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9" name="Google Shape;1079;p145"/>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0" name="Google Shape;1080;p145"/>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1" name="Google Shape;1081;p145"/>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2" name="Google Shape;1082;p145"/>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3" name="Google Shape;1083;p145"/>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4" name="Google Shape;1084;p145"/>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5" name="Google Shape;1085;p145"/>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6" name="Google Shape;1086;p145"/>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7" name="Google Shape;1087;p145"/>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8" name="Google Shape;1088;p145"/>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9" name="Google Shape;1089;p145"/>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0" name="Google Shape;1090;p145"/>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1" name="Google Shape;1091;p145"/>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2" name="Google Shape;1092;p145"/>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3" name="Google Shape;1093;p145"/>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4" name="Google Shape;1094;p145"/>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5" name="Google Shape;1095;p145"/>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6" name="Google Shape;1096;p145"/>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97" name="Google Shape;1097;p145"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1098" name="Google Shape;1098;p145"/>
          <p:cNvGrpSpPr/>
          <p:nvPr/>
        </p:nvGrpSpPr>
        <p:grpSpPr>
          <a:xfrm>
            <a:off x="389965" y="6092742"/>
            <a:ext cx="3144242" cy="374574"/>
            <a:chOff x="301128" y="6151084"/>
            <a:chExt cx="3144242" cy="374574"/>
          </a:xfrm>
        </p:grpSpPr>
        <p:pic>
          <p:nvPicPr>
            <p:cNvPr id="1099" name="Google Shape;1099;p14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100" name="Google Shape;1100;p14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101" name="Google Shape;1101;p14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1102"/>
        <p:cNvGrpSpPr/>
        <p:nvPr/>
      </p:nvGrpSpPr>
      <p:grpSpPr>
        <a:xfrm>
          <a:off x="0" y="0"/>
          <a:ext cx="0" cy="0"/>
          <a:chOff x="0" y="0"/>
          <a:chExt cx="0" cy="0"/>
        </a:xfrm>
      </p:grpSpPr>
      <p:pic>
        <p:nvPicPr>
          <p:cNvPr id="1103" name="Google Shape;1103;p146"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1104" name="Google Shape;1104;p146"/>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5" name="Google Shape;1105;p146"/>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6" name="Google Shape;1106;p146"/>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7" name="Google Shape;1107;p146"/>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8" name="Google Shape;1108;p146"/>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9" name="Google Shape;1109;p146"/>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0" name="Google Shape;1110;p146"/>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1" name="Google Shape;1111;p146"/>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2" name="Google Shape;1112;p146"/>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3" name="Google Shape;1113;p146"/>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4" name="Google Shape;1114;p146"/>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5" name="Google Shape;1115;p146"/>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6" name="Google Shape;1116;p146"/>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7" name="Google Shape;1117;p146"/>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8" name="Google Shape;1118;p146"/>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9" name="Google Shape;1119;p146"/>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1120" name="Google Shape;1120;p146"/>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1121" name="Google Shape;1121;p146"/>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1122" name="Google Shape;1122;p146"/>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3" name="Google Shape;1123;p146"/>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4" name="Google Shape;1124;p146"/>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5" name="Google Shape;1125;p146"/>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6" name="Google Shape;1126;p146"/>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1127" name="Google Shape;1127;p146"/>
          <p:cNvGrpSpPr/>
          <p:nvPr/>
        </p:nvGrpSpPr>
        <p:grpSpPr>
          <a:xfrm>
            <a:off x="389965" y="6092742"/>
            <a:ext cx="3144242" cy="374574"/>
            <a:chOff x="301128" y="6151084"/>
            <a:chExt cx="3144242" cy="374574"/>
          </a:xfrm>
        </p:grpSpPr>
        <p:pic>
          <p:nvPicPr>
            <p:cNvPr id="1128" name="Google Shape;1128;p14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129" name="Google Shape;1129;p14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130" name="Google Shape;1130;p14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131"/>
        <p:cNvGrpSpPr/>
        <p:nvPr/>
      </p:nvGrpSpPr>
      <p:grpSpPr>
        <a:xfrm>
          <a:off x="0" y="0"/>
          <a:ext cx="0" cy="0"/>
          <a:chOff x="0" y="0"/>
          <a:chExt cx="0" cy="0"/>
        </a:xfrm>
      </p:grpSpPr>
      <p:pic>
        <p:nvPicPr>
          <p:cNvPr id="1132" name="Google Shape;1132;p147"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133" name="Google Shape;1133;p147"/>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134" name="Google Shape;1134;p147"/>
          <p:cNvSpPr/>
          <p:nvPr/>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1135" name="Google Shape;1135;p147"/>
          <p:cNvGrpSpPr/>
          <p:nvPr/>
        </p:nvGrpSpPr>
        <p:grpSpPr>
          <a:xfrm>
            <a:off x="7296026" y="4560883"/>
            <a:ext cx="233548" cy="233548"/>
            <a:chOff x="5941025" y="3634400"/>
            <a:chExt cx="467650" cy="467650"/>
          </a:xfrm>
        </p:grpSpPr>
        <p:sp>
          <p:nvSpPr>
            <p:cNvPr id="1136" name="Google Shape;1136;p147"/>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37" name="Google Shape;1137;p147"/>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38" name="Google Shape;1138;p147"/>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39" name="Google Shape;1139;p147"/>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40" name="Google Shape;1140;p147"/>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41" name="Google Shape;1141;p147"/>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1142" name="Google Shape;1142;p147"/>
          <p:cNvGrpSpPr/>
          <p:nvPr/>
        </p:nvGrpSpPr>
        <p:grpSpPr>
          <a:xfrm>
            <a:off x="7301260" y="3950821"/>
            <a:ext cx="232323" cy="156913"/>
            <a:chOff x="564675" y="1700625"/>
            <a:chExt cx="465200" cy="314200"/>
          </a:xfrm>
        </p:grpSpPr>
        <p:sp>
          <p:nvSpPr>
            <p:cNvPr id="1143" name="Google Shape;1143;p147"/>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44" name="Google Shape;1144;p147"/>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45" name="Google Shape;1145;p147"/>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146" name="Google Shape;1146;p147"/>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7" name="Google Shape;1147;p147"/>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8" name="Google Shape;1148;p147"/>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9" name="Google Shape;1149;p147"/>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0" name="Google Shape;1150;p147"/>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51" name="Google Shape;1151;p147"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152" name="Google Shape;1152;p147"/>
          <p:cNvGrpSpPr/>
          <p:nvPr/>
        </p:nvGrpSpPr>
        <p:grpSpPr>
          <a:xfrm>
            <a:off x="9456007" y="5836660"/>
            <a:ext cx="2735993" cy="679345"/>
            <a:chOff x="0" y="0"/>
            <a:chExt cx="2301694" cy="571500"/>
          </a:xfrm>
        </p:grpSpPr>
        <p:sp>
          <p:nvSpPr>
            <p:cNvPr id="1153" name="Google Shape;1153;p14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154" name="Google Shape;1154;p14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98"/>
        <p:cNvGrpSpPr/>
        <p:nvPr/>
      </p:nvGrpSpPr>
      <p:grpSpPr>
        <a:xfrm>
          <a:off x="0" y="0"/>
          <a:ext cx="0" cy="0"/>
          <a:chOff x="0" y="0"/>
          <a:chExt cx="0" cy="0"/>
        </a:xfrm>
      </p:grpSpPr>
      <p:sp>
        <p:nvSpPr>
          <p:cNvPr id="99" name="Google Shape;99;p81"/>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00" name="Google Shape;100;p81"/>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1" name="Google Shape;101;p81"/>
          <p:cNvGrpSpPr/>
          <p:nvPr/>
        </p:nvGrpSpPr>
        <p:grpSpPr>
          <a:xfrm>
            <a:off x="8448790" y="6057987"/>
            <a:ext cx="3144242" cy="374574"/>
            <a:chOff x="301128" y="6151084"/>
            <a:chExt cx="3144242" cy="374574"/>
          </a:xfrm>
        </p:grpSpPr>
        <p:pic>
          <p:nvPicPr>
            <p:cNvPr id="102" name="Google Shape;102;p8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3" name="Google Shape;103;p8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4" name="Google Shape;104;p8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5" name="Google Shape;105;p81"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106"/>
        <p:cNvGrpSpPr/>
        <p:nvPr/>
      </p:nvGrpSpPr>
      <p:grpSpPr>
        <a:xfrm>
          <a:off x="0" y="0"/>
          <a:ext cx="0" cy="0"/>
          <a:chOff x="0" y="0"/>
          <a:chExt cx="0" cy="0"/>
        </a:xfrm>
      </p:grpSpPr>
      <p:grpSp>
        <p:nvGrpSpPr>
          <p:cNvPr id="107" name="Google Shape;107;p82"/>
          <p:cNvGrpSpPr/>
          <p:nvPr/>
        </p:nvGrpSpPr>
        <p:grpSpPr>
          <a:xfrm>
            <a:off x="1154562" y="1887157"/>
            <a:ext cx="9882876" cy="2219177"/>
            <a:chOff x="1875859" y="4907106"/>
            <a:chExt cx="20625932" cy="4631506"/>
          </a:xfrm>
        </p:grpSpPr>
        <p:sp>
          <p:nvSpPr>
            <p:cNvPr id="108" name="Google Shape;108;p82"/>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09" name="Google Shape;109;p82"/>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0" name="Google Shape;110;p82"/>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1" name="Google Shape;111;p82"/>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2" name="Google Shape;112;p82"/>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3" name="Google Shape;113;p82"/>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4" name="Google Shape;114;p82"/>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5" name="Google Shape;115;p82"/>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6" name="Google Shape;116;p82"/>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7" name="Google Shape;117;p82"/>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grpSp>
      <p:sp>
        <p:nvSpPr>
          <p:cNvPr id="123" name="Google Shape;123;p82"/>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4" name="Google Shape;124;p82"/>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82"/>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82"/>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82"/>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82"/>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9" name="Google Shape;129;p8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130" name="Google Shape;130;p82"/>
          <p:cNvGrpSpPr/>
          <p:nvPr/>
        </p:nvGrpSpPr>
        <p:grpSpPr>
          <a:xfrm>
            <a:off x="4480947" y="6257070"/>
            <a:ext cx="3144242" cy="374574"/>
            <a:chOff x="301128" y="6151084"/>
            <a:chExt cx="3144242" cy="374574"/>
          </a:xfrm>
        </p:grpSpPr>
        <p:pic>
          <p:nvPicPr>
            <p:cNvPr id="131" name="Google Shape;131;p8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32" name="Google Shape;132;p8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33" name="Google Shape;133;p8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 id="2147483694" r:id="rId45"/>
    <p:sldLayoutId id="2147483695" r:id="rId46"/>
    <p:sldLayoutId id="2147483696" r:id="rId47"/>
    <p:sldLayoutId id="2147483697" r:id="rId48"/>
    <p:sldLayoutId id="2147483698" r:id="rId49"/>
    <p:sldLayoutId id="2147483699" r:id="rId50"/>
    <p:sldLayoutId id="2147483700" r:id="rId51"/>
    <p:sldLayoutId id="2147483701" r:id="rId52"/>
    <p:sldLayoutId id="2147483702" r:id="rId53"/>
    <p:sldLayoutId id="2147483703" r:id="rId54"/>
    <p:sldLayoutId id="2147483704" r:id="rId55"/>
    <p:sldLayoutId id="2147483705" r:id="rId56"/>
    <p:sldLayoutId id="2147483706" r:id="rId57"/>
    <p:sldLayoutId id="2147483707" r:id="rId58"/>
    <p:sldLayoutId id="2147483708" r:id="rId59"/>
    <p:sldLayoutId id="2147483709" r:id="rId60"/>
    <p:sldLayoutId id="2147483710" r:id="rId61"/>
    <p:sldLayoutId id="2147483711" r:id="rId62"/>
    <p:sldLayoutId id="2147483712" r:id="rId63"/>
    <p:sldLayoutId id="2147483713" r:id="rId64"/>
    <p:sldLayoutId id="2147483714" r:id="rId65"/>
    <p:sldLayoutId id="2147483715" r:id="rId66"/>
    <p:sldLayoutId id="2147483716" r:id="rId67"/>
    <p:sldLayoutId id="2147483717" r:id="rId68"/>
    <p:sldLayoutId id="2147483718" r:id="rId69"/>
    <p:sldLayoutId id="2147483719" r:id="rId70"/>
    <p:sldLayoutId id="2147483720" r:id="rId71"/>
    <p:sldLayoutId id="2147483721" r:id="rId72"/>
    <p:sldLayoutId id="2147483722" r:id="rId7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tourismrecovery.eu/wp-content/uploads/2023/02/7_M5_Digtial-Marketing.pptx" TargetMode="External"/><Relationship Id="rId1" Type="http://schemas.openxmlformats.org/officeDocument/2006/relationships/slideLayout" Target="../slideLayouts/slideLayout17.xml"/><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tourismrecovery.eu/wp-content/uploads/2023/02/8_M6_Case-Study_Stakeholder-Management.pptx" TargetMode="External"/><Relationship Id="rId1" Type="http://schemas.openxmlformats.org/officeDocument/2006/relationships/slideLayout" Target="../slideLayouts/slideLayout46.xml"/><Relationship Id="rId4" Type="http://schemas.openxmlformats.org/officeDocument/2006/relationships/image" Target="../media/image16.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hyperlink" Target="https://www.thepeoplespace.com/leaders/articles/importance-culture-crisis"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tourismrecovery.eu/wp-content/uploads/2023/02/9_M5_Case-Study_Human-Resources.pptx" TargetMode="External"/><Relationship Id="rId1" Type="http://schemas.openxmlformats.org/officeDocument/2006/relationships/slideLayout" Target="../slideLayouts/slideLayout13.xml"/><Relationship Id="rId4" Type="http://schemas.openxmlformats.org/officeDocument/2006/relationships/image" Target="../media/image24.sv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6.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9.xml"/><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8.xml"/><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hyperlink" Target="https://filestage.io/blog/stakeholder-management/" TargetMode="External"/><Relationship Id="rId2" Type="http://schemas.openxmlformats.org/officeDocument/2006/relationships/notesSlide" Target="../notesSlides/notesSlide70.xml"/><Relationship Id="rId1" Type="http://schemas.openxmlformats.org/officeDocument/2006/relationships/slideLayout" Target="../slideLayouts/slideLayout29.xml"/><Relationship Id="rId5" Type="http://schemas.openxmlformats.org/officeDocument/2006/relationships/hyperlink" Target="https://sproutsocial.com/insights/social-media-crisis-plan/" TargetMode="External"/><Relationship Id="rId4" Type="http://schemas.openxmlformats.org/officeDocument/2006/relationships/hyperlink" Target="https://bryghtpath.com/the-role-of-hr-in-crisis-management/"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71.xml"/><Relationship Id="rId1" Type="http://schemas.openxmlformats.org/officeDocument/2006/relationships/slideLayout" Target="../slideLayouts/slideLayout30.xml"/><Relationship Id="rId4" Type="http://schemas.openxmlformats.org/officeDocument/2006/relationships/hyperlink" Target="https://www.facebook.com/tourismcrisisrecovery"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59" name="Google Shape;1159;p1"/>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sz="3600"/>
              <a:t>Functional Competences</a:t>
            </a:r>
            <a:endParaRPr/>
          </a:p>
          <a:p>
            <a:pPr marL="0" lvl="0" indent="0" algn="l" rtl="0">
              <a:lnSpc>
                <a:spcPct val="90000"/>
              </a:lnSpc>
              <a:spcBef>
                <a:spcPts val="1000"/>
              </a:spcBef>
              <a:spcAft>
                <a:spcPts val="0"/>
              </a:spcAft>
              <a:buClr>
                <a:schemeClr val="lt1"/>
              </a:buClr>
              <a:buSzPts val="5400"/>
              <a:buNone/>
            </a:pPr>
            <a:endParaRPr/>
          </a:p>
        </p:txBody>
      </p:sp>
      <p:sp>
        <p:nvSpPr>
          <p:cNvPr id="1160" name="Google Shape;1160;p1"/>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Module 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p10"/>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dirty="0"/>
              <a:t>An </a:t>
            </a:r>
            <a:r>
              <a:rPr lang="de-DE" dirty="0" err="1"/>
              <a:t>operations</a:t>
            </a:r>
            <a:r>
              <a:rPr lang="de-DE" dirty="0"/>
              <a:t> </a:t>
            </a:r>
            <a:r>
              <a:rPr lang="de-DE" dirty="0" err="1"/>
              <a:t>manager</a:t>
            </a:r>
            <a:r>
              <a:rPr lang="de-DE" dirty="0"/>
              <a:t> </a:t>
            </a:r>
            <a:r>
              <a:rPr lang="de-DE" dirty="0" err="1"/>
              <a:t>oversees</a:t>
            </a:r>
            <a:r>
              <a:rPr lang="de-DE" dirty="0"/>
              <a:t> all </a:t>
            </a:r>
            <a:r>
              <a:rPr lang="de-DE" dirty="0" err="1"/>
              <a:t>projects</a:t>
            </a:r>
            <a:r>
              <a:rPr lang="de-DE" dirty="0"/>
              <a:t> </a:t>
            </a:r>
            <a:r>
              <a:rPr lang="de-DE" dirty="0" err="1"/>
              <a:t>related</a:t>
            </a:r>
            <a:r>
              <a:rPr lang="de-DE" dirty="0"/>
              <a:t> to a </a:t>
            </a:r>
            <a:r>
              <a:rPr lang="de-DE" dirty="0" err="1"/>
              <a:t>company's</a:t>
            </a:r>
            <a:r>
              <a:rPr lang="de-DE" dirty="0"/>
              <a:t> </a:t>
            </a:r>
            <a:r>
              <a:rPr lang="de-DE" dirty="0" err="1"/>
              <a:t>manufacturing</a:t>
            </a:r>
            <a:r>
              <a:rPr lang="de-DE" dirty="0"/>
              <a:t> </a:t>
            </a:r>
            <a:r>
              <a:rPr lang="de-DE" dirty="0" err="1"/>
              <a:t>or</a:t>
            </a:r>
            <a:r>
              <a:rPr lang="de-DE" dirty="0"/>
              <a:t> </a:t>
            </a:r>
            <a:r>
              <a:rPr lang="de-DE" dirty="0" err="1"/>
              <a:t>service</a:t>
            </a:r>
            <a:r>
              <a:rPr lang="de-DE" dirty="0"/>
              <a:t> </a:t>
            </a:r>
            <a:r>
              <a:rPr lang="de-DE" dirty="0" err="1"/>
              <a:t>processes</a:t>
            </a:r>
            <a:r>
              <a:rPr lang="de-DE" dirty="0"/>
              <a:t> and </a:t>
            </a:r>
            <a:r>
              <a:rPr lang="de-DE" dirty="0" err="1"/>
              <a:t>resource</a:t>
            </a:r>
            <a:r>
              <a:rPr lang="de-DE" dirty="0"/>
              <a:t> </a:t>
            </a:r>
            <a:r>
              <a:rPr lang="de-DE" dirty="0" err="1"/>
              <a:t>management</a:t>
            </a:r>
            <a:r>
              <a:rPr lang="de-DE" dirty="0"/>
              <a:t>. He </a:t>
            </a:r>
            <a:r>
              <a:rPr lang="de-DE" dirty="0" err="1"/>
              <a:t>can</a:t>
            </a:r>
            <a:r>
              <a:rPr lang="de-DE" dirty="0"/>
              <a:t> </a:t>
            </a:r>
            <a:r>
              <a:rPr lang="de-DE" dirty="0" err="1"/>
              <a:t>set</a:t>
            </a:r>
            <a:r>
              <a:rPr lang="de-DE" dirty="0"/>
              <a:t> </a:t>
            </a:r>
            <a:r>
              <a:rPr lang="de-DE" dirty="0" err="1"/>
              <a:t>up</a:t>
            </a:r>
            <a:r>
              <a:rPr lang="de-DE" dirty="0"/>
              <a:t> </a:t>
            </a:r>
            <a:r>
              <a:rPr lang="de-DE" dirty="0" err="1"/>
              <a:t>schedules</a:t>
            </a:r>
            <a:r>
              <a:rPr lang="de-DE" dirty="0"/>
              <a:t>, manage </a:t>
            </a:r>
            <a:r>
              <a:rPr lang="de-DE" dirty="0" err="1"/>
              <a:t>staff</a:t>
            </a:r>
            <a:r>
              <a:rPr lang="de-DE" dirty="0"/>
              <a:t> and </a:t>
            </a:r>
            <a:r>
              <a:rPr lang="de-DE" dirty="0" err="1"/>
              <a:t>is</a:t>
            </a:r>
            <a:r>
              <a:rPr lang="de-DE" dirty="0"/>
              <a:t> </a:t>
            </a:r>
            <a:r>
              <a:rPr lang="de-DE" dirty="0" err="1"/>
              <a:t>responsible</a:t>
            </a:r>
            <a:r>
              <a:rPr lang="de-DE" dirty="0"/>
              <a:t> </a:t>
            </a:r>
            <a:r>
              <a:rPr lang="de-DE" dirty="0" err="1"/>
              <a:t>for</a:t>
            </a:r>
            <a:r>
              <a:rPr lang="de-DE" dirty="0"/>
              <a:t> internal </a:t>
            </a:r>
            <a:r>
              <a:rPr lang="de-DE" dirty="0" err="1"/>
              <a:t>coordination</a:t>
            </a:r>
            <a:r>
              <a:rPr lang="de-DE" dirty="0"/>
              <a:t> and </a:t>
            </a:r>
            <a:r>
              <a:rPr lang="de-DE" dirty="0" err="1"/>
              <a:t>communication</a:t>
            </a:r>
            <a:r>
              <a:rPr lang="de-DE" dirty="0"/>
              <a:t>.</a:t>
            </a:r>
            <a:endParaRPr dirty="0"/>
          </a:p>
        </p:txBody>
      </p:sp>
      <p:sp>
        <p:nvSpPr>
          <p:cNvPr id="1263" name="Google Shape;1263;p10"/>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a:solidFill>
                  <a:srgbClr val="9ED4D3"/>
                </a:solidFill>
              </a:rPr>
              <a:t>Project Management</a:t>
            </a:r>
            <a:endParaRPr sz="4800">
              <a:solidFill>
                <a:srgbClr val="9ED4D3"/>
              </a:solidFill>
            </a:endParaRPr>
          </a:p>
        </p:txBody>
      </p:sp>
      <p:sp>
        <p:nvSpPr>
          <p:cNvPr id="1264" name="Google Shape;1264;p10"/>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de-DE">
                <a:solidFill>
                  <a:srgbClr val="595A59"/>
                </a:solidFill>
              </a:rPr>
              <a:t>The Responsibilities of Operations Management</a:t>
            </a:r>
            <a:endParaRPr/>
          </a:p>
          <a:p>
            <a:pPr marL="0" lvl="0" indent="0" algn="l" rtl="0">
              <a:lnSpc>
                <a:spcPct val="90000"/>
              </a:lnSpc>
              <a:spcBef>
                <a:spcPts val="1000"/>
              </a:spcBef>
              <a:spcAft>
                <a:spcPts val="0"/>
              </a:spcAft>
              <a:buClr>
                <a:srgbClr val="81D1C5"/>
              </a:buClr>
              <a:buSzPts val="3600"/>
              <a:buNone/>
            </a:pPr>
            <a:endParaRPr/>
          </a:p>
        </p:txBody>
      </p:sp>
      <p:sp>
        <p:nvSpPr>
          <p:cNvPr id="1265" name="Google Shape;1265;p1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dirty="0"/>
              <a:t>4</a:t>
            </a:r>
            <a:endParaRPr dirty="0"/>
          </a:p>
        </p:txBody>
      </p:sp>
      <p:sp>
        <p:nvSpPr>
          <p:cNvPr id="1266" name="Google Shape;1266;p10"/>
          <p:cNvSpPr txBox="1"/>
          <p:nvPr/>
        </p:nvSpPr>
        <p:spPr>
          <a:xfrm>
            <a:off x="1103474" y="2854961"/>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err="1">
                <a:solidFill>
                  <a:srgbClr val="595A59"/>
                </a:solidFill>
                <a:latin typeface="Calibri"/>
                <a:ea typeface="Calibri"/>
                <a:cs typeface="Calibri"/>
                <a:sym typeface="Calibri"/>
              </a:rPr>
              <a:t>Operations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encompasses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various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areas</a:t>
            </a:r>
            <a:r>
              <a:rPr lang="de-DE" sz="1600" b="0" i="0" dirty="0">
                <a:solidFill>
                  <a:srgbClr val="595A59"/>
                </a:solidFill>
                <a:latin typeface="Calibri"/>
                <a:ea typeface="Calibri"/>
                <a:cs typeface="Calibri"/>
                <a:sym typeface="Calibri"/>
              </a:rPr>
              <a:t> of </a:t>
            </a:r>
            <a:r>
              <a:rPr lang="de-DE" sz="1600" b="0" i="0" dirty="0" err="1">
                <a:solidFill>
                  <a:srgbClr val="595A59"/>
                </a:solidFill>
                <a:latin typeface="Calibri"/>
                <a:ea typeface="Calibri"/>
                <a:cs typeface="Calibri"/>
                <a:sym typeface="Calibri"/>
              </a:rPr>
              <a:t>responsibility</a:t>
            </a:r>
            <a:r>
              <a:rPr lang="de-DE" sz="1600" b="0" i="0" dirty="0">
                <a:solidFill>
                  <a:srgbClr val="595A59"/>
                </a:solidFill>
                <a:latin typeface="Calibri"/>
                <a:ea typeface="Calibri"/>
                <a:cs typeface="Calibri"/>
                <a:sym typeface="Calibri"/>
              </a:rPr>
              <a:t> - </a:t>
            </a:r>
            <a:r>
              <a:rPr lang="de-DE" sz="1600" b="0" i="0" dirty="0" err="1">
                <a:solidFill>
                  <a:srgbClr val="595A59"/>
                </a:solidFill>
                <a:latin typeface="Calibri"/>
                <a:ea typeface="Calibri"/>
                <a:cs typeface="Calibri"/>
                <a:sym typeface="Calibri"/>
              </a:rPr>
              <a:t>from</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proposal</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development</a:t>
            </a:r>
            <a:r>
              <a:rPr lang="de-DE" sz="1600" b="0" i="0" dirty="0">
                <a:solidFill>
                  <a:srgbClr val="595A59"/>
                </a:solidFill>
                <a:latin typeface="Calibri"/>
                <a:ea typeface="Calibri"/>
                <a:cs typeface="Calibri"/>
                <a:sym typeface="Calibri"/>
              </a:rPr>
              <a:t> to </a:t>
            </a:r>
            <a:r>
              <a:rPr lang="de-DE" sz="1600" b="0" i="0" dirty="0" err="1">
                <a:solidFill>
                  <a:srgbClr val="595A59"/>
                </a:solidFill>
                <a:latin typeface="Calibri"/>
                <a:ea typeface="Calibri"/>
                <a:cs typeface="Calibri"/>
                <a:sym typeface="Calibri"/>
              </a:rPr>
              <a:t>project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a:t>
            </a:r>
            <a:endParaRPr sz="1600" b="0" i="0" dirty="0">
              <a:solidFill>
                <a:srgbClr val="595A59"/>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11"/>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dirty="0"/>
              <a:t>Quality </a:t>
            </a:r>
            <a:r>
              <a:rPr lang="de-DE" dirty="0" err="1"/>
              <a:t>control</a:t>
            </a:r>
            <a:r>
              <a:rPr lang="de-DE" dirty="0"/>
              <a:t>, also </a:t>
            </a:r>
            <a:r>
              <a:rPr lang="de-DE" dirty="0" err="1"/>
              <a:t>called</a:t>
            </a:r>
            <a:r>
              <a:rPr lang="de-DE" dirty="0"/>
              <a:t> </a:t>
            </a:r>
            <a:r>
              <a:rPr lang="de-DE" dirty="0" err="1"/>
              <a:t>quality</a:t>
            </a:r>
            <a:r>
              <a:rPr lang="de-DE" dirty="0"/>
              <a:t> </a:t>
            </a:r>
            <a:r>
              <a:rPr lang="de-DE" dirty="0" err="1"/>
              <a:t>assurance</a:t>
            </a:r>
            <a:r>
              <a:rPr lang="de-DE" dirty="0"/>
              <a:t> </a:t>
            </a:r>
            <a:r>
              <a:rPr lang="de-DE" dirty="0" err="1"/>
              <a:t>or</a:t>
            </a:r>
            <a:r>
              <a:rPr lang="de-DE" dirty="0"/>
              <a:t> </a:t>
            </a:r>
            <a:r>
              <a:rPr lang="de-DE" dirty="0" err="1"/>
              <a:t>quality</a:t>
            </a:r>
            <a:r>
              <a:rPr lang="de-DE" dirty="0"/>
              <a:t> </a:t>
            </a:r>
            <a:r>
              <a:rPr lang="de-DE" dirty="0" err="1"/>
              <a:t>management</a:t>
            </a:r>
            <a:r>
              <a:rPr lang="de-DE" dirty="0"/>
              <a:t>, </a:t>
            </a:r>
            <a:r>
              <a:rPr lang="de-DE" dirty="0" err="1"/>
              <a:t>involves</a:t>
            </a:r>
            <a:r>
              <a:rPr lang="de-DE" dirty="0"/>
              <a:t> </a:t>
            </a:r>
            <a:r>
              <a:rPr lang="de-DE" dirty="0" err="1"/>
              <a:t>monitoring</a:t>
            </a:r>
            <a:r>
              <a:rPr lang="de-DE" dirty="0"/>
              <a:t> </a:t>
            </a:r>
            <a:r>
              <a:rPr lang="de-DE" dirty="0" err="1"/>
              <a:t>products</a:t>
            </a:r>
            <a:r>
              <a:rPr lang="de-DE" dirty="0"/>
              <a:t> and </a:t>
            </a:r>
            <a:r>
              <a:rPr lang="de-DE" dirty="0" err="1"/>
              <a:t>services</a:t>
            </a:r>
            <a:r>
              <a:rPr lang="de-DE" dirty="0"/>
              <a:t> in a </a:t>
            </a:r>
            <a:r>
              <a:rPr lang="de-DE" dirty="0" err="1"/>
              <a:t>company</a:t>
            </a:r>
            <a:r>
              <a:rPr lang="de-DE" dirty="0"/>
              <a:t> to </a:t>
            </a:r>
            <a:r>
              <a:rPr lang="de-DE" dirty="0" err="1"/>
              <a:t>ensure</a:t>
            </a:r>
            <a:r>
              <a:rPr lang="de-DE" dirty="0"/>
              <a:t> high-quality </a:t>
            </a:r>
            <a:r>
              <a:rPr lang="de-DE" dirty="0" err="1"/>
              <a:t>products</a:t>
            </a:r>
            <a:r>
              <a:rPr lang="de-DE" dirty="0"/>
              <a:t> and </a:t>
            </a:r>
            <a:r>
              <a:rPr lang="de-DE" dirty="0" err="1"/>
              <a:t>satisfied</a:t>
            </a:r>
            <a:r>
              <a:rPr lang="de-DE" dirty="0"/>
              <a:t> </a:t>
            </a:r>
            <a:r>
              <a:rPr lang="de-DE" dirty="0" err="1"/>
              <a:t>customers</a:t>
            </a:r>
            <a:r>
              <a:rPr lang="de-DE" dirty="0"/>
              <a:t>. Through </a:t>
            </a:r>
            <a:r>
              <a:rPr lang="de-DE" dirty="0" err="1"/>
              <a:t>regular</a:t>
            </a:r>
            <a:r>
              <a:rPr lang="de-DE" dirty="0"/>
              <a:t> </a:t>
            </a:r>
            <a:r>
              <a:rPr lang="de-DE" dirty="0" err="1"/>
              <a:t>quality</a:t>
            </a:r>
            <a:r>
              <a:rPr lang="de-DE" dirty="0"/>
              <a:t> </a:t>
            </a:r>
            <a:r>
              <a:rPr lang="de-DE" dirty="0" err="1"/>
              <a:t>controls</a:t>
            </a:r>
            <a:r>
              <a:rPr lang="de-DE" dirty="0"/>
              <a:t>, </a:t>
            </a:r>
            <a:r>
              <a:rPr lang="de-DE" dirty="0" err="1"/>
              <a:t>errors</a:t>
            </a:r>
            <a:r>
              <a:rPr lang="de-DE" dirty="0"/>
              <a:t> </a:t>
            </a:r>
            <a:r>
              <a:rPr lang="de-DE" dirty="0" err="1"/>
              <a:t>or</a:t>
            </a:r>
            <a:r>
              <a:rPr lang="de-DE" dirty="0"/>
              <a:t> potential </a:t>
            </a:r>
            <a:r>
              <a:rPr lang="de-DE" dirty="0" err="1"/>
              <a:t>problems</a:t>
            </a:r>
            <a:r>
              <a:rPr lang="de-DE" dirty="0"/>
              <a:t> </a:t>
            </a:r>
            <a:r>
              <a:rPr lang="de-DE" dirty="0" err="1"/>
              <a:t>can</a:t>
            </a:r>
            <a:r>
              <a:rPr lang="de-DE" dirty="0"/>
              <a:t> </a:t>
            </a:r>
            <a:r>
              <a:rPr lang="de-DE" dirty="0" err="1"/>
              <a:t>be</a:t>
            </a:r>
            <a:r>
              <a:rPr lang="de-DE" dirty="0"/>
              <a:t> </a:t>
            </a:r>
            <a:r>
              <a:rPr lang="de-DE" dirty="0" err="1"/>
              <a:t>detected</a:t>
            </a:r>
            <a:r>
              <a:rPr lang="de-DE" dirty="0"/>
              <a:t> and </a:t>
            </a:r>
            <a:r>
              <a:rPr lang="de-DE" dirty="0" err="1"/>
              <a:t>prevented</a:t>
            </a:r>
            <a:r>
              <a:rPr lang="de-DE" dirty="0"/>
              <a:t> at an </a:t>
            </a:r>
            <a:r>
              <a:rPr lang="de-DE" dirty="0" err="1"/>
              <a:t>early</a:t>
            </a:r>
            <a:r>
              <a:rPr lang="de-DE" dirty="0"/>
              <a:t> </a:t>
            </a:r>
            <a:r>
              <a:rPr lang="de-DE" dirty="0" err="1"/>
              <a:t>stage</a:t>
            </a:r>
            <a:r>
              <a:rPr lang="de-DE" dirty="0"/>
              <a:t>.</a:t>
            </a:r>
            <a:endParaRPr dirty="0"/>
          </a:p>
        </p:txBody>
      </p:sp>
      <p:sp>
        <p:nvSpPr>
          <p:cNvPr id="1272" name="Google Shape;1272;p11"/>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a:solidFill>
                  <a:srgbClr val="9ED4D3"/>
                </a:solidFill>
              </a:rPr>
              <a:t>Quality Control</a:t>
            </a:r>
            <a:endParaRPr sz="4800">
              <a:solidFill>
                <a:srgbClr val="9ED4D3"/>
              </a:solidFill>
            </a:endParaRPr>
          </a:p>
        </p:txBody>
      </p:sp>
      <p:sp>
        <p:nvSpPr>
          <p:cNvPr id="1273" name="Google Shape;1273;p11"/>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de-DE">
                <a:solidFill>
                  <a:srgbClr val="595A59"/>
                </a:solidFill>
              </a:rPr>
              <a:t>The Responsibilities of Operations Management</a:t>
            </a:r>
            <a:endParaRPr/>
          </a:p>
          <a:p>
            <a:pPr marL="0" lvl="0" indent="0" algn="l" rtl="0">
              <a:lnSpc>
                <a:spcPct val="90000"/>
              </a:lnSpc>
              <a:spcBef>
                <a:spcPts val="1000"/>
              </a:spcBef>
              <a:spcAft>
                <a:spcPts val="0"/>
              </a:spcAft>
              <a:buClr>
                <a:srgbClr val="81D1C5"/>
              </a:buClr>
              <a:buSzPts val="3600"/>
              <a:buNone/>
            </a:pPr>
            <a:endParaRPr/>
          </a:p>
        </p:txBody>
      </p:sp>
      <p:sp>
        <p:nvSpPr>
          <p:cNvPr id="1274" name="Google Shape;1274;p11"/>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dirty="0"/>
              <a:t>5</a:t>
            </a:r>
            <a:endParaRPr dirty="0"/>
          </a:p>
        </p:txBody>
      </p:sp>
      <p:sp>
        <p:nvSpPr>
          <p:cNvPr id="1275" name="Google Shape;1275;p11"/>
          <p:cNvSpPr txBox="1"/>
          <p:nvPr/>
        </p:nvSpPr>
        <p:spPr>
          <a:xfrm>
            <a:off x="1103474" y="2854961"/>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err="1">
                <a:solidFill>
                  <a:srgbClr val="595A59"/>
                </a:solidFill>
                <a:latin typeface="Calibri"/>
                <a:ea typeface="Calibri"/>
                <a:cs typeface="Calibri"/>
                <a:sym typeface="Calibri"/>
              </a:rPr>
              <a:t>Operations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encompasses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various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areas</a:t>
            </a:r>
            <a:r>
              <a:rPr lang="de-DE" sz="1600" b="0" i="0" dirty="0">
                <a:solidFill>
                  <a:srgbClr val="595A59"/>
                </a:solidFill>
                <a:latin typeface="Calibri"/>
                <a:ea typeface="Calibri"/>
                <a:cs typeface="Calibri"/>
                <a:sym typeface="Calibri"/>
              </a:rPr>
              <a:t> of </a:t>
            </a:r>
            <a:r>
              <a:rPr lang="de-DE" sz="1600" b="0" i="0" dirty="0" err="1">
                <a:solidFill>
                  <a:srgbClr val="595A59"/>
                </a:solidFill>
                <a:latin typeface="Calibri"/>
                <a:ea typeface="Calibri"/>
                <a:cs typeface="Calibri"/>
                <a:sym typeface="Calibri"/>
              </a:rPr>
              <a:t>responsibility</a:t>
            </a:r>
            <a:r>
              <a:rPr lang="de-DE" sz="1600" b="0" i="0" dirty="0">
                <a:solidFill>
                  <a:srgbClr val="595A59"/>
                </a:solidFill>
                <a:latin typeface="Calibri"/>
                <a:ea typeface="Calibri"/>
                <a:cs typeface="Calibri"/>
                <a:sym typeface="Calibri"/>
              </a:rPr>
              <a:t> - </a:t>
            </a:r>
            <a:r>
              <a:rPr lang="de-DE" sz="1600" b="0" i="0" dirty="0" err="1">
                <a:solidFill>
                  <a:srgbClr val="595A59"/>
                </a:solidFill>
                <a:latin typeface="Calibri"/>
                <a:ea typeface="Calibri"/>
                <a:cs typeface="Calibri"/>
                <a:sym typeface="Calibri"/>
              </a:rPr>
              <a:t>from</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proposal</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development</a:t>
            </a:r>
            <a:r>
              <a:rPr lang="de-DE" sz="1600" b="0" i="0" dirty="0">
                <a:solidFill>
                  <a:srgbClr val="595A59"/>
                </a:solidFill>
                <a:latin typeface="Calibri"/>
                <a:ea typeface="Calibri"/>
                <a:cs typeface="Calibri"/>
                <a:sym typeface="Calibri"/>
              </a:rPr>
              <a:t> to </a:t>
            </a:r>
            <a:r>
              <a:rPr lang="de-DE" sz="1600" b="0" i="0" dirty="0" err="1">
                <a:solidFill>
                  <a:srgbClr val="595A59"/>
                </a:solidFill>
                <a:latin typeface="Calibri"/>
                <a:ea typeface="Calibri"/>
                <a:cs typeface="Calibri"/>
                <a:sym typeface="Calibri"/>
              </a:rPr>
              <a:t>project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a:t>
            </a:r>
            <a:endParaRPr sz="1600" b="0" i="0" dirty="0">
              <a:solidFill>
                <a:srgbClr val="595A59"/>
              </a:solidFill>
              <a:latin typeface="Calibri"/>
              <a:ea typeface="Calibri"/>
              <a:cs typeface="Calibri"/>
              <a:sym typeface="Calibri"/>
            </a:endParaRPr>
          </a:p>
        </p:txBody>
      </p:sp>
      <p:sp>
        <p:nvSpPr>
          <p:cNvPr id="2" name="Textfeld 1">
            <a:extLst>
              <a:ext uri="{FF2B5EF4-FFF2-40B4-BE49-F238E27FC236}">
                <a16:creationId xmlns:a16="http://schemas.microsoft.com/office/drawing/2014/main" id="{48FCCD80-4516-613D-A22C-BEF0C92DA397}"/>
              </a:ext>
            </a:extLst>
          </p:cNvPr>
          <p:cNvSpPr txBox="1"/>
          <p:nvPr/>
        </p:nvSpPr>
        <p:spPr>
          <a:xfrm>
            <a:off x="7326085" y="6149906"/>
            <a:ext cx="5159828" cy="646331"/>
          </a:xfrm>
          <a:prstGeom prst="rect">
            <a:avLst/>
          </a:prstGeom>
          <a:noFill/>
        </p:spPr>
        <p:txBody>
          <a:bodyPr wrap="square">
            <a:spAutoFit/>
          </a:bodyPr>
          <a:lstStyle/>
          <a:p>
            <a:r>
              <a:rPr lang="de-DE" sz="900" dirty="0">
                <a:solidFill>
                  <a:srgbClr val="595A59"/>
                </a:solidFill>
                <a:latin typeface="Calibri" panose="020F0502020204030204" pitchFamily="34" charset="0"/>
                <a:cs typeface="Calibri" panose="020F0502020204030204" pitchFamily="34" charset="0"/>
              </a:rPr>
              <a:t>Sources:</a:t>
            </a:r>
          </a:p>
          <a:p>
            <a:r>
              <a:rPr lang="de-DE" sz="900" dirty="0">
                <a:solidFill>
                  <a:srgbClr val="595A59"/>
                </a:solidFill>
                <a:latin typeface="Calibri" panose="020F0502020204030204" pitchFamily="34" charset="0"/>
                <a:cs typeface="Calibri" panose="020F0502020204030204" pitchFamily="34" charset="0"/>
              </a:rPr>
              <a:t>Kumar, Anil S.; Suresh, N. (2009): </a:t>
            </a:r>
            <a:r>
              <a:rPr lang="de-DE" sz="900" i="1" dirty="0" err="1">
                <a:solidFill>
                  <a:srgbClr val="595A59"/>
                </a:solidFill>
                <a:latin typeface="Calibri" panose="020F0502020204030204" pitchFamily="34" charset="0"/>
                <a:cs typeface="Calibri" panose="020F0502020204030204" pitchFamily="34" charset="0"/>
              </a:rPr>
              <a:t>Operations</a:t>
            </a:r>
            <a:r>
              <a:rPr lang="de-DE" sz="900" i="1" dirty="0">
                <a:solidFill>
                  <a:srgbClr val="595A59"/>
                </a:solidFill>
                <a:latin typeface="Calibri" panose="020F0502020204030204" pitchFamily="34" charset="0"/>
                <a:cs typeface="Calibri" panose="020F0502020204030204" pitchFamily="34" charset="0"/>
              </a:rPr>
              <a:t> </a:t>
            </a:r>
            <a:r>
              <a:rPr lang="de-DE" sz="900" i="1" dirty="0" err="1">
                <a:solidFill>
                  <a:srgbClr val="595A59"/>
                </a:solidFill>
                <a:latin typeface="Calibri" panose="020F0502020204030204" pitchFamily="34" charset="0"/>
                <a:cs typeface="Calibri" panose="020F0502020204030204" pitchFamily="34" charset="0"/>
              </a:rPr>
              <a:t>management</a:t>
            </a:r>
            <a:r>
              <a:rPr lang="de-DE" sz="900" dirty="0">
                <a:solidFill>
                  <a:srgbClr val="595A59"/>
                </a:solidFill>
                <a:latin typeface="Calibri" panose="020F0502020204030204" pitchFamily="34" charset="0"/>
                <a:cs typeface="Calibri" panose="020F0502020204030204" pitchFamily="34" charset="0"/>
              </a:rPr>
              <a:t>. New Age International Publishers, S. 21f</a:t>
            </a:r>
            <a:r>
              <a:rPr lang="de-DE" sz="900" i="1" dirty="0">
                <a:solidFill>
                  <a:srgbClr val="595A59"/>
                </a:solidFill>
                <a:latin typeface="Calibri" panose="020F0502020204030204" pitchFamily="34" charset="0"/>
                <a:cs typeface="Calibri" panose="020F0502020204030204" pitchFamily="34" charset="0"/>
              </a:rPr>
              <a:t>.</a:t>
            </a:r>
          </a:p>
          <a:p>
            <a:r>
              <a:rPr lang="de-DE" sz="900" dirty="0">
                <a:solidFill>
                  <a:srgbClr val="595A59"/>
                </a:solidFill>
                <a:latin typeface="Calibri" panose="020F0502020204030204" pitchFamily="34" charset="0"/>
                <a:cs typeface="Calibri" panose="020F0502020204030204" pitchFamily="34" charset="0"/>
              </a:rPr>
              <a:t>https://corporatefinanceinstitute.com/resources/management/operations-management/</a:t>
            </a:r>
          </a:p>
          <a:p>
            <a:r>
              <a:rPr lang="de-DE" sz="900" dirty="0">
                <a:solidFill>
                  <a:srgbClr val="595A59"/>
                </a:solidFill>
                <a:latin typeface="Calibri" panose="020F0502020204030204" pitchFamily="34" charset="0"/>
                <a:cs typeface="Calibri" panose="020F0502020204030204" pitchFamily="34" charset="0"/>
              </a:rPr>
              <a:t>https://www.masterclass.com/articles/operations-management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12"/>
          <p:cNvSpPr/>
          <p:nvPr/>
        </p:nvSpPr>
        <p:spPr>
          <a:xfrm>
            <a:off x="1" y="291787"/>
            <a:ext cx="12191999" cy="130033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1" name="Google Shape;1281;p1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Optimize your Management of Operations in Five Steps</a:t>
            </a:r>
            <a:endParaRPr>
              <a:solidFill>
                <a:schemeClr val="lt1"/>
              </a:solidFill>
            </a:endParaRPr>
          </a:p>
        </p:txBody>
      </p:sp>
      <p:sp>
        <p:nvSpPr>
          <p:cNvPr id="1282" name="Google Shape;1282;p12"/>
          <p:cNvSpPr txBox="1"/>
          <p:nvPr/>
        </p:nvSpPr>
        <p:spPr>
          <a:xfrm>
            <a:off x="389965" y="1011577"/>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err="1">
                <a:solidFill>
                  <a:schemeClr val="lt1"/>
                </a:solidFill>
                <a:latin typeface="Calibri"/>
                <a:ea typeface="Calibri"/>
                <a:cs typeface="Calibri"/>
                <a:sym typeface="Calibri"/>
              </a:rPr>
              <a:t>Capturing</a:t>
            </a:r>
            <a:r>
              <a:rPr lang="de-DE" sz="1600" b="0" i="0" dirty="0">
                <a:solidFill>
                  <a:schemeClr val="lt1"/>
                </a:solidFill>
                <a:latin typeface="Calibri"/>
                <a:ea typeface="Calibri"/>
                <a:cs typeface="Calibri"/>
                <a:sym typeface="Calibri"/>
              </a:rPr>
              <a:t> and </a:t>
            </a:r>
            <a:r>
              <a:rPr lang="de-DE" sz="1600" b="0" i="0" dirty="0" err="1">
                <a:solidFill>
                  <a:schemeClr val="lt1"/>
                </a:solidFill>
                <a:latin typeface="Calibri"/>
                <a:ea typeface="Calibri"/>
                <a:cs typeface="Calibri"/>
                <a:sym typeface="Calibri"/>
              </a:rPr>
              <a:t>optimising</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your</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processes</a:t>
            </a:r>
            <a:r>
              <a:rPr lang="de-DE" sz="1600" b="0" i="0" dirty="0">
                <a:solidFill>
                  <a:schemeClr val="lt1"/>
                </a:solidFill>
                <a:latin typeface="Calibri"/>
                <a:ea typeface="Calibri"/>
                <a:cs typeface="Calibri"/>
                <a:sym typeface="Calibri"/>
              </a:rPr>
              <a:t> will </a:t>
            </a:r>
            <a:r>
              <a:rPr lang="de-DE" sz="1600" b="0" i="0" dirty="0" err="1">
                <a:solidFill>
                  <a:schemeClr val="lt1"/>
                </a:solidFill>
                <a:latin typeface="Calibri"/>
                <a:ea typeface="Calibri"/>
                <a:cs typeface="Calibri"/>
                <a:sym typeface="Calibri"/>
              </a:rPr>
              <a:t>help</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you</a:t>
            </a:r>
            <a:r>
              <a:rPr lang="de-DE" sz="1600" b="0" i="0" dirty="0">
                <a:solidFill>
                  <a:schemeClr val="lt1"/>
                </a:solidFill>
                <a:latin typeface="Calibri"/>
                <a:ea typeface="Calibri"/>
                <a:cs typeface="Calibri"/>
                <a:sym typeface="Calibri"/>
              </a:rPr>
              <a:t> boost </a:t>
            </a:r>
            <a:r>
              <a:rPr lang="de-DE" sz="1600" b="0" i="0" dirty="0" err="1">
                <a:solidFill>
                  <a:schemeClr val="lt1"/>
                </a:solidFill>
                <a:latin typeface="Calibri"/>
                <a:ea typeface="Calibri"/>
                <a:cs typeface="Calibri"/>
                <a:sym typeface="Calibri"/>
              </a:rPr>
              <a:t>your</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business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performance</a:t>
            </a:r>
            <a:r>
              <a:rPr lang="de-DE" sz="1600" b="0" i="0" dirty="0">
                <a:solidFill>
                  <a:schemeClr val="lt1"/>
                </a:solidFill>
                <a:latin typeface="Calibri"/>
                <a:ea typeface="Calibri"/>
                <a:cs typeface="Calibri"/>
                <a:sym typeface="Calibri"/>
              </a:rPr>
              <a:t> to </a:t>
            </a:r>
            <a:r>
              <a:rPr lang="de-DE" sz="1600" b="0" i="0" dirty="0" err="1">
                <a:solidFill>
                  <a:schemeClr val="lt1"/>
                </a:solidFill>
                <a:latin typeface="Calibri"/>
                <a:ea typeface="Calibri"/>
                <a:cs typeface="Calibri"/>
                <a:sym typeface="Calibri"/>
              </a:rPr>
              <a:t>the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next</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level</a:t>
            </a:r>
            <a:r>
              <a:rPr lang="de-DE" sz="1600" b="0" i="0" dirty="0">
                <a:solidFill>
                  <a:schemeClr val="lt1"/>
                </a:solidFill>
                <a:latin typeface="Calibri"/>
                <a:ea typeface="Calibri"/>
                <a:cs typeface="Calibri"/>
                <a:sym typeface="Calibri"/>
              </a:rPr>
              <a:t> and </a:t>
            </a:r>
            <a:r>
              <a:rPr lang="de-DE" sz="1600" b="0" i="0" dirty="0" err="1">
                <a:solidFill>
                  <a:schemeClr val="lt1"/>
                </a:solidFill>
                <a:latin typeface="Calibri"/>
                <a:ea typeface="Calibri"/>
                <a:cs typeface="Calibri"/>
                <a:sym typeface="Calibri"/>
              </a:rPr>
              <a:t>identify</a:t>
            </a:r>
            <a:r>
              <a:rPr lang="de-DE" sz="1600" b="0" i="0" dirty="0">
                <a:solidFill>
                  <a:schemeClr val="lt1"/>
                </a:solidFill>
                <a:latin typeface="Calibri"/>
                <a:ea typeface="Calibri"/>
                <a:cs typeface="Calibri"/>
                <a:sym typeface="Calibri"/>
              </a:rPr>
              <a:t> potential </a:t>
            </a:r>
            <a:r>
              <a:rPr lang="de-DE" sz="1600" b="0" i="0" dirty="0" err="1">
                <a:solidFill>
                  <a:schemeClr val="lt1"/>
                </a:solidFill>
                <a:latin typeface="Calibri"/>
                <a:ea typeface="Calibri"/>
                <a:cs typeface="Calibri"/>
                <a:sym typeface="Calibri"/>
              </a:rPr>
              <a:t>crises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early</a:t>
            </a:r>
            <a:r>
              <a:rPr lang="de-DE" sz="1600" b="0" i="0" dirty="0">
                <a:solidFill>
                  <a:schemeClr val="lt1"/>
                </a:solidFill>
                <a:latin typeface="Calibri"/>
                <a:ea typeface="Calibri"/>
                <a:cs typeface="Calibri"/>
                <a:sym typeface="Calibri"/>
              </a:rPr>
              <a:t>.</a:t>
            </a:r>
            <a:endParaRPr dirty="0"/>
          </a:p>
        </p:txBody>
      </p:sp>
      <p:sp>
        <p:nvSpPr>
          <p:cNvPr id="1283" name="Google Shape;1283;p12"/>
          <p:cNvSpPr txBox="1">
            <a:spLocks noGrp="1"/>
          </p:cNvSpPr>
          <p:nvPr>
            <p:ph type="body" idx="1"/>
          </p:nvPr>
        </p:nvSpPr>
        <p:spPr>
          <a:xfrm>
            <a:off x="389965" y="2272351"/>
            <a:ext cx="11470341" cy="1300337"/>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ts val="1530"/>
              <a:buNone/>
            </a:pPr>
            <a:r>
              <a:rPr lang="de-DE" sz="1629" dirty="0">
                <a:latin typeface="Calibri"/>
                <a:ea typeface="Calibri"/>
                <a:cs typeface="Calibri"/>
                <a:sym typeface="Calibri"/>
              </a:rPr>
              <a:t>Poor </a:t>
            </a:r>
            <a:r>
              <a:rPr lang="de-DE" sz="1629" dirty="0" err="1">
                <a:latin typeface="Calibri"/>
                <a:ea typeface="Calibri"/>
                <a:cs typeface="Calibri"/>
                <a:sym typeface="Calibri"/>
              </a:rPr>
              <a:t>communication</a:t>
            </a:r>
            <a:r>
              <a:rPr lang="de-DE" sz="1629" dirty="0">
                <a:latin typeface="Calibri"/>
                <a:ea typeface="Calibri"/>
                <a:cs typeface="Calibri"/>
                <a:sym typeface="Calibri"/>
              </a:rPr>
              <a:t> </a:t>
            </a:r>
            <a:r>
              <a:rPr lang="de-DE" sz="1629" dirty="0" err="1">
                <a:latin typeface="Calibri"/>
                <a:ea typeface="Calibri"/>
                <a:cs typeface="Calibri"/>
                <a:sym typeface="Calibri"/>
              </a:rPr>
              <a:t>leads</a:t>
            </a:r>
            <a:r>
              <a:rPr lang="de-DE" sz="1629" dirty="0">
                <a:latin typeface="Calibri"/>
                <a:ea typeface="Calibri"/>
                <a:cs typeface="Calibri"/>
                <a:sym typeface="Calibri"/>
              </a:rPr>
              <a:t> to </a:t>
            </a:r>
            <a:r>
              <a:rPr lang="de-DE" sz="1629" dirty="0" err="1">
                <a:latin typeface="Calibri"/>
                <a:ea typeface="Calibri"/>
                <a:cs typeface="Calibri"/>
                <a:sym typeface="Calibri"/>
              </a:rPr>
              <a:t>poor</a:t>
            </a:r>
            <a:r>
              <a:rPr lang="de-DE" sz="1629" dirty="0">
                <a:latin typeface="Calibri"/>
                <a:ea typeface="Calibri"/>
                <a:cs typeface="Calibri"/>
                <a:sym typeface="Calibri"/>
              </a:rPr>
              <a:t> </a:t>
            </a:r>
            <a:r>
              <a:rPr lang="de-DE" sz="1629" dirty="0" err="1">
                <a:latin typeface="Calibri"/>
                <a:ea typeface="Calibri"/>
                <a:cs typeface="Calibri"/>
                <a:sym typeface="Calibri"/>
              </a:rPr>
              <a:t>execution</a:t>
            </a:r>
            <a:r>
              <a:rPr lang="de-DE" sz="1629" dirty="0">
                <a:latin typeface="Calibri"/>
                <a:ea typeface="Calibri"/>
                <a:cs typeface="Calibri"/>
                <a:sym typeface="Calibri"/>
              </a:rPr>
              <a:t>, </a:t>
            </a:r>
            <a:r>
              <a:rPr lang="de-DE" sz="1629" dirty="0" err="1">
                <a:latin typeface="Calibri"/>
                <a:ea typeface="Calibri"/>
                <a:cs typeface="Calibri"/>
                <a:sym typeface="Calibri"/>
              </a:rPr>
              <a:t>misunderstandings</a:t>
            </a:r>
            <a:r>
              <a:rPr lang="de-DE" sz="1629" dirty="0">
                <a:latin typeface="Calibri"/>
                <a:ea typeface="Calibri"/>
                <a:cs typeface="Calibri"/>
                <a:sym typeface="Calibri"/>
              </a:rPr>
              <a:t> and </a:t>
            </a:r>
            <a:r>
              <a:rPr lang="de-DE" sz="1629" dirty="0" err="1">
                <a:latin typeface="Calibri"/>
                <a:ea typeface="Calibri"/>
                <a:cs typeface="Calibri"/>
                <a:sym typeface="Calibri"/>
              </a:rPr>
              <a:t>problems</a:t>
            </a:r>
            <a:r>
              <a:rPr lang="de-DE" sz="1629" dirty="0">
                <a:latin typeface="Calibri"/>
                <a:ea typeface="Calibri"/>
                <a:cs typeface="Calibri"/>
                <a:sym typeface="Calibri"/>
              </a:rPr>
              <a:t> </a:t>
            </a:r>
            <a:r>
              <a:rPr lang="de-DE" sz="1629" dirty="0" err="1">
                <a:latin typeface="Calibri"/>
                <a:ea typeface="Calibri"/>
                <a:cs typeface="Calibri"/>
                <a:sym typeface="Calibri"/>
              </a:rPr>
              <a:t>that</a:t>
            </a:r>
            <a:r>
              <a:rPr lang="de-DE" sz="1629" dirty="0">
                <a:latin typeface="Calibri"/>
                <a:ea typeface="Calibri"/>
                <a:cs typeface="Calibri"/>
                <a:sym typeface="Calibri"/>
              </a:rPr>
              <a:t> </a:t>
            </a:r>
            <a:r>
              <a:rPr lang="de-DE" sz="1629" dirty="0" err="1">
                <a:latin typeface="Calibri"/>
                <a:ea typeface="Calibri"/>
                <a:cs typeface="Calibri"/>
                <a:sym typeface="Calibri"/>
              </a:rPr>
              <a:t>are</a:t>
            </a:r>
            <a:r>
              <a:rPr lang="de-DE" sz="1629" dirty="0">
                <a:latin typeface="Calibri"/>
                <a:ea typeface="Calibri"/>
                <a:cs typeface="Calibri"/>
                <a:sym typeface="Calibri"/>
              </a:rPr>
              <a:t> not </a:t>
            </a:r>
            <a:r>
              <a:rPr lang="de-DE" sz="1629" dirty="0" err="1">
                <a:latin typeface="Calibri"/>
                <a:ea typeface="Calibri"/>
                <a:cs typeface="Calibri"/>
                <a:sym typeface="Calibri"/>
              </a:rPr>
              <a:t>addressed</a:t>
            </a:r>
            <a:r>
              <a:rPr lang="de-DE" sz="1629" dirty="0">
                <a:latin typeface="Calibri"/>
                <a:ea typeface="Calibri"/>
                <a:cs typeface="Calibri"/>
                <a:sym typeface="Calibri"/>
              </a:rPr>
              <a:t> in </a:t>
            </a:r>
            <a:r>
              <a:rPr lang="de-DE" sz="1629" dirty="0" err="1">
                <a:latin typeface="Calibri"/>
                <a:ea typeface="Calibri"/>
                <a:cs typeface="Calibri"/>
                <a:sym typeface="Calibri"/>
              </a:rPr>
              <a:t>the</a:t>
            </a:r>
            <a:r>
              <a:rPr lang="de-DE" sz="1629" dirty="0">
                <a:latin typeface="Calibri"/>
                <a:ea typeface="Calibri"/>
                <a:cs typeface="Calibri"/>
                <a:sym typeface="Calibri"/>
              </a:rPr>
              <a:t> </a:t>
            </a:r>
            <a:r>
              <a:rPr lang="de-DE" sz="1629" dirty="0" err="1">
                <a:latin typeface="Calibri"/>
                <a:ea typeface="Calibri"/>
                <a:cs typeface="Calibri"/>
                <a:sym typeface="Calibri"/>
              </a:rPr>
              <a:t>right</a:t>
            </a:r>
            <a:r>
              <a:rPr lang="de-DE" sz="1629" dirty="0">
                <a:latin typeface="Calibri"/>
                <a:ea typeface="Calibri"/>
                <a:cs typeface="Calibri"/>
                <a:sym typeface="Calibri"/>
              </a:rPr>
              <a:t> </a:t>
            </a:r>
            <a:r>
              <a:rPr lang="de-DE" sz="1629" dirty="0" err="1">
                <a:latin typeface="Calibri"/>
                <a:ea typeface="Calibri"/>
                <a:cs typeface="Calibri"/>
                <a:sym typeface="Calibri"/>
              </a:rPr>
              <a:t>way</a:t>
            </a:r>
            <a:r>
              <a:rPr lang="de-DE" sz="1629" dirty="0">
                <a:latin typeface="Calibri"/>
                <a:ea typeface="Calibri"/>
                <a:cs typeface="Calibri"/>
                <a:sym typeface="Calibri"/>
              </a:rPr>
              <a:t>. All of </a:t>
            </a:r>
            <a:r>
              <a:rPr lang="de-DE" sz="1629" dirty="0" err="1">
                <a:latin typeface="Calibri"/>
                <a:ea typeface="Calibri"/>
                <a:cs typeface="Calibri"/>
                <a:sym typeface="Calibri"/>
              </a:rPr>
              <a:t>this</a:t>
            </a:r>
            <a:r>
              <a:rPr lang="de-DE" sz="1629" dirty="0">
                <a:latin typeface="Calibri"/>
                <a:ea typeface="Calibri"/>
                <a:cs typeface="Calibri"/>
                <a:sym typeface="Calibri"/>
              </a:rPr>
              <a:t>, in turn, </a:t>
            </a:r>
            <a:r>
              <a:rPr lang="de-DE" sz="1629" dirty="0" err="1">
                <a:latin typeface="Calibri"/>
                <a:ea typeface="Calibri"/>
                <a:cs typeface="Calibri"/>
                <a:sym typeface="Calibri"/>
              </a:rPr>
              <a:t>has</a:t>
            </a:r>
            <a:r>
              <a:rPr lang="de-DE" sz="1629" dirty="0">
                <a:latin typeface="Calibri"/>
                <a:ea typeface="Calibri"/>
                <a:cs typeface="Calibri"/>
                <a:sym typeface="Calibri"/>
              </a:rPr>
              <a:t> a </a:t>
            </a:r>
            <a:r>
              <a:rPr lang="de-DE" sz="1629" dirty="0" err="1">
                <a:latin typeface="Calibri"/>
                <a:ea typeface="Calibri"/>
                <a:cs typeface="Calibri"/>
                <a:sym typeface="Calibri"/>
              </a:rPr>
              <a:t>profound</a:t>
            </a:r>
            <a:r>
              <a:rPr lang="de-DE" sz="1629" dirty="0">
                <a:latin typeface="Calibri"/>
                <a:ea typeface="Calibri"/>
                <a:cs typeface="Calibri"/>
                <a:sym typeface="Calibri"/>
              </a:rPr>
              <a:t> </a:t>
            </a:r>
            <a:r>
              <a:rPr lang="de-DE" sz="1629" dirty="0" err="1">
                <a:latin typeface="Calibri"/>
                <a:ea typeface="Calibri"/>
                <a:cs typeface="Calibri"/>
                <a:sym typeface="Calibri"/>
              </a:rPr>
              <a:t>impact</a:t>
            </a:r>
            <a:r>
              <a:rPr lang="de-DE" sz="1629" dirty="0">
                <a:latin typeface="Calibri"/>
                <a:ea typeface="Calibri"/>
                <a:cs typeface="Calibri"/>
                <a:sym typeface="Calibri"/>
              </a:rPr>
              <a:t> on </a:t>
            </a:r>
            <a:r>
              <a:rPr lang="de-DE" sz="1629" dirty="0" err="1">
                <a:latin typeface="Calibri"/>
                <a:ea typeface="Calibri"/>
                <a:cs typeface="Calibri"/>
                <a:sym typeface="Calibri"/>
              </a:rPr>
              <a:t>your</a:t>
            </a:r>
            <a:r>
              <a:rPr lang="de-DE" sz="1629" dirty="0">
                <a:latin typeface="Calibri"/>
                <a:ea typeface="Calibri"/>
                <a:cs typeface="Calibri"/>
                <a:sym typeface="Calibri"/>
              </a:rPr>
              <a:t> </a:t>
            </a:r>
            <a:r>
              <a:rPr lang="de-DE" sz="1629" dirty="0" err="1">
                <a:latin typeface="Calibri"/>
                <a:ea typeface="Calibri"/>
                <a:cs typeface="Calibri"/>
                <a:sym typeface="Calibri"/>
              </a:rPr>
              <a:t>company's</a:t>
            </a:r>
            <a:r>
              <a:rPr lang="de-DE" sz="1629" dirty="0">
                <a:latin typeface="Calibri"/>
                <a:ea typeface="Calibri"/>
                <a:cs typeface="Calibri"/>
                <a:sym typeface="Calibri"/>
              </a:rPr>
              <a:t> </a:t>
            </a:r>
            <a:r>
              <a:rPr lang="de-DE" sz="1629" dirty="0" err="1">
                <a:latin typeface="Calibri"/>
                <a:ea typeface="Calibri"/>
                <a:cs typeface="Calibri"/>
                <a:sym typeface="Calibri"/>
              </a:rPr>
              <a:t>productivity</a:t>
            </a:r>
            <a:r>
              <a:rPr lang="de-DE" sz="1629" dirty="0">
                <a:latin typeface="Calibri"/>
                <a:ea typeface="Calibri"/>
                <a:cs typeface="Calibri"/>
                <a:sym typeface="Calibri"/>
              </a:rPr>
              <a:t>, </a:t>
            </a:r>
            <a:r>
              <a:rPr lang="de-DE" sz="1629" dirty="0" err="1">
                <a:latin typeface="Calibri"/>
                <a:ea typeface="Calibri"/>
                <a:cs typeface="Calibri"/>
                <a:sym typeface="Calibri"/>
              </a:rPr>
              <a:t>motivation</a:t>
            </a:r>
            <a:r>
              <a:rPr lang="de-DE" sz="1629" dirty="0">
                <a:latin typeface="Calibri"/>
                <a:ea typeface="Calibri"/>
                <a:cs typeface="Calibri"/>
                <a:sym typeface="Calibri"/>
              </a:rPr>
              <a:t> and </a:t>
            </a:r>
            <a:r>
              <a:rPr lang="de-DE" sz="1629" dirty="0" err="1">
                <a:latin typeface="Calibri"/>
                <a:ea typeface="Calibri"/>
                <a:cs typeface="Calibri"/>
                <a:sym typeface="Calibri"/>
              </a:rPr>
              <a:t>performance</a:t>
            </a:r>
            <a:r>
              <a:rPr lang="de-DE" sz="1629" dirty="0">
                <a:latin typeface="Calibri"/>
                <a:ea typeface="Calibri"/>
                <a:cs typeface="Calibri"/>
                <a:sym typeface="Calibri"/>
              </a:rPr>
              <a:t>.</a:t>
            </a:r>
            <a:br>
              <a:rPr lang="de-DE" sz="1629" dirty="0">
                <a:latin typeface="Calibri"/>
                <a:ea typeface="Calibri"/>
                <a:cs typeface="Calibri"/>
                <a:sym typeface="Calibri"/>
              </a:rPr>
            </a:br>
            <a:r>
              <a:rPr lang="de-DE" sz="1629" dirty="0" err="1">
                <a:latin typeface="Calibri"/>
                <a:ea typeface="Calibri"/>
                <a:cs typeface="Calibri"/>
                <a:sym typeface="Calibri"/>
              </a:rPr>
              <a:t>Make</a:t>
            </a:r>
            <a:r>
              <a:rPr lang="de-DE" sz="1629" dirty="0">
                <a:latin typeface="Calibri"/>
                <a:ea typeface="Calibri"/>
                <a:cs typeface="Calibri"/>
                <a:sym typeface="Calibri"/>
              </a:rPr>
              <a:t> </a:t>
            </a:r>
            <a:r>
              <a:rPr lang="de-DE" sz="1629" dirty="0" err="1">
                <a:latin typeface="Calibri"/>
                <a:ea typeface="Calibri"/>
                <a:cs typeface="Calibri"/>
                <a:sym typeface="Calibri"/>
              </a:rPr>
              <a:t>sure</a:t>
            </a:r>
            <a:r>
              <a:rPr lang="de-DE" sz="1629" dirty="0">
                <a:latin typeface="Calibri"/>
                <a:ea typeface="Calibri"/>
                <a:cs typeface="Calibri"/>
                <a:sym typeface="Calibri"/>
              </a:rPr>
              <a:t> to streamline </a:t>
            </a:r>
            <a:r>
              <a:rPr lang="de-DE" sz="1629" dirty="0" err="1">
                <a:latin typeface="Calibri"/>
                <a:ea typeface="Calibri"/>
                <a:cs typeface="Calibri"/>
                <a:sym typeface="Calibri"/>
              </a:rPr>
              <a:t>communication</a:t>
            </a:r>
            <a:r>
              <a:rPr lang="de-DE" sz="1629" dirty="0">
                <a:latin typeface="Calibri"/>
                <a:ea typeface="Calibri"/>
                <a:cs typeface="Calibri"/>
                <a:sym typeface="Calibri"/>
              </a:rPr>
              <a:t> </a:t>
            </a:r>
            <a:r>
              <a:rPr lang="de-DE" sz="1629" dirty="0" err="1">
                <a:latin typeface="Calibri"/>
                <a:ea typeface="Calibri"/>
                <a:cs typeface="Calibri"/>
                <a:sym typeface="Calibri"/>
              </a:rPr>
              <a:t>processes</a:t>
            </a:r>
            <a:r>
              <a:rPr lang="de-DE" sz="1629" dirty="0">
                <a:latin typeface="Calibri"/>
                <a:ea typeface="Calibri"/>
                <a:cs typeface="Calibri"/>
                <a:sym typeface="Calibri"/>
              </a:rPr>
              <a:t>. An </a:t>
            </a:r>
            <a:r>
              <a:rPr lang="de-DE" sz="1629" dirty="0" err="1">
                <a:latin typeface="Calibri"/>
                <a:ea typeface="Calibri"/>
                <a:cs typeface="Calibri"/>
                <a:sym typeface="Calibri"/>
              </a:rPr>
              <a:t>example</a:t>
            </a:r>
            <a:r>
              <a:rPr lang="de-DE" sz="1629" dirty="0">
                <a:latin typeface="Calibri"/>
                <a:ea typeface="Calibri"/>
                <a:cs typeface="Calibri"/>
                <a:sym typeface="Calibri"/>
              </a:rPr>
              <a:t> of </a:t>
            </a:r>
            <a:r>
              <a:rPr lang="de-DE" sz="1629" dirty="0" err="1">
                <a:latin typeface="Calibri"/>
                <a:ea typeface="Calibri"/>
                <a:cs typeface="Calibri"/>
                <a:sym typeface="Calibri"/>
              </a:rPr>
              <a:t>this</a:t>
            </a:r>
            <a:r>
              <a:rPr lang="de-DE" sz="1629" dirty="0">
                <a:latin typeface="Calibri"/>
                <a:ea typeface="Calibri"/>
                <a:cs typeface="Calibri"/>
                <a:sym typeface="Calibri"/>
              </a:rPr>
              <a:t> </a:t>
            </a:r>
            <a:r>
              <a:rPr lang="de-DE" sz="1629" dirty="0" err="1">
                <a:latin typeface="Calibri"/>
                <a:ea typeface="Calibri"/>
                <a:cs typeface="Calibri"/>
                <a:sym typeface="Calibri"/>
              </a:rPr>
              <a:t>would</a:t>
            </a:r>
            <a:r>
              <a:rPr lang="de-DE" sz="1629" dirty="0">
                <a:latin typeface="Calibri"/>
                <a:ea typeface="Calibri"/>
                <a:cs typeface="Calibri"/>
                <a:sym typeface="Calibri"/>
              </a:rPr>
              <a:t> </a:t>
            </a:r>
            <a:r>
              <a:rPr lang="de-DE" sz="1629" dirty="0" err="1">
                <a:latin typeface="Calibri"/>
                <a:ea typeface="Calibri"/>
                <a:cs typeface="Calibri"/>
                <a:sym typeface="Calibri"/>
              </a:rPr>
              <a:t>be</a:t>
            </a:r>
            <a:r>
              <a:rPr lang="de-DE" sz="1629" dirty="0">
                <a:latin typeface="Calibri"/>
                <a:ea typeface="Calibri"/>
                <a:cs typeface="Calibri"/>
                <a:sym typeface="Calibri"/>
              </a:rPr>
              <a:t> </a:t>
            </a:r>
            <a:r>
              <a:rPr lang="de-DE" sz="1629" dirty="0" err="1">
                <a:latin typeface="Calibri"/>
                <a:ea typeface="Calibri"/>
                <a:cs typeface="Calibri"/>
                <a:sym typeface="Calibri"/>
              </a:rPr>
              <a:t>reducing</a:t>
            </a:r>
            <a:r>
              <a:rPr lang="de-DE" sz="1629" dirty="0">
                <a:latin typeface="Calibri"/>
                <a:ea typeface="Calibri"/>
                <a:cs typeface="Calibri"/>
                <a:sym typeface="Calibri"/>
              </a:rPr>
              <a:t> </a:t>
            </a:r>
            <a:r>
              <a:rPr lang="de-DE" sz="1629" dirty="0" err="1">
                <a:latin typeface="Calibri"/>
                <a:ea typeface="Calibri"/>
                <a:cs typeface="Calibri"/>
                <a:sym typeface="Calibri"/>
              </a:rPr>
              <a:t>the</a:t>
            </a:r>
            <a:r>
              <a:rPr lang="de-DE" sz="1629" dirty="0">
                <a:latin typeface="Calibri"/>
                <a:ea typeface="Calibri"/>
                <a:cs typeface="Calibri"/>
                <a:sym typeface="Calibri"/>
              </a:rPr>
              <a:t> </a:t>
            </a:r>
            <a:r>
              <a:rPr lang="de-DE" sz="1629" dirty="0" err="1">
                <a:latin typeface="Calibri"/>
                <a:ea typeface="Calibri"/>
                <a:cs typeface="Calibri"/>
                <a:sym typeface="Calibri"/>
              </a:rPr>
              <a:t>number</a:t>
            </a:r>
            <a:r>
              <a:rPr lang="de-DE" sz="1629" dirty="0">
                <a:latin typeface="Calibri"/>
                <a:ea typeface="Calibri"/>
                <a:cs typeface="Calibri"/>
                <a:sym typeface="Calibri"/>
              </a:rPr>
              <a:t> of </a:t>
            </a:r>
            <a:r>
              <a:rPr lang="de-DE" sz="1629" dirty="0" err="1">
                <a:latin typeface="Calibri"/>
                <a:ea typeface="Calibri"/>
                <a:cs typeface="Calibri"/>
                <a:sym typeface="Calibri"/>
              </a:rPr>
              <a:t>emails</a:t>
            </a:r>
            <a:r>
              <a:rPr lang="de-DE" sz="1629" dirty="0">
                <a:latin typeface="Calibri"/>
                <a:ea typeface="Calibri"/>
                <a:cs typeface="Calibri"/>
                <a:sym typeface="Calibri"/>
              </a:rPr>
              <a:t> and </a:t>
            </a:r>
            <a:r>
              <a:rPr lang="de-DE" sz="1629" dirty="0" err="1">
                <a:latin typeface="Calibri"/>
                <a:ea typeface="Calibri"/>
                <a:cs typeface="Calibri"/>
                <a:sym typeface="Calibri"/>
              </a:rPr>
              <a:t>meetings</a:t>
            </a:r>
            <a:r>
              <a:rPr lang="de-DE" sz="1629" dirty="0">
                <a:latin typeface="Calibri"/>
                <a:ea typeface="Calibri"/>
                <a:cs typeface="Calibri"/>
                <a:sym typeface="Calibri"/>
              </a:rPr>
              <a:t>, </a:t>
            </a:r>
            <a:r>
              <a:rPr lang="de-DE" sz="1629" dirty="0" err="1">
                <a:latin typeface="Calibri"/>
                <a:ea typeface="Calibri"/>
                <a:cs typeface="Calibri"/>
                <a:sym typeface="Calibri"/>
              </a:rPr>
              <a:t>as</a:t>
            </a:r>
            <a:r>
              <a:rPr lang="de-DE" sz="1629" dirty="0">
                <a:latin typeface="Calibri"/>
                <a:ea typeface="Calibri"/>
                <a:cs typeface="Calibri"/>
                <a:sym typeface="Calibri"/>
              </a:rPr>
              <a:t> </a:t>
            </a:r>
            <a:r>
              <a:rPr lang="de-DE" sz="1629" dirty="0" err="1">
                <a:latin typeface="Calibri"/>
                <a:ea typeface="Calibri"/>
                <a:cs typeface="Calibri"/>
                <a:sym typeface="Calibri"/>
              </a:rPr>
              <a:t>well</a:t>
            </a:r>
            <a:r>
              <a:rPr lang="de-DE" sz="1629" dirty="0">
                <a:latin typeface="Calibri"/>
                <a:ea typeface="Calibri"/>
                <a:cs typeface="Calibri"/>
                <a:sym typeface="Calibri"/>
              </a:rPr>
              <a:t> </a:t>
            </a:r>
            <a:r>
              <a:rPr lang="de-DE" sz="1629" dirty="0" err="1">
                <a:latin typeface="Calibri"/>
                <a:ea typeface="Calibri"/>
                <a:cs typeface="Calibri"/>
                <a:sym typeface="Calibri"/>
              </a:rPr>
              <a:t>as</a:t>
            </a:r>
            <a:r>
              <a:rPr lang="de-DE" sz="1629" dirty="0">
                <a:latin typeface="Calibri"/>
                <a:ea typeface="Calibri"/>
                <a:cs typeface="Calibri"/>
                <a:sym typeface="Calibri"/>
              </a:rPr>
              <a:t> </a:t>
            </a:r>
            <a:r>
              <a:rPr lang="de-DE" sz="1629" dirty="0" err="1">
                <a:latin typeface="Calibri"/>
                <a:ea typeface="Calibri"/>
                <a:cs typeface="Calibri"/>
                <a:sym typeface="Calibri"/>
              </a:rPr>
              <a:t>clearly</a:t>
            </a:r>
            <a:r>
              <a:rPr lang="de-DE" sz="1629" dirty="0">
                <a:latin typeface="Calibri"/>
                <a:ea typeface="Calibri"/>
                <a:cs typeface="Calibri"/>
                <a:sym typeface="Calibri"/>
              </a:rPr>
              <a:t> </a:t>
            </a:r>
            <a:r>
              <a:rPr lang="de-DE" sz="1629" dirty="0" err="1">
                <a:latin typeface="Calibri"/>
                <a:ea typeface="Calibri"/>
                <a:cs typeface="Calibri"/>
                <a:sym typeface="Calibri"/>
              </a:rPr>
              <a:t>defining</a:t>
            </a:r>
            <a:r>
              <a:rPr lang="de-DE" sz="1629" dirty="0">
                <a:latin typeface="Calibri"/>
                <a:ea typeface="Calibri"/>
                <a:cs typeface="Calibri"/>
                <a:sym typeface="Calibri"/>
              </a:rPr>
              <a:t> </a:t>
            </a:r>
            <a:r>
              <a:rPr lang="de-DE" sz="1629" dirty="0" err="1">
                <a:latin typeface="Calibri"/>
                <a:ea typeface="Calibri"/>
                <a:cs typeface="Calibri"/>
                <a:sym typeface="Calibri"/>
              </a:rPr>
              <a:t>responsibilities</a:t>
            </a:r>
            <a:r>
              <a:rPr lang="de-DE" sz="1629" dirty="0">
                <a:latin typeface="Calibri"/>
                <a:ea typeface="Calibri"/>
                <a:cs typeface="Calibri"/>
                <a:sym typeface="Calibri"/>
              </a:rPr>
              <a:t> and </a:t>
            </a:r>
            <a:r>
              <a:rPr lang="de-DE" sz="1629" dirty="0" err="1">
                <a:latin typeface="Calibri"/>
                <a:ea typeface="Calibri"/>
                <a:cs typeface="Calibri"/>
                <a:sym typeface="Calibri"/>
              </a:rPr>
              <a:t>contact</a:t>
            </a:r>
            <a:r>
              <a:rPr lang="de-DE" sz="1629" dirty="0">
                <a:latin typeface="Calibri"/>
                <a:ea typeface="Calibri"/>
                <a:cs typeface="Calibri"/>
                <a:sym typeface="Calibri"/>
              </a:rPr>
              <a:t> </a:t>
            </a:r>
            <a:r>
              <a:rPr lang="de-DE" sz="1629" dirty="0" err="1">
                <a:latin typeface="Calibri"/>
                <a:ea typeface="Calibri"/>
                <a:cs typeface="Calibri"/>
                <a:sym typeface="Calibri"/>
              </a:rPr>
              <a:t>persons</a:t>
            </a:r>
            <a:r>
              <a:rPr lang="de-DE" sz="1629" dirty="0">
                <a:latin typeface="Calibri"/>
                <a:ea typeface="Calibri"/>
                <a:cs typeface="Calibri"/>
                <a:sym typeface="Calibri"/>
              </a:rPr>
              <a:t>. </a:t>
            </a:r>
            <a:r>
              <a:rPr lang="de-DE" sz="1629" dirty="0" err="1">
                <a:latin typeface="Calibri"/>
                <a:ea typeface="Calibri"/>
                <a:cs typeface="Calibri"/>
                <a:sym typeface="Calibri"/>
              </a:rPr>
              <a:t>You</a:t>
            </a:r>
            <a:r>
              <a:rPr lang="de-DE" sz="1629" dirty="0">
                <a:latin typeface="Calibri"/>
                <a:ea typeface="Calibri"/>
                <a:cs typeface="Calibri"/>
                <a:sym typeface="Calibri"/>
              </a:rPr>
              <a:t> will find </a:t>
            </a:r>
            <a:r>
              <a:rPr lang="de-DE" sz="1629" dirty="0" err="1">
                <a:latin typeface="Calibri"/>
                <a:ea typeface="Calibri"/>
                <a:cs typeface="Calibri"/>
                <a:sym typeface="Calibri"/>
              </a:rPr>
              <a:t>more</a:t>
            </a:r>
            <a:r>
              <a:rPr lang="de-DE" sz="1629" dirty="0">
                <a:latin typeface="Calibri"/>
                <a:ea typeface="Calibri"/>
                <a:cs typeface="Calibri"/>
                <a:sym typeface="Calibri"/>
              </a:rPr>
              <a:t> on </a:t>
            </a:r>
            <a:r>
              <a:rPr lang="de-DE" sz="1629" dirty="0" err="1">
                <a:latin typeface="Calibri"/>
                <a:ea typeface="Calibri"/>
                <a:cs typeface="Calibri"/>
                <a:sym typeface="Calibri"/>
              </a:rPr>
              <a:t>this</a:t>
            </a:r>
            <a:r>
              <a:rPr lang="de-DE" sz="1629" dirty="0">
                <a:latin typeface="Calibri"/>
                <a:ea typeface="Calibri"/>
                <a:cs typeface="Calibri"/>
                <a:sym typeface="Calibri"/>
              </a:rPr>
              <a:t> </a:t>
            </a:r>
            <a:r>
              <a:rPr lang="de-DE" sz="1629" dirty="0" err="1">
                <a:latin typeface="Calibri"/>
                <a:ea typeface="Calibri"/>
                <a:cs typeface="Calibri"/>
                <a:sym typeface="Calibri"/>
              </a:rPr>
              <a:t>later</a:t>
            </a:r>
            <a:r>
              <a:rPr lang="de-DE" sz="1629" dirty="0">
                <a:latin typeface="Calibri"/>
                <a:ea typeface="Calibri"/>
                <a:cs typeface="Calibri"/>
                <a:sym typeface="Calibri"/>
              </a:rPr>
              <a:t> in </a:t>
            </a:r>
            <a:r>
              <a:rPr lang="de-DE" sz="1629" dirty="0" err="1">
                <a:latin typeface="Calibri"/>
                <a:ea typeface="Calibri"/>
                <a:cs typeface="Calibri"/>
                <a:sym typeface="Calibri"/>
              </a:rPr>
              <a:t>this</a:t>
            </a:r>
            <a:r>
              <a:rPr lang="de-DE" sz="1629" dirty="0">
                <a:latin typeface="Calibri"/>
                <a:ea typeface="Calibri"/>
                <a:cs typeface="Calibri"/>
                <a:sym typeface="Calibri"/>
              </a:rPr>
              <a:t> </a:t>
            </a:r>
            <a:r>
              <a:rPr lang="de-DE" sz="1629" dirty="0" err="1">
                <a:latin typeface="Calibri"/>
                <a:ea typeface="Calibri"/>
                <a:cs typeface="Calibri"/>
                <a:sym typeface="Calibri"/>
              </a:rPr>
              <a:t>module</a:t>
            </a:r>
            <a:r>
              <a:rPr lang="de-DE" sz="1629" dirty="0">
                <a:latin typeface="Calibri"/>
                <a:ea typeface="Calibri"/>
                <a:cs typeface="Calibri"/>
                <a:sym typeface="Calibri"/>
              </a:rPr>
              <a:t>.</a:t>
            </a:r>
            <a:endParaRPr sz="2140" dirty="0"/>
          </a:p>
        </p:txBody>
      </p:sp>
      <p:grpSp>
        <p:nvGrpSpPr>
          <p:cNvPr id="1284" name="Google Shape;1284;p12"/>
          <p:cNvGrpSpPr/>
          <p:nvPr/>
        </p:nvGrpSpPr>
        <p:grpSpPr>
          <a:xfrm>
            <a:off x="245308" y="1731370"/>
            <a:ext cx="8492292" cy="707886"/>
            <a:chOff x="245309" y="1731370"/>
            <a:chExt cx="8492292" cy="707886"/>
          </a:xfrm>
        </p:grpSpPr>
        <p:sp>
          <p:nvSpPr>
            <p:cNvPr id="1285" name="Google Shape;1285;p12"/>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286" name="Google Shape;1286;p12"/>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rgbClr val="9ED4D3"/>
                  </a:solidFill>
                  <a:latin typeface="Calibri"/>
                  <a:ea typeface="Calibri"/>
                  <a:cs typeface="Calibri"/>
                  <a:sym typeface="Calibri"/>
                </a:rPr>
                <a:t>Boost your communication</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287" name="Google Shape;1287;p12"/>
          <p:cNvGrpSpPr/>
          <p:nvPr/>
        </p:nvGrpSpPr>
        <p:grpSpPr>
          <a:xfrm>
            <a:off x="245308" y="3712055"/>
            <a:ext cx="8492292" cy="707886"/>
            <a:chOff x="245309" y="1731370"/>
            <a:chExt cx="8492292" cy="707886"/>
          </a:xfrm>
        </p:grpSpPr>
        <p:sp>
          <p:nvSpPr>
            <p:cNvPr id="1288" name="Google Shape;1288;p12"/>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289" name="Google Shape;1289;p12"/>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rgbClr val="9ED4D3"/>
                  </a:solidFill>
                  <a:latin typeface="Calibri"/>
                  <a:ea typeface="Calibri"/>
                  <a:cs typeface="Calibri"/>
                  <a:sym typeface="Calibri"/>
                </a:rPr>
                <a:t>Think in Processes!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290" name="Google Shape;1290;p12"/>
          <p:cNvSpPr txBox="1"/>
          <p:nvPr/>
        </p:nvSpPr>
        <p:spPr>
          <a:xfrm>
            <a:off x="389965" y="4252916"/>
            <a:ext cx="11470341" cy="1300337"/>
          </a:xfrm>
          <a:prstGeom prst="rect">
            <a:avLst/>
          </a:prstGeom>
          <a:noFill/>
          <a:ln>
            <a:noFill/>
          </a:ln>
        </p:spPr>
        <p:txBody>
          <a:bodyPr spcFirstLastPara="1" wrap="square" lIns="91425" tIns="45700" rIns="91425" bIns="45700" anchor="t" anchorCtr="0">
            <a:normAutofit/>
          </a:bodyPr>
          <a:lstStyle/>
          <a:p>
            <a:pPr marL="228600" marR="0" lvl="0" indent="-228600" algn="l" rtl="0">
              <a:spcBef>
                <a:spcPts val="0"/>
              </a:spcBef>
              <a:spcAft>
                <a:spcPts val="0"/>
              </a:spcAft>
              <a:buClr>
                <a:srgbClr val="595A59"/>
              </a:buClr>
              <a:buSzPts val="1800"/>
              <a:buFont typeface="Arial"/>
              <a:buNone/>
            </a:pPr>
            <a:r>
              <a:rPr lang="de-DE" sz="1600" b="0" i="0" dirty="0">
                <a:solidFill>
                  <a:srgbClr val="595A59"/>
                </a:solidFill>
                <a:latin typeface="Calibri"/>
                <a:ea typeface="Calibri"/>
                <a:cs typeface="Calibri"/>
                <a:sym typeface="Calibri"/>
              </a:rPr>
              <a:t>All </a:t>
            </a:r>
            <a:r>
              <a:rPr lang="de-DE" sz="1600" b="0" i="0" dirty="0" err="1">
                <a:solidFill>
                  <a:srgbClr val="595A59"/>
                </a:solidFill>
                <a:latin typeface="Calibri"/>
                <a:ea typeface="Calibri"/>
                <a:cs typeface="Calibri"/>
                <a:sym typeface="Calibri"/>
              </a:rPr>
              <a:t>activities</a:t>
            </a:r>
            <a:r>
              <a:rPr lang="de-DE" sz="1600" b="0" i="0" dirty="0">
                <a:solidFill>
                  <a:srgbClr val="595A59"/>
                </a:solidFill>
                <a:latin typeface="Calibri"/>
                <a:ea typeface="Calibri"/>
                <a:cs typeface="Calibri"/>
                <a:sym typeface="Calibri"/>
              </a:rPr>
              <a:t> in </a:t>
            </a:r>
            <a:r>
              <a:rPr lang="de-DE" sz="1600" b="0" i="0" dirty="0" err="1">
                <a:solidFill>
                  <a:srgbClr val="595A59"/>
                </a:solidFill>
                <a:latin typeface="Calibri"/>
                <a:ea typeface="Calibri"/>
                <a:cs typeface="Calibri"/>
                <a:sym typeface="Calibri"/>
              </a:rPr>
              <a:t>your</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company</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can</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be</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modelled</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into</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processes</a:t>
            </a:r>
            <a:r>
              <a:rPr lang="de-DE" sz="1600" b="0" i="0" dirty="0">
                <a:solidFill>
                  <a:srgbClr val="595A59"/>
                </a:solidFill>
                <a:latin typeface="Calibri"/>
                <a:ea typeface="Calibri"/>
                <a:cs typeface="Calibri"/>
                <a:sym typeface="Calibri"/>
              </a:rPr>
              <a:t>. This </a:t>
            </a:r>
            <a:r>
              <a:rPr lang="de-DE" sz="1600" b="0" i="0" dirty="0" err="1">
                <a:solidFill>
                  <a:srgbClr val="595A59"/>
                </a:solidFill>
                <a:latin typeface="Calibri"/>
                <a:ea typeface="Calibri"/>
                <a:cs typeface="Calibri"/>
                <a:sym typeface="Calibri"/>
              </a:rPr>
              <a:t>is</a:t>
            </a:r>
            <a:r>
              <a:rPr lang="de-DE" sz="1600" b="0" i="0" dirty="0">
                <a:solidFill>
                  <a:srgbClr val="595A59"/>
                </a:solidFill>
                <a:latin typeface="Calibri"/>
                <a:ea typeface="Calibri"/>
                <a:cs typeface="Calibri"/>
                <a:sym typeface="Calibri"/>
              </a:rPr>
              <a:t> an </a:t>
            </a:r>
            <a:r>
              <a:rPr lang="de-DE" sz="1600" b="0" i="0" dirty="0" err="1">
                <a:solidFill>
                  <a:srgbClr val="595A59"/>
                </a:solidFill>
                <a:latin typeface="Calibri"/>
                <a:ea typeface="Calibri"/>
                <a:cs typeface="Calibri"/>
                <a:sym typeface="Calibri"/>
              </a:rPr>
              <a:t>effective</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way</a:t>
            </a:r>
            <a:r>
              <a:rPr lang="de-DE" sz="1600" b="0" i="0" dirty="0">
                <a:solidFill>
                  <a:srgbClr val="595A59"/>
                </a:solidFill>
                <a:latin typeface="Calibri"/>
                <a:ea typeface="Calibri"/>
                <a:cs typeface="Calibri"/>
                <a:sym typeface="Calibri"/>
              </a:rPr>
              <a:t> to </a:t>
            </a:r>
            <a:r>
              <a:rPr lang="de-DE" sz="1600" b="0" i="0" dirty="0" err="1">
                <a:solidFill>
                  <a:srgbClr val="595A59"/>
                </a:solidFill>
                <a:latin typeface="Calibri"/>
                <a:ea typeface="Calibri"/>
                <a:cs typeface="Calibri"/>
                <a:sym typeface="Calibri"/>
              </a:rPr>
              <a:t>get</a:t>
            </a:r>
            <a:r>
              <a:rPr lang="de-DE" sz="1600" b="0" i="0" dirty="0">
                <a:solidFill>
                  <a:srgbClr val="595A59"/>
                </a:solidFill>
                <a:latin typeface="Calibri"/>
                <a:ea typeface="Calibri"/>
                <a:cs typeface="Calibri"/>
                <a:sym typeface="Calibri"/>
              </a:rPr>
              <a:t> an </a:t>
            </a:r>
            <a:r>
              <a:rPr lang="de-DE" sz="1600" b="0" i="0" dirty="0" err="1">
                <a:solidFill>
                  <a:srgbClr val="595A59"/>
                </a:solidFill>
                <a:latin typeface="Calibri"/>
                <a:ea typeface="Calibri"/>
                <a:cs typeface="Calibri"/>
                <a:sym typeface="Calibri"/>
              </a:rPr>
              <a:t>overview</a:t>
            </a:r>
            <a:r>
              <a:rPr lang="de-DE" sz="1600" b="0" i="0" dirty="0">
                <a:solidFill>
                  <a:srgbClr val="595A59"/>
                </a:solidFill>
                <a:latin typeface="Calibri"/>
                <a:ea typeface="Calibri"/>
                <a:cs typeface="Calibri"/>
                <a:sym typeface="Calibri"/>
              </a:rPr>
              <a:t> of all </a:t>
            </a:r>
            <a:r>
              <a:rPr lang="de-DE" sz="1600" b="0" i="0" dirty="0" err="1">
                <a:solidFill>
                  <a:srgbClr val="595A59"/>
                </a:solidFill>
                <a:latin typeface="Calibri"/>
                <a:ea typeface="Calibri"/>
                <a:cs typeface="Calibri"/>
                <a:sym typeface="Calibri"/>
              </a:rPr>
              <a:t>activities</a:t>
            </a:r>
            <a:r>
              <a:rPr lang="de-DE" sz="1600" b="0" i="0" dirty="0">
                <a:solidFill>
                  <a:srgbClr val="595A59"/>
                </a:solidFill>
                <a:latin typeface="Calibri"/>
                <a:ea typeface="Calibri"/>
                <a:cs typeface="Calibri"/>
                <a:sym typeface="Calibri"/>
              </a:rPr>
              <a:t> and </a:t>
            </a:r>
            <a:r>
              <a:rPr lang="de-DE" sz="1600" b="0" i="0" dirty="0" err="1">
                <a:solidFill>
                  <a:srgbClr val="595A59"/>
                </a:solidFill>
                <a:latin typeface="Calibri"/>
                <a:ea typeface="Calibri"/>
                <a:cs typeface="Calibri"/>
                <a:sym typeface="Calibri"/>
              </a:rPr>
              <a:t>their</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flow</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It</a:t>
            </a:r>
            <a:r>
              <a:rPr lang="de-DE" sz="1600" b="0" i="0" dirty="0">
                <a:solidFill>
                  <a:srgbClr val="595A59"/>
                </a:solidFill>
                <a:latin typeface="Calibri"/>
                <a:ea typeface="Calibri"/>
                <a:cs typeface="Calibri"/>
                <a:sym typeface="Calibri"/>
              </a:rPr>
              <a:t> also </a:t>
            </a:r>
            <a:r>
              <a:rPr lang="de-DE" sz="1600" b="0" i="0" dirty="0" err="1">
                <a:solidFill>
                  <a:srgbClr val="595A59"/>
                </a:solidFill>
                <a:latin typeface="Calibri"/>
                <a:ea typeface="Calibri"/>
                <a:cs typeface="Calibri"/>
                <a:sym typeface="Calibri"/>
              </a:rPr>
              <a:t>allows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you</a:t>
            </a:r>
            <a:r>
              <a:rPr lang="de-DE" sz="1600" b="0" i="0" dirty="0">
                <a:solidFill>
                  <a:srgbClr val="595A59"/>
                </a:solidFill>
                <a:latin typeface="Calibri"/>
                <a:ea typeface="Calibri"/>
                <a:cs typeface="Calibri"/>
                <a:sym typeface="Calibri"/>
              </a:rPr>
              <a:t> to </a:t>
            </a:r>
            <a:r>
              <a:rPr lang="de-DE" sz="1600" b="0" i="0" dirty="0" err="1">
                <a:solidFill>
                  <a:srgbClr val="595A59"/>
                </a:solidFill>
                <a:latin typeface="Calibri"/>
                <a:ea typeface="Calibri"/>
                <a:cs typeface="Calibri"/>
                <a:sym typeface="Calibri"/>
              </a:rPr>
              <a:t>identify</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sticking</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points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early</a:t>
            </a:r>
            <a:r>
              <a:rPr lang="de-DE" sz="1600" b="0" i="0" dirty="0">
                <a:solidFill>
                  <a:srgbClr val="595A59"/>
                </a:solidFill>
                <a:latin typeface="Calibri"/>
                <a:ea typeface="Calibri"/>
                <a:cs typeface="Calibri"/>
                <a:sym typeface="Calibri"/>
              </a:rPr>
              <a:t> on, </a:t>
            </a:r>
            <a:r>
              <a:rPr lang="de-DE" sz="1600" b="0" i="0" dirty="0" err="1">
                <a:solidFill>
                  <a:srgbClr val="595A59"/>
                </a:solidFill>
                <a:latin typeface="Calibri"/>
                <a:ea typeface="Calibri"/>
                <a:cs typeface="Calibri"/>
                <a:sym typeface="Calibri"/>
              </a:rPr>
              <a:t>minimise</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costs</a:t>
            </a:r>
            <a:r>
              <a:rPr lang="de-DE" sz="1600" b="0" i="0" dirty="0">
                <a:solidFill>
                  <a:srgbClr val="595A59"/>
                </a:solidFill>
                <a:latin typeface="Calibri"/>
                <a:ea typeface="Calibri"/>
                <a:cs typeface="Calibri"/>
                <a:sym typeface="Calibri"/>
              </a:rPr>
              <a:t> and </a:t>
            </a:r>
            <a:r>
              <a:rPr lang="de-DE" sz="1600" b="0" i="0" dirty="0" err="1">
                <a:solidFill>
                  <a:srgbClr val="595A59"/>
                </a:solidFill>
                <a:latin typeface="Calibri"/>
                <a:ea typeface="Calibri"/>
                <a:cs typeface="Calibri"/>
                <a:sym typeface="Calibri"/>
              </a:rPr>
              <a:t>increase</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your</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efficiency</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Collect</a:t>
            </a:r>
            <a:r>
              <a:rPr lang="de-DE" sz="1600" b="0" i="0" dirty="0">
                <a:solidFill>
                  <a:srgbClr val="595A59"/>
                </a:solidFill>
                <a:latin typeface="Calibri"/>
                <a:ea typeface="Calibri"/>
                <a:cs typeface="Calibri"/>
                <a:sym typeface="Calibri"/>
              </a:rPr>
              <a:t> all </a:t>
            </a:r>
            <a:r>
              <a:rPr lang="de-DE" sz="1600" b="0" i="0" dirty="0" err="1">
                <a:solidFill>
                  <a:srgbClr val="595A59"/>
                </a:solidFill>
                <a:latin typeface="Calibri"/>
                <a:ea typeface="Calibri"/>
                <a:cs typeface="Calibri"/>
                <a:sym typeface="Calibri"/>
              </a:rPr>
              <a:t>the</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main</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activities</a:t>
            </a:r>
            <a:r>
              <a:rPr lang="de-DE" sz="1600" b="0" i="0" dirty="0">
                <a:solidFill>
                  <a:srgbClr val="595A59"/>
                </a:solidFill>
                <a:latin typeface="Calibri"/>
                <a:ea typeface="Calibri"/>
                <a:cs typeface="Calibri"/>
                <a:sym typeface="Calibri"/>
              </a:rPr>
              <a:t> of </a:t>
            </a:r>
            <a:r>
              <a:rPr lang="de-DE" sz="1600" b="0" i="0" dirty="0" err="1">
                <a:solidFill>
                  <a:srgbClr val="595A59"/>
                </a:solidFill>
                <a:latin typeface="Calibri"/>
                <a:ea typeface="Calibri"/>
                <a:cs typeface="Calibri"/>
                <a:sym typeface="Calibri"/>
              </a:rPr>
              <a:t>your</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business</a:t>
            </a:r>
            <a:r>
              <a:rPr lang="de-DE" sz="1600" b="0" i="0" dirty="0">
                <a:solidFill>
                  <a:srgbClr val="595A59"/>
                </a:solidFill>
                <a:latin typeface="Calibri"/>
                <a:ea typeface="Calibri"/>
                <a:cs typeface="Calibri"/>
                <a:sym typeface="Calibri"/>
              </a:rPr>
              <a:t>. In </a:t>
            </a:r>
            <a:r>
              <a:rPr lang="de-DE" sz="1600" b="0" i="0" dirty="0" err="1">
                <a:solidFill>
                  <a:srgbClr val="595A59"/>
                </a:solidFill>
                <a:latin typeface="Calibri"/>
                <a:ea typeface="Calibri"/>
                <a:cs typeface="Calibri"/>
                <a:sym typeface="Calibri"/>
              </a:rPr>
              <a:t>the</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next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step</a:t>
            </a:r>
            <a:r>
              <a:rPr lang="de-DE" sz="1600" b="0" i="0" dirty="0">
                <a:solidFill>
                  <a:srgbClr val="595A59"/>
                </a:solidFill>
                <a:latin typeface="Calibri"/>
                <a:ea typeface="Calibri"/>
                <a:cs typeface="Calibri"/>
                <a:sym typeface="Calibri"/>
              </a:rPr>
              <a:t>, break </a:t>
            </a:r>
            <a:r>
              <a:rPr lang="de-DE" sz="1600" b="0" i="0" dirty="0" err="1">
                <a:solidFill>
                  <a:srgbClr val="595A59"/>
                </a:solidFill>
                <a:latin typeface="Calibri"/>
                <a:ea typeface="Calibri"/>
                <a:cs typeface="Calibri"/>
                <a:sym typeface="Calibri"/>
              </a:rPr>
              <a:t>them</a:t>
            </a:r>
            <a:r>
              <a:rPr lang="de-DE" sz="1600" b="0" i="0" dirty="0">
                <a:solidFill>
                  <a:srgbClr val="595A59"/>
                </a:solidFill>
                <a:latin typeface="Calibri"/>
                <a:ea typeface="Calibri"/>
                <a:cs typeface="Calibri"/>
                <a:sym typeface="Calibri"/>
              </a:rPr>
              <a:t> down </a:t>
            </a:r>
            <a:r>
              <a:rPr lang="de-DE" sz="1600" b="0" i="0" dirty="0" err="1">
                <a:solidFill>
                  <a:srgbClr val="595A59"/>
                </a:solidFill>
                <a:latin typeface="Calibri"/>
                <a:ea typeface="Calibri"/>
                <a:cs typeface="Calibri"/>
                <a:sym typeface="Calibri"/>
              </a:rPr>
              <a:t>into</a:t>
            </a:r>
            <a:r>
              <a:rPr lang="de-DE" sz="1600" b="0" i="0" dirty="0">
                <a:solidFill>
                  <a:srgbClr val="595A59"/>
                </a:solidFill>
                <a:latin typeface="Calibri"/>
                <a:ea typeface="Calibri"/>
                <a:cs typeface="Calibri"/>
                <a:sym typeface="Calibri"/>
              </a:rPr>
              <a:t> sub-</a:t>
            </a:r>
            <a:r>
              <a:rPr lang="de-DE" sz="1600" b="0" i="0" dirty="0" err="1">
                <a:solidFill>
                  <a:srgbClr val="595A59"/>
                </a:solidFill>
                <a:latin typeface="Calibri"/>
                <a:ea typeface="Calibri"/>
                <a:cs typeface="Calibri"/>
                <a:sym typeface="Calibri"/>
              </a:rPr>
              <a:t>activities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Examples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are</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tours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room</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reservation</a:t>
            </a:r>
            <a:r>
              <a:rPr lang="de-DE" sz="1600" b="0" i="0" dirty="0">
                <a:solidFill>
                  <a:srgbClr val="595A59"/>
                </a:solidFill>
                <a:latin typeface="Calibri"/>
                <a:ea typeface="Calibri"/>
                <a:cs typeface="Calibri"/>
                <a:sym typeface="Calibri"/>
              </a:rPr>
              <a:t> and </a:t>
            </a:r>
            <a:r>
              <a:rPr lang="de-DE" sz="1600" b="0" i="0" dirty="0" err="1">
                <a:solidFill>
                  <a:srgbClr val="595A59"/>
                </a:solidFill>
                <a:latin typeface="Calibri"/>
                <a:ea typeface="Calibri"/>
                <a:cs typeface="Calibri"/>
                <a:sym typeface="Calibri"/>
              </a:rPr>
              <a:t>provisioning</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ordering</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goods</a:t>
            </a:r>
            <a:r>
              <a:rPr lang="de-DE" sz="1600" b="0" i="0" dirty="0">
                <a:solidFill>
                  <a:srgbClr val="595A59"/>
                </a:solidFill>
                <a:latin typeface="Calibri"/>
                <a:ea typeface="Calibri"/>
                <a:cs typeface="Calibri"/>
                <a:sym typeface="Calibri"/>
              </a:rPr>
              <a:t>, etc.</a:t>
            </a:r>
            <a:endParaRPr sz="1200" dirty="0"/>
          </a:p>
        </p:txBody>
      </p:sp>
      <p:sp>
        <p:nvSpPr>
          <p:cNvPr id="2" name="Textfeld 1">
            <a:extLst>
              <a:ext uri="{FF2B5EF4-FFF2-40B4-BE49-F238E27FC236}">
                <a16:creationId xmlns:a16="http://schemas.microsoft.com/office/drawing/2014/main" id="{BF3800D2-F019-FD63-3C86-78D8D68EE443}"/>
              </a:ext>
            </a:extLst>
          </p:cNvPr>
          <p:cNvSpPr txBox="1"/>
          <p:nvPr/>
        </p:nvSpPr>
        <p:spPr>
          <a:xfrm>
            <a:off x="7195457" y="6211669"/>
            <a:ext cx="5159828" cy="646331"/>
          </a:xfrm>
          <a:prstGeom prst="rect">
            <a:avLst/>
          </a:prstGeom>
          <a:noFill/>
        </p:spPr>
        <p:txBody>
          <a:bodyPr wrap="square">
            <a:spAutoFit/>
          </a:bodyPr>
          <a:lstStyle/>
          <a:p>
            <a:r>
              <a:rPr lang="de-DE" sz="900" dirty="0">
                <a:solidFill>
                  <a:srgbClr val="595A59"/>
                </a:solidFill>
                <a:latin typeface="Calibri" panose="020F0502020204030204" pitchFamily="34" charset="0"/>
                <a:cs typeface="Calibri" panose="020F0502020204030204" pitchFamily="34" charset="0"/>
              </a:rPr>
              <a:t>Sources:</a:t>
            </a:r>
          </a:p>
          <a:p>
            <a:r>
              <a:rPr lang="de-DE" sz="900" dirty="0">
                <a:solidFill>
                  <a:srgbClr val="595A59"/>
                </a:solidFill>
                <a:latin typeface="Calibri" panose="020F0502020204030204" pitchFamily="34" charset="0"/>
                <a:cs typeface="Calibri" panose="020F0502020204030204" pitchFamily="34" charset="0"/>
              </a:rPr>
              <a:t>https://www.techtarget.com/searchcio/tip/How-to-improve-and-optimize-business-processes-step-by-step</a:t>
            </a:r>
          </a:p>
          <a:p>
            <a:r>
              <a:rPr lang="de-DE" sz="900" dirty="0">
                <a:solidFill>
                  <a:srgbClr val="595A59"/>
                </a:solidFill>
                <a:latin typeface="Calibri" panose="020F0502020204030204" pitchFamily="34" charset="0"/>
                <a:cs typeface="Calibri" panose="020F0502020204030204" pitchFamily="34" charset="0"/>
              </a:rPr>
              <a:t>https://opexlearning.com/resources/5-ways-optimize-operational-management/26187/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5" name="Google Shape;1295;p13"/>
          <p:cNvSpPr/>
          <p:nvPr/>
        </p:nvSpPr>
        <p:spPr>
          <a:xfrm>
            <a:off x="1" y="291787"/>
            <a:ext cx="12191999" cy="130033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6" name="Google Shape;1296;p1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Optimize your Management of Operations in Five Steps</a:t>
            </a:r>
            <a:endParaRPr>
              <a:solidFill>
                <a:schemeClr val="lt1"/>
              </a:solidFill>
            </a:endParaRPr>
          </a:p>
        </p:txBody>
      </p:sp>
      <p:sp>
        <p:nvSpPr>
          <p:cNvPr id="1297" name="Google Shape;1297;p13"/>
          <p:cNvSpPr txBox="1"/>
          <p:nvPr/>
        </p:nvSpPr>
        <p:spPr>
          <a:xfrm>
            <a:off x="389965" y="1011577"/>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err="1">
                <a:solidFill>
                  <a:schemeClr val="lt1"/>
                </a:solidFill>
                <a:latin typeface="Calibri"/>
                <a:ea typeface="Calibri"/>
                <a:cs typeface="Calibri"/>
                <a:sym typeface="Calibri"/>
              </a:rPr>
              <a:t>Capturing</a:t>
            </a:r>
            <a:r>
              <a:rPr lang="de-DE" sz="1600" b="0" i="0" dirty="0">
                <a:solidFill>
                  <a:schemeClr val="lt1"/>
                </a:solidFill>
                <a:latin typeface="Calibri"/>
                <a:ea typeface="Calibri"/>
                <a:cs typeface="Calibri"/>
                <a:sym typeface="Calibri"/>
              </a:rPr>
              <a:t> and </a:t>
            </a:r>
            <a:r>
              <a:rPr lang="de-DE" sz="1600" b="0" i="0" dirty="0" err="1">
                <a:solidFill>
                  <a:schemeClr val="lt1"/>
                </a:solidFill>
                <a:latin typeface="Calibri"/>
                <a:ea typeface="Calibri"/>
                <a:cs typeface="Calibri"/>
                <a:sym typeface="Calibri"/>
              </a:rPr>
              <a:t>optimising</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your</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processes</a:t>
            </a:r>
            <a:r>
              <a:rPr lang="de-DE" sz="1600" b="0" i="0" dirty="0">
                <a:solidFill>
                  <a:schemeClr val="lt1"/>
                </a:solidFill>
                <a:latin typeface="Calibri"/>
                <a:ea typeface="Calibri"/>
                <a:cs typeface="Calibri"/>
                <a:sym typeface="Calibri"/>
              </a:rPr>
              <a:t> will </a:t>
            </a:r>
            <a:r>
              <a:rPr lang="de-DE" sz="1600" b="0" i="0" dirty="0" err="1">
                <a:solidFill>
                  <a:schemeClr val="lt1"/>
                </a:solidFill>
                <a:latin typeface="Calibri"/>
                <a:ea typeface="Calibri"/>
                <a:cs typeface="Calibri"/>
                <a:sym typeface="Calibri"/>
              </a:rPr>
              <a:t>help</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you</a:t>
            </a:r>
            <a:r>
              <a:rPr lang="de-DE" sz="1600" b="0" i="0" dirty="0">
                <a:solidFill>
                  <a:schemeClr val="lt1"/>
                </a:solidFill>
                <a:latin typeface="Calibri"/>
                <a:ea typeface="Calibri"/>
                <a:cs typeface="Calibri"/>
                <a:sym typeface="Calibri"/>
              </a:rPr>
              <a:t> boost </a:t>
            </a:r>
            <a:r>
              <a:rPr lang="de-DE" sz="1600" b="0" i="0" dirty="0" err="1">
                <a:solidFill>
                  <a:schemeClr val="lt1"/>
                </a:solidFill>
                <a:latin typeface="Calibri"/>
                <a:ea typeface="Calibri"/>
                <a:cs typeface="Calibri"/>
                <a:sym typeface="Calibri"/>
              </a:rPr>
              <a:t>your</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business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performance</a:t>
            </a:r>
            <a:r>
              <a:rPr lang="de-DE" sz="1600" b="0" i="0" dirty="0">
                <a:solidFill>
                  <a:schemeClr val="lt1"/>
                </a:solidFill>
                <a:latin typeface="Calibri"/>
                <a:ea typeface="Calibri"/>
                <a:cs typeface="Calibri"/>
                <a:sym typeface="Calibri"/>
              </a:rPr>
              <a:t> to </a:t>
            </a:r>
            <a:r>
              <a:rPr lang="de-DE" sz="1600" b="0" i="0" dirty="0" err="1">
                <a:solidFill>
                  <a:schemeClr val="lt1"/>
                </a:solidFill>
                <a:latin typeface="Calibri"/>
                <a:ea typeface="Calibri"/>
                <a:cs typeface="Calibri"/>
                <a:sym typeface="Calibri"/>
              </a:rPr>
              <a:t>the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next</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level</a:t>
            </a:r>
            <a:r>
              <a:rPr lang="de-DE" sz="1600" b="0" i="0" dirty="0">
                <a:solidFill>
                  <a:schemeClr val="lt1"/>
                </a:solidFill>
                <a:latin typeface="Calibri"/>
                <a:ea typeface="Calibri"/>
                <a:cs typeface="Calibri"/>
                <a:sym typeface="Calibri"/>
              </a:rPr>
              <a:t> and </a:t>
            </a:r>
            <a:r>
              <a:rPr lang="de-DE" sz="1600" b="0" i="0" dirty="0" err="1">
                <a:solidFill>
                  <a:schemeClr val="lt1"/>
                </a:solidFill>
                <a:latin typeface="Calibri"/>
                <a:ea typeface="Calibri"/>
                <a:cs typeface="Calibri"/>
                <a:sym typeface="Calibri"/>
              </a:rPr>
              <a:t>identify</a:t>
            </a:r>
            <a:r>
              <a:rPr lang="de-DE" sz="1600" b="0" i="0" dirty="0">
                <a:solidFill>
                  <a:schemeClr val="lt1"/>
                </a:solidFill>
                <a:latin typeface="Calibri"/>
                <a:ea typeface="Calibri"/>
                <a:cs typeface="Calibri"/>
                <a:sym typeface="Calibri"/>
              </a:rPr>
              <a:t> potential </a:t>
            </a:r>
            <a:r>
              <a:rPr lang="de-DE" sz="1600" b="0" i="0" dirty="0" err="1">
                <a:solidFill>
                  <a:schemeClr val="lt1"/>
                </a:solidFill>
                <a:latin typeface="Calibri"/>
                <a:ea typeface="Calibri"/>
                <a:cs typeface="Calibri"/>
                <a:sym typeface="Calibri"/>
              </a:rPr>
              <a:t>crises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early</a:t>
            </a:r>
            <a:r>
              <a:rPr lang="de-DE" sz="1600" b="0" i="0" dirty="0">
                <a:solidFill>
                  <a:schemeClr val="lt1"/>
                </a:solidFill>
                <a:latin typeface="Calibri"/>
                <a:ea typeface="Calibri"/>
                <a:cs typeface="Calibri"/>
                <a:sym typeface="Calibri"/>
              </a:rPr>
              <a:t>.</a:t>
            </a:r>
            <a:endParaRPr dirty="0"/>
          </a:p>
        </p:txBody>
      </p:sp>
      <p:sp>
        <p:nvSpPr>
          <p:cNvPr id="1298" name="Google Shape;1298;p13"/>
          <p:cNvSpPr txBox="1">
            <a:spLocks noGrp="1"/>
          </p:cNvSpPr>
          <p:nvPr>
            <p:ph type="body" idx="1"/>
          </p:nvPr>
        </p:nvSpPr>
        <p:spPr>
          <a:xfrm>
            <a:off x="389965" y="2167033"/>
            <a:ext cx="11470341" cy="1300337"/>
          </a:xfrm>
          <a:prstGeom prst="rect">
            <a:avLst/>
          </a:prstGeom>
          <a:noFill/>
          <a:ln>
            <a:noFill/>
          </a:ln>
        </p:spPr>
        <p:txBody>
          <a:bodyPr spcFirstLastPara="1" wrap="square" lIns="91425" tIns="45700" rIns="91425" bIns="45700" anchor="t" anchorCtr="0">
            <a:normAutofit/>
          </a:bodyPr>
          <a:lstStyle/>
          <a:p>
            <a:pPr marL="228600" lvl="0" indent="-228600" algn="l" rtl="0">
              <a:lnSpc>
                <a:spcPct val="107000"/>
              </a:lnSpc>
              <a:spcBef>
                <a:spcPts val="0"/>
              </a:spcBef>
              <a:spcAft>
                <a:spcPts val="0"/>
              </a:spcAft>
              <a:buClr>
                <a:srgbClr val="595A59"/>
              </a:buClr>
              <a:buSzPts val="1800"/>
              <a:buNone/>
            </a:pPr>
            <a:r>
              <a:rPr lang="de-DE" sz="1800" dirty="0">
                <a:latin typeface="Calibri"/>
                <a:ea typeface="Calibri"/>
                <a:cs typeface="Calibri"/>
                <a:sym typeface="Calibri"/>
              </a:rPr>
              <a:t>By </a:t>
            </a:r>
            <a:r>
              <a:rPr lang="de-DE" sz="1800" dirty="0" err="1">
                <a:latin typeface="Calibri"/>
                <a:ea typeface="Calibri"/>
                <a:cs typeface="Calibri"/>
                <a:sym typeface="Calibri"/>
              </a:rPr>
              <a:t>accurately</a:t>
            </a:r>
            <a:r>
              <a:rPr lang="de-DE" sz="1800" dirty="0">
                <a:latin typeface="Calibri"/>
                <a:ea typeface="Calibri"/>
                <a:cs typeface="Calibri"/>
                <a:sym typeface="Calibri"/>
              </a:rPr>
              <a:t> </a:t>
            </a:r>
            <a:r>
              <a:rPr lang="de-DE" sz="1800" dirty="0" err="1">
                <a:latin typeface="Calibri"/>
                <a:ea typeface="Calibri"/>
                <a:cs typeface="Calibri"/>
                <a:sym typeface="Calibri"/>
              </a:rPr>
              <a:t>mapping</a:t>
            </a:r>
            <a:r>
              <a:rPr lang="de-DE" sz="1800" dirty="0">
                <a:latin typeface="Calibri"/>
                <a:ea typeface="Calibri"/>
                <a:cs typeface="Calibri"/>
                <a:sym typeface="Calibri"/>
              </a:rPr>
              <a:t> </a:t>
            </a:r>
            <a:r>
              <a:rPr lang="de-DE" sz="1800" dirty="0" err="1">
                <a:latin typeface="Calibri"/>
                <a:ea typeface="Calibri"/>
                <a:cs typeface="Calibri"/>
                <a:sym typeface="Calibri"/>
              </a:rPr>
              <a:t>the</a:t>
            </a:r>
            <a:r>
              <a:rPr lang="de-DE" sz="1800" dirty="0">
                <a:latin typeface="Calibri"/>
                <a:ea typeface="Calibri"/>
                <a:cs typeface="Calibri"/>
                <a:sym typeface="Calibri"/>
              </a:rPr>
              <a:t> </a:t>
            </a:r>
            <a:r>
              <a:rPr lang="de-DE" sz="1800" dirty="0" err="1">
                <a:latin typeface="Calibri"/>
                <a:ea typeface="Calibri"/>
                <a:cs typeface="Calibri"/>
                <a:sym typeface="Calibri"/>
              </a:rPr>
              <a:t>process</a:t>
            </a:r>
            <a:r>
              <a:rPr lang="de-DE" sz="1800" dirty="0">
                <a:latin typeface="Calibri"/>
                <a:ea typeface="Calibri"/>
                <a:cs typeface="Calibri"/>
                <a:sym typeface="Calibri"/>
              </a:rPr>
              <a:t> </a:t>
            </a:r>
            <a:r>
              <a:rPr lang="de-DE" sz="1800" dirty="0" err="1">
                <a:latin typeface="Calibri"/>
                <a:ea typeface="Calibri"/>
                <a:cs typeface="Calibri"/>
                <a:sym typeface="Calibri"/>
              </a:rPr>
              <a:t>from</a:t>
            </a:r>
            <a:r>
              <a:rPr lang="de-DE" sz="1800" dirty="0">
                <a:latin typeface="Calibri"/>
                <a:ea typeface="Calibri"/>
                <a:cs typeface="Calibri"/>
                <a:sym typeface="Calibri"/>
              </a:rPr>
              <a:t> </a:t>
            </a:r>
            <a:r>
              <a:rPr lang="de-DE" sz="1800" dirty="0" err="1">
                <a:latin typeface="Calibri"/>
                <a:ea typeface="Calibri"/>
                <a:cs typeface="Calibri"/>
                <a:sym typeface="Calibri"/>
              </a:rPr>
              <a:t>start</a:t>
            </a:r>
            <a:r>
              <a:rPr lang="de-DE" sz="1800" dirty="0">
                <a:latin typeface="Calibri"/>
                <a:ea typeface="Calibri"/>
                <a:cs typeface="Calibri"/>
                <a:sym typeface="Calibri"/>
              </a:rPr>
              <a:t> to </a:t>
            </a:r>
            <a:r>
              <a:rPr lang="de-DE" sz="1800" dirty="0" err="1">
                <a:latin typeface="Calibri"/>
                <a:ea typeface="Calibri"/>
                <a:cs typeface="Calibri"/>
                <a:sym typeface="Calibri"/>
              </a:rPr>
              <a:t>the</a:t>
            </a:r>
            <a:r>
              <a:rPr lang="de-DE" sz="1800" dirty="0">
                <a:latin typeface="Calibri"/>
                <a:ea typeface="Calibri"/>
                <a:cs typeface="Calibri"/>
                <a:sym typeface="Calibri"/>
              </a:rPr>
              <a:t> end, </a:t>
            </a:r>
            <a:r>
              <a:rPr lang="de-DE" sz="1800" dirty="0" err="1">
                <a:latin typeface="Calibri"/>
                <a:ea typeface="Calibri"/>
                <a:cs typeface="Calibri"/>
                <a:sym typeface="Calibri"/>
              </a:rPr>
              <a:t>it</a:t>
            </a:r>
            <a:r>
              <a:rPr lang="de-DE" sz="1800" dirty="0">
                <a:latin typeface="Calibri"/>
                <a:ea typeface="Calibri"/>
                <a:cs typeface="Calibri"/>
                <a:sym typeface="Calibri"/>
              </a:rPr>
              <a:t> </a:t>
            </a:r>
            <a:r>
              <a:rPr lang="de-DE" sz="1800" dirty="0" err="1">
                <a:latin typeface="Calibri"/>
                <a:ea typeface="Calibri"/>
                <a:cs typeface="Calibri"/>
                <a:sym typeface="Calibri"/>
              </a:rPr>
              <a:t>becomes</a:t>
            </a:r>
            <a:r>
              <a:rPr lang="de-DE" sz="1800" dirty="0">
                <a:latin typeface="Calibri"/>
                <a:ea typeface="Calibri"/>
                <a:cs typeface="Calibri"/>
                <a:sym typeface="Calibri"/>
              </a:rPr>
              <a:t> </a:t>
            </a:r>
            <a:r>
              <a:rPr lang="de-DE" sz="1800" dirty="0" err="1">
                <a:latin typeface="Calibri"/>
                <a:ea typeface="Calibri"/>
                <a:cs typeface="Calibri"/>
                <a:sym typeface="Calibri"/>
              </a:rPr>
              <a:t>easier</a:t>
            </a:r>
            <a:r>
              <a:rPr lang="de-DE" sz="1800" dirty="0">
                <a:latin typeface="Calibri"/>
                <a:ea typeface="Calibri"/>
                <a:cs typeface="Calibri"/>
                <a:sym typeface="Calibri"/>
              </a:rPr>
              <a:t> to follow </a:t>
            </a:r>
            <a:r>
              <a:rPr lang="de-DE" sz="1800" dirty="0" err="1">
                <a:latin typeface="Calibri"/>
                <a:ea typeface="Calibri"/>
                <a:cs typeface="Calibri"/>
                <a:sym typeface="Calibri"/>
              </a:rPr>
              <a:t>each</a:t>
            </a:r>
            <a:r>
              <a:rPr lang="de-DE" sz="1800" dirty="0">
                <a:latin typeface="Calibri"/>
                <a:ea typeface="Calibri"/>
                <a:cs typeface="Calibri"/>
                <a:sym typeface="Calibri"/>
              </a:rPr>
              <a:t> </a:t>
            </a:r>
            <a:r>
              <a:rPr lang="de-DE" sz="1800" dirty="0" err="1">
                <a:latin typeface="Calibri"/>
                <a:ea typeface="Calibri"/>
                <a:cs typeface="Calibri"/>
                <a:sym typeface="Calibri"/>
              </a:rPr>
              <a:t>step</a:t>
            </a:r>
            <a:r>
              <a:rPr lang="de-DE" sz="1800" dirty="0">
                <a:latin typeface="Calibri"/>
                <a:ea typeface="Calibri"/>
                <a:cs typeface="Calibri"/>
                <a:sym typeface="Calibri"/>
              </a:rPr>
              <a:t>. </a:t>
            </a:r>
            <a:r>
              <a:rPr lang="de-DE" sz="1800" dirty="0" err="1">
                <a:latin typeface="Calibri"/>
                <a:ea typeface="Calibri"/>
                <a:cs typeface="Calibri"/>
                <a:sym typeface="Calibri"/>
              </a:rPr>
              <a:t>Map</a:t>
            </a:r>
            <a:r>
              <a:rPr lang="de-DE" sz="1800" dirty="0">
                <a:latin typeface="Calibri"/>
                <a:ea typeface="Calibri"/>
                <a:cs typeface="Calibri"/>
                <a:sym typeface="Calibri"/>
              </a:rPr>
              <a:t> all sub-</a:t>
            </a:r>
            <a:r>
              <a:rPr lang="de-DE" sz="1800" dirty="0" err="1">
                <a:latin typeface="Calibri"/>
                <a:ea typeface="Calibri"/>
                <a:cs typeface="Calibri"/>
                <a:sym typeface="Calibri"/>
              </a:rPr>
              <a:t>activities</a:t>
            </a:r>
            <a:r>
              <a:rPr lang="de-DE" sz="1800" dirty="0">
                <a:latin typeface="Calibri"/>
                <a:ea typeface="Calibri"/>
                <a:cs typeface="Calibri"/>
                <a:sym typeface="Calibri"/>
              </a:rPr>
              <a:t> in </a:t>
            </a:r>
            <a:r>
              <a:rPr lang="de-DE" sz="1800" dirty="0" err="1">
                <a:latin typeface="Calibri"/>
                <a:ea typeface="Calibri"/>
                <a:cs typeface="Calibri"/>
                <a:sym typeface="Calibri"/>
              </a:rPr>
              <a:t>the</a:t>
            </a:r>
            <a:r>
              <a:rPr lang="de-DE" sz="1800" dirty="0">
                <a:latin typeface="Calibri"/>
                <a:ea typeface="Calibri"/>
                <a:cs typeface="Calibri"/>
                <a:sym typeface="Calibri"/>
              </a:rPr>
              <a:t> </a:t>
            </a:r>
            <a:r>
              <a:rPr lang="de-DE" sz="1800" dirty="0" err="1">
                <a:latin typeface="Calibri"/>
                <a:ea typeface="Calibri"/>
                <a:cs typeface="Calibri"/>
                <a:sym typeface="Calibri"/>
              </a:rPr>
              <a:t>order</a:t>
            </a:r>
            <a:r>
              <a:rPr lang="de-DE" sz="1800" dirty="0">
                <a:latin typeface="Calibri"/>
                <a:ea typeface="Calibri"/>
                <a:cs typeface="Calibri"/>
                <a:sym typeface="Calibri"/>
              </a:rPr>
              <a:t> in </a:t>
            </a:r>
            <a:r>
              <a:rPr lang="de-DE" sz="1800" dirty="0" err="1">
                <a:latin typeface="Calibri"/>
                <a:ea typeface="Calibri"/>
                <a:cs typeface="Calibri"/>
                <a:sym typeface="Calibri"/>
              </a:rPr>
              <a:t>which</a:t>
            </a:r>
            <a:r>
              <a:rPr lang="de-DE" sz="1800" dirty="0">
                <a:latin typeface="Calibri"/>
                <a:ea typeface="Calibri"/>
                <a:cs typeface="Calibri"/>
                <a:sym typeface="Calibri"/>
              </a:rPr>
              <a:t> </a:t>
            </a:r>
            <a:r>
              <a:rPr lang="de-DE" sz="1800" dirty="0" err="1">
                <a:latin typeface="Calibri"/>
                <a:ea typeface="Calibri"/>
                <a:cs typeface="Calibri"/>
                <a:sym typeface="Calibri"/>
              </a:rPr>
              <a:t>you</a:t>
            </a:r>
            <a:r>
              <a:rPr lang="de-DE" sz="1800" dirty="0">
                <a:latin typeface="Calibri"/>
                <a:ea typeface="Calibri"/>
                <a:cs typeface="Calibri"/>
                <a:sym typeface="Calibri"/>
              </a:rPr>
              <a:t> </a:t>
            </a:r>
            <a:r>
              <a:rPr lang="de-DE" sz="1800" dirty="0" err="1">
                <a:latin typeface="Calibri"/>
                <a:ea typeface="Calibri"/>
                <a:cs typeface="Calibri"/>
                <a:sym typeface="Calibri"/>
              </a:rPr>
              <a:t>typically</a:t>
            </a:r>
            <a:r>
              <a:rPr lang="de-DE" sz="1800" dirty="0">
                <a:latin typeface="Calibri"/>
                <a:ea typeface="Calibri"/>
                <a:cs typeface="Calibri"/>
                <a:sym typeface="Calibri"/>
              </a:rPr>
              <a:t> do </a:t>
            </a:r>
            <a:r>
              <a:rPr lang="de-DE" sz="1800" dirty="0" err="1">
                <a:latin typeface="Calibri"/>
                <a:ea typeface="Calibri"/>
                <a:cs typeface="Calibri"/>
                <a:sym typeface="Calibri"/>
              </a:rPr>
              <a:t>them</a:t>
            </a:r>
            <a:r>
              <a:rPr lang="de-DE" sz="1800" dirty="0">
                <a:latin typeface="Calibri"/>
                <a:ea typeface="Calibri"/>
                <a:cs typeface="Calibri"/>
                <a:sym typeface="Calibri"/>
              </a:rPr>
              <a:t>. </a:t>
            </a:r>
            <a:r>
              <a:rPr lang="de-DE" sz="1800" dirty="0" err="1">
                <a:latin typeface="Calibri"/>
                <a:ea typeface="Calibri"/>
                <a:cs typeface="Calibri"/>
                <a:sym typeface="Calibri"/>
              </a:rPr>
              <a:t>What</a:t>
            </a:r>
            <a:r>
              <a:rPr lang="de-DE" sz="1800" dirty="0">
                <a:latin typeface="Calibri"/>
                <a:ea typeface="Calibri"/>
                <a:cs typeface="Calibri"/>
                <a:sym typeface="Calibri"/>
              </a:rPr>
              <a:t> </a:t>
            </a:r>
            <a:r>
              <a:rPr lang="de-DE" sz="1800" dirty="0" err="1">
                <a:latin typeface="Calibri"/>
                <a:ea typeface="Calibri"/>
                <a:cs typeface="Calibri"/>
                <a:sym typeface="Calibri"/>
              </a:rPr>
              <a:t>steps</a:t>
            </a:r>
            <a:r>
              <a:rPr lang="de-DE" sz="1800" dirty="0">
                <a:latin typeface="Calibri"/>
                <a:ea typeface="Calibri"/>
                <a:cs typeface="Calibri"/>
                <a:sym typeface="Calibri"/>
              </a:rPr>
              <a:t> </a:t>
            </a:r>
            <a:r>
              <a:rPr lang="de-DE" sz="1800" dirty="0" err="1">
                <a:latin typeface="Calibri"/>
                <a:ea typeface="Calibri"/>
                <a:cs typeface="Calibri"/>
                <a:sym typeface="Calibri"/>
              </a:rPr>
              <a:t>need</a:t>
            </a:r>
            <a:r>
              <a:rPr lang="de-DE" sz="1800" dirty="0">
                <a:latin typeface="Calibri"/>
                <a:ea typeface="Calibri"/>
                <a:cs typeface="Calibri"/>
                <a:sym typeface="Calibri"/>
              </a:rPr>
              <a:t> to happen and </a:t>
            </a:r>
            <a:r>
              <a:rPr lang="de-DE" sz="1800" dirty="0" err="1">
                <a:latin typeface="Calibri"/>
                <a:ea typeface="Calibri"/>
                <a:cs typeface="Calibri"/>
                <a:sym typeface="Calibri"/>
              </a:rPr>
              <a:t>when</a:t>
            </a:r>
            <a:r>
              <a:rPr lang="de-DE" sz="1800" dirty="0">
                <a:latin typeface="Calibri"/>
                <a:ea typeface="Calibri"/>
                <a:cs typeface="Calibri"/>
                <a:sym typeface="Calibri"/>
              </a:rPr>
              <a:t> </a:t>
            </a:r>
            <a:r>
              <a:rPr lang="de-DE" sz="1800" dirty="0" err="1">
                <a:latin typeface="Calibri"/>
                <a:ea typeface="Calibri"/>
                <a:cs typeface="Calibri"/>
                <a:sym typeface="Calibri"/>
              </a:rPr>
              <a:t>before</a:t>
            </a:r>
            <a:r>
              <a:rPr lang="de-DE" sz="1800" dirty="0">
                <a:latin typeface="Calibri"/>
                <a:ea typeface="Calibri"/>
                <a:cs typeface="Calibri"/>
                <a:sym typeface="Calibri"/>
              </a:rPr>
              <a:t> a </a:t>
            </a:r>
            <a:r>
              <a:rPr lang="de-DE" sz="1800" dirty="0" err="1">
                <a:latin typeface="Calibri"/>
                <a:ea typeface="Calibri"/>
                <a:cs typeface="Calibri"/>
                <a:sym typeface="Calibri"/>
              </a:rPr>
              <a:t>guest</a:t>
            </a:r>
            <a:r>
              <a:rPr lang="de-DE" sz="1800" dirty="0">
                <a:latin typeface="Calibri"/>
                <a:ea typeface="Calibri"/>
                <a:cs typeface="Calibri"/>
                <a:sym typeface="Calibri"/>
              </a:rPr>
              <a:t> </a:t>
            </a:r>
            <a:r>
              <a:rPr lang="de-DE" sz="1800" dirty="0" err="1">
                <a:latin typeface="Calibri"/>
                <a:ea typeface="Calibri"/>
                <a:cs typeface="Calibri"/>
                <a:sym typeface="Calibri"/>
              </a:rPr>
              <a:t>can</a:t>
            </a:r>
            <a:r>
              <a:rPr lang="de-DE" sz="1800" dirty="0">
                <a:latin typeface="Calibri"/>
                <a:ea typeface="Calibri"/>
                <a:cs typeface="Calibri"/>
                <a:sym typeface="Calibri"/>
              </a:rPr>
              <a:t> </a:t>
            </a:r>
            <a:r>
              <a:rPr lang="de-DE" sz="1800" dirty="0" err="1">
                <a:latin typeface="Calibri"/>
                <a:ea typeface="Calibri"/>
                <a:cs typeface="Calibri"/>
                <a:sym typeface="Calibri"/>
              </a:rPr>
              <a:t>book</a:t>
            </a:r>
            <a:r>
              <a:rPr lang="de-DE" sz="1800" dirty="0">
                <a:latin typeface="Calibri"/>
                <a:ea typeface="Calibri"/>
                <a:cs typeface="Calibri"/>
                <a:sym typeface="Calibri"/>
              </a:rPr>
              <a:t> a </a:t>
            </a:r>
            <a:r>
              <a:rPr lang="de-DE" sz="1800" dirty="0" err="1">
                <a:latin typeface="Calibri"/>
                <a:ea typeface="Calibri"/>
                <a:cs typeface="Calibri"/>
                <a:sym typeface="Calibri"/>
              </a:rPr>
              <a:t>room</a:t>
            </a:r>
            <a:r>
              <a:rPr lang="de-DE" sz="1800" dirty="0">
                <a:latin typeface="Calibri"/>
                <a:ea typeface="Calibri"/>
                <a:cs typeface="Calibri"/>
                <a:sym typeface="Calibri"/>
              </a:rPr>
              <a:t>? </a:t>
            </a:r>
            <a:r>
              <a:rPr lang="de-DE" sz="1800" dirty="0" err="1">
                <a:latin typeface="Calibri"/>
                <a:ea typeface="Calibri"/>
                <a:cs typeface="Calibri"/>
                <a:sym typeface="Calibri"/>
              </a:rPr>
              <a:t>How</a:t>
            </a:r>
            <a:r>
              <a:rPr lang="de-DE" sz="1800" dirty="0">
                <a:latin typeface="Calibri"/>
                <a:ea typeface="Calibri"/>
                <a:cs typeface="Calibri"/>
                <a:sym typeface="Calibri"/>
              </a:rPr>
              <a:t> </a:t>
            </a:r>
            <a:r>
              <a:rPr lang="de-DE" sz="1800" dirty="0" err="1">
                <a:latin typeface="Calibri"/>
                <a:ea typeface="Calibri"/>
                <a:cs typeface="Calibri"/>
                <a:sym typeface="Calibri"/>
              </a:rPr>
              <a:t>does</a:t>
            </a:r>
            <a:r>
              <a:rPr lang="de-DE" sz="1800" dirty="0">
                <a:latin typeface="Calibri"/>
                <a:ea typeface="Calibri"/>
                <a:cs typeface="Calibri"/>
                <a:sym typeface="Calibri"/>
              </a:rPr>
              <a:t> a tour </a:t>
            </a:r>
            <a:r>
              <a:rPr lang="de-DE" sz="1800" dirty="0" err="1">
                <a:latin typeface="Calibri"/>
                <a:ea typeface="Calibri"/>
                <a:cs typeface="Calibri"/>
                <a:sym typeface="Calibri"/>
              </a:rPr>
              <a:t>typically</a:t>
            </a:r>
            <a:r>
              <a:rPr lang="de-DE" sz="1800" dirty="0">
                <a:latin typeface="Calibri"/>
                <a:ea typeface="Calibri"/>
                <a:cs typeface="Calibri"/>
                <a:sym typeface="Calibri"/>
              </a:rPr>
              <a:t> </a:t>
            </a:r>
            <a:r>
              <a:rPr lang="de-DE" sz="1800" dirty="0" err="1">
                <a:latin typeface="Calibri"/>
                <a:ea typeface="Calibri"/>
                <a:cs typeface="Calibri"/>
                <a:sym typeface="Calibri"/>
              </a:rPr>
              <a:t>proceed</a:t>
            </a:r>
            <a:r>
              <a:rPr lang="de-DE" sz="1800" dirty="0">
                <a:latin typeface="Calibri"/>
                <a:ea typeface="Calibri"/>
                <a:cs typeface="Calibri"/>
                <a:sym typeface="Calibri"/>
              </a:rPr>
              <a:t>? Include </a:t>
            </a:r>
            <a:r>
              <a:rPr lang="de-DE" sz="1800" dirty="0" err="1">
                <a:latin typeface="Calibri"/>
                <a:ea typeface="Calibri"/>
                <a:cs typeface="Calibri"/>
                <a:sym typeface="Calibri"/>
              </a:rPr>
              <a:t>the</a:t>
            </a:r>
            <a:r>
              <a:rPr lang="de-DE" sz="1800" dirty="0">
                <a:latin typeface="Calibri"/>
                <a:ea typeface="Calibri"/>
                <a:cs typeface="Calibri"/>
                <a:sym typeface="Calibri"/>
              </a:rPr>
              <a:t> </a:t>
            </a:r>
            <a:r>
              <a:rPr lang="de-DE" sz="1800" dirty="0" err="1">
                <a:latin typeface="Calibri"/>
                <a:ea typeface="Calibri"/>
                <a:cs typeface="Calibri"/>
                <a:sym typeface="Calibri"/>
              </a:rPr>
              <a:t>people</a:t>
            </a:r>
            <a:r>
              <a:rPr lang="de-DE" sz="1800" dirty="0">
                <a:latin typeface="Calibri"/>
                <a:ea typeface="Calibri"/>
                <a:cs typeface="Calibri"/>
                <a:sym typeface="Calibri"/>
              </a:rPr>
              <a:t> and </a:t>
            </a:r>
            <a:r>
              <a:rPr lang="de-DE" sz="1800" dirty="0" err="1">
                <a:latin typeface="Calibri"/>
                <a:ea typeface="Calibri"/>
                <a:cs typeface="Calibri"/>
                <a:sym typeface="Calibri"/>
              </a:rPr>
              <a:t>equipment</a:t>
            </a:r>
            <a:r>
              <a:rPr lang="de-DE" sz="1800" dirty="0">
                <a:latin typeface="Calibri"/>
                <a:ea typeface="Calibri"/>
                <a:cs typeface="Calibri"/>
                <a:sym typeface="Calibri"/>
              </a:rPr>
              <a:t> </a:t>
            </a:r>
            <a:r>
              <a:rPr lang="de-DE" sz="1800" dirty="0" err="1">
                <a:latin typeface="Calibri"/>
                <a:ea typeface="Calibri"/>
                <a:cs typeface="Calibri"/>
                <a:sym typeface="Calibri"/>
              </a:rPr>
              <a:t>involved</a:t>
            </a:r>
            <a:r>
              <a:rPr lang="de-DE" sz="1800" dirty="0">
                <a:latin typeface="Calibri"/>
                <a:ea typeface="Calibri"/>
                <a:cs typeface="Calibri"/>
                <a:sym typeface="Calibri"/>
              </a:rPr>
              <a:t> – </a:t>
            </a:r>
            <a:r>
              <a:rPr lang="de-DE" sz="1800" dirty="0" err="1">
                <a:latin typeface="Calibri"/>
                <a:ea typeface="Calibri"/>
                <a:cs typeface="Calibri"/>
                <a:sym typeface="Calibri"/>
              </a:rPr>
              <a:t>involve</a:t>
            </a:r>
            <a:r>
              <a:rPr lang="de-DE" sz="1800" dirty="0">
                <a:latin typeface="Calibri"/>
                <a:ea typeface="Calibri"/>
                <a:cs typeface="Calibri"/>
                <a:sym typeface="Calibri"/>
              </a:rPr>
              <a:t> </a:t>
            </a:r>
            <a:r>
              <a:rPr lang="de-DE" sz="1800" dirty="0" err="1">
                <a:latin typeface="Calibri"/>
                <a:ea typeface="Calibri"/>
                <a:cs typeface="Calibri"/>
                <a:sym typeface="Calibri"/>
              </a:rPr>
              <a:t>your</a:t>
            </a:r>
            <a:r>
              <a:rPr lang="de-DE" sz="1800" dirty="0">
                <a:latin typeface="Calibri"/>
                <a:ea typeface="Calibri"/>
                <a:cs typeface="Calibri"/>
                <a:sym typeface="Calibri"/>
              </a:rPr>
              <a:t> </a:t>
            </a:r>
            <a:r>
              <a:rPr lang="de-DE" sz="1800" dirty="0" err="1">
                <a:latin typeface="Calibri"/>
                <a:ea typeface="Calibri"/>
                <a:cs typeface="Calibri"/>
                <a:sym typeface="Calibri"/>
              </a:rPr>
              <a:t>team</a:t>
            </a:r>
            <a:r>
              <a:rPr lang="de-DE" sz="1800" dirty="0">
                <a:latin typeface="Calibri"/>
                <a:ea typeface="Calibri"/>
                <a:cs typeface="Calibri"/>
                <a:sym typeface="Calibri"/>
              </a:rPr>
              <a:t>! </a:t>
            </a:r>
            <a:r>
              <a:rPr lang="de-DE" sz="1800" dirty="0" err="1">
                <a:latin typeface="Calibri"/>
                <a:ea typeface="Calibri"/>
                <a:cs typeface="Calibri"/>
                <a:sym typeface="Calibri"/>
              </a:rPr>
              <a:t>Usually</a:t>
            </a:r>
            <a:r>
              <a:rPr lang="de-DE" sz="1800" dirty="0">
                <a:latin typeface="Calibri"/>
                <a:ea typeface="Calibri"/>
                <a:cs typeface="Calibri"/>
                <a:sym typeface="Calibri"/>
              </a:rPr>
              <a:t>, </a:t>
            </a:r>
            <a:r>
              <a:rPr lang="de-DE" sz="1800" dirty="0" err="1">
                <a:latin typeface="Calibri"/>
                <a:ea typeface="Calibri"/>
                <a:cs typeface="Calibri"/>
                <a:sym typeface="Calibri"/>
              </a:rPr>
              <a:t>they</a:t>
            </a:r>
            <a:r>
              <a:rPr lang="de-DE" sz="1800" dirty="0">
                <a:latin typeface="Calibri"/>
                <a:ea typeface="Calibri"/>
                <a:cs typeface="Calibri"/>
                <a:sym typeface="Calibri"/>
              </a:rPr>
              <a:t> </a:t>
            </a:r>
            <a:r>
              <a:rPr lang="de-DE" sz="1800" dirty="0" err="1">
                <a:latin typeface="Calibri"/>
                <a:ea typeface="Calibri"/>
                <a:cs typeface="Calibri"/>
                <a:sym typeface="Calibri"/>
              </a:rPr>
              <a:t>know</a:t>
            </a:r>
            <a:r>
              <a:rPr lang="de-DE" sz="1800" dirty="0">
                <a:latin typeface="Calibri"/>
                <a:ea typeface="Calibri"/>
                <a:cs typeface="Calibri"/>
                <a:sym typeface="Calibri"/>
              </a:rPr>
              <a:t> </a:t>
            </a:r>
            <a:r>
              <a:rPr lang="de-DE" sz="1800" dirty="0" err="1">
                <a:latin typeface="Calibri"/>
                <a:ea typeface="Calibri"/>
                <a:cs typeface="Calibri"/>
                <a:sym typeface="Calibri"/>
              </a:rPr>
              <a:t>the</a:t>
            </a:r>
            <a:r>
              <a:rPr lang="de-DE" sz="1800" dirty="0">
                <a:latin typeface="Calibri"/>
                <a:ea typeface="Calibri"/>
                <a:cs typeface="Calibri"/>
                <a:sym typeface="Calibri"/>
              </a:rPr>
              <a:t> </a:t>
            </a:r>
            <a:r>
              <a:rPr lang="de-DE" sz="1800" dirty="0" err="1">
                <a:latin typeface="Calibri"/>
                <a:ea typeface="Calibri"/>
                <a:cs typeface="Calibri"/>
                <a:sym typeface="Calibri"/>
              </a:rPr>
              <a:t>steps</a:t>
            </a:r>
            <a:r>
              <a:rPr lang="de-DE" sz="1800" dirty="0">
                <a:latin typeface="Calibri"/>
                <a:ea typeface="Calibri"/>
                <a:cs typeface="Calibri"/>
                <a:sym typeface="Calibri"/>
              </a:rPr>
              <a:t> </a:t>
            </a:r>
            <a:r>
              <a:rPr lang="de-DE" sz="1800" dirty="0" err="1">
                <a:latin typeface="Calibri"/>
                <a:ea typeface="Calibri"/>
                <a:cs typeface="Calibri"/>
                <a:sym typeface="Calibri"/>
              </a:rPr>
              <a:t>better</a:t>
            </a:r>
            <a:r>
              <a:rPr lang="de-DE" sz="1800" dirty="0">
                <a:latin typeface="Calibri"/>
                <a:ea typeface="Calibri"/>
                <a:cs typeface="Calibri"/>
                <a:sym typeface="Calibri"/>
              </a:rPr>
              <a:t> </a:t>
            </a:r>
            <a:r>
              <a:rPr lang="de-DE" sz="1800" dirty="0" err="1">
                <a:latin typeface="Calibri"/>
                <a:ea typeface="Calibri"/>
                <a:cs typeface="Calibri"/>
                <a:sym typeface="Calibri"/>
              </a:rPr>
              <a:t>than</a:t>
            </a:r>
            <a:r>
              <a:rPr lang="de-DE" sz="1800" dirty="0">
                <a:latin typeface="Calibri"/>
                <a:ea typeface="Calibri"/>
                <a:cs typeface="Calibri"/>
                <a:sym typeface="Calibri"/>
              </a:rPr>
              <a:t> </a:t>
            </a:r>
            <a:r>
              <a:rPr lang="de-DE" sz="1800" dirty="0" err="1">
                <a:latin typeface="Calibri"/>
                <a:ea typeface="Calibri"/>
                <a:cs typeface="Calibri"/>
                <a:sym typeface="Calibri"/>
              </a:rPr>
              <a:t>you</a:t>
            </a:r>
            <a:r>
              <a:rPr lang="de-DE" sz="1800" dirty="0">
                <a:latin typeface="Calibri"/>
                <a:ea typeface="Calibri"/>
                <a:cs typeface="Calibri"/>
                <a:sym typeface="Calibri"/>
              </a:rPr>
              <a:t> do.</a:t>
            </a:r>
            <a:endParaRPr dirty="0"/>
          </a:p>
        </p:txBody>
      </p:sp>
      <p:grpSp>
        <p:nvGrpSpPr>
          <p:cNvPr id="1299" name="Google Shape;1299;p13"/>
          <p:cNvGrpSpPr/>
          <p:nvPr/>
        </p:nvGrpSpPr>
        <p:grpSpPr>
          <a:xfrm>
            <a:off x="245308" y="1731370"/>
            <a:ext cx="8492292" cy="707886"/>
            <a:chOff x="245309" y="1731370"/>
            <a:chExt cx="8492292" cy="707886"/>
          </a:xfrm>
        </p:grpSpPr>
        <p:sp>
          <p:nvSpPr>
            <p:cNvPr id="1300" name="Google Shape;1300;p13"/>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301" name="Google Shape;1301;p13"/>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dirty="0">
                  <a:solidFill>
                    <a:srgbClr val="9ED4D3"/>
                  </a:solidFill>
                  <a:latin typeface="Calibri"/>
                  <a:ea typeface="Calibri"/>
                  <a:cs typeface="Calibri"/>
                  <a:sym typeface="Calibri"/>
                </a:rPr>
                <a:t>Start </a:t>
              </a:r>
              <a:r>
                <a:rPr lang="de-DE" sz="2200" b="1" dirty="0" err="1">
                  <a:solidFill>
                    <a:srgbClr val="9ED4D3"/>
                  </a:solidFill>
                  <a:latin typeface="Calibri"/>
                  <a:ea typeface="Calibri"/>
                  <a:cs typeface="Calibri"/>
                  <a:sym typeface="Calibri"/>
                </a:rPr>
                <a:t>mapping</a:t>
              </a:r>
              <a:r>
                <a:rPr lang="de-DE" sz="2200" b="1" dirty="0">
                  <a:solidFill>
                    <a:srgbClr val="9ED4D3"/>
                  </a:solidFill>
                  <a:latin typeface="Calibri"/>
                  <a:ea typeface="Calibri"/>
                  <a:cs typeface="Calibri"/>
                  <a:sym typeface="Calibri"/>
                </a:rPr>
                <a:t>!</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nvGrpSpPr>
          <p:cNvPr id="1302" name="Google Shape;1302;p13"/>
          <p:cNvGrpSpPr/>
          <p:nvPr/>
        </p:nvGrpSpPr>
        <p:grpSpPr>
          <a:xfrm>
            <a:off x="245308" y="3358112"/>
            <a:ext cx="8492292" cy="707886"/>
            <a:chOff x="245309" y="1731370"/>
            <a:chExt cx="8492292" cy="707886"/>
          </a:xfrm>
        </p:grpSpPr>
        <p:sp>
          <p:nvSpPr>
            <p:cNvPr id="1303" name="Google Shape;1303;p13"/>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304" name="Google Shape;1304;p13"/>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rgbClr val="9ED4D3"/>
                  </a:solidFill>
                  <a:latin typeface="Calibri"/>
                  <a:ea typeface="Calibri"/>
                  <a:cs typeface="Calibri"/>
                  <a:sym typeface="Calibri"/>
                </a:rPr>
                <a:t>Analyse and Optimise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05" name="Google Shape;1305;p13"/>
          <p:cNvSpPr txBox="1"/>
          <p:nvPr/>
        </p:nvSpPr>
        <p:spPr>
          <a:xfrm>
            <a:off x="389965" y="3780167"/>
            <a:ext cx="11470341" cy="130033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7000"/>
              </a:lnSpc>
              <a:spcBef>
                <a:spcPts val="0"/>
              </a:spcBef>
              <a:spcAft>
                <a:spcPts val="0"/>
              </a:spcAft>
              <a:buClr>
                <a:srgbClr val="595A59"/>
              </a:buClr>
              <a:buSzPts val="1800"/>
              <a:buFont typeface="Arial"/>
              <a:buNone/>
            </a:pPr>
            <a:r>
              <a:rPr lang="de-DE" sz="1800" b="0" i="0">
                <a:solidFill>
                  <a:srgbClr val="595A59"/>
                </a:solidFill>
                <a:latin typeface="Calibri"/>
                <a:ea typeface="Calibri"/>
                <a:cs typeface="Calibri"/>
                <a:sym typeface="Calibri"/>
              </a:rPr>
              <a:t>Now that you have a picture of the tasks of each person, analyse together: Which steps can be shortened/improved in the process? Where are there misunderstandings, where are tasks not clearly defined? Do all the people feel comfortable with their tasks, are there things that can be improved?</a:t>
            </a:r>
            <a:endParaRPr/>
          </a:p>
        </p:txBody>
      </p:sp>
      <p:grpSp>
        <p:nvGrpSpPr>
          <p:cNvPr id="1306" name="Google Shape;1306;p13"/>
          <p:cNvGrpSpPr/>
          <p:nvPr/>
        </p:nvGrpSpPr>
        <p:grpSpPr>
          <a:xfrm>
            <a:off x="245308" y="4726561"/>
            <a:ext cx="8492292" cy="707886"/>
            <a:chOff x="245309" y="1731370"/>
            <a:chExt cx="8492292" cy="707886"/>
          </a:xfrm>
        </p:grpSpPr>
        <p:sp>
          <p:nvSpPr>
            <p:cNvPr id="1307" name="Google Shape;1307;p13"/>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308" name="Google Shape;1308;p13"/>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rgbClr val="9ED4D3"/>
                  </a:solidFill>
                  <a:latin typeface="Calibri"/>
                  <a:ea typeface="Calibri"/>
                  <a:cs typeface="Calibri"/>
                  <a:sym typeface="Calibri"/>
                </a:rPr>
                <a:t>Use the Power of Technology</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09" name="Google Shape;1309;p13"/>
          <p:cNvSpPr txBox="1"/>
          <p:nvPr/>
        </p:nvSpPr>
        <p:spPr>
          <a:xfrm>
            <a:off x="389965" y="5163133"/>
            <a:ext cx="11470341" cy="130033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7000"/>
              </a:lnSpc>
              <a:spcBef>
                <a:spcPts val="0"/>
              </a:spcBef>
              <a:spcAft>
                <a:spcPts val="0"/>
              </a:spcAft>
              <a:buClr>
                <a:srgbClr val="595A59"/>
              </a:buClr>
              <a:buSzPts val="1800"/>
              <a:buFont typeface="Arial"/>
              <a:buNone/>
            </a:pPr>
            <a:r>
              <a:rPr lang="de-DE" sz="1800" b="0" i="0" dirty="0" err="1">
                <a:solidFill>
                  <a:srgbClr val="595A59"/>
                </a:solidFill>
                <a:latin typeface="Calibri"/>
                <a:ea typeface="Calibri"/>
                <a:cs typeface="Calibri"/>
                <a:sym typeface="Calibri"/>
              </a:rPr>
              <a:t>Finally</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look</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for</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ways</a:t>
            </a:r>
            <a:r>
              <a:rPr lang="de-DE" sz="1800" b="0" i="0" dirty="0">
                <a:solidFill>
                  <a:srgbClr val="595A59"/>
                </a:solidFill>
                <a:latin typeface="Calibri"/>
                <a:ea typeface="Calibri"/>
                <a:cs typeface="Calibri"/>
                <a:sym typeface="Calibri"/>
              </a:rPr>
              <a:t> to </a:t>
            </a:r>
            <a:r>
              <a:rPr lang="de-DE" sz="1800" b="0" i="0" dirty="0" err="1">
                <a:solidFill>
                  <a:srgbClr val="595A59"/>
                </a:solidFill>
                <a:latin typeface="Calibri"/>
                <a:ea typeface="Calibri"/>
                <a:cs typeface="Calibri"/>
                <a:sym typeface="Calibri"/>
              </a:rPr>
              <a:t>automate</a:t>
            </a:r>
            <a:r>
              <a:rPr lang="de-DE" sz="1800" b="0" i="0" dirty="0">
                <a:solidFill>
                  <a:srgbClr val="595A59"/>
                </a:solidFill>
                <a:latin typeface="Calibri"/>
                <a:ea typeface="Calibri"/>
                <a:cs typeface="Calibri"/>
                <a:sym typeface="Calibri"/>
              </a:rPr>
              <a:t> different </a:t>
            </a:r>
            <a:r>
              <a:rPr lang="de-DE" sz="1800" b="0" i="0" dirty="0" err="1">
                <a:solidFill>
                  <a:srgbClr val="595A59"/>
                </a:solidFill>
                <a:latin typeface="Calibri"/>
                <a:ea typeface="Calibri"/>
                <a:cs typeface="Calibri"/>
                <a:sym typeface="Calibri"/>
              </a:rPr>
              <a:t>parts</a:t>
            </a:r>
            <a:r>
              <a:rPr lang="de-DE" sz="1800" b="0" i="0" dirty="0">
                <a:solidFill>
                  <a:srgbClr val="595A59"/>
                </a:solidFill>
                <a:latin typeface="Calibri"/>
                <a:ea typeface="Calibri"/>
                <a:cs typeface="Calibri"/>
                <a:sym typeface="Calibri"/>
              </a:rPr>
              <a:t> of </a:t>
            </a:r>
            <a:r>
              <a:rPr lang="de-DE" sz="1800" b="0" i="0" dirty="0" err="1">
                <a:solidFill>
                  <a:srgbClr val="595A59"/>
                </a:solidFill>
                <a:latin typeface="Calibri"/>
                <a:ea typeface="Calibri"/>
                <a:cs typeface="Calibri"/>
                <a:sym typeface="Calibri"/>
              </a:rPr>
              <a:t>the</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process</a:t>
            </a:r>
            <a:r>
              <a:rPr lang="de-DE" sz="1800" b="0" i="0" dirty="0">
                <a:solidFill>
                  <a:srgbClr val="595A59"/>
                </a:solidFill>
                <a:latin typeface="Calibri"/>
                <a:ea typeface="Calibri"/>
                <a:cs typeface="Calibri"/>
                <a:sym typeface="Calibri"/>
              </a:rPr>
              <a:t> to </a:t>
            </a:r>
            <a:r>
              <a:rPr lang="de-DE" sz="1800" b="0" i="0" dirty="0" err="1">
                <a:solidFill>
                  <a:srgbClr val="595A59"/>
                </a:solidFill>
                <a:latin typeface="Calibri"/>
                <a:ea typeface="Calibri"/>
                <a:cs typeface="Calibri"/>
                <a:sym typeface="Calibri"/>
              </a:rPr>
              <a:t>increase</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efficiency</a:t>
            </a:r>
            <a:r>
              <a:rPr lang="de-DE" sz="1800" b="0" i="0" dirty="0">
                <a:solidFill>
                  <a:srgbClr val="595A59"/>
                </a:solidFill>
                <a:latin typeface="Calibri"/>
                <a:ea typeface="Calibri"/>
                <a:cs typeface="Calibri"/>
                <a:sym typeface="Calibri"/>
              </a:rPr>
              <a:t>, but also, </a:t>
            </a:r>
            <a:r>
              <a:rPr lang="de-DE" sz="1800" b="0" i="0" dirty="0" err="1">
                <a:solidFill>
                  <a:srgbClr val="595A59"/>
                </a:solidFill>
                <a:latin typeface="Calibri"/>
                <a:ea typeface="Calibri"/>
                <a:cs typeface="Calibri"/>
                <a:sym typeface="Calibri"/>
              </a:rPr>
              <a:t>if</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necessary</a:t>
            </a:r>
            <a:r>
              <a:rPr lang="de-DE" sz="1800" b="0" i="0" dirty="0">
                <a:solidFill>
                  <a:srgbClr val="595A59"/>
                </a:solidFill>
                <a:latin typeface="Calibri"/>
                <a:ea typeface="Calibri"/>
                <a:cs typeface="Calibri"/>
                <a:sym typeface="Calibri"/>
              </a:rPr>
              <a:t>, to </a:t>
            </a:r>
            <a:r>
              <a:rPr lang="de-DE" sz="1800" b="0" i="0" dirty="0" err="1">
                <a:solidFill>
                  <a:srgbClr val="595A59"/>
                </a:solidFill>
                <a:latin typeface="Calibri"/>
                <a:ea typeface="Calibri"/>
                <a:cs typeface="Calibri"/>
                <a:sym typeface="Calibri"/>
              </a:rPr>
              <a:t>free</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up</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your</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staff</a:t>
            </a:r>
            <a:r>
              <a:rPr lang="de-DE" sz="1800" b="0" i="0" dirty="0">
                <a:solidFill>
                  <a:srgbClr val="595A59"/>
                </a:solidFill>
                <a:latin typeface="Calibri"/>
                <a:ea typeface="Calibri"/>
                <a:cs typeface="Calibri"/>
                <a:sym typeface="Calibri"/>
              </a:rPr>
              <a:t> to </a:t>
            </a:r>
            <a:r>
              <a:rPr lang="de-DE" sz="1800" b="0" i="0" dirty="0" err="1">
                <a:solidFill>
                  <a:srgbClr val="595A59"/>
                </a:solidFill>
                <a:latin typeface="Calibri"/>
                <a:ea typeface="Calibri"/>
                <a:cs typeface="Calibri"/>
                <a:sym typeface="Calibri"/>
              </a:rPr>
              <a:t>put</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more</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energy</a:t>
            </a:r>
            <a:r>
              <a:rPr lang="de-DE" sz="1800" b="0" i="0" dirty="0">
                <a:solidFill>
                  <a:srgbClr val="595A59"/>
                </a:solidFill>
                <a:latin typeface="Calibri"/>
                <a:ea typeface="Calibri"/>
                <a:cs typeface="Calibri"/>
                <a:sym typeface="Calibri"/>
              </a:rPr>
              <a:t> and </a:t>
            </a:r>
            <a:r>
              <a:rPr lang="de-DE" sz="1800" b="0" i="0" dirty="0" err="1">
                <a:solidFill>
                  <a:srgbClr val="595A59"/>
                </a:solidFill>
                <a:latin typeface="Calibri"/>
                <a:ea typeface="Calibri"/>
                <a:cs typeface="Calibri"/>
                <a:sym typeface="Calibri"/>
              </a:rPr>
              <a:t>effort</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into</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other</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areas</a:t>
            </a:r>
            <a:r>
              <a:rPr lang="de-DE" sz="1800" b="0" i="0" dirty="0">
                <a:solidFill>
                  <a:srgbClr val="595A59"/>
                </a:solidFill>
                <a:latin typeface="Calibri"/>
                <a:ea typeface="Calibri"/>
                <a:cs typeface="Calibri"/>
                <a:sym typeface="Calibri"/>
              </a:rPr>
              <a:t>. This </a:t>
            </a:r>
            <a:r>
              <a:rPr lang="de-DE" sz="1800" b="0" i="0" dirty="0" err="1">
                <a:solidFill>
                  <a:srgbClr val="595A59"/>
                </a:solidFill>
                <a:latin typeface="Calibri"/>
                <a:ea typeface="Calibri"/>
                <a:cs typeface="Calibri"/>
                <a:sym typeface="Calibri"/>
              </a:rPr>
              <a:t>way</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costs</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can</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be</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reduced</a:t>
            </a:r>
            <a:r>
              <a:rPr lang="de-DE" sz="1800" b="0" i="0" dirty="0">
                <a:solidFill>
                  <a:srgbClr val="595A59"/>
                </a:solidFill>
                <a:latin typeface="Calibri"/>
                <a:ea typeface="Calibri"/>
                <a:cs typeface="Calibri"/>
                <a:sym typeface="Calibri"/>
              </a:rPr>
              <a:t> and </a:t>
            </a:r>
            <a:r>
              <a:rPr lang="de-DE" sz="1800" b="0" i="0" dirty="0" err="1">
                <a:solidFill>
                  <a:srgbClr val="595A59"/>
                </a:solidFill>
                <a:latin typeface="Calibri"/>
                <a:ea typeface="Calibri"/>
                <a:cs typeface="Calibri"/>
                <a:sym typeface="Calibri"/>
              </a:rPr>
              <a:t>productivity</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can</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be</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increased</a:t>
            </a:r>
            <a:r>
              <a:rPr lang="de-DE" sz="1800" b="0" i="0" dirty="0">
                <a:solidFill>
                  <a:srgbClr val="595A59"/>
                </a:solidFill>
                <a:latin typeface="Calibri"/>
                <a:ea typeface="Calibri"/>
                <a:cs typeface="Calibri"/>
                <a:sym typeface="Calibri"/>
              </a:rPr>
              <a:t>, and </a:t>
            </a:r>
            <a:r>
              <a:rPr lang="de-DE" sz="1800" b="0" i="0" dirty="0" err="1">
                <a:solidFill>
                  <a:srgbClr val="595A59"/>
                </a:solidFill>
                <a:latin typeface="Calibri"/>
                <a:ea typeface="Calibri"/>
                <a:cs typeface="Calibri"/>
                <a:sym typeface="Calibri"/>
              </a:rPr>
              <a:t>you</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have</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resources</a:t>
            </a:r>
            <a:r>
              <a:rPr lang="de-DE" sz="1800" b="0" i="0" dirty="0">
                <a:solidFill>
                  <a:srgbClr val="595A59"/>
                </a:solidFill>
                <a:latin typeface="Calibri"/>
                <a:ea typeface="Calibri"/>
                <a:cs typeface="Calibri"/>
                <a:sym typeface="Calibri"/>
              </a:rPr>
              <a:t> to support </a:t>
            </a:r>
            <a:r>
              <a:rPr lang="de-DE" sz="1800" b="0" i="0" dirty="0" err="1">
                <a:solidFill>
                  <a:srgbClr val="595A59"/>
                </a:solidFill>
                <a:latin typeface="Calibri"/>
                <a:ea typeface="Calibri"/>
                <a:cs typeface="Calibri"/>
                <a:sym typeface="Calibri"/>
              </a:rPr>
              <a:t>business</a:t>
            </a:r>
            <a:r>
              <a:rPr lang="de-DE" sz="1800" b="0" i="0" dirty="0">
                <a:solidFill>
                  <a:srgbClr val="595A59"/>
                </a:solidFill>
                <a:latin typeface="Calibri"/>
                <a:ea typeface="Calibri"/>
                <a:cs typeface="Calibri"/>
                <a:sym typeface="Calibri"/>
              </a:rPr>
              <a:t> </a:t>
            </a:r>
            <a:r>
              <a:rPr lang="de-DE" sz="1800" b="0" i="0" dirty="0" err="1">
                <a:solidFill>
                  <a:srgbClr val="595A59"/>
                </a:solidFill>
                <a:latin typeface="Calibri"/>
                <a:ea typeface="Calibri"/>
                <a:cs typeface="Calibri"/>
                <a:sym typeface="Calibri"/>
              </a:rPr>
              <a:t>areas</a:t>
            </a:r>
            <a:r>
              <a:rPr lang="de-DE" sz="1800" b="0" i="0" dirty="0">
                <a:solidFill>
                  <a:srgbClr val="595A59"/>
                </a:solidFill>
                <a:latin typeface="Calibri"/>
                <a:ea typeface="Calibri"/>
                <a:cs typeface="Calibri"/>
                <a:sym typeface="Calibri"/>
              </a:rPr>
              <a:t>.</a:t>
            </a:r>
            <a:endParaRPr dirty="0"/>
          </a:p>
        </p:txBody>
      </p:sp>
      <p:sp>
        <p:nvSpPr>
          <p:cNvPr id="3" name="Textfeld 2">
            <a:extLst>
              <a:ext uri="{FF2B5EF4-FFF2-40B4-BE49-F238E27FC236}">
                <a16:creationId xmlns:a16="http://schemas.microsoft.com/office/drawing/2014/main" id="{59F3B0B4-10E5-3F70-F051-3695C29240F1}"/>
              </a:ext>
            </a:extLst>
          </p:cNvPr>
          <p:cNvSpPr txBox="1"/>
          <p:nvPr/>
        </p:nvSpPr>
        <p:spPr>
          <a:xfrm>
            <a:off x="7195457" y="6211669"/>
            <a:ext cx="5159828" cy="646331"/>
          </a:xfrm>
          <a:prstGeom prst="rect">
            <a:avLst/>
          </a:prstGeom>
          <a:noFill/>
        </p:spPr>
        <p:txBody>
          <a:bodyPr wrap="square">
            <a:spAutoFit/>
          </a:bodyPr>
          <a:lstStyle/>
          <a:p>
            <a:r>
              <a:rPr lang="de-DE" sz="900" dirty="0">
                <a:solidFill>
                  <a:srgbClr val="595A59"/>
                </a:solidFill>
                <a:latin typeface="Calibri" panose="020F0502020204030204" pitchFamily="34" charset="0"/>
                <a:cs typeface="Calibri" panose="020F0502020204030204" pitchFamily="34" charset="0"/>
              </a:rPr>
              <a:t>Sources:</a:t>
            </a:r>
          </a:p>
          <a:p>
            <a:r>
              <a:rPr lang="de-DE" sz="900" dirty="0">
                <a:solidFill>
                  <a:srgbClr val="595A59"/>
                </a:solidFill>
                <a:latin typeface="Calibri" panose="020F0502020204030204" pitchFamily="34" charset="0"/>
                <a:cs typeface="Calibri" panose="020F0502020204030204" pitchFamily="34" charset="0"/>
              </a:rPr>
              <a:t>https://www.techtarget.com/searchcio/tip/How-to-improve-and-optimize-business-processes-step-by-step</a:t>
            </a:r>
          </a:p>
          <a:p>
            <a:r>
              <a:rPr lang="de-DE" sz="900" dirty="0">
                <a:solidFill>
                  <a:srgbClr val="595A59"/>
                </a:solidFill>
                <a:latin typeface="Calibri" panose="020F0502020204030204" pitchFamily="34" charset="0"/>
                <a:cs typeface="Calibri" panose="020F0502020204030204" pitchFamily="34" charset="0"/>
              </a:rPr>
              <a:t>https://opexlearning.com/resources/5-ways-optimize-operational-management/26187/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C8B2F6A8-2E78-F052-A5A6-80778887DC9E}"/>
              </a:ext>
            </a:extLst>
          </p:cNvPr>
          <p:cNvSpPr>
            <a:spLocks noGrp="1"/>
          </p:cNvSpPr>
          <p:nvPr>
            <p:ph type="body" idx="1"/>
          </p:nvPr>
        </p:nvSpPr>
        <p:spPr/>
        <p:txBody>
          <a:bodyPr/>
          <a:lstStyle/>
          <a:p>
            <a:r>
              <a:rPr lang="de-DE" dirty="0" err="1"/>
              <a:t>Please</a:t>
            </a:r>
            <a:r>
              <a:rPr lang="de-DE" dirty="0"/>
              <a:t> </a:t>
            </a:r>
            <a:r>
              <a:rPr lang="de-DE" dirty="0" err="1"/>
              <a:t>consider</a:t>
            </a:r>
            <a:r>
              <a:rPr lang="de-DE" dirty="0"/>
              <a:t> </a:t>
            </a:r>
            <a:r>
              <a:rPr lang="de-DE" dirty="0">
                <a:solidFill>
                  <a:schemeClr val="bg1"/>
                </a:solidFill>
                <a:hlinkClick r:id="rId2">
                  <a:extLst>
                    <a:ext uri="{A12FA001-AC4F-418D-AE19-62706E023703}">
                      <ahyp:hlinkClr xmlns:ahyp="http://schemas.microsoft.com/office/drawing/2018/hyperlinkcolor" val="tx"/>
                    </a:ext>
                  </a:extLst>
                </a:hlinkClick>
              </a:rPr>
              <a:t>case </a:t>
            </a:r>
            <a:r>
              <a:rPr lang="de-DE" dirty="0" err="1">
                <a:solidFill>
                  <a:schemeClr val="bg1"/>
                </a:solidFill>
                <a:hlinkClick r:id="rId2">
                  <a:extLst>
                    <a:ext uri="{A12FA001-AC4F-418D-AE19-62706E023703}">
                      <ahyp:hlinkClr xmlns:ahyp="http://schemas.microsoft.com/office/drawing/2018/hyperlinkcolor" val="tx"/>
                    </a:ext>
                  </a:extLst>
                </a:hlinkClick>
              </a:rPr>
              <a:t>study</a:t>
            </a:r>
            <a:r>
              <a:rPr lang="de-DE" dirty="0">
                <a:solidFill>
                  <a:schemeClr val="bg1"/>
                </a:solidFill>
                <a:hlinkClick r:id="rId2">
                  <a:extLst>
                    <a:ext uri="{A12FA001-AC4F-418D-AE19-62706E023703}">
                      <ahyp:hlinkClr xmlns:ahyp="http://schemas.microsoft.com/office/drawing/2018/hyperlinkcolor" val="tx"/>
                    </a:ext>
                  </a:extLst>
                </a:hlinkClick>
              </a:rPr>
              <a:t> </a:t>
            </a:r>
            <a:r>
              <a:rPr lang="de-DE" dirty="0" err="1">
                <a:solidFill>
                  <a:schemeClr val="bg1"/>
                </a:solidFill>
                <a:hlinkClick r:id="rId2">
                  <a:extLst>
                    <a:ext uri="{A12FA001-AC4F-418D-AE19-62706E023703}">
                      <ahyp:hlinkClr xmlns:ahyp="http://schemas.microsoft.com/office/drawing/2018/hyperlinkcolor" val="tx"/>
                    </a:ext>
                  </a:extLst>
                </a:hlinkClick>
              </a:rPr>
              <a:t>no</a:t>
            </a:r>
            <a:r>
              <a:rPr lang="de-DE" dirty="0">
                <a:solidFill>
                  <a:schemeClr val="bg1"/>
                </a:solidFill>
                <a:hlinkClick r:id="rId2">
                  <a:extLst>
                    <a:ext uri="{A12FA001-AC4F-418D-AE19-62706E023703}">
                      <ahyp:hlinkClr xmlns:ahyp="http://schemas.microsoft.com/office/drawing/2018/hyperlinkcolor" val="tx"/>
                    </a:ext>
                  </a:extLst>
                </a:hlinkClick>
              </a:rPr>
              <a:t>. 7</a:t>
            </a:r>
            <a:r>
              <a:rPr lang="de-DE" dirty="0"/>
              <a:t> to </a:t>
            </a:r>
            <a:r>
              <a:rPr lang="de-DE" dirty="0" err="1"/>
              <a:t>learn</a:t>
            </a:r>
            <a:r>
              <a:rPr lang="de-DE" dirty="0"/>
              <a:t> </a:t>
            </a:r>
            <a:r>
              <a:rPr lang="de-DE" dirty="0" err="1"/>
              <a:t>more</a:t>
            </a:r>
            <a:r>
              <a:rPr lang="de-DE" dirty="0"/>
              <a:t> </a:t>
            </a:r>
            <a:r>
              <a:rPr lang="de-DE" dirty="0" err="1"/>
              <a:t>about</a:t>
            </a:r>
            <a:r>
              <a:rPr lang="de-DE" dirty="0"/>
              <a:t> </a:t>
            </a:r>
            <a:r>
              <a:rPr lang="de-DE" dirty="0" err="1"/>
              <a:t>how</a:t>
            </a:r>
            <a:r>
              <a:rPr lang="de-DE" dirty="0"/>
              <a:t> a </a:t>
            </a:r>
            <a:r>
              <a:rPr lang="de-DE" dirty="0" err="1"/>
              <a:t>wine</a:t>
            </a:r>
            <a:r>
              <a:rPr lang="de-DE" dirty="0"/>
              <a:t> </a:t>
            </a:r>
            <a:r>
              <a:rPr lang="de-DE" dirty="0" err="1"/>
              <a:t>tasting</a:t>
            </a:r>
            <a:r>
              <a:rPr lang="de-DE" dirty="0"/>
              <a:t> </a:t>
            </a:r>
            <a:r>
              <a:rPr lang="de-DE" dirty="0" err="1"/>
              <a:t>provider</a:t>
            </a:r>
            <a:r>
              <a:rPr lang="de-DE" dirty="0"/>
              <a:t> </a:t>
            </a:r>
            <a:r>
              <a:rPr lang="de-DE" dirty="0" err="1"/>
              <a:t>uses</a:t>
            </a:r>
            <a:r>
              <a:rPr lang="de-DE" dirty="0"/>
              <a:t> digital </a:t>
            </a:r>
            <a:r>
              <a:rPr lang="de-DE" dirty="0" err="1"/>
              <a:t>tools</a:t>
            </a:r>
            <a:r>
              <a:rPr lang="de-DE" dirty="0"/>
              <a:t> in </a:t>
            </a:r>
            <a:r>
              <a:rPr lang="de-DE" dirty="0" err="1"/>
              <a:t>marketing</a:t>
            </a:r>
            <a:r>
              <a:rPr lang="de-DE" dirty="0"/>
              <a:t> and online </a:t>
            </a:r>
            <a:r>
              <a:rPr lang="de-DE" dirty="0" err="1"/>
              <a:t>sales</a:t>
            </a:r>
            <a:r>
              <a:rPr lang="de-DE" dirty="0"/>
              <a:t> to manage </a:t>
            </a:r>
            <a:r>
              <a:rPr lang="de-DE" dirty="0" err="1"/>
              <a:t>operations</a:t>
            </a:r>
            <a:r>
              <a:rPr lang="de-DE" dirty="0"/>
              <a:t> </a:t>
            </a:r>
            <a:r>
              <a:rPr lang="de-DE" dirty="0" err="1"/>
              <a:t>during</a:t>
            </a:r>
            <a:r>
              <a:rPr lang="de-DE" dirty="0"/>
              <a:t> a </a:t>
            </a:r>
            <a:r>
              <a:rPr lang="de-DE" dirty="0" err="1"/>
              <a:t>crisis</a:t>
            </a:r>
            <a:r>
              <a:rPr lang="de-DE" dirty="0"/>
              <a:t>. </a:t>
            </a:r>
            <a:endParaRPr lang="en-GB" dirty="0"/>
          </a:p>
        </p:txBody>
      </p:sp>
      <p:sp>
        <p:nvSpPr>
          <p:cNvPr id="8" name="Textplatzhalter 7">
            <a:extLst>
              <a:ext uri="{FF2B5EF4-FFF2-40B4-BE49-F238E27FC236}">
                <a16:creationId xmlns:a16="http://schemas.microsoft.com/office/drawing/2014/main" id="{E6F18426-1CA2-2951-F91E-9458FD040EDA}"/>
              </a:ext>
            </a:extLst>
          </p:cNvPr>
          <p:cNvSpPr>
            <a:spLocks noGrp="1"/>
          </p:cNvSpPr>
          <p:nvPr>
            <p:ph type="body" idx="2"/>
          </p:nvPr>
        </p:nvSpPr>
        <p:spPr/>
        <p:txBody>
          <a:bodyPr/>
          <a:lstStyle/>
          <a:p>
            <a:r>
              <a:rPr lang="de-DE" dirty="0"/>
              <a:t>Case Study</a:t>
            </a:r>
            <a:endParaRPr lang="en-GB" dirty="0"/>
          </a:p>
        </p:txBody>
      </p:sp>
      <p:pic>
        <p:nvPicPr>
          <p:cNvPr id="11" name="Bildplatzhalter 10" descr="Lupe">
            <a:extLst>
              <a:ext uri="{FF2B5EF4-FFF2-40B4-BE49-F238E27FC236}">
                <a16:creationId xmlns:a16="http://schemas.microsoft.com/office/drawing/2014/main" id="{558EF405-08B7-2D3E-949C-792E0A469694}"/>
              </a:ext>
            </a:extLst>
          </p:cNvPr>
          <p:cNvPicPr>
            <a:picLocks noGrp="1" noChangeAspect="1"/>
          </p:cNvPicPr>
          <p:nvPr>
            <p:ph type="pic" idx="3"/>
          </p:nvPr>
        </p:nvPicPr>
        <p:blipFill>
          <a:blip r:embed="rId3">
            <a:extLst>
              <a:ext uri="{96DAC541-7B7A-43D3-8B79-37D633B846F1}">
                <asvg:svgBlip xmlns:asvg="http://schemas.microsoft.com/office/drawing/2016/SVG/main" r:embed="rId4"/>
              </a:ext>
            </a:extLst>
          </a:blip>
          <a:srcRect t="1041" b="1041"/>
          <a:stretch>
            <a:fillRect/>
          </a:stretch>
        </p:blipFill>
        <p:spPr>
          <a:xfrm>
            <a:off x="7829214" y="1225193"/>
            <a:ext cx="3165357" cy="3098629"/>
          </a:xfrm>
        </p:spPr>
      </p:pic>
    </p:spTree>
    <p:extLst>
      <p:ext uri="{BB962C8B-B14F-4D97-AF65-F5344CB8AC3E}">
        <p14:creationId xmlns:p14="http://schemas.microsoft.com/office/powerpoint/2010/main" val="726745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pic>
        <p:nvPicPr>
          <p:cNvPr id="1314" name="Google Shape;1314;p14" descr="Ein Bild, das drinnen enthält.&#10;&#10;Automatisch generierte Beschreibung"/>
          <p:cNvPicPr preferRelativeResize="0">
            <a:picLocks noGrp="1"/>
          </p:cNvPicPr>
          <p:nvPr>
            <p:ph type="pic" idx="2"/>
          </p:nvPr>
        </p:nvPicPr>
        <p:blipFill rotWithShape="1">
          <a:blip r:embed="rId3">
            <a:alphaModFix/>
          </a:blip>
          <a:srcRect l="24944" r="20609"/>
          <a:stretch/>
        </p:blipFill>
        <p:spPr>
          <a:xfrm>
            <a:off x="6852062" y="228600"/>
            <a:ext cx="5105121" cy="6362700"/>
          </a:xfrm>
          <a:prstGeom prst="rect">
            <a:avLst/>
          </a:prstGeom>
          <a:solidFill>
            <a:schemeClr val="lt1"/>
          </a:solidFill>
          <a:ln>
            <a:noFill/>
          </a:ln>
        </p:spPr>
      </p:pic>
      <p:sp>
        <p:nvSpPr>
          <p:cNvPr id="1315" name="Google Shape;1315;p1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err="1"/>
              <a:t>Once</a:t>
            </a:r>
            <a:r>
              <a:rPr lang="de-DE" dirty="0"/>
              <a:t> </a:t>
            </a:r>
            <a:r>
              <a:rPr lang="de-DE" dirty="0" err="1"/>
              <a:t>you</a:t>
            </a:r>
            <a:r>
              <a:rPr lang="de-DE" dirty="0"/>
              <a:t> </a:t>
            </a:r>
            <a:r>
              <a:rPr lang="de-DE" dirty="0" err="1"/>
              <a:t>have</a:t>
            </a:r>
            <a:r>
              <a:rPr lang="de-DE" dirty="0"/>
              <a:t> </a:t>
            </a:r>
            <a:r>
              <a:rPr lang="de-DE" dirty="0" err="1"/>
              <a:t>tapped</a:t>
            </a:r>
            <a:r>
              <a:rPr lang="de-DE" dirty="0"/>
              <a:t> </a:t>
            </a:r>
            <a:r>
              <a:rPr lang="de-DE" dirty="0" err="1"/>
              <a:t>into</a:t>
            </a:r>
            <a:r>
              <a:rPr lang="de-DE" dirty="0"/>
              <a:t> </a:t>
            </a:r>
            <a:r>
              <a:rPr lang="de-DE" dirty="0" err="1"/>
              <a:t>the</a:t>
            </a:r>
            <a:r>
              <a:rPr lang="de-DE" dirty="0"/>
              <a:t> </a:t>
            </a:r>
            <a:r>
              <a:rPr lang="de-DE" dirty="0" err="1"/>
              <a:t>company's</a:t>
            </a:r>
            <a:r>
              <a:rPr lang="de-DE" dirty="0"/>
              <a:t> </a:t>
            </a:r>
            <a:r>
              <a:rPr lang="de-DE" dirty="0" err="1"/>
              <a:t>processes</a:t>
            </a:r>
            <a:r>
              <a:rPr lang="de-DE" dirty="0"/>
              <a:t>, </a:t>
            </a:r>
            <a:r>
              <a:rPr lang="de-DE" dirty="0" err="1"/>
              <a:t>it</a:t>
            </a:r>
            <a:r>
              <a:rPr lang="de-DE" dirty="0"/>
              <a:t> </a:t>
            </a:r>
            <a:r>
              <a:rPr lang="de-DE" dirty="0" err="1"/>
              <a:t>is</a:t>
            </a:r>
            <a:r>
              <a:rPr lang="de-DE" dirty="0"/>
              <a:t> </a:t>
            </a:r>
            <a:r>
              <a:rPr lang="de-DE" dirty="0" err="1"/>
              <a:t>advisable</a:t>
            </a:r>
            <a:r>
              <a:rPr lang="de-DE" dirty="0"/>
              <a:t> to </a:t>
            </a:r>
            <a:r>
              <a:rPr lang="de-DE" dirty="0" err="1"/>
              <a:t>prepare</a:t>
            </a:r>
            <a:r>
              <a:rPr lang="de-DE" dirty="0"/>
              <a:t> </a:t>
            </a:r>
            <a:r>
              <a:rPr lang="de-DE" dirty="0" err="1"/>
              <a:t>for</a:t>
            </a:r>
            <a:r>
              <a:rPr lang="de-DE" dirty="0"/>
              <a:t> possible </a:t>
            </a:r>
            <a:r>
              <a:rPr lang="de-DE" dirty="0" err="1"/>
              <a:t>crisis</a:t>
            </a:r>
            <a:r>
              <a:rPr lang="de-DE" dirty="0"/>
              <a:t> </a:t>
            </a:r>
            <a:r>
              <a:rPr lang="de-DE" dirty="0" err="1"/>
              <a:t>scenarios</a:t>
            </a:r>
            <a:r>
              <a:rPr lang="de-DE" dirty="0"/>
              <a:t> in </a:t>
            </a:r>
            <a:r>
              <a:rPr lang="de-DE" dirty="0" err="1"/>
              <a:t>the</a:t>
            </a:r>
            <a:r>
              <a:rPr lang="de-DE" dirty="0"/>
              <a:t> </a:t>
            </a:r>
            <a:r>
              <a:rPr lang="de-DE" dirty="0" err="1"/>
              <a:t>next</a:t>
            </a:r>
            <a:r>
              <a:rPr lang="de-DE" dirty="0"/>
              <a:t> </a:t>
            </a:r>
            <a:r>
              <a:rPr lang="de-DE" dirty="0" err="1"/>
              <a:t>step</a:t>
            </a:r>
            <a:r>
              <a:rPr lang="de-DE" dirty="0"/>
              <a:t>. </a:t>
            </a:r>
            <a:r>
              <a:rPr lang="de-DE" dirty="0" err="1"/>
              <a:t>What</a:t>
            </a:r>
            <a:r>
              <a:rPr lang="de-DE" dirty="0"/>
              <a:t> </a:t>
            </a:r>
            <a:r>
              <a:rPr lang="de-DE" dirty="0" err="1"/>
              <a:t>happens</a:t>
            </a:r>
            <a:r>
              <a:rPr lang="de-DE" dirty="0"/>
              <a:t> </a:t>
            </a:r>
            <a:r>
              <a:rPr lang="de-DE" dirty="0" err="1"/>
              <a:t>if</a:t>
            </a:r>
            <a:r>
              <a:rPr lang="de-DE" dirty="0"/>
              <a:t> a </a:t>
            </a:r>
            <a:r>
              <a:rPr lang="de-DE" dirty="0" err="1"/>
              <a:t>piece</a:t>
            </a:r>
            <a:r>
              <a:rPr lang="de-DE" dirty="0"/>
              <a:t> of </a:t>
            </a:r>
            <a:r>
              <a:rPr lang="de-DE" dirty="0" err="1"/>
              <a:t>equipment</a:t>
            </a:r>
            <a:r>
              <a:rPr lang="de-DE" dirty="0"/>
              <a:t> </a:t>
            </a:r>
            <a:r>
              <a:rPr lang="de-DE" dirty="0" err="1"/>
              <a:t>breaks</a:t>
            </a:r>
            <a:r>
              <a:rPr lang="de-DE" dirty="0"/>
              <a:t> down? </a:t>
            </a:r>
            <a:r>
              <a:rPr lang="de-DE" dirty="0" err="1"/>
              <a:t>Which</a:t>
            </a:r>
            <a:r>
              <a:rPr lang="de-DE" dirty="0"/>
              <a:t> </a:t>
            </a:r>
            <a:r>
              <a:rPr lang="de-DE" dirty="0" err="1"/>
              <a:t>employee</a:t>
            </a:r>
            <a:r>
              <a:rPr lang="de-DE" dirty="0"/>
              <a:t> will </a:t>
            </a:r>
            <a:r>
              <a:rPr lang="de-DE" dirty="0" err="1"/>
              <a:t>take</a:t>
            </a:r>
            <a:r>
              <a:rPr lang="de-DE" dirty="0"/>
              <a:t> </a:t>
            </a:r>
            <a:r>
              <a:rPr lang="de-DE" dirty="0" err="1"/>
              <a:t>over</a:t>
            </a:r>
            <a:r>
              <a:rPr lang="de-DE" dirty="0"/>
              <a:t> </a:t>
            </a:r>
            <a:r>
              <a:rPr lang="de-DE" dirty="0" err="1"/>
              <a:t>which</a:t>
            </a:r>
            <a:r>
              <a:rPr lang="de-DE" dirty="0"/>
              <a:t> </a:t>
            </a:r>
            <a:r>
              <a:rPr lang="de-DE" dirty="0" err="1"/>
              <a:t>tasks</a:t>
            </a:r>
            <a:r>
              <a:rPr lang="de-DE" dirty="0"/>
              <a:t> </a:t>
            </a:r>
            <a:r>
              <a:rPr lang="de-DE" dirty="0" err="1"/>
              <a:t>should</a:t>
            </a:r>
            <a:r>
              <a:rPr lang="de-DE" dirty="0"/>
              <a:t> </a:t>
            </a:r>
            <a:r>
              <a:rPr lang="de-DE" dirty="0" err="1"/>
              <a:t>one</a:t>
            </a:r>
            <a:r>
              <a:rPr lang="de-DE" dirty="0"/>
              <a:t> </a:t>
            </a:r>
            <a:r>
              <a:rPr lang="de-DE" dirty="0" err="1"/>
              <a:t>become</a:t>
            </a:r>
            <a:r>
              <a:rPr lang="de-DE" dirty="0"/>
              <a:t> </a:t>
            </a:r>
            <a:r>
              <a:rPr lang="de-DE" dirty="0" err="1"/>
              <a:t>ill</a:t>
            </a:r>
            <a:r>
              <a:rPr lang="de-DE" dirty="0"/>
              <a:t>? In </a:t>
            </a:r>
            <a:r>
              <a:rPr lang="de-DE" dirty="0" err="1"/>
              <a:t>order</a:t>
            </a:r>
            <a:r>
              <a:rPr lang="de-DE" dirty="0"/>
              <a:t> to </a:t>
            </a:r>
            <a:r>
              <a:rPr lang="de-DE" dirty="0" err="1"/>
              <a:t>proceed</a:t>
            </a:r>
            <a:r>
              <a:rPr lang="de-DE" dirty="0"/>
              <a:t> in a </a:t>
            </a:r>
            <a:r>
              <a:rPr lang="de-DE" dirty="0" err="1"/>
              <a:t>planned</a:t>
            </a:r>
            <a:r>
              <a:rPr lang="de-DE" dirty="0"/>
              <a:t> </a:t>
            </a:r>
            <a:r>
              <a:rPr lang="de-DE" dirty="0" err="1"/>
              <a:t>manner</a:t>
            </a:r>
            <a:r>
              <a:rPr lang="de-DE" dirty="0"/>
              <a:t> in such </a:t>
            </a:r>
            <a:r>
              <a:rPr lang="de-DE" dirty="0" err="1"/>
              <a:t>cases</a:t>
            </a:r>
            <a:r>
              <a:rPr lang="de-DE" dirty="0"/>
              <a:t> and not lose </a:t>
            </a:r>
            <a:r>
              <a:rPr lang="de-DE" dirty="0" err="1"/>
              <a:t>your</a:t>
            </a:r>
            <a:r>
              <a:rPr lang="de-DE" dirty="0"/>
              <a:t> </a:t>
            </a:r>
            <a:r>
              <a:rPr lang="de-DE" dirty="0" err="1"/>
              <a:t>head</a:t>
            </a:r>
            <a:r>
              <a:rPr lang="de-DE" dirty="0"/>
              <a:t>, </a:t>
            </a:r>
            <a:r>
              <a:rPr lang="de-DE" dirty="0" err="1"/>
              <a:t>prepare</a:t>
            </a:r>
            <a:r>
              <a:rPr lang="de-DE" dirty="0"/>
              <a:t> </a:t>
            </a:r>
            <a:r>
              <a:rPr lang="de-DE" dirty="0" err="1"/>
              <a:t>yourself</a:t>
            </a:r>
            <a:r>
              <a:rPr lang="de-DE" dirty="0"/>
              <a:t> and </a:t>
            </a:r>
            <a:r>
              <a:rPr lang="de-DE" dirty="0" err="1"/>
              <a:t>your</a:t>
            </a:r>
            <a:r>
              <a:rPr lang="de-DE" dirty="0"/>
              <a:t> </a:t>
            </a:r>
            <a:r>
              <a:rPr lang="de-DE" dirty="0" err="1"/>
              <a:t>team</a:t>
            </a:r>
            <a:r>
              <a:rPr lang="de-DE" dirty="0"/>
              <a:t> </a:t>
            </a:r>
            <a:r>
              <a:rPr lang="de-DE" dirty="0" err="1"/>
              <a:t>for</a:t>
            </a:r>
            <a:r>
              <a:rPr lang="de-DE" dirty="0"/>
              <a:t> such </a:t>
            </a:r>
            <a:r>
              <a:rPr lang="de-DE" dirty="0" err="1"/>
              <a:t>scenarios</a:t>
            </a:r>
            <a:r>
              <a:rPr lang="de-DE" dirty="0"/>
              <a:t> and </a:t>
            </a:r>
            <a:r>
              <a:rPr lang="de-DE" dirty="0" err="1"/>
              <a:t>clarify</a:t>
            </a:r>
            <a:r>
              <a:rPr lang="de-DE" dirty="0"/>
              <a:t> </a:t>
            </a:r>
            <a:r>
              <a:rPr lang="de-DE" dirty="0" err="1"/>
              <a:t>responsibilities</a:t>
            </a:r>
            <a:r>
              <a:rPr lang="de-DE" dirty="0"/>
              <a:t>.</a:t>
            </a:r>
            <a:endParaRPr dirty="0"/>
          </a:p>
        </p:txBody>
      </p:sp>
      <p:sp>
        <p:nvSpPr>
          <p:cNvPr id="1316" name="Google Shape;1316;p1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t>Scan your Processes for Potential Risks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sp>
        <p:nvSpPr>
          <p:cNvPr id="1321" name="Google Shape;1321;p15"/>
          <p:cNvSpPr/>
          <p:nvPr/>
        </p:nvSpPr>
        <p:spPr>
          <a:xfrm>
            <a:off x="1" y="291787"/>
            <a:ext cx="12191999" cy="130033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22" name="Google Shape;1322;p15"/>
          <p:cNvSpPr txBox="1">
            <a:spLocks noGrp="1"/>
          </p:cNvSpPr>
          <p:nvPr>
            <p:ph type="body" idx="2"/>
          </p:nvPr>
        </p:nvSpPr>
        <p:spPr>
          <a:xfrm>
            <a:off x="389965" y="53733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Brainstorming Risk Areas</a:t>
            </a:r>
            <a:endParaRPr/>
          </a:p>
        </p:txBody>
      </p:sp>
      <p:sp>
        <p:nvSpPr>
          <p:cNvPr id="1323" name="Google Shape;1323;p15"/>
          <p:cNvSpPr txBox="1"/>
          <p:nvPr/>
        </p:nvSpPr>
        <p:spPr>
          <a:xfrm>
            <a:off x="389965" y="974579"/>
            <a:ext cx="10854466" cy="244989"/>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600"/>
              <a:buFont typeface="Arial"/>
              <a:buNone/>
            </a:pPr>
            <a:r>
              <a:rPr lang="de-DE" sz="1600" b="0" i="0" dirty="0" err="1">
                <a:solidFill>
                  <a:schemeClr val="lt1"/>
                </a:solidFill>
                <a:latin typeface="Calibri"/>
                <a:ea typeface="Calibri"/>
                <a:cs typeface="Calibri"/>
                <a:sym typeface="Calibri"/>
              </a:rPr>
              <a:t>Identifying</a:t>
            </a:r>
            <a:r>
              <a:rPr lang="de-DE" sz="1600" b="0" i="0" dirty="0">
                <a:solidFill>
                  <a:schemeClr val="lt1"/>
                </a:solidFill>
                <a:latin typeface="Calibri"/>
                <a:ea typeface="Calibri"/>
                <a:cs typeface="Calibri"/>
                <a:sym typeface="Calibri"/>
              </a:rPr>
              <a:t> Risk Areas </a:t>
            </a:r>
            <a:r>
              <a:rPr lang="de-DE" sz="1600" b="0" i="0" dirty="0" err="1">
                <a:solidFill>
                  <a:schemeClr val="lt1"/>
                </a:solidFill>
                <a:latin typeface="Calibri"/>
                <a:ea typeface="Calibri"/>
                <a:cs typeface="Calibri"/>
                <a:sym typeface="Calibri"/>
              </a:rPr>
              <a:t>usually</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starts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with</a:t>
            </a:r>
            <a:r>
              <a:rPr lang="de-DE" sz="1600" b="0" i="0" dirty="0">
                <a:solidFill>
                  <a:schemeClr val="lt1"/>
                </a:solidFill>
                <a:latin typeface="Calibri"/>
                <a:ea typeface="Calibri"/>
                <a:cs typeface="Calibri"/>
                <a:sym typeface="Calibri"/>
              </a:rPr>
              <a:t> a Brainstorming </a:t>
            </a:r>
            <a:r>
              <a:rPr lang="de-DE" sz="1600" b="0" i="0" dirty="0" err="1">
                <a:solidFill>
                  <a:schemeClr val="lt1"/>
                </a:solidFill>
                <a:latin typeface="Calibri"/>
                <a:ea typeface="Calibri"/>
                <a:cs typeface="Calibri"/>
                <a:sym typeface="Calibri"/>
              </a:rPr>
              <a:t>exercise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It</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is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important</a:t>
            </a:r>
            <a:r>
              <a:rPr lang="de-DE" sz="1600" b="0" i="0" dirty="0">
                <a:solidFill>
                  <a:schemeClr val="lt1"/>
                </a:solidFill>
                <a:latin typeface="Calibri"/>
                <a:ea typeface="Calibri"/>
                <a:cs typeface="Calibri"/>
                <a:sym typeface="Calibri"/>
              </a:rPr>
              <a:t> to </a:t>
            </a:r>
            <a:r>
              <a:rPr lang="de-DE" sz="1600" b="0" i="0" dirty="0" err="1">
                <a:solidFill>
                  <a:schemeClr val="lt1"/>
                </a:solidFill>
                <a:latin typeface="Calibri"/>
                <a:ea typeface="Calibri"/>
                <a:cs typeface="Calibri"/>
                <a:sym typeface="Calibri"/>
              </a:rPr>
              <a:t>integrate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the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right</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team</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members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or</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ask</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for</a:t>
            </a:r>
            <a:r>
              <a:rPr lang="de-DE" sz="1600" b="0" i="0" dirty="0">
                <a:solidFill>
                  <a:schemeClr val="lt1"/>
                </a:solidFill>
                <a:latin typeface="Calibri"/>
                <a:ea typeface="Calibri"/>
                <a:cs typeface="Calibri"/>
                <a:sym typeface="Calibri"/>
              </a:rPr>
              <a:t> external </a:t>
            </a:r>
            <a:r>
              <a:rPr lang="de-DE" sz="1600" b="0" i="0" dirty="0" err="1">
                <a:solidFill>
                  <a:schemeClr val="lt1"/>
                </a:solidFill>
                <a:latin typeface="Calibri"/>
                <a:ea typeface="Calibri"/>
                <a:cs typeface="Calibri"/>
                <a:sym typeface="Calibri"/>
              </a:rPr>
              <a:t>help</a:t>
            </a:r>
            <a:r>
              <a:rPr lang="de-DE" sz="1600" b="0" i="0" dirty="0">
                <a:solidFill>
                  <a:schemeClr val="lt1"/>
                </a:solidFill>
                <a:latin typeface="Calibri"/>
                <a:ea typeface="Calibri"/>
                <a:cs typeface="Calibri"/>
                <a:sym typeface="Calibri"/>
              </a:rPr>
              <a:t>.</a:t>
            </a:r>
            <a:endParaRPr dirty="0"/>
          </a:p>
        </p:txBody>
      </p:sp>
      <p:grpSp>
        <p:nvGrpSpPr>
          <p:cNvPr id="1324" name="Google Shape;1324;p15"/>
          <p:cNvGrpSpPr/>
          <p:nvPr/>
        </p:nvGrpSpPr>
        <p:grpSpPr>
          <a:xfrm>
            <a:off x="1565500" y="1966991"/>
            <a:ext cx="8785962" cy="3916430"/>
            <a:chOff x="3406038" y="1793922"/>
            <a:chExt cx="8785962" cy="3916430"/>
          </a:xfrm>
        </p:grpSpPr>
        <p:grpSp>
          <p:nvGrpSpPr>
            <p:cNvPr id="1325" name="Google Shape;1325;p15"/>
            <p:cNvGrpSpPr/>
            <p:nvPr/>
          </p:nvGrpSpPr>
          <p:grpSpPr>
            <a:xfrm>
              <a:off x="5268710" y="1921411"/>
              <a:ext cx="2351751" cy="2485447"/>
              <a:chOff x="4240015" y="1767443"/>
              <a:chExt cx="2351751" cy="2485447"/>
            </a:xfrm>
          </p:grpSpPr>
          <p:cxnSp>
            <p:nvCxnSpPr>
              <p:cNvPr id="1326" name="Google Shape;1326;p15"/>
              <p:cNvCxnSpPr/>
              <p:nvPr/>
            </p:nvCxnSpPr>
            <p:spPr>
              <a:xfrm rot="10800000">
                <a:off x="4367468" y="4200726"/>
                <a:ext cx="805470" cy="0"/>
              </a:xfrm>
              <a:prstGeom prst="straightConnector1">
                <a:avLst/>
              </a:prstGeom>
              <a:noFill/>
              <a:ln w="19050" cap="flat" cmpd="sng">
                <a:solidFill>
                  <a:srgbClr val="85D2C7"/>
                </a:solidFill>
                <a:prstDash val="dot"/>
                <a:miter lim="800000"/>
                <a:headEnd type="none" w="sm" len="sm"/>
                <a:tailEnd type="none" w="sm" len="sm"/>
              </a:ln>
            </p:spPr>
          </p:cxnSp>
          <p:sp>
            <p:nvSpPr>
              <p:cNvPr id="1327" name="Google Shape;1327;p15"/>
              <p:cNvSpPr/>
              <p:nvPr/>
            </p:nvSpPr>
            <p:spPr>
              <a:xfrm>
                <a:off x="4240015" y="4148562"/>
                <a:ext cx="104328" cy="104328"/>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28" name="Google Shape;1328;p15"/>
              <p:cNvCxnSpPr/>
              <p:nvPr/>
            </p:nvCxnSpPr>
            <p:spPr>
              <a:xfrm rot="10800000">
                <a:off x="4705175" y="2868020"/>
                <a:ext cx="428777" cy="0"/>
              </a:xfrm>
              <a:prstGeom prst="straightConnector1">
                <a:avLst/>
              </a:prstGeom>
              <a:noFill/>
              <a:ln w="19050" cap="flat" cmpd="sng">
                <a:solidFill>
                  <a:srgbClr val="916395"/>
                </a:solidFill>
                <a:prstDash val="dot"/>
                <a:miter lim="800000"/>
                <a:headEnd type="none" w="sm" len="sm"/>
                <a:tailEnd type="none" w="sm" len="sm"/>
              </a:ln>
            </p:spPr>
          </p:cxnSp>
          <p:sp>
            <p:nvSpPr>
              <p:cNvPr id="1329" name="Google Shape;1329;p15"/>
              <p:cNvSpPr/>
              <p:nvPr/>
            </p:nvSpPr>
            <p:spPr>
              <a:xfrm>
                <a:off x="4577722" y="2815856"/>
                <a:ext cx="104328" cy="104328"/>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0" name="Google Shape;1330;p15"/>
              <p:cNvCxnSpPr/>
              <p:nvPr/>
            </p:nvCxnSpPr>
            <p:spPr>
              <a:xfrm rot="10800000">
                <a:off x="5786296" y="1819607"/>
                <a:ext cx="805470" cy="0"/>
              </a:xfrm>
              <a:prstGeom prst="straightConnector1">
                <a:avLst/>
              </a:prstGeom>
              <a:noFill/>
              <a:ln w="19050" cap="flat" cmpd="sng">
                <a:solidFill>
                  <a:srgbClr val="79527B"/>
                </a:solidFill>
                <a:prstDash val="dot"/>
                <a:miter lim="800000"/>
                <a:headEnd type="none" w="sm" len="sm"/>
                <a:tailEnd type="none" w="sm" len="sm"/>
              </a:ln>
            </p:spPr>
          </p:cxnSp>
          <p:sp>
            <p:nvSpPr>
              <p:cNvPr id="1331" name="Google Shape;1331;p15"/>
              <p:cNvSpPr/>
              <p:nvPr/>
            </p:nvSpPr>
            <p:spPr>
              <a:xfrm>
                <a:off x="5658843" y="1767443"/>
                <a:ext cx="104328" cy="10432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332" name="Google Shape;1332;p15"/>
            <p:cNvGrpSpPr/>
            <p:nvPr/>
          </p:nvGrpSpPr>
          <p:grpSpPr>
            <a:xfrm flipH="1">
              <a:off x="8384964" y="1921411"/>
              <a:ext cx="2202158" cy="2485447"/>
              <a:chOff x="4276591" y="1767443"/>
              <a:chExt cx="2202158" cy="2485447"/>
            </a:xfrm>
          </p:grpSpPr>
          <p:cxnSp>
            <p:nvCxnSpPr>
              <p:cNvPr id="1333" name="Google Shape;1333;p15"/>
              <p:cNvCxnSpPr/>
              <p:nvPr/>
            </p:nvCxnSpPr>
            <p:spPr>
              <a:xfrm rot="10800000">
                <a:off x="4404044" y="4200726"/>
                <a:ext cx="805470" cy="0"/>
              </a:xfrm>
              <a:prstGeom prst="straightConnector1">
                <a:avLst/>
              </a:prstGeom>
              <a:noFill/>
              <a:ln w="19050" cap="flat" cmpd="sng">
                <a:solidFill>
                  <a:srgbClr val="916395"/>
                </a:solidFill>
                <a:prstDash val="dot"/>
                <a:miter lim="800000"/>
                <a:headEnd type="none" w="sm" len="sm"/>
                <a:tailEnd type="none" w="sm" len="sm"/>
              </a:ln>
            </p:spPr>
          </p:cxnSp>
          <p:sp>
            <p:nvSpPr>
              <p:cNvPr id="1334" name="Google Shape;1334;p15"/>
              <p:cNvSpPr/>
              <p:nvPr/>
            </p:nvSpPr>
            <p:spPr>
              <a:xfrm>
                <a:off x="4276591" y="4148562"/>
                <a:ext cx="104328" cy="104328"/>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5" name="Google Shape;1335;p15"/>
              <p:cNvCxnSpPr/>
              <p:nvPr/>
            </p:nvCxnSpPr>
            <p:spPr>
              <a:xfrm rot="10800000">
                <a:off x="4665105" y="2857745"/>
                <a:ext cx="500620" cy="0"/>
              </a:xfrm>
              <a:prstGeom prst="straightConnector1">
                <a:avLst/>
              </a:prstGeom>
              <a:noFill/>
              <a:ln w="19050" cap="flat" cmpd="sng">
                <a:solidFill>
                  <a:srgbClr val="85D2C7"/>
                </a:solidFill>
                <a:prstDash val="dot"/>
                <a:miter lim="800000"/>
                <a:headEnd type="none" w="sm" len="sm"/>
                <a:tailEnd type="none" w="sm" len="sm"/>
              </a:ln>
            </p:spPr>
          </p:cxnSp>
          <p:sp>
            <p:nvSpPr>
              <p:cNvPr id="1336" name="Google Shape;1336;p15"/>
              <p:cNvSpPr/>
              <p:nvPr/>
            </p:nvSpPr>
            <p:spPr>
              <a:xfrm>
                <a:off x="4537652" y="2805581"/>
                <a:ext cx="104328" cy="104328"/>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7" name="Google Shape;1337;p15"/>
              <p:cNvCxnSpPr/>
              <p:nvPr/>
            </p:nvCxnSpPr>
            <p:spPr>
              <a:xfrm rot="10800000">
                <a:off x="5673279" y="1819607"/>
                <a:ext cx="805470" cy="0"/>
              </a:xfrm>
              <a:prstGeom prst="straightConnector1">
                <a:avLst/>
              </a:prstGeom>
              <a:noFill/>
              <a:ln w="19050" cap="flat" cmpd="sng">
                <a:solidFill>
                  <a:srgbClr val="F27954"/>
                </a:solidFill>
                <a:prstDash val="dot"/>
                <a:miter lim="800000"/>
                <a:headEnd type="none" w="sm" len="sm"/>
                <a:tailEnd type="none" w="sm" len="sm"/>
              </a:ln>
            </p:spPr>
          </p:cxnSp>
          <p:sp>
            <p:nvSpPr>
              <p:cNvPr id="1338" name="Google Shape;1338;p15"/>
              <p:cNvSpPr/>
              <p:nvPr/>
            </p:nvSpPr>
            <p:spPr>
              <a:xfrm>
                <a:off x="5545826" y="1767443"/>
                <a:ext cx="104328" cy="10432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339" name="Google Shape;1339;p15"/>
            <p:cNvGrpSpPr/>
            <p:nvPr/>
          </p:nvGrpSpPr>
          <p:grpSpPr>
            <a:xfrm>
              <a:off x="5723408" y="1929457"/>
              <a:ext cx="4462181" cy="3780896"/>
              <a:chOff x="7034500" y="2593161"/>
              <a:chExt cx="10358529" cy="8776991"/>
            </a:xfrm>
          </p:grpSpPr>
          <p:sp>
            <p:nvSpPr>
              <p:cNvPr id="1340" name="Google Shape;1340;p15"/>
              <p:cNvSpPr/>
              <p:nvPr/>
            </p:nvSpPr>
            <p:spPr>
              <a:xfrm>
                <a:off x="12305206" y="2593161"/>
                <a:ext cx="3506287" cy="3064283"/>
              </a:xfrm>
              <a:custGeom>
                <a:avLst/>
                <a:gdLst/>
                <a:ahLst/>
                <a:cxnLst/>
                <a:rect l="l" t="t" r="r" b="b"/>
                <a:pathLst>
                  <a:path w="3506287" h="3064282" extrusionOk="0">
                    <a:moveTo>
                      <a:pt x="0" y="0"/>
                    </a:moveTo>
                    <a:lnTo>
                      <a:pt x="175203" y="4430"/>
                    </a:lnTo>
                    <a:cubicBezTo>
                      <a:pt x="1411624" y="67105"/>
                      <a:pt x="2533699" y="563182"/>
                      <a:pt x="3392535" y="1343768"/>
                    </a:cubicBezTo>
                    <a:lnTo>
                      <a:pt x="3506287" y="1452221"/>
                    </a:lnTo>
                    <a:lnTo>
                      <a:pt x="1894225" y="3064282"/>
                    </a:lnTo>
                    <a:lnTo>
                      <a:pt x="1755749" y="2938426"/>
                    </a:lnTo>
                    <a:cubicBezTo>
                      <a:pt x="1289628" y="2553749"/>
                      <a:pt x="701440" y="2311697"/>
                      <a:pt x="57997" y="2279081"/>
                    </a:cubicBezTo>
                    <a:lnTo>
                      <a:pt x="0" y="2277615"/>
                    </a:lnTo>
                    <a:lnTo>
                      <a:pt x="0" y="0"/>
                    </a:lnTo>
                    <a:close/>
                  </a:path>
                </a:pathLst>
              </a:cu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1" name="Google Shape;1341;p15"/>
              <p:cNvSpPr/>
              <p:nvPr/>
            </p:nvSpPr>
            <p:spPr>
              <a:xfrm>
                <a:off x="8616037" y="2593161"/>
                <a:ext cx="3506287" cy="3064282"/>
              </a:xfrm>
              <a:custGeom>
                <a:avLst/>
                <a:gdLst/>
                <a:ahLst/>
                <a:cxnLst/>
                <a:rect l="l" t="t" r="r" b="b"/>
                <a:pathLst>
                  <a:path w="3506287" h="3064282" extrusionOk="0">
                    <a:moveTo>
                      <a:pt x="3506287" y="0"/>
                    </a:moveTo>
                    <a:lnTo>
                      <a:pt x="3506287" y="2277615"/>
                    </a:lnTo>
                    <a:lnTo>
                      <a:pt x="3448289" y="2279081"/>
                    </a:lnTo>
                    <a:cubicBezTo>
                      <a:pt x="2804846" y="2311697"/>
                      <a:pt x="2216658" y="2553749"/>
                      <a:pt x="1750537" y="2938426"/>
                    </a:cubicBezTo>
                    <a:lnTo>
                      <a:pt x="1612061" y="3064282"/>
                    </a:lnTo>
                    <a:lnTo>
                      <a:pt x="0" y="1452222"/>
                    </a:lnTo>
                    <a:lnTo>
                      <a:pt x="113753" y="1343768"/>
                    </a:lnTo>
                    <a:cubicBezTo>
                      <a:pt x="972589" y="563182"/>
                      <a:pt x="2094664" y="67105"/>
                      <a:pt x="3331085" y="4430"/>
                    </a:cubicBezTo>
                    <a:lnTo>
                      <a:pt x="3506287" y="0"/>
                    </a:lnTo>
                    <a:close/>
                  </a:path>
                </a:pathLst>
              </a:cu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2" name="Google Shape;1342;p15"/>
              <p:cNvSpPr/>
              <p:nvPr/>
            </p:nvSpPr>
            <p:spPr>
              <a:xfrm>
                <a:off x="14328744" y="4174698"/>
                <a:ext cx="3064284" cy="3506287"/>
              </a:xfrm>
              <a:custGeom>
                <a:avLst/>
                <a:gdLst/>
                <a:ahLst/>
                <a:cxnLst/>
                <a:rect l="l" t="t" r="r" b="b"/>
                <a:pathLst>
                  <a:path w="3064284" h="3506287" extrusionOk="0">
                    <a:moveTo>
                      <a:pt x="1612062" y="0"/>
                    </a:moveTo>
                    <a:lnTo>
                      <a:pt x="1720516" y="113753"/>
                    </a:lnTo>
                    <a:cubicBezTo>
                      <a:pt x="2501102" y="972590"/>
                      <a:pt x="2997180" y="2094665"/>
                      <a:pt x="3059854" y="3331085"/>
                    </a:cubicBezTo>
                    <a:lnTo>
                      <a:pt x="3064284" y="3506287"/>
                    </a:lnTo>
                    <a:lnTo>
                      <a:pt x="786669" y="3506287"/>
                    </a:lnTo>
                    <a:lnTo>
                      <a:pt x="785202" y="3448290"/>
                    </a:lnTo>
                    <a:cubicBezTo>
                      <a:pt x="752586" y="2804847"/>
                      <a:pt x="510534" y="2216659"/>
                      <a:pt x="125857" y="1750538"/>
                    </a:cubicBezTo>
                    <a:lnTo>
                      <a:pt x="0" y="1612061"/>
                    </a:lnTo>
                    <a:lnTo>
                      <a:pt x="1612062" y="0"/>
                    </a:lnTo>
                    <a:close/>
                  </a:path>
                </a:pathLst>
              </a:cu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3" name="Google Shape;1343;p15"/>
              <p:cNvSpPr/>
              <p:nvPr/>
            </p:nvSpPr>
            <p:spPr>
              <a:xfrm>
                <a:off x="7034500" y="4174698"/>
                <a:ext cx="3064282" cy="3506286"/>
              </a:xfrm>
              <a:custGeom>
                <a:avLst/>
                <a:gdLst/>
                <a:ahLst/>
                <a:cxnLst/>
                <a:rect l="l" t="t" r="r" b="b"/>
                <a:pathLst>
                  <a:path w="3064282" h="3506286" extrusionOk="0">
                    <a:moveTo>
                      <a:pt x="1452221" y="0"/>
                    </a:moveTo>
                    <a:lnTo>
                      <a:pt x="3064282" y="1612060"/>
                    </a:lnTo>
                    <a:lnTo>
                      <a:pt x="2938425" y="1750537"/>
                    </a:lnTo>
                    <a:cubicBezTo>
                      <a:pt x="2553748" y="2216658"/>
                      <a:pt x="2311696" y="2804846"/>
                      <a:pt x="2279080" y="3448289"/>
                    </a:cubicBezTo>
                    <a:lnTo>
                      <a:pt x="2277613" y="3506286"/>
                    </a:lnTo>
                    <a:lnTo>
                      <a:pt x="0" y="3506286"/>
                    </a:lnTo>
                    <a:lnTo>
                      <a:pt x="4430" y="3331084"/>
                    </a:lnTo>
                    <a:cubicBezTo>
                      <a:pt x="67105" y="2094664"/>
                      <a:pt x="563182" y="972589"/>
                      <a:pt x="1343768" y="113752"/>
                    </a:cubicBezTo>
                    <a:lnTo>
                      <a:pt x="1452221" y="0"/>
                    </a:lnTo>
                    <a:close/>
                  </a:path>
                </a:pathLst>
              </a:cu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4" name="Google Shape;1344;p15"/>
              <p:cNvSpPr/>
              <p:nvPr/>
            </p:nvSpPr>
            <p:spPr>
              <a:xfrm>
                <a:off x="7034501" y="7863865"/>
                <a:ext cx="3064281" cy="3506287"/>
              </a:xfrm>
              <a:custGeom>
                <a:avLst/>
                <a:gdLst/>
                <a:ahLst/>
                <a:cxnLst/>
                <a:rect l="l" t="t" r="r" b="b"/>
                <a:pathLst>
                  <a:path w="3064281" h="3506287" extrusionOk="0">
                    <a:moveTo>
                      <a:pt x="0" y="0"/>
                    </a:moveTo>
                    <a:lnTo>
                      <a:pt x="2277613" y="0"/>
                    </a:lnTo>
                    <a:lnTo>
                      <a:pt x="2279080" y="57999"/>
                    </a:lnTo>
                    <a:cubicBezTo>
                      <a:pt x="2311696" y="701442"/>
                      <a:pt x="2553748" y="1289630"/>
                      <a:pt x="2938425" y="1755751"/>
                    </a:cubicBezTo>
                    <a:lnTo>
                      <a:pt x="3064281" y="1894226"/>
                    </a:lnTo>
                    <a:lnTo>
                      <a:pt x="1452220" y="3506287"/>
                    </a:lnTo>
                    <a:lnTo>
                      <a:pt x="1343768" y="3392536"/>
                    </a:lnTo>
                    <a:cubicBezTo>
                      <a:pt x="563182" y="2533700"/>
                      <a:pt x="67105" y="1411625"/>
                      <a:pt x="4430" y="175204"/>
                    </a:cubicBezTo>
                    <a:lnTo>
                      <a:pt x="0" y="0"/>
                    </a:lnTo>
                    <a:close/>
                  </a:path>
                </a:pathLst>
              </a:cu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5" name="Google Shape;1345;p15"/>
              <p:cNvSpPr/>
              <p:nvPr/>
            </p:nvSpPr>
            <p:spPr>
              <a:xfrm>
                <a:off x="14328746" y="7863864"/>
                <a:ext cx="3064283" cy="3506288"/>
              </a:xfrm>
              <a:custGeom>
                <a:avLst/>
                <a:gdLst/>
                <a:ahLst/>
                <a:cxnLst/>
                <a:rect l="l" t="t" r="r" b="b"/>
                <a:pathLst>
                  <a:path w="3064283" h="3506288" extrusionOk="0">
                    <a:moveTo>
                      <a:pt x="786668" y="0"/>
                    </a:moveTo>
                    <a:lnTo>
                      <a:pt x="3064283" y="0"/>
                    </a:lnTo>
                    <a:lnTo>
                      <a:pt x="3059853" y="175204"/>
                    </a:lnTo>
                    <a:cubicBezTo>
                      <a:pt x="2997179" y="1411625"/>
                      <a:pt x="2501101" y="2533700"/>
                      <a:pt x="1720515" y="3392536"/>
                    </a:cubicBezTo>
                    <a:lnTo>
                      <a:pt x="1612062" y="3506288"/>
                    </a:lnTo>
                    <a:lnTo>
                      <a:pt x="0" y="1894226"/>
                    </a:lnTo>
                    <a:lnTo>
                      <a:pt x="125856" y="1755751"/>
                    </a:lnTo>
                    <a:cubicBezTo>
                      <a:pt x="510533" y="1289630"/>
                      <a:pt x="752585" y="701442"/>
                      <a:pt x="785201" y="57999"/>
                    </a:cubicBezTo>
                    <a:lnTo>
                      <a:pt x="786668" y="0"/>
                    </a:lnTo>
                    <a:close/>
                  </a:path>
                </a:pathLst>
              </a:cu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grpSp>
        <p:sp>
          <p:nvSpPr>
            <p:cNvPr id="1346" name="Google Shape;1346;p15"/>
            <p:cNvSpPr txBox="1"/>
            <p:nvPr/>
          </p:nvSpPr>
          <p:spPr>
            <a:xfrm>
              <a:off x="6110079" y="4385250"/>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1</a:t>
              </a:r>
              <a:endParaRPr/>
            </a:p>
          </p:txBody>
        </p:sp>
        <p:sp>
          <p:nvSpPr>
            <p:cNvPr id="1347" name="Google Shape;1347;p15"/>
            <p:cNvSpPr txBox="1"/>
            <p:nvPr/>
          </p:nvSpPr>
          <p:spPr>
            <a:xfrm>
              <a:off x="9287376" y="4465935"/>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6</a:t>
              </a:r>
              <a:endParaRPr/>
            </a:p>
          </p:txBody>
        </p:sp>
        <p:sp>
          <p:nvSpPr>
            <p:cNvPr id="1348" name="Google Shape;1348;p15"/>
            <p:cNvSpPr txBox="1"/>
            <p:nvPr/>
          </p:nvSpPr>
          <p:spPr>
            <a:xfrm>
              <a:off x="9371940" y="3145923"/>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5</a:t>
              </a:r>
              <a:endParaRPr/>
            </a:p>
          </p:txBody>
        </p:sp>
        <p:sp>
          <p:nvSpPr>
            <p:cNvPr id="1349" name="Google Shape;1349;p15"/>
            <p:cNvSpPr txBox="1"/>
            <p:nvPr/>
          </p:nvSpPr>
          <p:spPr>
            <a:xfrm>
              <a:off x="6109373" y="3096097"/>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2</a:t>
              </a:r>
              <a:endParaRPr/>
            </a:p>
          </p:txBody>
        </p:sp>
        <p:sp>
          <p:nvSpPr>
            <p:cNvPr id="1350" name="Google Shape;1350;p15"/>
            <p:cNvSpPr txBox="1"/>
            <p:nvPr/>
          </p:nvSpPr>
          <p:spPr>
            <a:xfrm>
              <a:off x="7016895" y="2174755"/>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3</a:t>
              </a:r>
              <a:endParaRPr/>
            </a:p>
          </p:txBody>
        </p:sp>
        <p:sp>
          <p:nvSpPr>
            <p:cNvPr id="1351" name="Google Shape;1351;p15"/>
            <p:cNvSpPr txBox="1"/>
            <p:nvPr/>
          </p:nvSpPr>
          <p:spPr>
            <a:xfrm>
              <a:off x="8398087" y="2211821"/>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4</a:t>
              </a:r>
              <a:endParaRPr/>
            </a:p>
          </p:txBody>
        </p:sp>
        <p:sp>
          <p:nvSpPr>
            <p:cNvPr id="1352" name="Google Shape;1352;p15"/>
            <p:cNvSpPr txBox="1"/>
            <p:nvPr/>
          </p:nvSpPr>
          <p:spPr>
            <a:xfrm>
              <a:off x="3406038" y="4193757"/>
              <a:ext cx="1799700" cy="1312200"/>
            </a:xfrm>
            <a:prstGeom prst="rect">
              <a:avLst/>
            </a:prstGeom>
            <a:noFill/>
            <a:ln>
              <a:noFill/>
            </a:ln>
          </p:spPr>
          <p:txBody>
            <a:bodyPr spcFirstLastPara="1" wrap="square" lIns="34275" tIns="17125" rIns="34275" bIns="17125" anchor="t" anchorCtr="0">
              <a:spAutoFit/>
            </a:bodyPr>
            <a:lstStyle/>
            <a:p>
              <a:pPr marL="0" marR="0" lvl="0" indent="0" algn="r" rtl="0">
                <a:lnSpc>
                  <a:spcPct val="104999"/>
                </a:lnSpc>
                <a:spcBef>
                  <a:spcPts val="0"/>
                </a:spcBef>
                <a:spcAft>
                  <a:spcPts val="0"/>
                </a:spcAft>
                <a:buClr>
                  <a:srgbClr val="595959"/>
                </a:buClr>
                <a:buSzPts val="2000"/>
                <a:buFont typeface="Arial"/>
                <a:buNone/>
              </a:pPr>
              <a:r>
                <a:rPr lang="de-DE" sz="2000">
                  <a:solidFill>
                    <a:srgbClr val="595959"/>
                  </a:solidFill>
                  <a:latin typeface="Calibri"/>
                  <a:ea typeface="Calibri"/>
                  <a:cs typeface="Calibri"/>
                  <a:sym typeface="Calibri"/>
                </a:rPr>
                <a:t>Identification of all process-related risk areas</a:t>
              </a:r>
              <a:endParaRPr sz="2000">
                <a:solidFill>
                  <a:srgbClr val="595959"/>
                </a:solidFill>
                <a:latin typeface="Calibri"/>
                <a:ea typeface="Calibri"/>
                <a:cs typeface="Calibri"/>
                <a:sym typeface="Calibri"/>
              </a:endParaRPr>
            </a:p>
          </p:txBody>
        </p:sp>
        <p:sp>
          <p:nvSpPr>
            <p:cNvPr id="1353" name="Google Shape;1353;p15"/>
            <p:cNvSpPr txBox="1"/>
            <p:nvPr/>
          </p:nvSpPr>
          <p:spPr>
            <a:xfrm>
              <a:off x="3749287" y="2836279"/>
              <a:ext cx="1767705" cy="842931"/>
            </a:xfrm>
            <a:prstGeom prst="rect">
              <a:avLst/>
            </a:prstGeom>
            <a:noFill/>
            <a:ln>
              <a:noFill/>
            </a:ln>
          </p:spPr>
          <p:txBody>
            <a:bodyPr spcFirstLastPara="1" wrap="square" lIns="34275" tIns="17125" rIns="34275" bIns="17125" anchor="t" anchorCtr="0">
              <a:spAutoFit/>
            </a:bodyPr>
            <a:lstStyle/>
            <a:p>
              <a:pPr marL="0" marR="0" lvl="0" indent="0" algn="r" rtl="0">
                <a:lnSpc>
                  <a:spcPct val="104999"/>
                </a:lnSpc>
                <a:spcBef>
                  <a:spcPts val="0"/>
                </a:spcBef>
                <a:spcAft>
                  <a:spcPts val="0"/>
                </a:spcAft>
                <a:buClr>
                  <a:srgbClr val="595959"/>
                </a:buClr>
                <a:buSzPts val="2000"/>
                <a:buFont typeface="Arial"/>
                <a:buNone/>
              </a:pPr>
              <a:r>
                <a:rPr lang="de-DE" sz="2000">
                  <a:solidFill>
                    <a:srgbClr val="595959"/>
                  </a:solidFill>
                  <a:latin typeface="Calibri"/>
                  <a:ea typeface="Calibri"/>
                  <a:cs typeface="Calibri"/>
                  <a:sym typeface="Calibri"/>
                </a:rPr>
                <a:t>Are we well positioned in all areas?</a:t>
              </a:r>
              <a:endParaRPr sz="2000">
                <a:solidFill>
                  <a:srgbClr val="595959"/>
                </a:solidFill>
                <a:latin typeface="Calibri"/>
                <a:ea typeface="Calibri"/>
                <a:cs typeface="Calibri"/>
                <a:sym typeface="Calibri"/>
              </a:endParaRPr>
            </a:p>
          </p:txBody>
        </p:sp>
        <p:sp>
          <p:nvSpPr>
            <p:cNvPr id="1354" name="Google Shape;1354;p15"/>
            <p:cNvSpPr txBox="1"/>
            <p:nvPr/>
          </p:nvSpPr>
          <p:spPr>
            <a:xfrm>
              <a:off x="4446020" y="1829983"/>
              <a:ext cx="2244318" cy="304322"/>
            </a:xfrm>
            <a:prstGeom prst="rect">
              <a:avLst/>
            </a:prstGeom>
            <a:noFill/>
            <a:ln>
              <a:noFill/>
            </a:ln>
          </p:spPr>
          <p:txBody>
            <a:bodyPr spcFirstLastPara="1" wrap="square" lIns="34275" tIns="17125" rIns="34275" bIns="17125" anchor="t" anchorCtr="0">
              <a:spAutoFit/>
            </a:bodyPr>
            <a:lstStyle/>
            <a:p>
              <a:pPr marL="0" marR="0" lvl="0" indent="0" algn="r" rtl="0">
                <a:lnSpc>
                  <a:spcPct val="104999"/>
                </a:lnSpc>
                <a:spcBef>
                  <a:spcPts val="0"/>
                </a:spcBef>
                <a:spcAft>
                  <a:spcPts val="0"/>
                </a:spcAft>
                <a:buClr>
                  <a:srgbClr val="595959"/>
                </a:buClr>
                <a:buSzPts val="2000"/>
                <a:buFont typeface="Arial"/>
                <a:buNone/>
              </a:pPr>
              <a:r>
                <a:rPr lang="de-DE" sz="2000">
                  <a:solidFill>
                    <a:srgbClr val="595959"/>
                  </a:solidFill>
                  <a:latin typeface="Calibri"/>
                  <a:ea typeface="Calibri"/>
                  <a:cs typeface="Calibri"/>
                  <a:sym typeface="Calibri"/>
                </a:rPr>
                <a:t>Do we have gaps?</a:t>
              </a:r>
              <a:endParaRPr/>
            </a:p>
          </p:txBody>
        </p:sp>
        <p:sp>
          <p:nvSpPr>
            <p:cNvPr id="1355" name="Google Shape;1355;p15"/>
            <p:cNvSpPr txBox="1"/>
            <p:nvPr/>
          </p:nvSpPr>
          <p:spPr>
            <a:xfrm>
              <a:off x="10626065" y="4229350"/>
              <a:ext cx="1428945" cy="842931"/>
            </a:xfrm>
            <a:prstGeom prst="rect">
              <a:avLst/>
            </a:prstGeom>
            <a:noFill/>
            <a:ln>
              <a:noFill/>
            </a:ln>
          </p:spPr>
          <p:txBody>
            <a:bodyPr spcFirstLastPara="1" wrap="square" lIns="34275" tIns="17125" rIns="34275" bIns="17125" anchor="t" anchorCtr="0">
              <a:spAutoFit/>
            </a:bodyPr>
            <a:lstStyle/>
            <a:p>
              <a:pPr marL="0" marR="0" lvl="0" indent="0" algn="l" rtl="0">
                <a:lnSpc>
                  <a:spcPct val="104999"/>
                </a:lnSpc>
                <a:spcBef>
                  <a:spcPts val="0"/>
                </a:spcBef>
                <a:spcAft>
                  <a:spcPts val="0"/>
                </a:spcAft>
                <a:buClr>
                  <a:srgbClr val="595959"/>
                </a:buClr>
                <a:buSzPts val="2000"/>
                <a:buFont typeface="Arial"/>
                <a:buNone/>
              </a:pPr>
              <a:r>
                <a:rPr lang="de-DE" sz="2000">
                  <a:solidFill>
                    <a:srgbClr val="595959"/>
                  </a:solidFill>
                  <a:latin typeface="Calibri"/>
                  <a:ea typeface="Calibri"/>
                  <a:cs typeface="Calibri"/>
                  <a:sym typeface="Calibri"/>
                </a:rPr>
                <a:t>How should we prioritise our efforts?</a:t>
              </a:r>
              <a:endParaRPr/>
            </a:p>
          </p:txBody>
        </p:sp>
        <p:sp>
          <p:nvSpPr>
            <p:cNvPr id="1356" name="Google Shape;1356;p15"/>
            <p:cNvSpPr txBox="1"/>
            <p:nvPr/>
          </p:nvSpPr>
          <p:spPr>
            <a:xfrm>
              <a:off x="10392292" y="2871489"/>
              <a:ext cx="1799708" cy="1112236"/>
            </a:xfrm>
            <a:prstGeom prst="rect">
              <a:avLst/>
            </a:prstGeom>
            <a:noFill/>
            <a:ln>
              <a:noFill/>
            </a:ln>
          </p:spPr>
          <p:txBody>
            <a:bodyPr spcFirstLastPara="1" wrap="square" lIns="34275" tIns="17125" rIns="34275" bIns="17125" anchor="t" anchorCtr="0">
              <a:spAutoFit/>
            </a:bodyPr>
            <a:lstStyle/>
            <a:p>
              <a:pPr marL="0" marR="0" lvl="0" indent="0" algn="l" rtl="0">
                <a:lnSpc>
                  <a:spcPct val="104999"/>
                </a:lnSpc>
                <a:spcBef>
                  <a:spcPts val="0"/>
                </a:spcBef>
                <a:spcAft>
                  <a:spcPts val="0"/>
                </a:spcAft>
                <a:buClr>
                  <a:srgbClr val="595959"/>
                </a:buClr>
                <a:buSzPts val="2000"/>
                <a:buFont typeface="Arial"/>
                <a:buNone/>
              </a:pPr>
              <a:r>
                <a:rPr lang="de-DE" sz="2000" dirty="0" err="1">
                  <a:solidFill>
                    <a:srgbClr val="595959"/>
                  </a:solidFill>
                  <a:latin typeface="Calibri"/>
                  <a:ea typeface="Calibri"/>
                  <a:cs typeface="Calibri"/>
                  <a:sym typeface="Calibri"/>
                </a:rPr>
                <a:t>What</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rules</a:t>
              </a:r>
              <a:r>
                <a:rPr lang="de-DE" sz="2000" dirty="0">
                  <a:solidFill>
                    <a:srgbClr val="595959"/>
                  </a:solidFill>
                  <a:latin typeface="Calibri"/>
                  <a:ea typeface="Calibri"/>
                  <a:cs typeface="Calibri"/>
                  <a:sym typeface="Calibri"/>
                </a:rPr>
                <a:t> (of </a:t>
              </a:r>
              <a:r>
                <a:rPr lang="de-DE" sz="2000" dirty="0" err="1">
                  <a:solidFill>
                    <a:srgbClr val="595959"/>
                  </a:solidFill>
                  <a:latin typeface="Calibri"/>
                  <a:ea typeface="Calibri"/>
                  <a:cs typeface="Calibri"/>
                  <a:sym typeface="Calibri"/>
                </a:rPr>
                <a:t>documentation</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should</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we</a:t>
              </a:r>
              <a:r>
                <a:rPr lang="de-DE" sz="2000" dirty="0">
                  <a:solidFill>
                    <a:srgbClr val="595959"/>
                  </a:solidFill>
                  <a:latin typeface="Calibri"/>
                  <a:ea typeface="Calibri"/>
                  <a:cs typeface="Calibri"/>
                  <a:sym typeface="Calibri"/>
                </a:rPr>
                <a:t> follow?</a:t>
              </a:r>
              <a:endParaRPr sz="2000" dirty="0">
                <a:solidFill>
                  <a:srgbClr val="595959"/>
                </a:solidFill>
                <a:latin typeface="Calibri"/>
                <a:ea typeface="Calibri"/>
                <a:cs typeface="Calibri"/>
                <a:sym typeface="Calibri"/>
              </a:endParaRPr>
            </a:p>
          </p:txBody>
        </p:sp>
        <p:sp>
          <p:nvSpPr>
            <p:cNvPr id="1357" name="Google Shape;1357;p15"/>
            <p:cNvSpPr txBox="1"/>
            <p:nvPr/>
          </p:nvSpPr>
          <p:spPr>
            <a:xfrm>
              <a:off x="9697996" y="1793922"/>
              <a:ext cx="2279700" cy="988800"/>
            </a:xfrm>
            <a:prstGeom prst="rect">
              <a:avLst/>
            </a:prstGeom>
            <a:noFill/>
            <a:ln>
              <a:noFill/>
            </a:ln>
          </p:spPr>
          <p:txBody>
            <a:bodyPr spcFirstLastPara="1" wrap="square" lIns="34275" tIns="17125" rIns="34275" bIns="17125" anchor="t" anchorCtr="0">
              <a:spAutoFit/>
            </a:bodyPr>
            <a:lstStyle/>
            <a:p>
              <a:pPr marL="0" marR="0" lvl="0" indent="0" algn="l" rtl="0">
                <a:lnSpc>
                  <a:spcPct val="104999"/>
                </a:lnSpc>
                <a:spcBef>
                  <a:spcPts val="0"/>
                </a:spcBef>
                <a:spcAft>
                  <a:spcPts val="0"/>
                </a:spcAft>
                <a:buClr>
                  <a:srgbClr val="595959"/>
                </a:buClr>
                <a:buSzPts val="2000"/>
                <a:buFont typeface="Arial"/>
                <a:buNone/>
              </a:pPr>
              <a:r>
                <a:rPr lang="de-DE" sz="2000" dirty="0" err="1">
                  <a:solidFill>
                    <a:srgbClr val="595959"/>
                  </a:solidFill>
                  <a:latin typeface="Calibri"/>
                  <a:ea typeface="Calibri"/>
                  <a:cs typeface="Calibri"/>
                  <a:sym typeface="Calibri"/>
                </a:rPr>
                <a:t>What</a:t>
              </a:r>
              <a:r>
                <a:rPr lang="de-DE" sz="2000" dirty="0">
                  <a:solidFill>
                    <a:srgbClr val="595959"/>
                  </a:solidFill>
                  <a:latin typeface="Calibri"/>
                  <a:ea typeface="Calibri"/>
                  <a:cs typeface="Calibri"/>
                  <a:sym typeface="Calibri"/>
                </a:rPr>
                <a:t> will </a:t>
              </a:r>
              <a:r>
                <a:rPr lang="de-DE" sz="2000" dirty="0" err="1">
                  <a:solidFill>
                    <a:srgbClr val="595959"/>
                  </a:solidFill>
                  <a:latin typeface="Calibri"/>
                  <a:ea typeface="Calibri"/>
                  <a:cs typeface="Calibri"/>
                  <a:sym typeface="Calibri"/>
                </a:rPr>
                <a:t>be</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needed</a:t>
              </a:r>
              <a:r>
                <a:rPr lang="de-DE" sz="2000" dirty="0">
                  <a:solidFill>
                    <a:srgbClr val="595959"/>
                  </a:solidFill>
                  <a:latin typeface="Calibri"/>
                  <a:ea typeface="Calibri"/>
                  <a:cs typeface="Calibri"/>
                  <a:sym typeface="Calibri"/>
                </a:rPr>
                <a:t> to </a:t>
              </a:r>
              <a:r>
                <a:rPr lang="de-DE" sz="2000" dirty="0" err="1">
                  <a:solidFill>
                    <a:srgbClr val="595959"/>
                  </a:solidFill>
                  <a:latin typeface="Calibri"/>
                  <a:ea typeface="Calibri"/>
                  <a:cs typeface="Calibri"/>
                  <a:sym typeface="Calibri"/>
                </a:rPr>
                <a:t>react</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adequately</a:t>
              </a:r>
              <a:r>
                <a:rPr lang="de-DE" sz="2000" dirty="0">
                  <a:solidFill>
                    <a:srgbClr val="595959"/>
                  </a:solidFill>
                  <a:latin typeface="Calibri"/>
                  <a:ea typeface="Calibri"/>
                  <a:cs typeface="Calibri"/>
                  <a:sym typeface="Calibri"/>
                </a:rPr>
                <a:t> in case of </a:t>
              </a:r>
              <a:r>
                <a:rPr lang="de-DE" sz="2000" dirty="0" err="1">
                  <a:solidFill>
                    <a:srgbClr val="595959"/>
                  </a:solidFill>
                  <a:latin typeface="Calibri"/>
                  <a:ea typeface="Calibri"/>
                  <a:cs typeface="Calibri"/>
                  <a:sym typeface="Calibri"/>
                </a:rPr>
                <a:t>problems</a:t>
              </a:r>
              <a:r>
                <a:rPr lang="de-DE" sz="2000" dirty="0">
                  <a:solidFill>
                    <a:srgbClr val="595959"/>
                  </a:solidFill>
                  <a:latin typeface="Calibri"/>
                  <a:ea typeface="Calibri"/>
                  <a:cs typeface="Calibri"/>
                  <a:sym typeface="Calibri"/>
                </a:rPr>
                <a:t>?</a:t>
              </a:r>
              <a:endParaRPr sz="2000" dirty="0">
                <a:solidFill>
                  <a:srgbClr val="595959"/>
                </a:solidFill>
                <a:latin typeface="Calibri"/>
                <a:ea typeface="Calibri"/>
                <a:cs typeface="Calibri"/>
                <a:sym typeface="Calibri"/>
              </a:endParaRPr>
            </a:p>
          </p:txBody>
        </p:sp>
        <p:sp>
          <p:nvSpPr>
            <p:cNvPr id="1358" name="Google Shape;1358;p15"/>
            <p:cNvSpPr txBox="1"/>
            <p:nvPr/>
          </p:nvSpPr>
          <p:spPr>
            <a:xfrm>
              <a:off x="6763436" y="3685454"/>
              <a:ext cx="2450287" cy="1645079"/>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9ED4D3"/>
                </a:buClr>
                <a:buSzPts val="3000"/>
                <a:buFont typeface="Arial"/>
                <a:buNone/>
              </a:pPr>
              <a:r>
                <a:rPr lang="de-DE" sz="3000" b="1" i="0">
                  <a:solidFill>
                    <a:srgbClr val="9ED4D3"/>
                  </a:solidFill>
                  <a:latin typeface="Calibri"/>
                  <a:ea typeface="Calibri"/>
                  <a:cs typeface="Calibri"/>
                  <a:sym typeface="Calibri"/>
                </a:rPr>
                <a:t>Brainstorming Risk Areas</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63" name="Google Shape;1363;p1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ct val="100000"/>
              <a:buNone/>
            </a:pPr>
            <a:r>
              <a:rPr lang="de-DE"/>
              <a:t>02</a:t>
            </a:r>
            <a:endParaRPr/>
          </a:p>
          <a:p>
            <a:pPr marL="0" lvl="0" indent="0" algn="l" rtl="0">
              <a:lnSpc>
                <a:spcPct val="90000"/>
              </a:lnSpc>
              <a:spcBef>
                <a:spcPts val="300"/>
              </a:spcBef>
              <a:spcAft>
                <a:spcPts val="0"/>
              </a:spcAft>
              <a:buClr>
                <a:schemeClr val="lt1"/>
              </a:buClr>
              <a:buSzPct val="100000"/>
              <a:buNone/>
            </a:pPr>
            <a:r>
              <a:rPr lang="de-DE" sz="5200"/>
              <a:t>Stakeholder management</a:t>
            </a:r>
            <a:endParaRPr/>
          </a:p>
          <a:p>
            <a:pPr marL="0" lvl="0" indent="0" algn="l" rtl="0">
              <a:lnSpc>
                <a:spcPct val="90000"/>
              </a:lnSpc>
              <a:spcBef>
                <a:spcPts val="300"/>
              </a:spcBef>
              <a:spcAft>
                <a:spcPts val="0"/>
              </a:spcAft>
              <a:buClr>
                <a:schemeClr val="lt1"/>
              </a:buClr>
              <a:buSzPct val="100000"/>
              <a:buNone/>
            </a:pPr>
            <a:endParaRPr/>
          </a:p>
        </p:txBody>
      </p:sp>
      <p:sp>
        <p:nvSpPr>
          <p:cNvPr id="1364" name="Google Shape;1364;p16"/>
          <p:cNvSpPr txBox="1"/>
          <p:nvPr/>
        </p:nvSpPr>
        <p:spPr>
          <a:xfrm>
            <a:off x="666708" y="2584966"/>
            <a:ext cx="55981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a:solidFill>
                  <a:schemeClr val="lt1"/>
                </a:solidFill>
                <a:latin typeface="Calibri"/>
                <a:ea typeface="Calibri"/>
                <a:cs typeface="Calibri"/>
                <a:sym typeface="Calibri"/>
              </a:rPr>
              <a:t>Which stakeholders are important in my company?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p17"/>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0" name="Google Shape;1370;p17"/>
          <p:cNvSpPr txBox="1">
            <a:spLocks noGrp="1"/>
          </p:cNvSpPr>
          <p:nvPr>
            <p:ph type="body" idx="1"/>
          </p:nvPr>
        </p:nvSpPr>
        <p:spPr>
          <a:xfrm>
            <a:off x="369291" y="1592123"/>
            <a:ext cx="5177715" cy="4430429"/>
          </a:xfrm>
          <a:prstGeom prst="rect">
            <a:avLst/>
          </a:prstGeom>
          <a:noFill/>
          <a:ln>
            <a:noFill/>
          </a:ln>
        </p:spPr>
        <p:txBody>
          <a:bodyPr spcFirstLastPara="1" wrap="square" lIns="91425" tIns="45700" rIns="91425" bIns="45700" anchor="t" anchorCtr="0">
            <a:normAutofit fontScale="92500" lnSpcReduction="10000"/>
          </a:bodyPr>
          <a:lstStyle/>
          <a:p>
            <a:pPr marL="15875" lvl="0" indent="-15875" algn="l" rtl="0">
              <a:lnSpc>
                <a:spcPct val="93333"/>
              </a:lnSpc>
              <a:spcBef>
                <a:spcPts val="0"/>
              </a:spcBef>
              <a:spcAft>
                <a:spcPts val="0"/>
              </a:spcAft>
              <a:buClr>
                <a:srgbClr val="595A59"/>
              </a:buClr>
              <a:buSzPct val="100000"/>
              <a:buNone/>
            </a:pPr>
            <a:r>
              <a:rPr lang="de-DE" sz="2400" dirty="0"/>
              <a:t>Stakeholders = all </a:t>
            </a:r>
            <a:r>
              <a:rPr lang="de-DE" sz="2400" dirty="0" err="1"/>
              <a:t>groups</a:t>
            </a:r>
            <a:r>
              <a:rPr lang="de-DE" sz="2400" dirty="0"/>
              <a:t> </a:t>
            </a:r>
            <a:r>
              <a:rPr lang="de-DE" sz="2400" dirty="0" err="1"/>
              <a:t>inside</a:t>
            </a:r>
            <a:r>
              <a:rPr lang="de-DE" sz="2400" dirty="0"/>
              <a:t> and outside </a:t>
            </a:r>
            <a:r>
              <a:rPr lang="de-DE" sz="2400" dirty="0" err="1"/>
              <a:t>the</a:t>
            </a:r>
            <a:r>
              <a:rPr lang="de-DE" sz="2400" dirty="0"/>
              <a:t> </a:t>
            </a:r>
            <a:r>
              <a:rPr lang="de-DE" sz="2400" dirty="0" err="1"/>
              <a:t>organisation</a:t>
            </a:r>
            <a:r>
              <a:rPr lang="de-DE" sz="2400" dirty="0"/>
              <a:t>, </a:t>
            </a:r>
            <a:r>
              <a:rPr lang="de-DE" sz="2400" dirty="0" err="1"/>
              <a:t>who</a:t>
            </a:r>
            <a:r>
              <a:rPr lang="de-DE" sz="2400" dirty="0"/>
              <a:t> </a:t>
            </a:r>
            <a:r>
              <a:rPr lang="de-DE" sz="2400" dirty="0" err="1"/>
              <a:t>influence</a:t>
            </a:r>
            <a:r>
              <a:rPr lang="de-DE" sz="2400" dirty="0"/>
              <a:t> </a:t>
            </a:r>
            <a:r>
              <a:rPr lang="de-DE" sz="2400" dirty="0" err="1"/>
              <a:t>performance</a:t>
            </a:r>
            <a:r>
              <a:rPr lang="de-DE" sz="2400" dirty="0"/>
              <a:t> and </a:t>
            </a:r>
            <a:r>
              <a:rPr lang="de-DE" sz="2400" dirty="0" err="1"/>
              <a:t>goal</a:t>
            </a:r>
            <a:r>
              <a:rPr lang="de-DE" sz="2400" dirty="0"/>
              <a:t> </a:t>
            </a:r>
            <a:r>
              <a:rPr lang="de-DE" sz="2400" dirty="0" err="1"/>
              <a:t>achievement</a:t>
            </a:r>
            <a:r>
              <a:rPr lang="de-DE" sz="2400" dirty="0"/>
              <a:t> of </a:t>
            </a:r>
            <a:r>
              <a:rPr lang="de-DE" sz="2400" dirty="0" err="1"/>
              <a:t>the</a:t>
            </a:r>
            <a:r>
              <a:rPr lang="de-DE" sz="2400" dirty="0"/>
              <a:t> </a:t>
            </a:r>
            <a:r>
              <a:rPr lang="de-DE" sz="2400" dirty="0" err="1"/>
              <a:t>organisation</a:t>
            </a:r>
            <a:r>
              <a:rPr lang="de-DE" sz="2400" dirty="0"/>
              <a:t> </a:t>
            </a:r>
            <a:r>
              <a:rPr lang="de-DE" sz="2400" dirty="0" err="1"/>
              <a:t>with</a:t>
            </a:r>
            <a:r>
              <a:rPr lang="de-DE" sz="2400" dirty="0"/>
              <a:t> </a:t>
            </a:r>
            <a:r>
              <a:rPr lang="de-DE" sz="2400" dirty="0" err="1"/>
              <a:t>what</a:t>
            </a:r>
            <a:r>
              <a:rPr lang="de-DE" sz="2400" dirty="0"/>
              <a:t> </a:t>
            </a:r>
            <a:r>
              <a:rPr lang="de-DE" sz="2400" dirty="0" err="1"/>
              <a:t>they</a:t>
            </a:r>
            <a:r>
              <a:rPr lang="de-DE" sz="2400" dirty="0"/>
              <a:t> do.</a:t>
            </a:r>
            <a:endParaRPr dirty="0"/>
          </a:p>
          <a:p>
            <a:pPr marL="15875" lvl="0" indent="-15875" algn="l" rtl="0">
              <a:lnSpc>
                <a:spcPct val="93333"/>
              </a:lnSpc>
              <a:spcBef>
                <a:spcPts val="0"/>
              </a:spcBef>
              <a:spcAft>
                <a:spcPts val="0"/>
              </a:spcAft>
              <a:buClr>
                <a:srgbClr val="595A59"/>
              </a:buClr>
              <a:buSzPct val="100000"/>
              <a:buNone/>
            </a:pPr>
            <a:r>
              <a:rPr lang="de-DE" sz="2400" dirty="0"/>
              <a:t>Stakeholder </a:t>
            </a:r>
            <a:r>
              <a:rPr lang="de-DE" sz="2400" dirty="0" err="1"/>
              <a:t>management</a:t>
            </a:r>
            <a:r>
              <a:rPr lang="de-DE" sz="2400" dirty="0"/>
              <a:t> </a:t>
            </a:r>
            <a:r>
              <a:rPr lang="de-DE" sz="2400" dirty="0" err="1"/>
              <a:t>serves</a:t>
            </a:r>
            <a:r>
              <a:rPr lang="de-DE" sz="2400" dirty="0"/>
              <a:t> to </a:t>
            </a:r>
            <a:r>
              <a:rPr lang="de-DE" sz="2400" dirty="0" err="1"/>
              <a:t>identify</a:t>
            </a:r>
            <a:r>
              <a:rPr lang="de-DE" sz="2400" dirty="0"/>
              <a:t> </a:t>
            </a:r>
            <a:r>
              <a:rPr lang="de-DE" sz="2400" dirty="0" err="1"/>
              <a:t>the</a:t>
            </a:r>
            <a:r>
              <a:rPr lang="de-DE" sz="2400" dirty="0"/>
              <a:t> </a:t>
            </a:r>
            <a:r>
              <a:rPr lang="de-DE" sz="2400" dirty="0" err="1"/>
              <a:t>needs</a:t>
            </a:r>
            <a:r>
              <a:rPr lang="de-DE" sz="2400" dirty="0"/>
              <a:t> and </a:t>
            </a:r>
            <a:r>
              <a:rPr lang="de-DE" sz="2400" dirty="0" err="1"/>
              <a:t>interests</a:t>
            </a:r>
            <a:r>
              <a:rPr lang="de-DE" sz="2400" dirty="0"/>
              <a:t> of </a:t>
            </a:r>
            <a:r>
              <a:rPr lang="de-DE" sz="2400" dirty="0" err="1"/>
              <a:t>your</a:t>
            </a:r>
            <a:r>
              <a:rPr lang="de-DE" sz="2400" dirty="0"/>
              <a:t> </a:t>
            </a:r>
            <a:r>
              <a:rPr lang="de-DE" sz="2400" dirty="0" err="1"/>
              <a:t>most</a:t>
            </a:r>
            <a:r>
              <a:rPr lang="de-DE" sz="2400" dirty="0"/>
              <a:t> </a:t>
            </a:r>
            <a:r>
              <a:rPr lang="de-DE" sz="2400" dirty="0" err="1"/>
              <a:t>important</a:t>
            </a:r>
            <a:r>
              <a:rPr lang="de-DE" sz="2400" dirty="0"/>
              <a:t> </a:t>
            </a:r>
            <a:r>
              <a:rPr lang="de-DE" sz="2400" dirty="0" err="1"/>
              <a:t>interest</a:t>
            </a:r>
            <a:r>
              <a:rPr lang="de-DE" sz="2400" dirty="0"/>
              <a:t> </a:t>
            </a:r>
            <a:r>
              <a:rPr lang="de-DE" sz="2400" dirty="0" err="1"/>
              <a:t>groups</a:t>
            </a:r>
            <a:r>
              <a:rPr lang="de-DE" sz="2400" dirty="0"/>
              <a:t> in </a:t>
            </a:r>
            <a:r>
              <a:rPr lang="de-DE" sz="2400" dirty="0" err="1"/>
              <a:t>order</a:t>
            </a:r>
            <a:r>
              <a:rPr lang="de-DE" sz="2400" dirty="0"/>
              <a:t> to </a:t>
            </a:r>
            <a:r>
              <a:rPr lang="de-DE" sz="2400" dirty="0" err="1"/>
              <a:t>avert</a:t>
            </a:r>
            <a:r>
              <a:rPr lang="de-DE" sz="2400" dirty="0"/>
              <a:t> </a:t>
            </a:r>
            <a:r>
              <a:rPr lang="de-DE" sz="2400" dirty="0" err="1"/>
              <a:t>dangers</a:t>
            </a:r>
            <a:r>
              <a:rPr lang="de-DE" sz="2400" dirty="0"/>
              <a:t> and </a:t>
            </a:r>
            <a:r>
              <a:rPr lang="de-DE" sz="2400" dirty="0" err="1"/>
              <a:t>minimise</a:t>
            </a:r>
            <a:r>
              <a:rPr lang="de-DE" sz="2400" dirty="0"/>
              <a:t> </a:t>
            </a:r>
            <a:r>
              <a:rPr lang="de-DE" sz="2400" dirty="0" err="1"/>
              <a:t>risks</a:t>
            </a:r>
            <a:r>
              <a:rPr lang="de-DE" sz="2400" dirty="0"/>
              <a:t>.</a:t>
            </a:r>
            <a:endParaRPr dirty="0"/>
          </a:p>
          <a:p>
            <a:pPr marL="15875" lvl="0" indent="-15875" algn="l" rtl="0">
              <a:lnSpc>
                <a:spcPct val="93333"/>
              </a:lnSpc>
              <a:spcBef>
                <a:spcPts val="0"/>
              </a:spcBef>
              <a:spcAft>
                <a:spcPts val="0"/>
              </a:spcAft>
              <a:buClr>
                <a:srgbClr val="595A59"/>
              </a:buClr>
              <a:buSzPct val="100000"/>
              <a:buNone/>
            </a:pPr>
            <a:r>
              <a:rPr lang="de-DE" sz="2400" dirty="0"/>
              <a:t>By </a:t>
            </a:r>
            <a:r>
              <a:rPr lang="de-DE" sz="2400" dirty="0" err="1"/>
              <a:t>means</a:t>
            </a:r>
            <a:r>
              <a:rPr lang="de-DE" sz="2400" dirty="0"/>
              <a:t> of </a:t>
            </a:r>
            <a:r>
              <a:rPr lang="de-DE" sz="2400" dirty="0" err="1"/>
              <a:t>stakeholder</a:t>
            </a:r>
            <a:r>
              <a:rPr lang="de-DE" sz="2400" dirty="0"/>
              <a:t> </a:t>
            </a:r>
            <a:r>
              <a:rPr lang="de-DE" sz="2400" dirty="0" err="1"/>
              <a:t>management</a:t>
            </a:r>
            <a:r>
              <a:rPr lang="de-DE" sz="2400" dirty="0"/>
              <a:t>, positive </a:t>
            </a:r>
            <a:r>
              <a:rPr lang="de-DE" sz="2400" dirty="0" err="1"/>
              <a:t>influences</a:t>
            </a:r>
            <a:r>
              <a:rPr lang="de-DE" sz="2400" dirty="0"/>
              <a:t> </a:t>
            </a:r>
            <a:r>
              <a:rPr lang="de-DE" sz="2400" dirty="0" err="1"/>
              <a:t>should</a:t>
            </a:r>
            <a:r>
              <a:rPr lang="de-DE" sz="2400" dirty="0"/>
              <a:t> </a:t>
            </a:r>
            <a:r>
              <a:rPr lang="de-DE" sz="2400" dirty="0" err="1"/>
              <a:t>be</a:t>
            </a:r>
            <a:r>
              <a:rPr lang="de-DE" sz="2400" dirty="0"/>
              <a:t> </a:t>
            </a:r>
            <a:r>
              <a:rPr lang="de-DE" sz="2400" dirty="0" err="1"/>
              <a:t>strengthened</a:t>
            </a:r>
            <a:r>
              <a:rPr lang="de-DE" sz="2400" dirty="0"/>
              <a:t>, and negative </a:t>
            </a:r>
            <a:r>
              <a:rPr lang="de-DE" sz="2400" dirty="0" err="1"/>
              <a:t>ones</a:t>
            </a:r>
            <a:r>
              <a:rPr lang="de-DE" sz="2400" dirty="0"/>
              <a:t> </a:t>
            </a:r>
            <a:r>
              <a:rPr lang="de-DE" sz="2400" dirty="0" err="1"/>
              <a:t>minimised</a:t>
            </a:r>
            <a:r>
              <a:rPr lang="de-DE" sz="2400" dirty="0"/>
              <a:t>.  </a:t>
            </a:r>
            <a:endParaRPr dirty="0"/>
          </a:p>
          <a:p>
            <a:pPr marL="15875" lvl="0" indent="-15875" algn="l" rtl="0">
              <a:lnSpc>
                <a:spcPct val="93333"/>
              </a:lnSpc>
              <a:spcBef>
                <a:spcPts val="0"/>
              </a:spcBef>
              <a:spcAft>
                <a:spcPts val="0"/>
              </a:spcAft>
              <a:buClr>
                <a:srgbClr val="595A59"/>
              </a:buClr>
              <a:buSzPct val="100000"/>
              <a:buNone/>
            </a:pPr>
            <a:endParaRPr sz="2400" b="1" dirty="0"/>
          </a:p>
          <a:p>
            <a:pPr marL="15875" lvl="0" indent="-15875" algn="l" rtl="0">
              <a:lnSpc>
                <a:spcPct val="93333"/>
              </a:lnSpc>
              <a:spcBef>
                <a:spcPts val="0"/>
              </a:spcBef>
              <a:spcAft>
                <a:spcPts val="0"/>
              </a:spcAft>
              <a:buClr>
                <a:srgbClr val="595A59"/>
              </a:buClr>
              <a:buSzPct val="100000"/>
              <a:buNone/>
            </a:pPr>
            <a:r>
              <a:rPr lang="de-DE" sz="2400" b="1" dirty="0"/>
              <a:t>Stakeholder </a:t>
            </a:r>
            <a:r>
              <a:rPr lang="de-DE" b="1" dirty="0" err="1"/>
              <a:t>m</a:t>
            </a:r>
            <a:r>
              <a:rPr lang="de-DE" sz="2400" b="1" dirty="0" err="1"/>
              <a:t>anagement</a:t>
            </a:r>
            <a:r>
              <a:rPr lang="de-DE" sz="2400" b="1" dirty="0"/>
              <a:t> </a:t>
            </a:r>
            <a:r>
              <a:rPr lang="de-DE" sz="2400" b="1" dirty="0" err="1"/>
              <a:t>is</a:t>
            </a:r>
            <a:r>
              <a:rPr lang="de-DE" sz="2400" b="1" dirty="0"/>
              <a:t> not a </a:t>
            </a:r>
            <a:r>
              <a:rPr lang="de-DE" sz="2400" b="1" dirty="0" err="1"/>
              <a:t>one</a:t>
            </a:r>
            <a:r>
              <a:rPr lang="de-DE" sz="2400" b="1" dirty="0"/>
              <a:t>-time </a:t>
            </a:r>
            <a:r>
              <a:rPr lang="de-DE" sz="2400" b="1" dirty="0" err="1"/>
              <a:t>analysis</a:t>
            </a:r>
            <a:r>
              <a:rPr lang="de-DE" sz="2400" b="1" dirty="0"/>
              <a:t> but </a:t>
            </a:r>
            <a:r>
              <a:rPr lang="de-DE" sz="2400" b="1" dirty="0" err="1"/>
              <a:t>needs</a:t>
            </a:r>
            <a:r>
              <a:rPr lang="de-DE" sz="2400" b="1" dirty="0"/>
              <a:t> to </a:t>
            </a:r>
            <a:r>
              <a:rPr lang="de-DE" sz="2400" b="1" dirty="0" err="1"/>
              <a:t>be</a:t>
            </a:r>
            <a:r>
              <a:rPr lang="de-DE" sz="2400" b="1" dirty="0"/>
              <a:t> </a:t>
            </a:r>
            <a:r>
              <a:rPr lang="de-DE" sz="2400" b="1" dirty="0" err="1"/>
              <a:t>carried</a:t>
            </a:r>
            <a:r>
              <a:rPr lang="de-DE" sz="2400" b="1" dirty="0"/>
              <a:t> out </a:t>
            </a:r>
            <a:r>
              <a:rPr lang="de-DE" sz="2400" b="1" dirty="0" err="1"/>
              <a:t>systematically</a:t>
            </a:r>
            <a:r>
              <a:rPr lang="de-DE" sz="2400" b="1" dirty="0"/>
              <a:t> and </a:t>
            </a:r>
            <a:r>
              <a:rPr lang="de-DE" sz="2400" b="1" dirty="0" err="1"/>
              <a:t>continuously</a:t>
            </a:r>
            <a:r>
              <a:rPr lang="de-DE" sz="2400" b="1" dirty="0"/>
              <a:t>.</a:t>
            </a:r>
            <a:endParaRPr dirty="0"/>
          </a:p>
          <a:p>
            <a:pPr marL="15875" lvl="0" indent="0" algn="l" rtl="0">
              <a:lnSpc>
                <a:spcPct val="93333"/>
              </a:lnSpc>
              <a:spcBef>
                <a:spcPts val="0"/>
              </a:spcBef>
              <a:spcAft>
                <a:spcPts val="0"/>
              </a:spcAft>
              <a:buClr>
                <a:srgbClr val="595A59"/>
              </a:buClr>
              <a:buSzPct val="100000"/>
              <a:buFont typeface="Noto Sans Symbols"/>
              <a:buNone/>
            </a:pPr>
            <a:endParaRPr sz="2400" dirty="0">
              <a:solidFill>
                <a:schemeClr val="dk1"/>
              </a:solidFill>
            </a:endParaRPr>
          </a:p>
          <a:p>
            <a:pPr marL="228600" lvl="0" indent="-228600" algn="l" rtl="0">
              <a:lnSpc>
                <a:spcPct val="90000"/>
              </a:lnSpc>
              <a:spcBef>
                <a:spcPts val="1000"/>
              </a:spcBef>
              <a:spcAft>
                <a:spcPts val="0"/>
              </a:spcAft>
              <a:buClr>
                <a:srgbClr val="595A59"/>
              </a:buClr>
              <a:buSzPct val="100000"/>
              <a:buNone/>
            </a:pPr>
            <a:endParaRPr dirty="0"/>
          </a:p>
        </p:txBody>
      </p:sp>
      <p:sp>
        <p:nvSpPr>
          <p:cNvPr id="1371" name="Google Shape;1371;p1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Identifying Stakeholders and Relationship Management</a:t>
            </a:r>
            <a:endParaRPr/>
          </a:p>
        </p:txBody>
      </p:sp>
      <p:cxnSp>
        <p:nvCxnSpPr>
          <p:cNvPr id="1372" name="Google Shape;1372;p17"/>
          <p:cNvCxnSpPr/>
          <p:nvPr/>
        </p:nvCxnSpPr>
        <p:spPr>
          <a:xfrm>
            <a:off x="6779482" y="3398909"/>
            <a:ext cx="1346117" cy="4370"/>
          </a:xfrm>
          <a:prstGeom prst="straightConnector1">
            <a:avLst/>
          </a:prstGeom>
          <a:noFill/>
          <a:ln w="38100" cap="flat" cmpd="sng">
            <a:solidFill>
              <a:srgbClr val="85D2C7"/>
            </a:solidFill>
            <a:prstDash val="solid"/>
            <a:miter lim="800000"/>
            <a:headEnd type="oval" w="med" len="med"/>
            <a:tailEnd type="none" w="sm" len="sm"/>
          </a:ln>
        </p:spPr>
      </p:cxnSp>
      <p:cxnSp>
        <p:nvCxnSpPr>
          <p:cNvPr id="1373" name="Google Shape;1373;p17"/>
          <p:cNvCxnSpPr/>
          <p:nvPr/>
        </p:nvCxnSpPr>
        <p:spPr>
          <a:xfrm flipH="1">
            <a:off x="9126161" y="3223435"/>
            <a:ext cx="1343509" cy="5866"/>
          </a:xfrm>
          <a:prstGeom prst="straightConnector1">
            <a:avLst/>
          </a:prstGeom>
          <a:noFill/>
          <a:ln w="38100" cap="flat" cmpd="sng">
            <a:solidFill>
              <a:srgbClr val="85D2C7"/>
            </a:solidFill>
            <a:prstDash val="solid"/>
            <a:miter lim="800000"/>
            <a:headEnd type="oval" w="med" len="med"/>
            <a:tailEnd type="none" w="sm" len="sm"/>
          </a:ln>
        </p:spPr>
      </p:cxnSp>
      <p:sp>
        <p:nvSpPr>
          <p:cNvPr id="1374" name="Google Shape;1374;p17"/>
          <p:cNvSpPr/>
          <p:nvPr/>
        </p:nvSpPr>
        <p:spPr>
          <a:xfrm>
            <a:off x="9091151" y="1985666"/>
            <a:ext cx="1378518" cy="185958"/>
          </a:xfrm>
          <a:custGeom>
            <a:avLst/>
            <a:gdLst/>
            <a:ahLst/>
            <a:cxnLst/>
            <a:rect l="l" t="t" r="r" b="b"/>
            <a:pathLst>
              <a:path w="21600" h="21600" extrusionOk="0">
                <a:moveTo>
                  <a:pt x="0" y="21600"/>
                </a:moveTo>
                <a:lnTo>
                  <a:pt x="2914" y="0"/>
                </a:lnTo>
                <a:lnTo>
                  <a:pt x="21600" y="0"/>
                </a:lnTo>
              </a:path>
            </a:pathLst>
          </a:custGeom>
          <a:noFill/>
          <a:ln w="38100" cap="flat" cmpd="sng">
            <a:solidFill>
              <a:srgbClr val="85D2C7"/>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5" name="Google Shape;1375;p17"/>
          <p:cNvSpPr/>
          <p:nvPr/>
        </p:nvSpPr>
        <p:spPr>
          <a:xfrm rot="10800000" flipH="1">
            <a:off x="9091151" y="4328000"/>
            <a:ext cx="1378518" cy="185958"/>
          </a:xfrm>
          <a:custGeom>
            <a:avLst/>
            <a:gdLst/>
            <a:ahLst/>
            <a:cxnLst/>
            <a:rect l="l" t="t" r="r" b="b"/>
            <a:pathLst>
              <a:path w="21600" h="21600" extrusionOk="0">
                <a:moveTo>
                  <a:pt x="0" y="21600"/>
                </a:moveTo>
                <a:lnTo>
                  <a:pt x="2914" y="0"/>
                </a:lnTo>
                <a:lnTo>
                  <a:pt x="21600" y="0"/>
                </a:lnTo>
              </a:path>
            </a:pathLst>
          </a:custGeom>
          <a:noFill/>
          <a:ln w="38100" cap="flat" cmpd="sng">
            <a:solidFill>
              <a:srgbClr val="F27954"/>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6" name="Google Shape;1376;p17"/>
          <p:cNvSpPr/>
          <p:nvPr/>
        </p:nvSpPr>
        <p:spPr>
          <a:xfrm>
            <a:off x="6834634" y="1985666"/>
            <a:ext cx="1378517" cy="185958"/>
          </a:xfrm>
          <a:custGeom>
            <a:avLst/>
            <a:gdLst/>
            <a:ahLst/>
            <a:cxnLst/>
            <a:rect l="l" t="t" r="r" b="b"/>
            <a:pathLst>
              <a:path w="21600" h="21600" extrusionOk="0">
                <a:moveTo>
                  <a:pt x="21600" y="21600"/>
                </a:moveTo>
                <a:lnTo>
                  <a:pt x="18686" y="0"/>
                </a:lnTo>
                <a:lnTo>
                  <a:pt x="0" y="0"/>
                </a:lnTo>
              </a:path>
            </a:pathLst>
          </a:custGeom>
          <a:noFill/>
          <a:ln w="38100" cap="flat" cmpd="sng">
            <a:solidFill>
              <a:srgbClr val="916395"/>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7" name="Google Shape;1377;p17"/>
          <p:cNvSpPr/>
          <p:nvPr/>
        </p:nvSpPr>
        <p:spPr>
          <a:xfrm>
            <a:off x="6834634" y="4328000"/>
            <a:ext cx="1378517" cy="185958"/>
          </a:xfrm>
          <a:custGeom>
            <a:avLst/>
            <a:gdLst/>
            <a:ahLst/>
            <a:cxnLst/>
            <a:rect l="l" t="t" r="r" b="b"/>
            <a:pathLst>
              <a:path w="21600" h="21600" extrusionOk="0">
                <a:moveTo>
                  <a:pt x="21600" y="0"/>
                </a:moveTo>
                <a:lnTo>
                  <a:pt x="18686" y="21600"/>
                </a:lnTo>
                <a:lnTo>
                  <a:pt x="0" y="21600"/>
                </a:lnTo>
              </a:path>
            </a:pathLst>
          </a:custGeom>
          <a:noFill/>
          <a:ln w="38100" cap="flat" cmpd="sng">
            <a:solidFill>
              <a:srgbClr val="79527B"/>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8" name="Google Shape;1378;p17"/>
          <p:cNvSpPr/>
          <p:nvPr/>
        </p:nvSpPr>
        <p:spPr>
          <a:xfrm>
            <a:off x="7217613" y="1592123"/>
            <a:ext cx="1422996" cy="1643418"/>
          </a:xfrm>
          <a:custGeom>
            <a:avLst/>
            <a:gdLst/>
            <a:ahLst/>
            <a:cxnLst/>
            <a:rect l="l" t="t" r="r" b="b"/>
            <a:pathLst>
              <a:path w="21600" h="21600" extrusionOk="0">
                <a:moveTo>
                  <a:pt x="21600" y="0"/>
                </a:moveTo>
                <a:lnTo>
                  <a:pt x="0" y="10802"/>
                </a:lnTo>
                <a:lnTo>
                  <a:pt x="21600" y="21600"/>
                </a:lnTo>
                <a:lnTo>
                  <a:pt x="21600" y="0"/>
                </a:lnTo>
                <a:close/>
              </a:path>
            </a:pathLst>
          </a:custGeom>
          <a:solidFill>
            <a:srgbClr val="916395"/>
          </a:solidFill>
          <a:ln w="12700" cap="flat" cmpd="sng">
            <a:solidFill>
              <a:srgbClr val="916395"/>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9" name="Google Shape;1379;p17"/>
          <p:cNvSpPr/>
          <p:nvPr/>
        </p:nvSpPr>
        <p:spPr>
          <a:xfrm>
            <a:off x="7221113" y="2407663"/>
            <a:ext cx="1423242" cy="1643277"/>
          </a:xfrm>
          <a:custGeom>
            <a:avLst/>
            <a:gdLst/>
            <a:ahLst/>
            <a:cxnLst/>
            <a:rect l="l" t="t" r="r" b="b"/>
            <a:pathLst>
              <a:path w="21600" h="21600" extrusionOk="0">
                <a:moveTo>
                  <a:pt x="0" y="0"/>
                </a:moveTo>
                <a:lnTo>
                  <a:pt x="4" y="21600"/>
                </a:lnTo>
                <a:lnTo>
                  <a:pt x="21600" y="10801"/>
                </a:lnTo>
                <a:lnTo>
                  <a:pt x="0" y="0"/>
                </a:lnTo>
                <a:close/>
              </a:path>
            </a:pathLst>
          </a:custGeom>
          <a:solidFill>
            <a:srgbClr val="85D2C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0" name="Google Shape;1380;p17"/>
          <p:cNvSpPr/>
          <p:nvPr/>
        </p:nvSpPr>
        <p:spPr>
          <a:xfrm>
            <a:off x="7217613" y="3226510"/>
            <a:ext cx="1422996" cy="1643418"/>
          </a:xfrm>
          <a:custGeom>
            <a:avLst/>
            <a:gdLst/>
            <a:ahLst/>
            <a:cxnLst/>
            <a:rect l="l" t="t" r="r" b="b"/>
            <a:pathLst>
              <a:path w="21600" h="21600" extrusionOk="0">
                <a:moveTo>
                  <a:pt x="21600" y="21600"/>
                </a:moveTo>
                <a:lnTo>
                  <a:pt x="0" y="10798"/>
                </a:lnTo>
                <a:lnTo>
                  <a:pt x="21600" y="0"/>
                </a:lnTo>
                <a:lnTo>
                  <a:pt x="21600" y="21600"/>
                </a:ln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1" name="Google Shape;1381;p17"/>
          <p:cNvSpPr/>
          <p:nvPr/>
        </p:nvSpPr>
        <p:spPr>
          <a:xfrm>
            <a:off x="8644356" y="1592123"/>
            <a:ext cx="1422997" cy="1643418"/>
          </a:xfrm>
          <a:custGeom>
            <a:avLst/>
            <a:gdLst/>
            <a:ahLst/>
            <a:cxnLst/>
            <a:rect l="l" t="t" r="r" b="b"/>
            <a:pathLst>
              <a:path w="21600" h="21600" extrusionOk="0">
                <a:moveTo>
                  <a:pt x="0" y="0"/>
                </a:moveTo>
                <a:lnTo>
                  <a:pt x="21600" y="10802"/>
                </a:lnTo>
                <a:lnTo>
                  <a:pt x="0" y="21600"/>
                </a:lnTo>
                <a:lnTo>
                  <a:pt x="0" y="0"/>
                </a:lnTo>
                <a:close/>
              </a:path>
            </a:pathLst>
          </a:custGeom>
          <a:solidFill>
            <a:srgbClr val="85D2C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2" name="Google Shape;1382;p17"/>
          <p:cNvSpPr/>
          <p:nvPr/>
        </p:nvSpPr>
        <p:spPr>
          <a:xfrm>
            <a:off x="8640609" y="2407663"/>
            <a:ext cx="1423242" cy="1643277"/>
          </a:xfrm>
          <a:custGeom>
            <a:avLst/>
            <a:gdLst/>
            <a:ahLst/>
            <a:cxnLst/>
            <a:rect l="l" t="t" r="r" b="b"/>
            <a:pathLst>
              <a:path w="21600" h="21600" extrusionOk="0">
                <a:moveTo>
                  <a:pt x="21600" y="0"/>
                </a:moveTo>
                <a:lnTo>
                  <a:pt x="21596" y="21600"/>
                </a:lnTo>
                <a:lnTo>
                  <a:pt x="0" y="10801"/>
                </a:lnTo>
                <a:lnTo>
                  <a:pt x="21600" y="0"/>
                </a:lnTo>
                <a:close/>
              </a:path>
            </a:pathLst>
          </a:custGeom>
          <a:solidFill>
            <a:srgbClr val="9ED4D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3" name="Google Shape;1383;p17"/>
          <p:cNvSpPr/>
          <p:nvPr/>
        </p:nvSpPr>
        <p:spPr>
          <a:xfrm>
            <a:off x="8644356" y="3226510"/>
            <a:ext cx="1422997" cy="1643418"/>
          </a:xfrm>
          <a:custGeom>
            <a:avLst/>
            <a:gdLst/>
            <a:ahLst/>
            <a:cxnLst/>
            <a:rect l="l" t="t" r="r" b="b"/>
            <a:pathLst>
              <a:path w="21600" h="21600" extrusionOk="0">
                <a:moveTo>
                  <a:pt x="0" y="21600"/>
                </a:moveTo>
                <a:lnTo>
                  <a:pt x="21600" y="10798"/>
                </a:lnTo>
                <a:lnTo>
                  <a:pt x="0" y="0"/>
                </a:lnTo>
                <a:lnTo>
                  <a:pt x="0" y="21600"/>
                </a:lnTo>
                <a:close/>
              </a:path>
            </a:pathLst>
          </a:custGeom>
          <a:solidFill>
            <a:srgbClr val="F2795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4" name="Google Shape;1384;p17"/>
          <p:cNvSpPr/>
          <p:nvPr/>
        </p:nvSpPr>
        <p:spPr>
          <a:xfrm>
            <a:off x="7928987" y="2413832"/>
            <a:ext cx="1423242" cy="1643418"/>
          </a:xfrm>
          <a:custGeom>
            <a:avLst/>
            <a:gdLst/>
            <a:ahLst/>
            <a:cxnLst/>
            <a:rect l="l" t="t" r="r" b="b"/>
            <a:pathLst>
              <a:path w="21600" h="21600" extrusionOk="0">
                <a:moveTo>
                  <a:pt x="10800" y="0"/>
                </a:moveTo>
                <a:lnTo>
                  <a:pt x="21600" y="5400"/>
                </a:lnTo>
                <a:lnTo>
                  <a:pt x="21600" y="16200"/>
                </a:lnTo>
                <a:lnTo>
                  <a:pt x="10800" y="21600"/>
                </a:lnTo>
                <a:lnTo>
                  <a:pt x="0" y="16200"/>
                </a:lnTo>
                <a:lnTo>
                  <a:pt x="0" y="5400"/>
                </a:lnTo>
                <a:close/>
              </a:path>
            </a:pathLst>
          </a:custGeom>
          <a:solidFill>
            <a:srgbClr val="FFFFFF">
              <a:alpha val="82745"/>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5" name="Google Shape;1385;p17"/>
          <p:cNvSpPr txBox="1"/>
          <p:nvPr/>
        </p:nvSpPr>
        <p:spPr>
          <a:xfrm>
            <a:off x="10594016" y="2158935"/>
            <a:ext cx="1683471" cy="653072"/>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Media Organisations</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Social Media</a:t>
            </a:r>
            <a:endParaRPr/>
          </a:p>
        </p:txBody>
      </p:sp>
      <p:sp>
        <p:nvSpPr>
          <p:cNvPr id="1386" name="Google Shape;1386;p17"/>
          <p:cNvSpPr txBox="1"/>
          <p:nvPr/>
        </p:nvSpPr>
        <p:spPr>
          <a:xfrm>
            <a:off x="10598528" y="1822782"/>
            <a:ext cx="72808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rgbClr val="85D2C7"/>
                </a:solidFill>
                <a:latin typeface="Calibri"/>
                <a:ea typeface="Calibri"/>
                <a:cs typeface="Calibri"/>
                <a:sym typeface="Calibri"/>
              </a:rPr>
              <a:t>Media</a:t>
            </a:r>
            <a:endParaRPr/>
          </a:p>
        </p:txBody>
      </p:sp>
      <p:sp>
        <p:nvSpPr>
          <p:cNvPr id="1387" name="Google Shape;1387;p17"/>
          <p:cNvSpPr txBox="1"/>
          <p:nvPr/>
        </p:nvSpPr>
        <p:spPr>
          <a:xfrm>
            <a:off x="10577852" y="3346166"/>
            <a:ext cx="1683471" cy="858256"/>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Universities</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Research Institutes</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Expert Opinions</a:t>
            </a:r>
            <a:endParaRPr/>
          </a:p>
        </p:txBody>
      </p:sp>
      <p:sp>
        <p:nvSpPr>
          <p:cNvPr id="1388" name="Google Shape;1388;p17"/>
          <p:cNvSpPr txBox="1"/>
          <p:nvPr/>
        </p:nvSpPr>
        <p:spPr>
          <a:xfrm>
            <a:off x="10598528" y="3031554"/>
            <a:ext cx="82105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rgbClr val="85D2C7"/>
                </a:solidFill>
                <a:latin typeface="Calibri"/>
                <a:ea typeface="Calibri"/>
                <a:cs typeface="Calibri"/>
                <a:sym typeface="Calibri"/>
              </a:rPr>
              <a:t>Science</a:t>
            </a:r>
            <a:endParaRPr/>
          </a:p>
        </p:txBody>
      </p:sp>
      <p:sp>
        <p:nvSpPr>
          <p:cNvPr id="1389" name="Google Shape;1389;p17"/>
          <p:cNvSpPr txBox="1"/>
          <p:nvPr/>
        </p:nvSpPr>
        <p:spPr>
          <a:xfrm>
            <a:off x="10577852" y="4656141"/>
            <a:ext cx="1683471" cy="858256"/>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Government &amp; Municipalities</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Other Authorities</a:t>
            </a:r>
            <a:endParaRPr/>
          </a:p>
        </p:txBody>
      </p:sp>
      <p:sp>
        <p:nvSpPr>
          <p:cNvPr id="1390" name="Google Shape;1390;p17"/>
          <p:cNvSpPr txBox="1"/>
          <p:nvPr/>
        </p:nvSpPr>
        <p:spPr>
          <a:xfrm>
            <a:off x="10582364" y="4367482"/>
            <a:ext cx="78887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rgbClr val="F27954"/>
                </a:solidFill>
                <a:latin typeface="Calibri"/>
                <a:ea typeface="Calibri"/>
                <a:cs typeface="Calibri"/>
                <a:sym typeface="Calibri"/>
              </a:rPr>
              <a:t>Politics</a:t>
            </a:r>
            <a:endParaRPr/>
          </a:p>
        </p:txBody>
      </p:sp>
      <p:sp>
        <p:nvSpPr>
          <p:cNvPr id="1391" name="Google Shape;1391;p17"/>
          <p:cNvSpPr txBox="1"/>
          <p:nvPr/>
        </p:nvSpPr>
        <p:spPr>
          <a:xfrm>
            <a:off x="5630492" y="2097478"/>
            <a:ext cx="1733400" cy="1278300"/>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Residents </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Cultural Institutions </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Associations</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Lobby Groups</a:t>
            </a:r>
            <a:endParaRPr/>
          </a:p>
        </p:txBody>
      </p:sp>
      <p:sp>
        <p:nvSpPr>
          <p:cNvPr id="1392" name="Google Shape;1392;p17"/>
          <p:cNvSpPr txBox="1"/>
          <p:nvPr/>
        </p:nvSpPr>
        <p:spPr>
          <a:xfrm>
            <a:off x="5575226" y="1757518"/>
            <a:ext cx="798808"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600" b="1">
                <a:solidFill>
                  <a:srgbClr val="916395"/>
                </a:solidFill>
                <a:latin typeface="Calibri"/>
                <a:ea typeface="Calibri"/>
                <a:cs typeface="Calibri"/>
                <a:sym typeface="Calibri"/>
              </a:rPr>
              <a:t>Society</a:t>
            </a:r>
            <a:endParaRPr/>
          </a:p>
        </p:txBody>
      </p:sp>
      <p:sp>
        <p:nvSpPr>
          <p:cNvPr id="1393" name="Google Shape;1393;p17"/>
          <p:cNvSpPr txBox="1"/>
          <p:nvPr/>
        </p:nvSpPr>
        <p:spPr>
          <a:xfrm>
            <a:off x="5579684" y="3514637"/>
            <a:ext cx="1683600" cy="779700"/>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Competitors</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Suppliers</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Service Providers</a:t>
            </a:r>
            <a:endParaRPr/>
          </a:p>
        </p:txBody>
      </p:sp>
      <p:sp>
        <p:nvSpPr>
          <p:cNvPr id="1394" name="Google Shape;1394;p17"/>
          <p:cNvSpPr txBox="1"/>
          <p:nvPr/>
        </p:nvSpPr>
        <p:spPr>
          <a:xfrm>
            <a:off x="5568592" y="3228326"/>
            <a:ext cx="893386"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600" b="1">
                <a:solidFill>
                  <a:srgbClr val="85D2C7"/>
                </a:solidFill>
                <a:latin typeface="Calibri"/>
                <a:ea typeface="Calibri"/>
                <a:cs typeface="Calibri"/>
                <a:sym typeface="Calibri"/>
              </a:rPr>
              <a:t>Industry</a:t>
            </a:r>
            <a:endParaRPr/>
          </a:p>
        </p:txBody>
      </p:sp>
      <p:sp>
        <p:nvSpPr>
          <p:cNvPr id="1395" name="Google Shape;1395;p17"/>
          <p:cNvSpPr txBox="1"/>
          <p:nvPr/>
        </p:nvSpPr>
        <p:spPr>
          <a:xfrm>
            <a:off x="5611838" y="4644623"/>
            <a:ext cx="1683600" cy="779700"/>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Company</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Banks</a:t>
            </a:r>
            <a:endParaRPr/>
          </a:p>
          <a:p>
            <a:pPr marL="171450" marR="0" lvl="0" indent="-171450" algn="l" rtl="0">
              <a:lnSpc>
                <a:spcPct val="10125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Other Financiers</a:t>
            </a:r>
            <a:endParaRPr/>
          </a:p>
        </p:txBody>
      </p:sp>
      <p:sp>
        <p:nvSpPr>
          <p:cNvPr id="1396" name="Google Shape;1396;p17"/>
          <p:cNvSpPr txBox="1"/>
          <p:nvPr/>
        </p:nvSpPr>
        <p:spPr>
          <a:xfrm>
            <a:off x="5532987" y="4344151"/>
            <a:ext cx="1042978"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600" b="1">
                <a:solidFill>
                  <a:srgbClr val="79527B"/>
                </a:solidFill>
                <a:latin typeface="Calibri"/>
                <a:ea typeface="Calibri"/>
                <a:cs typeface="Calibri"/>
                <a:sym typeface="Calibri"/>
              </a:rPr>
              <a:t>Financiers</a:t>
            </a:r>
            <a:endParaRPr/>
          </a:p>
        </p:txBody>
      </p:sp>
      <p:sp>
        <p:nvSpPr>
          <p:cNvPr id="1397" name="Google Shape;1397;p17"/>
          <p:cNvSpPr/>
          <p:nvPr/>
        </p:nvSpPr>
        <p:spPr>
          <a:xfrm>
            <a:off x="8112790" y="2788166"/>
            <a:ext cx="1042444" cy="882269"/>
          </a:xfrm>
          <a:prstGeom prst="pentagon">
            <a:avLst>
              <a:gd name="hf" fmla="val 105146"/>
              <a:gd name="vf" fmla="val 110557"/>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398" name="Google Shape;1398;p17"/>
          <p:cNvSpPr txBox="1"/>
          <p:nvPr/>
        </p:nvSpPr>
        <p:spPr>
          <a:xfrm>
            <a:off x="8155843" y="3061290"/>
            <a:ext cx="11532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a:solidFill>
                  <a:schemeClr val="lt1"/>
                </a:solidFill>
                <a:latin typeface="Calibri"/>
                <a:ea typeface="Calibri"/>
                <a:cs typeface="Calibri"/>
                <a:sym typeface="Calibri"/>
              </a:rPr>
              <a:t>Company</a:t>
            </a:r>
            <a:endParaRPr dirty="0"/>
          </a:p>
        </p:txBody>
      </p:sp>
      <p:sp>
        <p:nvSpPr>
          <p:cNvPr id="1399" name="Google Shape;1399;p17"/>
          <p:cNvSpPr/>
          <p:nvPr/>
        </p:nvSpPr>
        <p:spPr>
          <a:xfrm>
            <a:off x="8492955" y="3460955"/>
            <a:ext cx="165570" cy="1808179"/>
          </a:xfrm>
          <a:custGeom>
            <a:avLst/>
            <a:gdLst/>
            <a:ahLst/>
            <a:cxnLst/>
            <a:rect l="l" t="t" r="r" b="b"/>
            <a:pathLst>
              <a:path w="21600" h="21600" extrusionOk="0">
                <a:moveTo>
                  <a:pt x="21600" y="0"/>
                </a:moveTo>
                <a:lnTo>
                  <a:pt x="18686" y="21600"/>
                </a:lnTo>
                <a:lnTo>
                  <a:pt x="0" y="21600"/>
                </a:lnTo>
              </a:path>
            </a:pathLst>
          </a:custGeom>
          <a:noFill/>
          <a:ln w="38100" cap="flat" cmpd="sng">
            <a:solidFill>
              <a:srgbClr val="F27954"/>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400" name="Google Shape;1400;p17"/>
          <p:cNvSpPr txBox="1"/>
          <p:nvPr/>
        </p:nvSpPr>
        <p:spPr>
          <a:xfrm>
            <a:off x="7230138" y="5370582"/>
            <a:ext cx="1683471" cy="617806"/>
          </a:xfrm>
          <a:prstGeom prst="rect">
            <a:avLst/>
          </a:prstGeom>
          <a:noFill/>
          <a:ln>
            <a:noFill/>
          </a:ln>
        </p:spPr>
        <p:txBody>
          <a:bodyPr spcFirstLastPara="1" wrap="square" lIns="34275" tIns="17125" rIns="34275" bIns="17125" anchor="t" anchorCtr="0">
            <a:spAutoFit/>
          </a:bodyPr>
          <a:lstStyle/>
          <a:p>
            <a:pPr marL="171450" marR="0" lvl="0" indent="-171450" algn="l" rtl="0">
              <a:lnSpc>
                <a:spcPct val="9500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Direct / Indirect</a:t>
            </a:r>
            <a:endParaRPr/>
          </a:p>
          <a:p>
            <a:pPr marL="171450" marR="0" lvl="0" indent="-171450" algn="l" rtl="0">
              <a:lnSpc>
                <a:spcPct val="9500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Works Council</a:t>
            </a:r>
            <a:endParaRPr/>
          </a:p>
          <a:p>
            <a:pPr marL="171450" marR="0" lvl="0" indent="-171450" algn="l" rtl="0">
              <a:lnSpc>
                <a:spcPct val="95000"/>
              </a:lnSpc>
              <a:spcBef>
                <a:spcPts val="0"/>
              </a:spcBef>
              <a:spcAft>
                <a:spcPts val="0"/>
              </a:spcAft>
              <a:buClr>
                <a:srgbClr val="595959"/>
              </a:buClr>
              <a:buSzPts val="1600"/>
              <a:buFont typeface="Arial"/>
              <a:buChar char="•"/>
            </a:pPr>
            <a:r>
              <a:rPr lang="de-DE" sz="1600">
                <a:solidFill>
                  <a:srgbClr val="595959"/>
                </a:solidFill>
                <a:latin typeface="Calibri"/>
                <a:ea typeface="Calibri"/>
                <a:cs typeface="Calibri"/>
                <a:sym typeface="Calibri"/>
              </a:rPr>
              <a:t>Labour Units</a:t>
            </a:r>
            <a:endParaRPr/>
          </a:p>
        </p:txBody>
      </p:sp>
      <p:sp>
        <p:nvSpPr>
          <p:cNvPr id="1401" name="Google Shape;1401;p17"/>
          <p:cNvSpPr txBox="1"/>
          <p:nvPr/>
        </p:nvSpPr>
        <p:spPr>
          <a:xfrm>
            <a:off x="7276811" y="5080285"/>
            <a:ext cx="1102867" cy="33855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600" b="1">
                <a:solidFill>
                  <a:srgbClr val="F27954"/>
                </a:solidFill>
                <a:latin typeface="Calibri"/>
                <a:ea typeface="Calibri"/>
                <a:cs typeface="Calibri"/>
                <a:sym typeface="Calibri"/>
              </a:rPr>
              <a:t>Employees</a:t>
            </a:r>
            <a:endParaRPr/>
          </a:p>
        </p:txBody>
      </p:sp>
      <p:sp>
        <p:nvSpPr>
          <p:cNvPr id="1402" name="Google Shape;1402;p17"/>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Strengthen positive influences through effective stakeholder management</a:t>
            </a:r>
            <a:endParaRPr sz="1600" b="0" i="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18"/>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8" name="Google Shape;1408;p18"/>
          <p:cNvSpPr txBox="1">
            <a:spLocks noGrp="1"/>
          </p:cNvSpPr>
          <p:nvPr>
            <p:ph type="body" idx="1"/>
          </p:nvPr>
        </p:nvSpPr>
        <p:spPr>
          <a:xfrm>
            <a:off x="389966" y="1585560"/>
            <a:ext cx="11253900" cy="4430400"/>
          </a:xfrm>
          <a:prstGeom prst="rect">
            <a:avLst/>
          </a:prstGeom>
          <a:noFill/>
          <a:ln>
            <a:noFill/>
          </a:ln>
        </p:spPr>
        <p:txBody>
          <a:bodyPr spcFirstLastPara="1" wrap="square" lIns="91425" tIns="45700" rIns="91425" bIns="45700" anchor="t" anchorCtr="0">
            <a:normAutofit lnSpcReduction="10000"/>
          </a:bodyPr>
          <a:lstStyle/>
          <a:p>
            <a:pPr marL="15875" lvl="0" indent="-15875" algn="l" rtl="0">
              <a:lnSpc>
                <a:spcPct val="93333"/>
              </a:lnSpc>
              <a:spcBef>
                <a:spcPts val="0"/>
              </a:spcBef>
              <a:spcAft>
                <a:spcPts val="0"/>
              </a:spcAft>
              <a:buClr>
                <a:srgbClr val="595A59"/>
              </a:buClr>
              <a:buSzPts val="2400"/>
              <a:buNone/>
            </a:pPr>
            <a:r>
              <a:rPr lang="de-DE" dirty="0" err="1"/>
              <a:t>When</a:t>
            </a:r>
            <a:r>
              <a:rPr lang="de-DE" dirty="0"/>
              <a:t> </a:t>
            </a:r>
            <a:r>
              <a:rPr lang="de-DE" dirty="0" err="1"/>
              <a:t>stakeholder</a:t>
            </a:r>
            <a:r>
              <a:rPr lang="de-DE" dirty="0"/>
              <a:t> </a:t>
            </a:r>
            <a:r>
              <a:rPr lang="de-DE" dirty="0" err="1"/>
              <a:t>relationships</a:t>
            </a:r>
            <a:r>
              <a:rPr lang="de-DE" dirty="0"/>
              <a:t> </a:t>
            </a:r>
            <a:r>
              <a:rPr lang="de-DE" dirty="0" err="1"/>
              <a:t>are</a:t>
            </a:r>
            <a:r>
              <a:rPr lang="de-DE" dirty="0"/>
              <a:t> in </a:t>
            </a:r>
            <a:r>
              <a:rPr lang="de-DE" dirty="0" err="1"/>
              <a:t>crisis</a:t>
            </a:r>
            <a:r>
              <a:rPr lang="de-DE" dirty="0"/>
              <a:t> and </a:t>
            </a:r>
            <a:r>
              <a:rPr lang="de-DE" dirty="0" err="1"/>
              <a:t>have</a:t>
            </a:r>
            <a:r>
              <a:rPr lang="de-DE" dirty="0"/>
              <a:t> a negative </a:t>
            </a:r>
            <a:r>
              <a:rPr lang="de-DE" dirty="0" err="1"/>
              <a:t>impact</a:t>
            </a:r>
            <a:r>
              <a:rPr lang="de-DE" dirty="0"/>
              <a:t> on </a:t>
            </a:r>
            <a:r>
              <a:rPr lang="de-DE" dirty="0" err="1"/>
              <a:t>the</a:t>
            </a:r>
            <a:r>
              <a:rPr lang="de-DE" dirty="0"/>
              <a:t> </a:t>
            </a:r>
            <a:r>
              <a:rPr lang="de-DE" dirty="0" err="1"/>
              <a:t>company's</a:t>
            </a:r>
            <a:r>
              <a:rPr lang="de-DE" dirty="0"/>
              <a:t> </a:t>
            </a:r>
            <a:r>
              <a:rPr lang="de-DE" dirty="0" err="1"/>
              <a:t>development</a:t>
            </a:r>
            <a:r>
              <a:rPr lang="de-DE" dirty="0"/>
              <a:t>, such a </a:t>
            </a:r>
            <a:r>
              <a:rPr lang="de-DE" dirty="0" err="1"/>
              <a:t>crisis</a:t>
            </a:r>
            <a:r>
              <a:rPr lang="de-DE" dirty="0"/>
              <a:t> </a:t>
            </a:r>
            <a:r>
              <a:rPr lang="de-DE" dirty="0" err="1"/>
              <a:t>can</a:t>
            </a:r>
            <a:r>
              <a:rPr lang="de-DE" dirty="0"/>
              <a:t> </a:t>
            </a:r>
            <a:r>
              <a:rPr lang="de-DE" dirty="0" err="1"/>
              <a:t>only</a:t>
            </a:r>
            <a:r>
              <a:rPr lang="de-DE" dirty="0"/>
              <a:t> </a:t>
            </a:r>
            <a:r>
              <a:rPr lang="de-DE" dirty="0" err="1"/>
              <a:t>be</a:t>
            </a:r>
            <a:r>
              <a:rPr lang="de-DE" dirty="0"/>
              <a:t> </a:t>
            </a:r>
            <a:r>
              <a:rPr lang="de-DE" dirty="0" err="1"/>
              <a:t>overcome</a:t>
            </a:r>
            <a:r>
              <a:rPr lang="de-DE" dirty="0"/>
              <a:t> </a:t>
            </a:r>
            <a:r>
              <a:rPr lang="de-DE" dirty="0" err="1"/>
              <a:t>if</a:t>
            </a:r>
            <a:r>
              <a:rPr lang="de-DE" dirty="0"/>
              <a:t> </a:t>
            </a:r>
            <a:r>
              <a:rPr lang="de-DE" dirty="0" err="1"/>
              <a:t>the</a:t>
            </a:r>
            <a:r>
              <a:rPr lang="de-DE" dirty="0"/>
              <a:t> </a:t>
            </a:r>
            <a:r>
              <a:rPr lang="de-DE" dirty="0" err="1"/>
              <a:t>company's</a:t>
            </a:r>
            <a:r>
              <a:rPr lang="de-DE" dirty="0"/>
              <a:t> </a:t>
            </a:r>
            <a:r>
              <a:rPr lang="de-DE" dirty="0" err="1"/>
              <a:t>leadership</a:t>
            </a:r>
            <a:r>
              <a:rPr lang="de-DE" dirty="0"/>
              <a:t> </a:t>
            </a:r>
            <a:r>
              <a:rPr lang="de-DE" dirty="0" err="1"/>
              <a:t>or</a:t>
            </a:r>
            <a:r>
              <a:rPr lang="de-DE" dirty="0"/>
              <a:t> </a:t>
            </a:r>
            <a:r>
              <a:rPr lang="de-DE" dirty="0" err="1"/>
              <a:t>management</a:t>
            </a:r>
            <a:r>
              <a:rPr lang="de-DE" dirty="0"/>
              <a:t> </a:t>
            </a:r>
            <a:r>
              <a:rPr lang="de-DE" dirty="0" err="1"/>
              <a:t>succeeds</a:t>
            </a:r>
            <a:r>
              <a:rPr lang="de-DE" dirty="0"/>
              <a:t> in </a:t>
            </a:r>
            <a:r>
              <a:rPr lang="de-DE" dirty="0" err="1"/>
              <a:t>finding</a:t>
            </a:r>
            <a:r>
              <a:rPr lang="de-DE" dirty="0"/>
              <a:t> a </a:t>
            </a:r>
            <a:r>
              <a:rPr lang="de-DE" dirty="0" err="1"/>
              <a:t>common</a:t>
            </a:r>
            <a:r>
              <a:rPr lang="de-DE" dirty="0"/>
              <a:t> </a:t>
            </a:r>
            <a:r>
              <a:rPr lang="de-DE" dirty="0" err="1"/>
              <a:t>basis</a:t>
            </a:r>
            <a:r>
              <a:rPr lang="de-DE" dirty="0"/>
              <a:t> </a:t>
            </a:r>
            <a:r>
              <a:rPr lang="de-DE" dirty="0" err="1"/>
              <a:t>for</a:t>
            </a:r>
            <a:r>
              <a:rPr lang="de-DE" dirty="0"/>
              <a:t> </a:t>
            </a:r>
            <a:r>
              <a:rPr lang="de-DE" dirty="0" err="1"/>
              <a:t>trustful</a:t>
            </a:r>
            <a:r>
              <a:rPr lang="de-DE" dirty="0"/>
              <a:t> </a:t>
            </a:r>
            <a:r>
              <a:rPr lang="de-DE" dirty="0" err="1"/>
              <a:t>cooperation</a:t>
            </a:r>
            <a:r>
              <a:rPr lang="de-DE" dirty="0"/>
              <a:t> </a:t>
            </a:r>
            <a:r>
              <a:rPr lang="de-DE" dirty="0" err="1"/>
              <a:t>with</a:t>
            </a:r>
            <a:r>
              <a:rPr lang="de-DE" dirty="0"/>
              <a:t> all </a:t>
            </a:r>
            <a:r>
              <a:rPr lang="de-DE" dirty="0" err="1"/>
              <a:t>important</a:t>
            </a:r>
            <a:r>
              <a:rPr lang="de-DE" dirty="0"/>
              <a:t> </a:t>
            </a:r>
            <a:r>
              <a:rPr lang="de-DE" dirty="0" err="1"/>
              <a:t>stakeholders</a:t>
            </a:r>
            <a:r>
              <a:rPr lang="de-DE" dirty="0"/>
              <a:t>.</a:t>
            </a:r>
            <a:endParaRPr dirty="0"/>
          </a:p>
          <a:p>
            <a:pPr marL="15875" lvl="0" indent="-15875" algn="l" rtl="0">
              <a:lnSpc>
                <a:spcPct val="93333"/>
              </a:lnSpc>
              <a:spcBef>
                <a:spcPts val="0"/>
              </a:spcBef>
              <a:spcAft>
                <a:spcPts val="0"/>
              </a:spcAft>
              <a:buClr>
                <a:srgbClr val="595A59"/>
              </a:buClr>
              <a:buSzPts val="2400"/>
              <a:buNone/>
            </a:pPr>
            <a:br>
              <a:rPr lang="de-DE" dirty="0"/>
            </a:br>
            <a:r>
              <a:rPr lang="de-DE" dirty="0"/>
              <a:t>The </a:t>
            </a:r>
            <a:r>
              <a:rPr lang="de-DE" dirty="0" err="1"/>
              <a:t>success</a:t>
            </a:r>
            <a:r>
              <a:rPr lang="de-DE" dirty="0"/>
              <a:t> of </a:t>
            </a:r>
            <a:r>
              <a:rPr lang="de-DE" dirty="0" err="1"/>
              <a:t>crisis</a:t>
            </a:r>
            <a:r>
              <a:rPr lang="de-DE" dirty="0"/>
              <a:t> </a:t>
            </a:r>
            <a:r>
              <a:rPr lang="de-DE" dirty="0" err="1"/>
              <a:t>management</a:t>
            </a:r>
            <a:r>
              <a:rPr lang="de-DE" dirty="0"/>
              <a:t> </a:t>
            </a:r>
            <a:r>
              <a:rPr lang="de-DE" dirty="0" err="1"/>
              <a:t>depends</a:t>
            </a:r>
            <a:r>
              <a:rPr lang="de-DE" dirty="0"/>
              <a:t> </a:t>
            </a:r>
            <a:r>
              <a:rPr lang="de-DE" dirty="0" err="1"/>
              <a:t>largely</a:t>
            </a:r>
            <a:r>
              <a:rPr lang="de-DE" dirty="0"/>
              <a:t> on </a:t>
            </a:r>
            <a:r>
              <a:rPr lang="de-DE" dirty="0" err="1"/>
              <a:t>how</a:t>
            </a:r>
            <a:r>
              <a:rPr lang="de-DE" dirty="0"/>
              <a:t> </a:t>
            </a:r>
            <a:r>
              <a:rPr lang="de-DE" dirty="0" err="1"/>
              <a:t>quickly</a:t>
            </a:r>
            <a:r>
              <a:rPr lang="de-DE" dirty="0"/>
              <a:t> and </a:t>
            </a:r>
            <a:r>
              <a:rPr lang="de-DE" dirty="0" err="1"/>
              <a:t>precisely</a:t>
            </a:r>
            <a:r>
              <a:rPr lang="de-DE" dirty="0"/>
              <a:t> </a:t>
            </a:r>
            <a:r>
              <a:rPr lang="de-DE" dirty="0" err="1"/>
              <a:t>the</a:t>
            </a:r>
            <a:r>
              <a:rPr lang="de-DE" dirty="0"/>
              <a:t> </a:t>
            </a:r>
            <a:r>
              <a:rPr lang="de-DE" dirty="0" err="1"/>
              <a:t>company</a:t>
            </a:r>
            <a:r>
              <a:rPr lang="de-DE" dirty="0"/>
              <a:t> </a:t>
            </a:r>
            <a:r>
              <a:rPr lang="de-DE" dirty="0" err="1"/>
              <a:t>communicates</a:t>
            </a:r>
            <a:r>
              <a:rPr lang="de-DE" dirty="0"/>
              <a:t> </a:t>
            </a:r>
            <a:r>
              <a:rPr lang="de-DE" dirty="0" err="1"/>
              <a:t>with</a:t>
            </a:r>
            <a:r>
              <a:rPr lang="de-DE" dirty="0"/>
              <a:t> </a:t>
            </a:r>
            <a:r>
              <a:rPr lang="de-DE" dirty="0" err="1"/>
              <a:t>its</a:t>
            </a:r>
            <a:r>
              <a:rPr lang="de-DE" dirty="0"/>
              <a:t> </a:t>
            </a:r>
            <a:r>
              <a:rPr lang="de-DE" dirty="0" err="1"/>
              <a:t>stakeholders</a:t>
            </a:r>
            <a:r>
              <a:rPr lang="de-DE" dirty="0"/>
              <a:t>. Stakeholders </a:t>
            </a:r>
            <a:r>
              <a:rPr lang="de-DE" dirty="0" err="1"/>
              <a:t>have</a:t>
            </a:r>
            <a:r>
              <a:rPr lang="de-DE" dirty="0"/>
              <a:t> </a:t>
            </a:r>
            <a:r>
              <a:rPr lang="de-DE" dirty="0" err="1"/>
              <a:t>something</a:t>
            </a:r>
            <a:r>
              <a:rPr lang="de-DE" dirty="0"/>
              <a:t> to lose </a:t>
            </a:r>
            <a:r>
              <a:rPr lang="de-DE" dirty="0" err="1"/>
              <a:t>or</a:t>
            </a:r>
            <a:r>
              <a:rPr lang="de-DE" dirty="0"/>
              <a:t> </a:t>
            </a:r>
            <a:r>
              <a:rPr lang="de-DE" dirty="0" err="1"/>
              <a:t>gain</a:t>
            </a:r>
            <a:r>
              <a:rPr lang="de-DE" dirty="0"/>
              <a:t> </a:t>
            </a:r>
            <a:r>
              <a:rPr lang="de-DE" dirty="0" err="1"/>
              <a:t>by</a:t>
            </a:r>
            <a:r>
              <a:rPr lang="de-DE" dirty="0"/>
              <a:t> </a:t>
            </a:r>
            <a:r>
              <a:rPr lang="de-DE" dirty="0" err="1"/>
              <a:t>taking</a:t>
            </a:r>
            <a:r>
              <a:rPr lang="de-DE" dirty="0"/>
              <a:t> a </a:t>
            </a:r>
            <a:r>
              <a:rPr lang="de-DE" dirty="0" err="1"/>
              <a:t>risk</a:t>
            </a:r>
            <a:r>
              <a:rPr lang="de-DE" dirty="0"/>
              <a:t>. By </a:t>
            </a:r>
            <a:r>
              <a:rPr lang="de-DE" dirty="0" err="1"/>
              <a:t>exerting</a:t>
            </a:r>
            <a:r>
              <a:rPr lang="de-DE" dirty="0"/>
              <a:t> </a:t>
            </a:r>
            <a:r>
              <a:rPr lang="de-DE" dirty="0" err="1"/>
              <a:t>their</a:t>
            </a:r>
            <a:r>
              <a:rPr lang="de-DE" dirty="0"/>
              <a:t> </a:t>
            </a:r>
            <a:r>
              <a:rPr lang="de-DE" dirty="0" err="1"/>
              <a:t>influence</a:t>
            </a:r>
            <a:r>
              <a:rPr lang="de-DE" dirty="0"/>
              <a:t>, </a:t>
            </a:r>
            <a:r>
              <a:rPr lang="de-DE" dirty="0" err="1"/>
              <a:t>they</a:t>
            </a:r>
            <a:r>
              <a:rPr lang="de-DE" dirty="0"/>
              <a:t> </a:t>
            </a:r>
            <a:r>
              <a:rPr lang="de-DE" dirty="0" err="1"/>
              <a:t>have</a:t>
            </a:r>
            <a:r>
              <a:rPr lang="de-DE" dirty="0"/>
              <a:t> an </a:t>
            </a:r>
            <a:r>
              <a:rPr lang="de-DE" dirty="0" err="1"/>
              <a:t>impact</a:t>
            </a:r>
            <a:r>
              <a:rPr lang="de-DE" dirty="0"/>
              <a:t> on </a:t>
            </a:r>
            <a:r>
              <a:rPr lang="de-DE" dirty="0" err="1"/>
              <a:t>the</a:t>
            </a:r>
            <a:r>
              <a:rPr lang="de-DE" dirty="0"/>
              <a:t> </a:t>
            </a:r>
            <a:r>
              <a:rPr lang="de-DE" dirty="0" err="1"/>
              <a:t>environment</a:t>
            </a:r>
            <a:r>
              <a:rPr lang="de-DE" dirty="0"/>
              <a:t> in </a:t>
            </a:r>
            <a:r>
              <a:rPr lang="de-DE" dirty="0" err="1"/>
              <a:t>which</a:t>
            </a:r>
            <a:r>
              <a:rPr lang="de-DE" dirty="0"/>
              <a:t> </a:t>
            </a:r>
            <a:r>
              <a:rPr lang="de-DE" dirty="0" err="1"/>
              <a:t>the</a:t>
            </a:r>
            <a:r>
              <a:rPr lang="de-DE" dirty="0"/>
              <a:t> </a:t>
            </a:r>
            <a:r>
              <a:rPr lang="de-DE" dirty="0" err="1"/>
              <a:t>company</a:t>
            </a:r>
            <a:r>
              <a:rPr lang="de-DE" dirty="0"/>
              <a:t> </a:t>
            </a:r>
            <a:r>
              <a:rPr lang="de-DE" dirty="0" err="1"/>
              <a:t>operates</a:t>
            </a:r>
            <a:r>
              <a:rPr lang="de-DE" dirty="0"/>
              <a:t>. </a:t>
            </a:r>
            <a:br>
              <a:rPr lang="de-DE" dirty="0"/>
            </a:br>
            <a:br>
              <a:rPr lang="de-DE" dirty="0"/>
            </a:br>
            <a:r>
              <a:rPr lang="de-DE" dirty="0" err="1"/>
              <a:t>During</a:t>
            </a:r>
            <a:r>
              <a:rPr lang="de-DE" dirty="0"/>
              <a:t> a </a:t>
            </a:r>
            <a:r>
              <a:rPr lang="de-DE" dirty="0" err="1"/>
              <a:t>crisis</a:t>
            </a:r>
            <a:r>
              <a:rPr lang="de-DE" dirty="0"/>
              <a:t>, </a:t>
            </a:r>
            <a:r>
              <a:rPr lang="de-DE" dirty="0" err="1"/>
              <a:t>the</a:t>
            </a:r>
            <a:r>
              <a:rPr lang="de-DE" dirty="0"/>
              <a:t> </a:t>
            </a:r>
            <a:r>
              <a:rPr lang="de-DE" dirty="0" err="1"/>
              <a:t>company</a:t>
            </a:r>
            <a:r>
              <a:rPr lang="de-DE" dirty="0"/>
              <a:t> </a:t>
            </a:r>
            <a:r>
              <a:rPr lang="de-DE" dirty="0" err="1"/>
              <a:t>needs</a:t>
            </a:r>
            <a:r>
              <a:rPr lang="de-DE" dirty="0"/>
              <a:t> to </a:t>
            </a:r>
            <a:r>
              <a:rPr lang="de-DE" dirty="0" err="1"/>
              <a:t>look</a:t>
            </a:r>
            <a:r>
              <a:rPr lang="de-DE" dirty="0"/>
              <a:t> at </a:t>
            </a:r>
            <a:r>
              <a:rPr lang="de-DE" dirty="0" err="1"/>
              <a:t>itself</a:t>
            </a:r>
            <a:r>
              <a:rPr lang="de-DE" dirty="0"/>
              <a:t> </a:t>
            </a:r>
            <a:r>
              <a:rPr lang="de-DE" dirty="0" err="1"/>
              <a:t>from</a:t>
            </a:r>
            <a:r>
              <a:rPr lang="de-DE" dirty="0"/>
              <a:t> </a:t>
            </a:r>
            <a:r>
              <a:rPr lang="de-DE" dirty="0" err="1"/>
              <a:t>the</a:t>
            </a:r>
            <a:r>
              <a:rPr lang="de-DE" dirty="0"/>
              <a:t> </a:t>
            </a:r>
            <a:r>
              <a:rPr lang="de-DE" dirty="0" err="1"/>
              <a:t>perspective</a:t>
            </a:r>
            <a:r>
              <a:rPr lang="de-DE" dirty="0"/>
              <a:t> of </a:t>
            </a:r>
            <a:r>
              <a:rPr lang="de-DE" dirty="0" err="1"/>
              <a:t>the</a:t>
            </a:r>
            <a:r>
              <a:rPr lang="de-DE" dirty="0"/>
              <a:t> </a:t>
            </a:r>
            <a:r>
              <a:rPr lang="de-DE" dirty="0" err="1"/>
              <a:t>stakeholders</a:t>
            </a:r>
            <a:r>
              <a:rPr lang="de-DE" dirty="0"/>
              <a:t> </a:t>
            </a:r>
            <a:r>
              <a:rPr lang="de-DE" dirty="0" err="1"/>
              <a:t>because</a:t>
            </a:r>
            <a:r>
              <a:rPr lang="de-DE" dirty="0"/>
              <a:t> </a:t>
            </a:r>
            <a:r>
              <a:rPr lang="de-DE" dirty="0" err="1"/>
              <a:t>they</a:t>
            </a:r>
            <a:r>
              <a:rPr lang="de-DE" dirty="0"/>
              <a:t> </a:t>
            </a:r>
            <a:r>
              <a:rPr lang="de-DE" dirty="0" err="1"/>
              <a:t>are</a:t>
            </a:r>
            <a:r>
              <a:rPr lang="de-DE" dirty="0"/>
              <a:t> </a:t>
            </a:r>
            <a:r>
              <a:rPr lang="de-DE" dirty="0" err="1"/>
              <a:t>most</a:t>
            </a:r>
            <a:r>
              <a:rPr lang="de-DE" dirty="0"/>
              <a:t> </a:t>
            </a:r>
            <a:r>
              <a:rPr lang="de-DE" dirty="0" err="1"/>
              <a:t>concerned</a:t>
            </a:r>
            <a:r>
              <a:rPr lang="de-DE" dirty="0"/>
              <a:t> </a:t>
            </a:r>
            <a:r>
              <a:rPr lang="de-DE" dirty="0" err="1"/>
              <a:t>about</a:t>
            </a:r>
            <a:r>
              <a:rPr lang="de-DE" dirty="0"/>
              <a:t> </a:t>
            </a:r>
            <a:r>
              <a:rPr lang="de-DE" dirty="0" err="1"/>
              <a:t>how</a:t>
            </a:r>
            <a:r>
              <a:rPr lang="de-DE" dirty="0"/>
              <a:t> </a:t>
            </a:r>
            <a:r>
              <a:rPr lang="de-DE" dirty="0" err="1"/>
              <a:t>the</a:t>
            </a:r>
            <a:r>
              <a:rPr lang="de-DE" dirty="0"/>
              <a:t> </a:t>
            </a:r>
            <a:r>
              <a:rPr lang="de-DE" dirty="0" err="1"/>
              <a:t>crisis</a:t>
            </a:r>
            <a:r>
              <a:rPr lang="de-DE" dirty="0"/>
              <a:t> </a:t>
            </a:r>
            <a:r>
              <a:rPr lang="de-DE" dirty="0" err="1"/>
              <a:t>event</a:t>
            </a:r>
            <a:r>
              <a:rPr lang="de-DE" dirty="0"/>
              <a:t> will </a:t>
            </a:r>
            <a:r>
              <a:rPr lang="de-DE" dirty="0" err="1"/>
              <a:t>affect</a:t>
            </a:r>
            <a:r>
              <a:rPr lang="de-DE" dirty="0"/>
              <a:t> </a:t>
            </a:r>
            <a:r>
              <a:rPr lang="de-DE" dirty="0" err="1"/>
              <a:t>them</a:t>
            </a:r>
            <a:r>
              <a:rPr lang="de-DE" dirty="0"/>
              <a:t>. </a:t>
            </a:r>
            <a:r>
              <a:rPr lang="de-DE" dirty="0" err="1"/>
              <a:t>They</a:t>
            </a:r>
            <a:r>
              <a:rPr lang="de-DE" dirty="0"/>
              <a:t> </a:t>
            </a:r>
            <a:r>
              <a:rPr lang="de-DE" dirty="0" err="1"/>
              <a:t>expect</a:t>
            </a:r>
            <a:r>
              <a:rPr lang="de-DE" dirty="0"/>
              <a:t> </a:t>
            </a:r>
            <a:r>
              <a:rPr lang="de-DE" dirty="0" err="1"/>
              <a:t>the</a:t>
            </a:r>
            <a:r>
              <a:rPr lang="de-DE" dirty="0"/>
              <a:t> </a:t>
            </a:r>
            <a:r>
              <a:rPr lang="de-DE" dirty="0" err="1"/>
              <a:t>company</a:t>
            </a:r>
            <a:r>
              <a:rPr lang="de-DE" dirty="0"/>
              <a:t> to </a:t>
            </a:r>
            <a:r>
              <a:rPr lang="de-DE" dirty="0" err="1"/>
              <a:t>communicate</a:t>
            </a:r>
            <a:r>
              <a:rPr lang="de-DE" dirty="0"/>
              <a:t> </a:t>
            </a:r>
            <a:r>
              <a:rPr lang="de-DE" dirty="0" err="1"/>
              <a:t>with</a:t>
            </a:r>
            <a:r>
              <a:rPr lang="de-DE" dirty="0"/>
              <a:t> </a:t>
            </a:r>
            <a:r>
              <a:rPr lang="de-DE" dirty="0" err="1"/>
              <a:t>them</a:t>
            </a:r>
            <a:r>
              <a:rPr lang="de-DE" dirty="0"/>
              <a:t>, so </a:t>
            </a:r>
            <a:r>
              <a:rPr lang="de-DE" dirty="0" err="1"/>
              <a:t>it</a:t>
            </a:r>
            <a:r>
              <a:rPr lang="de-DE" dirty="0"/>
              <a:t> </a:t>
            </a:r>
            <a:r>
              <a:rPr lang="de-DE" dirty="0" err="1"/>
              <a:t>is</a:t>
            </a:r>
            <a:r>
              <a:rPr lang="de-DE" dirty="0"/>
              <a:t> </a:t>
            </a:r>
            <a:r>
              <a:rPr lang="de-DE" dirty="0" err="1"/>
              <a:t>important</a:t>
            </a:r>
            <a:r>
              <a:rPr lang="de-DE" dirty="0"/>
              <a:t> to </a:t>
            </a:r>
            <a:r>
              <a:rPr lang="de-DE" dirty="0" err="1"/>
              <a:t>be</a:t>
            </a:r>
            <a:r>
              <a:rPr lang="de-DE" dirty="0"/>
              <a:t> </a:t>
            </a:r>
            <a:r>
              <a:rPr lang="de-DE" dirty="0" err="1"/>
              <a:t>as</a:t>
            </a:r>
            <a:r>
              <a:rPr lang="de-DE" dirty="0"/>
              <a:t> </a:t>
            </a:r>
            <a:r>
              <a:rPr lang="de-DE" dirty="0" err="1"/>
              <a:t>proactive</a:t>
            </a:r>
            <a:r>
              <a:rPr lang="de-DE" dirty="0"/>
              <a:t> </a:t>
            </a:r>
            <a:r>
              <a:rPr lang="de-DE" dirty="0" err="1"/>
              <a:t>as</a:t>
            </a:r>
            <a:r>
              <a:rPr lang="de-DE" dirty="0"/>
              <a:t> possible.</a:t>
            </a:r>
            <a:endParaRPr dirty="0"/>
          </a:p>
        </p:txBody>
      </p:sp>
      <p:sp>
        <p:nvSpPr>
          <p:cNvPr id="1409" name="Google Shape;1409;p1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Crisis and Stakeholder Involvement</a:t>
            </a:r>
            <a:endParaRPr/>
          </a:p>
        </p:txBody>
      </p:sp>
      <p:sp>
        <p:nvSpPr>
          <p:cNvPr id="1410" name="Google Shape;1410;p18"/>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err="1">
                <a:solidFill>
                  <a:schemeClr val="lt1"/>
                </a:solidFill>
                <a:latin typeface="Calibri"/>
                <a:ea typeface="Calibri"/>
                <a:cs typeface="Calibri"/>
                <a:sym typeface="Calibri"/>
              </a:rPr>
              <a:t>Successful</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crisis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management</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depends</a:t>
            </a:r>
            <a:r>
              <a:rPr lang="de-DE" sz="1600" b="0" i="0" dirty="0">
                <a:solidFill>
                  <a:schemeClr val="lt1"/>
                </a:solidFill>
                <a:latin typeface="Calibri"/>
                <a:ea typeface="Calibri"/>
                <a:cs typeface="Calibri"/>
                <a:sym typeface="Calibri"/>
              </a:rPr>
              <a:t> to a large </a:t>
            </a:r>
            <a:r>
              <a:rPr lang="de-DE" sz="1600" b="0" i="0" dirty="0" err="1">
                <a:solidFill>
                  <a:schemeClr val="lt1"/>
                </a:solidFill>
                <a:latin typeface="Calibri"/>
                <a:ea typeface="Calibri"/>
                <a:cs typeface="Calibri"/>
                <a:sym typeface="Calibri"/>
              </a:rPr>
              <a:t>extent</a:t>
            </a:r>
            <a:r>
              <a:rPr lang="de-DE" sz="1600" b="0" i="0" dirty="0">
                <a:solidFill>
                  <a:schemeClr val="lt1"/>
                </a:solidFill>
                <a:latin typeface="Calibri"/>
                <a:ea typeface="Calibri"/>
                <a:cs typeface="Calibri"/>
                <a:sym typeface="Calibri"/>
              </a:rPr>
              <a:t> on fast and </a:t>
            </a:r>
            <a:r>
              <a:rPr lang="de-DE" sz="1600" b="0" i="0" dirty="0" err="1">
                <a:solidFill>
                  <a:schemeClr val="lt1"/>
                </a:solidFill>
                <a:latin typeface="Calibri"/>
                <a:ea typeface="Calibri"/>
                <a:cs typeface="Calibri"/>
                <a:sym typeface="Calibri"/>
              </a:rPr>
              <a:t>precise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stakeholder</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communication</a:t>
            </a:r>
            <a:r>
              <a:rPr lang="de-DE" sz="1600" b="0" i="0" dirty="0">
                <a:solidFill>
                  <a:schemeClr val="lt1"/>
                </a:solidFill>
                <a:latin typeface="Calibri"/>
                <a:ea typeface="Calibri"/>
                <a:cs typeface="Calibri"/>
                <a:sym typeface="Calibri"/>
              </a:rPr>
              <a:t>.</a:t>
            </a:r>
            <a:endParaRPr sz="1600" b="0" i="0" dirty="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sp>
        <p:nvSpPr>
          <p:cNvPr id="1165" name="Google Shape;1165;p2"/>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1166" name="Google Shape;1166;p2"/>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2400"/>
              <a:buNone/>
            </a:pPr>
            <a:r>
              <a:rPr lang="de-DE" b="1" dirty="0" err="1"/>
              <a:t>Several</a:t>
            </a:r>
            <a:r>
              <a:rPr lang="de-DE" b="1" dirty="0"/>
              <a:t> </a:t>
            </a:r>
            <a:r>
              <a:rPr lang="de-DE" b="1" dirty="0" err="1"/>
              <a:t>functional</a:t>
            </a:r>
            <a:r>
              <a:rPr lang="de-DE" b="1" dirty="0"/>
              <a:t> </a:t>
            </a:r>
            <a:r>
              <a:rPr lang="de-DE" b="1" dirty="0" err="1"/>
              <a:t>competencies</a:t>
            </a:r>
            <a:r>
              <a:rPr lang="de-DE" b="1" dirty="0"/>
              <a:t> </a:t>
            </a:r>
            <a:r>
              <a:rPr lang="de-DE" b="1" dirty="0" err="1"/>
              <a:t>are</a:t>
            </a:r>
            <a:r>
              <a:rPr lang="de-DE" b="1" dirty="0"/>
              <a:t> </a:t>
            </a:r>
            <a:r>
              <a:rPr lang="de-DE" b="1" dirty="0" err="1"/>
              <a:t>needed</a:t>
            </a:r>
            <a:r>
              <a:rPr lang="de-DE" b="1" dirty="0"/>
              <a:t> to </a:t>
            </a:r>
            <a:r>
              <a:rPr lang="de-DE" b="1" dirty="0" err="1"/>
              <a:t>enable</a:t>
            </a:r>
            <a:r>
              <a:rPr lang="de-DE" b="1" dirty="0"/>
              <a:t> </a:t>
            </a:r>
            <a:r>
              <a:rPr lang="de-DE" b="1" dirty="0" err="1"/>
              <a:t>the</a:t>
            </a:r>
            <a:r>
              <a:rPr lang="de-DE" b="1" dirty="0"/>
              <a:t> </a:t>
            </a:r>
            <a:r>
              <a:rPr lang="de-DE" b="1" dirty="0" err="1"/>
              <a:t>company</a:t>
            </a:r>
            <a:r>
              <a:rPr lang="de-DE" b="1" dirty="0"/>
              <a:t> to manage </a:t>
            </a:r>
            <a:r>
              <a:rPr lang="de-DE" b="1" dirty="0" err="1"/>
              <a:t>the</a:t>
            </a:r>
            <a:r>
              <a:rPr lang="de-DE" b="1" dirty="0"/>
              <a:t> </a:t>
            </a:r>
            <a:r>
              <a:rPr lang="de-DE" b="1" dirty="0" err="1"/>
              <a:t>crisis</a:t>
            </a:r>
            <a:r>
              <a:rPr lang="de-DE" b="1" dirty="0"/>
              <a:t>  and to </a:t>
            </a:r>
            <a:r>
              <a:rPr lang="de-DE" b="1" dirty="0" err="1"/>
              <a:t>continue</a:t>
            </a:r>
            <a:r>
              <a:rPr lang="de-DE" b="1" dirty="0"/>
              <a:t> to </a:t>
            </a:r>
            <a:r>
              <a:rPr lang="de-DE" b="1" dirty="0" err="1"/>
              <a:t>exist</a:t>
            </a:r>
            <a:r>
              <a:rPr lang="de-DE" b="1" dirty="0"/>
              <a:t>.</a:t>
            </a:r>
            <a:endParaRPr dirty="0"/>
          </a:p>
          <a:p>
            <a:pPr marL="0" lvl="0" indent="0" algn="l" rtl="0">
              <a:lnSpc>
                <a:spcPct val="90000"/>
              </a:lnSpc>
              <a:spcBef>
                <a:spcPts val="1000"/>
              </a:spcBef>
              <a:spcAft>
                <a:spcPts val="0"/>
              </a:spcAft>
              <a:buClr>
                <a:schemeClr val="lt1"/>
              </a:buClr>
              <a:buSzPts val="2400"/>
              <a:buNone/>
            </a:pPr>
            <a:endParaRPr dirty="0"/>
          </a:p>
        </p:txBody>
      </p:sp>
      <p:sp>
        <p:nvSpPr>
          <p:cNvPr id="1167" name="Google Shape;1167;p2"/>
          <p:cNvSpPr txBox="1">
            <a:spLocks noGrp="1"/>
          </p:cNvSpPr>
          <p:nvPr>
            <p:ph type="body" idx="15"/>
          </p:nvPr>
        </p:nvSpPr>
        <p:spPr>
          <a:xfrm>
            <a:off x="1610555" y="2566940"/>
            <a:ext cx="4250272" cy="60363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lt1"/>
              </a:buClr>
              <a:buSzPts val="2300"/>
              <a:buNone/>
            </a:pPr>
            <a:r>
              <a:rPr lang="de-DE" sz="2300" dirty="0"/>
              <a:t>After </a:t>
            </a:r>
            <a:r>
              <a:rPr lang="de-DE" sz="2300" dirty="0" err="1"/>
              <a:t>completing</a:t>
            </a:r>
            <a:r>
              <a:rPr lang="de-DE" sz="2300" dirty="0"/>
              <a:t> </a:t>
            </a:r>
            <a:r>
              <a:rPr lang="de-DE" sz="2300" dirty="0" err="1"/>
              <a:t>this</a:t>
            </a:r>
            <a:r>
              <a:rPr lang="de-DE" sz="2300" dirty="0"/>
              <a:t> </a:t>
            </a:r>
            <a:r>
              <a:rPr lang="de-DE" sz="2300" dirty="0" err="1"/>
              <a:t>module</a:t>
            </a:r>
            <a:r>
              <a:rPr lang="de-DE" sz="2300" dirty="0"/>
              <a:t>, </a:t>
            </a:r>
            <a:r>
              <a:rPr lang="de-DE" sz="2300" dirty="0" err="1"/>
              <a:t>you</a:t>
            </a:r>
            <a:r>
              <a:rPr lang="de-DE" sz="2300" dirty="0"/>
              <a:t> will </a:t>
            </a:r>
            <a:r>
              <a:rPr lang="de-DE" sz="2300" dirty="0" err="1"/>
              <a:t>have</a:t>
            </a:r>
            <a:r>
              <a:rPr lang="de-DE" sz="2300" dirty="0"/>
              <a:t> </a:t>
            </a:r>
            <a:r>
              <a:rPr lang="de-DE" sz="2300" dirty="0" err="1"/>
              <a:t>insight</a:t>
            </a:r>
            <a:r>
              <a:rPr lang="de-DE" sz="2300" dirty="0"/>
              <a:t> </a:t>
            </a:r>
            <a:r>
              <a:rPr lang="de-DE" sz="2300" dirty="0" err="1"/>
              <a:t>knowledge</a:t>
            </a:r>
            <a:r>
              <a:rPr lang="de-DE" sz="2300" dirty="0"/>
              <a:t> to…</a:t>
            </a:r>
            <a:endParaRPr dirty="0"/>
          </a:p>
          <a:p>
            <a:pPr marL="0" lvl="0" indent="0" algn="l" rtl="0">
              <a:lnSpc>
                <a:spcPct val="90000"/>
              </a:lnSpc>
              <a:spcBef>
                <a:spcPts val="1000"/>
              </a:spcBef>
              <a:spcAft>
                <a:spcPts val="0"/>
              </a:spcAft>
              <a:buClr>
                <a:schemeClr val="lt1"/>
              </a:buClr>
              <a:buSzPts val="3600"/>
              <a:buNone/>
            </a:pPr>
            <a:endParaRPr dirty="0"/>
          </a:p>
        </p:txBody>
      </p:sp>
      <p:sp>
        <p:nvSpPr>
          <p:cNvPr id="1168" name="Google Shape;1168;p2"/>
          <p:cNvSpPr txBox="1">
            <a:spLocks noGrp="1"/>
          </p:cNvSpPr>
          <p:nvPr>
            <p:ph type="body" idx="2"/>
          </p:nvPr>
        </p:nvSpPr>
        <p:spPr>
          <a:xfrm>
            <a:off x="7632987" y="3067149"/>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Human Resources &amp; Internal Crisis Communication</a:t>
            </a:r>
            <a:endParaRPr/>
          </a:p>
        </p:txBody>
      </p:sp>
      <p:sp>
        <p:nvSpPr>
          <p:cNvPr id="1169" name="Google Shape;1169;p2"/>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1170" name="Google Shape;1170;p2"/>
          <p:cNvSpPr txBox="1">
            <a:spLocks noGrp="1"/>
          </p:cNvSpPr>
          <p:nvPr>
            <p:ph type="body" idx="4"/>
          </p:nvPr>
        </p:nvSpPr>
        <p:spPr>
          <a:xfrm>
            <a:off x="7632989" y="95562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Management of Operations</a:t>
            </a:r>
            <a:endParaRPr/>
          </a:p>
        </p:txBody>
      </p:sp>
      <p:sp>
        <p:nvSpPr>
          <p:cNvPr id="1171" name="Google Shape;1171;p2"/>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1172" name="Google Shape;1172;p2"/>
          <p:cNvSpPr txBox="1">
            <a:spLocks noGrp="1"/>
          </p:cNvSpPr>
          <p:nvPr>
            <p:ph type="body" idx="6"/>
          </p:nvPr>
        </p:nvSpPr>
        <p:spPr>
          <a:xfrm>
            <a:off x="7632988" y="1989847"/>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Stakeholder Management</a:t>
            </a:r>
            <a:endParaRPr/>
          </a:p>
        </p:txBody>
      </p:sp>
      <p:sp>
        <p:nvSpPr>
          <p:cNvPr id="1173" name="Google Shape;1173;p2"/>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1174" name="Google Shape;1174;p2"/>
          <p:cNvSpPr txBox="1">
            <a:spLocks noGrp="1"/>
          </p:cNvSpPr>
          <p:nvPr>
            <p:ph type="body" idx="8"/>
          </p:nvPr>
        </p:nvSpPr>
        <p:spPr>
          <a:xfrm>
            <a:off x="7632989"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Communication in Crisis</a:t>
            </a:r>
            <a:endParaRPr/>
          </a:p>
        </p:txBody>
      </p:sp>
      <p:sp>
        <p:nvSpPr>
          <p:cNvPr id="1175" name="Google Shape;1175;p2"/>
          <p:cNvSpPr txBox="1"/>
          <p:nvPr/>
        </p:nvSpPr>
        <p:spPr>
          <a:xfrm>
            <a:off x="7632986" y="5218915"/>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200"/>
              <a:buFont typeface="Arial"/>
              <a:buNone/>
            </a:pPr>
            <a:r>
              <a:rPr lang="de-DE" sz="2200">
                <a:solidFill>
                  <a:srgbClr val="595A59"/>
                </a:solidFill>
                <a:latin typeface="Calibri"/>
                <a:ea typeface="Calibri"/>
                <a:cs typeface="Calibri"/>
                <a:sym typeface="Calibri"/>
              </a:rPr>
              <a:t>Importance of Social Media in Crisis</a:t>
            </a:r>
            <a:endParaRPr/>
          </a:p>
        </p:txBody>
      </p:sp>
      <p:sp>
        <p:nvSpPr>
          <p:cNvPr id="1176" name="Google Shape;1176;p2"/>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
        <p:nvSpPr>
          <p:cNvPr id="1177" name="Google Shape;1177;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This </a:t>
            </a:r>
            <a:r>
              <a:rPr lang="de-DE" sz="1400" dirty="0" err="1">
                <a:solidFill>
                  <a:schemeClr val="lt1"/>
                </a:solidFill>
                <a:latin typeface="Calibri"/>
                <a:ea typeface="Calibri"/>
                <a:cs typeface="Calibri"/>
                <a:sym typeface="Calibri"/>
              </a:rPr>
              <a:t>presentation</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licensed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under</a:t>
            </a:r>
            <a:r>
              <a:rPr lang="de-DE" sz="1400" dirty="0">
                <a:solidFill>
                  <a:schemeClr val="lt1"/>
                </a:solidFill>
                <a:latin typeface="Calibri"/>
                <a:ea typeface="Calibri"/>
                <a:cs typeface="Calibri"/>
                <a:sym typeface="Calibri"/>
              </a:rPr>
              <a:t> CC BY 4.0. </a:t>
            </a:r>
            <a:endParaRPr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To </a:t>
            </a:r>
            <a:r>
              <a:rPr lang="de-DE" sz="1400" dirty="0" err="1">
                <a:solidFill>
                  <a:schemeClr val="lt1"/>
                </a:solidFill>
                <a:latin typeface="Calibri"/>
                <a:ea typeface="Calibri"/>
                <a:cs typeface="Calibri"/>
                <a:sym typeface="Calibri"/>
              </a:rPr>
              <a:t>view</a:t>
            </a:r>
            <a:r>
              <a:rPr lang="de-DE" sz="1400" dirty="0">
                <a:solidFill>
                  <a:schemeClr val="lt1"/>
                </a:solidFill>
                <a:latin typeface="Calibri"/>
                <a:ea typeface="Calibri"/>
                <a:cs typeface="Calibri"/>
                <a:sym typeface="Calibri"/>
              </a:rPr>
              <a:t> a </a:t>
            </a:r>
            <a:r>
              <a:rPr lang="de-DE" sz="1400" dirty="0" err="1">
                <a:solidFill>
                  <a:schemeClr val="lt1"/>
                </a:solidFill>
                <a:latin typeface="Calibri"/>
                <a:ea typeface="Calibri"/>
                <a:cs typeface="Calibri"/>
                <a:sym typeface="Calibri"/>
              </a:rPr>
              <a:t>copy</a:t>
            </a:r>
            <a:r>
              <a:rPr lang="de-DE" sz="1400" dirty="0">
                <a:solidFill>
                  <a:schemeClr val="lt1"/>
                </a:solidFill>
                <a:latin typeface="Calibri"/>
                <a:ea typeface="Calibri"/>
                <a:cs typeface="Calibri"/>
                <a:sym typeface="Calibri"/>
              </a:rPr>
              <a:t> of </a:t>
            </a:r>
            <a:r>
              <a:rPr lang="de-DE" sz="1400" dirty="0" err="1">
                <a:solidFill>
                  <a:schemeClr val="lt1"/>
                </a:solidFill>
                <a:latin typeface="Calibri"/>
                <a:ea typeface="Calibri"/>
                <a:cs typeface="Calibri"/>
                <a:sym typeface="Calibri"/>
              </a:rPr>
              <a:t>this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licence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please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visit</a:t>
            </a:r>
            <a:r>
              <a:rPr lang="de-DE" sz="1400" dirty="0">
                <a:solidFill>
                  <a:schemeClr val="lt1"/>
                </a:solidFill>
                <a:latin typeface="Calibri"/>
                <a:ea typeface="Calibri"/>
                <a:cs typeface="Calibri"/>
                <a:sym typeface="Calibri"/>
              </a:rPr>
              <a:t> </a:t>
            </a:r>
            <a:r>
              <a:rPr lang="de-DE" sz="1400" u="sng"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dirty="0">
                <a:solidFill>
                  <a:schemeClr val="lt1"/>
                </a:solidFill>
                <a:latin typeface="Calibri"/>
                <a:ea typeface="Calibri"/>
                <a:cs typeface="Calibri"/>
                <a:sym typeface="Calibri"/>
              </a:rPr>
              <a:t> </a:t>
            </a:r>
            <a:endParaRPr sz="1400" dirty="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pic>
        <p:nvPicPr>
          <p:cNvPr id="1415" name="Google Shape;1415;p19"/>
          <p:cNvPicPr preferRelativeResize="0"/>
          <p:nvPr/>
        </p:nvPicPr>
        <p:blipFill rotWithShape="1">
          <a:blip r:embed="rId3">
            <a:alphaModFix/>
          </a:blip>
          <a:srcRect t="8435" b="8434"/>
          <a:stretch/>
        </p:blipFill>
        <p:spPr>
          <a:xfrm>
            <a:off x="6852062" y="291787"/>
            <a:ext cx="5105121" cy="6362700"/>
          </a:xfrm>
          <a:prstGeom prst="rect">
            <a:avLst/>
          </a:prstGeom>
          <a:noFill/>
          <a:ln>
            <a:noFill/>
          </a:ln>
        </p:spPr>
      </p:pic>
      <p:sp>
        <p:nvSpPr>
          <p:cNvPr id="1416" name="Google Shape;1416;p19"/>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7" name="Google Shape;1417;p19"/>
          <p:cNvSpPr txBox="1">
            <a:spLocks noGrp="1"/>
          </p:cNvSpPr>
          <p:nvPr>
            <p:ph type="body" idx="1"/>
          </p:nvPr>
        </p:nvSpPr>
        <p:spPr>
          <a:xfrm>
            <a:off x="369291" y="1592123"/>
            <a:ext cx="5584942" cy="4430429"/>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95000"/>
              </a:lnSpc>
              <a:spcBef>
                <a:spcPts val="0"/>
              </a:spcBef>
              <a:spcAft>
                <a:spcPts val="0"/>
              </a:spcAft>
              <a:buClr>
                <a:srgbClr val="79527B"/>
              </a:buClr>
              <a:buSzPts val="2400"/>
              <a:buFont typeface="Arial"/>
              <a:buChar char="•"/>
            </a:pPr>
            <a:r>
              <a:rPr lang="de-DE" sz="2400" dirty="0"/>
              <a:t>Stakeholder </a:t>
            </a:r>
            <a:r>
              <a:rPr lang="de-DE" sz="2400" dirty="0" err="1"/>
              <a:t>management</a:t>
            </a:r>
            <a:r>
              <a:rPr lang="de-DE" sz="2400" dirty="0"/>
              <a:t> </a:t>
            </a:r>
            <a:r>
              <a:rPr lang="de-DE" sz="2400" dirty="0" err="1"/>
              <a:t>is</a:t>
            </a:r>
            <a:r>
              <a:rPr lang="de-DE" sz="2400" dirty="0"/>
              <a:t> an </a:t>
            </a:r>
            <a:r>
              <a:rPr lang="de-DE" sz="2400" dirty="0" err="1"/>
              <a:t>overarching</a:t>
            </a:r>
            <a:r>
              <a:rPr lang="de-DE" sz="2400" dirty="0"/>
              <a:t> </a:t>
            </a:r>
            <a:r>
              <a:rPr lang="de-DE" sz="2400" dirty="0" err="1"/>
              <a:t>process</a:t>
            </a:r>
            <a:r>
              <a:rPr lang="de-DE" sz="2400" dirty="0"/>
              <a:t>. </a:t>
            </a:r>
            <a:r>
              <a:rPr lang="de-DE" sz="2400" dirty="0" err="1"/>
              <a:t>It</a:t>
            </a:r>
            <a:r>
              <a:rPr lang="de-DE" sz="2400" dirty="0"/>
              <a:t> </a:t>
            </a:r>
            <a:r>
              <a:rPr lang="de-DE" sz="2400" dirty="0" err="1"/>
              <a:t>is</a:t>
            </a:r>
            <a:r>
              <a:rPr lang="de-DE" sz="2400" dirty="0"/>
              <a:t> </a:t>
            </a:r>
            <a:r>
              <a:rPr lang="de-DE" dirty="0" err="1"/>
              <a:t>extremely</a:t>
            </a:r>
            <a:r>
              <a:rPr lang="de-DE" dirty="0"/>
              <a:t> </a:t>
            </a:r>
            <a:r>
              <a:rPr lang="de-DE" sz="2400" dirty="0" err="1"/>
              <a:t>important</a:t>
            </a:r>
            <a:r>
              <a:rPr lang="de-DE" sz="2400" dirty="0"/>
              <a:t> in Crisis Management in </a:t>
            </a:r>
            <a:r>
              <a:rPr lang="de-DE" sz="2400" dirty="0" err="1"/>
              <a:t>order</a:t>
            </a:r>
            <a:r>
              <a:rPr lang="de-DE" sz="2400" dirty="0"/>
              <a:t> to </a:t>
            </a:r>
            <a:r>
              <a:rPr lang="de-DE" sz="2400" dirty="0" err="1"/>
              <a:t>align</a:t>
            </a:r>
            <a:r>
              <a:rPr lang="de-DE" sz="2400" dirty="0"/>
              <a:t> </a:t>
            </a:r>
            <a:r>
              <a:rPr lang="de-DE" sz="2400" dirty="0" err="1"/>
              <a:t>the</a:t>
            </a:r>
            <a:r>
              <a:rPr lang="de-DE" sz="2400" dirty="0"/>
              <a:t> </a:t>
            </a:r>
            <a:r>
              <a:rPr lang="de-DE" sz="2400" dirty="0" err="1"/>
              <a:t>goals</a:t>
            </a:r>
            <a:r>
              <a:rPr lang="de-DE" sz="2400" dirty="0"/>
              <a:t> of </a:t>
            </a:r>
            <a:r>
              <a:rPr lang="de-DE" sz="2400" dirty="0" err="1"/>
              <a:t>restructuring</a:t>
            </a:r>
            <a:r>
              <a:rPr lang="de-DE" sz="2400" dirty="0"/>
              <a:t> </a:t>
            </a:r>
            <a:r>
              <a:rPr lang="de-DE" sz="2400" dirty="0" err="1"/>
              <a:t>projects</a:t>
            </a:r>
            <a:r>
              <a:rPr lang="de-DE" sz="2400" dirty="0"/>
              <a:t> </a:t>
            </a:r>
            <a:r>
              <a:rPr lang="de-DE" sz="2400" dirty="0" err="1"/>
              <a:t>with</a:t>
            </a:r>
            <a:r>
              <a:rPr lang="de-DE" sz="2400" dirty="0"/>
              <a:t> </a:t>
            </a:r>
            <a:r>
              <a:rPr lang="de-DE" sz="2400" dirty="0" err="1"/>
              <a:t>the</a:t>
            </a:r>
            <a:r>
              <a:rPr lang="de-DE" sz="2400" dirty="0"/>
              <a:t> </a:t>
            </a:r>
            <a:r>
              <a:rPr lang="de-DE" sz="2400" dirty="0" err="1"/>
              <a:t>interests</a:t>
            </a:r>
            <a:r>
              <a:rPr lang="de-DE" sz="2400" dirty="0"/>
              <a:t> of </a:t>
            </a:r>
            <a:r>
              <a:rPr lang="de-DE" sz="2400" dirty="0" err="1"/>
              <a:t>the</a:t>
            </a:r>
            <a:r>
              <a:rPr lang="de-DE" sz="2400" dirty="0"/>
              <a:t> </a:t>
            </a:r>
            <a:r>
              <a:rPr lang="de-DE" sz="2400" dirty="0" err="1"/>
              <a:t>people</a:t>
            </a:r>
            <a:r>
              <a:rPr lang="de-DE" sz="2400" dirty="0"/>
              <a:t> </a:t>
            </a:r>
            <a:r>
              <a:rPr lang="de-DE" sz="2400" dirty="0" err="1"/>
              <a:t>affected</a:t>
            </a:r>
            <a:r>
              <a:rPr lang="de-DE" sz="2400" dirty="0"/>
              <a:t> and </a:t>
            </a:r>
            <a:r>
              <a:rPr lang="de-DE" sz="2400" dirty="0" err="1"/>
              <a:t>involved</a:t>
            </a:r>
            <a:r>
              <a:rPr lang="de-DE" sz="2400" dirty="0"/>
              <a:t>.</a:t>
            </a:r>
            <a:endParaRPr dirty="0"/>
          </a:p>
          <a:p>
            <a:pPr marL="342900" lvl="0" indent="-190500" algn="l" rtl="0">
              <a:lnSpc>
                <a:spcPct val="95000"/>
              </a:lnSpc>
              <a:spcBef>
                <a:spcPts val="0"/>
              </a:spcBef>
              <a:spcAft>
                <a:spcPts val="0"/>
              </a:spcAft>
              <a:buClr>
                <a:srgbClr val="F16924"/>
              </a:buClr>
              <a:buSzPts val="2400"/>
              <a:buFont typeface="Arial"/>
              <a:buNone/>
            </a:pPr>
            <a:endParaRPr sz="2400" dirty="0"/>
          </a:p>
          <a:p>
            <a:pPr marL="342900" lvl="0" indent="-342900" algn="l" rtl="0">
              <a:lnSpc>
                <a:spcPct val="95000"/>
              </a:lnSpc>
              <a:spcBef>
                <a:spcPts val="0"/>
              </a:spcBef>
              <a:spcAft>
                <a:spcPts val="0"/>
              </a:spcAft>
              <a:buClr>
                <a:srgbClr val="79527B"/>
              </a:buClr>
              <a:buSzPts val="2400"/>
              <a:buFont typeface="Arial"/>
              <a:buChar char="•"/>
            </a:pPr>
            <a:r>
              <a:rPr lang="de-DE" sz="2400" dirty="0"/>
              <a:t>Resistance </a:t>
            </a:r>
            <a:r>
              <a:rPr lang="de-DE" sz="2400" dirty="0" err="1"/>
              <a:t>from</a:t>
            </a:r>
            <a:r>
              <a:rPr lang="de-DE" sz="2400" dirty="0"/>
              <a:t> </a:t>
            </a:r>
            <a:r>
              <a:rPr lang="de-DE" sz="2400" dirty="0" err="1"/>
              <a:t>stakeholders</a:t>
            </a:r>
            <a:r>
              <a:rPr lang="de-DE" sz="2400" dirty="0"/>
              <a:t> </a:t>
            </a:r>
            <a:r>
              <a:rPr lang="de-DE" sz="2400" dirty="0" err="1"/>
              <a:t>can</a:t>
            </a:r>
            <a:r>
              <a:rPr lang="de-DE" sz="2400" dirty="0"/>
              <a:t> </a:t>
            </a:r>
            <a:r>
              <a:rPr lang="de-DE" sz="2400" dirty="0" err="1"/>
              <a:t>have</a:t>
            </a:r>
            <a:r>
              <a:rPr lang="de-DE" sz="2400" dirty="0"/>
              <a:t> a </a:t>
            </a:r>
            <a:r>
              <a:rPr lang="de-DE" sz="2400" dirty="0" err="1"/>
              <a:t>direct</a:t>
            </a:r>
            <a:r>
              <a:rPr lang="de-DE" sz="2400" dirty="0"/>
              <a:t> </a:t>
            </a:r>
            <a:r>
              <a:rPr lang="de-DE" sz="2400" dirty="0" err="1"/>
              <a:t>impact</a:t>
            </a:r>
            <a:r>
              <a:rPr lang="de-DE" sz="2400" dirty="0"/>
              <a:t> on </a:t>
            </a:r>
            <a:r>
              <a:rPr lang="de-DE" sz="2400" dirty="0" err="1"/>
              <a:t>the</a:t>
            </a:r>
            <a:r>
              <a:rPr lang="de-DE" sz="2400" dirty="0"/>
              <a:t> </a:t>
            </a:r>
            <a:r>
              <a:rPr lang="de-DE" sz="2400" dirty="0" err="1"/>
              <a:t>success</a:t>
            </a:r>
            <a:r>
              <a:rPr lang="de-DE" sz="2400" dirty="0"/>
              <a:t> of </a:t>
            </a:r>
            <a:r>
              <a:rPr lang="de-DE" sz="2400" dirty="0" err="1"/>
              <a:t>restructuring</a:t>
            </a:r>
            <a:r>
              <a:rPr lang="de-DE" sz="2400" dirty="0"/>
              <a:t>. Stakeholder </a:t>
            </a:r>
            <a:r>
              <a:rPr lang="de-DE" sz="2400" dirty="0" err="1"/>
              <a:t>management</a:t>
            </a:r>
            <a:r>
              <a:rPr lang="de-DE" sz="2400" dirty="0"/>
              <a:t> </a:t>
            </a:r>
            <a:r>
              <a:rPr lang="de-DE" sz="2400" dirty="0" err="1"/>
              <a:t>must</a:t>
            </a:r>
            <a:r>
              <a:rPr lang="de-DE" sz="2400" dirty="0"/>
              <a:t> </a:t>
            </a:r>
            <a:r>
              <a:rPr lang="de-DE" sz="2400" dirty="0" err="1"/>
              <a:t>be</a:t>
            </a:r>
            <a:r>
              <a:rPr lang="de-DE" sz="2400" dirty="0"/>
              <a:t> </a:t>
            </a:r>
            <a:r>
              <a:rPr lang="de-DE" sz="2400" dirty="0" err="1"/>
              <a:t>carried</a:t>
            </a:r>
            <a:r>
              <a:rPr lang="de-DE" sz="2400" dirty="0"/>
              <a:t> out at a </a:t>
            </a:r>
            <a:r>
              <a:rPr lang="de-DE" sz="2400" dirty="0" err="1"/>
              <a:t>deeper</a:t>
            </a:r>
            <a:r>
              <a:rPr lang="de-DE" sz="2400" dirty="0"/>
              <a:t> </a:t>
            </a:r>
            <a:r>
              <a:rPr lang="de-DE" sz="2400" dirty="0" err="1"/>
              <a:t>level</a:t>
            </a:r>
            <a:r>
              <a:rPr lang="de-DE" sz="2400" dirty="0"/>
              <a:t> </a:t>
            </a:r>
            <a:r>
              <a:rPr lang="de-DE" sz="2400" dirty="0" err="1"/>
              <a:t>as</a:t>
            </a:r>
            <a:r>
              <a:rPr lang="de-DE" sz="2400" dirty="0"/>
              <a:t> </a:t>
            </a:r>
            <a:r>
              <a:rPr lang="de-DE" sz="2400" dirty="0" err="1"/>
              <a:t>more</a:t>
            </a:r>
            <a:r>
              <a:rPr lang="de-DE" sz="2400" dirty="0"/>
              <a:t> </a:t>
            </a:r>
            <a:r>
              <a:rPr lang="de-DE" sz="2400" dirty="0" err="1"/>
              <a:t>stakeholders</a:t>
            </a:r>
            <a:r>
              <a:rPr lang="de-DE" sz="2400" dirty="0"/>
              <a:t> </a:t>
            </a:r>
            <a:r>
              <a:rPr lang="de-DE" sz="2400" dirty="0" err="1"/>
              <a:t>are</a:t>
            </a:r>
            <a:r>
              <a:rPr lang="de-DE" sz="2400" dirty="0"/>
              <a:t> </a:t>
            </a:r>
            <a:r>
              <a:rPr lang="de-DE" sz="2400" dirty="0" err="1"/>
              <a:t>affected</a:t>
            </a:r>
            <a:r>
              <a:rPr lang="de-DE" sz="2400" dirty="0"/>
              <a:t> and </a:t>
            </a:r>
            <a:r>
              <a:rPr lang="de-DE" sz="2400" dirty="0" err="1"/>
              <a:t>can</a:t>
            </a:r>
            <a:r>
              <a:rPr lang="de-DE" sz="2400" dirty="0"/>
              <a:t> </a:t>
            </a:r>
            <a:r>
              <a:rPr lang="de-DE" sz="2400" dirty="0" err="1"/>
              <a:t>influence</a:t>
            </a:r>
            <a:r>
              <a:rPr lang="de-DE" sz="2400" dirty="0"/>
              <a:t> </a:t>
            </a:r>
            <a:r>
              <a:rPr lang="de-DE" sz="2400" dirty="0" err="1"/>
              <a:t>the</a:t>
            </a:r>
            <a:r>
              <a:rPr lang="de-DE" sz="2400" dirty="0"/>
              <a:t> </a:t>
            </a:r>
            <a:r>
              <a:rPr lang="de-DE" sz="2400" dirty="0" err="1"/>
              <a:t>success</a:t>
            </a:r>
            <a:r>
              <a:rPr lang="de-DE" sz="2400" dirty="0"/>
              <a:t>.</a:t>
            </a:r>
            <a:endParaRPr dirty="0"/>
          </a:p>
        </p:txBody>
      </p:sp>
      <p:sp>
        <p:nvSpPr>
          <p:cNvPr id="1418" name="Google Shape;1418;p1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Identifying Key Stakeholders and Relationship Management</a:t>
            </a:r>
            <a:endParaRPr/>
          </a:p>
        </p:txBody>
      </p:sp>
      <p:sp>
        <p:nvSpPr>
          <p:cNvPr id="1419" name="Google Shape;1419;p19"/>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err="1">
                <a:solidFill>
                  <a:schemeClr val="lt1"/>
                </a:solidFill>
                <a:latin typeface="Calibri"/>
                <a:ea typeface="Calibri"/>
                <a:cs typeface="Calibri"/>
                <a:sym typeface="Calibri"/>
              </a:rPr>
              <a:t>Know</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who</a:t>
            </a:r>
            <a:r>
              <a:rPr lang="de-DE" sz="1600" b="0" i="0" dirty="0">
                <a:solidFill>
                  <a:schemeClr val="lt1"/>
                </a:solidFill>
                <a:latin typeface="Calibri"/>
                <a:ea typeface="Calibri"/>
                <a:cs typeface="Calibri"/>
                <a:sym typeface="Calibri"/>
              </a:rPr>
              <a:t> to </a:t>
            </a:r>
            <a:r>
              <a:rPr lang="de-DE" sz="1600" b="0" i="0" dirty="0" err="1">
                <a:solidFill>
                  <a:schemeClr val="lt1"/>
                </a:solidFill>
                <a:latin typeface="Calibri"/>
                <a:ea typeface="Calibri"/>
                <a:cs typeface="Calibri"/>
                <a:sym typeface="Calibri"/>
              </a:rPr>
              <a:t>communicate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with</a:t>
            </a:r>
            <a:r>
              <a:rPr lang="de-DE" sz="1600" b="0" i="0" dirty="0">
                <a:solidFill>
                  <a:schemeClr val="lt1"/>
                </a:solidFill>
                <a:latin typeface="Calibri"/>
                <a:ea typeface="Calibri"/>
                <a:cs typeface="Calibri"/>
                <a:sym typeface="Calibri"/>
              </a:rPr>
              <a:t> and </a:t>
            </a:r>
            <a:r>
              <a:rPr lang="de-DE" sz="1600" b="0" i="0" dirty="0" err="1">
                <a:solidFill>
                  <a:schemeClr val="lt1"/>
                </a:solidFill>
                <a:latin typeface="Calibri"/>
                <a:ea typeface="Calibri"/>
                <a:cs typeface="Calibri"/>
                <a:sym typeface="Calibri"/>
              </a:rPr>
              <a:t>when</a:t>
            </a:r>
            <a:endParaRPr sz="1600" b="0" i="0" dirty="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sp>
        <p:nvSpPr>
          <p:cNvPr id="1424" name="Google Shape;1424;p20"/>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400"/>
              <a:buNone/>
            </a:pPr>
            <a:r>
              <a:rPr lang="de-DE" dirty="0"/>
              <a:t>Stakeholder Analysis</a:t>
            </a:r>
            <a:endParaRPr dirty="0"/>
          </a:p>
        </p:txBody>
      </p:sp>
      <p:sp>
        <p:nvSpPr>
          <p:cNvPr id="1425" name="Google Shape;1425;p20"/>
          <p:cNvSpPr txBox="1">
            <a:spLocks noGrp="1"/>
          </p:cNvSpPr>
          <p:nvPr>
            <p:ph type="body" idx="2"/>
          </p:nvPr>
        </p:nvSpPr>
        <p:spPr>
          <a:xfrm>
            <a:off x="952107" y="4533160"/>
            <a:ext cx="2113800" cy="123749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2400"/>
              <a:buNone/>
            </a:pPr>
            <a:r>
              <a:rPr lang="de-DE" dirty="0"/>
              <a:t>Stakeholder </a:t>
            </a:r>
            <a:r>
              <a:rPr lang="de-DE" dirty="0" err="1"/>
              <a:t>Identification</a:t>
            </a:r>
            <a:endParaRPr dirty="0"/>
          </a:p>
        </p:txBody>
      </p:sp>
      <p:sp>
        <p:nvSpPr>
          <p:cNvPr id="1426" name="Google Shape;1426;p20"/>
          <p:cNvSpPr txBox="1">
            <a:spLocks noGrp="1"/>
          </p:cNvSpPr>
          <p:nvPr>
            <p:ph type="body" idx="3"/>
          </p:nvPr>
        </p:nvSpPr>
        <p:spPr>
          <a:xfrm>
            <a:off x="6966408" y="4533160"/>
            <a:ext cx="2375555" cy="1237497"/>
          </a:xfrm>
          <a:prstGeom prst="rect">
            <a:avLst/>
          </a:prstGeom>
          <a:noFill/>
          <a:ln>
            <a:noFill/>
          </a:ln>
        </p:spPr>
        <p:txBody>
          <a:bodyPr spcFirstLastPara="1" wrap="square" lIns="91425" tIns="45700" rIns="91425" bIns="45700" anchor="t" anchorCtr="0">
            <a:normAutofit fontScale="92500"/>
          </a:bodyPr>
          <a:lstStyle/>
          <a:p>
            <a:pPr marL="228600" lvl="0" indent="-228600" algn="ctr" rtl="0">
              <a:lnSpc>
                <a:spcPct val="90000"/>
              </a:lnSpc>
              <a:spcBef>
                <a:spcPts val="0"/>
              </a:spcBef>
              <a:spcAft>
                <a:spcPts val="0"/>
              </a:spcAft>
              <a:buClr>
                <a:srgbClr val="595A59"/>
              </a:buClr>
              <a:buSzPct val="100000"/>
              <a:buNone/>
            </a:pPr>
            <a:r>
              <a:rPr lang="de-DE"/>
              <a:t>Implementing &amp; Tracking Communications</a:t>
            </a:r>
            <a:endParaRPr/>
          </a:p>
        </p:txBody>
      </p:sp>
      <p:sp>
        <p:nvSpPr>
          <p:cNvPr id="1427" name="Google Shape;1427;p20"/>
          <p:cNvSpPr txBox="1">
            <a:spLocks noGrp="1"/>
          </p:cNvSpPr>
          <p:nvPr>
            <p:ph type="body" idx="4"/>
          </p:nvPr>
        </p:nvSpPr>
        <p:spPr>
          <a:xfrm>
            <a:off x="5229634" y="4533160"/>
            <a:ext cx="1868749" cy="123749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2400"/>
              <a:buNone/>
            </a:pPr>
            <a:r>
              <a:rPr lang="de-DE" dirty="0" err="1"/>
              <a:t>Measures</a:t>
            </a:r>
            <a:r>
              <a:rPr lang="de-DE" dirty="0"/>
              <a:t> &amp; Action plan</a:t>
            </a:r>
            <a:endParaRPr dirty="0"/>
          </a:p>
        </p:txBody>
      </p:sp>
      <p:sp>
        <p:nvSpPr>
          <p:cNvPr id="1428" name="Google Shape;1428;p20"/>
          <p:cNvSpPr txBox="1">
            <a:spLocks noGrp="1"/>
          </p:cNvSpPr>
          <p:nvPr>
            <p:ph type="body" idx="5"/>
          </p:nvPr>
        </p:nvSpPr>
        <p:spPr>
          <a:xfrm>
            <a:off x="9341963" y="4533159"/>
            <a:ext cx="1999077" cy="1237497"/>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400"/>
              <a:buNone/>
            </a:pPr>
            <a:r>
              <a:rPr lang="de-DE"/>
              <a:t>Stakeholder Monitoring &amp; Review</a:t>
            </a:r>
            <a:endParaRPr/>
          </a:p>
        </p:txBody>
      </p:sp>
      <p:sp>
        <p:nvSpPr>
          <p:cNvPr id="1429" name="Google Shape;1429;p20"/>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rgbClr val="595A59"/>
              </a:buClr>
              <a:buSzPts val="3600"/>
              <a:buNone/>
            </a:pPr>
            <a:r>
              <a:rPr lang="de-DE" b="1" dirty="0"/>
              <a:t>The FIVE STEPS of Stakeholder Management</a:t>
            </a:r>
            <a:endParaRPr dirty="0"/>
          </a:p>
        </p:txBody>
      </p:sp>
      <p:sp>
        <p:nvSpPr>
          <p:cNvPr id="1430" name="Google Shape;1430;p20"/>
          <p:cNvSpPr txBox="1"/>
          <p:nvPr/>
        </p:nvSpPr>
        <p:spPr>
          <a:xfrm>
            <a:off x="1850065" y="2690037"/>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a:solidFill>
                  <a:srgbClr val="595A59"/>
                </a:solidFill>
                <a:latin typeface="Calibri"/>
                <a:ea typeface="Calibri"/>
                <a:cs typeface="Calibri"/>
                <a:sym typeface="Calibri"/>
              </a:rPr>
              <a:t>1</a:t>
            </a:r>
            <a:endParaRPr/>
          </a:p>
        </p:txBody>
      </p:sp>
      <p:sp>
        <p:nvSpPr>
          <p:cNvPr id="1431" name="Google Shape;1431;p20"/>
          <p:cNvSpPr txBox="1"/>
          <p:nvPr/>
        </p:nvSpPr>
        <p:spPr>
          <a:xfrm>
            <a:off x="3895060" y="2690037"/>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dirty="0">
                <a:solidFill>
                  <a:srgbClr val="595A59"/>
                </a:solidFill>
                <a:latin typeface="Calibri"/>
                <a:ea typeface="Calibri"/>
                <a:cs typeface="Calibri"/>
                <a:sym typeface="Calibri"/>
              </a:rPr>
              <a:t>2</a:t>
            </a:r>
            <a:endParaRPr dirty="0"/>
          </a:p>
        </p:txBody>
      </p:sp>
      <p:sp>
        <p:nvSpPr>
          <p:cNvPr id="1432" name="Google Shape;1432;p20"/>
          <p:cNvSpPr txBox="1"/>
          <p:nvPr/>
        </p:nvSpPr>
        <p:spPr>
          <a:xfrm>
            <a:off x="5771707" y="2690036"/>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dirty="0">
                <a:solidFill>
                  <a:srgbClr val="595A59"/>
                </a:solidFill>
                <a:latin typeface="Calibri"/>
                <a:ea typeface="Calibri"/>
                <a:cs typeface="Calibri"/>
                <a:sym typeface="Calibri"/>
              </a:rPr>
              <a:t>3</a:t>
            </a:r>
            <a:endParaRPr dirty="0"/>
          </a:p>
        </p:txBody>
      </p:sp>
      <p:sp>
        <p:nvSpPr>
          <p:cNvPr id="1433" name="Google Shape;1433;p20"/>
          <p:cNvSpPr txBox="1"/>
          <p:nvPr/>
        </p:nvSpPr>
        <p:spPr>
          <a:xfrm>
            <a:off x="7829892" y="2690037"/>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a:solidFill>
                  <a:srgbClr val="595A59"/>
                </a:solidFill>
                <a:latin typeface="Calibri"/>
                <a:ea typeface="Calibri"/>
                <a:cs typeface="Calibri"/>
                <a:sym typeface="Calibri"/>
              </a:rPr>
              <a:t>4</a:t>
            </a:r>
            <a:endParaRPr/>
          </a:p>
        </p:txBody>
      </p:sp>
      <p:sp>
        <p:nvSpPr>
          <p:cNvPr id="1434" name="Google Shape;1434;p20"/>
          <p:cNvSpPr txBox="1"/>
          <p:nvPr/>
        </p:nvSpPr>
        <p:spPr>
          <a:xfrm>
            <a:off x="9706539" y="2690035"/>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a:solidFill>
                  <a:srgbClr val="595A59"/>
                </a:solidFill>
                <a:latin typeface="Calibri"/>
                <a:ea typeface="Calibri"/>
                <a:cs typeface="Calibri"/>
                <a:sym typeface="Calibri"/>
              </a:rPr>
              <a:t>5</a:t>
            </a:r>
            <a:endParaRPr/>
          </a:p>
        </p:txBody>
      </p:sp>
      <p:sp>
        <p:nvSpPr>
          <p:cNvPr id="1435" name="Google Shape;1435;p20"/>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A59"/>
              </a:buClr>
              <a:buSzPts val="1600"/>
              <a:buFont typeface="Arial"/>
              <a:buNone/>
            </a:pPr>
            <a:r>
              <a:rPr lang="de-DE" sz="1600" b="0" i="0" dirty="0">
                <a:solidFill>
                  <a:srgbClr val="595A59"/>
                </a:solidFill>
                <a:latin typeface="Calibri"/>
                <a:ea typeface="Calibri"/>
                <a:cs typeface="Calibri"/>
                <a:sym typeface="Calibri"/>
              </a:rPr>
              <a:t>These </a:t>
            </a:r>
            <a:r>
              <a:rPr lang="de-DE" sz="1600" b="0" i="0" dirty="0" err="1">
                <a:solidFill>
                  <a:srgbClr val="595A59"/>
                </a:solidFill>
                <a:latin typeface="Calibri"/>
                <a:ea typeface="Calibri"/>
                <a:cs typeface="Calibri"/>
                <a:sym typeface="Calibri"/>
              </a:rPr>
              <a:t>steps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are</a:t>
            </a:r>
            <a:r>
              <a:rPr lang="de-DE" sz="1600" b="0" i="0" dirty="0">
                <a:solidFill>
                  <a:srgbClr val="595A59"/>
                </a:solidFill>
                <a:latin typeface="Calibri"/>
                <a:ea typeface="Calibri"/>
                <a:cs typeface="Calibri"/>
                <a:sym typeface="Calibri"/>
              </a:rPr>
              <a:t> essential in </a:t>
            </a:r>
            <a:r>
              <a:rPr lang="de-DE" sz="1600" b="0" i="0" dirty="0" err="1">
                <a:solidFill>
                  <a:srgbClr val="595A59"/>
                </a:solidFill>
                <a:latin typeface="Calibri"/>
                <a:ea typeface="Calibri"/>
                <a:cs typeface="Calibri"/>
                <a:sym typeface="Calibri"/>
              </a:rPr>
              <a:t>order</a:t>
            </a:r>
            <a:r>
              <a:rPr lang="de-DE" sz="1600" b="0" i="0" dirty="0">
                <a:solidFill>
                  <a:srgbClr val="595A59"/>
                </a:solidFill>
                <a:latin typeface="Calibri"/>
                <a:ea typeface="Calibri"/>
                <a:cs typeface="Calibri"/>
                <a:sym typeface="Calibri"/>
              </a:rPr>
              <a:t> to </a:t>
            </a:r>
            <a:r>
              <a:rPr lang="de-DE" sz="1600" b="0" i="0" dirty="0" err="1">
                <a:solidFill>
                  <a:srgbClr val="595A59"/>
                </a:solidFill>
                <a:latin typeface="Calibri"/>
                <a:ea typeface="Calibri"/>
                <a:cs typeface="Calibri"/>
                <a:sym typeface="Calibri"/>
              </a:rPr>
              <a:t>be</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able</a:t>
            </a:r>
            <a:r>
              <a:rPr lang="de-DE" sz="1600" b="0" i="0" dirty="0">
                <a:solidFill>
                  <a:srgbClr val="595A59"/>
                </a:solidFill>
                <a:latin typeface="Calibri"/>
                <a:ea typeface="Calibri"/>
                <a:cs typeface="Calibri"/>
                <a:sym typeface="Calibri"/>
              </a:rPr>
              <a:t> to </a:t>
            </a:r>
            <a:r>
              <a:rPr lang="de-DE" sz="1600" b="0" i="0" dirty="0" err="1">
                <a:solidFill>
                  <a:srgbClr val="595A59"/>
                </a:solidFill>
                <a:latin typeface="Calibri"/>
                <a:ea typeface="Calibri"/>
                <a:cs typeface="Calibri"/>
                <a:sym typeface="Calibri"/>
              </a:rPr>
              <a:t>act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quickly</a:t>
            </a:r>
            <a:r>
              <a:rPr lang="de-DE" sz="1600" b="0" i="0" dirty="0">
                <a:solidFill>
                  <a:srgbClr val="595A59"/>
                </a:solidFill>
                <a:latin typeface="Calibri"/>
                <a:ea typeface="Calibri"/>
                <a:cs typeface="Calibri"/>
                <a:sym typeface="Calibri"/>
              </a:rPr>
              <a:t> and </a:t>
            </a:r>
            <a:r>
              <a:rPr lang="de-DE" sz="1600" b="0" i="0" dirty="0" err="1">
                <a:solidFill>
                  <a:srgbClr val="595A59"/>
                </a:solidFill>
                <a:latin typeface="Calibri"/>
                <a:ea typeface="Calibri"/>
                <a:cs typeface="Calibri"/>
                <a:sym typeface="Calibri"/>
              </a:rPr>
              <a:t>effectively</a:t>
            </a:r>
            <a:r>
              <a:rPr lang="de-DE" sz="1600" b="0" i="0" dirty="0">
                <a:solidFill>
                  <a:srgbClr val="595A59"/>
                </a:solidFill>
                <a:latin typeface="Calibri"/>
                <a:ea typeface="Calibri"/>
                <a:cs typeface="Calibri"/>
                <a:sym typeface="Calibri"/>
              </a:rPr>
              <a:t> in the </a:t>
            </a:r>
            <a:r>
              <a:rPr lang="de-DE" sz="1600" b="0" i="0" dirty="0" err="1">
                <a:solidFill>
                  <a:srgbClr val="595A59"/>
                </a:solidFill>
                <a:latin typeface="Calibri"/>
                <a:ea typeface="Calibri"/>
                <a:cs typeface="Calibri"/>
                <a:sym typeface="Calibri"/>
              </a:rPr>
              <a:t>event</a:t>
            </a:r>
            <a:r>
              <a:rPr lang="de-DE" sz="1600" b="0" i="0" dirty="0">
                <a:solidFill>
                  <a:srgbClr val="595A59"/>
                </a:solidFill>
                <a:latin typeface="Calibri"/>
                <a:ea typeface="Calibri"/>
                <a:cs typeface="Calibri"/>
                <a:sym typeface="Calibri"/>
              </a:rPr>
              <a:t> of a </a:t>
            </a:r>
            <a:r>
              <a:rPr lang="de-DE" sz="1600" b="0" i="0" dirty="0" err="1">
                <a:solidFill>
                  <a:srgbClr val="595A59"/>
                </a:solidFill>
                <a:latin typeface="Calibri"/>
                <a:ea typeface="Calibri"/>
                <a:cs typeface="Calibri"/>
                <a:sym typeface="Calibri"/>
              </a:rPr>
              <a:t>crisis</a:t>
            </a:r>
            <a:r>
              <a:rPr lang="de-DE" sz="1600" b="0" i="0" dirty="0">
                <a:solidFill>
                  <a:srgbClr val="595A59"/>
                </a:solidFill>
                <a:latin typeface="Calibri"/>
                <a:ea typeface="Calibri"/>
                <a:cs typeface="Calibri"/>
                <a:sym typeface="Calibri"/>
              </a:rPr>
              <a:t>.</a:t>
            </a:r>
            <a:endParaRPr sz="1600" b="0" i="0" dirty="0">
              <a:solidFill>
                <a:srgbClr val="595A5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21"/>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1" name="Google Shape;1441;p21"/>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595A59"/>
              </a:buClr>
              <a:buSzPts val="2400"/>
              <a:buNone/>
            </a:pPr>
            <a:r>
              <a:rPr lang="de-DE" sz="2400" dirty="0">
                <a:latin typeface="Calibri"/>
                <a:ea typeface="Calibri"/>
                <a:cs typeface="Calibri"/>
                <a:sym typeface="Calibri"/>
              </a:rPr>
              <a:t>In </a:t>
            </a:r>
            <a:r>
              <a:rPr lang="de-DE" sz="2400" dirty="0" err="1">
                <a:latin typeface="Calibri"/>
                <a:ea typeface="Calibri"/>
                <a:cs typeface="Calibri"/>
                <a:sym typeface="Calibri"/>
              </a:rPr>
              <a:t>the</a:t>
            </a:r>
            <a:r>
              <a:rPr lang="de-DE" sz="2400" dirty="0">
                <a:latin typeface="Calibri"/>
                <a:ea typeface="Calibri"/>
                <a:cs typeface="Calibri"/>
                <a:sym typeface="Calibri"/>
              </a:rPr>
              <a:t> </a:t>
            </a:r>
            <a:r>
              <a:rPr lang="de-DE" sz="2400" dirty="0" err="1">
                <a:latin typeface="Calibri"/>
                <a:ea typeface="Calibri"/>
                <a:cs typeface="Calibri"/>
                <a:sym typeface="Calibri"/>
              </a:rPr>
              <a:t>first</a:t>
            </a:r>
            <a:r>
              <a:rPr lang="de-DE" sz="2400" dirty="0">
                <a:latin typeface="Calibri"/>
                <a:ea typeface="Calibri"/>
                <a:cs typeface="Calibri"/>
                <a:sym typeface="Calibri"/>
              </a:rPr>
              <a:t> </a:t>
            </a:r>
            <a:r>
              <a:rPr lang="de-DE" sz="2400" dirty="0" err="1">
                <a:latin typeface="Calibri"/>
                <a:ea typeface="Calibri"/>
                <a:cs typeface="Calibri"/>
                <a:sym typeface="Calibri"/>
              </a:rPr>
              <a:t>step</a:t>
            </a:r>
            <a:r>
              <a:rPr lang="de-DE" sz="2400" dirty="0">
                <a:latin typeface="Calibri"/>
                <a:ea typeface="Calibri"/>
                <a:cs typeface="Calibri"/>
                <a:sym typeface="Calibri"/>
              </a:rPr>
              <a:t>, </a:t>
            </a:r>
            <a:r>
              <a:rPr lang="de-DE" sz="2400" dirty="0" err="1">
                <a:latin typeface="Calibri"/>
                <a:ea typeface="Calibri"/>
                <a:cs typeface="Calibri"/>
                <a:sym typeface="Calibri"/>
              </a:rPr>
              <a:t>identify</a:t>
            </a:r>
            <a:r>
              <a:rPr lang="de-DE" sz="2400" dirty="0">
                <a:latin typeface="Calibri"/>
                <a:ea typeface="Calibri"/>
                <a:cs typeface="Calibri"/>
                <a:sym typeface="Calibri"/>
              </a:rPr>
              <a:t> </a:t>
            </a:r>
            <a:r>
              <a:rPr lang="de-DE" sz="2400" dirty="0" err="1">
                <a:latin typeface="Calibri"/>
                <a:ea typeface="Calibri"/>
                <a:cs typeface="Calibri"/>
                <a:sym typeface="Calibri"/>
              </a:rPr>
              <a:t>stakeholders</a:t>
            </a:r>
            <a:r>
              <a:rPr lang="de-DE" sz="2400" dirty="0">
                <a:latin typeface="Calibri"/>
                <a:ea typeface="Calibri"/>
                <a:cs typeface="Calibri"/>
                <a:sym typeface="Calibri"/>
              </a:rPr>
              <a:t> </a:t>
            </a:r>
            <a:r>
              <a:rPr lang="de-DE" sz="2400" dirty="0" err="1">
                <a:latin typeface="Calibri"/>
                <a:ea typeface="Calibri"/>
                <a:cs typeface="Calibri"/>
                <a:sym typeface="Calibri"/>
              </a:rPr>
              <a:t>who</a:t>
            </a:r>
            <a:r>
              <a:rPr lang="de-DE" sz="2400" dirty="0">
                <a:latin typeface="Calibri"/>
                <a:ea typeface="Calibri"/>
                <a:cs typeface="Calibri"/>
                <a:sym typeface="Calibri"/>
              </a:rPr>
              <a:t> </a:t>
            </a:r>
            <a:r>
              <a:rPr lang="de-DE" sz="2400" dirty="0" err="1">
                <a:latin typeface="Calibri"/>
                <a:ea typeface="Calibri"/>
                <a:cs typeface="Calibri"/>
                <a:sym typeface="Calibri"/>
              </a:rPr>
              <a:t>need</a:t>
            </a:r>
            <a:r>
              <a:rPr lang="de-DE" sz="2400" dirty="0">
                <a:latin typeface="Calibri"/>
                <a:ea typeface="Calibri"/>
                <a:cs typeface="Calibri"/>
                <a:sym typeface="Calibri"/>
              </a:rPr>
              <a:t> to </a:t>
            </a:r>
            <a:r>
              <a:rPr lang="de-DE" sz="2400" dirty="0" err="1">
                <a:latin typeface="Calibri"/>
                <a:ea typeface="Calibri"/>
                <a:cs typeface="Calibri"/>
                <a:sym typeface="Calibri"/>
              </a:rPr>
              <a:t>be</a:t>
            </a:r>
            <a:r>
              <a:rPr lang="de-DE" sz="2400" dirty="0">
                <a:latin typeface="Calibri"/>
                <a:ea typeface="Calibri"/>
                <a:cs typeface="Calibri"/>
                <a:sym typeface="Calibri"/>
              </a:rPr>
              <a:t> </a:t>
            </a:r>
            <a:r>
              <a:rPr lang="de-DE" sz="2400" dirty="0" err="1">
                <a:latin typeface="Calibri"/>
                <a:ea typeface="Calibri"/>
                <a:cs typeface="Calibri"/>
                <a:sym typeface="Calibri"/>
              </a:rPr>
              <a:t>considered</a:t>
            </a:r>
            <a:r>
              <a:rPr lang="de-DE" sz="2400" dirty="0">
                <a:latin typeface="Calibri"/>
                <a:ea typeface="Calibri"/>
                <a:cs typeface="Calibri"/>
                <a:sym typeface="Calibri"/>
              </a:rPr>
              <a:t>. This </a:t>
            </a:r>
            <a:r>
              <a:rPr lang="de-DE" sz="2400" dirty="0" err="1">
                <a:latin typeface="Calibri"/>
                <a:ea typeface="Calibri"/>
                <a:cs typeface="Calibri"/>
                <a:sym typeface="Calibri"/>
              </a:rPr>
              <a:t>step</a:t>
            </a:r>
            <a:r>
              <a:rPr lang="de-DE" sz="2400" dirty="0">
                <a:latin typeface="Calibri"/>
                <a:ea typeface="Calibri"/>
                <a:cs typeface="Calibri"/>
                <a:sym typeface="Calibri"/>
              </a:rPr>
              <a:t> </a:t>
            </a:r>
            <a:r>
              <a:rPr lang="de-DE" sz="2400" dirty="0" err="1">
                <a:latin typeface="Calibri"/>
                <a:ea typeface="Calibri"/>
                <a:cs typeface="Calibri"/>
                <a:sym typeface="Calibri"/>
              </a:rPr>
              <a:t>can</a:t>
            </a:r>
            <a:r>
              <a:rPr lang="de-DE" sz="2400" dirty="0">
                <a:latin typeface="Calibri"/>
                <a:ea typeface="Calibri"/>
                <a:cs typeface="Calibri"/>
                <a:sym typeface="Calibri"/>
              </a:rPr>
              <a:t> </a:t>
            </a:r>
            <a:r>
              <a:rPr lang="de-DE" sz="2400" dirty="0" err="1">
                <a:latin typeface="Calibri"/>
                <a:ea typeface="Calibri"/>
                <a:cs typeface="Calibri"/>
                <a:sym typeface="Calibri"/>
              </a:rPr>
              <a:t>be</a:t>
            </a:r>
            <a:r>
              <a:rPr lang="de-DE" sz="2400" dirty="0">
                <a:latin typeface="Calibri"/>
                <a:ea typeface="Calibri"/>
                <a:cs typeface="Calibri"/>
                <a:sym typeface="Calibri"/>
              </a:rPr>
              <a:t> </a:t>
            </a:r>
            <a:r>
              <a:rPr lang="de-DE" sz="2400" dirty="0" err="1">
                <a:latin typeface="Calibri"/>
                <a:ea typeface="Calibri"/>
                <a:cs typeface="Calibri"/>
                <a:sym typeface="Calibri"/>
              </a:rPr>
              <a:t>supported</a:t>
            </a:r>
            <a:r>
              <a:rPr lang="de-DE" sz="2400" dirty="0">
                <a:latin typeface="Calibri"/>
                <a:ea typeface="Calibri"/>
                <a:cs typeface="Calibri"/>
                <a:sym typeface="Calibri"/>
              </a:rPr>
              <a:t> </a:t>
            </a:r>
            <a:r>
              <a:rPr lang="de-DE" sz="2400" dirty="0" err="1">
                <a:latin typeface="Calibri"/>
                <a:ea typeface="Calibri"/>
                <a:cs typeface="Calibri"/>
                <a:sym typeface="Calibri"/>
              </a:rPr>
              <a:t>by</a:t>
            </a:r>
            <a:r>
              <a:rPr lang="de-DE" sz="2400" dirty="0">
                <a:latin typeface="Calibri"/>
                <a:ea typeface="Calibri"/>
                <a:cs typeface="Calibri"/>
                <a:sym typeface="Calibri"/>
              </a:rPr>
              <a:t> a </a:t>
            </a:r>
            <a:r>
              <a:rPr lang="de-DE" sz="2400" dirty="0" err="1">
                <a:latin typeface="Calibri"/>
                <a:ea typeface="Calibri"/>
                <a:cs typeface="Calibri"/>
                <a:sym typeface="Calibri"/>
              </a:rPr>
              <a:t>creativity</a:t>
            </a:r>
            <a:r>
              <a:rPr lang="de-DE" sz="2400" dirty="0">
                <a:latin typeface="Calibri"/>
                <a:ea typeface="Calibri"/>
                <a:cs typeface="Calibri"/>
                <a:sym typeface="Calibri"/>
              </a:rPr>
              <a:t> </a:t>
            </a:r>
            <a:r>
              <a:rPr lang="de-DE" sz="2400" dirty="0" err="1">
                <a:latin typeface="Calibri"/>
                <a:ea typeface="Calibri"/>
                <a:cs typeface="Calibri"/>
                <a:sym typeface="Calibri"/>
              </a:rPr>
              <a:t>method</a:t>
            </a:r>
            <a:r>
              <a:rPr lang="de-DE" sz="2400" dirty="0">
                <a:latin typeface="Calibri"/>
                <a:ea typeface="Calibri"/>
                <a:cs typeface="Calibri"/>
                <a:sym typeface="Calibri"/>
              </a:rPr>
              <a:t> like </a:t>
            </a:r>
            <a:r>
              <a:rPr lang="de-DE" sz="2400" dirty="0" err="1">
                <a:latin typeface="Calibri"/>
                <a:ea typeface="Calibri"/>
                <a:cs typeface="Calibri"/>
                <a:sym typeface="Calibri"/>
              </a:rPr>
              <a:t>brainstorming</a:t>
            </a:r>
            <a:r>
              <a:rPr lang="de-DE" sz="2400" dirty="0">
                <a:latin typeface="Calibri"/>
                <a:ea typeface="Calibri"/>
                <a:cs typeface="Calibri"/>
                <a:sym typeface="Calibri"/>
              </a:rPr>
              <a:t>.</a:t>
            </a:r>
            <a:endParaRPr dirty="0"/>
          </a:p>
          <a:p>
            <a:pPr marL="228600" lvl="0" indent="-228600" algn="l" rtl="0">
              <a:lnSpc>
                <a:spcPct val="100000"/>
              </a:lnSpc>
              <a:spcBef>
                <a:spcPts val="600"/>
              </a:spcBef>
              <a:spcAft>
                <a:spcPts val="0"/>
              </a:spcAft>
              <a:buClr>
                <a:srgbClr val="595A59"/>
              </a:buClr>
              <a:buSzPts val="2400"/>
              <a:buNone/>
            </a:pPr>
            <a:r>
              <a:rPr lang="de-DE" sz="2400" dirty="0">
                <a:latin typeface="Calibri"/>
                <a:ea typeface="Calibri"/>
                <a:cs typeface="Calibri"/>
                <a:sym typeface="Calibri"/>
              </a:rPr>
              <a:t>	</a:t>
            </a:r>
            <a:r>
              <a:rPr lang="de-DE" sz="2400" b="1" dirty="0">
                <a:solidFill>
                  <a:srgbClr val="F27954"/>
                </a:solidFill>
                <a:latin typeface="Calibri"/>
                <a:ea typeface="Calibri"/>
                <a:cs typeface="Calibri"/>
                <a:sym typeface="Calibri"/>
              </a:rPr>
              <a:t>Use </a:t>
            </a:r>
            <a:r>
              <a:rPr lang="de-DE" sz="2400" b="1" dirty="0" err="1">
                <a:solidFill>
                  <a:srgbClr val="F27954"/>
                </a:solidFill>
                <a:latin typeface="Calibri"/>
                <a:ea typeface="Calibri"/>
                <a:cs typeface="Calibri"/>
                <a:sym typeface="Calibri"/>
              </a:rPr>
              <a:t>following</a:t>
            </a:r>
            <a:r>
              <a:rPr lang="de-DE" sz="2400" b="1" dirty="0">
                <a:solidFill>
                  <a:srgbClr val="F27954"/>
                </a:solidFill>
                <a:latin typeface="Calibri"/>
                <a:ea typeface="Calibri"/>
                <a:cs typeface="Calibri"/>
                <a:sym typeface="Calibri"/>
              </a:rPr>
              <a:t> </a:t>
            </a:r>
            <a:r>
              <a:rPr lang="de-DE" sz="2400" b="1" dirty="0" err="1">
                <a:solidFill>
                  <a:srgbClr val="F27954"/>
                </a:solidFill>
                <a:latin typeface="Calibri"/>
                <a:ea typeface="Calibri"/>
                <a:cs typeface="Calibri"/>
                <a:sym typeface="Calibri"/>
              </a:rPr>
              <a:t>guiding</a:t>
            </a:r>
            <a:r>
              <a:rPr lang="de-DE" sz="2400" b="1" dirty="0">
                <a:solidFill>
                  <a:srgbClr val="F27954"/>
                </a:solidFill>
                <a:latin typeface="Calibri"/>
                <a:ea typeface="Calibri"/>
                <a:cs typeface="Calibri"/>
                <a:sym typeface="Calibri"/>
              </a:rPr>
              <a:t> </a:t>
            </a:r>
            <a:r>
              <a:rPr lang="de-DE" sz="2400" b="1" dirty="0" err="1">
                <a:solidFill>
                  <a:srgbClr val="F27954"/>
                </a:solidFill>
                <a:latin typeface="Calibri"/>
                <a:ea typeface="Calibri"/>
                <a:cs typeface="Calibri"/>
                <a:sym typeface="Calibri"/>
              </a:rPr>
              <a:t>questions</a:t>
            </a:r>
            <a:r>
              <a:rPr lang="de-DE" sz="2400" b="1" dirty="0">
                <a:solidFill>
                  <a:srgbClr val="F27954"/>
                </a:solidFill>
                <a:latin typeface="Calibri"/>
                <a:ea typeface="Calibri"/>
                <a:cs typeface="Calibri"/>
                <a:sym typeface="Calibri"/>
              </a:rPr>
              <a:t>:</a:t>
            </a:r>
            <a:endParaRPr dirty="0"/>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Who </a:t>
            </a:r>
            <a:r>
              <a:rPr lang="de-DE" sz="2400" b="1" dirty="0" err="1">
                <a:latin typeface="Calibri"/>
                <a:ea typeface="Calibri"/>
                <a:cs typeface="Calibri"/>
                <a:sym typeface="Calibri"/>
              </a:rPr>
              <a:t>can</a:t>
            </a:r>
            <a:r>
              <a:rPr lang="de-DE" sz="2400" b="1" dirty="0">
                <a:latin typeface="Calibri"/>
                <a:ea typeface="Calibri"/>
                <a:cs typeface="Calibri"/>
                <a:sym typeface="Calibri"/>
              </a:rPr>
              <a:t> </a:t>
            </a:r>
            <a:r>
              <a:rPr lang="de-DE" sz="2400" b="1" dirty="0" err="1">
                <a:latin typeface="Calibri"/>
                <a:ea typeface="Calibri"/>
                <a:cs typeface="Calibri"/>
                <a:sym typeface="Calibri"/>
              </a:rPr>
              <a:t>influence</a:t>
            </a:r>
            <a:r>
              <a:rPr lang="de-DE" sz="2400" b="1" dirty="0">
                <a:latin typeface="Calibri"/>
                <a:ea typeface="Calibri"/>
                <a:cs typeface="Calibri"/>
                <a:sym typeface="Calibri"/>
              </a:rPr>
              <a:t> </a:t>
            </a:r>
            <a:r>
              <a:rPr lang="de-DE" sz="2400" b="1" dirty="0" err="1">
                <a:latin typeface="Calibri"/>
                <a:ea typeface="Calibri"/>
                <a:cs typeface="Calibri"/>
                <a:sym typeface="Calibri"/>
              </a:rPr>
              <a:t>the</a:t>
            </a:r>
            <a:r>
              <a:rPr lang="de-DE" sz="2400" b="1" dirty="0">
                <a:latin typeface="Calibri"/>
                <a:ea typeface="Calibri"/>
                <a:cs typeface="Calibri"/>
                <a:sym typeface="Calibri"/>
              </a:rPr>
              <a:t> </a:t>
            </a:r>
            <a:r>
              <a:rPr lang="de-DE" sz="2400" b="1" dirty="0" err="1">
                <a:latin typeface="Calibri"/>
                <a:ea typeface="Calibri"/>
                <a:cs typeface="Calibri"/>
                <a:sym typeface="Calibri"/>
              </a:rPr>
              <a:t>project</a:t>
            </a:r>
            <a:r>
              <a:rPr lang="de-DE" sz="2400" b="1" dirty="0">
                <a:latin typeface="Calibri"/>
                <a:ea typeface="Calibri"/>
                <a:cs typeface="Calibri"/>
                <a:sym typeface="Calibri"/>
              </a:rPr>
              <a:t>/</a:t>
            </a:r>
            <a:r>
              <a:rPr lang="de-DE" sz="2400" b="1" dirty="0" err="1">
                <a:latin typeface="Calibri"/>
                <a:ea typeface="Calibri"/>
                <a:cs typeface="Calibri"/>
                <a:sym typeface="Calibri"/>
              </a:rPr>
              <a:t>daily</a:t>
            </a:r>
            <a:r>
              <a:rPr lang="de-DE" sz="2400" b="1" dirty="0">
                <a:latin typeface="Calibri"/>
                <a:ea typeface="Calibri"/>
                <a:cs typeface="Calibri"/>
                <a:sym typeface="Calibri"/>
              </a:rPr>
              <a:t> </a:t>
            </a:r>
            <a:r>
              <a:rPr lang="de-DE" sz="2400" b="1" dirty="0" err="1">
                <a:latin typeface="Calibri"/>
                <a:ea typeface="Calibri"/>
                <a:cs typeface="Calibri"/>
                <a:sym typeface="Calibri"/>
              </a:rPr>
              <a:t>business</a:t>
            </a:r>
            <a:r>
              <a:rPr lang="de-DE" sz="2400" b="1" dirty="0">
                <a:latin typeface="Calibri"/>
                <a:ea typeface="Calibri"/>
                <a:cs typeface="Calibri"/>
                <a:sym typeface="Calibri"/>
              </a:rPr>
              <a:t>?</a:t>
            </a:r>
            <a:endParaRPr dirty="0"/>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Who </a:t>
            </a:r>
            <a:r>
              <a:rPr lang="de-DE" sz="2400" b="1" dirty="0" err="1">
                <a:latin typeface="Calibri"/>
                <a:ea typeface="Calibri"/>
                <a:cs typeface="Calibri"/>
                <a:sym typeface="Calibri"/>
              </a:rPr>
              <a:t>is</a:t>
            </a:r>
            <a:r>
              <a:rPr lang="de-DE" sz="2400" b="1" dirty="0">
                <a:latin typeface="Calibri"/>
                <a:ea typeface="Calibri"/>
                <a:cs typeface="Calibri"/>
                <a:sym typeface="Calibri"/>
              </a:rPr>
              <a:t> </a:t>
            </a:r>
            <a:r>
              <a:rPr lang="de-DE" sz="2400" b="1" dirty="0" err="1">
                <a:latin typeface="Calibri"/>
                <a:ea typeface="Calibri"/>
                <a:cs typeface="Calibri"/>
                <a:sym typeface="Calibri"/>
              </a:rPr>
              <a:t>involved</a:t>
            </a:r>
            <a:r>
              <a:rPr lang="de-DE" sz="2400" b="1" dirty="0">
                <a:latin typeface="Calibri"/>
                <a:ea typeface="Calibri"/>
                <a:cs typeface="Calibri"/>
                <a:sym typeface="Calibri"/>
              </a:rPr>
              <a:t> in </a:t>
            </a:r>
            <a:r>
              <a:rPr lang="de-DE" sz="2400" b="1" dirty="0" err="1">
                <a:latin typeface="Calibri"/>
                <a:ea typeface="Calibri"/>
                <a:cs typeface="Calibri"/>
                <a:sym typeface="Calibri"/>
              </a:rPr>
              <a:t>the</a:t>
            </a:r>
            <a:r>
              <a:rPr lang="de-DE" sz="2400" b="1" dirty="0">
                <a:latin typeface="Calibri"/>
                <a:ea typeface="Calibri"/>
                <a:cs typeface="Calibri"/>
                <a:sym typeface="Calibri"/>
              </a:rPr>
              <a:t> </a:t>
            </a:r>
            <a:r>
              <a:rPr lang="de-DE" sz="2400" b="1" dirty="0" err="1">
                <a:latin typeface="Calibri"/>
                <a:ea typeface="Calibri"/>
                <a:cs typeface="Calibri"/>
                <a:sym typeface="Calibri"/>
              </a:rPr>
              <a:t>project</a:t>
            </a:r>
            <a:r>
              <a:rPr lang="de-DE" sz="2400" b="1" dirty="0">
                <a:latin typeface="Calibri"/>
                <a:ea typeface="Calibri"/>
                <a:cs typeface="Calibri"/>
                <a:sym typeface="Calibri"/>
              </a:rPr>
              <a:t>/</a:t>
            </a:r>
            <a:r>
              <a:rPr lang="de-DE" sz="2400" b="1" dirty="0" err="1">
                <a:latin typeface="Calibri"/>
                <a:ea typeface="Calibri"/>
                <a:cs typeface="Calibri"/>
                <a:sym typeface="Calibri"/>
              </a:rPr>
              <a:t>daily</a:t>
            </a:r>
            <a:r>
              <a:rPr lang="de-DE" sz="2400" b="1" dirty="0">
                <a:latin typeface="Calibri"/>
                <a:ea typeface="Calibri"/>
                <a:cs typeface="Calibri"/>
                <a:sym typeface="Calibri"/>
              </a:rPr>
              <a:t> </a:t>
            </a:r>
            <a:r>
              <a:rPr lang="de-DE" sz="2400" b="1" dirty="0" err="1">
                <a:latin typeface="Calibri"/>
                <a:ea typeface="Calibri"/>
                <a:cs typeface="Calibri"/>
                <a:sym typeface="Calibri"/>
              </a:rPr>
              <a:t>business</a:t>
            </a:r>
            <a:r>
              <a:rPr lang="de-DE" sz="2400" b="1" dirty="0">
                <a:latin typeface="Calibri"/>
                <a:ea typeface="Calibri"/>
                <a:cs typeface="Calibri"/>
                <a:sym typeface="Calibri"/>
              </a:rPr>
              <a:t>?</a:t>
            </a:r>
            <a:endParaRPr dirty="0"/>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Who </a:t>
            </a:r>
            <a:r>
              <a:rPr lang="de-DE" sz="2400" b="1" dirty="0" err="1">
                <a:latin typeface="Calibri"/>
                <a:ea typeface="Calibri"/>
                <a:cs typeface="Calibri"/>
                <a:sym typeface="Calibri"/>
              </a:rPr>
              <a:t>is</a:t>
            </a:r>
            <a:r>
              <a:rPr lang="de-DE" sz="2400" b="1" dirty="0">
                <a:latin typeface="Calibri"/>
                <a:ea typeface="Calibri"/>
                <a:cs typeface="Calibri"/>
                <a:sym typeface="Calibri"/>
              </a:rPr>
              <a:t> </a:t>
            </a:r>
            <a:r>
              <a:rPr lang="de-DE" sz="2400" b="1" dirty="0" err="1">
                <a:latin typeface="Calibri"/>
                <a:ea typeface="Calibri"/>
                <a:cs typeface="Calibri"/>
                <a:sym typeface="Calibri"/>
              </a:rPr>
              <a:t>affected</a:t>
            </a:r>
            <a:r>
              <a:rPr lang="de-DE" sz="2400" b="1" dirty="0">
                <a:latin typeface="Calibri"/>
                <a:ea typeface="Calibri"/>
                <a:cs typeface="Calibri"/>
                <a:sym typeface="Calibri"/>
              </a:rPr>
              <a:t> </a:t>
            </a:r>
            <a:r>
              <a:rPr lang="de-DE" sz="2400" b="1" dirty="0" err="1">
                <a:latin typeface="Calibri"/>
                <a:ea typeface="Calibri"/>
                <a:cs typeface="Calibri"/>
                <a:sym typeface="Calibri"/>
              </a:rPr>
              <a:t>by</a:t>
            </a:r>
            <a:r>
              <a:rPr lang="de-DE" sz="2400" b="1" dirty="0">
                <a:latin typeface="Calibri"/>
                <a:ea typeface="Calibri"/>
                <a:cs typeface="Calibri"/>
                <a:sym typeface="Calibri"/>
              </a:rPr>
              <a:t> </a:t>
            </a:r>
            <a:r>
              <a:rPr lang="de-DE" sz="2400" b="1" dirty="0" err="1">
                <a:latin typeface="Calibri"/>
                <a:ea typeface="Calibri"/>
                <a:cs typeface="Calibri"/>
                <a:sym typeface="Calibri"/>
              </a:rPr>
              <a:t>the</a:t>
            </a:r>
            <a:r>
              <a:rPr lang="de-DE" sz="2400" b="1" dirty="0">
                <a:latin typeface="Calibri"/>
                <a:ea typeface="Calibri"/>
                <a:cs typeface="Calibri"/>
                <a:sym typeface="Calibri"/>
              </a:rPr>
              <a:t> </a:t>
            </a:r>
            <a:r>
              <a:rPr lang="de-DE" sz="2400" b="1" dirty="0" err="1">
                <a:latin typeface="Calibri"/>
                <a:ea typeface="Calibri"/>
                <a:cs typeface="Calibri"/>
                <a:sym typeface="Calibri"/>
              </a:rPr>
              <a:t>impact</a:t>
            </a:r>
            <a:r>
              <a:rPr lang="de-DE" sz="2400" b="1" dirty="0">
                <a:latin typeface="Calibri"/>
                <a:ea typeface="Calibri"/>
                <a:cs typeface="Calibri"/>
                <a:sym typeface="Calibri"/>
              </a:rPr>
              <a:t> of </a:t>
            </a:r>
            <a:r>
              <a:rPr lang="de-DE" sz="2400" b="1" dirty="0" err="1">
                <a:latin typeface="Calibri"/>
                <a:ea typeface="Calibri"/>
                <a:cs typeface="Calibri"/>
                <a:sym typeface="Calibri"/>
              </a:rPr>
              <a:t>the</a:t>
            </a:r>
            <a:r>
              <a:rPr lang="de-DE" sz="2400" b="1" dirty="0">
                <a:latin typeface="Calibri"/>
                <a:ea typeface="Calibri"/>
                <a:cs typeface="Calibri"/>
                <a:sym typeface="Calibri"/>
              </a:rPr>
              <a:t> </a:t>
            </a:r>
            <a:r>
              <a:rPr lang="de-DE" sz="2400" b="1" dirty="0" err="1">
                <a:latin typeface="Calibri"/>
                <a:ea typeface="Calibri"/>
                <a:cs typeface="Calibri"/>
                <a:sym typeface="Calibri"/>
              </a:rPr>
              <a:t>project</a:t>
            </a:r>
            <a:r>
              <a:rPr lang="de-DE" sz="2400" b="1" dirty="0">
                <a:latin typeface="Calibri"/>
                <a:ea typeface="Calibri"/>
                <a:cs typeface="Calibri"/>
                <a:sym typeface="Calibri"/>
              </a:rPr>
              <a:t> /</a:t>
            </a:r>
            <a:r>
              <a:rPr lang="de-DE" sz="2400" b="1" dirty="0" err="1">
                <a:latin typeface="Calibri"/>
                <a:ea typeface="Calibri"/>
                <a:cs typeface="Calibri"/>
                <a:sym typeface="Calibri"/>
              </a:rPr>
              <a:t>daily</a:t>
            </a:r>
            <a:r>
              <a:rPr lang="de-DE" sz="2400" b="1" dirty="0">
                <a:latin typeface="Calibri"/>
                <a:ea typeface="Calibri"/>
                <a:cs typeface="Calibri"/>
                <a:sym typeface="Calibri"/>
              </a:rPr>
              <a:t> </a:t>
            </a:r>
            <a:r>
              <a:rPr lang="de-DE" sz="2400" b="1" dirty="0" err="1">
                <a:latin typeface="Calibri"/>
                <a:ea typeface="Calibri"/>
                <a:cs typeface="Calibri"/>
                <a:sym typeface="Calibri"/>
              </a:rPr>
              <a:t>business</a:t>
            </a:r>
            <a:r>
              <a:rPr lang="de-DE" sz="2400" b="1" dirty="0">
                <a:latin typeface="Calibri"/>
                <a:ea typeface="Calibri"/>
                <a:cs typeface="Calibri"/>
                <a:sym typeface="Calibri"/>
              </a:rPr>
              <a:t>?</a:t>
            </a:r>
            <a:endParaRPr dirty="0"/>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Who </a:t>
            </a:r>
            <a:r>
              <a:rPr lang="de-DE" sz="2400" b="1" dirty="0" err="1">
                <a:latin typeface="Calibri"/>
                <a:ea typeface="Calibri"/>
                <a:cs typeface="Calibri"/>
                <a:sym typeface="Calibri"/>
              </a:rPr>
              <a:t>has</a:t>
            </a:r>
            <a:r>
              <a:rPr lang="de-DE" sz="2400" b="1" dirty="0">
                <a:latin typeface="Calibri"/>
                <a:ea typeface="Calibri"/>
                <a:cs typeface="Calibri"/>
                <a:sym typeface="Calibri"/>
              </a:rPr>
              <a:t> an </a:t>
            </a:r>
            <a:r>
              <a:rPr lang="de-DE" sz="2400" b="1" dirty="0" err="1">
                <a:latin typeface="Calibri"/>
                <a:ea typeface="Calibri"/>
                <a:cs typeface="Calibri"/>
                <a:sym typeface="Calibri"/>
              </a:rPr>
              <a:t>interest</a:t>
            </a:r>
            <a:r>
              <a:rPr lang="de-DE" sz="2400" b="1" dirty="0">
                <a:latin typeface="Calibri"/>
                <a:ea typeface="Calibri"/>
                <a:cs typeface="Calibri"/>
                <a:sym typeface="Calibri"/>
              </a:rPr>
              <a:t> in </a:t>
            </a:r>
            <a:r>
              <a:rPr lang="de-DE" sz="2400" b="1" dirty="0" err="1">
                <a:latin typeface="Calibri"/>
                <a:ea typeface="Calibri"/>
                <a:cs typeface="Calibri"/>
                <a:sym typeface="Calibri"/>
              </a:rPr>
              <a:t>the</a:t>
            </a:r>
            <a:r>
              <a:rPr lang="de-DE" sz="2400" b="1" dirty="0">
                <a:latin typeface="Calibri"/>
                <a:ea typeface="Calibri"/>
                <a:cs typeface="Calibri"/>
                <a:sym typeface="Calibri"/>
              </a:rPr>
              <a:t> </a:t>
            </a:r>
            <a:r>
              <a:rPr lang="de-DE" sz="2400" b="1" dirty="0" err="1">
                <a:latin typeface="Calibri"/>
                <a:ea typeface="Calibri"/>
                <a:cs typeface="Calibri"/>
                <a:sym typeface="Calibri"/>
              </a:rPr>
              <a:t>outcome</a:t>
            </a:r>
            <a:r>
              <a:rPr lang="de-DE" sz="2400" b="1" dirty="0">
                <a:latin typeface="Calibri"/>
                <a:ea typeface="Calibri"/>
                <a:cs typeface="Calibri"/>
                <a:sym typeface="Calibri"/>
              </a:rPr>
              <a:t> of </a:t>
            </a:r>
            <a:r>
              <a:rPr lang="de-DE" sz="2400" b="1" dirty="0" err="1">
                <a:latin typeface="Calibri"/>
                <a:ea typeface="Calibri"/>
                <a:cs typeface="Calibri"/>
                <a:sym typeface="Calibri"/>
              </a:rPr>
              <a:t>the</a:t>
            </a:r>
            <a:r>
              <a:rPr lang="de-DE" sz="2400" b="1" dirty="0">
                <a:latin typeface="Calibri"/>
                <a:ea typeface="Calibri"/>
                <a:cs typeface="Calibri"/>
                <a:sym typeface="Calibri"/>
              </a:rPr>
              <a:t> </a:t>
            </a:r>
            <a:r>
              <a:rPr lang="de-DE" sz="2400" b="1" dirty="0" err="1">
                <a:latin typeface="Calibri"/>
                <a:ea typeface="Calibri"/>
                <a:cs typeface="Calibri"/>
                <a:sym typeface="Calibri"/>
              </a:rPr>
              <a:t>project</a:t>
            </a:r>
            <a:r>
              <a:rPr lang="de-DE" sz="2400" b="1" dirty="0">
                <a:latin typeface="Calibri"/>
                <a:ea typeface="Calibri"/>
                <a:cs typeface="Calibri"/>
                <a:sym typeface="Calibri"/>
              </a:rPr>
              <a:t>/</a:t>
            </a:r>
            <a:r>
              <a:rPr lang="de-DE" sz="2400" b="1" dirty="0" err="1">
                <a:latin typeface="Calibri"/>
                <a:ea typeface="Calibri"/>
                <a:cs typeface="Calibri"/>
                <a:sym typeface="Calibri"/>
              </a:rPr>
              <a:t>daily</a:t>
            </a:r>
            <a:r>
              <a:rPr lang="de-DE" sz="2400" b="1" dirty="0">
                <a:latin typeface="Calibri"/>
                <a:ea typeface="Calibri"/>
                <a:cs typeface="Calibri"/>
                <a:sym typeface="Calibri"/>
              </a:rPr>
              <a:t> </a:t>
            </a:r>
            <a:r>
              <a:rPr lang="de-DE" sz="2400" b="1" dirty="0" err="1">
                <a:latin typeface="Calibri"/>
                <a:ea typeface="Calibri"/>
                <a:cs typeface="Calibri"/>
                <a:sym typeface="Calibri"/>
              </a:rPr>
              <a:t>business</a:t>
            </a:r>
            <a:r>
              <a:rPr lang="de-DE" sz="2400" b="1" dirty="0">
                <a:latin typeface="Calibri"/>
                <a:ea typeface="Calibri"/>
                <a:cs typeface="Calibri"/>
                <a:sym typeface="Calibri"/>
              </a:rPr>
              <a:t>?</a:t>
            </a:r>
            <a:endParaRPr dirty="0"/>
          </a:p>
          <a:p>
            <a:pPr marL="342900" lvl="0" indent="-190500" algn="l" rtl="0">
              <a:lnSpc>
                <a:spcPct val="100000"/>
              </a:lnSpc>
              <a:spcBef>
                <a:spcPts val="600"/>
              </a:spcBef>
              <a:spcAft>
                <a:spcPts val="0"/>
              </a:spcAft>
              <a:buClr>
                <a:srgbClr val="F27954"/>
              </a:buClr>
              <a:buSzPts val="2400"/>
              <a:buFont typeface="Arial"/>
              <a:buNone/>
            </a:pPr>
            <a:endParaRPr sz="2400" b="1" dirty="0">
              <a:latin typeface="Calibri"/>
              <a:ea typeface="Calibri"/>
              <a:cs typeface="Calibri"/>
              <a:sym typeface="Calibri"/>
            </a:endParaRPr>
          </a:p>
          <a:p>
            <a:pPr marL="228600" lvl="0" indent="-228600" algn="l" rtl="0">
              <a:lnSpc>
                <a:spcPct val="100000"/>
              </a:lnSpc>
              <a:spcBef>
                <a:spcPts val="600"/>
              </a:spcBef>
              <a:spcAft>
                <a:spcPts val="0"/>
              </a:spcAft>
              <a:buClr>
                <a:srgbClr val="595A59"/>
              </a:buClr>
              <a:buSzPts val="2400"/>
              <a:buNone/>
            </a:pPr>
            <a:r>
              <a:rPr lang="de-DE" sz="2400" dirty="0">
                <a:latin typeface="Calibri"/>
                <a:ea typeface="Calibri"/>
                <a:cs typeface="Calibri"/>
                <a:sym typeface="Calibri"/>
              </a:rPr>
              <a:t>The </a:t>
            </a:r>
            <a:r>
              <a:rPr lang="de-DE" sz="2400" dirty="0" err="1">
                <a:latin typeface="Calibri"/>
                <a:ea typeface="Calibri"/>
                <a:cs typeface="Calibri"/>
                <a:sym typeface="Calibri"/>
              </a:rPr>
              <a:t>identified</a:t>
            </a:r>
            <a:r>
              <a:rPr lang="de-DE" sz="2400" dirty="0">
                <a:latin typeface="Calibri"/>
                <a:ea typeface="Calibri"/>
                <a:cs typeface="Calibri"/>
                <a:sym typeface="Calibri"/>
              </a:rPr>
              <a:t> </a:t>
            </a:r>
            <a:r>
              <a:rPr lang="de-DE" sz="2400" dirty="0" err="1">
                <a:latin typeface="Calibri"/>
                <a:ea typeface="Calibri"/>
                <a:cs typeface="Calibri"/>
                <a:sym typeface="Calibri"/>
              </a:rPr>
              <a:t>stakeholders</a:t>
            </a:r>
            <a:r>
              <a:rPr lang="de-DE" sz="2400" dirty="0">
                <a:latin typeface="Calibri"/>
                <a:ea typeface="Calibri"/>
                <a:cs typeface="Calibri"/>
                <a:sym typeface="Calibri"/>
              </a:rPr>
              <a:t> </a:t>
            </a:r>
            <a:r>
              <a:rPr lang="de-DE" sz="2400" dirty="0" err="1">
                <a:latin typeface="Calibri"/>
                <a:ea typeface="Calibri"/>
                <a:cs typeface="Calibri"/>
                <a:sym typeface="Calibri"/>
              </a:rPr>
              <a:t>should</a:t>
            </a:r>
            <a:r>
              <a:rPr lang="de-DE" sz="2400" dirty="0">
                <a:latin typeface="Calibri"/>
                <a:ea typeface="Calibri"/>
                <a:cs typeface="Calibri"/>
                <a:sym typeface="Calibri"/>
              </a:rPr>
              <a:t> </a:t>
            </a:r>
            <a:r>
              <a:rPr lang="de-DE" sz="2400" dirty="0" err="1">
                <a:latin typeface="Calibri"/>
                <a:ea typeface="Calibri"/>
                <a:cs typeface="Calibri"/>
                <a:sym typeface="Calibri"/>
              </a:rPr>
              <a:t>be</a:t>
            </a:r>
            <a:r>
              <a:rPr lang="de-DE" sz="2400" dirty="0">
                <a:latin typeface="Calibri"/>
                <a:ea typeface="Calibri"/>
                <a:cs typeface="Calibri"/>
                <a:sym typeface="Calibri"/>
              </a:rPr>
              <a:t> </a:t>
            </a:r>
            <a:r>
              <a:rPr lang="de-DE" sz="2400" dirty="0" err="1">
                <a:latin typeface="Calibri"/>
                <a:ea typeface="Calibri"/>
                <a:cs typeface="Calibri"/>
                <a:sym typeface="Calibri"/>
              </a:rPr>
              <a:t>clearly</a:t>
            </a:r>
            <a:r>
              <a:rPr lang="de-DE" sz="2400" dirty="0">
                <a:latin typeface="Calibri"/>
                <a:ea typeface="Calibri"/>
                <a:cs typeface="Calibri"/>
                <a:sym typeface="Calibri"/>
              </a:rPr>
              <a:t> </a:t>
            </a:r>
            <a:r>
              <a:rPr lang="de-DE" sz="2400" dirty="0" err="1">
                <a:latin typeface="Calibri"/>
                <a:ea typeface="Calibri"/>
                <a:cs typeface="Calibri"/>
                <a:sym typeface="Calibri"/>
              </a:rPr>
              <a:t>illustrated</a:t>
            </a:r>
            <a:r>
              <a:rPr lang="de-DE" sz="2400" dirty="0">
                <a:latin typeface="Calibri"/>
                <a:ea typeface="Calibri"/>
                <a:cs typeface="Calibri"/>
                <a:sym typeface="Calibri"/>
              </a:rPr>
              <a:t> - </a:t>
            </a:r>
            <a:r>
              <a:rPr lang="de-DE" sz="2400" dirty="0" err="1">
                <a:latin typeface="Calibri"/>
                <a:ea typeface="Calibri"/>
                <a:cs typeface="Calibri"/>
                <a:sym typeface="Calibri"/>
              </a:rPr>
              <a:t>whether</a:t>
            </a:r>
            <a:r>
              <a:rPr lang="de-DE" sz="2400" dirty="0">
                <a:latin typeface="Calibri"/>
                <a:ea typeface="Calibri"/>
                <a:cs typeface="Calibri"/>
                <a:sym typeface="Calibri"/>
              </a:rPr>
              <a:t> in </a:t>
            </a:r>
            <a:r>
              <a:rPr lang="de-DE" sz="2400" dirty="0" err="1">
                <a:latin typeface="Calibri"/>
                <a:ea typeface="Calibri"/>
                <a:cs typeface="Calibri"/>
                <a:sym typeface="Calibri"/>
              </a:rPr>
              <a:t>tabular</a:t>
            </a:r>
            <a:r>
              <a:rPr lang="de-DE" sz="2400" dirty="0">
                <a:latin typeface="Calibri"/>
                <a:ea typeface="Calibri"/>
                <a:cs typeface="Calibri"/>
                <a:sym typeface="Calibri"/>
              </a:rPr>
              <a:t> form </a:t>
            </a:r>
            <a:r>
              <a:rPr lang="de-DE" sz="2400" dirty="0" err="1">
                <a:latin typeface="Calibri"/>
                <a:ea typeface="Calibri"/>
                <a:cs typeface="Calibri"/>
                <a:sym typeface="Calibri"/>
              </a:rPr>
              <a:t>or</a:t>
            </a:r>
            <a:r>
              <a:rPr lang="de-DE" sz="2400" dirty="0">
                <a:latin typeface="Calibri"/>
                <a:ea typeface="Calibri"/>
                <a:cs typeface="Calibri"/>
                <a:sym typeface="Calibri"/>
              </a:rPr>
              <a:t> </a:t>
            </a:r>
            <a:r>
              <a:rPr lang="de-DE" sz="2400" dirty="0" err="1">
                <a:latin typeface="Calibri"/>
                <a:ea typeface="Calibri"/>
                <a:cs typeface="Calibri"/>
                <a:sym typeface="Calibri"/>
              </a:rPr>
              <a:t>as</a:t>
            </a:r>
            <a:r>
              <a:rPr lang="de-DE" sz="2400" dirty="0">
                <a:latin typeface="Calibri"/>
                <a:ea typeface="Calibri"/>
                <a:cs typeface="Calibri"/>
                <a:sym typeface="Calibri"/>
              </a:rPr>
              <a:t> a </a:t>
            </a:r>
            <a:r>
              <a:rPr lang="de-DE" sz="2400" dirty="0" err="1">
                <a:latin typeface="Calibri"/>
                <a:ea typeface="Calibri"/>
                <a:cs typeface="Calibri"/>
                <a:sym typeface="Calibri"/>
              </a:rPr>
              <a:t>mind</a:t>
            </a:r>
            <a:r>
              <a:rPr lang="de-DE" sz="2400" dirty="0">
                <a:latin typeface="Calibri"/>
                <a:ea typeface="Calibri"/>
                <a:cs typeface="Calibri"/>
                <a:sym typeface="Calibri"/>
              </a:rPr>
              <a:t> </a:t>
            </a:r>
            <a:r>
              <a:rPr lang="de-DE" sz="2400" dirty="0" err="1">
                <a:latin typeface="Calibri"/>
                <a:ea typeface="Calibri"/>
                <a:cs typeface="Calibri"/>
                <a:sym typeface="Calibri"/>
              </a:rPr>
              <a:t>map</a:t>
            </a:r>
            <a:r>
              <a:rPr lang="de-DE" sz="2400" dirty="0">
                <a:latin typeface="Calibri"/>
                <a:ea typeface="Calibri"/>
                <a:cs typeface="Calibri"/>
                <a:sym typeface="Calibri"/>
              </a:rPr>
              <a:t> </a:t>
            </a:r>
            <a:r>
              <a:rPr lang="de-DE" sz="2400" dirty="0" err="1">
                <a:latin typeface="Calibri"/>
                <a:ea typeface="Calibri"/>
                <a:cs typeface="Calibri"/>
                <a:sym typeface="Calibri"/>
              </a:rPr>
              <a:t>or</a:t>
            </a:r>
            <a:r>
              <a:rPr lang="de-DE" sz="2400" dirty="0">
                <a:latin typeface="Calibri"/>
                <a:ea typeface="Calibri"/>
                <a:cs typeface="Calibri"/>
                <a:sym typeface="Calibri"/>
              </a:rPr>
              <a:t> </a:t>
            </a:r>
            <a:r>
              <a:rPr lang="de-DE" sz="2400" dirty="0" err="1">
                <a:latin typeface="Calibri"/>
                <a:ea typeface="Calibri"/>
                <a:cs typeface="Calibri"/>
                <a:sym typeface="Calibri"/>
              </a:rPr>
              <a:t>stakeholder</a:t>
            </a:r>
            <a:r>
              <a:rPr lang="de-DE" sz="2400" dirty="0">
                <a:latin typeface="Calibri"/>
                <a:ea typeface="Calibri"/>
                <a:cs typeface="Calibri"/>
                <a:sym typeface="Calibri"/>
              </a:rPr>
              <a:t> </a:t>
            </a:r>
            <a:r>
              <a:rPr lang="de-DE" sz="2400" dirty="0" err="1">
                <a:latin typeface="Calibri"/>
                <a:ea typeface="Calibri"/>
                <a:cs typeface="Calibri"/>
                <a:sym typeface="Calibri"/>
              </a:rPr>
              <a:t>cards</a:t>
            </a:r>
            <a:r>
              <a:rPr lang="de-DE" sz="2400" dirty="0">
                <a:latin typeface="Calibri"/>
                <a:ea typeface="Calibri"/>
                <a:cs typeface="Calibri"/>
                <a:sym typeface="Calibri"/>
              </a:rPr>
              <a:t>.</a:t>
            </a:r>
            <a:endParaRPr dirty="0"/>
          </a:p>
        </p:txBody>
      </p:sp>
      <p:sp>
        <p:nvSpPr>
          <p:cNvPr id="1442" name="Google Shape;1442;p21"/>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01 Stakeholder Identification</a:t>
            </a:r>
            <a:endParaRPr>
              <a:solidFill>
                <a:schemeClr val="lt1"/>
              </a:solidFill>
            </a:endParaRPr>
          </a:p>
        </p:txBody>
      </p:sp>
      <p:sp>
        <p:nvSpPr>
          <p:cNvPr id="1443" name="Google Shape;1443;p21"/>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err="1">
                <a:solidFill>
                  <a:schemeClr val="lt1"/>
                </a:solidFill>
                <a:latin typeface="Calibri"/>
                <a:ea typeface="Calibri"/>
                <a:cs typeface="Calibri"/>
                <a:sym typeface="Calibri"/>
              </a:rPr>
              <a:t>Identify</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who</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is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strategically</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important</a:t>
            </a:r>
            <a:r>
              <a:rPr lang="de-DE" sz="1600" b="0" i="0" dirty="0">
                <a:solidFill>
                  <a:schemeClr val="lt1"/>
                </a:solidFill>
                <a:latin typeface="Calibri"/>
                <a:ea typeface="Calibri"/>
                <a:cs typeface="Calibri"/>
                <a:sym typeface="Calibri"/>
              </a:rPr>
              <a:t> to </a:t>
            </a:r>
            <a:r>
              <a:rPr lang="de-DE" sz="1600" b="0" i="0" dirty="0" err="1">
                <a:solidFill>
                  <a:schemeClr val="lt1"/>
                </a:solidFill>
                <a:latin typeface="Calibri"/>
                <a:ea typeface="Calibri"/>
                <a:cs typeface="Calibri"/>
                <a:sym typeface="Calibri"/>
              </a:rPr>
              <a:t>your</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business</a:t>
            </a:r>
            <a:r>
              <a:rPr lang="de-DE" sz="1600" b="0" i="0" dirty="0">
                <a:solidFill>
                  <a:schemeClr val="lt1"/>
                </a:solidFill>
                <a:latin typeface="Calibri"/>
                <a:ea typeface="Calibri"/>
                <a:cs typeface="Calibri"/>
                <a:sym typeface="Calibri"/>
              </a:rPr>
              <a:t>.</a:t>
            </a:r>
            <a:endParaRPr sz="1600" b="0" i="0" dirty="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448" name="Google Shape;1448;p22"/>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fontScale="70000" lnSpcReduction="20000"/>
          </a:bodyPr>
          <a:lstStyle/>
          <a:p>
            <a:pPr marL="0" lvl="0" indent="0" algn="ctr" rtl="0">
              <a:lnSpc>
                <a:spcPct val="90000"/>
              </a:lnSpc>
              <a:spcBef>
                <a:spcPts val="0"/>
              </a:spcBef>
              <a:spcAft>
                <a:spcPts val="0"/>
              </a:spcAft>
              <a:buClr>
                <a:schemeClr val="lt1"/>
              </a:buClr>
              <a:buSzPct val="100000"/>
              <a:buNone/>
            </a:pPr>
            <a:r>
              <a:rPr lang="de-DE" b="1"/>
              <a:t>1. Mind-mapping of stakeholders</a:t>
            </a:r>
            <a:endParaRPr b="1">
              <a:solidFill>
                <a:schemeClr val="lt1"/>
              </a:solidFill>
            </a:endParaRPr>
          </a:p>
        </p:txBody>
      </p:sp>
      <p:sp>
        <p:nvSpPr>
          <p:cNvPr id="1449" name="Google Shape;1449;p22"/>
          <p:cNvSpPr txBox="1">
            <a:spLocks noGrp="1"/>
          </p:cNvSpPr>
          <p:nvPr>
            <p:ph type="body" idx="4"/>
          </p:nvPr>
        </p:nvSpPr>
        <p:spPr>
          <a:xfrm>
            <a:off x="6320236" y="2418710"/>
            <a:ext cx="4957908" cy="58222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500"/>
              <a:buNone/>
            </a:pPr>
            <a:r>
              <a:rPr lang="de-DE" sz="2500" b="1"/>
              <a:t>2. Stakeholder cards</a:t>
            </a:r>
            <a:endParaRPr sz="2500" b="1"/>
          </a:p>
        </p:txBody>
      </p:sp>
      <p:grpSp>
        <p:nvGrpSpPr>
          <p:cNvPr id="1450" name="Google Shape;1450;p22"/>
          <p:cNvGrpSpPr/>
          <p:nvPr/>
        </p:nvGrpSpPr>
        <p:grpSpPr>
          <a:xfrm>
            <a:off x="633715" y="3522669"/>
            <a:ext cx="4636988" cy="2646895"/>
            <a:chOff x="2282732" y="1678689"/>
            <a:chExt cx="7626535" cy="4047274"/>
          </a:xfrm>
        </p:grpSpPr>
        <p:cxnSp>
          <p:nvCxnSpPr>
            <p:cNvPr id="1451" name="Google Shape;1451;p22"/>
            <p:cNvCxnSpPr>
              <a:cxnSpLocks/>
            </p:cNvCxnSpPr>
            <p:nvPr/>
          </p:nvCxnSpPr>
          <p:spPr>
            <a:xfrm>
              <a:off x="7638802" y="2653303"/>
              <a:ext cx="582710" cy="0"/>
            </a:xfrm>
            <a:prstGeom prst="straightConnector1">
              <a:avLst/>
            </a:prstGeom>
            <a:noFill/>
            <a:ln w="38100" cap="flat" cmpd="sng">
              <a:solidFill>
                <a:srgbClr val="7F7F7F"/>
              </a:solidFill>
              <a:prstDash val="solid"/>
              <a:miter lim="800000"/>
              <a:headEnd type="none" w="sm" len="sm"/>
              <a:tailEnd type="triangle" w="med" len="med"/>
            </a:ln>
          </p:spPr>
        </p:cxnSp>
        <p:cxnSp>
          <p:nvCxnSpPr>
            <p:cNvPr id="1452" name="Google Shape;1452;p22"/>
            <p:cNvCxnSpPr/>
            <p:nvPr/>
          </p:nvCxnSpPr>
          <p:spPr>
            <a:xfrm rot="10800000" flipH="1">
              <a:off x="8947023" y="2186117"/>
              <a:ext cx="321172" cy="214713"/>
            </a:xfrm>
            <a:prstGeom prst="straightConnector1">
              <a:avLst/>
            </a:prstGeom>
            <a:noFill/>
            <a:ln w="38100" cap="flat" cmpd="sng">
              <a:solidFill>
                <a:srgbClr val="7F7F7F"/>
              </a:solidFill>
              <a:prstDash val="solid"/>
              <a:miter lim="800000"/>
              <a:headEnd type="none" w="sm" len="sm"/>
              <a:tailEnd type="triangle" w="med" len="med"/>
            </a:ln>
          </p:spPr>
        </p:cxnSp>
        <p:cxnSp>
          <p:nvCxnSpPr>
            <p:cNvPr id="1453" name="Google Shape;1453;p22"/>
            <p:cNvCxnSpPr>
              <a:stCxn id="1454" idx="5"/>
            </p:cNvCxnSpPr>
            <p:nvPr/>
          </p:nvCxnSpPr>
          <p:spPr>
            <a:xfrm>
              <a:off x="8903299" y="2795467"/>
              <a:ext cx="254700" cy="282300"/>
            </a:xfrm>
            <a:prstGeom prst="straightConnector1">
              <a:avLst/>
            </a:prstGeom>
            <a:noFill/>
            <a:ln w="38100" cap="flat" cmpd="sng">
              <a:solidFill>
                <a:srgbClr val="7F7F7F"/>
              </a:solidFill>
              <a:prstDash val="solid"/>
              <a:miter lim="800000"/>
              <a:headEnd type="none" w="sm" len="sm"/>
              <a:tailEnd type="triangle" w="med" len="med"/>
            </a:ln>
          </p:spPr>
        </p:cxnSp>
        <p:cxnSp>
          <p:nvCxnSpPr>
            <p:cNvPr id="1455" name="Google Shape;1455;p22"/>
            <p:cNvCxnSpPr/>
            <p:nvPr/>
          </p:nvCxnSpPr>
          <p:spPr>
            <a:xfrm rot="10800000" flipH="1">
              <a:off x="6142323" y="3353358"/>
              <a:ext cx="131195" cy="270000"/>
            </a:xfrm>
            <a:prstGeom prst="straightConnector1">
              <a:avLst/>
            </a:prstGeom>
            <a:noFill/>
            <a:ln w="38100" cap="flat" cmpd="sng">
              <a:solidFill>
                <a:srgbClr val="7F7F7F"/>
              </a:solidFill>
              <a:prstDash val="solid"/>
              <a:miter lim="800000"/>
              <a:headEnd type="none" w="sm" len="sm"/>
              <a:tailEnd type="triangle" w="med" len="med"/>
            </a:ln>
          </p:spPr>
        </p:cxnSp>
        <p:cxnSp>
          <p:nvCxnSpPr>
            <p:cNvPr id="1456" name="Google Shape;1456;p22"/>
            <p:cNvCxnSpPr/>
            <p:nvPr/>
          </p:nvCxnSpPr>
          <p:spPr>
            <a:xfrm rot="10800000" flipH="1">
              <a:off x="7943903" y="4110047"/>
              <a:ext cx="268116" cy="154404"/>
            </a:xfrm>
            <a:prstGeom prst="straightConnector1">
              <a:avLst/>
            </a:prstGeom>
            <a:noFill/>
            <a:ln w="38100" cap="flat" cmpd="sng">
              <a:solidFill>
                <a:srgbClr val="7F7F7F"/>
              </a:solidFill>
              <a:prstDash val="solid"/>
              <a:miter lim="800000"/>
              <a:headEnd type="none" w="sm" len="sm"/>
              <a:tailEnd type="triangle" w="med" len="med"/>
            </a:ln>
          </p:spPr>
        </p:cxnSp>
        <p:cxnSp>
          <p:nvCxnSpPr>
            <p:cNvPr id="1457" name="Google Shape;1457;p22"/>
            <p:cNvCxnSpPr/>
            <p:nvPr/>
          </p:nvCxnSpPr>
          <p:spPr>
            <a:xfrm>
              <a:off x="8883041" y="4220942"/>
              <a:ext cx="172057" cy="77202"/>
            </a:xfrm>
            <a:prstGeom prst="straightConnector1">
              <a:avLst/>
            </a:prstGeom>
            <a:noFill/>
            <a:ln w="38100" cap="flat" cmpd="sng">
              <a:solidFill>
                <a:srgbClr val="7F7F7F"/>
              </a:solidFill>
              <a:prstDash val="solid"/>
              <a:miter lim="800000"/>
              <a:headEnd type="none" w="sm" len="sm"/>
              <a:tailEnd type="triangle" w="med" len="med"/>
            </a:ln>
          </p:spPr>
        </p:cxnSp>
        <p:cxnSp>
          <p:nvCxnSpPr>
            <p:cNvPr id="1458" name="Google Shape;1458;p22"/>
            <p:cNvCxnSpPr/>
            <p:nvPr/>
          </p:nvCxnSpPr>
          <p:spPr>
            <a:xfrm flipH="1">
              <a:off x="8366871" y="4644137"/>
              <a:ext cx="675603" cy="321172"/>
            </a:xfrm>
            <a:prstGeom prst="straightConnector1">
              <a:avLst/>
            </a:prstGeom>
            <a:noFill/>
            <a:ln w="38100" cap="flat" cmpd="sng">
              <a:solidFill>
                <a:srgbClr val="7F7F7F"/>
              </a:solidFill>
              <a:prstDash val="solid"/>
              <a:miter lim="800000"/>
              <a:headEnd type="none" w="sm" len="sm"/>
              <a:tailEnd type="triangle" w="med" len="med"/>
            </a:ln>
          </p:spPr>
        </p:cxnSp>
        <p:cxnSp>
          <p:nvCxnSpPr>
            <p:cNvPr id="1459" name="Google Shape;1459;p22"/>
            <p:cNvCxnSpPr>
              <a:stCxn id="1460" idx="4"/>
              <a:endCxn id="1461" idx="0"/>
            </p:cNvCxnSpPr>
            <p:nvPr/>
          </p:nvCxnSpPr>
          <p:spPr>
            <a:xfrm flipH="1">
              <a:off x="9302322" y="4764237"/>
              <a:ext cx="62100" cy="319500"/>
            </a:xfrm>
            <a:prstGeom prst="straightConnector1">
              <a:avLst/>
            </a:prstGeom>
            <a:noFill/>
            <a:ln w="38100" cap="flat" cmpd="sng">
              <a:solidFill>
                <a:srgbClr val="7F7F7F"/>
              </a:solidFill>
              <a:prstDash val="solid"/>
              <a:miter lim="800000"/>
              <a:headEnd type="none" w="sm" len="sm"/>
              <a:tailEnd type="triangle" w="med" len="med"/>
            </a:ln>
          </p:spPr>
        </p:cxnSp>
        <p:cxnSp>
          <p:nvCxnSpPr>
            <p:cNvPr id="1463" name="Google Shape;1463;p22"/>
            <p:cNvCxnSpPr>
              <a:cxnSpLocks/>
            </p:cNvCxnSpPr>
            <p:nvPr/>
          </p:nvCxnSpPr>
          <p:spPr>
            <a:xfrm flipH="1">
              <a:off x="5409782" y="3175946"/>
              <a:ext cx="439070" cy="359462"/>
            </a:xfrm>
            <a:prstGeom prst="straightConnector1">
              <a:avLst/>
            </a:prstGeom>
            <a:noFill/>
            <a:ln w="38100" cap="flat" cmpd="sng">
              <a:solidFill>
                <a:srgbClr val="7F7F7F"/>
              </a:solidFill>
              <a:prstDash val="solid"/>
              <a:miter lim="800000"/>
              <a:headEnd type="none" w="sm" len="sm"/>
              <a:tailEnd type="triangle" w="med" len="med"/>
            </a:ln>
          </p:spPr>
        </p:cxnSp>
        <p:cxnSp>
          <p:nvCxnSpPr>
            <p:cNvPr id="1464" name="Google Shape;1464;p22"/>
            <p:cNvCxnSpPr/>
            <p:nvPr/>
          </p:nvCxnSpPr>
          <p:spPr>
            <a:xfrm>
              <a:off x="6106748" y="4884482"/>
              <a:ext cx="303477" cy="100544"/>
            </a:xfrm>
            <a:prstGeom prst="straightConnector1">
              <a:avLst/>
            </a:prstGeom>
            <a:noFill/>
            <a:ln w="38100" cap="flat" cmpd="sng">
              <a:solidFill>
                <a:srgbClr val="7F7F7F"/>
              </a:solidFill>
              <a:prstDash val="solid"/>
              <a:miter lim="800000"/>
              <a:headEnd type="none" w="sm" len="sm"/>
              <a:tailEnd type="triangle" w="med" len="med"/>
            </a:ln>
          </p:spPr>
        </p:cxnSp>
        <p:cxnSp>
          <p:nvCxnSpPr>
            <p:cNvPr id="1465" name="Google Shape;1465;p22"/>
            <p:cNvCxnSpPr/>
            <p:nvPr/>
          </p:nvCxnSpPr>
          <p:spPr>
            <a:xfrm>
              <a:off x="6881451" y="3353357"/>
              <a:ext cx="199837" cy="364102"/>
            </a:xfrm>
            <a:prstGeom prst="straightConnector1">
              <a:avLst/>
            </a:prstGeom>
            <a:noFill/>
            <a:ln w="38100" cap="flat" cmpd="sng">
              <a:solidFill>
                <a:srgbClr val="7F7F7F"/>
              </a:solidFill>
              <a:prstDash val="solid"/>
              <a:miter lim="800000"/>
              <a:headEnd type="none" w="sm" len="sm"/>
              <a:tailEnd type="triangle" w="med" len="med"/>
            </a:ln>
          </p:spPr>
        </p:cxnSp>
        <p:cxnSp>
          <p:nvCxnSpPr>
            <p:cNvPr id="1466" name="Google Shape;1466;p22"/>
            <p:cNvCxnSpPr/>
            <p:nvPr/>
          </p:nvCxnSpPr>
          <p:spPr>
            <a:xfrm flipH="1">
              <a:off x="4483193" y="4317548"/>
              <a:ext cx="32684" cy="269239"/>
            </a:xfrm>
            <a:prstGeom prst="straightConnector1">
              <a:avLst/>
            </a:prstGeom>
            <a:noFill/>
            <a:ln w="38100" cap="flat" cmpd="sng">
              <a:solidFill>
                <a:srgbClr val="7F7F7F"/>
              </a:solidFill>
              <a:prstDash val="solid"/>
              <a:miter lim="800000"/>
              <a:headEnd type="none" w="sm" len="sm"/>
              <a:tailEnd type="triangle" w="med" len="med"/>
            </a:ln>
          </p:spPr>
        </p:cxnSp>
        <p:cxnSp>
          <p:nvCxnSpPr>
            <p:cNvPr id="1467" name="Google Shape;1467;p22"/>
            <p:cNvCxnSpPr/>
            <p:nvPr/>
          </p:nvCxnSpPr>
          <p:spPr>
            <a:xfrm>
              <a:off x="4999852" y="4236602"/>
              <a:ext cx="321172" cy="327244"/>
            </a:xfrm>
            <a:prstGeom prst="straightConnector1">
              <a:avLst/>
            </a:prstGeom>
            <a:noFill/>
            <a:ln w="38100" cap="flat" cmpd="sng">
              <a:solidFill>
                <a:srgbClr val="7F7F7F"/>
              </a:solidFill>
              <a:prstDash val="solid"/>
              <a:miter lim="800000"/>
              <a:headEnd type="none" w="sm" len="sm"/>
              <a:tailEnd type="triangle" w="med" len="med"/>
            </a:ln>
          </p:spPr>
        </p:cxnSp>
        <p:cxnSp>
          <p:nvCxnSpPr>
            <p:cNvPr id="1468" name="Google Shape;1468;p22"/>
            <p:cNvCxnSpPr/>
            <p:nvPr/>
          </p:nvCxnSpPr>
          <p:spPr>
            <a:xfrm flipH="1">
              <a:off x="3633079" y="4661348"/>
              <a:ext cx="36650" cy="289269"/>
            </a:xfrm>
            <a:prstGeom prst="straightConnector1">
              <a:avLst/>
            </a:prstGeom>
            <a:noFill/>
            <a:ln w="38100" cap="flat" cmpd="sng">
              <a:solidFill>
                <a:srgbClr val="7F7F7F"/>
              </a:solidFill>
              <a:prstDash val="solid"/>
              <a:miter lim="800000"/>
              <a:headEnd type="none" w="sm" len="sm"/>
              <a:tailEnd type="triangle" w="med" len="med"/>
            </a:ln>
          </p:spPr>
        </p:cxnSp>
        <p:cxnSp>
          <p:nvCxnSpPr>
            <p:cNvPr id="1469" name="Google Shape;1469;p22"/>
            <p:cNvCxnSpPr/>
            <p:nvPr/>
          </p:nvCxnSpPr>
          <p:spPr>
            <a:xfrm flipH="1">
              <a:off x="3135458" y="4317547"/>
              <a:ext cx="233801" cy="57038"/>
            </a:xfrm>
            <a:prstGeom prst="straightConnector1">
              <a:avLst/>
            </a:prstGeom>
            <a:noFill/>
            <a:ln w="38100" cap="flat" cmpd="sng">
              <a:solidFill>
                <a:srgbClr val="7F7F7F"/>
              </a:solidFill>
              <a:prstDash val="solid"/>
              <a:miter lim="800000"/>
              <a:headEnd type="none" w="sm" len="sm"/>
              <a:tailEnd type="triangle" w="med" len="med"/>
            </a:ln>
          </p:spPr>
        </p:cxnSp>
        <p:cxnSp>
          <p:nvCxnSpPr>
            <p:cNvPr id="1470" name="Google Shape;1470;p22"/>
            <p:cNvCxnSpPr/>
            <p:nvPr/>
          </p:nvCxnSpPr>
          <p:spPr>
            <a:xfrm flipH="1">
              <a:off x="3977192" y="5094714"/>
              <a:ext cx="207363" cy="98571"/>
            </a:xfrm>
            <a:prstGeom prst="straightConnector1">
              <a:avLst/>
            </a:prstGeom>
            <a:noFill/>
            <a:ln w="38100" cap="flat" cmpd="sng">
              <a:solidFill>
                <a:srgbClr val="7F7F7F"/>
              </a:solidFill>
              <a:prstDash val="solid"/>
              <a:miter lim="800000"/>
              <a:headEnd type="none" w="sm" len="sm"/>
              <a:tailEnd type="triangle" w="med" len="med"/>
            </a:ln>
          </p:spPr>
        </p:cxnSp>
        <p:cxnSp>
          <p:nvCxnSpPr>
            <p:cNvPr id="1471" name="Google Shape;1471;p22"/>
            <p:cNvCxnSpPr/>
            <p:nvPr/>
          </p:nvCxnSpPr>
          <p:spPr>
            <a:xfrm rot="10800000">
              <a:off x="2948393" y="2964081"/>
              <a:ext cx="374984" cy="140152"/>
            </a:xfrm>
            <a:prstGeom prst="straightConnector1">
              <a:avLst/>
            </a:prstGeom>
            <a:noFill/>
            <a:ln w="38100" cap="flat" cmpd="sng">
              <a:solidFill>
                <a:srgbClr val="7F7F7F"/>
              </a:solidFill>
              <a:prstDash val="solid"/>
              <a:miter lim="800000"/>
              <a:headEnd type="none" w="sm" len="sm"/>
              <a:tailEnd type="triangle" w="med" len="med"/>
            </a:ln>
          </p:spPr>
        </p:cxnSp>
        <p:cxnSp>
          <p:nvCxnSpPr>
            <p:cNvPr id="1472" name="Google Shape;1472;p22"/>
            <p:cNvCxnSpPr/>
            <p:nvPr/>
          </p:nvCxnSpPr>
          <p:spPr>
            <a:xfrm rot="10800000">
              <a:off x="3669729" y="3672696"/>
              <a:ext cx="62192" cy="284652"/>
            </a:xfrm>
            <a:prstGeom prst="straightConnector1">
              <a:avLst/>
            </a:prstGeom>
            <a:noFill/>
            <a:ln w="38100" cap="flat" cmpd="sng">
              <a:solidFill>
                <a:srgbClr val="7F7F7F"/>
              </a:solidFill>
              <a:prstDash val="solid"/>
              <a:miter lim="800000"/>
              <a:headEnd type="none" w="sm" len="sm"/>
              <a:tailEnd type="triangle" w="med" len="med"/>
            </a:ln>
          </p:spPr>
        </p:cxnSp>
        <p:cxnSp>
          <p:nvCxnSpPr>
            <p:cNvPr id="1473" name="Google Shape;1473;p22"/>
            <p:cNvCxnSpPr/>
            <p:nvPr/>
          </p:nvCxnSpPr>
          <p:spPr>
            <a:xfrm rot="10800000" flipH="1">
              <a:off x="5056309" y="3114090"/>
              <a:ext cx="126621" cy="239266"/>
            </a:xfrm>
            <a:prstGeom prst="straightConnector1">
              <a:avLst/>
            </a:prstGeom>
            <a:noFill/>
            <a:ln w="38100" cap="flat" cmpd="sng">
              <a:solidFill>
                <a:srgbClr val="7F7F7F"/>
              </a:solidFill>
              <a:prstDash val="solid"/>
              <a:miter lim="800000"/>
              <a:headEnd type="none" w="sm" len="sm"/>
              <a:tailEnd type="triangle" w="med" len="med"/>
            </a:ln>
          </p:spPr>
        </p:cxnSp>
        <p:cxnSp>
          <p:nvCxnSpPr>
            <p:cNvPr id="1474" name="Google Shape;1474;p22"/>
            <p:cNvCxnSpPr>
              <a:stCxn id="1475" idx="6"/>
              <a:endCxn id="1476" idx="2"/>
            </p:cNvCxnSpPr>
            <p:nvPr/>
          </p:nvCxnSpPr>
          <p:spPr>
            <a:xfrm>
              <a:off x="4792112" y="2795624"/>
              <a:ext cx="252300" cy="0"/>
            </a:xfrm>
            <a:prstGeom prst="straightConnector1">
              <a:avLst/>
            </a:prstGeom>
            <a:noFill/>
            <a:ln w="38100" cap="flat" cmpd="sng">
              <a:solidFill>
                <a:srgbClr val="7F7F7F"/>
              </a:solidFill>
              <a:prstDash val="solid"/>
              <a:miter lim="800000"/>
              <a:headEnd type="none" w="sm" len="sm"/>
              <a:tailEnd type="triangle" w="med" len="med"/>
            </a:ln>
          </p:spPr>
        </p:cxnSp>
        <p:sp>
          <p:nvSpPr>
            <p:cNvPr id="1477" name="Google Shape;1477;p22"/>
            <p:cNvSpPr/>
            <p:nvPr/>
          </p:nvSpPr>
          <p:spPr>
            <a:xfrm>
              <a:off x="9266923" y="1678689"/>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54" name="Google Shape;1454;p22"/>
            <p:cNvSpPr/>
            <p:nvPr/>
          </p:nvSpPr>
          <p:spPr>
            <a:xfrm>
              <a:off x="8355024" y="224719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8" name="Google Shape;1478;p22"/>
            <p:cNvSpPr/>
            <p:nvPr/>
          </p:nvSpPr>
          <p:spPr>
            <a:xfrm>
              <a:off x="9157954" y="3044031"/>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60" name="Google Shape;1460;p22"/>
            <p:cNvSpPr/>
            <p:nvPr/>
          </p:nvSpPr>
          <p:spPr>
            <a:xfrm>
              <a:off x="9043250" y="4121893"/>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9" name="Google Shape;1479;p22"/>
            <p:cNvSpPr/>
            <p:nvPr/>
          </p:nvSpPr>
          <p:spPr>
            <a:xfrm>
              <a:off x="8228849" y="3744087"/>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0" name="Google Shape;1480;p22"/>
            <p:cNvSpPr/>
            <p:nvPr/>
          </p:nvSpPr>
          <p:spPr>
            <a:xfrm>
              <a:off x="7746195" y="489991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5" name="Google Shape;1475;p22"/>
            <p:cNvSpPr/>
            <p:nvPr/>
          </p:nvSpPr>
          <p:spPr>
            <a:xfrm>
              <a:off x="4149768" y="247445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61" name="Google Shape;1461;p22"/>
            <p:cNvSpPr/>
            <p:nvPr/>
          </p:nvSpPr>
          <p:spPr>
            <a:xfrm>
              <a:off x="8981058" y="5083619"/>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6" name="Google Shape;1476;p22"/>
            <p:cNvSpPr/>
            <p:nvPr/>
          </p:nvSpPr>
          <p:spPr>
            <a:xfrm>
              <a:off x="5044461" y="247445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1" name="Google Shape;1481;p22"/>
            <p:cNvSpPr/>
            <p:nvPr/>
          </p:nvSpPr>
          <p:spPr>
            <a:xfrm>
              <a:off x="3300060" y="3010337"/>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2" name="Google Shape;1482;p22"/>
            <p:cNvSpPr/>
            <p:nvPr/>
          </p:nvSpPr>
          <p:spPr>
            <a:xfrm>
              <a:off x="2282732" y="2483593"/>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3" name="Google Shape;1483;p22"/>
            <p:cNvSpPr/>
            <p:nvPr/>
          </p:nvSpPr>
          <p:spPr>
            <a:xfrm>
              <a:off x="2423916" y="4065259"/>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4" name="Google Shape;1484;p22"/>
            <p:cNvSpPr/>
            <p:nvPr/>
          </p:nvSpPr>
          <p:spPr>
            <a:xfrm>
              <a:off x="3398902" y="4003605"/>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5" name="Google Shape;1485;p22"/>
            <p:cNvSpPr/>
            <p:nvPr/>
          </p:nvSpPr>
          <p:spPr>
            <a:xfrm>
              <a:off x="4149768" y="4622290"/>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6" name="Google Shape;1486;p22"/>
            <p:cNvSpPr/>
            <p:nvPr/>
          </p:nvSpPr>
          <p:spPr>
            <a:xfrm>
              <a:off x="3300060" y="499687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7" name="Google Shape;1487;p22"/>
            <p:cNvSpPr/>
            <p:nvPr/>
          </p:nvSpPr>
          <p:spPr>
            <a:xfrm>
              <a:off x="6460612" y="473126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9" name="Google Shape;1489;p22"/>
            <p:cNvSpPr/>
            <p:nvPr/>
          </p:nvSpPr>
          <p:spPr>
            <a:xfrm>
              <a:off x="5903147" y="2049574"/>
              <a:ext cx="1592858" cy="1457297"/>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dirty="0">
                <a:solidFill>
                  <a:schemeClr val="dk1"/>
                </a:solidFill>
                <a:latin typeface="Lato Light"/>
                <a:ea typeface="Lato Light"/>
                <a:cs typeface="Lato Light"/>
                <a:sym typeface="Lato Light"/>
              </a:endParaRPr>
            </a:p>
          </p:txBody>
        </p:sp>
        <p:sp>
          <p:nvSpPr>
            <p:cNvPr id="1491" name="Google Shape;1491;p22"/>
            <p:cNvSpPr/>
            <p:nvPr/>
          </p:nvSpPr>
          <p:spPr>
            <a:xfrm>
              <a:off x="3903976" y="3200673"/>
              <a:ext cx="1266034" cy="1152958"/>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a:solidFill>
                  <a:schemeClr val="dk1"/>
                </a:solidFill>
                <a:latin typeface="Lato Light"/>
                <a:ea typeface="Lato Light"/>
                <a:cs typeface="Lato Light"/>
                <a:sym typeface="Lato Light"/>
              </a:endParaRPr>
            </a:p>
          </p:txBody>
        </p:sp>
        <p:sp>
          <p:nvSpPr>
            <p:cNvPr id="1494" name="Google Shape;1494;p22"/>
            <p:cNvSpPr/>
            <p:nvPr/>
          </p:nvSpPr>
          <p:spPr>
            <a:xfrm>
              <a:off x="6778377" y="3699995"/>
              <a:ext cx="1152958" cy="1152958"/>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a:solidFill>
                  <a:schemeClr val="dk1"/>
                </a:solidFill>
                <a:latin typeface="Lato Light"/>
                <a:ea typeface="Lato Light"/>
                <a:cs typeface="Lato Light"/>
                <a:sym typeface="Lato Light"/>
              </a:endParaRPr>
            </a:p>
          </p:txBody>
        </p:sp>
        <p:sp>
          <p:nvSpPr>
            <p:cNvPr id="1498" name="Google Shape;1498;p22"/>
            <p:cNvSpPr txBox="1"/>
            <p:nvPr/>
          </p:nvSpPr>
          <p:spPr>
            <a:xfrm>
              <a:off x="3993343" y="3545832"/>
              <a:ext cx="1049849" cy="4706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rgbClr val="916395"/>
                  </a:solidFill>
                  <a:latin typeface="Calibri"/>
                  <a:ea typeface="Calibri"/>
                  <a:cs typeface="Calibri"/>
                  <a:sym typeface="Calibri"/>
                </a:rPr>
                <a:t>Public</a:t>
              </a:r>
              <a:endParaRPr/>
            </a:p>
          </p:txBody>
        </p:sp>
        <p:sp>
          <p:nvSpPr>
            <p:cNvPr id="1499" name="Google Shape;1499;p22"/>
            <p:cNvSpPr txBox="1"/>
            <p:nvPr/>
          </p:nvSpPr>
          <p:spPr>
            <a:xfrm>
              <a:off x="5967517" y="2586256"/>
              <a:ext cx="1438363" cy="42354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dirty="0" err="1">
                  <a:solidFill>
                    <a:srgbClr val="85D2C7"/>
                  </a:solidFill>
                  <a:latin typeface="Calibri"/>
                  <a:ea typeface="Calibri"/>
                  <a:cs typeface="Calibri"/>
                  <a:sym typeface="Calibri"/>
                </a:rPr>
                <a:t>Employees</a:t>
              </a:r>
              <a:endParaRPr dirty="0"/>
            </a:p>
          </p:txBody>
        </p:sp>
        <p:sp>
          <p:nvSpPr>
            <p:cNvPr id="1500" name="Google Shape;1500;p22"/>
            <p:cNvSpPr txBox="1"/>
            <p:nvPr/>
          </p:nvSpPr>
          <p:spPr>
            <a:xfrm>
              <a:off x="6766181" y="4074445"/>
              <a:ext cx="1177351" cy="42354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85D2C7"/>
                  </a:solidFill>
                  <a:latin typeface="Calibri"/>
                  <a:ea typeface="Calibri"/>
                  <a:cs typeface="Calibri"/>
                  <a:sym typeface="Calibri"/>
                </a:rPr>
                <a:t>Industry</a:t>
              </a:r>
              <a:endParaRPr/>
            </a:p>
          </p:txBody>
        </p:sp>
      </p:grpSp>
      <p:sp>
        <p:nvSpPr>
          <p:cNvPr id="1501" name="Google Shape;1501;p22"/>
          <p:cNvSpPr/>
          <p:nvPr/>
        </p:nvSpPr>
        <p:spPr>
          <a:xfrm>
            <a:off x="2210230" y="5424462"/>
            <a:ext cx="701007" cy="754028"/>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a:solidFill>
                <a:schemeClr val="dk1"/>
              </a:solidFill>
              <a:latin typeface="Lato Light"/>
              <a:ea typeface="Lato Light"/>
              <a:cs typeface="Lato Light"/>
              <a:sym typeface="Lato Light"/>
            </a:endParaRPr>
          </a:p>
        </p:txBody>
      </p:sp>
      <p:sp>
        <p:nvSpPr>
          <p:cNvPr id="1502" name="Google Shape;1502;p22"/>
          <p:cNvSpPr txBox="1"/>
          <p:nvPr/>
        </p:nvSpPr>
        <p:spPr>
          <a:xfrm>
            <a:off x="2432261" y="5684995"/>
            <a:ext cx="255198"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F27954"/>
                </a:solidFill>
                <a:latin typeface="Calibri"/>
                <a:ea typeface="Calibri"/>
                <a:cs typeface="Calibri"/>
                <a:sym typeface="Calibri"/>
              </a:rPr>
              <a:t>?</a:t>
            </a:r>
            <a:endParaRPr/>
          </a:p>
        </p:txBody>
      </p:sp>
      <p:grpSp>
        <p:nvGrpSpPr>
          <p:cNvPr id="1503" name="Google Shape;1503;p22"/>
          <p:cNvGrpSpPr/>
          <p:nvPr/>
        </p:nvGrpSpPr>
        <p:grpSpPr>
          <a:xfrm>
            <a:off x="7060064" y="3600191"/>
            <a:ext cx="4303124" cy="3120596"/>
            <a:chOff x="6372288" y="1843583"/>
            <a:chExt cx="5704454" cy="2486321"/>
          </a:xfrm>
        </p:grpSpPr>
        <p:sp>
          <p:nvSpPr>
            <p:cNvPr id="1504" name="Google Shape;1504;p22"/>
            <p:cNvSpPr/>
            <p:nvPr/>
          </p:nvSpPr>
          <p:spPr>
            <a:xfrm>
              <a:off x="6372288" y="1843583"/>
              <a:ext cx="3446265" cy="774391"/>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05" name="Google Shape;1505;p22"/>
            <p:cNvSpPr/>
            <p:nvPr/>
          </p:nvSpPr>
          <p:spPr>
            <a:xfrm>
              <a:off x="6729975" y="1855108"/>
              <a:ext cx="270163" cy="774392"/>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06" name="Google Shape;1506;p22"/>
            <p:cNvSpPr txBox="1"/>
            <p:nvPr/>
          </p:nvSpPr>
          <p:spPr>
            <a:xfrm>
              <a:off x="7187874" y="2042394"/>
              <a:ext cx="2604564" cy="247263"/>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a:solidFill>
                    <a:schemeClr val="lt1"/>
                  </a:solidFill>
                  <a:latin typeface="Calibri"/>
                  <a:ea typeface="Calibri"/>
                  <a:cs typeface="Calibri"/>
                  <a:sym typeface="Calibri"/>
                </a:rPr>
                <a:t>Short Description</a:t>
              </a:r>
              <a:endParaRPr/>
            </a:p>
          </p:txBody>
        </p:sp>
        <p:sp>
          <p:nvSpPr>
            <p:cNvPr id="1507" name="Google Shape;1507;p22"/>
            <p:cNvSpPr txBox="1"/>
            <p:nvPr/>
          </p:nvSpPr>
          <p:spPr>
            <a:xfrm>
              <a:off x="7209352" y="1864639"/>
              <a:ext cx="1796583" cy="239345"/>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a:solidFill>
                    <a:schemeClr val="lt1"/>
                  </a:solidFill>
                  <a:latin typeface="Calibri"/>
                  <a:ea typeface="Calibri"/>
                  <a:cs typeface="Calibri"/>
                  <a:sym typeface="Calibri"/>
                </a:rPr>
                <a:t>Stakeholder 1</a:t>
              </a:r>
              <a:endParaRPr/>
            </a:p>
          </p:txBody>
        </p:sp>
        <p:sp>
          <p:nvSpPr>
            <p:cNvPr id="1508" name="Google Shape;1508;p22"/>
            <p:cNvSpPr/>
            <p:nvPr/>
          </p:nvSpPr>
          <p:spPr>
            <a:xfrm>
              <a:off x="6972834" y="2294203"/>
              <a:ext cx="3559825"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09" name="Google Shape;1509;p22"/>
            <p:cNvSpPr/>
            <p:nvPr/>
          </p:nvSpPr>
          <p:spPr>
            <a:xfrm>
              <a:off x="7233227" y="2472698"/>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0" name="Google Shape;1510;p22"/>
            <p:cNvSpPr txBox="1"/>
            <p:nvPr/>
          </p:nvSpPr>
          <p:spPr>
            <a:xfrm>
              <a:off x="7987363" y="2535564"/>
              <a:ext cx="2604564" cy="247263"/>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a:solidFill>
                    <a:schemeClr val="lt1"/>
                  </a:solidFill>
                  <a:latin typeface="Calibri"/>
                  <a:ea typeface="Calibri"/>
                  <a:cs typeface="Calibri"/>
                  <a:sym typeface="Calibri"/>
                </a:rPr>
                <a:t>Short Description</a:t>
              </a:r>
              <a:endParaRPr/>
            </a:p>
          </p:txBody>
        </p:sp>
        <p:sp>
          <p:nvSpPr>
            <p:cNvPr id="1511" name="Google Shape;1511;p22"/>
            <p:cNvSpPr txBox="1"/>
            <p:nvPr/>
          </p:nvSpPr>
          <p:spPr>
            <a:xfrm>
              <a:off x="7962327" y="2351975"/>
              <a:ext cx="1796583" cy="239345"/>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a:solidFill>
                    <a:schemeClr val="lt1"/>
                  </a:solidFill>
                  <a:latin typeface="Calibri"/>
                  <a:ea typeface="Calibri"/>
                  <a:cs typeface="Calibri"/>
                  <a:sym typeface="Calibri"/>
                </a:rPr>
                <a:t>Stakeholder 2</a:t>
              </a:r>
              <a:endParaRPr/>
            </a:p>
          </p:txBody>
        </p:sp>
        <p:sp>
          <p:nvSpPr>
            <p:cNvPr id="1512" name="Google Shape;1512;p22"/>
            <p:cNvSpPr/>
            <p:nvPr/>
          </p:nvSpPr>
          <p:spPr>
            <a:xfrm>
              <a:off x="7780219" y="2814672"/>
              <a:ext cx="3549708"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3" name="Google Shape;1513;p22"/>
            <p:cNvSpPr/>
            <p:nvPr/>
          </p:nvSpPr>
          <p:spPr>
            <a:xfrm>
              <a:off x="8098286" y="2985062"/>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4" name="Google Shape;1514;p22"/>
            <p:cNvSpPr txBox="1"/>
            <p:nvPr/>
          </p:nvSpPr>
          <p:spPr>
            <a:xfrm>
              <a:off x="8715713" y="3044585"/>
              <a:ext cx="2604564" cy="247263"/>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a:solidFill>
                    <a:schemeClr val="lt1"/>
                  </a:solidFill>
                  <a:latin typeface="Calibri"/>
                  <a:ea typeface="Calibri"/>
                  <a:cs typeface="Calibri"/>
                  <a:sym typeface="Calibri"/>
                </a:rPr>
                <a:t>Short Description</a:t>
              </a:r>
              <a:endParaRPr/>
            </a:p>
          </p:txBody>
        </p:sp>
        <p:sp>
          <p:nvSpPr>
            <p:cNvPr id="1515" name="Google Shape;1515;p22"/>
            <p:cNvSpPr txBox="1"/>
            <p:nvPr/>
          </p:nvSpPr>
          <p:spPr>
            <a:xfrm>
              <a:off x="8715713" y="2862620"/>
              <a:ext cx="1796583" cy="239345"/>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a:solidFill>
                    <a:schemeClr val="lt1"/>
                  </a:solidFill>
                  <a:latin typeface="Calibri"/>
                  <a:ea typeface="Calibri"/>
                  <a:cs typeface="Calibri"/>
                  <a:sym typeface="Calibri"/>
                </a:rPr>
                <a:t>Stakeholder 3</a:t>
              </a:r>
              <a:endParaRPr/>
            </a:p>
          </p:txBody>
        </p:sp>
        <p:grpSp>
          <p:nvGrpSpPr>
            <p:cNvPr id="1516" name="Google Shape;1516;p22"/>
            <p:cNvGrpSpPr/>
            <p:nvPr/>
          </p:nvGrpSpPr>
          <p:grpSpPr>
            <a:xfrm>
              <a:off x="8497800" y="3359811"/>
              <a:ext cx="3578942" cy="970093"/>
              <a:chOff x="6979340" y="5450343"/>
              <a:chExt cx="3578942" cy="970093"/>
            </a:xfrm>
          </p:grpSpPr>
          <p:sp>
            <p:nvSpPr>
              <p:cNvPr id="1517" name="Google Shape;1517;p22"/>
              <p:cNvSpPr/>
              <p:nvPr/>
            </p:nvSpPr>
            <p:spPr>
              <a:xfrm>
                <a:off x="6979340" y="5466084"/>
                <a:ext cx="3578942"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8" name="Google Shape;1518;p22"/>
              <p:cNvSpPr/>
              <p:nvPr/>
            </p:nvSpPr>
            <p:spPr>
              <a:xfrm>
                <a:off x="7571064" y="5450343"/>
                <a:ext cx="343175" cy="954353"/>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9" name="Google Shape;1519;p22"/>
              <p:cNvSpPr txBox="1"/>
              <p:nvPr/>
            </p:nvSpPr>
            <p:spPr>
              <a:xfrm>
                <a:off x="7885030" y="5750589"/>
                <a:ext cx="2604563" cy="247263"/>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a:solidFill>
                      <a:schemeClr val="lt1"/>
                    </a:solidFill>
                    <a:latin typeface="Calibri"/>
                    <a:ea typeface="Calibri"/>
                    <a:cs typeface="Calibri"/>
                    <a:sym typeface="Calibri"/>
                  </a:rPr>
                  <a:t>Short Description</a:t>
                </a:r>
                <a:endParaRPr/>
              </a:p>
            </p:txBody>
          </p:sp>
          <p:sp>
            <p:nvSpPr>
              <p:cNvPr id="1520" name="Google Shape;1520;p22"/>
              <p:cNvSpPr txBox="1"/>
              <p:nvPr/>
            </p:nvSpPr>
            <p:spPr>
              <a:xfrm>
                <a:off x="7862739" y="5570497"/>
                <a:ext cx="1796583" cy="239345"/>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a:solidFill>
                      <a:schemeClr val="lt1"/>
                    </a:solidFill>
                    <a:latin typeface="Calibri"/>
                    <a:ea typeface="Calibri"/>
                    <a:cs typeface="Calibri"/>
                    <a:sym typeface="Calibri"/>
                  </a:rPr>
                  <a:t>Stakeholder 4</a:t>
                </a:r>
                <a:endParaRPr/>
              </a:p>
            </p:txBody>
          </p:sp>
        </p:grpSp>
      </p:grpSp>
      <p:sp>
        <p:nvSpPr>
          <p:cNvPr id="1521" name="Google Shape;1521;p22"/>
          <p:cNvSpPr txBox="1"/>
          <p:nvPr/>
        </p:nvSpPr>
        <p:spPr>
          <a:xfrm>
            <a:off x="295641" y="941151"/>
            <a:ext cx="63846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chemeClr val="lt1"/>
                </a:solidFill>
                <a:latin typeface="Calibri"/>
                <a:ea typeface="Calibri"/>
                <a:cs typeface="Calibri"/>
                <a:sym typeface="Calibri"/>
              </a:rPr>
              <a:t>Two</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exemplory</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ways</a:t>
            </a:r>
            <a:r>
              <a:rPr lang="de-DE" sz="1800" dirty="0">
                <a:solidFill>
                  <a:schemeClr val="lt1"/>
                </a:solidFill>
                <a:latin typeface="Calibri"/>
                <a:ea typeface="Calibri"/>
                <a:cs typeface="Calibri"/>
                <a:sym typeface="Calibri"/>
              </a:rPr>
              <a:t> to </a:t>
            </a:r>
            <a:r>
              <a:rPr lang="de-DE" sz="1800" dirty="0" err="1">
                <a:solidFill>
                  <a:schemeClr val="lt1"/>
                </a:solidFill>
                <a:latin typeface="Calibri"/>
                <a:ea typeface="Calibri"/>
                <a:cs typeface="Calibri"/>
                <a:sym typeface="Calibri"/>
              </a:rPr>
              <a:t>illustrate</a:t>
            </a:r>
            <a:r>
              <a:rPr lang="de-DE" sz="1800" dirty="0">
                <a:solidFill>
                  <a:schemeClr val="lt1"/>
                </a:solidFill>
                <a:latin typeface="Calibri"/>
                <a:ea typeface="Calibri"/>
                <a:cs typeface="Calibri"/>
                <a:sym typeface="Calibri"/>
              </a:rPr>
              <a:t> </a:t>
            </a:r>
            <a:endParaRPr dirty="0"/>
          </a:p>
          <a:p>
            <a:pPr marL="0" marR="0" lvl="0" indent="0" algn="l" rtl="0">
              <a:spcBef>
                <a:spcPts val="0"/>
              </a:spcBef>
              <a:spcAft>
                <a:spcPts val="0"/>
              </a:spcAft>
              <a:buNone/>
            </a:pPr>
            <a:r>
              <a:rPr lang="de-DE" sz="1800" dirty="0" err="1">
                <a:solidFill>
                  <a:schemeClr val="lt1"/>
                </a:solidFill>
                <a:latin typeface="Calibri"/>
                <a:ea typeface="Calibri"/>
                <a:cs typeface="Calibri"/>
                <a:sym typeface="Calibri"/>
              </a:rPr>
              <a:t>your</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company's</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stakeholders</a:t>
            </a:r>
            <a:endParaRPr sz="1800" dirty="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sp>
        <p:nvSpPr>
          <p:cNvPr id="1526" name="Google Shape;1526;p23"/>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7" name="Google Shape;1527;p23"/>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dirty="0">
                <a:latin typeface="Calibri"/>
                <a:ea typeface="Calibri"/>
                <a:cs typeface="Calibri"/>
                <a:sym typeface="Calibri"/>
              </a:rPr>
              <a:t>Take a </a:t>
            </a:r>
            <a:r>
              <a:rPr lang="de-DE" dirty="0" err="1">
                <a:latin typeface="Calibri"/>
                <a:ea typeface="Calibri"/>
                <a:cs typeface="Calibri"/>
                <a:sym typeface="Calibri"/>
              </a:rPr>
              <a:t>deeper</a:t>
            </a:r>
            <a:r>
              <a:rPr lang="de-DE" dirty="0">
                <a:latin typeface="Calibri"/>
                <a:ea typeface="Calibri"/>
                <a:cs typeface="Calibri"/>
                <a:sym typeface="Calibri"/>
              </a:rPr>
              <a:t> </a:t>
            </a:r>
            <a:r>
              <a:rPr lang="de-DE" dirty="0" err="1">
                <a:latin typeface="Calibri"/>
                <a:ea typeface="Calibri"/>
                <a:cs typeface="Calibri"/>
                <a:sym typeface="Calibri"/>
              </a:rPr>
              <a:t>look</a:t>
            </a:r>
            <a:r>
              <a:rPr lang="de-DE" dirty="0">
                <a:latin typeface="Calibri"/>
                <a:ea typeface="Calibri"/>
                <a:cs typeface="Calibri"/>
                <a:sym typeface="Calibri"/>
              </a:rPr>
              <a:t> at </a:t>
            </a:r>
            <a:r>
              <a:rPr lang="de-DE" dirty="0" err="1">
                <a:latin typeface="Calibri"/>
                <a:ea typeface="Calibri"/>
                <a:cs typeface="Calibri"/>
                <a:sym typeface="Calibri"/>
              </a:rPr>
              <a:t>your</a:t>
            </a:r>
            <a:r>
              <a:rPr lang="de-DE" dirty="0">
                <a:latin typeface="Calibri"/>
                <a:ea typeface="Calibri"/>
                <a:cs typeface="Calibri"/>
                <a:sym typeface="Calibri"/>
              </a:rPr>
              <a:t> </a:t>
            </a:r>
            <a:r>
              <a:rPr lang="de-DE" dirty="0" err="1">
                <a:latin typeface="Calibri"/>
                <a:ea typeface="Calibri"/>
                <a:cs typeface="Calibri"/>
                <a:sym typeface="Calibri"/>
              </a:rPr>
              <a:t>stakeholders</a:t>
            </a:r>
            <a:r>
              <a:rPr lang="de-DE" dirty="0">
                <a:latin typeface="Calibri"/>
                <a:ea typeface="Calibri"/>
                <a:cs typeface="Calibri"/>
                <a:sym typeface="Calibri"/>
              </a:rPr>
              <a:t>. The </a:t>
            </a:r>
            <a:r>
              <a:rPr lang="de-DE" dirty="0" err="1">
                <a:latin typeface="Calibri"/>
                <a:ea typeface="Calibri"/>
                <a:cs typeface="Calibri"/>
                <a:sym typeface="Calibri"/>
              </a:rPr>
              <a:t>analysis</a:t>
            </a:r>
            <a:r>
              <a:rPr lang="de-DE" dirty="0">
                <a:latin typeface="Calibri"/>
                <a:ea typeface="Calibri"/>
                <a:cs typeface="Calibri"/>
                <a:sym typeface="Calibri"/>
              </a:rPr>
              <a:t> and </a:t>
            </a:r>
            <a:r>
              <a:rPr lang="de-DE" dirty="0" err="1">
                <a:latin typeface="Calibri"/>
                <a:ea typeface="Calibri"/>
                <a:cs typeface="Calibri"/>
                <a:sym typeface="Calibri"/>
              </a:rPr>
              <a:t>evaluation</a:t>
            </a:r>
            <a:r>
              <a:rPr lang="de-DE" dirty="0">
                <a:latin typeface="Calibri"/>
                <a:ea typeface="Calibri"/>
                <a:cs typeface="Calibri"/>
                <a:sym typeface="Calibri"/>
              </a:rPr>
              <a:t> </a:t>
            </a:r>
            <a:r>
              <a:rPr lang="de-DE" dirty="0" err="1">
                <a:latin typeface="Calibri"/>
                <a:ea typeface="Calibri"/>
                <a:cs typeface="Calibri"/>
                <a:sym typeface="Calibri"/>
              </a:rPr>
              <a:t>serves</a:t>
            </a:r>
            <a:r>
              <a:rPr lang="de-DE" dirty="0">
                <a:latin typeface="Calibri"/>
                <a:ea typeface="Calibri"/>
                <a:cs typeface="Calibri"/>
                <a:sym typeface="Calibri"/>
              </a:rPr>
              <a:t> </a:t>
            </a:r>
            <a:r>
              <a:rPr lang="de-DE" dirty="0" err="1">
                <a:latin typeface="Calibri"/>
                <a:ea typeface="Calibri"/>
                <a:cs typeface="Calibri"/>
                <a:sym typeface="Calibri"/>
              </a:rPr>
              <a:t>both</a:t>
            </a:r>
            <a:r>
              <a:rPr lang="de-DE" dirty="0">
                <a:latin typeface="Calibri"/>
                <a:ea typeface="Calibri"/>
                <a:cs typeface="Calibri"/>
                <a:sym typeface="Calibri"/>
              </a:rPr>
              <a:t> to </a:t>
            </a:r>
            <a:r>
              <a:rPr lang="de-DE" dirty="0" err="1">
                <a:latin typeface="Calibri"/>
                <a:ea typeface="Calibri"/>
                <a:cs typeface="Calibri"/>
                <a:sym typeface="Calibri"/>
              </a:rPr>
              <a:t>prioritise</a:t>
            </a:r>
            <a:r>
              <a:rPr lang="de-DE" dirty="0">
                <a:latin typeface="Calibri"/>
                <a:ea typeface="Calibri"/>
                <a:cs typeface="Calibri"/>
                <a:sym typeface="Calibri"/>
              </a:rPr>
              <a:t> the </a:t>
            </a:r>
            <a:r>
              <a:rPr lang="de-DE" dirty="0" err="1">
                <a:latin typeface="Calibri"/>
                <a:ea typeface="Calibri"/>
                <a:cs typeface="Calibri"/>
                <a:sym typeface="Calibri"/>
              </a:rPr>
              <a:t>stakeholders</a:t>
            </a:r>
            <a:r>
              <a:rPr lang="de-DE" dirty="0">
                <a:latin typeface="Calibri"/>
                <a:ea typeface="Calibri"/>
                <a:cs typeface="Calibri"/>
                <a:sym typeface="Calibri"/>
              </a:rPr>
              <a:t> </a:t>
            </a:r>
            <a:r>
              <a:rPr lang="de-DE" dirty="0" err="1">
                <a:latin typeface="Calibri"/>
                <a:ea typeface="Calibri"/>
                <a:cs typeface="Calibri"/>
                <a:sym typeface="Calibri"/>
              </a:rPr>
              <a:t>according</a:t>
            </a:r>
            <a:r>
              <a:rPr lang="de-DE" dirty="0">
                <a:latin typeface="Calibri"/>
                <a:ea typeface="Calibri"/>
                <a:cs typeface="Calibri"/>
                <a:sym typeface="Calibri"/>
              </a:rPr>
              <a:t> to </a:t>
            </a:r>
            <a:r>
              <a:rPr lang="de-DE" dirty="0" err="1">
                <a:latin typeface="Calibri"/>
                <a:ea typeface="Calibri"/>
                <a:cs typeface="Calibri"/>
                <a:sym typeface="Calibri"/>
              </a:rPr>
              <a:t>importance</a:t>
            </a:r>
            <a:r>
              <a:rPr lang="de-DE" dirty="0">
                <a:latin typeface="Calibri"/>
                <a:ea typeface="Calibri"/>
                <a:cs typeface="Calibri"/>
                <a:sym typeface="Calibri"/>
              </a:rPr>
              <a:t> and to </a:t>
            </a:r>
            <a:r>
              <a:rPr lang="de-DE" dirty="0" err="1">
                <a:latin typeface="Calibri"/>
                <a:ea typeface="Calibri"/>
                <a:cs typeface="Calibri"/>
                <a:sym typeface="Calibri"/>
              </a:rPr>
              <a:t>identify</a:t>
            </a:r>
            <a:r>
              <a:rPr lang="de-DE" dirty="0">
                <a:latin typeface="Calibri"/>
                <a:ea typeface="Calibri"/>
                <a:cs typeface="Calibri"/>
                <a:sym typeface="Calibri"/>
              </a:rPr>
              <a:t> </a:t>
            </a:r>
            <a:r>
              <a:rPr lang="de-DE" dirty="0" err="1">
                <a:latin typeface="Calibri"/>
                <a:ea typeface="Calibri"/>
                <a:cs typeface="Calibri"/>
                <a:sym typeface="Calibri"/>
              </a:rPr>
              <a:t>those</a:t>
            </a:r>
            <a:r>
              <a:rPr lang="de-DE" dirty="0">
                <a:latin typeface="Calibri"/>
                <a:ea typeface="Calibri"/>
                <a:cs typeface="Calibri"/>
                <a:sym typeface="Calibri"/>
              </a:rPr>
              <a:t> </a:t>
            </a:r>
            <a:r>
              <a:rPr lang="de-DE" dirty="0" err="1">
                <a:latin typeface="Calibri"/>
                <a:ea typeface="Calibri"/>
                <a:cs typeface="Calibri"/>
                <a:sym typeface="Calibri"/>
              </a:rPr>
              <a:t>who</a:t>
            </a:r>
            <a:r>
              <a:rPr lang="de-DE" dirty="0">
                <a:latin typeface="Calibri"/>
                <a:ea typeface="Calibri"/>
                <a:cs typeface="Calibri"/>
                <a:sym typeface="Calibri"/>
              </a:rPr>
              <a:t> </a:t>
            </a:r>
            <a:r>
              <a:rPr lang="de-DE" dirty="0" err="1">
                <a:latin typeface="Calibri"/>
                <a:ea typeface="Calibri"/>
                <a:cs typeface="Calibri"/>
                <a:sym typeface="Calibri"/>
              </a:rPr>
              <a:t>could</a:t>
            </a:r>
            <a:r>
              <a:rPr lang="de-DE" dirty="0">
                <a:latin typeface="Calibri"/>
                <a:ea typeface="Calibri"/>
                <a:cs typeface="Calibri"/>
                <a:sym typeface="Calibri"/>
              </a:rPr>
              <a:t> </a:t>
            </a:r>
            <a:r>
              <a:rPr lang="de-DE" dirty="0" err="1">
                <a:latin typeface="Calibri"/>
                <a:ea typeface="Calibri"/>
                <a:cs typeface="Calibri"/>
                <a:sym typeface="Calibri"/>
              </a:rPr>
              <a:t>potentially</a:t>
            </a:r>
            <a:r>
              <a:rPr lang="de-DE" dirty="0">
                <a:latin typeface="Calibri"/>
                <a:ea typeface="Calibri"/>
                <a:cs typeface="Calibri"/>
                <a:sym typeface="Calibri"/>
              </a:rPr>
              <a:t> </a:t>
            </a:r>
            <a:r>
              <a:rPr lang="de-DE" dirty="0" err="1">
                <a:latin typeface="Calibri"/>
                <a:ea typeface="Calibri"/>
                <a:cs typeface="Calibri"/>
                <a:sym typeface="Calibri"/>
              </a:rPr>
              <a:t>cause</a:t>
            </a:r>
            <a:r>
              <a:rPr lang="de-DE" dirty="0">
                <a:latin typeface="Calibri"/>
                <a:ea typeface="Calibri"/>
                <a:cs typeface="Calibri"/>
                <a:sym typeface="Calibri"/>
              </a:rPr>
              <a:t> the </a:t>
            </a:r>
            <a:r>
              <a:rPr lang="de-DE" dirty="0" err="1">
                <a:latin typeface="Calibri"/>
                <a:ea typeface="Calibri"/>
                <a:cs typeface="Calibri"/>
                <a:sym typeface="Calibri"/>
              </a:rPr>
              <a:t>most</a:t>
            </a:r>
            <a:r>
              <a:rPr lang="de-DE" dirty="0">
                <a:latin typeface="Calibri"/>
                <a:ea typeface="Calibri"/>
                <a:cs typeface="Calibri"/>
                <a:sym typeface="Calibri"/>
              </a:rPr>
              <a:t> </a:t>
            </a:r>
            <a:r>
              <a:rPr lang="de-DE" dirty="0" err="1">
                <a:latin typeface="Calibri"/>
                <a:ea typeface="Calibri"/>
                <a:cs typeface="Calibri"/>
                <a:sym typeface="Calibri"/>
              </a:rPr>
              <a:t>problems</a:t>
            </a:r>
            <a:r>
              <a:rPr lang="de-DE" dirty="0">
                <a:latin typeface="Calibri"/>
                <a:ea typeface="Calibri"/>
                <a:cs typeface="Calibri"/>
                <a:sym typeface="Calibri"/>
              </a:rPr>
              <a:t>.</a:t>
            </a:r>
            <a:endParaRPr dirty="0"/>
          </a:p>
          <a:p>
            <a:pPr marL="228600" lvl="0" indent="-228600" algn="l" rtl="0">
              <a:lnSpc>
                <a:spcPct val="100000"/>
              </a:lnSpc>
              <a:spcBef>
                <a:spcPts val="600"/>
              </a:spcBef>
              <a:spcAft>
                <a:spcPts val="0"/>
              </a:spcAft>
              <a:buClr>
                <a:srgbClr val="595A59"/>
              </a:buClr>
              <a:buSzPts val="2400"/>
              <a:buNone/>
            </a:pPr>
            <a:r>
              <a:rPr lang="de-DE" sz="2400" dirty="0">
                <a:latin typeface="Calibri"/>
                <a:ea typeface="Calibri"/>
                <a:cs typeface="Calibri"/>
                <a:sym typeface="Calibri"/>
              </a:rPr>
              <a:t>	</a:t>
            </a:r>
            <a:r>
              <a:rPr lang="de-DE" sz="2400" b="1" dirty="0">
                <a:solidFill>
                  <a:srgbClr val="F27954"/>
                </a:solidFill>
                <a:latin typeface="Calibri"/>
                <a:ea typeface="Calibri"/>
                <a:cs typeface="Calibri"/>
                <a:sym typeface="Calibri"/>
              </a:rPr>
              <a:t>Use </a:t>
            </a:r>
            <a:r>
              <a:rPr lang="de-DE" sz="2400" b="1" dirty="0" err="1">
                <a:solidFill>
                  <a:srgbClr val="F27954"/>
                </a:solidFill>
                <a:latin typeface="Calibri"/>
                <a:ea typeface="Calibri"/>
                <a:cs typeface="Calibri"/>
                <a:sym typeface="Calibri"/>
              </a:rPr>
              <a:t>following</a:t>
            </a:r>
            <a:r>
              <a:rPr lang="de-DE" sz="2400" b="1" dirty="0">
                <a:solidFill>
                  <a:srgbClr val="F27954"/>
                </a:solidFill>
                <a:latin typeface="Calibri"/>
                <a:ea typeface="Calibri"/>
                <a:cs typeface="Calibri"/>
                <a:sym typeface="Calibri"/>
              </a:rPr>
              <a:t> </a:t>
            </a:r>
            <a:r>
              <a:rPr lang="de-DE" sz="2400" b="1" dirty="0" err="1">
                <a:solidFill>
                  <a:srgbClr val="F27954"/>
                </a:solidFill>
                <a:latin typeface="Calibri"/>
                <a:ea typeface="Calibri"/>
                <a:cs typeface="Calibri"/>
                <a:sym typeface="Calibri"/>
              </a:rPr>
              <a:t>guiding</a:t>
            </a:r>
            <a:r>
              <a:rPr lang="de-DE" sz="2400" b="1" dirty="0">
                <a:solidFill>
                  <a:srgbClr val="F27954"/>
                </a:solidFill>
                <a:latin typeface="Calibri"/>
                <a:ea typeface="Calibri"/>
                <a:cs typeface="Calibri"/>
                <a:sym typeface="Calibri"/>
              </a:rPr>
              <a:t> </a:t>
            </a:r>
            <a:r>
              <a:rPr lang="de-DE" sz="2400" b="1" dirty="0" err="1">
                <a:solidFill>
                  <a:srgbClr val="F27954"/>
                </a:solidFill>
                <a:latin typeface="Calibri"/>
                <a:ea typeface="Calibri"/>
                <a:cs typeface="Calibri"/>
                <a:sym typeface="Calibri"/>
              </a:rPr>
              <a:t>questions</a:t>
            </a:r>
            <a:r>
              <a:rPr lang="de-DE" sz="2400" b="1" dirty="0">
                <a:solidFill>
                  <a:srgbClr val="F27954"/>
                </a:solidFill>
                <a:latin typeface="Calibri"/>
                <a:ea typeface="Calibri"/>
                <a:cs typeface="Calibri"/>
                <a:sym typeface="Calibri"/>
              </a:rPr>
              <a:t>:</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err="1">
                <a:latin typeface="Calibri"/>
                <a:ea typeface="Calibri"/>
                <a:cs typeface="Calibri"/>
                <a:sym typeface="Calibri"/>
              </a:rPr>
              <a:t>What</a:t>
            </a:r>
            <a:r>
              <a:rPr lang="de-DE" b="1" dirty="0">
                <a:latin typeface="Calibri"/>
                <a:ea typeface="Calibri"/>
                <a:cs typeface="Calibri"/>
                <a:sym typeface="Calibri"/>
              </a:rPr>
              <a:t> </a:t>
            </a:r>
            <a:r>
              <a:rPr lang="de-DE" b="1" dirty="0" err="1">
                <a:latin typeface="Calibri"/>
                <a:ea typeface="Calibri"/>
                <a:cs typeface="Calibri"/>
                <a:sym typeface="Calibri"/>
              </a:rPr>
              <a:t>exactly</a:t>
            </a:r>
            <a:r>
              <a:rPr lang="de-DE" b="1" dirty="0">
                <a:latin typeface="Calibri"/>
                <a:ea typeface="Calibri"/>
                <a:cs typeface="Calibri"/>
                <a:sym typeface="Calibri"/>
              </a:rPr>
              <a:t> </a:t>
            </a:r>
            <a:r>
              <a:rPr lang="de-DE" b="1" dirty="0" err="1">
                <a:latin typeface="Calibri"/>
                <a:ea typeface="Calibri"/>
                <a:cs typeface="Calibri"/>
                <a:sym typeface="Calibri"/>
              </a:rPr>
              <a:t>are</a:t>
            </a:r>
            <a:r>
              <a:rPr lang="de-DE" b="1" dirty="0">
                <a:latin typeface="Calibri"/>
                <a:ea typeface="Calibri"/>
                <a:cs typeface="Calibri"/>
                <a:sym typeface="Calibri"/>
              </a:rPr>
              <a:t> the </a:t>
            </a:r>
            <a:r>
              <a:rPr lang="de-DE" b="1" dirty="0" err="1">
                <a:latin typeface="Calibri"/>
                <a:ea typeface="Calibri"/>
                <a:cs typeface="Calibri"/>
                <a:sym typeface="Calibri"/>
              </a:rPr>
              <a:t>influences</a:t>
            </a:r>
            <a:r>
              <a:rPr lang="de-DE" b="1" dirty="0">
                <a:latin typeface="Calibri"/>
                <a:ea typeface="Calibri"/>
                <a:cs typeface="Calibri"/>
                <a:sym typeface="Calibri"/>
              </a:rPr>
              <a:t> of the </a:t>
            </a:r>
            <a:r>
              <a:rPr lang="de-DE" b="1" dirty="0" err="1">
                <a:latin typeface="Calibri"/>
                <a:ea typeface="Calibri"/>
                <a:cs typeface="Calibri"/>
                <a:sym typeface="Calibri"/>
              </a:rPr>
              <a:t>respective</a:t>
            </a:r>
            <a:r>
              <a:rPr lang="de-DE" b="1" dirty="0">
                <a:latin typeface="Calibri"/>
                <a:ea typeface="Calibri"/>
                <a:cs typeface="Calibri"/>
                <a:sym typeface="Calibri"/>
              </a:rPr>
              <a:t> </a:t>
            </a:r>
            <a:r>
              <a:rPr lang="de-DE" b="1" dirty="0" err="1">
                <a:latin typeface="Calibri"/>
                <a:ea typeface="Calibri"/>
                <a:cs typeface="Calibri"/>
                <a:sym typeface="Calibri"/>
              </a:rPr>
              <a:t>stakeholders</a:t>
            </a:r>
            <a:r>
              <a:rPr lang="de-DE" b="1" dirty="0">
                <a:latin typeface="Calibri"/>
                <a:ea typeface="Calibri"/>
                <a:cs typeface="Calibri"/>
                <a:sym typeface="Calibri"/>
              </a:rPr>
              <a:t>?</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err="1">
                <a:latin typeface="Calibri"/>
                <a:ea typeface="Calibri"/>
                <a:cs typeface="Calibri"/>
                <a:sym typeface="Calibri"/>
              </a:rPr>
              <a:t>How</a:t>
            </a:r>
            <a:r>
              <a:rPr lang="de-DE" b="1" dirty="0">
                <a:latin typeface="Calibri"/>
                <a:ea typeface="Calibri"/>
                <a:cs typeface="Calibri"/>
                <a:sym typeface="Calibri"/>
              </a:rPr>
              <a:t> strong </a:t>
            </a:r>
            <a:r>
              <a:rPr lang="de-DE" b="1" dirty="0" err="1">
                <a:latin typeface="Calibri"/>
                <a:ea typeface="Calibri"/>
                <a:cs typeface="Calibri"/>
                <a:sym typeface="Calibri"/>
              </a:rPr>
              <a:t>are</a:t>
            </a:r>
            <a:r>
              <a:rPr lang="de-DE" b="1" dirty="0">
                <a:latin typeface="Calibri"/>
                <a:ea typeface="Calibri"/>
                <a:cs typeface="Calibri"/>
                <a:sym typeface="Calibri"/>
              </a:rPr>
              <a:t> the </a:t>
            </a:r>
            <a:r>
              <a:rPr lang="de-DE" b="1" dirty="0" err="1">
                <a:latin typeface="Calibri"/>
                <a:ea typeface="Calibri"/>
                <a:cs typeface="Calibri"/>
                <a:sym typeface="Calibri"/>
              </a:rPr>
              <a:t>influences</a:t>
            </a:r>
            <a:r>
              <a:rPr lang="de-DE" b="1" dirty="0">
                <a:latin typeface="Calibri"/>
                <a:ea typeface="Calibri"/>
                <a:cs typeface="Calibri"/>
                <a:sym typeface="Calibri"/>
              </a:rPr>
              <a:t>? </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a:latin typeface="Calibri"/>
                <a:ea typeface="Calibri"/>
                <a:cs typeface="Calibri"/>
                <a:sym typeface="Calibri"/>
              </a:rPr>
              <a:t>Can </a:t>
            </a:r>
            <a:r>
              <a:rPr lang="de-DE" b="1" dirty="0" err="1">
                <a:latin typeface="Calibri"/>
                <a:ea typeface="Calibri"/>
                <a:cs typeface="Calibri"/>
                <a:sym typeface="Calibri"/>
              </a:rPr>
              <a:t>they</a:t>
            </a:r>
            <a:r>
              <a:rPr lang="de-DE" b="1" dirty="0">
                <a:latin typeface="Calibri"/>
                <a:ea typeface="Calibri"/>
                <a:cs typeface="Calibri"/>
                <a:sym typeface="Calibri"/>
              </a:rPr>
              <a:t> </a:t>
            </a:r>
            <a:r>
              <a:rPr lang="de-DE" b="1" dirty="0" err="1">
                <a:latin typeface="Calibri"/>
                <a:ea typeface="Calibri"/>
                <a:cs typeface="Calibri"/>
                <a:sym typeface="Calibri"/>
              </a:rPr>
              <a:t>benefit</a:t>
            </a:r>
            <a:r>
              <a:rPr lang="de-DE" b="1" dirty="0">
                <a:latin typeface="Calibri"/>
                <a:ea typeface="Calibri"/>
                <a:cs typeface="Calibri"/>
                <a:sym typeface="Calibri"/>
              </a:rPr>
              <a:t> </a:t>
            </a:r>
            <a:r>
              <a:rPr lang="de-DE" b="1" dirty="0" err="1">
                <a:latin typeface="Calibri"/>
                <a:ea typeface="Calibri"/>
                <a:cs typeface="Calibri"/>
                <a:sym typeface="Calibri"/>
              </a:rPr>
              <a:t>or</a:t>
            </a:r>
            <a:r>
              <a:rPr lang="de-DE" b="1" dirty="0">
                <a:latin typeface="Calibri"/>
                <a:ea typeface="Calibri"/>
                <a:cs typeface="Calibri"/>
                <a:sym typeface="Calibri"/>
              </a:rPr>
              <a:t> </a:t>
            </a:r>
            <a:r>
              <a:rPr lang="de-DE" b="1" dirty="0" err="1">
                <a:latin typeface="Calibri"/>
                <a:ea typeface="Calibri"/>
                <a:cs typeface="Calibri"/>
                <a:sym typeface="Calibri"/>
              </a:rPr>
              <a:t>harm</a:t>
            </a:r>
            <a:r>
              <a:rPr lang="de-DE" b="1" dirty="0">
                <a:latin typeface="Calibri"/>
                <a:ea typeface="Calibri"/>
                <a:cs typeface="Calibri"/>
                <a:sym typeface="Calibri"/>
              </a:rPr>
              <a:t> </a:t>
            </a:r>
            <a:r>
              <a:rPr lang="de-DE" b="1" dirty="0" err="1">
                <a:latin typeface="Calibri"/>
                <a:ea typeface="Calibri"/>
                <a:cs typeface="Calibri"/>
                <a:sym typeface="Calibri"/>
              </a:rPr>
              <a:t>my</a:t>
            </a:r>
            <a:r>
              <a:rPr lang="de-DE" b="1" dirty="0">
                <a:latin typeface="Calibri"/>
                <a:ea typeface="Calibri"/>
                <a:cs typeface="Calibri"/>
                <a:sym typeface="Calibri"/>
              </a:rPr>
              <a:t> </a:t>
            </a:r>
            <a:r>
              <a:rPr lang="de-DE" b="1" dirty="0" err="1">
                <a:latin typeface="Calibri"/>
                <a:ea typeface="Calibri"/>
                <a:cs typeface="Calibri"/>
                <a:sym typeface="Calibri"/>
              </a:rPr>
              <a:t>company</a:t>
            </a:r>
            <a:r>
              <a:rPr lang="de-DE" b="1" dirty="0">
                <a:latin typeface="Calibri"/>
                <a:ea typeface="Calibri"/>
                <a:cs typeface="Calibri"/>
                <a:sym typeface="Calibri"/>
              </a:rPr>
              <a:t>?</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err="1">
                <a:latin typeface="Calibri"/>
                <a:ea typeface="Calibri"/>
                <a:cs typeface="Calibri"/>
                <a:sym typeface="Calibri"/>
              </a:rPr>
              <a:t>Is</a:t>
            </a:r>
            <a:r>
              <a:rPr lang="de-DE" b="1" dirty="0">
                <a:latin typeface="Calibri"/>
                <a:ea typeface="Calibri"/>
                <a:cs typeface="Calibri"/>
                <a:sym typeface="Calibri"/>
              </a:rPr>
              <a:t> the </a:t>
            </a:r>
            <a:r>
              <a:rPr lang="de-DE" b="1" dirty="0" err="1">
                <a:latin typeface="Calibri"/>
                <a:ea typeface="Calibri"/>
                <a:cs typeface="Calibri"/>
                <a:sym typeface="Calibri"/>
              </a:rPr>
              <a:t>stakeholder</a:t>
            </a:r>
            <a:r>
              <a:rPr lang="de-DE" b="1" dirty="0" err="1"/>
              <a:t>’s</a:t>
            </a:r>
            <a:r>
              <a:rPr lang="de-DE" b="1" dirty="0">
                <a:latin typeface="Calibri"/>
                <a:ea typeface="Calibri"/>
                <a:cs typeface="Calibri"/>
                <a:sym typeface="Calibri"/>
              </a:rPr>
              <a:t> </a:t>
            </a:r>
            <a:r>
              <a:rPr lang="de-DE" b="1" dirty="0" err="1">
                <a:latin typeface="Calibri"/>
                <a:ea typeface="Calibri"/>
                <a:cs typeface="Calibri"/>
                <a:sym typeface="Calibri"/>
              </a:rPr>
              <a:t>attitude</a:t>
            </a:r>
            <a:r>
              <a:rPr lang="de-DE" b="1" dirty="0">
                <a:latin typeface="Calibri"/>
                <a:ea typeface="Calibri"/>
                <a:cs typeface="Calibri"/>
                <a:sym typeface="Calibri"/>
              </a:rPr>
              <a:t> </a:t>
            </a:r>
            <a:r>
              <a:rPr lang="de-DE" b="1" dirty="0" err="1">
                <a:latin typeface="Calibri"/>
                <a:ea typeface="Calibri"/>
                <a:cs typeface="Calibri"/>
                <a:sym typeface="Calibri"/>
              </a:rPr>
              <a:t>towards</a:t>
            </a:r>
            <a:r>
              <a:rPr lang="de-DE" b="1" dirty="0">
                <a:latin typeface="Calibri"/>
                <a:ea typeface="Calibri"/>
                <a:cs typeface="Calibri"/>
                <a:sym typeface="Calibri"/>
              </a:rPr>
              <a:t> </a:t>
            </a:r>
            <a:r>
              <a:rPr lang="de-DE" b="1" dirty="0" err="1">
                <a:latin typeface="Calibri"/>
                <a:ea typeface="Calibri"/>
                <a:cs typeface="Calibri"/>
                <a:sym typeface="Calibri"/>
              </a:rPr>
              <a:t>my</a:t>
            </a:r>
            <a:r>
              <a:rPr lang="de-DE" b="1" dirty="0">
                <a:latin typeface="Calibri"/>
                <a:ea typeface="Calibri"/>
                <a:cs typeface="Calibri"/>
                <a:sym typeface="Calibri"/>
              </a:rPr>
              <a:t> </a:t>
            </a:r>
            <a:r>
              <a:rPr lang="de-DE" b="1" dirty="0" err="1">
                <a:latin typeface="Calibri"/>
                <a:ea typeface="Calibri"/>
                <a:cs typeface="Calibri"/>
                <a:sym typeface="Calibri"/>
              </a:rPr>
              <a:t>company</a:t>
            </a:r>
            <a:r>
              <a:rPr lang="de-DE" b="1" dirty="0">
                <a:latin typeface="Calibri"/>
                <a:ea typeface="Calibri"/>
                <a:cs typeface="Calibri"/>
                <a:sym typeface="Calibri"/>
              </a:rPr>
              <a:t> positive </a:t>
            </a:r>
            <a:r>
              <a:rPr lang="de-DE" b="1" dirty="0" err="1">
                <a:latin typeface="Calibri"/>
                <a:ea typeface="Calibri"/>
                <a:cs typeface="Calibri"/>
                <a:sym typeface="Calibri"/>
              </a:rPr>
              <a:t>or</a:t>
            </a:r>
            <a:r>
              <a:rPr lang="de-DE" b="1" dirty="0">
                <a:latin typeface="Calibri"/>
                <a:ea typeface="Calibri"/>
                <a:cs typeface="Calibri"/>
                <a:sym typeface="Calibri"/>
              </a:rPr>
              <a:t> negative?</a:t>
            </a:r>
            <a:endParaRPr dirty="0"/>
          </a:p>
          <a:p>
            <a:pPr marL="342900" lvl="0" indent="-342900" algn="l" rtl="0">
              <a:lnSpc>
                <a:spcPct val="90000"/>
              </a:lnSpc>
              <a:spcBef>
                <a:spcPts val="1000"/>
              </a:spcBef>
              <a:spcAft>
                <a:spcPts val="0"/>
              </a:spcAft>
              <a:buClr>
                <a:srgbClr val="F16924"/>
              </a:buClr>
              <a:buSzPts val="2400"/>
              <a:buFont typeface="Arial"/>
              <a:buChar char="•"/>
            </a:pPr>
            <a:r>
              <a:rPr lang="de-DE" b="1" dirty="0" err="1">
                <a:latin typeface="Calibri"/>
                <a:ea typeface="Calibri"/>
                <a:cs typeface="Calibri"/>
                <a:sym typeface="Calibri"/>
              </a:rPr>
              <a:t>What</a:t>
            </a:r>
            <a:r>
              <a:rPr lang="de-DE" b="1" dirty="0">
                <a:latin typeface="Calibri"/>
                <a:ea typeface="Calibri"/>
                <a:cs typeface="Calibri"/>
                <a:sym typeface="Calibri"/>
              </a:rPr>
              <a:t> power do the </a:t>
            </a:r>
            <a:r>
              <a:rPr lang="de-DE" b="1" dirty="0" err="1">
                <a:latin typeface="Calibri"/>
                <a:ea typeface="Calibri"/>
                <a:cs typeface="Calibri"/>
                <a:sym typeface="Calibri"/>
              </a:rPr>
              <a:t>stakeholders</a:t>
            </a:r>
            <a:r>
              <a:rPr lang="de-DE" b="1" dirty="0">
                <a:latin typeface="Calibri"/>
                <a:ea typeface="Calibri"/>
                <a:cs typeface="Calibri"/>
                <a:sym typeface="Calibri"/>
              </a:rPr>
              <a:t> </a:t>
            </a:r>
            <a:r>
              <a:rPr lang="de-DE" b="1" dirty="0" err="1">
                <a:latin typeface="Calibri"/>
                <a:ea typeface="Calibri"/>
                <a:cs typeface="Calibri"/>
                <a:sym typeface="Calibri"/>
              </a:rPr>
              <a:t>have</a:t>
            </a:r>
            <a:r>
              <a:rPr lang="de-DE" b="1" dirty="0">
                <a:latin typeface="Calibri"/>
                <a:ea typeface="Calibri"/>
                <a:cs typeface="Calibri"/>
                <a:sym typeface="Calibri"/>
              </a:rPr>
              <a:t> to </a:t>
            </a:r>
            <a:r>
              <a:rPr lang="de-DE" b="1" dirty="0" err="1">
                <a:latin typeface="Calibri"/>
                <a:ea typeface="Calibri"/>
                <a:cs typeface="Calibri"/>
                <a:sym typeface="Calibri"/>
              </a:rPr>
              <a:t>influence</a:t>
            </a:r>
            <a:r>
              <a:rPr lang="de-DE" b="1" dirty="0">
                <a:latin typeface="Calibri"/>
                <a:ea typeface="Calibri"/>
                <a:cs typeface="Calibri"/>
                <a:sym typeface="Calibri"/>
              </a:rPr>
              <a:t> </a:t>
            </a:r>
            <a:r>
              <a:rPr lang="de-DE" b="1" dirty="0" err="1">
                <a:latin typeface="Calibri"/>
                <a:ea typeface="Calibri"/>
                <a:cs typeface="Calibri"/>
                <a:sym typeface="Calibri"/>
              </a:rPr>
              <a:t>my</a:t>
            </a:r>
            <a:r>
              <a:rPr lang="de-DE" b="1" dirty="0">
                <a:latin typeface="Calibri"/>
                <a:ea typeface="Calibri"/>
                <a:cs typeface="Calibri"/>
                <a:sym typeface="Calibri"/>
              </a:rPr>
              <a:t> </a:t>
            </a:r>
            <a:r>
              <a:rPr lang="de-DE" b="1" dirty="0" err="1">
                <a:latin typeface="Calibri"/>
                <a:ea typeface="Calibri"/>
                <a:cs typeface="Calibri"/>
                <a:sym typeface="Calibri"/>
              </a:rPr>
              <a:t>company</a:t>
            </a:r>
            <a:r>
              <a:rPr lang="de-DE" b="1" dirty="0">
                <a:latin typeface="Calibri"/>
                <a:ea typeface="Calibri"/>
                <a:cs typeface="Calibri"/>
                <a:sym typeface="Calibri"/>
              </a:rPr>
              <a:t>?</a:t>
            </a:r>
            <a:endParaRPr sz="2400" b="1" dirty="0">
              <a:latin typeface="Calibri"/>
              <a:ea typeface="Calibri"/>
              <a:cs typeface="Calibri"/>
              <a:sym typeface="Calibri"/>
            </a:endParaRPr>
          </a:p>
        </p:txBody>
      </p:sp>
      <p:sp>
        <p:nvSpPr>
          <p:cNvPr id="1528" name="Google Shape;1528;p2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02 Stakeholder Analysis</a:t>
            </a:r>
            <a:endParaRPr/>
          </a:p>
        </p:txBody>
      </p:sp>
      <p:sp>
        <p:nvSpPr>
          <p:cNvPr id="1529" name="Google Shape;1529;p23"/>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The </a:t>
            </a:r>
            <a:r>
              <a:rPr lang="de-DE" sz="1600" b="0" i="0" dirty="0" err="1">
                <a:solidFill>
                  <a:schemeClr val="lt1"/>
                </a:solidFill>
                <a:latin typeface="Calibri"/>
                <a:ea typeface="Calibri"/>
                <a:cs typeface="Calibri"/>
                <a:sym typeface="Calibri"/>
              </a:rPr>
              <a:t>analysis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is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used</a:t>
            </a:r>
            <a:r>
              <a:rPr lang="de-DE" sz="1600" b="0" i="0" dirty="0">
                <a:solidFill>
                  <a:schemeClr val="lt1"/>
                </a:solidFill>
                <a:latin typeface="Calibri"/>
                <a:ea typeface="Calibri"/>
                <a:cs typeface="Calibri"/>
                <a:sym typeface="Calibri"/>
              </a:rPr>
              <a:t> to </a:t>
            </a:r>
            <a:r>
              <a:rPr lang="de-DE" sz="1600" b="0" i="0" dirty="0" err="1">
                <a:solidFill>
                  <a:schemeClr val="lt1"/>
                </a:solidFill>
                <a:latin typeface="Calibri"/>
                <a:ea typeface="Calibri"/>
                <a:cs typeface="Calibri"/>
                <a:sym typeface="Calibri"/>
              </a:rPr>
              <a:t>prioritise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stakeholders</a:t>
            </a:r>
            <a:r>
              <a:rPr lang="de-DE" sz="1600" b="0" i="0" dirty="0">
                <a:solidFill>
                  <a:schemeClr val="lt1"/>
                </a:solidFill>
                <a:latin typeface="Calibri"/>
                <a:ea typeface="Calibri"/>
                <a:cs typeface="Calibri"/>
                <a:sym typeface="Calibri"/>
              </a:rPr>
              <a:t> and </a:t>
            </a:r>
            <a:r>
              <a:rPr lang="de-DE" sz="1600" b="0" i="0" dirty="0" err="1">
                <a:solidFill>
                  <a:schemeClr val="lt1"/>
                </a:solidFill>
                <a:latin typeface="Calibri"/>
                <a:ea typeface="Calibri"/>
                <a:cs typeface="Calibri"/>
                <a:sym typeface="Calibri"/>
              </a:rPr>
              <a:t>identify</a:t>
            </a:r>
            <a:r>
              <a:rPr lang="de-DE" sz="1600" b="0" i="0" dirty="0">
                <a:solidFill>
                  <a:schemeClr val="lt1"/>
                </a:solidFill>
                <a:latin typeface="Calibri"/>
                <a:ea typeface="Calibri"/>
                <a:cs typeface="Calibri"/>
                <a:sym typeface="Calibri"/>
              </a:rPr>
              <a:t> potential </a:t>
            </a:r>
            <a:r>
              <a:rPr lang="de-DE" sz="1600" b="0" i="0" dirty="0" err="1">
                <a:solidFill>
                  <a:schemeClr val="lt1"/>
                </a:solidFill>
                <a:latin typeface="Calibri"/>
                <a:ea typeface="Calibri"/>
                <a:cs typeface="Calibri"/>
                <a:sym typeface="Calibri"/>
              </a:rPr>
              <a:t>risk</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factors</a:t>
            </a:r>
            <a:r>
              <a:rPr lang="de-DE" sz="1600" b="0" i="0" dirty="0">
                <a:solidFill>
                  <a:schemeClr val="lt1"/>
                </a:solidFill>
                <a:latin typeface="Calibri"/>
                <a:ea typeface="Calibri"/>
                <a:cs typeface="Calibri"/>
                <a:sym typeface="Calibri"/>
              </a:rPr>
              <a:t>.</a:t>
            </a:r>
            <a:endParaRPr sz="1600" b="0" i="0" dirty="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sp>
        <p:nvSpPr>
          <p:cNvPr id="1534" name="Google Shape;1534;p24"/>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5" name="Google Shape;1535;p24"/>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a:latin typeface="Calibri"/>
              <a:ea typeface="Calibri"/>
              <a:cs typeface="Calibri"/>
              <a:sym typeface="Calibri"/>
            </a:endParaRPr>
          </a:p>
        </p:txBody>
      </p:sp>
      <p:sp>
        <p:nvSpPr>
          <p:cNvPr id="1536" name="Google Shape;1536;p2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02 Stakeholder Analysis</a:t>
            </a:r>
            <a:endParaRPr/>
          </a:p>
        </p:txBody>
      </p:sp>
      <p:graphicFrame>
        <p:nvGraphicFramePr>
          <p:cNvPr id="1537" name="Google Shape;1537;p24"/>
          <p:cNvGraphicFramePr/>
          <p:nvPr/>
        </p:nvGraphicFramePr>
        <p:xfrm>
          <a:off x="1092985" y="2034006"/>
          <a:ext cx="10006050" cy="4381210"/>
        </p:xfrm>
        <a:graphic>
          <a:graphicData uri="http://schemas.openxmlformats.org/drawingml/2006/table">
            <a:tbl>
              <a:tblPr firstRow="1" bandRow="1">
                <a:noFill/>
                <a:tableStyleId>{A248249D-0062-4A43-8C2F-7051DE47C05B}</a:tableStyleId>
              </a:tblPr>
              <a:tblGrid>
                <a:gridCol w="3335350">
                  <a:extLst>
                    <a:ext uri="{9D8B030D-6E8A-4147-A177-3AD203B41FA5}">
                      <a16:colId xmlns:a16="http://schemas.microsoft.com/office/drawing/2014/main" val="20000"/>
                    </a:ext>
                  </a:extLst>
                </a:gridCol>
                <a:gridCol w="3335350">
                  <a:extLst>
                    <a:ext uri="{9D8B030D-6E8A-4147-A177-3AD203B41FA5}">
                      <a16:colId xmlns:a16="http://schemas.microsoft.com/office/drawing/2014/main" val="20001"/>
                    </a:ext>
                  </a:extLst>
                </a:gridCol>
                <a:gridCol w="3335350">
                  <a:extLst>
                    <a:ext uri="{9D8B030D-6E8A-4147-A177-3AD203B41FA5}">
                      <a16:colId xmlns:a16="http://schemas.microsoft.com/office/drawing/2014/main" val="20002"/>
                    </a:ext>
                  </a:extLst>
                </a:gridCol>
              </a:tblGrid>
              <a:tr h="449250">
                <a:tc>
                  <a:txBody>
                    <a:bodyPr/>
                    <a:lstStyle/>
                    <a:p>
                      <a:pPr marL="0" marR="0" lvl="0" indent="0" algn="l" rtl="0">
                        <a:spcBef>
                          <a:spcPts val="0"/>
                        </a:spcBef>
                        <a:spcAft>
                          <a:spcPts val="0"/>
                        </a:spcAft>
                        <a:buNone/>
                      </a:pPr>
                      <a:r>
                        <a:rPr lang="de-DE" sz="1800" b="1" u="none" strike="noStrike" cap="none">
                          <a:solidFill>
                            <a:schemeClr val="lt1"/>
                          </a:solidFill>
                        </a:rPr>
                        <a:t>CRITERIA</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DESCRIPTION</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POSSIBLE ASSESSMENT</a:t>
                      </a:r>
                      <a:endParaRPr sz="1800"/>
                    </a:p>
                  </a:txBody>
                  <a:tcPr marL="91450" marR="91450" marT="45725" marB="45725">
                    <a:solidFill>
                      <a:srgbClr val="9ED4D3"/>
                    </a:solidFill>
                  </a:tcPr>
                </a:tc>
                <a:extLst>
                  <a:ext uri="{0D108BD9-81ED-4DB2-BD59-A6C34878D82A}">
                    <a16:rowId xmlns:a16="http://schemas.microsoft.com/office/drawing/2014/main" val="10000"/>
                  </a:ext>
                </a:extLst>
              </a:tr>
              <a:tr h="838975">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p>
                      <a:pPr marL="0" marR="0" lvl="0" indent="0" algn="l" rtl="0">
                        <a:lnSpc>
                          <a:spcPct val="100000"/>
                        </a:lnSpc>
                        <a:spcBef>
                          <a:spcPts val="0"/>
                        </a:spcBef>
                        <a:spcAft>
                          <a:spcPts val="0"/>
                        </a:spcAft>
                        <a:buClr>
                          <a:srgbClr val="595959"/>
                        </a:buClr>
                        <a:buSzPts val="1800"/>
                        <a:buFont typeface="Calibri"/>
                        <a:buNone/>
                      </a:pPr>
                      <a:r>
                        <a:rPr lang="de-DE" sz="1800" b="1">
                          <a:solidFill>
                            <a:srgbClr val="595959"/>
                          </a:solidFill>
                        </a:rPr>
                        <a:t>Influence / Power</a:t>
                      </a:r>
                      <a:endParaRPr/>
                    </a:p>
                  </a:txBody>
                  <a:tcPr marL="91450" marR="91450" marT="45725" marB="45725"/>
                </a:tc>
                <a:tc>
                  <a:txBody>
                    <a:bodyPr/>
                    <a:lstStyle/>
                    <a:p>
                      <a:pPr marL="0" marR="0" lvl="0" indent="0" algn="l" rtl="0">
                        <a:lnSpc>
                          <a:spcPct val="100000"/>
                        </a:lnSpc>
                        <a:spcBef>
                          <a:spcPts val="0"/>
                        </a:spcBef>
                        <a:spcAft>
                          <a:spcPts val="0"/>
                        </a:spcAft>
                        <a:buClr>
                          <a:srgbClr val="595959"/>
                        </a:buClr>
                        <a:buSzPts val="1800"/>
                        <a:buFont typeface="Calibri"/>
                        <a:buNone/>
                      </a:pPr>
                      <a:r>
                        <a:rPr lang="de-DE" sz="1800" dirty="0" err="1">
                          <a:solidFill>
                            <a:srgbClr val="595959"/>
                          </a:solidFill>
                        </a:rPr>
                        <a:t>How</a:t>
                      </a:r>
                      <a:r>
                        <a:rPr lang="de-DE" sz="1800" dirty="0">
                          <a:solidFill>
                            <a:srgbClr val="595959"/>
                          </a:solidFill>
                        </a:rPr>
                        <a:t> </a:t>
                      </a:r>
                      <a:r>
                        <a:rPr lang="de-DE" sz="1800" dirty="0" err="1">
                          <a:solidFill>
                            <a:srgbClr val="595959"/>
                          </a:solidFill>
                        </a:rPr>
                        <a:t>great</a:t>
                      </a:r>
                      <a:r>
                        <a:rPr lang="de-DE" sz="1800" dirty="0">
                          <a:solidFill>
                            <a:srgbClr val="595959"/>
                          </a:solidFill>
                        </a:rPr>
                        <a:t> </a:t>
                      </a:r>
                      <a:r>
                        <a:rPr lang="de-DE" sz="1800" dirty="0" err="1">
                          <a:solidFill>
                            <a:srgbClr val="595959"/>
                          </a:solidFill>
                        </a:rPr>
                        <a:t>is</a:t>
                      </a:r>
                      <a:r>
                        <a:rPr lang="de-DE" sz="1800" dirty="0">
                          <a:solidFill>
                            <a:srgbClr val="595959"/>
                          </a:solidFill>
                        </a:rPr>
                        <a:t> </a:t>
                      </a:r>
                      <a:r>
                        <a:rPr lang="de-DE" sz="1800" dirty="0" err="1">
                          <a:solidFill>
                            <a:srgbClr val="595959"/>
                          </a:solidFill>
                        </a:rPr>
                        <a:t>the</a:t>
                      </a:r>
                      <a:r>
                        <a:rPr lang="de-DE" sz="1800" dirty="0">
                          <a:solidFill>
                            <a:srgbClr val="595959"/>
                          </a:solidFill>
                        </a:rPr>
                        <a:t> </a:t>
                      </a:r>
                      <a:r>
                        <a:rPr lang="de-DE" sz="1800" dirty="0" err="1">
                          <a:solidFill>
                            <a:srgbClr val="595959"/>
                          </a:solidFill>
                        </a:rPr>
                        <a:t>stakeholder's</a:t>
                      </a:r>
                      <a:r>
                        <a:rPr lang="de-DE" sz="1800" dirty="0">
                          <a:solidFill>
                            <a:srgbClr val="595959"/>
                          </a:solidFill>
                        </a:rPr>
                        <a:t> </a:t>
                      </a:r>
                      <a:r>
                        <a:rPr lang="de-DE" sz="1800" dirty="0" err="1">
                          <a:solidFill>
                            <a:srgbClr val="595959"/>
                          </a:solidFill>
                        </a:rPr>
                        <a:t>ability</a:t>
                      </a:r>
                      <a:r>
                        <a:rPr lang="de-DE" sz="1800" dirty="0">
                          <a:solidFill>
                            <a:srgbClr val="595959"/>
                          </a:solidFill>
                        </a:rPr>
                        <a:t> to </a:t>
                      </a:r>
                      <a:r>
                        <a:rPr lang="de-DE" sz="1800" dirty="0" err="1">
                          <a:solidFill>
                            <a:srgbClr val="595959"/>
                          </a:solidFill>
                        </a:rPr>
                        <a:t>exert</a:t>
                      </a:r>
                      <a:r>
                        <a:rPr lang="de-DE" sz="1800" dirty="0">
                          <a:solidFill>
                            <a:srgbClr val="595959"/>
                          </a:solidFill>
                        </a:rPr>
                        <a:t> </a:t>
                      </a:r>
                      <a:r>
                        <a:rPr lang="de-DE" sz="1800" dirty="0" err="1">
                          <a:solidFill>
                            <a:srgbClr val="595959"/>
                          </a:solidFill>
                        </a:rPr>
                        <a:t>influence</a:t>
                      </a:r>
                      <a:r>
                        <a:rPr lang="de-DE" sz="1800" dirty="0">
                          <a:solidFill>
                            <a:srgbClr val="595959"/>
                          </a:solidFill>
                        </a:rPr>
                        <a:t> on </a:t>
                      </a:r>
                      <a:r>
                        <a:rPr lang="de-DE" sz="1800" dirty="0" err="1">
                          <a:solidFill>
                            <a:srgbClr val="595959"/>
                          </a:solidFill>
                        </a:rPr>
                        <a:t>the</a:t>
                      </a:r>
                      <a:r>
                        <a:rPr lang="de-DE" sz="1800" dirty="0">
                          <a:solidFill>
                            <a:srgbClr val="595959"/>
                          </a:solidFill>
                        </a:rPr>
                        <a:t> </a:t>
                      </a:r>
                      <a:r>
                        <a:rPr lang="de-DE" sz="1800" dirty="0" err="1">
                          <a:solidFill>
                            <a:srgbClr val="595959"/>
                          </a:solidFill>
                        </a:rPr>
                        <a:t>company</a:t>
                      </a:r>
                      <a:r>
                        <a:rPr lang="de-DE" sz="1800" dirty="0">
                          <a:solidFill>
                            <a:srgbClr val="595959"/>
                          </a:solidFill>
                        </a:rPr>
                        <a:t>?</a:t>
                      </a:r>
                      <a:endParaRPr dirty="0"/>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p>
                      <a:pPr marL="0" marR="0" lvl="0" indent="0" algn="l" rtl="0">
                        <a:spcBef>
                          <a:spcPts val="0"/>
                        </a:spcBef>
                        <a:spcAft>
                          <a:spcPts val="0"/>
                        </a:spcAft>
                        <a:buNone/>
                      </a:pPr>
                      <a:r>
                        <a:rPr lang="de-DE" sz="2000" b="1">
                          <a:solidFill>
                            <a:srgbClr val="595959"/>
                          </a:solidFill>
                        </a:rPr>
                        <a:t>Low/medium/high</a:t>
                      </a:r>
                      <a:endParaRPr/>
                    </a:p>
                  </a:txBody>
                  <a:tcPr marL="91450" marR="91450" marT="45725" marB="45725"/>
                </a:tc>
                <a:extLst>
                  <a:ext uri="{0D108BD9-81ED-4DB2-BD59-A6C34878D82A}">
                    <a16:rowId xmlns:a16="http://schemas.microsoft.com/office/drawing/2014/main" val="10001"/>
                  </a:ext>
                </a:extLst>
              </a:tr>
              <a:tr h="919825">
                <a:tc>
                  <a:txBody>
                    <a:bodyPr/>
                    <a:lstStyle/>
                    <a:p>
                      <a:pPr marL="0" marR="0" lvl="0" indent="0" algn="l" rtl="0">
                        <a:spcBef>
                          <a:spcPts val="0"/>
                        </a:spcBef>
                        <a:spcAft>
                          <a:spcPts val="0"/>
                        </a:spcAft>
                        <a:buNone/>
                      </a:pPr>
                      <a:endParaRPr sz="1800"/>
                    </a:p>
                    <a:p>
                      <a:pPr marL="0" marR="0" lvl="0" indent="0" algn="l" rtl="0">
                        <a:spcBef>
                          <a:spcPts val="0"/>
                        </a:spcBef>
                        <a:spcAft>
                          <a:spcPts val="0"/>
                        </a:spcAft>
                        <a:buNone/>
                      </a:pPr>
                      <a:r>
                        <a:rPr lang="de-DE" sz="1800" b="1">
                          <a:solidFill>
                            <a:srgbClr val="595959"/>
                          </a:solidFill>
                        </a:rPr>
                        <a:t>Attitude</a:t>
                      </a:r>
                      <a:endParaRPr sz="1800"/>
                    </a:p>
                  </a:txBody>
                  <a:tcPr marL="91450" marR="91450" marT="45725" marB="45725"/>
                </a:tc>
                <a:tc>
                  <a:txBody>
                    <a:bodyPr/>
                    <a:lstStyle/>
                    <a:p>
                      <a:pPr marL="0" marR="0" lvl="0" indent="0" algn="l" rtl="0">
                        <a:spcBef>
                          <a:spcPts val="0"/>
                        </a:spcBef>
                        <a:spcAft>
                          <a:spcPts val="0"/>
                        </a:spcAft>
                        <a:buNone/>
                      </a:pPr>
                      <a:r>
                        <a:rPr lang="de-DE" sz="2000" dirty="0" err="1">
                          <a:solidFill>
                            <a:srgbClr val="595959"/>
                          </a:solidFill>
                        </a:rPr>
                        <a:t>Is</a:t>
                      </a:r>
                      <a:r>
                        <a:rPr lang="de-DE" sz="2000" dirty="0">
                          <a:solidFill>
                            <a:srgbClr val="595959"/>
                          </a:solidFill>
                        </a:rPr>
                        <a:t> the </a:t>
                      </a:r>
                      <a:r>
                        <a:rPr lang="de-DE" sz="2000" dirty="0" err="1">
                          <a:solidFill>
                            <a:srgbClr val="595959"/>
                          </a:solidFill>
                        </a:rPr>
                        <a:t>stakeholder's</a:t>
                      </a:r>
                      <a:r>
                        <a:rPr lang="de-DE" sz="2000" dirty="0">
                          <a:solidFill>
                            <a:srgbClr val="595959"/>
                          </a:solidFill>
                        </a:rPr>
                        <a:t> </a:t>
                      </a:r>
                      <a:r>
                        <a:rPr lang="de-DE" sz="2000" dirty="0" err="1">
                          <a:solidFill>
                            <a:srgbClr val="595959"/>
                          </a:solidFill>
                        </a:rPr>
                        <a:t>attitude</a:t>
                      </a:r>
                      <a:r>
                        <a:rPr lang="de-DE" sz="2000" dirty="0">
                          <a:solidFill>
                            <a:srgbClr val="595959"/>
                          </a:solidFill>
                        </a:rPr>
                        <a:t> </a:t>
                      </a:r>
                      <a:r>
                        <a:rPr lang="de-DE" sz="2000" dirty="0" err="1">
                          <a:solidFill>
                            <a:srgbClr val="595959"/>
                          </a:solidFill>
                        </a:rPr>
                        <a:t>towards</a:t>
                      </a:r>
                      <a:r>
                        <a:rPr lang="de-DE" sz="2000" dirty="0">
                          <a:solidFill>
                            <a:srgbClr val="595959"/>
                          </a:solidFill>
                        </a:rPr>
                        <a:t> the </a:t>
                      </a:r>
                      <a:r>
                        <a:rPr lang="de-DE" sz="2000" dirty="0" err="1">
                          <a:solidFill>
                            <a:srgbClr val="595959"/>
                          </a:solidFill>
                        </a:rPr>
                        <a:t>company</a:t>
                      </a:r>
                      <a:r>
                        <a:rPr lang="de-DE" sz="2000" dirty="0">
                          <a:solidFill>
                            <a:srgbClr val="595959"/>
                          </a:solidFill>
                        </a:rPr>
                        <a:t> and </a:t>
                      </a:r>
                      <a:r>
                        <a:rPr lang="de-DE" sz="2000" dirty="0" err="1">
                          <a:solidFill>
                            <a:srgbClr val="595959"/>
                          </a:solidFill>
                        </a:rPr>
                        <a:t>its</a:t>
                      </a:r>
                      <a:r>
                        <a:rPr lang="de-DE" sz="2000" dirty="0">
                          <a:solidFill>
                            <a:srgbClr val="595959"/>
                          </a:solidFill>
                        </a:rPr>
                        <a:t> </a:t>
                      </a:r>
                      <a:r>
                        <a:rPr lang="de-DE" sz="2000" dirty="0" err="1">
                          <a:solidFill>
                            <a:srgbClr val="595959"/>
                          </a:solidFill>
                        </a:rPr>
                        <a:t>effects</a:t>
                      </a:r>
                      <a:r>
                        <a:rPr lang="de-DE" sz="2000" dirty="0">
                          <a:solidFill>
                            <a:srgbClr val="595959"/>
                          </a:solidFill>
                        </a:rPr>
                        <a:t> positive </a:t>
                      </a:r>
                      <a:r>
                        <a:rPr lang="de-DE" sz="2000" dirty="0" err="1">
                          <a:solidFill>
                            <a:srgbClr val="595959"/>
                          </a:solidFill>
                        </a:rPr>
                        <a:t>or</a:t>
                      </a:r>
                      <a:r>
                        <a:rPr lang="de-DE" sz="2000" dirty="0">
                          <a:solidFill>
                            <a:srgbClr val="595959"/>
                          </a:solidFill>
                        </a:rPr>
                        <a:t> negative?</a:t>
                      </a:r>
                      <a:endParaRPr dirty="0"/>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p>
                      <a:pPr marL="0" marR="0" lvl="0" indent="0" algn="l" rtl="0">
                        <a:spcBef>
                          <a:spcPts val="0"/>
                        </a:spcBef>
                        <a:spcAft>
                          <a:spcPts val="0"/>
                        </a:spcAft>
                        <a:buNone/>
                      </a:pPr>
                      <a:r>
                        <a:rPr lang="de-DE" sz="2000" b="1">
                          <a:solidFill>
                            <a:srgbClr val="595959"/>
                          </a:solidFill>
                        </a:rPr>
                        <a:t>Negative/neutral/positive</a:t>
                      </a:r>
                      <a:endParaRPr/>
                    </a:p>
                  </a:txBody>
                  <a:tcPr marL="91450" marR="91450" marT="45725" marB="45725"/>
                </a:tc>
                <a:extLst>
                  <a:ext uri="{0D108BD9-81ED-4DB2-BD59-A6C34878D82A}">
                    <a16:rowId xmlns:a16="http://schemas.microsoft.com/office/drawing/2014/main" val="10002"/>
                  </a:ext>
                </a:extLst>
              </a:tr>
              <a:tr h="904975">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p>
                      <a:pPr marL="0" marR="0" lvl="0" indent="0" algn="l" rtl="0">
                        <a:lnSpc>
                          <a:spcPct val="100000"/>
                        </a:lnSpc>
                        <a:spcBef>
                          <a:spcPts val="0"/>
                        </a:spcBef>
                        <a:spcAft>
                          <a:spcPts val="0"/>
                        </a:spcAft>
                        <a:buClr>
                          <a:srgbClr val="595959"/>
                        </a:buClr>
                        <a:buSzPts val="1800"/>
                        <a:buFont typeface="Calibri"/>
                        <a:buNone/>
                      </a:pPr>
                      <a:r>
                        <a:rPr lang="de-DE" sz="1800" b="1">
                          <a:solidFill>
                            <a:srgbClr val="595959"/>
                          </a:solidFill>
                        </a:rPr>
                        <a:t>Concern / Interest</a:t>
                      </a:r>
                      <a:endParaRPr/>
                    </a:p>
                  </a:txBody>
                  <a:tcPr marL="91450" marR="91450" marT="45725" marB="45725"/>
                </a:tc>
                <a:tc>
                  <a:txBody>
                    <a:bodyPr/>
                    <a:lstStyle/>
                    <a:p>
                      <a:pPr marL="0" marR="0" lvl="0" indent="0" algn="l" rtl="0">
                        <a:spcBef>
                          <a:spcPts val="0"/>
                        </a:spcBef>
                        <a:spcAft>
                          <a:spcPts val="0"/>
                        </a:spcAft>
                        <a:buNone/>
                      </a:pPr>
                      <a:r>
                        <a:rPr lang="de-DE" sz="2000" dirty="0">
                          <a:solidFill>
                            <a:srgbClr val="595959"/>
                          </a:solidFill>
                        </a:rPr>
                        <a:t>To </a:t>
                      </a:r>
                      <a:r>
                        <a:rPr lang="de-DE" sz="2000" dirty="0" err="1">
                          <a:solidFill>
                            <a:srgbClr val="595959"/>
                          </a:solidFill>
                        </a:rPr>
                        <a:t>what</a:t>
                      </a:r>
                      <a:r>
                        <a:rPr lang="de-DE" sz="2000" dirty="0">
                          <a:solidFill>
                            <a:srgbClr val="595959"/>
                          </a:solidFill>
                        </a:rPr>
                        <a:t> </a:t>
                      </a:r>
                      <a:r>
                        <a:rPr lang="de-DE" sz="2000" dirty="0" err="1">
                          <a:solidFill>
                            <a:srgbClr val="595959"/>
                          </a:solidFill>
                        </a:rPr>
                        <a:t>extent</a:t>
                      </a:r>
                      <a:r>
                        <a:rPr lang="de-DE" sz="2000" dirty="0">
                          <a:solidFill>
                            <a:srgbClr val="595959"/>
                          </a:solidFill>
                        </a:rPr>
                        <a:t> </a:t>
                      </a:r>
                      <a:r>
                        <a:rPr lang="de-DE" sz="2000" dirty="0" err="1">
                          <a:solidFill>
                            <a:srgbClr val="595959"/>
                          </a:solidFill>
                        </a:rPr>
                        <a:t>is</a:t>
                      </a:r>
                      <a:r>
                        <a:rPr lang="de-DE" sz="2000" dirty="0">
                          <a:solidFill>
                            <a:srgbClr val="595959"/>
                          </a:solidFill>
                        </a:rPr>
                        <a:t> </a:t>
                      </a:r>
                      <a:r>
                        <a:rPr lang="de-DE" sz="2000" dirty="0" err="1">
                          <a:solidFill>
                            <a:srgbClr val="595959"/>
                          </a:solidFill>
                        </a:rPr>
                        <a:t>the</a:t>
                      </a:r>
                      <a:r>
                        <a:rPr lang="de-DE" sz="2000" dirty="0">
                          <a:solidFill>
                            <a:srgbClr val="595959"/>
                          </a:solidFill>
                        </a:rPr>
                        <a:t> </a:t>
                      </a:r>
                      <a:r>
                        <a:rPr lang="de-DE" sz="2000" dirty="0" err="1">
                          <a:solidFill>
                            <a:srgbClr val="595959"/>
                          </a:solidFill>
                        </a:rPr>
                        <a:t>stakeholder</a:t>
                      </a:r>
                      <a:r>
                        <a:rPr lang="de-DE" sz="2000" dirty="0">
                          <a:solidFill>
                            <a:srgbClr val="595959"/>
                          </a:solidFill>
                        </a:rPr>
                        <a:t> </a:t>
                      </a:r>
                      <a:r>
                        <a:rPr lang="de-DE" sz="2000" dirty="0" err="1">
                          <a:solidFill>
                            <a:srgbClr val="595959"/>
                          </a:solidFill>
                        </a:rPr>
                        <a:t>affected</a:t>
                      </a:r>
                      <a:r>
                        <a:rPr lang="de-DE" sz="2000" dirty="0">
                          <a:solidFill>
                            <a:srgbClr val="595959"/>
                          </a:solidFill>
                        </a:rPr>
                        <a:t> </a:t>
                      </a:r>
                      <a:r>
                        <a:rPr lang="de-DE" sz="2000" dirty="0" err="1">
                          <a:solidFill>
                            <a:srgbClr val="595959"/>
                          </a:solidFill>
                        </a:rPr>
                        <a:t>by</a:t>
                      </a:r>
                      <a:r>
                        <a:rPr lang="de-DE" sz="2000" dirty="0">
                          <a:solidFill>
                            <a:srgbClr val="595959"/>
                          </a:solidFill>
                        </a:rPr>
                        <a:t> </a:t>
                      </a:r>
                      <a:r>
                        <a:rPr lang="de-DE" sz="2000" dirty="0" err="1">
                          <a:solidFill>
                            <a:srgbClr val="595959"/>
                          </a:solidFill>
                        </a:rPr>
                        <a:t>the</a:t>
                      </a:r>
                      <a:r>
                        <a:rPr lang="de-DE" sz="2000" dirty="0">
                          <a:solidFill>
                            <a:srgbClr val="595959"/>
                          </a:solidFill>
                        </a:rPr>
                        <a:t> </a:t>
                      </a:r>
                      <a:r>
                        <a:rPr lang="de-DE" sz="2000" dirty="0" err="1">
                          <a:solidFill>
                            <a:srgbClr val="595959"/>
                          </a:solidFill>
                        </a:rPr>
                        <a:t>impacts</a:t>
                      </a:r>
                      <a:r>
                        <a:rPr lang="de-DE" sz="2000" dirty="0">
                          <a:solidFill>
                            <a:srgbClr val="595959"/>
                          </a:solidFill>
                        </a:rPr>
                        <a:t> of </a:t>
                      </a:r>
                      <a:r>
                        <a:rPr lang="de-DE" sz="2000" dirty="0" err="1">
                          <a:solidFill>
                            <a:srgbClr val="595959"/>
                          </a:solidFill>
                        </a:rPr>
                        <a:t>the</a:t>
                      </a:r>
                      <a:r>
                        <a:rPr lang="de-DE" sz="2000" dirty="0">
                          <a:solidFill>
                            <a:srgbClr val="595959"/>
                          </a:solidFill>
                        </a:rPr>
                        <a:t> </a:t>
                      </a:r>
                      <a:r>
                        <a:rPr lang="de-DE" sz="2000" dirty="0" err="1">
                          <a:solidFill>
                            <a:srgbClr val="595959"/>
                          </a:solidFill>
                        </a:rPr>
                        <a:t>company</a:t>
                      </a:r>
                      <a:r>
                        <a:rPr lang="de-DE" sz="2000" dirty="0">
                          <a:solidFill>
                            <a:srgbClr val="595959"/>
                          </a:solidFill>
                        </a:rPr>
                        <a:t>?</a:t>
                      </a:r>
                      <a:endParaRPr dirty="0"/>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p>
                      <a:pPr marL="0" marR="0" lvl="0" indent="0" algn="l" rtl="0">
                        <a:spcBef>
                          <a:spcPts val="0"/>
                        </a:spcBef>
                        <a:spcAft>
                          <a:spcPts val="0"/>
                        </a:spcAft>
                        <a:buNone/>
                      </a:pPr>
                      <a:r>
                        <a:rPr lang="de-DE" sz="2000" b="1">
                          <a:solidFill>
                            <a:srgbClr val="595959"/>
                          </a:solidFill>
                        </a:rPr>
                        <a:t>Low/medium/high</a:t>
                      </a:r>
                      <a:endParaRPr/>
                    </a:p>
                  </a:txBody>
                  <a:tcPr marL="91450" marR="91450" marT="45725" marB="45725"/>
                </a:tc>
                <a:extLst>
                  <a:ext uri="{0D108BD9-81ED-4DB2-BD59-A6C34878D82A}">
                    <a16:rowId xmlns:a16="http://schemas.microsoft.com/office/drawing/2014/main" val="10003"/>
                  </a:ext>
                </a:extLst>
              </a:tr>
              <a:tr h="863250">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p>
                      <a:pPr marL="0" marR="0" lvl="0" indent="0" algn="l" rtl="0">
                        <a:lnSpc>
                          <a:spcPct val="100000"/>
                        </a:lnSpc>
                        <a:spcBef>
                          <a:spcPts val="0"/>
                        </a:spcBef>
                        <a:spcAft>
                          <a:spcPts val="0"/>
                        </a:spcAft>
                        <a:buClr>
                          <a:srgbClr val="595959"/>
                        </a:buClr>
                        <a:buSzPts val="1800"/>
                        <a:buFont typeface="Calibri"/>
                        <a:buNone/>
                      </a:pPr>
                      <a:r>
                        <a:rPr lang="de-DE" sz="1800" b="1">
                          <a:solidFill>
                            <a:srgbClr val="595959"/>
                          </a:solidFill>
                        </a:rPr>
                        <a:t>Potential for Conflict</a:t>
                      </a:r>
                      <a:endParaRPr/>
                    </a:p>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2000">
                          <a:solidFill>
                            <a:srgbClr val="595959"/>
                          </a:solidFill>
                        </a:rPr>
                        <a:t>What is the probability that the stakeholder will cause problems in the company?</a:t>
                      </a:r>
                      <a:endParaRPr/>
                    </a:p>
                  </a:txBody>
                  <a:tcPr marL="91450" marR="91450" marT="45725" marB="45725"/>
                </a:tc>
                <a:tc>
                  <a:txBody>
                    <a:bodyPr/>
                    <a:lstStyle/>
                    <a:p>
                      <a:pPr marL="0" marR="0" lvl="0" indent="0" algn="l" rtl="0">
                        <a:spcBef>
                          <a:spcPts val="0"/>
                        </a:spcBef>
                        <a:spcAft>
                          <a:spcPts val="0"/>
                        </a:spcAft>
                        <a:buNone/>
                      </a:pPr>
                      <a:endParaRPr sz="2000" b="1" dirty="0">
                        <a:solidFill>
                          <a:srgbClr val="595959"/>
                        </a:solidFill>
                      </a:endParaRPr>
                    </a:p>
                    <a:p>
                      <a:pPr marL="0" marR="0" lvl="0" indent="0" algn="l" rtl="0">
                        <a:spcBef>
                          <a:spcPts val="0"/>
                        </a:spcBef>
                        <a:spcAft>
                          <a:spcPts val="0"/>
                        </a:spcAft>
                        <a:buNone/>
                      </a:pPr>
                      <a:r>
                        <a:rPr lang="de-DE" sz="2000" b="1" dirty="0">
                          <a:solidFill>
                            <a:srgbClr val="595959"/>
                          </a:solidFill>
                        </a:rPr>
                        <a:t>Low/medium/high</a:t>
                      </a:r>
                      <a:endParaRPr dirty="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2" name="Google Shape;1542;p25"/>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3" name="Google Shape;1543;p25"/>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r>
              <a:rPr lang="de-DE" sz="2400" b="1" dirty="0" err="1">
                <a:latin typeface="Calibri"/>
                <a:ea typeface="Calibri"/>
                <a:cs typeface="Calibri"/>
                <a:sym typeface="Calibri"/>
              </a:rPr>
              <a:t>It</a:t>
            </a:r>
            <a:r>
              <a:rPr lang="de-DE" sz="2400" b="1" dirty="0">
                <a:latin typeface="Calibri"/>
                <a:ea typeface="Calibri"/>
                <a:cs typeface="Calibri"/>
                <a:sym typeface="Calibri"/>
              </a:rPr>
              <a:t> </a:t>
            </a:r>
            <a:r>
              <a:rPr lang="de-DE" sz="2400" b="1" dirty="0" err="1">
                <a:latin typeface="Calibri"/>
                <a:ea typeface="Calibri"/>
                <a:cs typeface="Calibri"/>
                <a:sym typeface="Calibri"/>
              </a:rPr>
              <a:t>is</a:t>
            </a:r>
            <a:r>
              <a:rPr lang="de-DE" sz="2400" b="1" dirty="0">
                <a:latin typeface="Calibri"/>
                <a:ea typeface="Calibri"/>
                <a:cs typeface="Calibri"/>
                <a:sym typeface="Calibri"/>
              </a:rPr>
              <a:t> </a:t>
            </a:r>
            <a:r>
              <a:rPr lang="de-DE" sz="2400" b="1" dirty="0" err="1">
                <a:latin typeface="Calibri"/>
                <a:ea typeface="Calibri"/>
                <a:cs typeface="Calibri"/>
                <a:sym typeface="Calibri"/>
              </a:rPr>
              <a:t>very</a:t>
            </a:r>
            <a:r>
              <a:rPr lang="de-DE" sz="2400" b="1" dirty="0">
                <a:latin typeface="Calibri"/>
                <a:ea typeface="Calibri"/>
                <a:cs typeface="Calibri"/>
                <a:sym typeface="Calibri"/>
              </a:rPr>
              <a:t> </a:t>
            </a:r>
            <a:r>
              <a:rPr lang="de-DE" sz="2400" b="1" dirty="0" err="1">
                <a:latin typeface="Calibri"/>
                <a:ea typeface="Calibri"/>
                <a:cs typeface="Calibri"/>
                <a:sym typeface="Calibri"/>
              </a:rPr>
              <a:t>helpful</a:t>
            </a:r>
            <a:r>
              <a:rPr lang="de-DE" sz="2400" b="1" dirty="0">
                <a:latin typeface="Calibri"/>
                <a:ea typeface="Calibri"/>
                <a:cs typeface="Calibri"/>
                <a:sym typeface="Calibri"/>
              </a:rPr>
              <a:t> to </a:t>
            </a:r>
            <a:r>
              <a:rPr lang="de-DE" sz="2400" b="1" dirty="0" err="1">
                <a:latin typeface="Calibri"/>
                <a:ea typeface="Calibri"/>
                <a:cs typeface="Calibri"/>
                <a:sym typeface="Calibri"/>
              </a:rPr>
              <a:t>present</a:t>
            </a:r>
            <a:r>
              <a:rPr lang="de-DE" sz="2400" b="1" dirty="0">
                <a:latin typeface="Calibri"/>
                <a:ea typeface="Calibri"/>
                <a:cs typeface="Calibri"/>
                <a:sym typeface="Calibri"/>
              </a:rPr>
              <a:t> </a:t>
            </a:r>
            <a:r>
              <a:rPr lang="de-DE" sz="2400" b="1" dirty="0" err="1">
                <a:latin typeface="Calibri"/>
                <a:ea typeface="Calibri"/>
                <a:cs typeface="Calibri"/>
                <a:sym typeface="Calibri"/>
              </a:rPr>
              <a:t>the</a:t>
            </a:r>
            <a:r>
              <a:rPr lang="de-DE" sz="2400" b="1" dirty="0">
                <a:latin typeface="Calibri"/>
                <a:ea typeface="Calibri"/>
                <a:cs typeface="Calibri"/>
                <a:sym typeface="Calibri"/>
              </a:rPr>
              <a:t> </a:t>
            </a:r>
            <a:r>
              <a:rPr lang="de-DE" sz="2400" b="1" dirty="0" err="1">
                <a:latin typeface="Calibri"/>
                <a:ea typeface="Calibri"/>
                <a:cs typeface="Calibri"/>
                <a:sym typeface="Calibri"/>
              </a:rPr>
              <a:t>analysis</a:t>
            </a:r>
            <a:r>
              <a:rPr lang="de-DE" sz="2400" b="1" dirty="0">
                <a:latin typeface="Calibri"/>
                <a:ea typeface="Calibri"/>
                <a:cs typeface="Calibri"/>
                <a:sym typeface="Calibri"/>
              </a:rPr>
              <a:t> </a:t>
            </a:r>
            <a:r>
              <a:rPr lang="de-DE" sz="2400" b="1" dirty="0" err="1">
                <a:latin typeface="Calibri"/>
                <a:ea typeface="Calibri"/>
                <a:cs typeface="Calibri"/>
                <a:sym typeface="Calibri"/>
              </a:rPr>
              <a:t>results</a:t>
            </a:r>
            <a:r>
              <a:rPr lang="de-DE" sz="2400" b="1" dirty="0">
                <a:latin typeface="Calibri"/>
                <a:ea typeface="Calibri"/>
                <a:cs typeface="Calibri"/>
                <a:sym typeface="Calibri"/>
              </a:rPr>
              <a:t> in </a:t>
            </a:r>
            <a:r>
              <a:rPr lang="de-DE" sz="2400" b="1" dirty="0" err="1">
                <a:latin typeface="Calibri"/>
                <a:ea typeface="Calibri"/>
                <a:cs typeface="Calibri"/>
                <a:sym typeface="Calibri"/>
              </a:rPr>
              <a:t>clearly</a:t>
            </a:r>
            <a:r>
              <a:rPr lang="de-DE" sz="2400" b="1" dirty="0">
                <a:latin typeface="Calibri"/>
                <a:ea typeface="Calibri"/>
                <a:cs typeface="Calibri"/>
                <a:sym typeface="Calibri"/>
              </a:rPr>
              <a:t> </a:t>
            </a:r>
            <a:r>
              <a:rPr lang="de-DE" sz="2400" b="1" dirty="0" err="1">
                <a:latin typeface="Calibri"/>
                <a:ea typeface="Calibri"/>
                <a:cs typeface="Calibri"/>
                <a:sym typeface="Calibri"/>
              </a:rPr>
              <a:t>arranged</a:t>
            </a:r>
            <a:r>
              <a:rPr lang="de-DE" sz="2400" b="1" dirty="0">
                <a:latin typeface="Calibri"/>
                <a:ea typeface="Calibri"/>
                <a:cs typeface="Calibri"/>
                <a:sym typeface="Calibri"/>
              </a:rPr>
              <a:t> </a:t>
            </a:r>
            <a:r>
              <a:rPr lang="de-DE" sz="2400" b="1" dirty="0" err="1">
                <a:latin typeface="Calibri"/>
                <a:ea typeface="Calibri"/>
                <a:cs typeface="Calibri"/>
                <a:sym typeface="Calibri"/>
              </a:rPr>
              <a:t>tables</a:t>
            </a:r>
            <a:r>
              <a:rPr lang="de-DE" sz="2400" b="1" dirty="0">
                <a:latin typeface="Calibri"/>
                <a:ea typeface="Calibri"/>
                <a:cs typeface="Calibri"/>
                <a:sym typeface="Calibri"/>
              </a:rPr>
              <a:t> </a:t>
            </a:r>
            <a:r>
              <a:rPr lang="de-DE" sz="2400" b="1" dirty="0" err="1">
                <a:latin typeface="Calibri"/>
                <a:ea typeface="Calibri"/>
                <a:cs typeface="Calibri"/>
                <a:sym typeface="Calibri"/>
              </a:rPr>
              <a:t>or</a:t>
            </a:r>
            <a:r>
              <a:rPr lang="de-DE" sz="2400" b="1" dirty="0">
                <a:latin typeface="Calibri"/>
                <a:ea typeface="Calibri"/>
                <a:cs typeface="Calibri"/>
                <a:sym typeface="Calibri"/>
              </a:rPr>
              <a:t> </a:t>
            </a:r>
            <a:r>
              <a:rPr lang="de-DE" sz="2400" b="1" dirty="0" err="1">
                <a:latin typeface="Calibri"/>
                <a:ea typeface="Calibri"/>
                <a:cs typeface="Calibri"/>
                <a:sym typeface="Calibri"/>
              </a:rPr>
              <a:t>graphics</a:t>
            </a:r>
            <a:r>
              <a:rPr lang="de-DE" sz="2400" b="1" dirty="0">
                <a:latin typeface="Calibri"/>
                <a:ea typeface="Calibri"/>
                <a:cs typeface="Calibri"/>
                <a:sym typeface="Calibri"/>
              </a:rPr>
              <a:t>. </a:t>
            </a:r>
            <a:endParaRPr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544" name="Google Shape;1544;p25"/>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02 Stakeholder Analysis</a:t>
            </a:r>
            <a:endParaRPr/>
          </a:p>
        </p:txBody>
      </p:sp>
      <p:graphicFrame>
        <p:nvGraphicFramePr>
          <p:cNvPr id="1545" name="Google Shape;1545;p25"/>
          <p:cNvGraphicFramePr/>
          <p:nvPr/>
        </p:nvGraphicFramePr>
        <p:xfrm>
          <a:off x="1507654" y="3288648"/>
          <a:ext cx="10006025" cy="2346625"/>
        </p:xfrm>
        <a:graphic>
          <a:graphicData uri="http://schemas.openxmlformats.org/drawingml/2006/table">
            <a:tbl>
              <a:tblPr firstRow="1" bandRow="1">
                <a:noFill/>
                <a:tableStyleId>{A248249D-0062-4A43-8C2F-7051DE47C05B}</a:tableStyleId>
              </a:tblPr>
              <a:tblGrid>
                <a:gridCol w="746450">
                  <a:extLst>
                    <a:ext uri="{9D8B030D-6E8A-4147-A177-3AD203B41FA5}">
                      <a16:colId xmlns:a16="http://schemas.microsoft.com/office/drawing/2014/main" val="20000"/>
                    </a:ext>
                  </a:extLst>
                </a:gridCol>
                <a:gridCol w="1866900">
                  <a:extLst>
                    <a:ext uri="{9D8B030D-6E8A-4147-A177-3AD203B41FA5}">
                      <a16:colId xmlns:a16="http://schemas.microsoft.com/office/drawing/2014/main" val="20001"/>
                    </a:ext>
                  </a:extLst>
                </a:gridCol>
                <a:gridCol w="1614675">
                  <a:extLst>
                    <a:ext uri="{9D8B030D-6E8A-4147-A177-3AD203B41FA5}">
                      <a16:colId xmlns:a16="http://schemas.microsoft.com/office/drawing/2014/main" val="20002"/>
                    </a:ext>
                  </a:extLst>
                </a:gridCol>
                <a:gridCol w="1143450">
                  <a:extLst>
                    <a:ext uri="{9D8B030D-6E8A-4147-A177-3AD203B41FA5}">
                      <a16:colId xmlns:a16="http://schemas.microsoft.com/office/drawing/2014/main" val="20003"/>
                    </a:ext>
                  </a:extLst>
                </a:gridCol>
                <a:gridCol w="1339850">
                  <a:extLst>
                    <a:ext uri="{9D8B030D-6E8A-4147-A177-3AD203B41FA5}">
                      <a16:colId xmlns:a16="http://schemas.microsoft.com/office/drawing/2014/main" val="20004"/>
                    </a:ext>
                  </a:extLst>
                </a:gridCol>
                <a:gridCol w="1163950">
                  <a:extLst>
                    <a:ext uri="{9D8B030D-6E8A-4147-A177-3AD203B41FA5}">
                      <a16:colId xmlns:a16="http://schemas.microsoft.com/office/drawing/2014/main" val="20005"/>
                    </a:ext>
                  </a:extLst>
                </a:gridCol>
                <a:gridCol w="2130750">
                  <a:extLst>
                    <a:ext uri="{9D8B030D-6E8A-4147-A177-3AD203B41FA5}">
                      <a16:colId xmlns:a16="http://schemas.microsoft.com/office/drawing/2014/main" val="20006"/>
                    </a:ext>
                  </a:extLst>
                </a:gridCol>
              </a:tblGrid>
              <a:tr h="1230200">
                <a:tc>
                  <a:txBody>
                    <a:bodyPr/>
                    <a:lstStyle/>
                    <a:p>
                      <a:pPr marL="0" marR="0" lvl="0" indent="0" algn="l" rtl="0">
                        <a:spcBef>
                          <a:spcPts val="0"/>
                        </a:spcBef>
                        <a:spcAft>
                          <a:spcPts val="0"/>
                        </a:spcAft>
                        <a:buNone/>
                      </a:pPr>
                      <a:r>
                        <a:rPr lang="de-DE" sz="1800" b="1">
                          <a:solidFill>
                            <a:schemeClr val="lt1"/>
                          </a:solidFill>
                        </a:rPr>
                        <a:t>NR.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STAKEHOLDER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INTERESTS</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ATTITUDE</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INFLUENCE</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AFFECTED</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POSSIBLE ASSESSMENT</a:t>
                      </a:r>
                      <a:endParaRPr sz="1800"/>
                    </a:p>
                  </a:txBody>
                  <a:tcPr marL="91450" marR="91450" marT="45725" marB="45725">
                    <a:solidFill>
                      <a:srgbClr val="9ED4D3"/>
                    </a:solidFill>
                  </a:tcPr>
                </a:tc>
                <a:extLst>
                  <a:ext uri="{0D108BD9-81ED-4DB2-BD59-A6C34878D82A}">
                    <a16:rowId xmlns:a16="http://schemas.microsoft.com/office/drawing/2014/main" val="10000"/>
                  </a:ext>
                </a:extLst>
              </a:tr>
              <a:tr h="531625">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1"/>
                  </a:ext>
                </a:extLst>
              </a:tr>
              <a:tr h="5848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49"/>
        <p:cNvGrpSpPr/>
        <p:nvPr/>
      </p:nvGrpSpPr>
      <p:grpSpPr>
        <a:xfrm>
          <a:off x="0" y="0"/>
          <a:ext cx="0" cy="0"/>
          <a:chOff x="0" y="0"/>
          <a:chExt cx="0" cy="0"/>
        </a:xfrm>
      </p:grpSpPr>
      <p:sp>
        <p:nvSpPr>
          <p:cNvPr id="1550" name="Google Shape;1550;p26"/>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1" name="Google Shape;1551;p26"/>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r>
              <a:rPr lang="de-DE" sz="2400" b="1" dirty="0" err="1">
                <a:latin typeface="Calibri"/>
                <a:ea typeface="Calibri"/>
                <a:cs typeface="Calibri"/>
                <a:sym typeface="Calibri"/>
              </a:rPr>
              <a:t>It</a:t>
            </a:r>
            <a:r>
              <a:rPr lang="de-DE" sz="2400" b="1" dirty="0">
                <a:latin typeface="Calibri"/>
                <a:ea typeface="Calibri"/>
                <a:cs typeface="Calibri"/>
                <a:sym typeface="Calibri"/>
              </a:rPr>
              <a:t> </a:t>
            </a:r>
            <a:r>
              <a:rPr lang="de-DE" sz="2400" b="1" dirty="0" err="1">
                <a:latin typeface="Calibri"/>
                <a:ea typeface="Calibri"/>
                <a:cs typeface="Calibri"/>
                <a:sym typeface="Calibri"/>
              </a:rPr>
              <a:t>is</a:t>
            </a:r>
            <a:r>
              <a:rPr lang="de-DE" sz="2400" b="1" dirty="0">
                <a:latin typeface="Calibri"/>
                <a:ea typeface="Calibri"/>
                <a:cs typeface="Calibri"/>
                <a:sym typeface="Calibri"/>
              </a:rPr>
              <a:t> </a:t>
            </a:r>
            <a:r>
              <a:rPr lang="de-DE" sz="2400" b="1" dirty="0" err="1">
                <a:latin typeface="Calibri"/>
                <a:ea typeface="Calibri"/>
                <a:cs typeface="Calibri"/>
                <a:sym typeface="Calibri"/>
              </a:rPr>
              <a:t>very</a:t>
            </a:r>
            <a:r>
              <a:rPr lang="de-DE" sz="2400" b="1" dirty="0">
                <a:latin typeface="Calibri"/>
                <a:ea typeface="Calibri"/>
                <a:cs typeface="Calibri"/>
                <a:sym typeface="Calibri"/>
              </a:rPr>
              <a:t> </a:t>
            </a:r>
            <a:r>
              <a:rPr lang="de-DE" sz="2400" b="1" dirty="0" err="1">
                <a:latin typeface="Calibri"/>
                <a:ea typeface="Calibri"/>
                <a:cs typeface="Calibri"/>
                <a:sym typeface="Calibri"/>
              </a:rPr>
              <a:t>helpful</a:t>
            </a:r>
            <a:r>
              <a:rPr lang="de-DE" sz="2400" b="1" dirty="0">
                <a:latin typeface="Calibri"/>
                <a:ea typeface="Calibri"/>
                <a:cs typeface="Calibri"/>
                <a:sym typeface="Calibri"/>
              </a:rPr>
              <a:t> to </a:t>
            </a:r>
            <a:r>
              <a:rPr lang="de-DE" sz="2400" b="1" dirty="0" err="1">
                <a:latin typeface="Calibri"/>
                <a:ea typeface="Calibri"/>
                <a:cs typeface="Calibri"/>
                <a:sym typeface="Calibri"/>
              </a:rPr>
              <a:t>present</a:t>
            </a:r>
            <a:r>
              <a:rPr lang="de-DE" sz="2400" b="1" dirty="0">
                <a:latin typeface="Calibri"/>
                <a:ea typeface="Calibri"/>
                <a:cs typeface="Calibri"/>
                <a:sym typeface="Calibri"/>
              </a:rPr>
              <a:t> </a:t>
            </a:r>
            <a:r>
              <a:rPr lang="de-DE" sz="2400" b="1" dirty="0" err="1">
                <a:latin typeface="Calibri"/>
                <a:ea typeface="Calibri"/>
                <a:cs typeface="Calibri"/>
                <a:sym typeface="Calibri"/>
              </a:rPr>
              <a:t>the</a:t>
            </a:r>
            <a:r>
              <a:rPr lang="de-DE" sz="2400" b="1" dirty="0">
                <a:latin typeface="Calibri"/>
                <a:ea typeface="Calibri"/>
                <a:cs typeface="Calibri"/>
                <a:sym typeface="Calibri"/>
              </a:rPr>
              <a:t> </a:t>
            </a:r>
            <a:r>
              <a:rPr lang="de-DE" sz="2400" b="1" dirty="0" err="1">
                <a:latin typeface="Calibri"/>
                <a:ea typeface="Calibri"/>
                <a:cs typeface="Calibri"/>
                <a:sym typeface="Calibri"/>
              </a:rPr>
              <a:t>analysis</a:t>
            </a:r>
            <a:r>
              <a:rPr lang="de-DE" sz="2400" b="1" dirty="0">
                <a:latin typeface="Calibri"/>
                <a:ea typeface="Calibri"/>
                <a:cs typeface="Calibri"/>
                <a:sym typeface="Calibri"/>
              </a:rPr>
              <a:t> </a:t>
            </a:r>
            <a:r>
              <a:rPr lang="de-DE" sz="2400" b="1" dirty="0" err="1">
                <a:latin typeface="Calibri"/>
                <a:ea typeface="Calibri"/>
                <a:cs typeface="Calibri"/>
                <a:sym typeface="Calibri"/>
              </a:rPr>
              <a:t>results</a:t>
            </a:r>
            <a:r>
              <a:rPr lang="de-DE" sz="2400" b="1" dirty="0">
                <a:latin typeface="Calibri"/>
                <a:ea typeface="Calibri"/>
                <a:cs typeface="Calibri"/>
                <a:sym typeface="Calibri"/>
              </a:rPr>
              <a:t> in </a:t>
            </a:r>
            <a:r>
              <a:rPr lang="de-DE" sz="2400" b="1" dirty="0" err="1">
                <a:latin typeface="Calibri"/>
                <a:ea typeface="Calibri"/>
                <a:cs typeface="Calibri"/>
                <a:sym typeface="Calibri"/>
              </a:rPr>
              <a:t>clearly</a:t>
            </a:r>
            <a:r>
              <a:rPr lang="de-DE" sz="2400" b="1" dirty="0">
                <a:latin typeface="Calibri"/>
                <a:ea typeface="Calibri"/>
                <a:cs typeface="Calibri"/>
                <a:sym typeface="Calibri"/>
              </a:rPr>
              <a:t> </a:t>
            </a:r>
            <a:r>
              <a:rPr lang="de-DE" sz="2400" b="1" dirty="0" err="1">
                <a:latin typeface="Calibri"/>
                <a:ea typeface="Calibri"/>
                <a:cs typeface="Calibri"/>
                <a:sym typeface="Calibri"/>
              </a:rPr>
              <a:t>arranged</a:t>
            </a:r>
            <a:r>
              <a:rPr lang="de-DE" sz="2400" b="1" dirty="0">
                <a:latin typeface="Calibri"/>
                <a:ea typeface="Calibri"/>
                <a:cs typeface="Calibri"/>
                <a:sym typeface="Calibri"/>
              </a:rPr>
              <a:t> </a:t>
            </a:r>
            <a:r>
              <a:rPr lang="de-DE" sz="2400" b="1" dirty="0" err="1">
                <a:latin typeface="Calibri"/>
                <a:ea typeface="Calibri"/>
                <a:cs typeface="Calibri"/>
                <a:sym typeface="Calibri"/>
              </a:rPr>
              <a:t>tables</a:t>
            </a:r>
            <a:r>
              <a:rPr lang="de-DE" sz="2400" b="1" dirty="0">
                <a:latin typeface="Calibri"/>
                <a:ea typeface="Calibri"/>
                <a:cs typeface="Calibri"/>
                <a:sym typeface="Calibri"/>
              </a:rPr>
              <a:t> </a:t>
            </a:r>
            <a:r>
              <a:rPr lang="de-DE" sz="2400" b="1" dirty="0" err="1">
                <a:latin typeface="Calibri"/>
                <a:ea typeface="Calibri"/>
                <a:cs typeface="Calibri"/>
                <a:sym typeface="Calibri"/>
              </a:rPr>
              <a:t>or</a:t>
            </a:r>
            <a:r>
              <a:rPr lang="de-DE" sz="2400" b="1" dirty="0">
                <a:latin typeface="Calibri"/>
                <a:ea typeface="Calibri"/>
                <a:cs typeface="Calibri"/>
                <a:sym typeface="Calibri"/>
              </a:rPr>
              <a:t> </a:t>
            </a:r>
            <a:r>
              <a:rPr lang="de-DE" sz="2400" b="1" dirty="0" err="1">
                <a:latin typeface="Calibri"/>
                <a:ea typeface="Calibri"/>
                <a:cs typeface="Calibri"/>
                <a:sym typeface="Calibri"/>
              </a:rPr>
              <a:t>graphics</a:t>
            </a:r>
            <a:r>
              <a:rPr lang="de-DE" sz="2400" b="1" dirty="0">
                <a:latin typeface="Calibri"/>
                <a:ea typeface="Calibri"/>
                <a:cs typeface="Calibri"/>
                <a:sym typeface="Calibri"/>
              </a:rPr>
              <a:t>. </a:t>
            </a:r>
            <a:endParaRPr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552" name="Google Shape;1552;p26"/>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02 Stakeholder Analysis</a:t>
            </a:r>
            <a:endParaRPr/>
          </a:p>
        </p:txBody>
      </p:sp>
      <p:grpSp>
        <p:nvGrpSpPr>
          <p:cNvPr id="1553" name="Google Shape;1553;p26"/>
          <p:cNvGrpSpPr/>
          <p:nvPr/>
        </p:nvGrpSpPr>
        <p:grpSpPr>
          <a:xfrm>
            <a:off x="3858475" y="2321802"/>
            <a:ext cx="7780620" cy="4244411"/>
            <a:chOff x="1039852" y="419054"/>
            <a:chExt cx="10294883" cy="5615961"/>
          </a:xfrm>
        </p:grpSpPr>
        <p:sp>
          <p:nvSpPr>
            <p:cNvPr id="1554" name="Google Shape;1554;p26"/>
            <p:cNvSpPr/>
            <p:nvPr/>
          </p:nvSpPr>
          <p:spPr>
            <a:xfrm>
              <a:off x="1497051" y="1614050"/>
              <a:ext cx="3276600" cy="1473994"/>
            </a:xfrm>
            <a:prstGeom prst="rect">
              <a:avLst/>
            </a:prstGeom>
            <a:solidFill>
              <a:srgbClr val="9ED4D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55" name="Google Shape;1555;p26"/>
            <p:cNvSpPr/>
            <p:nvPr/>
          </p:nvSpPr>
          <p:spPr>
            <a:xfrm>
              <a:off x="1497051" y="3088044"/>
              <a:ext cx="3276600" cy="1473994"/>
            </a:xfrm>
            <a:prstGeom prst="rect">
              <a:avLst/>
            </a:prstGeom>
            <a:solidFill>
              <a:srgbClr val="9ED4D3">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56" name="Google Shape;1556;p26"/>
            <p:cNvSpPr/>
            <p:nvPr/>
          </p:nvSpPr>
          <p:spPr>
            <a:xfrm>
              <a:off x="1039852" y="1621194"/>
              <a:ext cx="456010" cy="1466851"/>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57" name="Google Shape;1557;p26"/>
            <p:cNvSpPr/>
            <p:nvPr/>
          </p:nvSpPr>
          <p:spPr>
            <a:xfrm>
              <a:off x="1039852" y="3088044"/>
              <a:ext cx="456010" cy="1473994"/>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58" name="Google Shape;1558;p26"/>
            <p:cNvSpPr/>
            <p:nvPr/>
          </p:nvSpPr>
          <p:spPr>
            <a:xfrm>
              <a:off x="4770081" y="1157874"/>
              <a:ext cx="3277790" cy="45617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59" name="Google Shape;1559;p26"/>
            <p:cNvSpPr/>
            <p:nvPr/>
          </p:nvSpPr>
          <p:spPr>
            <a:xfrm>
              <a:off x="4772462" y="3088044"/>
              <a:ext cx="3277790" cy="1473994"/>
            </a:xfrm>
            <a:prstGeom prst="rect">
              <a:avLst/>
            </a:prstGeom>
            <a:solidFill>
              <a:srgbClr val="F27954">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0" name="Google Shape;1560;p26"/>
            <p:cNvSpPr/>
            <p:nvPr/>
          </p:nvSpPr>
          <p:spPr>
            <a:xfrm>
              <a:off x="4772462" y="1617622"/>
              <a:ext cx="3277790" cy="1470423"/>
            </a:xfrm>
            <a:prstGeom prst="rect">
              <a:avLst/>
            </a:prstGeom>
            <a:solidFill>
              <a:srgbClr val="F2795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1" name="Google Shape;1561;p26"/>
            <p:cNvSpPr/>
            <p:nvPr/>
          </p:nvSpPr>
          <p:spPr>
            <a:xfrm>
              <a:off x="1496456" y="1157874"/>
              <a:ext cx="3277790" cy="45617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62" name="Google Shape;1562;p26"/>
            <p:cNvSpPr txBox="1"/>
            <p:nvPr/>
          </p:nvSpPr>
          <p:spPr>
            <a:xfrm>
              <a:off x="2751809" y="1168046"/>
              <a:ext cx="9387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LOW</a:t>
              </a:r>
              <a:endParaRPr/>
            </a:p>
          </p:txBody>
        </p:sp>
        <p:sp>
          <p:nvSpPr>
            <p:cNvPr id="1563" name="Google Shape;1563;p26"/>
            <p:cNvSpPr txBox="1"/>
            <p:nvPr/>
          </p:nvSpPr>
          <p:spPr>
            <a:xfrm>
              <a:off x="5852765" y="1168046"/>
              <a:ext cx="13125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MEDIUM</a:t>
              </a:r>
              <a:endParaRPr/>
            </a:p>
          </p:txBody>
        </p:sp>
        <p:sp>
          <p:nvSpPr>
            <p:cNvPr id="1564" name="Google Shape;1564;p26"/>
            <p:cNvSpPr txBox="1"/>
            <p:nvPr/>
          </p:nvSpPr>
          <p:spPr>
            <a:xfrm rot="-5400000">
              <a:off x="754879" y="2019556"/>
              <a:ext cx="10365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HIGH</a:t>
              </a:r>
              <a:endParaRPr/>
            </a:p>
          </p:txBody>
        </p:sp>
        <p:sp>
          <p:nvSpPr>
            <p:cNvPr id="1565" name="Google Shape;1565;p26"/>
            <p:cNvSpPr txBox="1"/>
            <p:nvPr/>
          </p:nvSpPr>
          <p:spPr>
            <a:xfrm rot="-5400000">
              <a:off x="539630" y="3596428"/>
              <a:ext cx="1467000" cy="447900"/>
            </a:xfrm>
            <a:prstGeom prst="rect">
              <a:avLst/>
            </a:prstGeom>
            <a:solidFill>
              <a:srgbClr val="F27954"/>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MEDIUM</a:t>
              </a:r>
              <a:endParaRPr/>
            </a:p>
          </p:txBody>
        </p:sp>
        <p:sp>
          <p:nvSpPr>
            <p:cNvPr id="1566" name="Google Shape;1566;p26"/>
            <p:cNvSpPr/>
            <p:nvPr/>
          </p:nvSpPr>
          <p:spPr>
            <a:xfrm>
              <a:off x="8054564" y="1157874"/>
              <a:ext cx="3277790" cy="45617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67" name="Google Shape;1567;p26"/>
            <p:cNvSpPr/>
            <p:nvPr/>
          </p:nvSpPr>
          <p:spPr>
            <a:xfrm>
              <a:off x="8056945" y="3088044"/>
              <a:ext cx="3277790" cy="1473994"/>
            </a:xfrm>
            <a:prstGeom prst="rect">
              <a:avLst/>
            </a:prstGeom>
            <a:solidFill>
              <a:srgbClr val="79527B">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8" name="Google Shape;1568;p26"/>
            <p:cNvSpPr/>
            <p:nvPr/>
          </p:nvSpPr>
          <p:spPr>
            <a:xfrm>
              <a:off x="8056945" y="1617622"/>
              <a:ext cx="3277790" cy="1470423"/>
            </a:xfrm>
            <a:prstGeom prst="rect">
              <a:avLst/>
            </a:prstGeom>
            <a:solidFill>
              <a:srgbClr val="79527B">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9" name="Google Shape;1569;p26"/>
            <p:cNvSpPr txBox="1"/>
            <p:nvPr/>
          </p:nvSpPr>
          <p:spPr>
            <a:xfrm>
              <a:off x="9288432" y="1168046"/>
              <a:ext cx="10374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HIGH</a:t>
              </a:r>
              <a:endParaRPr/>
            </a:p>
          </p:txBody>
        </p:sp>
        <p:sp>
          <p:nvSpPr>
            <p:cNvPr id="1570" name="Google Shape;1570;p26"/>
            <p:cNvSpPr/>
            <p:nvPr/>
          </p:nvSpPr>
          <p:spPr>
            <a:xfrm>
              <a:off x="1495862" y="4561021"/>
              <a:ext cx="3276600" cy="1473994"/>
            </a:xfrm>
            <a:prstGeom prst="rect">
              <a:avLst/>
            </a:prstGeom>
            <a:solidFill>
              <a:srgbClr val="9ED4D3">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1" name="Google Shape;1571;p26"/>
            <p:cNvSpPr/>
            <p:nvPr/>
          </p:nvSpPr>
          <p:spPr>
            <a:xfrm>
              <a:off x="1049177" y="4561021"/>
              <a:ext cx="445496" cy="1473994"/>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72" name="Google Shape;1572;p26"/>
            <p:cNvSpPr/>
            <p:nvPr/>
          </p:nvSpPr>
          <p:spPr>
            <a:xfrm>
              <a:off x="4771273" y="4561021"/>
              <a:ext cx="3277790" cy="1473994"/>
            </a:xfrm>
            <a:prstGeom prst="rect">
              <a:avLst/>
            </a:prstGeom>
            <a:solidFill>
              <a:srgbClr val="F27954">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3" name="Google Shape;1573;p26"/>
            <p:cNvSpPr txBox="1"/>
            <p:nvPr/>
          </p:nvSpPr>
          <p:spPr>
            <a:xfrm rot="-5400000">
              <a:off x="807088" y="4990655"/>
              <a:ext cx="9297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LOW</a:t>
              </a:r>
              <a:endParaRPr/>
            </a:p>
          </p:txBody>
        </p:sp>
        <p:sp>
          <p:nvSpPr>
            <p:cNvPr id="1574" name="Google Shape;1574;p26"/>
            <p:cNvSpPr/>
            <p:nvPr/>
          </p:nvSpPr>
          <p:spPr>
            <a:xfrm>
              <a:off x="8055756" y="4561021"/>
              <a:ext cx="3277790" cy="1473994"/>
            </a:xfrm>
            <a:prstGeom prst="rect">
              <a:avLst/>
            </a:prstGeom>
            <a:solidFill>
              <a:srgbClr val="79527B">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5" name="Google Shape;1575;p26"/>
            <p:cNvSpPr txBox="1"/>
            <p:nvPr/>
          </p:nvSpPr>
          <p:spPr>
            <a:xfrm>
              <a:off x="5096911" y="419054"/>
              <a:ext cx="2624129" cy="610849"/>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a:solidFill>
                    <a:srgbClr val="595A59"/>
                  </a:solidFill>
                  <a:latin typeface="Calibri"/>
                  <a:ea typeface="Calibri"/>
                  <a:cs typeface="Calibri"/>
                  <a:sym typeface="Calibri"/>
                </a:rPr>
                <a:t>Influence</a:t>
              </a:r>
              <a:endParaRPr/>
            </a:p>
          </p:txBody>
        </p:sp>
        <p:sp>
          <p:nvSpPr>
            <p:cNvPr id="1576" name="Google Shape;1576;p26"/>
            <p:cNvSpPr/>
            <p:nvPr/>
          </p:nvSpPr>
          <p:spPr>
            <a:xfrm>
              <a:off x="2458071" y="188052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S1</a:t>
              </a:r>
              <a:endParaRPr/>
            </a:p>
          </p:txBody>
        </p:sp>
        <p:sp>
          <p:nvSpPr>
            <p:cNvPr id="1577" name="Google Shape;1577;p26"/>
            <p:cNvSpPr/>
            <p:nvPr/>
          </p:nvSpPr>
          <p:spPr>
            <a:xfrm>
              <a:off x="2857191" y="3296479"/>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S2</a:t>
              </a:r>
              <a:endParaRPr/>
            </a:p>
          </p:txBody>
        </p:sp>
        <p:sp>
          <p:nvSpPr>
            <p:cNvPr id="1578" name="Google Shape;1578;p26"/>
            <p:cNvSpPr/>
            <p:nvPr/>
          </p:nvSpPr>
          <p:spPr>
            <a:xfrm>
              <a:off x="4555406" y="2222500"/>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S3</a:t>
              </a:r>
              <a:endParaRPr/>
            </a:p>
          </p:txBody>
        </p:sp>
        <p:sp>
          <p:nvSpPr>
            <p:cNvPr id="1579" name="Google Shape;1579;p26"/>
            <p:cNvSpPr/>
            <p:nvPr/>
          </p:nvSpPr>
          <p:spPr>
            <a:xfrm>
              <a:off x="9997379" y="1654268"/>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S7</a:t>
              </a:r>
              <a:endParaRPr/>
            </a:p>
          </p:txBody>
        </p:sp>
        <p:sp>
          <p:nvSpPr>
            <p:cNvPr id="1580" name="Google Shape;1580;p26"/>
            <p:cNvSpPr/>
            <p:nvPr/>
          </p:nvSpPr>
          <p:spPr>
            <a:xfrm>
              <a:off x="8516115" y="1691044"/>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S6</a:t>
              </a:r>
              <a:endParaRPr/>
            </a:p>
          </p:txBody>
        </p:sp>
        <p:sp>
          <p:nvSpPr>
            <p:cNvPr id="1581" name="Google Shape;1581;p26"/>
            <p:cNvSpPr/>
            <p:nvPr/>
          </p:nvSpPr>
          <p:spPr>
            <a:xfrm>
              <a:off x="8207282" y="469527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S5</a:t>
              </a:r>
              <a:endParaRPr/>
            </a:p>
          </p:txBody>
        </p:sp>
        <p:sp>
          <p:nvSpPr>
            <p:cNvPr id="1582" name="Google Shape;1582;p26"/>
            <p:cNvSpPr/>
            <p:nvPr/>
          </p:nvSpPr>
          <p:spPr>
            <a:xfrm>
              <a:off x="5845199" y="4637128"/>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S4</a:t>
              </a:r>
              <a:endParaRPr/>
            </a:p>
          </p:txBody>
        </p:sp>
      </p:grpSp>
      <p:sp>
        <p:nvSpPr>
          <p:cNvPr id="1583" name="Google Shape;1583;p26"/>
          <p:cNvSpPr txBox="1"/>
          <p:nvPr/>
        </p:nvSpPr>
        <p:spPr>
          <a:xfrm rot="-5400000">
            <a:off x="2216884" y="4583590"/>
            <a:ext cx="2259236" cy="461665"/>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a:solidFill>
                  <a:srgbClr val="595A59"/>
                </a:solidFill>
                <a:latin typeface="Calibri"/>
                <a:ea typeface="Calibri"/>
                <a:cs typeface="Calibri"/>
                <a:sym typeface="Calibri"/>
              </a:rPr>
              <a:t>Involvement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8" name="Google Shape;1588;p27"/>
          <p:cNvSpPr/>
          <p:nvPr/>
        </p:nvSpPr>
        <p:spPr>
          <a:xfrm>
            <a:off x="176352" y="3400363"/>
            <a:ext cx="11253958" cy="1679943"/>
          </a:xfrm>
          <a:prstGeom prst="rect">
            <a:avLst/>
          </a:prstGeom>
          <a:solidFill>
            <a:srgbClr val="916395">
              <a:alpha val="1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9" name="Google Shape;1589;p27"/>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0" name="Google Shape;1590;p27"/>
          <p:cNvSpPr txBox="1">
            <a:spLocks noGrp="1"/>
          </p:cNvSpPr>
          <p:nvPr>
            <p:ph type="body" idx="1"/>
          </p:nvPr>
        </p:nvSpPr>
        <p:spPr>
          <a:xfrm>
            <a:off x="159566" y="1642464"/>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r>
              <a:rPr lang="de-DE" dirty="0">
                <a:latin typeface="Calibri"/>
                <a:ea typeface="Calibri"/>
                <a:cs typeface="Calibri"/>
                <a:sym typeface="Calibri"/>
              </a:rPr>
              <a:t>In </a:t>
            </a:r>
            <a:r>
              <a:rPr lang="de-DE" dirty="0" err="1">
                <a:latin typeface="Calibri"/>
                <a:ea typeface="Calibri"/>
                <a:cs typeface="Calibri"/>
                <a:sym typeface="Calibri"/>
              </a:rPr>
              <a:t>this</a:t>
            </a:r>
            <a:r>
              <a:rPr lang="de-DE" dirty="0">
                <a:latin typeface="Calibri"/>
                <a:ea typeface="Calibri"/>
                <a:cs typeface="Calibri"/>
                <a:sym typeface="Calibri"/>
              </a:rPr>
              <a:t> </a:t>
            </a:r>
            <a:r>
              <a:rPr lang="de-DE" dirty="0" err="1"/>
              <a:t>third</a:t>
            </a:r>
            <a:r>
              <a:rPr lang="de-DE" dirty="0">
                <a:latin typeface="Calibri"/>
                <a:ea typeface="Calibri"/>
                <a:cs typeface="Calibri"/>
                <a:sym typeface="Calibri"/>
              </a:rPr>
              <a:t> </a:t>
            </a:r>
            <a:r>
              <a:rPr lang="de-DE" dirty="0" err="1">
                <a:latin typeface="Calibri"/>
                <a:ea typeface="Calibri"/>
                <a:cs typeface="Calibri"/>
                <a:sym typeface="Calibri"/>
              </a:rPr>
              <a:t>step</a:t>
            </a:r>
            <a:r>
              <a:rPr lang="de-DE" dirty="0">
                <a:latin typeface="Calibri"/>
                <a:ea typeface="Calibri"/>
                <a:cs typeface="Calibri"/>
                <a:sym typeface="Calibri"/>
              </a:rPr>
              <a:t>, </a:t>
            </a:r>
            <a:r>
              <a:rPr lang="de-DE" dirty="0" err="1">
                <a:latin typeface="Calibri"/>
                <a:ea typeface="Calibri"/>
                <a:cs typeface="Calibri"/>
                <a:sym typeface="Calibri"/>
              </a:rPr>
              <a:t>it</a:t>
            </a:r>
            <a:r>
              <a:rPr lang="de-DE" dirty="0">
                <a:latin typeface="Calibri"/>
                <a:ea typeface="Calibri"/>
                <a:cs typeface="Calibri"/>
                <a:sym typeface="Calibri"/>
              </a:rPr>
              <a:t> </a:t>
            </a:r>
            <a:r>
              <a:rPr lang="de-DE" dirty="0" err="1">
                <a:latin typeface="Calibri"/>
                <a:ea typeface="Calibri"/>
                <a:cs typeface="Calibri"/>
                <a:sym typeface="Calibri"/>
              </a:rPr>
              <a:t>is</a:t>
            </a:r>
            <a:r>
              <a:rPr lang="de-DE" dirty="0">
                <a:latin typeface="Calibri"/>
                <a:ea typeface="Calibri"/>
                <a:cs typeface="Calibri"/>
                <a:sym typeface="Calibri"/>
              </a:rPr>
              <a:t> </a:t>
            </a:r>
            <a:r>
              <a:rPr lang="de-DE" dirty="0" err="1">
                <a:latin typeface="Calibri"/>
                <a:ea typeface="Calibri"/>
                <a:cs typeface="Calibri"/>
                <a:sym typeface="Calibri"/>
              </a:rPr>
              <a:t>important</a:t>
            </a:r>
            <a:r>
              <a:rPr lang="de-DE" dirty="0">
                <a:latin typeface="Calibri"/>
                <a:ea typeface="Calibri"/>
                <a:cs typeface="Calibri"/>
                <a:sym typeface="Calibri"/>
              </a:rPr>
              <a:t> to </a:t>
            </a:r>
            <a:r>
              <a:rPr lang="de-DE" dirty="0" err="1">
                <a:latin typeface="Calibri"/>
                <a:ea typeface="Calibri"/>
                <a:cs typeface="Calibri"/>
                <a:sym typeface="Calibri"/>
              </a:rPr>
              <a:t>define</a:t>
            </a:r>
            <a:r>
              <a:rPr lang="de-DE" dirty="0">
                <a:latin typeface="Calibri"/>
                <a:ea typeface="Calibri"/>
                <a:cs typeface="Calibri"/>
                <a:sym typeface="Calibri"/>
              </a:rPr>
              <a:t> </a:t>
            </a:r>
            <a:r>
              <a:rPr lang="de-DE" dirty="0" err="1">
                <a:latin typeface="Calibri"/>
                <a:ea typeface="Calibri"/>
                <a:cs typeface="Calibri"/>
                <a:sym typeface="Calibri"/>
              </a:rPr>
              <a:t>suitable</a:t>
            </a:r>
            <a:r>
              <a:rPr lang="de-DE" dirty="0">
                <a:latin typeface="Calibri"/>
                <a:ea typeface="Calibri"/>
                <a:cs typeface="Calibri"/>
                <a:sym typeface="Calibri"/>
              </a:rPr>
              <a:t> </a:t>
            </a:r>
            <a:r>
              <a:rPr lang="de-DE" dirty="0" err="1">
                <a:latin typeface="Calibri"/>
                <a:ea typeface="Calibri"/>
                <a:cs typeface="Calibri"/>
                <a:sym typeface="Calibri"/>
              </a:rPr>
              <a:t>measures</a:t>
            </a:r>
            <a:r>
              <a:rPr lang="de-DE" dirty="0">
                <a:latin typeface="Calibri"/>
                <a:ea typeface="Calibri"/>
                <a:cs typeface="Calibri"/>
                <a:sym typeface="Calibri"/>
              </a:rPr>
              <a:t> to </a:t>
            </a:r>
            <a:r>
              <a:rPr lang="de-DE" dirty="0" err="1">
                <a:latin typeface="Calibri"/>
                <a:ea typeface="Calibri"/>
                <a:cs typeface="Calibri"/>
                <a:sym typeface="Calibri"/>
              </a:rPr>
              <a:t>strengthen</a:t>
            </a:r>
            <a:r>
              <a:rPr lang="de-DE" dirty="0">
                <a:latin typeface="Calibri"/>
                <a:ea typeface="Calibri"/>
                <a:cs typeface="Calibri"/>
                <a:sym typeface="Calibri"/>
              </a:rPr>
              <a:t> </a:t>
            </a:r>
            <a:r>
              <a:rPr lang="de-DE" dirty="0" err="1">
                <a:latin typeface="Calibri"/>
                <a:ea typeface="Calibri"/>
                <a:cs typeface="Calibri"/>
                <a:sym typeface="Calibri"/>
              </a:rPr>
              <a:t>the</a:t>
            </a:r>
            <a:r>
              <a:rPr lang="de-DE" dirty="0">
                <a:latin typeface="Calibri"/>
                <a:ea typeface="Calibri"/>
                <a:cs typeface="Calibri"/>
                <a:sym typeface="Calibri"/>
              </a:rPr>
              <a:t> positive </a:t>
            </a:r>
            <a:r>
              <a:rPr lang="de-DE" dirty="0" err="1">
                <a:latin typeface="Calibri"/>
                <a:ea typeface="Calibri"/>
                <a:cs typeface="Calibri"/>
                <a:sym typeface="Calibri"/>
              </a:rPr>
              <a:t>attitude</a:t>
            </a:r>
            <a:r>
              <a:rPr lang="de-DE" dirty="0">
                <a:latin typeface="Calibri"/>
                <a:ea typeface="Calibri"/>
                <a:cs typeface="Calibri"/>
                <a:sym typeface="Calibri"/>
              </a:rPr>
              <a:t> of </a:t>
            </a:r>
            <a:r>
              <a:rPr lang="de-DE" dirty="0" err="1">
                <a:latin typeface="Calibri"/>
                <a:ea typeface="Calibri"/>
                <a:cs typeface="Calibri"/>
                <a:sym typeface="Calibri"/>
              </a:rPr>
              <a:t>the</a:t>
            </a:r>
            <a:r>
              <a:rPr lang="de-DE" dirty="0">
                <a:latin typeface="Calibri"/>
                <a:ea typeface="Calibri"/>
                <a:cs typeface="Calibri"/>
                <a:sym typeface="Calibri"/>
              </a:rPr>
              <a:t> </a:t>
            </a:r>
            <a:r>
              <a:rPr lang="de-DE" dirty="0" err="1">
                <a:latin typeface="Calibri"/>
                <a:ea typeface="Calibri"/>
                <a:cs typeface="Calibri"/>
                <a:sym typeface="Calibri"/>
              </a:rPr>
              <a:t>stakeholders</a:t>
            </a:r>
            <a:r>
              <a:rPr lang="de-DE" dirty="0">
                <a:latin typeface="Calibri"/>
                <a:ea typeface="Calibri"/>
                <a:cs typeface="Calibri"/>
                <a:sym typeface="Calibri"/>
              </a:rPr>
              <a:t> and to </a:t>
            </a:r>
            <a:r>
              <a:rPr lang="de-DE" dirty="0" err="1">
                <a:latin typeface="Calibri"/>
                <a:ea typeface="Calibri"/>
                <a:cs typeface="Calibri"/>
                <a:sym typeface="Calibri"/>
              </a:rPr>
              <a:t>reduce</a:t>
            </a:r>
            <a:r>
              <a:rPr lang="de-DE" dirty="0">
                <a:latin typeface="Calibri"/>
                <a:ea typeface="Calibri"/>
                <a:cs typeface="Calibri"/>
                <a:sym typeface="Calibri"/>
              </a:rPr>
              <a:t> </a:t>
            </a:r>
            <a:r>
              <a:rPr lang="de-DE" dirty="0" err="1">
                <a:latin typeface="Calibri"/>
                <a:ea typeface="Calibri"/>
                <a:cs typeface="Calibri"/>
                <a:sym typeface="Calibri"/>
              </a:rPr>
              <a:t>the</a:t>
            </a:r>
            <a:r>
              <a:rPr lang="de-DE" dirty="0">
                <a:latin typeface="Calibri"/>
                <a:ea typeface="Calibri"/>
                <a:cs typeface="Calibri"/>
                <a:sym typeface="Calibri"/>
              </a:rPr>
              <a:t> </a:t>
            </a:r>
            <a:r>
              <a:rPr lang="de-DE" dirty="0" err="1">
                <a:latin typeface="Calibri"/>
                <a:ea typeface="Calibri"/>
                <a:cs typeface="Calibri"/>
                <a:sym typeface="Calibri"/>
              </a:rPr>
              <a:t>influence</a:t>
            </a:r>
            <a:r>
              <a:rPr lang="de-DE" dirty="0">
                <a:latin typeface="Calibri"/>
                <a:ea typeface="Calibri"/>
                <a:cs typeface="Calibri"/>
                <a:sym typeface="Calibri"/>
              </a:rPr>
              <a:t> of </a:t>
            </a:r>
            <a:r>
              <a:rPr lang="de-DE" dirty="0" err="1">
                <a:latin typeface="Calibri"/>
                <a:ea typeface="Calibri"/>
                <a:cs typeface="Calibri"/>
                <a:sym typeface="Calibri"/>
              </a:rPr>
              <a:t>negatively</a:t>
            </a:r>
            <a:r>
              <a:rPr lang="de-DE" dirty="0">
                <a:latin typeface="Calibri"/>
                <a:ea typeface="Calibri"/>
                <a:cs typeface="Calibri"/>
                <a:sym typeface="Calibri"/>
              </a:rPr>
              <a:t> </a:t>
            </a:r>
            <a:r>
              <a:rPr lang="de-DE" dirty="0" err="1">
                <a:latin typeface="Calibri"/>
                <a:ea typeface="Calibri"/>
                <a:cs typeface="Calibri"/>
                <a:sym typeface="Calibri"/>
              </a:rPr>
              <a:t>minded</a:t>
            </a:r>
            <a:r>
              <a:rPr lang="de-DE" dirty="0">
                <a:latin typeface="Calibri"/>
                <a:ea typeface="Calibri"/>
                <a:cs typeface="Calibri"/>
                <a:sym typeface="Calibri"/>
              </a:rPr>
              <a:t> and powerful </a:t>
            </a:r>
            <a:r>
              <a:rPr lang="de-DE" dirty="0" err="1">
                <a:latin typeface="Calibri"/>
                <a:ea typeface="Calibri"/>
                <a:cs typeface="Calibri"/>
                <a:sym typeface="Calibri"/>
              </a:rPr>
              <a:t>stakeholders</a:t>
            </a:r>
            <a:r>
              <a:rPr lang="de-DE" dirty="0">
                <a:latin typeface="Calibri"/>
                <a:ea typeface="Calibri"/>
                <a:cs typeface="Calibri"/>
                <a:sym typeface="Calibri"/>
              </a:rPr>
              <a:t>. </a:t>
            </a:r>
            <a:endParaRPr dirty="0"/>
          </a:p>
          <a:p>
            <a:pPr marL="12700" lvl="0" indent="-12700" algn="l" rtl="0">
              <a:lnSpc>
                <a:spcPct val="90000"/>
              </a:lnSpc>
              <a:spcBef>
                <a:spcPts val="1000"/>
              </a:spcBef>
              <a:spcAft>
                <a:spcPts val="0"/>
              </a:spcAft>
              <a:buClr>
                <a:srgbClr val="595A59"/>
              </a:buClr>
              <a:buSzPts val="2400"/>
              <a:buNone/>
            </a:pPr>
            <a:endParaRPr dirty="0">
              <a:latin typeface="Calibri"/>
              <a:ea typeface="Calibri"/>
              <a:cs typeface="Calibri"/>
              <a:sym typeface="Calibri"/>
            </a:endParaRPr>
          </a:p>
          <a:p>
            <a:pPr marL="12700" lvl="0" indent="-12700" algn="l" rtl="0">
              <a:lnSpc>
                <a:spcPct val="90000"/>
              </a:lnSpc>
              <a:spcBef>
                <a:spcPts val="1000"/>
              </a:spcBef>
              <a:spcAft>
                <a:spcPts val="0"/>
              </a:spcAft>
              <a:buClr>
                <a:srgbClr val="F27954"/>
              </a:buClr>
              <a:buSzPts val="2400"/>
              <a:buNone/>
            </a:pPr>
            <a:r>
              <a:rPr lang="de-DE" b="1" dirty="0">
                <a:solidFill>
                  <a:srgbClr val="F27954"/>
                </a:solidFill>
                <a:latin typeface="Calibri"/>
                <a:ea typeface="Calibri"/>
                <a:cs typeface="Calibri"/>
                <a:sym typeface="Calibri"/>
              </a:rPr>
              <a:t>Ask </a:t>
            </a:r>
            <a:r>
              <a:rPr lang="de-DE" b="1" dirty="0" err="1">
                <a:solidFill>
                  <a:srgbClr val="F27954"/>
                </a:solidFill>
                <a:latin typeface="Calibri"/>
                <a:ea typeface="Calibri"/>
                <a:cs typeface="Calibri"/>
                <a:sym typeface="Calibri"/>
              </a:rPr>
              <a:t>yourself</a:t>
            </a:r>
            <a:r>
              <a:rPr lang="de-DE" b="1" dirty="0">
                <a:solidFill>
                  <a:srgbClr val="F27954"/>
                </a:solidFill>
                <a:latin typeface="Calibri"/>
                <a:ea typeface="Calibri"/>
                <a:cs typeface="Calibri"/>
                <a:sym typeface="Calibri"/>
              </a:rPr>
              <a:t>:</a:t>
            </a:r>
            <a:endParaRPr dirty="0"/>
          </a:p>
          <a:p>
            <a:pPr marL="0" lvl="0" indent="0" algn="l" rtl="0">
              <a:lnSpc>
                <a:spcPct val="90000"/>
              </a:lnSpc>
              <a:spcBef>
                <a:spcPts val="1000"/>
              </a:spcBef>
              <a:spcAft>
                <a:spcPts val="0"/>
              </a:spcAft>
              <a:buClr>
                <a:srgbClr val="F16924"/>
              </a:buClr>
              <a:buSzPts val="2400"/>
              <a:buNone/>
            </a:pPr>
            <a:r>
              <a:rPr lang="de-DE" dirty="0">
                <a:latin typeface="Calibri"/>
                <a:ea typeface="Calibri"/>
                <a:cs typeface="Calibri"/>
                <a:sym typeface="Calibri"/>
              </a:rPr>
              <a:t>Who </a:t>
            </a:r>
            <a:r>
              <a:rPr lang="de-DE" dirty="0" err="1">
                <a:latin typeface="Calibri"/>
                <a:ea typeface="Calibri"/>
                <a:cs typeface="Calibri"/>
                <a:sym typeface="Calibri"/>
              </a:rPr>
              <a:t>needs</a:t>
            </a:r>
            <a:r>
              <a:rPr lang="de-DE" dirty="0">
                <a:latin typeface="Calibri"/>
                <a:ea typeface="Calibri"/>
                <a:cs typeface="Calibri"/>
                <a:sym typeface="Calibri"/>
              </a:rPr>
              <a:t> to </a:t>
            </a:r>
            <a:r>
              <a:rPr lang="de-DE" dirty="0" err="1">
                <a:latin typeface="Calibri"/>
                <a:ea typeface="Calibri"/>
                <a:cs typeface="Calibri"/>
                <a:sym typeface="Calibri"/>
              </a:rPr>
              <a:t>be</a:t>
            </a:r>
            <a:r>
              <a:rPr lang="de-DE" dirty="0">
                <a:latin typeface="Calibri"/>
                <a:ea typeface="Calibri"/>
                <a:cs typeface="Calibri"/>
                <a:sym typeface="Calibri"/>
              </a:rPr>
              <a:t> </a:t>
            </a:r>
            <a:r>
              <a:rPr lang="de-DE" dirty="0" err="1">
                <a:latin typeface="Calibri"/>
                <a:ea typeface="Calibri"/>
                <a:cs typeface="Calibri"/>
                <a:sym typeface="Calibri"/>
              </a:rPr>
              <a:t>informed</a:t>
            </a:r>
            <a:r>
              <a:rPr lang="de-DE" dirty="0">
                <a:latin typeface="Calibri"/>
                <a:ea typeface="Calibri"/>
                <a:cs typeface="Calibri"/>
                <a:sym typeface="Calibri"/>
              </a:rPr>
              <a:t> </a:t>
            </a:r>
            <a:r>
              <a:rPr lang="de-DE" dirty="0" err="1">
                <a:latin typeface="Calibri"/>
                <a:ea typeface="Calibri"/>
                <a:cs typeface="Calibri"/>
                <a:sym typeface="Calibri"/>
              </a:rPr>
              <a:t>about</a:t>
            </a:r>
            <a:r>
              <a:rPr lang="de-DE" dirty="0">
                <a:latin typeface="Calibri"/>
                <a:ea typeface="Calibri"/>
                <a:cs typeface="Calibri"/>
                <a:sym typeface="Calibri"/>
              </a:rPr>
              <a:t> </a:t>
            </a:r>
            <a:r>
              <a:rPr lang="de-DE" dirty="0" err="1">
                <a:latin typeface="Calibri"/>
                <a:ea typeface="Calibri"/>
                <a:cs typeface="Calibri"/>
                <a:sym typeface="Calibri"/>
              </a:rPr>
              <a:t>what</a:t>
            </a:r>
            <a:r>
              <a:rPr lang="de-DE" dirty="0">
                <a:latin typeface="Calibri"/>
                <a:ea typeface="Calibri"/>
                <a:cs typeface="Calibri"/>
                <a:sym typeface="Calibri"/>
              </a:rPr>
              <a:t>, </a:t>
            </a:r>
            <a:r>
              <a:rPr lang="de-DE" dirty="0" err="1">
                <a:latin typeface="Calibri"/>
                <a:ea typeface="Calibri"/>
                <a:cs typeface="Calibri"/>
                <a:sym typeface="Calibri"/>
              </a:rPr>
              <a:t>how</a:t>
            </a:r>
            <a:r>
              <a:rPr lang="de-DE" dirty="0">
                <a:latin typeface="Calibri"/>
                <a:ea typeface="Calibri"/>
                <a:cs typeface="Calibri"/>
                <a:sym typeface="Calibri"/>
              </a:rPr>
              <a:t> and </a:t>
            </a:r>
            <a:r>
              <a:rPr lang="de-DE" dirty="0" err="1">
                <a:latin typeface="Calibri"/>
                <a:ea typeface="Calibri"/>
                <a:cs typeface="Calibri"/>
                <a:sym typeface="Calibri"/>
              </a:rPr>
              <a:t>when</a:t>
            </a:r>
            <a:r>
              <a:rPr lang="de-DE" dirty="0">
                <a:latin typeface="Calibri"/>
                <a:ea typeface="Calibri"/>
                <a:cs typeface="Calibri"/>
                <a:sym typeface="Calibri"/>
              </a:rPr>
              <a:t> in </a:t>
            </a:r>
            <a:r>
              <a:rPr lang="de-DE" dirty="0" err="1">
                <a:latin typeface="Calibri"/>
                <a:ea typeface="Calibri"/>
                <a:cs typeface="Calibri"/>
                <a:sym typeface="Calibri"/>
              </a:rPr>
              <a:t>order</a:t>
            </a:r>
            <a:r>
              <a:rPr lang="de-DE" dirty="0">
                <a:latin typeface="Calibri"/>
                <a:ea typeface="Calibri"/>
                <a:cs typeface="Calibri"/>
                <a:sym typeface="Calibri"/>
              </a:rPr>
              <a:t> to </a:t>
            </a:r>
            <a:r>
              <a:rPr lang="de-DE" dirty="0" err="1">
                <a:latin typeface="Calibri"/>
                <a:ea typeface="Calibri"/>
                <a:cs typeface="Calibri"/>
                <a:sym typeface="Calibri"/>
              </a:rPr>
              <a:t>control</a:t>
            </a:r>
            <a:r>
              <a:rPr lang="de-DE" dirty="0">
                <a:latin typeface="Calibri"/>
                <a:ea typeface="Calibri"/>
                <a:cs typeface="Calibri"/>
                <a:sym typeface="Calibri"/>
              </a:rPr>
              <a:t> </a:t>
            </a:r>
            <a:r>
              <a:rPr lang="de-DE" dirty="0" err="1">
                <a:latin typeface="Calibri"/>
                <a:ea typeface="Calibri"/>
                <a:cs typeface="Calibri"/>
                <a:sym typeface="Calibri"/>
              </a:rPr>
              <a:t>stakeholder</a:t>
            </a:r>
            <a:r>
              <a:rPr lang="de-DE" dirty="0">
                <a:latin typeface="Calibri"/>
                <a:ea typeface="Calibri"/>
                <a:cs typeface="Calibri"/>
                <a:sym typeface="Calibri"/>
              </a:rPr>
              <a:t> </a:t>
            </a:r>
            <a:r>
              <a:rPr lang="de-DE" dirty="0" err="1">
                <a:latin typeface="Calibri"/>
                <a:ea typeface="Calibri"/>
                <a:cs typeface="Calibri"/>
                <a:sym typeface="Calibri"/>
              </a:rPr>
              <a:t>influences</a:t>
            </a:r>
            <a:r>
              <a:rPr lang="de-DE" dirty="0">
                <a:latin typeface="Calibri"/>
                <a:ea typeface="Calibri"/>
                <a:cs typeface="Calibri"/>
                <a:sym typeface="Calibri"/>
              </a:rPr>
              <a:t> in </a:t>
            </a:r>
            <a:r>
              <a:rPr lang="de-DE" dirty="0" err="1">
                <a:latin typeface="Calibri"/>
                <a:ea typeface="Calibri"/>
                <a:cs typeface="Calibri"/>
                <a:sym typeface="Calibri"/>
              </a:rPr>
              <a:t>the</a:t>
            </a:r>
            <a:r>
              <a:rPr lang="de-DE" dirty="0">
                <a:latin typeface="Calibri"/>
                <a:ea typeface="Calibri"/>
                <a:cs typeface="Calibri"/>
                <a:sym typeface="Calibri"/>
              </a:rPr>
              <a:t> </a:t>
            </a:r>
            <a:r>
              <a:rPr lang="de-DE" dirty="0" err="1">
                <a:latin typeface="Calibri"/>
                <a:ea typeface="Calibri"/>
                <a:cs typeface="Calibri"/>
                <a:sym typeface="Calibri"/>
              </a:rPr>
              <a:t>interest</a:t>
            </a:r>
            <a:r>
              <a:rPr lang="de-DE" dirty="0">
                <a:latin typeface="Calibri"/>
                <a:ea typeface="Calibri"/>
                <a:cs typeface="Calibri"/>
                <a:sym typeface="Calibri"/>
              </a:rPr>
              <a:t> of </a:t>
            </a:r>
            <a:r>
              <a:rPr lang="de-DE" dirty="0" err="1">
                <a:latin typeface="Calibri"/>
                <a:ea typeface="Calibri"/>
                <a:cs typeface="Calibri"/>
                <a:sym typeface="Calibri"/>
              </a:rPr>
              <a:t>the</a:t>
            </a:r>
            <a:r>
              <a:rPr lang="de-DE" dirty="0">
                <a:latin typeface="Calibri"/>
                <a:ea typeface="Calibri"/>
                <a:cs typeface="Calibri"/>
                <a:sym typeface="Calibri"/>
              </a:rPr>
              <a:t> </a:t>
            </a:r>
            <a:r>
              <a:rPr lang="de-DE" dirty="0" err="1">
                <a:latin typeface="Calibri"/>
                <a:ea typeface="Calibri"/>
                <a:cs typeface="Calibri"/>
                <a:sym typeface="Calibri"/>
              </a:rPr>
              <a:t>company</a:t>
            </a:r>
            <a:r>
              <a:rPr lang="de-DE" dirty="0">
                <a:latin typeface="Calibri"/>
                <a:ea typeface="Calibri"/>
                <a:cs typeface="Calibri"/>
                <a:sym typeface="Calibri"/>
              </a:rPr>
              <a:t>?</a:t>
            </a:r>
            <a:endParaRPr dirty="0"/>
          </a:p>
          <a:p>
            <a:pPr marL="12700" lvl="0" indent="-12700" algn="l" rtl="0">
              <a:lnSpc>
                <a:spcPct val="90000"/>
              </a:lnSpc>
              <a:spcBef>
                <a:spcPts val="1000"/>
              </a:spcBef>
              <a:spcAft>
                <a:spcPts val="0"/>
              </a:spcAft>
              <a:buClr>
                <a:srgbClr val="595A59"/>
              </a:buClr>
              <a:buSzPts val="2400"/>
              <a:buNone/>
            </a:pPr>
            <a:endParaRPr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591" name="Google Shape;1591;p2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03 Measures and Action Plan</a:t>
            </a:r>
            <a:endParaRPr/>
          </a:p>
        </p:txBody>
      </p:sp>
      <p:sp>
        <p:nvSpPr>
          <p:cNvPr id="1592" name="Google Shape;1592;p27"/>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Capture actions that strengthen the positive impact of your stakeholders.</a:t>
            </a:r>
            <a:endParaRPr sz="1600" b="0" i="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28"/>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8" name="Google Shape;1598;p28"/>
          <p:cNvSpPr txBox="1">
            <a:spLocks noGrp="1"/>
          </p:cNvSpPr>
          <p:nvPr>
            <p:ph type="body" idx="1"/>
          </p:nvPr>
        </p:nvSpPr>
        <p:spPr>
          <a:xfrm>
            <a:off x="389965" y="1592123"/>
            <a:ext cx="11233283"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a:latin typeface="Calibri"/>
                <a:ea typeface="Calibri"/>
                <a:cs typeface="Calibri"/>
                <a:sym typeface="Calibri"/>
              </a:rPr>
              <a:t>By far the largest share of stakeholder management comprises communication activities. Define these measures in the form of a communication plan (more on communication later in this module). </a:t>
            </a:r>
            <a:endParaRPr/>
          </a:p>
          <a:p>
            <a:pPr marL="12700" lvl="0" indent="-12700" algn="l" rtl="0">
              <a:lnSpc>
                <a:spcPct val="90000"/>
              </a:lnSpc>
              <a:spcBef>
                <a:spcPts val="1000"/>
              </a:spcBef>
              <a:spcAft>
                <a:spcPts val="0"/>
              </a:spcAft>
              <a:buClr>
                <a:srgbClr val="595A59"/>
              </a:buClr>
              <a:buSzPts val="2400"/>
              <a:buNone/>
            </a:pPr>
            <a:endParaRPr sz="2400" b="1">
              <a:latin typeface="Calibri"/>
              <a:ea typeface="Calibri"/>
              <a:cs typeface="Calibri"/>
              <a:sym typeface="Calibri"/>
            </a:endParaRPr>
          </a:p>
        </p:txBody>
      </p:sp>
      <p:sp>
        <p:nvSpPr>
          <p:cNvPr id="1599" name="Google Shape;1599;p2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03 Measures and Action Plan</a:t>
            </a:r>
            <a:endParaRPr/>
          </a:p>
        </p:txBody>
      </p:sp>
      <p:graphicFrame>
        <p:nvGraphicFramePr>
          <p:cNvPr id="1600" name="Google Shape;1600;p28"/>
          <p:cNvGraphicFramePr/>
          <p:nvPr/>
        </p:nvGraphicFramePr>
        <p:xfrm>
          <a:off x="2440852" y="2931664"/>
          <a:ext cx="9182375" cy="3090875"/>
        </p:xfrm>
        <a:graphic>
          <a:graphicData uri="http://schemas.openxmlformats.org/drawingml/2006/table">
            <a:tbl>
              <a:tblPr firstRow="1" bandRow="1">
                <a:noFill/>
                <a:tableStyleId>{A248249D-0062-4A43-8C2F-7051DE47C05B}</a:tableStyleId>
              </a:tblPr>
              <a:tblGrid>
                <a:gridCol w="733800">
                  <a:extLst>
                    <a:ext uri="{9D8B030D-6E8A-4147-A177-3AD203B41FA5}">
                      <a16:colId xmlns:a16="http://schemas.microsoft.com/office/drawing/2014/main" val="20000"/>
                    </a:ext>
                  </a:extLst>
                </a:gridCol>
                <a:gridCol w="2163675">
                  <a:extLst>
                    <a:ext uri="{9D8B030D-6E8A-4147-A177-3AD203B41FA5}">
                      <a16:colId xmlns:a16="http://schemas.microsoft.com/office/drawing/2014/main" val="20001"/>
                    </a:ext>
                  </a:extLst>
                </a:gridCol>
                <a:gridCol w="2069600">
                  <a:extLst>
                    <a:ext uri="{9D8B030D-6E8A-4147-A177-3AD203B41FA5}">
                      <a16:colId xmlns:a16="http://schemas.microsoft.com/office/drawing/2014/main" val="20002"/>
                    </a:ext>
                  </a:extLst>
                </a:gridCol>
                <a:gridCol w="1236675">
                  <a:extLst>
                    <a:ext uri="{9D8B030D-6E8A-4147-A177-3AD203B41FA5}">
                      <a16:colId xmlns:a16="http://schemas.microsoft.com/office/drawing/2014/main" val="20003"/>
                    </a:ext>
                  </a:extLst>
                </a:gridCol>
                <a:gridCol w="945025">
                  <a:extLst>
                    <a:ext uri="{9D8B030D-6E8A-4147-A177-3AD203B41FA5}">
                      <a16:colId xmlns:a16="http://schemas.microsoft.com/office/drawing/2014/main" val="20004"/>
                    </a:ext>
                  </a:extLst>
                </a:gridCol>
                <a:gridCol w="2033600">
                  <a:extLst>
                    <a:ext uri="{9D8B030D-6E8A-4147-A177-3AD203B41FA5}">
                      <a16:colId xmlns:a16="http://schemas.microsoft.com/office/drawing/2014/main" val="20005"/>
                    </a:ext>
                  </a:extLst>
                </a:gridCol>
              </a:tblGrid>
              <a:tr h="965650">
                <a:tc>
                  <a:txBody>
                    <a:bodyPr/>
                    <a:lstStyle/>
                    <a:p>
                      <a:pPr marL="0" marR="0" lvl="0" indent="0" algn="l" rtl="0">
                        <a:spcBef>
                          <a:spcPts val="0"/>
                        </a:spcBef>
                        <a:spcAft>
                          <a:spcPts val="0"/>
                        </a:spcAft>
                        <a:buNone/>
                      </a:pPr>
                      <a:r>
                        <a:rPr lang="de-DE" sz="1800" b="1">
                          <a:solidFill>
                            <a:schemeClr val="lt1"/>
                          </a:solidFill>
                        </a:rPr>
                        <a:t>NR.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STAKEHOLDER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WHO IS RESPONSIBLE?</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WHEN?</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FORM</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CONTENT</a:t>
                      </a:r>
                      <a:endParaRPr sz="1800"/>
                    </a:p>
                  </a:txBody>
                  <a:tcPr marL="91450" marR="91450" marT="45725" marB="45725">
                    <a:solidFill>
                      <a:srgbClr val="9ED4D3"/>
                    </a:solidFill>
                  </a:tcPr>
                </a:tc>
                <a:extLst>
                  <a:ext uri="{0D108BD9-81ED-4DB2-BD59-A6C34878D82A}">
                    <a16:rowId xmlns:a16="http://schemas.microsoft.com/office/drawing/2014/main" val="10000"/>
                  </a:ext>
                </a:extLst>
              </a:tr>
              <a:tr h="664125">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1"/>
                  </a:ext>
                </a:extLst>
              </a:tr>
              <a:tr h="7305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2"/>
                  </a:ext>
                </a:extLst>
              </a:tr>
              <a:tr h="7305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pic>
        <p:nvPicPr>
          <p:cNvPr id="1182" name="Google Shape;1182;p3" descr="Ein Bild, das Person, draußen, Schaukel, darstellend enthält.&#10;&#10;Automatisch generierte Beschreibung"/>
          <p:cNvPicPr preferRelativeResize="0">
            <a:picLocks noGrp="1"/>
          </p:cNvPicPr>
          <p:nvPr>
            <p:ph type="pic" idx="2"/>
          </p:nvPr>
        </p:nvPicPr>
        <p:blipFill rotWithShape="1">
          <a:blip r:embed="rId3">
            <a:alphaModFix/>
          </a:blip>
          <a:srcRect l="23252" r="23253"/>
          <a:stretch/>
        </p:blipFill>
        <p:spPr>
          <a:xfrm>
            <a:off x="6852062" y="228600"/>
            <a:ext cx="5105121" cy="6362700"/>
          </a:xfrm>
          <a:prstGeom prst="rect">
            <a:avLst/>
          </a:prstGeom>
          <a:solidFill>
            <a:schemeClr val="lt1"/>
          </a:solidFill>
          <a:ln>
            <a:noFill/>
          </a:ln>
        </p:spPr>
      </p:pic>
      <p:sp>
        <p:nvSpPr>
          <p:cNvPr id="1183" name="Google Shape;1183;p3"/>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400"/>
              <a:buNone/>
            </a:pPr>
            <a:r>
              <a:rPr lang="de-DE" dirty="0"/>
              <a:t>… </a:t>
            </a:r>
            <a:r>
              <a:rPr lang="de-DE" dirty="0" err="1"/>
              <a:t>be</a:t>
            </a:r>
            <a:r>
              <a:rPr lang="de-DE" dirty="0"/>
              <a:t> </a:t>
            </a:r>
            <a:r>
              <a:rPr lang="de-DE" dirty="0" err="1"/>
              <a:t>able</a:t>
            </a:r>
            <a:r>
              <a:rPr lang="de-DE" dirty="0"/>
              <a:t> to </a:t>
            </a:r>
            <a:r>
              <a:rPr lang="de-DE" dirty="0" err="1"/>
              <a:t>sketch</a:t>
            </a:r>
            <a:r>
              <a:rPr lang="de-DE" dirty="0"/>
              <a:t> and </a:t>
            </a:r>
            <a:r>
              <a:rPr lang="de-DE" dirty="0" err="1"/>
              <a:t>optimise</a:t>
            </a:r>
            <a:r>
              <a:rPr lang="de-DE" dirty="0"/>
              <a:t> operational </a:t>
            </a:r>
            <a:r>
              <a:rPr lang="de-DE" dirty="0" err="1"/>
              <a:t>processes</a:t>
            </a:r>
            <a:endParaRPr dirty="0"/>
          </a:p>
          <a:p>
            <a:pPr marL="228600" lvl="0" indent="-228600" algn="l" rtl="0">
              <a:lnSpc>
                <a:spcPct val="90000"/>
              </a:lnSpc>
              <a:spcBef>
                <a:spcPts val="1000"/>
              </a:spcBef>
              <a:spcAft>
                <a:spcPts val="0"/>
              </a:spcAft>
              <a:buClr>
                <a:schemeClr val="lt1"/>
              </a:buClr>
              <a:buSzPts val="2400"/>
              <a:buNone/>
            </a:pPr>
            <a:r>
              <a:rPr lang="de-DE" dirty="0"/>
              <a:t>… </a:t>
            </a:r>
            <a:r>
              <a:rPr lang="de-DE" dirty="0" err="1"/>
              <a:t>know</a:t>
            </a:r>
            <a:r>
              <a:rPr lang="de-DE" dirty="0"/>
              <a:t> </a:t>
            </a:r>
            <a:r>
              <a:rPr lang="de-DE" dirty="0" err="1"/>
              <a:t>how</a:t>
            </a:r>
            <a:r>
              <a:rPr lang="de-DE" dirty="0"/>
              <a:t> to </a:t>
            </a:r>
            <a:r>
              <a:rPr lang="de-DE" dirty="0" err="1"/>
              <a:t>identify</a:t>
            </a:r>
            <a:r>
              <a:rPr lang="de-DE" dirty="0"/>
              <a:t> and </a:t>
            </a:r>
            <a:r>
              <a:rPr lang="de-DE" dirty="0" err="1"/>
              <a:t>assess</a:t>
            </a:r>
            <a:r>
              <a:rPr lang="de-DE" dirty="0"/>
              <a:t> </a:t>
            </a:r>
            <a:r>
              <a:rPr lang="de-DE" dirty="0" err="1"/>
              <a:t>your</a:t>
            </a:r>
            <a:r>
              <a:rPr lang="de-DE" dirty="0"/>
              <a:t> </a:t>
            </a:r>
            <a:r>
              <a:rPr lang="de-DE" dirty="0" err="1"/>
              <a:t>stakeholders</a:t>
            </a:r>
            <a:endParaRPr dirty="0"/>
          </a:p>
          <a:p>
            <a:pPr marL="228600" lvl="0" indent="-228600" algn="l" rtl="0">
              <a:lnSpc>
                <a:spcPct val="90000"/>
              </a:lnSpc>
              <a:spcBef>
                <a:spcPts val="1000"/>
              </a:spcBef>
              <a:spcAft>
                <a:spcPts val="0"/>
              </a:spcAft>
              <a:buClr>
                <a:schemeClr val="lt1"/>
              </a:buClr>
              <a:buSzPts val="2400"/>
              <a:buNone/>
            </a:pPr>
            <a:r>
              <a:rPr lang="de-DE" dirty="0"/>
              <a:t>… </a:t>
            </a:r>
            <a:r>
              <a:rPr lang="de-DE" dirty="0" err="1"/>
              <a:t>know</a:t>
            </a:r>
            <a:r>
              <a:rPr lang="de-DE" dirty="0"/>
              <a:t> </a:t>
            </a:r>
            <a:r>
              <a:rPr lang="de-DE" dirty="0" err="1"/>
              <a:t>the</a:t>
            </a:r>
            <a:r>
              <a:rPr lang="de-DE" dirty="0"/>
              <a:t> </a:t>
            </a:r>
            <a:r>
              <a:rPr lang="de-DE" dirty="0" err="1"/>
              <a:t>importance</a:t>
            </a:r>
            <a:r>
              <a:rPr lang="de-DE" dirty="0"/>
              <a:t> of human </a:t>
            </a:r>
            <a:r>
              <a:rPr lang="de-DE" dirty="0" err="1"/>
              <a:t>resources</a:t>
            </a:r>
            <a:r>
              <a:rPr lang="de-DE" dirty="0"/>
              <a:t> </a:t>
            </a:r>
            <a:r>
              <a:rPr lang="de-DE" dirty="0" err="1"/>
              <a:t>for</a:t>
            </a:r>
            <a:r>
              <a:rPr lang="de-DE" dirty="0"/>
              <a:t> </a:t>
            </a:r>
            <a:r>
              <a:rPr lang="de-DE" dirty="0" err="1"/>
              <a:t>the</a:t>
            </a:r>
            <a:r>
              <a:rPr lang="de-DE" dirty="0"/>
              <a:t> </a:t>
            </a:r>
            <a:r>
              <a:rPr lang="de-DE" dirty="0" err="1"/>
              <a:t>company</a:t>
            </a:r>
            <a:r>
              <a:rPr lang="de-DE" dirty="0"/>
              <a:t> and </a:t>
            </a:r>
            <a:r>
              <a:rPr lang="de-DE" dirty="0" err="1"/>
              <a:t>be</a:t>
            </a:r>
            <a:r>
              <a:rPr lang="de-DE" dirty="0"/>
              <a:t> </a:t>
            </a:r>
            <a:r>
              <a:rPr lang="de-DE" dirty="0" err="1"/>
              <a:t>able</a:t>
            </a:r>
            <a:r>
              <a:rPr lang="de-DE" dirty="0"/>
              <a:t> to </a:t>
            </a:r>
            <a:r>
              <a:rPr lang="de-DE" dirty="0" err="1"/>
              <a:t>guide</a:t>
            </a:r>
            <a:r>
              <a:rPr lang="de-DE" dirty="0"/>
              <a:t> </a:t>
            </a:r>
            <a:r>
              <a:rPr lang="de-DE" dirty="0" err="1"/>
              <a:t>your</a:t>
            </a:r>
            <a:r>
              <a:rPr lang="de-DE" dirty="0"/>
              <a:t> </a:t>
            </a:r>
            <a:r>
              <a:rPr lang="de-DE" dirty="0" err="1"/>
              <a:t>staff</a:t>
            </a:r>
            <a:r>
              <a:rPr lang="de-DE" dirty="0"/>
              <a:t> </a:t>
            </a:r>
            <a:r>
              <a:rPr lang="de-DE" dirty="0" err="1"/>
              <a:t>through</a:t>
            </a:r>
            <a:r>
              <a:rPr lang="de-DE" dirty="0"/>
              <a:t> </a:t>
            </a:r>
            <a:r>
              <a:rPr lang="de-DE" dirty="0" err="1"/>
              <a:t>crises</a:t>
            </a:r>
            <a:endParaRPr dirty="0"/>
          </a:p>
          <a:p>
            <a:pPr marL="228600" lvl="0" indent="-228600" algn="l" rtl="0">
              <a:lnSpc>
                <a:spcPct val="90000"/>
              </a:lnSpc>
              <a:spcBef>
                <a:spcPts val="1000"/>
              </a:spcBef>
              <a:spcAft>
                <a:spcPts val="0"/>
              </a:spcAft>
              <a:buClr>
                <a:schemeClr val="lt1"/>
              </a:buClr>
              <a:buSzPts val="2400"/>
              <a:buNone/>
            </a:pPr>
            <a:r>
              <a:rPr lang="de-DE" dirty="0"/>
              <a:t>…</a:t>
            </a:r>
            <a:r>
              <a:rPr lang="de-DE" dirty="0" err="1"/>
              <a:t>be</a:t>
            </a:r>
            <a:r>
              <a:rPr lang="de-DE" dirty="0"/>
              <a:t> </a:t>
            </a:r>
            <a:r>
              <a:rPr lang="de-DE" dirty="0" err="1"/>
              <a:t>trained</a:t>
            </a:r>
            <a:r>
              <a:rPr lang="de-DE" dirty="0"/>
              <a:t> in </a:t>
            </a:r>
            <a:r>
              <a:rPr lang="de-DE" dirty="0" err="1"/>
              <a:t>crisis</a:t>
            </a:r>
            <a:r>
              <a:rPr lang="de-DE" dirty="0"/>
              <a:t> </a:t>
            </a:r>
            <a:r>
              <a:rPr lang="de-DE" dirty="0" err="1"/>
              <a:t>communication</a:t>
            </a:r>
            <a:endParaRPr dirty="0"/>
          </a:p>
          <a:p>
            <a:pPr marL="228600" lvl="0" indent="-228600" algn="l" rtl="0">
              <a:lnSpc>
                <a:spcPct val="90000"/>
              </a:lnSpc>
              <a:spcBef>
                <a:spcPts val="1000"/>
              </a:spcBef>
              <a:spcAft>
                <a:spcPts val="0"/>
              </a:spcAft>
              <a:buClr>
                <a:schemeClr val="lt1"/>
              </a:buClr>
              <a:buSzPts val="2400"/>
              <a:buNone/>
            </a:pPr>
            <a:r>
              <a:rPr lang="de-DE" dirty="0"/>
              <a:t>…</a:t>
            </a:r>
            <a:r>
              <a:rPr lang="de-DE" dirty="0" err="1"/>
              <a:t>know</a:t>
            </a:r>
            <a:r>
              <a:rPr lang="de-DE" dirty="0"/>
              <a:t> </a:t>
            </a:r>
            <a:r>
              <a:rPr lang="de-DE" dirty="0" err="1"/>
              <a:t>how</a:t>
            </a:r>
            <a:r>
              <a:rPr lang="de-DE" dirty="0"/>
              <a:t> to </a:t>
            </a:r>
            <a:r>
              <a:rPr lang="de-DE" dirty="0" err="1"/>
              <a:t>use</a:t>
            </a:r>
            <a:r>
              <a:rPr lang="de-DE" dirty="0"/>
              <a:t> social </a:t>
            </a:r>
            <a:r>
              <a:rPr lang="de-DE" dirty="0" err="1"/>
              <a:t>media</a:t>
            </a:r>
            <a:r>
              <a:rPr lang="de-DE" dirty="0"/>
              <a:t> to </a:t>
            </a:r>
            <a:r>
              <a:rPr lang="de-DE" dirty="0" err="1"/>
              <a:t>the</a:t>
            </a:r>
            <a:r>
              <a:rPr lang="de-DE" dirty="0"/>
              <a:t> </a:t>
            </a:r>
            <a:r>
              <a:rPr lang="de-DE" dirty="0" err="1"/>
              <a:t>company's</a:t>
            </a:r>
            <a:r>
              <a:rPr lang="de-DE" dirty="0"/>
              <a:t> </a:t>
            </a:r>
            <a:r>
              <a:rPr lang="de-DE" dirty="0" err="1"/>
              <a:t>advantage</a:t>
            </a:r>
            <a:r>
              <a:rPr lang="de-DE" dirty="0"/>
              <a:t>, </a:t>
            </a:r>
            <a:r>
              <a:rPr lang="de-DE" dirty="0" err="1"/>
              <a:t>especially</a:t>
            </a:r>
            <a:r>
              <a:rPr lang="de-DE" dirty="0"/>
              <a:t> in </a:t>
            </a:r>
            <a:r>
              <a:rPr lang="de-DE" dirty="0" err="1"/>
              <a:t>crises</a:t>
            </a:r>
            <a:endParaRPr dirty="0"/>
          </a:p>
        </p:txBody>
      </p:sp>
      <p:sp>
        <p:nvSpPr>
          <p:cNvPr id="1184" name="Google Shape;1184;p3"/>
          <p:cNvSpPr txBox="1">
            <a:spLocks noGrp="1"/>
          </p:cNvSpPr>
          <p:nvPr>
            <p:ph type="body" idx="3"/>
          </p:nvPr>
        </p:nvSpPr>
        <p:spPr>
          <a:xfrm>
            <a:off x="1718561" y="595510"/>
            <a:ext cx="5105121" cy="100977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After completing this module, you will…</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04"/>
        <p:cNvGrpSpPr/>
        <p:nvPr/>
      </p:nvGrpSpPr>
      <p:grpSpPr>
        <a:xfrm>
          <a:off x="0" y="0"/>
          <a:ext cx="0" cy="0"/>
          <a:chOff x="0" y="0"/>
          <a:chExt cx="0" cy="0"/>
        </a:xfrm>
      </p:grpSpPr>
      <p:sp>
        <p:nvSpPr>
          <p:cNvPr id="1605" name="Google Shape;1605;p29"/>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6" name="Google Shape;1606;p29"/>
          <p:cNvSpPr txBox="1">
            <a:spLocks noGrp="1"/>
          </p:cNvSpPr>
          <p:nvPr>
            <p:ph type="body" idx="1"/>
          </p:nvPr>
        </p:nvSpPr>
        <p:spPr>
          <a:xfrm>
            <a:off x="6333566" y="1825574"/>
            <a:ext cx="5372882" cy="4430429"/>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595A59"/>
              </a:buClr>
              <a:buSzPts val="2400"/>
              <a:buNone/>
            </a:pPr>
            <a:r>
              <a:rPr lang="de-DE" sz="2400" dirty="0">
                <a:latin typeface="Calibri"/>
                <a:ea typeface="Calibri"/>
                <a:cs typeface="Calibri"/>
                <a:sym typeface="Calibri"/>
              </a:rPr>
              <a:t>The </a:t>
            </a:r>
            <a:r>
              <a:rPr lang="de-DE" sz="2400" dirty="0" err="1">
                <a:latin typeface="Calibri"/>
                <a:ea typeface="Calibri"/>
                <a:cs typeface="Calibri"/>
                <a:sym typeface="Calibri"/>
              </a:rPr>
              <a:t>implementation</a:t>
            </a:r>
            <a:r>
              <a:rPr lang="de-DE" sz="2400" dirty="0">
                <a:latin typeface="Calibri"/>
                <a:ea typeface="Calibri"/>
                <a:cs typeface="Calibri"/>
                <a:sym typeface="Calibri"/>
              </a:rPr>
              <a:t> of </a:t>
            </a:r>
            <a:r>
              <a:rPr lang="de-DE" sz="2400" dirty="0" err="1">
                <a:latin typeface="Calibri"/>
                <a:ea typeface="Calibri"/>
                <a:cs typeface="Calibri"/>
                <a:sym typeface="Calibri"/>
              </a:rPr>
              <a:t>the</a:t>
            </a:r>
            <a:r>
              <a:rPr lang="de-DE" sz="2400" dirty="0">
                <a:latin typeface="Calibri"/>
                <a:ea typeface="Calibri"/>
                <a:cs typeface="Calibri"/>
                <a:sym typeface="Calibri"/>
              </a:rPr>
              <a:t> </a:t>
            </a:r>
            <a:r>
              <a:rPr lang="de-DE" sz="2400" dirty="0" err="1">
                <a:latin typeface="Calibri"/>
                <a:ea typeface="Calibri"/>
                <a:cs typeface="Calibri"/>
                <a:sym typeface="Calibri"/>
              </a:rPr>
              <a:t>communication</a:t>
            </a:r>
            <a:r>
              <a:rPr lang="de-DE" sz="2400" dirty="0">
                <a:latin typeface="Calibri"/>
                <a:ea typeface="Calibri"/>
                <a:cs typeface="Calibri"/>
                <a:sym typeface="Calibri"/>
              </a:rPr>
              <a:t> plan </a:t>
            </a:r>
            <a:r>
              <a:rPr lang="de-DE" sz="2400" dirty="0" err="1">
                <a:latin typeface="Calibri"/>
                <a:ea typeface="Calibri"/>
                <a:cs typeface="Calibri"/>
                <a:sym typeface="Calibri"/>
              </a:rPr>
              <a:t>may</a:t>
            </a:r>
            <a:r>
              <a:rPr lang="de-DE" sz="2400" dirty="0">
                <a:latin typeface="Calibri"/>
                <a:ea typeface="Calibri"/>
                <a:cs typeface="Calibri"/>
                <a:sym typeface="Calibri"/>
              </a:rPr>
              <a:t> </a:t>
            </a:r>
            <a:r>
              <a:rPr lang="de-DE" sz="2400" dirty="0" err="1">
                <a:latin typeface="Calibri"/>
                <a:ea typeface="Calibri"/>
                <a:cs typeface="Calibri"/>
                <a:sym typeface="Calibri"/>
              </a:rPr>
              <a:t>sound</a:t>
            </a:r>
            <a:r>
              <a:rPr lang="de-DE" sz="2400" dirty="0">
                <a:latin typeface="Calibri"/>
                <a:ea typeface="Calibri"/>
                <a:cs typeface="Calibri"/>
                <a:sym typeface="Calibri"/>
              </a:rPr>
              <a:t> simple at </a:t>
            </a:r>
            <a:r>
              <a:rPr lang="de-DE" sz="2400" dirty="0" err="1">
                <a:latin typeface="Calibri"/>
                <a:ea typeface="Calibri"/>
                <a:cs typeface="Calibri"/>
                <a:sym typeface="Calibri"/>
              </a:rPr>
              <a:t>first</a:t>
            </a:r>
            <a:r>
              <a:rPr lang="de-DE" sz="2400" dirty="0">
                <a:latin typeface="Calibri"/>
                <a:ea typeface="Calibri"/>
                <a:cs typeface="Calibri"/>
                <a:sym typeface="Calibri"/>
              </a:rPr>
              <a:t>, but in </a:t>
            </a:r>
            <a:r>
              <a:rPr lang="de-DE" sz="2400" dirty="0" err="1">
                <a:latin typeface="Calibri"/>
                <a:ea typeface="Calibri"/>
                <a:cs typeface="Calibri"/>
                <a:sym typeface="Calibri"/>
              </a:rPr>
              <a:t>practice</a:t>
            </a:r>
            <a:r>
              <a:rPr lang="de-DE" sz="2400" dirty="0">
                <a:latin typeface="Calibri"/>
                <a:ea typeface="Calibri"/>
                <a:cs typeface="Calibri"/>
                <a:sym typeface="Calibri"/>
              </a:rPr>
              <a:t> </a:t>
            </a:r>
            <a:r>
              <a:rPr lang="de-DE" sz="2400" dirty="0" err="1">
                <a:latin typeface="Calibri"/>
                <a:ea typeface="Calibri"/>
                <a:cs typeface="Calibri"/>
                <a:sym typeface="Calibri"/>
              </a:rPr>
              <a:t>it</a:t>
            </a:r>
            <a:r>
              <a:rPr lang="de-DE" sz="2400" dirty="0">
                <a:latin typeface="Calibri"/>
                <a:ea typeface="Calibri"/>
                <a:cs typeface="Calibri"/>
                <a:sym typeface="Calibri"/>
              </a:rPr>
              <a:t> </a:t>
            </a:r>
            <a:r>
              <a:rPr lang="de-DE" sz="2400" dirty="0" err="1">
                <a:latin typeface="Calibri"/>
                <a:ea typeface="Calibri"/>
                <a:cs typeface="Calibri"/>
                <a:sym typeface="Calibri"/>
              </a:rPr>
              <a:t>often</a:t>
            </a:r>
            <a:r>
              <a:rPr lang="de-DE" sz="2400" dirty="0">
                <a:latin typeface="Calibri"/>
                <a:ea typeface="Calibri"/>
                <a:cs typeface="Calibri"/>
                <a:sym typeface="Calibri"/>
              </a:rPr>
              <a:t> falls </a:t>
            </a:r>
            <a:r>
              <a:rPr lang="de-DE" sz="2400" dirty="0" err="1">
                <a:latin typeface="Calibri"/>
                <a:ea typeface="Calibri"/>
                <a:cs typeface="Calibri"/>
                <a:sym typeface="Calibri"/>
              </a:rPr>
              <a:t>behind</a:t>
            </a:r>
            <a:r>
              <a:rPr lang="de-DE" sz="2400" dirty="0">
                <a:latin typeface="Calibri"/>
                <a:ea typeface="Calibri"/>
                <a:cs typeface="Calibri"/>
                <a:sym typeface="Calibri"/>
              </a:rPr>
              <a:t> </a:t>
            </a:r>
            <a:r>
              <a:rPr lang="de-DE" sz="2400" dirty="0" err="1">
                <a:latin typeface="Calibri"/>
                <a:ea typeface="Calibri"/>
                <a:cs typeface="Calibri"/>
                <a:sym typeface="Calibri"/>
              </a:rPr>
              <a:t>as</a:t>
            </a:r>
            <a:r>
              <a:rPr lang="de-DE" sz="2400" dirty="0">
                <a:latin typeface="Calibri"/>
                <a:ea typeface="Calibri"/>
                <a:cs typeface="Calibri"/>
                <a:sym typeface="Calibri"/>
              </a:rPr>
              <a:t> </a:t>
            </a:r>
            <a:r>
              <a:rPr lang="de-DE" sz="2400" dirty="0" err="1">
                <a:latin typeface="Calibri"/>
                <a:ea typeface="Calibri"/>
                <a:cs typeface="Calibri"/>
                <a:sym typeface="Calibri"/>
              </a:rPr>
              <a:t>soon</a:t>
            </a:r>
            <a:r>
              <a:rPr lang="de-DE" sz="2400" dirty="0">
                <a:latin typeface="Calibri"/>
                <a:ea typeface="Calibri"/>
                <a:cs typeface="Calibri"/>
                <a:sym typeface="Calibri"/>
              </a:rPr>
              <a:t> </a:t>
            </a:r>
            <a:r>
              <a:rPr lang="de-DE" sz="2400" dirty="0" err="1">
                <a:latin typeface="Calibri"/>
                <a:ea typeface="Calibri"/>
                <a:cs typeface="Calibri"/>
                <a:sym typeface="Calibri"/>
              </a:rPr>
              <a:t>as</a:t>
            </a:r>
            <a:r>
              <a:rPr lang="de-DE" sz="2400" dirty="0">
                <a:latin typeface="Calibri"/>
                <a:ea typeface="Calibri"/>
                <a:cs typeface="Calibri"/>
                <a:sym typeface="Calibri"/>
              </a:rPr>
              <a:t> </a:t>
            </a:r>
            <a:r>
              <a:rPr lang="de-DE" sz="2400" dirty="0" err="1">
                <a:latin typeface="Calibri"/>
                <a:ea typeface="Calibri"/>
                <a:cs typeface="Calibri"/>
                <a:sym typeface="Calibri"/>
              </a:rPr>
              <a:t>problems</a:t>
            </a:r>
            <a:r>
              <a:rPr lang="de-DE" sz="2400" dirty="0">
                <a:latin typeface="Calibri"/>
                <a:ea typeface="Calibri"/>
                <a:cs typeface="Calibri"/>
                <a:sym typeface="Calibri"/>
              </a:rPr>
              <a:t> </a:t>
            </a:r>
            <a:r>
              <a:rPr lang="de-DE" sz="2400" dirty="0" err="1">
                <a:latin typeface="Calibri"/>
                <a:ea typeface="Calibri"/>
                <a:cs typeface="Calibri"/>
                <a:sym typeface="Calibri"/>
              </a:rPr>
              <a:t>with</a:t>
            </a:r>
            <a:r>
              <a:rPr lang="de-DE" sz="2400" dirty="0">
                <a:latin typeface="Calibri"/>
                <a:ea typeface="Calibri"/>
                <a:cs typeface="Calibri"/>
                <a:sym typeface="Calibri"/>
              </a:rPr>
              <a:t> </a:t>
            </a:r>
            <a:r>
              <a:rPr lang="de-DE" sz="2400" dirty="0" err="1">
                <a:latin typeface="Calibri"/>
                <a:ea typeface="Calibri"/>
                <a:cs typeface="Calibri"/>
                <a:sym typeface="Calibri"/>
              </a:rPr>
              <a:t>the</a:t>
            </a:r>
            <a:r>
              <a:rPr lang="de-DE" sz="2400" dirty="0">
                <a:latin typeface="Calibri"/>
                <a:ea typeface="Calibri"/>
                <a:cs typeface="Calibri"/>
                <a:sym typeface="Calibri"/>
              </a:rPr>
              <a:t> </a:t>
            </a:r>
            <a:r>
              <a:rPr lang="de-DE" sz="2400" dirty="0" err="1">
                <a:latin typeface="Calibri"/>
                <a:ea typeface="Calibri"/>
                <a:cs typeface="Calibri"/>
                <a:sym typeface="Calibri"/>
              </a:rPr>
              <a:t>content</a:t>
            </a:r>
            <a:r>
              <a:rPr lang="de-DE" sz="2400" dirty="0">
                <a:latin typeface="Calibri"/>
                <a:ea typeface="Calibri"/>
                <a:cs typeface="Calibri"/>
                <a:sym typeface="Calibri"/>
              </a:rPr>
              <a:t> of </a:t>
            </a:r>
            <a:r>
              <a:rPr lang="de-DE" sz="2400" dirty="0" err="1">
                <a:latin typeface="Calibri"/>
                <a:ea typeface="Calibri"/>
                <a:cs typeface="Calibri"/>
                <a:sym typeface="Calibri"/>
              </a:rPr>
              <a:t>the</a:t>
            </a:r>
            <a:r>
              <a:rPr lang="de-DE" sz="2400" dirty="0">
                <a:latin typeface="Calibri"/>
                <a:ea typeface="Calibri"/>
                <a:cs typeface="Calibri"/>
                <a:sym typeface="Calibri"/>
              </a:rPr>
              <a:t> </a:t>
            </a:r>
            <a:r>
              <a:rPr lang="de-DE" sz="2400" dirty="0" err="1">
                <a:latin typeface="Calibri"/>
                <a:ea typeface="Calibri"/>
                <a:cs typeface="Calibri"/>
                <a:sym typeface="Calibri"/>
              </a:rPr>
              <a:t>project</a:t>
            </a:r>
            <a:r>
              <a:rPr lang="de-DE" sz="2400" dirty="0">
                <a:latin typeface="Calibri"/>
                <a:ea typeface="Calibri"/>
                <a:cs typeface="Calibri"/>
                <a:sym typeface="Calibri"/>
              </a:rPr>
              <a:t> </a:t>
            </a:r>
            <a:r>
              <a:rPr lang="de-DE" sz="2400" dirty="0" err="1">
                <a:latin typeface="Calibri"/>
                <a:ea typeface="Calibri"/>
                <a:cs typeface="Calibri"/>
                <a:sym typeface="Calibri"/>
              </a:rPr>
              <a:t>are</a:t>
            </a:r>
            <a:r>
              <a:rPr lang="de-DE" sz="2400" dirty="0">
                <a:latin typeface="Calibri"/>
                <a:ea typeface="Calibri"/>
                <a:cs typeface="Calibri"/>
                <a:sym typeface="Calibri"/>
              </a:rPr>
              <a:t> </a:t>
            </a:r>
            <a:r>
              <a:rPr lang="de-DE" sz="2400" dirty="0" err="1">
                <a:latin typeface="Calibri"/>
                <a:ea typeface="Calibri"/>
                <a:cs typeface="Calibri"/>
                <a:sym typeface="Calibri"/>
              </a:rPr>
              <a:t>considered</a:t>
            </a:r>
            <a:r>
              <a:rPr lang="de-DE" sz="2400" dirty="0">
                <a:latin typeface="Calibri"/>
                <a:ea typeface="Calibri"/>
                <a:cs typeface="Calibri"/>
                <a:sym typeface="Calibri"/>
              </a:rPr>
              <a:t> </a:t>
            </a:r>
            <a:r>
              <a:rPr lang="de-DE" sz="2400" dirty="0" err="1">
                <a:latin typeface="Calibri"/>
                <a:ea typeface="Calibri"/>
                <a:cs typeface="Calibri"/>
                <a:sym typeface="Calibri"/>
              </a:rPr>
              <a:t>more</a:t>
            </a:r>
            <a:r>
              <a:rPr lang="de-DE" sz="2400" dirty="0">
                <a:latin typeface="Calibri"/>
                <a:ea typeface="Calibri"/>
                <a:cs typeface="Calibri"/>
                <a:sym typeface="Calibri"/>
              </a:rPr>
              <a:t> urgent. In </a:t>
            </a:r>
            <a:r>
              <a:rPr lang="de-DE" sz="2400" dirty="0" err="1">
                <a:latin typeface="Calibri"/>
                <a:ea typeface="Calibri"/>
                <a:cs typeface="Calibri"/>
                <a:sym typeface="Calibri"/>
              </a:rPr>
              <a:t>this</a:t>
            </a:r>
            <a:r>
              <a:rPr lang="de-DE" sz="2400" dirty="0">
                <a:latin typeface="Calibri"/>
                <a:ea typeface="Calibri"/>
                <a:cs typeface="Calibri"/>
                <a:sym typeface="Calibri"/>
              </a:rPr>
              <a:t> </a:t>
            </a:r>
            <a:r>
              <a:rPr lang="de-DE" sz="2400" dirty="0" err="1">
                <a:latin typeface="Calibri"/>
                <a:ea typeface="Calibri"/>
                <a:cs typeface="Calibri"/>
                <a:sym typeface="Calibri"/>
              </a:rPr>
              <a:t>step</a:t>
            </a:r>
            <a:r>
              <a:rPr lang="de-DE" sz="2400" dirty="0">
                <a:latin typeface="Calibri"/>
                <a:ea typeface="Calibri"/>
                <a:cs typeface="Calibri"/>
                <a:sym typeface="Calibri"/>
              </a:rPr>
              <a:t> </a:t>
            </a:r>
            <a:r>
              <a:rPr lang="de-DE" sz="2400" dirty="0" err="1">
                <a:latin typeface="Calibri"/>
                <a:ea typeface="Calibri"/>
                <a:cs typeface="Calibri"/>
                <a:sym typeface="Calibri"/>
              </a:rPr>
              <a:t>it</a:t>
            </a:r>
            <a:r>
              <a:rPr lang="de-DE" sz="2400" dirty="0">
                <a:latin typeface="Calibri"/>
                <a:ea typeface="Calibri"/>
                <a:cs typeface="Calibri"/>
                <a:sym typeface="Calibri"/>
              </a:rPr>
              <a:t> </a:t>
            </a:r>
            <a:r>
              <a:rPr lang="de-DE" sz="2400" dirty="0" err="1">
                <a:latin typeface="Calibri"/>
                <a:ea typeface="Calibri"/>
                <a:cs typeface="Calibri"/>
                <a:sym typeface="Calibri"/>
              </a:rPr>
              <a:t>is</a:t>
            </a:r>
            <a:r>
              <a:rPr lang="de-DE" sz="2400" dirty="0">
                <a:latin typeface="Calibri"/>
                <a:ea typeface="Calibri"/>
                <a:cs typeface="Calibri"/>
                <a:sym typeface="Calibri"/>
              </a:rPr>
              <a:t> </a:t>
            </a:r>
            <a:r>
              <a:rPr lang="de-DE" sz="2400" dirty="0" err="1">
                <a:latin typeface="Calibri"/>
                <a:ea typeface="Calibri"/>
                <a:cs typeface="Calibri"/>
                <a:sym typeface="Calibri"/>
              </a:rPr>
              <a:t>important</a:t>
            </a:r>
            <a:r>
              <a:rPr lang="de-DE" sz="2400" dirty="0">
                <a:latin typeface="Calibri"/>
                <a:ea typeface="Calibri"/>
                <a:cs typeface="Calibri"/>
                <a:sym typeface="Calibri"/>
              </a:rPr>
              <a:t> to </a:t>
            </a:r>
            <a:r>
              <a:rPr lang="de-DE" sz="2400" dirty="0" err="1">
                <a:latin typeface="Calibri"/>
                <a:ea typeface="Calibri"/>
                <a:cs typeface="Calibri"/>
                <a:sym typeface="Calibri"/>
              </a:rPr>
              <a:t>implement</a:t>
            </a:r>
            <a:r>
              <a:rPr lang="de-DE" sz="2400" dirty="0">
                <a:latin typeface="Calibri"/>
                <a:ea typeface="Calibri"/>
                <a:cs typeface="Calibri"/>
                <a:sym typeface="Calibri"/>
              </a:rPr>
              <a:t> </a:t>
            </a:r>
            <a:r>
              <a:rPr lang="de-DE" sz="2400" dirty="0" err="1">
                <a:latin typeface="Calibri"/>
                <a:ea typeface="Calibri"/>
                <a:cs typeface="Calibri"/>
                <a:sym typeface="Calibri"/>
              </a:rPr>
              <a:t>clear</a:t>
            </a:r>
            <a:r>
              <a:rPr lang="de-DE" sz="2400" dirty="0">
                <a:latin typeface="Calibri"/>
                <a:ea typeface="Calibri"/>
                <a:cs typeface="Calibri"/>
                <a:sym typeface="Calibri"/>
              </a:rPr>
              <a:t> </a:t>
            </a:r>
            <a:r>
              <a:rPr lang="de-DE" sz="2400" dirty="0" err="1">
                <a:latin typeface="Calibri"/>
                <a:ea typeface="Calibri"/>
                <a:cs typeface="Calibri"/>
                <a:sym typeface="Calibri"/>
              </a:rPr>
              <a:t>communications</a:t>
            </a:r>
            <a:r>
              <a:rPr lang="de-DE" sz="2400" dirty="0">
                <a:latin typeface="Calibri"/>
                <a:ea typeface="Calibri"/>
                <a:cs typeface="Calibri"/>
                <a:sym typeface="Calibri"/>
              </a:rPr>
              <a:t> </a:t>
            </a:r>
            <a:r>
              <a:rPr lang="de-DE" sz="2400" dirty="0" err="1">
                <a:latin typeface="Calibri"/>
                <a:ea typeface="Calibri"/>
                <a:cs typeface="Calibri"/>
                <a:sym typeface="Calibri"/>
              </a:rPr>
              <a:t>measures</a:t>
            </a:r>
            <a:r>
              <a:rPr lang="de-DE" sz="2400" dirty="0">
                <a:latin typeface="Calibri"/>
                <a:ea typeface="Calibri"/>
                <a:cs typeface="Calibri"/>
                <a:sym typeface="Calibri"/>
              </a:rPr>
              <a:t> </a:t>
            </a:r>
            <a:r>
              <a:rPr lang="de-DE" sz="2400" dirty="0" err="1">
                <a:latin typeface="Calibri"/>
                <a:ea typeface="Calibri"/>
                <a:cs typeface="Calibri"/>
                <a:sym typeface="Calibri"/>
              </a:rPr>
              <a:t>throughout</a:t>
            </a:r>
            <a:r>
              <a:rPr lang="de-DE" sz="2400" dirty="0">
                <a:latin typeface="Calibri"/>
                <a:ea typeface="Calibri"/>
                <a:cs typeface="Calibri"/>
                <a:sym typeface="Calibri"/>
              </a:rPr>
              <a:t> </a:t>
            </a:r>
            <a:r>
              <a:rPr lang="de-DE" sz="2400" dirty="0" err="1">
                <a:latin typeface="Calibri"/>
                <a:ea typeface="Calibri"/>
                <a:cs typeface="Calibri"/>
                <a:sym typeface="Calibri"/>
              </a:rPr>
              <a:t>the</a:t>
            </a:r>
            <a:r>
              <a:rPr lang="de-DE" sz="2400" dirty="0">
                <a:latin typeface="Calibri"/>
                <a:ea typeface="Calibri"/>
                <a:cs typeface="Calibri"/>
                <a:sym typeface="Calibri"/>
              </a:rPr>
              <a:t> </a:t>
            </a:r>
            <a:r>
              <a:rPr lang="de-DE" sz="2400" dirty="0" err="1">
                <a:latin typeface="Calibri"/>
                <a:ea typeface="Calibri"/>
                <a:cs typeface="Calibri"/>
                <a:sym typeface="Calibri"/>
              </a:rPr>
              <a:t>entire</a:t>
            </a:r>
            <a:r>
              <a:rPr lang="de-DE" sz="2400" dirty="0">
                <a:latin typeface="Calibri"/>
                <a:ea typeface="Calibri"/>
                <a:cs typeface="Calibri"/>
                <a:sym typeface="Calibri"/>
              </a:rPr>
              <a:t> </a:t>
            </a:r>
            <a:r>
              <a:rPr lang="de-DE" sz="2400" dirty="0" err="1">
                <a:latin typeface="Calibri"/>
                <a:ea typeface="Calibri"/>
                <a:cs typeface="Calibri"/>
                <a:sym typeface="Calibri"/>
              </a:rPr>
              <a:t>project</a:t>
            </a:r>
            <a:r>
              <a:rPr lang="de-DE" sz="2400" dirty="0">
                <a:latin typeface="Calibri"/>
                <a:ea typeface="Calibri"/>
                <a:cs typeface="Calibri"/>
                <a:sym typeface="Calibri"/>
              </a:rPr>
              <a:t> </a:t>
            </a:r>
            <a:r>
              <a:rPr lang="de-DE" sz="2400" dirty="0" err="1">
                <a:latin typeface="Calibri"/>
                <a:ea typeface="Calibri"/>
                <a:cs typeface="Calibri"/>
                <a:sym typeface="Calibri"/>
              </a:rPr>
              <a:t>duration</a:t>
            </a:r>
            <a:r>
              <a:rPr lang="de-DE" sz="2400" dirty="0">
                <a:latin typeface="Calibri"/>
                <a:ea typeface="Calibri"/>
                <a:cs typeface="Calibri"/>
                <a:sym typeface="Calibri"/>
              </a:rPr>
              <a:t>.</a:t>
            </a:r>
            <a:endParaRPr dirty="0"/>
          </a:p>
          <a:p>
            <a:pPr marL="228600" lvl="0" indent="-228600" algn="l" rtl="0">
              <a:lnSpc>
                <a:spcPct val="100000"/>
              </a:lnSpc>
              <a:spcBef>
                <a:spcPts val="600"/>
              </a:spcBef>
              <a:spcAft>
                <a:spcPts val="0"/>
              </a:spcAft>
              <a:buClr>
                <a:srgbClr val="595A59"/>
              </a:buClr>
              <a:buSzPts val="2400"/>
              <a:buNone/>
            </a:pPr>
            <a:r>
              <a:rPr lang="de-DE" sz="2400" dirty="0">
                <a:latin typeface="Calibri"/>
                <a:ea typeface="Calibri"/>
                <a:cs typeface="Calibri"/>
                <a:sym typeface="Calibri"/>
              </a:rPr>
              <a:t>Overall, </a:t>
            </a:r>
            <a:r>
              <a:rPr lang="de-DE" sz="2400" dirty="0" err="1">
                <a:latin typeface="Calibri"/>
                <a:ea typeface="Calibri"/>
                <a:cs typeface="Calibri"/>
                <a:sym typeface="Calibri"/>
              </a:rPr>
              <a:t>the</a:t>
            </a:r>
            <a:r>
              <a:rPr lang="de-DE" sz="2400" dirty="0">
                <a:latin typeface="Calibri"/>
                <a:ea typeface="Calibri"/>
                <a:cs typeface="Calibri"/>
                <a:sym typeface="Calibri"/>
              </a:rPr>
              <a:t> Stakeholder Management </a:t>
            </a:r>
            <a:r>
              <a:rPr lang="de-DE" sz="2400" dirty="0" err="1">
                <a:latin typeface="Calibri"/>
                <a:ea typeface="Calibri"/>
                <a:cs typeface="Calibri"/>
                <a:sym typeface="Calibri"/>
              </a:rPr>
              <a:t>should</a:t>
            </a:r>
            <a:r>
              <a:rPr lang="de-DE" sz="2400" dirty="0">
                <a:latin typeface="Calibri"/>
                <a:ea typeface="Calibri"/>
                <a:cs typeface="Calibri"/>
                <a:sym typeface="Calibri"/>
              </a:rPr>
              <a:t> follow a </a:t>
            </a:r>
            <a:r>
              <a:rPr lang="de-DE" sz="2400" dirty="0" err="1">
                <a:latin typeface="Calibri"/>
                <a:ea typeface="Calibri"/>
                <a:cs typeface="Calibri"/>
                <a:sym typeface="Calibri"/>
              </a:rPr>
              <a:t>general</a:t>
            </a:r>
            <a:r>
              <a:rPr lang="de-DE" sz="2400" dirty="0">
                <a:latin typeface="Calibri"/>
                <a:ea typeface="Calibri"/>
                <a:cs typeface="Calibri"/>
                <a:sym typeface="Calibri"/>
              </a:rPr>
              <a:t> </a:t>
            </a:r>
            <a:r>
              <a:rPr lang="de-DE" dirty="0" err="1"/>
              <a:t>m</a:t>
            </a:r>
            <a:r>
              <a:rPr lang="de-DE" sz="2400" dirty="0" err="1">
                <a:latin typeface="Calibri"/>
                <a:ea typeface="Calibri"/>
                <a:cs typeface="Calibri"/>
                <a:sym typeface="Calibri"/>
              </a:rPr>
              <a:t>anagement</a:t>
            </a:r>
            <a:r>
              <a:rPr lang="de-DE" sz="2400" dirty="0">
                <a:latin typeface="Calibri"/>
                <a:ea typeface="Calibri"/>
                <a:cs typeface="Calibri"/>
                <a:sym typeface="Calibri"/>
              </a:rPr>
              <a:t> </a:t>
            </a:r>
            <a:r>
              <a:rPr lang="de-DE" dirty="0" err="1"/>
              <a:t>p</a:t>
            </a:r>
            <a:r>
              <a:rPr lang="de-DE" sz="2400" dirty="0" err="1">
                <a:latin typeface="Calibri"/>
                <a:ea typeface="Calibri"/>
                <a:cs typeface="Calibri"/>
                <a:sym typeface="Calibri"/>
              </a:rPr>
              <a:t>rocess</a:t>
            </a:r>
            <a:r>
              <a:rPr lang="de-DE" sz="2400" dirty="0">
                <a:latin typeface="Calibri"/>
                <a:ea typeface="Calibri"/>
                <a:cs typeface="Calibri"/>
                <a:sym typeface="Calibri"/>
              </a:rPr>
              <a:t>!</a:t>
            </a:r>
            <a:endParaRPr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607" name="Google Shape;1607;p2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04 Implementing &amp; Tracking Communication</a:t>
            </a:r>
            <a:endParaRPr/>
          </a:p>
        </p:txBody>
      </p:sp>
      <p:grpSp>
        <p:nvGrpSpPr>
          <p:cNvPr id="1608" name="Google Shape;1608;p29"/>
          <p:cNvGrpSpPr/>
          <p:nvPr/>
        </p:nvGrpSpPr>
        <p:grpSpPr>
          <a:xfrm>
            <a:off x="1274679" y="1777781"/>
            <a:ext cx="4212000" cy="4213110"/>
            <a:chOff x="5082734" y="1675347"/>
            <a:chExt cx="4438640" cy="4439807"/>
          </a:xfrm>
        </p:grpSpPr>
        <p:sp>
          <p:nvSpPr>
            <p:cNvPr id="1609" name="Google Shape;1609;p29"/>
            <p:cNvSpPr/>
            <p:nvPr/>
          </p:nvSpPr>
          <p:spPr>
            <a:xfrm>
              <a:off x="5452524" y="1675347"/>
              <a:ext cx="2397215" cy="1496656"/>
            </a:xfrm>
            <a:custGeom>
              <a:avLst/>
              <a:gdLst/>
              <a:ahLst/>
              <a:cxnLst/>
              <a:rect l="l" t="t" r="r" b="b"/>
              <a:pathLst>
                <a:path w="9060" h="5659" extrusionOk="0">
                  <a:moveTo>
                    <a:pt x="1860" y="3720"/>
                  </a:moveTo>
                  <a:lnTo>
                    <a:pt x="1860" y="3720"/>
                  </a:lnTo>
                  <a:cubicBezTo>
                    <a:pt x="2797" y="4025"/>
                    <a:pt x="3469" y="4774"/>
                    <a:pt x="3719" y="5658"/>
                  </a:cubicBezTo>
                  <a:lnTo>
                    <a:pt x="3719" y="5658"/>
                  </a:lnTo>
                  <a:cubicBezTo>
                    <a:pt x="4502" y="4722"/>
                    <a:pt x="5679" y="4127"/>
                    <a:pt x="6994" y="4128"/>
                  </a:cubicBezTo>
                  <a:lnTo>
                    <a:pt x="6994" y="4128"/>
                  </a:lnTo>
                  <a:cubicBezTo>
                    <a:pt x="8133" y="4130"/>
                    <a:pt x="9057" y="3207"/>
                    <a:pt x="9058" y="2068"/>
                  </a:cubicBezTo>
                  <a:lnTo>
                    <a:pt x="9058" y="2068"/>
                  </a:lnTo>
                  <a:cubicBezTo>
                    <a:pt x="9059" y="929"/>
                    <a:pt x="8137" y="4"/>
                    <a:pt x="6998" y="3"/>
                  </a:cubicBezTo>
                  <a:lnTo>
                    <a:pt x="6998" y="3"/>
                  </a:lnTo>
                  <a:cubicBezTo>
                    <a:pt x="4077" y="0"/>
                    <a:pt x="1504" y="1491"/>
                    <a:pt x="0" y="3755"/>
                  </a:cubicBezTo>
                  <a:lnTo>
                    <a:pt x="0" y="3755"/>
                  </a:lnTo>
                  <a:cubicBezTo>
                    <a:pt x="579" y="3543"/>
                    <a:pt x="1229" y="3514"/>
                    <a:pt x="1860" y="372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0" name="Google Shape;1610;p29"/>
            <p:cNvSpPr/>
            <p:nvPr/>
          </p:nvSpPr>
          <p:spPr>
            <a:xfrm>
              <a:off x="7722588" y="1757004"/>
              <a:ext cx="1783621" cy="2233902"/>
            </a:xfrm>
            <a:custGeom>
              <a:avLst/>
              <a:gdLst/>
              <a:ahLst/>
              <a:cxnLst/>
              <a:rect l="l" t="t" r="r" b="b"/>
              <a:pathLst>
                <a:path w="6743" h="8446" extrusionOk="0">
                  <a:moveTo>
                    <a:pt x="1269" y="1759"/>
                  </a:moveTo>
                  <a:lnTo>
                    <a:pt x="1269" y="1759"/>
                  </a:lnTo>
                  <a:cubicBezTo>
                    <a:pt x="1267" y="2745"/>
                    <a:pt x="763" y="3615"/>
                    <a:pt x="0" y="4126"/>
                  </a:cubicBezTo>
                  <a:lnTo>
                    <a:pt x="0" y="4126"/>
                  </a:lnTo>
                  <a:cubicBezTo>
                    <a:pt x="1168" y="4596"/>
                    <a:pt x="2079" y="5567"/>
                    <a:pt x="2468" y="6773"/>
                  </a:cubicBezTo>
                  <a:lnTo>
                    <a:pt x="2468" y="6773"/>
                  </a:lnTo>
                  <a:cubicBezTo>
                    <a:pt x="2821" y="7854"/>
                    <a:pt x="3982" y="8445"/>
                    <a:pt x="5064" y="8095"/>
                  </a:cubicBezTo>
                  <a:lnTo>
                    <a:pt x="5064" y="8095"/>
                  </a:lnTo>
                  <a:cubicBezTo>
                    <a:pt x="6148" y="7745"/>
                    <a:pt x="6742" y="6581"/>
                    <a:pt x="6391" y="5498"/>
                  </a:cubicBezTo>
                  <a:lnTo>
                    <a:pt x="6392" y="5498"/>
                  </a:lnTo>
                  <a:lnTo>
                    <a:pt x="6392" y="5498"/>
                  </a:lnTo>
                  <a:cubicBezTo>
                    <a:pt x="5530" y="2834"/>
                    <a:pt x="3372" y="754"/>
                    <a:pt x="659" y="0"/>
                  </a:cubicBezTo>
                  <a:lnTo>
                    <a:pt x="659" y="0"/>
                  </a:lnTo>
                  <a:cubicBezTo>
                    <a:pt x="1040" y="485"/>
                    <a:pt x="1269" y="1095"/>
                    <a:pt x="1269" y="1759"/>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1" name="Google Shape;1611;p29"/>
            <p:cNvSpPr/>
            <p:nvPr/>
          </p:nvSpPr>
          <p:spPr>
            <a:xfrm>
              <a:off x="5082734" y="2764885"/>
              <a:ext cx="1264517" cy="2510369"/>
            </a:xfrm>
            <a:custGeom>
              <a:avLst/>
              <a:gdLst/>
              <a:ahLst/>
              <a:cxnLst/>
              <a:rect l="l" t="t" r="r" b="b"/>
              <a:pathLst>
                <a:path w="4781" h="9489" extrusionOk="0">
                  <a:moveTo>
                    <a:pt x="2361" y="7710"/>
                  </a:moveTo>
                  <a:lnTo>
                    <a:pt x="2361" y="7710"/>
                  </a:lnTo>
                  <a:cubicBezTo>
                    <a:pt x="2942" y="6913"/>
                    <a:pt x="3861" y="6505"/>
                    <a:pt x="4780" y="6540"/>
                  </a:cubicBezTo>
                  <a:lnTo>
                    <a:pt x="4780" y="6540"/>
                  </a:lnTo>
                  <a:cubicBezTo>
                    <a:pt x="4366" y="5883"/>
                    <a:pt x="4126" y="5104"/>
                    <a:pt x="4127" y="4271"/>
                  </a:cubicBezTo>
                  <a:lnTo>
                    <a:pt x="4127" y="4271"/>
                  </a:lnTo>
                  <a:cubicBezTo>
                    <a:pt x="4127" y="3810"/>
                    <a:pt x="4202" y="3367"/>
                    <a:pt x="4337" y="2951"/>
                  </a:cubicBezTo>
                  <a:lnTo>
                    <a:pt x="4337" y="2951"/>
                  </a:lnTo>
                  <a:cubicBezTo>
                    <a:pt x="4688" y="1869"/>
                    <a:pt x="4097" y="706"/>
                    <a:pt x="3015" y="353"/>
                  </a:cubicBezTo>
                  <a:lnTo>
                    <a:pt x="3015" y="353"/>
                  </a:lnTo>
                  <a:cubicBezTo>
                    <a:pt x="1933" y="0"/>
                    <a:pt x="768" y="592"/>
                    <a:pt x="414" y="1675"/>
                  </a:cubicBezTo>
                  <a:lnTo>
                    <a:pt x="414" y="1675"/>
                  </a:lnTo>
                  <a:lnTo>
                    <a:pt x="414" y="1675"/>
                  </a:lnTo>
                  <a:cubicBezTo>
                    <a:pt x="148" y="2491"/>
                    <a:pt x="3" y="3362"/>
                    <a:pt x="2" y="4267"/>
                  </a:cubicBezTo>
                  <a:lnTo>
                    <a:pt x="2" y="4267"/>
                  </a:lnTo>
                  <a:cubicBezTo>
                    <a:pt x="0" y="6240"/>
                    <a:pt x="681" y="8053"/>
                    <a:pt x="1820" y="9488"/>
                  </a:cubicBezTo>
                  <a:lnTo>
                    <a:pt x="1820" y="9488"/>
                  </a:lnTo>
                  <a:cubicBezTo>
                    <a:pt x="1798" y="8872"/>
                    <a:pt x="1971" y="8245"/>
                    <a:pt x="2361" y="771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2" name="Google Shape;1612;p29"/>
            <p:cNvSpPr/>
            <p:nvPr/>
          </p:nvSpPr>
          <p:spPr>
            <a:xfrm>
              <a:off x="7665427" y="3800761"/>
              <a:ext cx="1855947" cy="2067088"/>
            </a:xfrm>
            <a:custGeom>
              <a:avLst/>
              <a:gdLst/>
              <a:ahLst/>
              <a:cxnLst/>
              <a:rect l="l" t="t" r="r" b="b"/>
              <a:pathLst>
                <a:path w="7016" h="7813" extrusionOk="0">
                  <a:moveTo>
                    <a:pt x="5523" y="1121"/>
                  </a:moveTo>
                  <a:lnTo>
                    <a:pt x="5523" y="1121"/>
                  </a:lnTo>
                  <a:cubicBezTo>
                    <a:pt x="4584" y="1425"/>
                    <a:pt x="3601" y="1213"/>
                    <a:pt x="2879" y="645"/>
                  </a:cubicBezTo>
                  <a:lnTo>
                    <a:pt x="2879" y="645"/>
                  </a:lnTo>
                  <a:cubicBezTo>
                    <a:pt x="2792" y="1945"/>
                    <a:pt x="2122" y="3086"/>
                    <a:pt x="1128" y="3807"/>
                  </a:cubicBezTo>
                  <a:lnTo>
                    <a:pt x="1129" y="3808"/>
                  </a:lnTo>
                  <a:lnTo>
                    <a:pt x="1129" y="3808"/>
                  </a:lnTo>
                  <a:cubicBezTo>
                    <a:pt x="206" y="4476"/>
                    <a:pt x="0" y="5766"/>
                    <a:pt x="669" y="6689"/>
                  </a:cubicBezTo>
                  <a:lnTo>
                    <a:pt x="669" y="6689"/>
                  </a:lnTo>
                  <a:cubicBezTo>
                    <a:pt x="1331" y="7602"/>
                    <a:pt x="2602" y="7812"/>
                    <a:pt x="3522" y="7167"/>
                  </a:cubicBezTo>
                  <a:lnTo>
                    <a:pt x="3522" y="7167"/>
                  </a:lnTo>
                  <a:cubicBezTo>
                    <a:pt x="5634" y="5645"/>
                    <a:pt x="7012" y="3168"/>
                    <a:pt x="7015" y="367"/>
                  </a:cubicBezTo>
                  <a:lnTo>
                    <a:pt x="7015" y="367"/>
                  </a:lnTo>
                  <a:cubicBezTo>
                    <a:pt x="7015" y="244"/>
                    <a:pt x="7011" y="122"/>
                    <a:pt x="7006" y="0"/>
                  </a:cubicBezTo>
                  <a:lnTo>
                    <a:pt x="7006" y="0"/>
                  </a:lnTo>
                  <a:cubicBezTo>
                    <a:pt x="6662" y="510"/>
                    <a:pt x="6154" y="917"/>
                    <a:pt x="5523" y="1121"/>
                  </a:cubicBezTo>
                </a:path>
              </a:pathLst>
            </a:custGeom>
            <a:solidFill>
              <a:srgbClr val="85D2C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3" name="Google Shape;1613;p29"/>
            <p:cNvSpPr/>
            <p:nvPr/>
          </p:nvSpPr>
          <p:spPr>
            <a:xfrm>
              <a:off x="5699827" y="4628997"/>
              <a:ext cx="2378551" cy="1486157"/>
            </a:xfrm>
            <a:custGeom>
              <a:avLst/>
              <a:gdLst/>
              <a:ahLst/>
              <a:cxnLst/>
              <a:rect l="l" t="t" r="r" b="b"/>
              <a:pathLst>
                <a:path w="8990" h="5616" extrusionOk="0">
                  <a:moveTo>
                    <a:pt x="7459" y="4020"/>
                  </a:moveTo>
                  <a:lnTo>
                    <a:pt x="7459" y="4020"/>
                  </a:lnTo>
                  <a:cubicBezTo>
                    <a:pt x="6881" y="3221"/>
                    <a:pt x="6778" y="2222"/>
                    <a:pt x="7095" y="1360"/>
                  </a:cubicBezTo>
                  <a:lnTo>
                    <a:pt x="7095" y="1360"/>
                  </a:lnTo>
                  <a:cubicBezTo>
                    <a:pt x="6761" y="1443"/>
                    <a:pt x="6411" y="1488"/>
                    <a:pt x="6052" y="1487"/>
                  </a:cubicBezTo>
                  <a:lnTo>
                    <a:pt x="6052" y="1487"/>
                  </a:lnTo>
                  <a:cubicBezTo>
                    <a:pt x="5115" y="1486"/>
                    <a:pt x="4251" y="1183"/>
                    <a:pt x="3548" y="670"/>
                  </a:cubicBezTo>
                  <a:lnTo>
                    <a:pt x="3547" y="671"/>
                  </a:lnTo>
                  <a:lnTo>
                    <a:pt x="3547" y="671"/>
                  </a:lnTo>
                  <a:cubicBezTo>
                    <a:pt x="2627" y="0"/>
                    <a:pt x="1336" y="203"/>
                    <a:pt x="666" y="1124"/>
                  </a:cubicBezTo>
                  <a:lnTo>
                    <a:pt x="666" y="1124"/>
                  </a:lnTo>
                  <a:cubicBezTo>
                    <a:pt x="0" y="2038"/>
                    <a:pt x="196" y="3318"/>
                    <a:pt x="1101" y="3992"/>
                  </a:cubicBezTo>
                  <a:lnTo>
                    <a:pt x="1101" y="3992"/>
                  </a:lnTo>
                  <a:cubicBezTo>
                    <a:pt x="2488" y="5009"/>
                    <a:pt x="4197" y="5610"/>
                    <a:pt x="6047" y="5613"/>
                  </a:cubicBezTo>
                  <a:lnTo>
                    <a:pt x="6047" y="5613"/>
                  </a:lnTo>
                  <a:cubicBezTo>
                    <a:pt x="7082" y="5615"/>
                    <a:pt x="8073" y="5427"/>
                    <a:pt x="8989" y="5085"/>
                  </a:cubicBezTo>
                  <a:lnTo>
                    <a:pt x="8989" y="5085"/>
                  </a:lnTo>
                  <a:cubicBezTo>
                    <a:pt x="8394" y="4916"/>
                    <a:pt x="7850" y="4557"/>
                    <a:pt x="7459" y="4020"/>
                  </a:cubicBezTo>
                </a:path>
              </a:pathLst>
            </a:custGeom>
            <a:solidFill>
              <a:srgbClr val="9ED4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4" name="Google Shape;1614;p29"/>
            <p:cNvSpPr txBox="1"/>
            <p:nvPr/>
          </p:nvSpPr>
          <p:spPr>
            <a:xfrm>
              <a:off x="6153390" y="3457396"/>
              <a:ext cx="2280000" cy="8757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2400" b="1">
                  <a:solidFill>
                    <a:srgbClr val="595A59"/>
                  </a:solidFill>
                  <a:latin typeface="Calibri"/>
                  <a:ea typeface="Calibri"/>
                  <a:cs typeface="Calibri"/>
                  <a:sym typeface="Calibri"/>
                </a:rPr>
                <a:t>MANAGEMENT</a:t>
              </a:r>
              <a:endParaRPr/>
            </a:p>
            <a:p>
              <a:pPr marL="0" marR="0" lvl="0" indent="0" algn="ctr" rtl="0">
                <a:spcBef>
                  <a:spcPts val="0"/>
                </a:spcBef>
                <a:spcAft>
                  <a:spcPts val="0"/>
                </a:spcAft>
                <a:buNone/>
              </a:pPr>
              <a:r>
                <a:rPr lang="de-DE" sz="2400" b="1">
                  <a:solidFill>
                    <a:srgbClr val="595A59"/>
                  </a:solidFill>
                  <a:latin typeface="Calibri"/>
                  <a:ea typeface="Calibri"/>
                  <a:cs typeface="Calibri"/>
                  <a:sym typeface="Calibri"/>
                </a:rPr>
                <a:t>FRAMEWORK</a:t>
              </a:r>
              <a:endParaRPr/>
            </a:p>
          </p:txBody>
        </p:sp>
        <p:sp>
          <p:nvSpPr>
            <p:cNvPr id="1615" name="Google Shape;1615;p29"/>
            <p:cNvSpPr txBox="1"/>
            <p:nvPr/>
          </p:nvSpPr>
          <p:spPr>
            <a:xfrm rot="-900488">
              <a:off x="6396518" y="2092438"/>
              <a:ext cx="1068135" cy="35687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IDENTIFY</a:t>
              </a:r>
              <a:endParaRPr/>
            </a:p>
          </p:txBody>
        </p:sp>
        <p:sp>
          <p:nvSpPr>
            <p:cNvPr id="1616" name="Google Shape;1616;p29"/>
            <p:cNvSpPr txBox="1"/>
            <p:nvPr/>
          </p:nvSpPr>
          <p:spPr>
            <a:xfrm rot="2700000">
              <a:off x="8142115" y="2818017"/>
              <a:ext cx="1142967" cy="356806"/>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MEASURE</a:t>
              </a:r>
              <a:endParaRPr/>
            </a:p>
          </p:txBody>
        </p:sp>
        <p:sp>
          <p:nvSpPr>
            <p:cNvPr id="1617" name="Google Shape;1617;p29"/>
            <p:cNvSpPr txBox="1"/>
            <p:nvPr/>
          </p:nvSpPr>
          <p:spPr>
            <a:xfrm rot="-3258389">
              <a:off x="8142552" y="4571304"/>
              <a:ext cx="1192391" cy="35683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MANAGE</a:t>
              </a:r>
              <a:endParaRPr/>
            </a:p>
          </p:txBody>
        </p:sp>
        <p:sp>
          <p:nvSpPr>
            <p:cNvPr id="1618" name="Google Shape;1618;p29"/>
            <p:cNvSpPr txBox="1"/>
            <p:nvPr/>
          </p:nvSpPr>
          <p:spPr>
            <a:xfrm rot="1076724">
              <a:off x="6220327" y="5328415"/>
              <a:ext cx="1210279" cy="35690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MONITOR</a:t>
              </a:r>
              <a:endParaRPr/>
            </a:p>
          </p:txBody>
        </p:sp>
        <p:sp>
          <p:nvSpPr>
            <p:cNvPr id="1619" name="Google Shape;1619;p29"/>
            <p:cNvSpPr txBox="1"/>
            <p:nvPr/>
          </p:nvSpPr>
          <p:spPr>
            <a:xfrm rot="-5400000">
              <a:off x="5182334" y="3576343"/>
              <a:ext cx="997200" cy="3567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REPORT</a:t>
              </a:r>
              <a:endParaRPr/>
            </a:p>
          </p:txBody>
        </p:sp>
      </p:grpSp>
      <p:sp>
        <p:nvSpPr>
          <p:cNvPr id="1620" name="Google Shape;1620;p29"/>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Be strategic in your communication</a:t>
            </a:r>
            <a:endParaRPr sz="1600" b="0" i="0">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30"/>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6" name="Google Shape;1626;p30"/>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05 Stakeholder Monitoring and Review</a:t>
            </a:r>
            <a:endParaRPr/>
          </a:p>
        </p:txBody>
      </p:sp>
      <p:sp>
        <p:nvSpPr>
          <p:cNvPr id="1627" name="Google Shape;1627;p30"/>
          <p:cNvSpPr txBox="1">
            <a:spLocks noGrp="1"/>
          </p:cNvSpPr>
          <p:nvPr>
            <p:ph type="body" idx="1"/>
          </p:nvPr>
        </p:nvSpPr>
        <p:spPr>
          <a:xfrm>
            <a:off x="390525" y="1757363"/>
            <a:ext cx="11469688" cy="3867150"/>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dirty="0"/>
              <a:t>Stakeholder </a:t>
            </a:r>
            <a:r>
              <a:rPr lang="de-DE" dirty="0" err="1"/>
              <a:t>management</a:t>
            </a:r>
            <a:r>
              <a:rPr lang="de-DE" dirty="0"/>
              <a:t> </a:t>
            </a:r>
            <a:r>
              <a:rPr lang="de-DE" dirty="0" err="1"/>
              <a:t>is</a:t>
            </a:r>
            <a:r>
              <a:rPr lang="de-DE" dirty="0"/>
              <a:t> not a </a:t>
            </a:r>
            <a:r>
              <a:rPr lang="de-DE" dirty="0" err="1"/>
              <a:t>method</a:t>
            </a:r>
            <a:r>
              <a:rPr lang="de-DE" dirty="0"/>
              <a:t> to </a:t>
            </a:r>
            <a:r>
              <a:rPr lang="de-DE" dirty="0" err="1"/>
              <a:t>be</a:t>
            </a:r>
            <a:r>
              <a:rPr lang="de-DE" dirty="0"/>
              <a:t> </a:t>
            </a:r>
            <a:r>
              <a:rPr lang="de-DE" dirty="0" err="1"/>
              <a:t>applied</a:t>
            </a:r>
            <a:r>
              <a:rPr lang="de-DE" dirty="0"/>
              <a:t> </a:t>
            </a:r>
            <a:r>
              <a:rPr lang="de-DE" dirty="0" err="1"/>
              <a:t>once</a:t>
            </a:r>
            <a:r>
              <a:rPr lang="de-DE" dirty="0"/>
              <a:t>, but an </a:t>
            </a:r>
            <a:r>
              <a:rPr lang="de-DE" dirty="0" err="1"/>
              <a:t>ongoing</a:t>
            </a:r>
            <a:r>
              <a:rPr lang="de-DE" dirty="0"/>
              <a:t> </a:t>
            </a:r>
            <a:r>
              <a:rPr lang="de-DE" dirty="0" err="1"/>
              <a:t>process</a:t>
            </a:r>
            <a:r>
              <a:rPr lang="de-DE" dirty="0"/>
              <a:t>. </a:t>
            </a:r>
            <a:endParaRPr dirty="0"/>
          </a:p>
          <a:p>
            <a:pPr marL="12700" lvl="0" indent="-12700" algn="l" rtl="0">
              <a:lnSpc>
                <a:spcPct val="90000"/>
              </a:lnSpc>
              <a:spcBef>
                <a:spcPts val="1000"/>
              </a:spcBef>
              <a:spcAft>
                <a:spcPts val="0"/>
              </a:spcAft>
              <a:buClr>
                <a:srgbClr val="595A59"/>
              </a:buClr>
              <a:buSzPts val="2400"/>
              <a:buNone/>
            </a:pPr>
            <a:endParaRPr dirty="0"/>
          </a:p>
          <a:p>
            <a:pPr marL="12700" lvl="0" indent="-12700" algn="l" rtl="0">
              <a:lnSpc>
                <a:spcPct val="90000"/>
              </a:lnSpc>
              <a:spcBef>
                <a:spcPts val="1000"/>
              </a:spcBef>
              <a:spcAft>
                <a:spcPts val="0"/>
              </a:spcAft>
              <a:buClr>
                <a:srgbClr val="F16924"/>
              </a:buClr>
              <a:buSzPts val="2400"/>
              <a:buNone/>
            </a:pPr>
            <a:r>
              <a:rPr lang="de-DE" b="1" dirty="0" err="1">
                <a:solidFill>
                  <a:srgbClr val="F16924"/>
                </a:solidFill>
              </a:rPr>
              <a:t>Based</a:t>
            </a:r>
            <a:r>
              <a:rPr lang="de-DE" b="1" dirty="0">
                <a:solidFill>
                  <a:srgbClr val="F16924"/>
                </a:solidFill>
              </a:rPr>
              <a:t> on </a:t>
            </a:r>
            <a:r>
              <a:rPr lang="de-DE" b="1" dirty="0" err="1">
                <a:solidFill>
                  <a:srgbClr val="F16924"/>
                </a:solidFill>
              </a:rPr>
              <a:t>the</a:t>
            </a:r>
            <a:r>
              <a:rPr lang="de-DE" b="1" dirty="0">
                <a:solidFill>
                  <a:srgbClr val="F16924"/>
                </a:solidFill>
              </a:rPr>
              <a:t> initial </a:t>
            </a:r>
            <a:r>
              <a:rPr lang="de-DE" b="1" dirty="0" err="1">
                <a:solidFill>
                  <a:srgbClr val="F16924"/>
                </a:solidFill>
              </a:rPr>
              <a:t>stakeholder</a:t>
            </a:r>
            <a:r>
              <a:rPr lang="de-DE" b="1" dirty="0">
                <a:solidFill>
                  <a:srgbClr val="F16924"/>
                </a:solidFill>
              </a:rPr>
              <a:t> </a:t>
            </a:r>
            <a:r>
              <a:rPr lang="de-DE" b="1" dirty="0" err="1">
                <a:solidFill>
                  <a:srgbClr val="F16924"/>
                </a:solidFill>
              </a:rPr>
              <a:t>analysis</a:t>
            </a:r>
            <a:r>
              <a:rPr lang="de-DE" b="1" dirty="0">
                <a:solidFill>
                  <a:srgbClr val="F16924"/>
                </a:solidFill>
              </a:rPr>
              <a:t>, </a:t>
            </a:r>
            <a:r>
              <a:rPr lang="de-DE" b="1" dirty="0" err="1">
                <a:solidFill>
                  <a:srgbClr val="F16924"/>
                </a:solidFill>
              </a:rPr>
              <a:t>these</a:t>
            </a:r>
            <a:r>
              <a:rPr lang="de-DE" b="1" dirty="0">
                <a:solidFill>
                  <a:srgbClr val="F16924"/>
                </a:solidFill>
              </a:rPr>
              <a:t> </a:t>
            </a:r>
            <a:r>
              <a:rPr lang="de-DE" b="1" dirty="0" err="1">
                <a:solidFill>
                  <a:srgbClr val="F16924"/>
                </a:solidFill>
              </a:rPr>
              <a:t>questions</a:t>
            </a:r>
            <a:r>
              <a:rPr lang="de-DE" b="1" dirty="0">
                <a:solidFill>
                  <a:srgbClr val="F16924"/>
                </a:solidFill>
              </a:rPr>
              <a:t> </a:t>
            </a:r>
            <a:r>
              <a:rPr lang="de-DE" b="1" dirty="0" err="1">
                <a:solidFill>
                  <a:srgbClr val="F16924"/>
                </a:solidFill>
              </a:rPr>
              <a:t>should</a:t>
            </a:r>
            <a:r>
              <a:rPr lang="de-DE" b="1" dirty="0">
                <a:solidFill>
                  <a:srgbClr val="F16924"/>
                </a:solidFill>
              </a:rPr>
              <a:t> </a:t>
            </a:r>
            <a:r>
              <a:rPr lang="de-DE" b="1" dirty="0" err="1">
                <a:solidFill>
                  <a:srgbClr val="F16924"/>
                </a:solidFill>
              </a:rPr>
              <a:t>be</a:t>
            </a:r>
            <a:r>
              <a:rPr lang="de-DE" b="1" dirty="0">
                <a:solidFill>
                  <a:srgbClr val="F16924"/>
                </a:solidFill>
              </a:rPr>
              <a:t> </a:t>
            </a:r>
            <a:r>
              <a:rPr lang="de-DE" b="1" dirty="0" err="1">
                <a:solidFill>
                  <a:srgbClr val="F16924"/>
                </a:solidFill>
              </a:rPr>
              <a:t>reviewed</a:t>
            </a:r>
            <a:r>
              <a:rPr lang="de-DE" b="1" dirty="0">
                <a:solidFill>
                  <a:srgbClr val="F16924"/>
                </a:solidFill>
              </a:rPr>
              <a:t> </a:t>
            </a:r>
            <a:r>
              <a:rPr lang="de-DE" b="1" dirty="0" err="1">
                <a:solidFill>
                  <a:srgbClr val="F16924"/>
                </a:solidFill>
              </a:rPr>
              <a:t>regularly</a:t>
            </a:r>
            <a:r>
              <a:rPr lang="de-DE" b="1" dirty="0">
                <a:solidFill>
                  <a:srgbClr val="F16924"/>
                </a:solidFill>
              </a:rPr>
              <a:t>:</a:t>
            </a:r>
            <a:endParaRPr b="1" dirty="0"/>
          </a:p>
          <a:p>
            <a:pPr marL="342900" lvl="0" indent="-342900" algn="l" rtl="0">
              <a:lnSpc>
                <a:spcPct val="90000"/>
              </a:lnSpc>
              <a:spcBef>
                <a:spcPts val="1000"/>
              </a:spcBef>
              <a:spcAft>
                <a:spcPts val="0"/>
              </a:spcAft>
              <a:buClr>
                <a:srgbClr val="F16924"/>
              </a:buClr>
              <a:buSzPts val="2400"/>
              <a:buFont typeface="Arial"/>
              <a:buChar char="•"/>
            </a:pPr>
            <a:r>
              <a:rPr lang="de-DE" dirty="0" err="1"/>
              <a:t>Is</a:t>
            </a:r>
            <a:r>
              <a:rPr lang="de-DE" dirty="0"/>
              <a:t> </a:t>
            </a:r>
            <a:r>
              <a:rPr lang="de-DE" dirty="0" err="1"/>
              <a:t>the</a:t>
            </a:r>
            <a:r>
              <a:rPr lang="de-DE" dirty="0"/>
              <a:t> </a:t>
            </a:r>
            <a:r>
              <a:rPr lang="de-DE" dirty="0" err="1"/>
              <a:t>list</a:t>
            </a:r>
            <a:r>
              <a:rPr lang="de-DE" dirty="0"/>
              <a:t> of </a:t>
            </a:r>
            <a:r>
              <a:rPr lang="de-DE" dirty="0" err="1"/>
              <a:t>stakeholders</a:t>
            </a:r>
            <a:r>
              <a:rPr lang="de-DE" dirty="0"/>
              <a:t> still </a:t>
            </a:r>
            <a:r>
              <a:rPr lang="de-DE" dirty="0" err="1"/>
              <a:t>up</a:t>
            </a:r>
            <a:r>
              <a:rPr lang="de-DE" dirty="0"/>
              <a:t>-to-date, </a:t>
            </a:r>
            <a:r>
              <a:rPr lang="de-DE" dirty="0" err="1"/>
              <a:t>or</a:t>
            </a:r>
            <a:r>
              <a:rPr lang="de-DE" dirty="0"/>
              <a:t> do </a:t>
            </a:r>
            <a:r>
              <a:rPr lang="de-DE" dirty="0" err="1"/>
              <a:t>we</a:t>
            </a:r>
            <a:r>
              <a:rPr lang="de-DE" dirty="0"/>
              <a:t> </a:t>
            </a:r>
            <a:r>
              <a:rPr lang="de-DE" dirty="0" err="1"/>
              <a:t>need</a:t>
            </a:r>
            <a:r>
              <a:rPr lang="de-DE" dirty="0"/>
              <a:t> to </a:t>
            </a:r>
            <a:r>
              <a:rPr lang="de-DE" dirty="0" err="1"/>
              <a:t>consider</a:t>
            </a:r>
            <a:r>
              <a:rPr lang="de-DE" dirty="0"/>
              <a:t> </a:t>
            </a:r>
            <a:r>
              <a:rPr lang="de-DE" dirty="0" err="1"/>
              <a:t>other</a:t>
            </a:r>
            <a:r>
              <a:rPr lang="de-DE" dirty="0"/>
              <a:t> </a:t>
            </a:r>
            <a:r>
              <a:rPr lang="de-DE" dirty="0" err="1"/>
              <a:t>stakeholders</a:t>
            </a:r>
            <a:r>
              <a:rPr lang="de-DE" dirty="0"/>
              <a:t>?</a:t>
            </a:r>
            <a:endParaRPr dirty="0"/>
          </a:p>
          <a:p>
            <a:pPr marL="342900" lvl="0" indent="-342900" algn="l" rtl="0">
              <a:lnSpc>
                <a:spcPct val="90000"/>
              </a:lnSpc>
              <a:spcBef>
                <a:spcPts val="1000"/>
              </a:spcBef>
              <a:spcAft>
                <a:spcPts val="0"/>
              </a:spcAft>
              <a:buClr>
                <a:srgbClr val="F16924"/>
              </a:buClr>
              <a:buSzPts val="2400"/>
              <a:buFont typeface="Arial"/>
              <a:buChar char="•"/>
            </a:pPr>
            <a:r>
              <a:rPr lang="de-DE" dirty="0"/>
              <a:t>Are </a:t>
            </a:r>
            <a:r>
              <a:rPr lang="de-DE" dirty="0" err="1"/>
              <a:t>the</a:t>
            </a:r>
            <a:r>
              <a:rPr lang="de-DE" dirty="0"/>
              <a:t> </a:t>
            </a:r>
            <a:r>
              <a:rPr lang="de-DE" dirty="0" err="1"/>
              <a:t>stakeholder</a:t>
            </a:r>
            <a:r>
              <a:rPr lang="de-DE" dirty="0"/>
              <a:t> </a:t>
            </a:r>
            <a:r>
              <a:rPr lang="de-DE" dirty="0" err="1"/>
              <a:t>ratings</a:t>
            </a:r>
            <a:r>
              <a:rPr lang="de-DE" dirty="0"/>
              <a:t> still </a:t>
            </a:r>
            <a:r>
              <a:rPr lang="de-DE" dirty="0" err="1"/>
              <a:t>correct</a:t>
            </a:r>
            <a:r>
              <a:rPr lang="de-DE" dirty="0"/>
              <a:t>?</a:t>
            </a:r>
            <a:endParaRPr dirty="0"/>
          </a:p>
          <a:p>
            <a:pPr marL="342900" lvl="0" indent="-342900" algn="l" rtl="0">
              <a:lnSpc>
                <a:spcPct val="90000"/>
              </a:lnSpc>
              <a:spcBef>
                <a:spcPts val="1000"/>
              </a:spcBef>
              <a:spcAft>
                <a:spcPts val="0"/>
              </a:spcAft>
              <a:buClr>
                <a:srgbClr val="F16924"/>
              </a:buClr>
              <a:buSzPts val="2400"/>
              <a:buFont typeface="Arial"/>
              <a:buChar char="•"/>
            </a:pPr>
            <a:r>
              <a:rPr lang="de-DE" dirty="0"/>
              <a:t>Do </a:t>
            </a:r>
            <a:r>
              <a:rPr lang="de-DE" dirty="0" err="1"/>
              <a:t>the</a:t>
            </a:r>
            <a:r>
              <a:rPr lang="de-DE" dirty="0"/>
              <a:t> </a:t>
            </a:r>
            <a:r>
              <a:rPr lang="de-DE" dirty="0" err="1"/>
              <a:t>stakeholders</a:t>
            </a:r>
            <a:r>
              <a:rPr lang="de-DE" dirty="0"/>
              <a:t> </a:t>
            </a:r>
            <a:r>
              <a:rPr lang="de-DE" dirty="0" err="1"/>
              <a:t>react</a:t>
            </a:r>
            <a:r>
              <a:rPr lang="de-DE" dirty="0"/>
              <a:t> </a:t>
            </a:r>
            <a:r>
              <a:rPr lang="de-DE" dirty="0" err="1"/>
              <a:t>as</a:t>
            </a:r>
            <a:r>
              <a:rPr lang="de-DE" dirty="0"/>
              <a:t> </a:t>
            </a:r>
            <a:r>
              <a:rPr lang="de-DE" dirty="0" err="1"/>
              <a:t>planned</a:t>
            </a:r>
            <a:r>
              <a:rPr lang="de-DE" dirty="0"/>
              <a:t> </a:t>
            </a:r>
            <a:r>
              <a:rPr lang="de-DE" dirty="0" err="1"/>
              <a:t>or</a:t>
            </a:r>
            <a:r>
              <a:rPr lang="de-DE" dirty="0"/>
              <a:t> </a:t>
            </a:r>
            <a:r>
              <a:rPr lang="de-DE" dirty="0" err="1"/>
              <a:t>should</a:t>
            </a:r>
            <a:r>
              <a:rPr lang="de-DE" dirty="0"/>
              <a:t> </a:t>
            </a:r>
            <a:r>
              <a:rPr lang="de-DE" dirty="0" err="1"/>
              <a:t>measures</a:t>
            </a:r>
            <a:r>
              <a:rPr lang="de-DE" dirty="0"/>
              <a:t> </a:t>
            </a:r>
            <a:r>
              <a:rPr lang="de-DE" dirty="0" err="1"/>
              <a:t>be</a:t>
            </a:r>
            <a:r>
              <a:rPr lang="de-DE" dirty="0"/>
              <a:t> </a:t>
            </a:r>
            <a:r>
              <a:rPr lang="de-DE" dirty="0" err="1"/>
              <a:t>adjusted</a:t>
            </a:r>
            <a:r>
              <a:rPr lang="de-DE" dirty="0"/>
              <a:t>? </a:t>
            </a:r>
            <a:endParaRPr dirty="0"/>
          </a:p>
          <a:p>
            <a:pPr marL="0" lvl="0" indent="0" algn="l" rtl="0">
              <a:lnSpc>
                <a:spcPct val="90000"/>
              </a:lnSpc>
              <a:spcBef>
                <a:spcPts val="1000"/>
              </a:spcBef>
              <a:spcAft>
                <a:spcPts val="0"/>
              </a:spcAft>
              <a:buClr>
                <a:srgbClr val="F16924"/>
              </a:buClr>
              <a:buSzPts val="2400"/>
              <a:buNone/>
            </a:pPr>
            <a:r>
              <a:rPr lang="de-DE" b="1" dirty="0" err="1"/>
              <a:t>If</a:t>
            </a:r>
            <a:r>
              <a:rPr lang="de-DE" b="1" dirty="0"/>
              <a:t> </a:t>
            </a:r>
            <a:r>
              <a:rPr lang="de-DE" b="1" dirty="0" err="1"/>
              <a:t>this</a:t>
            </a:r>
            <a:r>
              <a:rPr lang="de-DE" b="1" dirty="0"/>
              <a:t> </a:t>
            </a:r>
            <a:r>
              <a:rPr lang="de-DE" b="1" dirty="0" err="1"/>
              <a:t>step</a:t>
            </a:r>
            <a:r>
              <a:rPr lang="de-DE" b="1" dirty="0"/>
              <a:t> </a:t>
            </a:r>
            <a:r>
              <a:rPr lang="de-DE" b="1" dirty="0" err="1"/>
              <a:t>is</a:t>
            </a:r>
            <a:r>
              <a:rPr lang="de-DE" b="1" dirty="0"/>
              <a:t> </a:t>
            </a:r>
            <a:r>
              <a:rPr lang="de-DE" b="1" dirty="0" err="1"/>
              <a:t>neglected</a:t>
            </a:r>
            <a:r>
              <a:rPr lang="de-DE" b="1" dirty="0"/>
              <a:t>, </a:t>
            </a:r>
            <a:r>
              <a:rPr lang="de-DE" b="1" dirty="0" err="1"/>
              <a:t>stakeholder</a:t>
            </a:r>
            <a:r>
              <a:rPr lang="de-DE" b="1" dirty="0"/>
              <a:t> </a:t>
            </a:r>
            <a:r>
              <a:rPr lang="de-DE" b="1" dirty="0" err="1"/>
              <a:t>management</a:t>
            </a:r>
            <a:r>
              <a:rPr lang="de-DE" b="1" dirty="0"/>
              <a:t> loses </a:t>
            </a:r>
            <a:r>
              <a:rPr lang="de-DE" b="1" dirty="0" err="1"/>
              <a:t>much</a:t>
            </a:r>
            <a:r>
              <a:rPr lang="de-DE" b="1" dirty="0"/>
              <a:t> of </a:t>
            </a:r>
            <a:r>
              <a:rPr lang="de-DE" b="1" dirty="0" err="1"/>
              <a:t>its</a:t>
            </a:r>
            <a:r>
              <a:rPr lang="de-DE" b="1" dirty="0"/>
              <a:t> </a:t>
            </a:r>
            <a:r>
              <a:rPr lang="de-DE" b="1" dirty="0" err="1"/>
              <a:t>effectiveness</a:t>
            </a:r>
            <a:r>
              <a:rPr lang="de-DE" b="1" dirty="0"/>
              <a:t>.</a:t>
            </a:r>
            <a:endParaRPr b="1"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628" name="Google Shape;1628;p30"/>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Stakeholder management is a continuous process</a:t>
            </a:r>
            <a:endParaRPr sz="1600" b="0" i="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p31"/>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4" name="Google Shape;1634;p31"/>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05 Stakeholder Monitoring and Review</a:t>
            </a:r>
            <a:endParaRPr/>
          </a:p>
        </p:txBody>
      </p:sp>
      <p:grpSp>
        <p:nvGrpSpPr>
          <p:cNvPr id="1635" name="Google Shape;1635;p31"/>
          <p:cNvGrpSpPr/>
          <p:nvPr/>
        </p:nvGrpSpPr>
        <p:grpSpPr>
          <a:xfrm>
            <a:off x="1963849" y="1347536"/>
            <a:ext cx="9102331" cy="4763173"/>
            <a:chOff x="3412191" y="2386198"/>
            <a:chExt cx="8448116" cy="4244411"/>
          </a:xfrm>
        </p:grpSpPr>
        <p:grpSp>
          <p:nvGrpSpPr>
            <p:cNvPr id="1636" name="Google Shape;1636;p31"/>
            <p:cNvGrpSpPr/>
            <p:nvPr/>
          </p:nvGrpSpPr>
          <p:grpSpPr>
            <a:xfrm>
              <a:off x="4079686" y="2386198"/>
              <a:ext cx="7780620" cy="4244411"/>
              <a:chOff x="1039852" y="419054"/>
              <a:chExt cx="10294883" cy="5615961"/>
            </a:xfrm>
          </p:grpSpPr>
          <p:sp>
            <p:nvSpPr>
              <p:cNvPr id="1637" name="Google Shape;1637;p31"/>
              <p:cNvSpPr/>
              <p:nvPr/>
            </p:nvSpPr>
            <p:spPr>
              <a:xfrm>
                <a:off x="1497051" y="1614050"/>
                <a:ext cx="3276600" cy="1473994"/>
              </a:xfrm>
              <a:prstGeom prst="rect">
                <a:avLst/>
              </a:prstGeom>
              <a:solidFill>
                <a:srgbClr val="9ED4D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38" name="Google Shape;1638;p31"/>
              <p:cNvSpPr/>
              <p:nvPr/>
            </p:nvSpPr>
            <p:spPr>
              <a:xfrm>
                <a:off x="1497051" y="3088044"/>
                <a:ext cx="3276600" cy="1473994"/>
              </a:xfrm>
              <a:prstGeom prst="rect">
                <a:avLst/>
              </a:prstGeom>
              <a:solidFill>
                <a:srgbClr val="9ED4D3">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39" name="Google Shape;1639;p31"/>
              <p:cNvSpPr/>
              <p:nvPr/>
            </p:nvSpPr>
            <p:spPr>
              <a:xfrm>
                <a:off x="1039852" y="1621194"/>
                <a:ext cx="456010" cy="1466851"/>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0" name="Google Shape;1640;p31"/>
              <p:cNvSpPr/>
              <p:nvPr/>
            </p:nvSpPr>
            <p:spPr>
              <a:xfrm>
                <a:off x="1039852" y="3088044"/>
                <a:ext cx="456010" cy="1473994"/>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1" name="Google Shape;1641;p31"/>
              <p:cNvSpPr/>
              <p:nvPr/>
            </p:nvSpPr>
            <p:spPr>
              <a:xfrm>
                <a:off x="4770081" y="1157874"/>
                <a:ext cx="3277790" cy="45617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2" name="Google Shape;1642;p31"/>
              <p:cNvSpPr/>
              <p:nvPr/>
            </p:nvSpPr>
            <p:spPr>
              <a:xfrm>
                <a:off x="4772462" y="3088044"/>
                <a:ext cx="3277790" cy="1473994"/>
              </a:xfrm>
              <a:prstGeom prst="rect">
                <a:avLst/>
              </a:prstGeom>
              <a:solidFill>
                <a:srgbClr val="F27954">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43" name="Google Shape;1643;p31"/>
              <p:cNvSpPr/>
              <p:nvPr/>
            </p:nvSpPr>
            <p:spPr>
              <a:xfrm>
                <a:off x="4772462" y="1617622"/>
                <a:ext cx="3277790" cy="1470423"/>
              </a:xfrm>
              <a:prstGeom prst="rect">
                <a:avLst/>
              </a:prstGeom>
              <a:solidFill>
                <a:srgbClr val="F2795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44" name="Google Shape;1644;p31"/>
              <p:cNvSpPr/>
              <p:nvPr/>
            </p:nvSpPr>
            <p:spPr>
              <a:xfrm>
                <a:off x="1496456" y="1157874"/>
                <a:ext cx="3277790" cy="45617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5" name="Google Shape;1645;p31"/>
              <p:cNvSpPr txBox="1"/>
              <p:nvPr/>
            </p:nvSpPr>
            <p:spPr>
              <a:xfrm>
                <a:off x="2751823" y="1168049"/>
                <a:ext cx="762901" cy="43736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LOW</a:t>
                </a:r>
                <a:endParaRPr/>
              </a:p>
            </p:txBody>
          </p:sp>
          <p:sp>
            <p:nvSpPr>
              <p:cNvPr id="1646" name="Google Shape;1646;p31"/>
              <p:cNvSpPr txBox="1"/>
              <p:nvPr/>
            </p:nvSpPr>
            <p:spPr>
              <a:xfrm>
                <a:off x="5852763" y="1168037"/>
                <a:ext cx="1352700" cy="399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MEDIUM</a:t>
                </a:r>
                <a:endParaRPr/>
              </a:p>
            </p:txBody>
          </p:sp>
          <p:sp>
            <p:nvSpPr>
              <p:cNvPr id="1647" name="Google Shape;1647;p31"/>
              <p:cNvSpPr txBox="1"/>
              <p:nvPr/>
            </p:nvSpPr>
            <p:spPr>
              <a:xfrm rot="-5400000">
                <a:off x="860730" y="2135939"/>
                <a:ext cx="814258" cy="43736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HIGH</a:t>
                </a:r>
                <a:endParaRPr/>
              </a:p>
            </p:txBody>
          </p:sp>
          <p:sp>
            <p:nvSpPr>
              <p:cNvPr id="1648" name="Google Shape;1648;p31"/>
              <p:cNvSpPr txBox="1"/>
              <p:nvPr/>
            </p:nvSpPr>
            <p:spPr>
              <a:xfrm rot="-5400000">
                <a:off x="523580" y="3612478"/>
                <a:ext cx="1467000" cy="415800"/>
              </a:xfrm>
              <a:prstGeom prst="rect">
                <a:avLst/>
              </a:prstGeom>
              <a:solidFill>
                <a:srgbClr val="F27954"/>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MEDIUM</a:t>
                </a:r>
                <a:endParaRPr/>
              </a:p>
            </p:txBody>
          </p:sp>
          <p:sp>
            <p:nvSpPr>
              <p:cNvPr id="1649" name="Google Shape;1649;p31"/>
              <p:cNvSpPr/>
              <p:nvPr/>
            </p:nvSpPr>
            <p:spPr>
              <a:xfrm>
                <a:off x="8054564" y="1157874"/>
                <a:ext cx="3277790" cy="45617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50" name="Google Shape;1650;p31"/>
              <p:cNvSpPr/>
              <p:nvPr/>
            </p:nvSpPr>
            <p:spPr>
              <a:xfrm>
                <a:off x="8056945" y="3088044"/>
                <a:ext cx="3277790" cy="1473994"/>
              </a:xfrm>
              <a:prstGeom prst="rect">
                <a:avLst/>
              </a:prstGeom>
              <a:solidFill>
                <a:srgbClr val="79527B">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1" name="Google Shape;1651;p31"/>
              <p:cNvSpPr/>
              <p:nvPr/>
            </p:nvSpPr>
            <p:spPr>
              <a:xfrm>
                <a:off x="8056945" y="1617622"/>
                <a:ext cx="3277790" cy="1470423"/>
              </a:xfrm>
              <a:prstGeom prst="rect">
                <a:avLst/>
              </a:prstGeom>
              <a:solidFill>
                <a:srgbClr val="79527B">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2" name="Google Shape;1652;p31"/>
              <p:cNvSpPr txBox="1"/>
              <p:nvPr/>
            </p:nvSpPr>
            <p:spPr>
              <a:xfrm>
                <a:off x="9288417" y="1168049"/>
                <a:ext cx="814259" cy="43736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HIGH</a:t>
                </a:r>
                <a:endParaRPr/>
              </a:p>
            </p:txBody>
          </p:sp>
          <p:sp>
            <p:nvSpPr>
              <p:cNvPr id="1653" name="Google Shape;1653;p31"/>
              <p:cNvSpPr/>
              <p:nvPr/>
            </p:nvSpPr>
            <p:spPr>
              <a:xfrm>
                <a:off x="1495862" y="4561021"/>
                <a:ext cx="3276600" cy="1473994"/>
              </a:xfrm>
              <a:prstGeom prst="rect">
                <a:avLst/>
              </a:prstGeom>
              <a:solidFill>
                <a:srgbClr val="9ED4D3">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4" name="Google Shape;1654;p31"/>
              <p:cNvSpPr/>
              <p:nvPr/>
            </p:nvSpPr>
            <p:spPr>
              <a:xfrm>
                <a:off x="1049177" y="4561021"/>
                <a:ext cx="445496" cy="1473994"/>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55" name="Google Shape;1655;p31"/>
              <p:cNvSpPr/>
              <p:nvPr/>
            </p:nvSpPr>
            <p:spPr>
              <a:xfrm>
                <a:off x="4771273" y="4561021"/>
                <a:ext cx="3277790" cy="1473994"/>
              </a:xfrm>
              <a:prstGeom prst="rect">
                <a:avLst/>
              </a:prstGeom>
              <a:solidFill>
                <a:srgbClr val="F27954">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6" name="Google Shape;1656;p31"/>
              <p:cNvSpPr txBox="1"/>
              <p:nvPr/>
            </p:nvSpPr>
            <p:spPr>
              <a:xfrm rot="-5400000">
                <a:off x="885221" y="5079338"/>
                <a:ext cx="762900" cy="43736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LOW</a:t>
                </a:r>
                <a:endParaRPr/>
              </a:p>
            </p:txBody>
          </p:sp>
          <p:sp>
            <p:nvSpPr>
              <p:cNvPr id="1657" name="Google Shape;1657;p31"/>
              <p:cNvSpPr/>
              <p:nvPr/>
            </p:nvSpPr>
            <p:spPr>
              <a:xfrm>
                <a:off x="8055756" y="4561021"/>
                <a:ext cx="3277790" cy="1473994"/>
              </a:xfrm>
              <a:prstGeom prst="rect">
                <a:avLst/>
              </a:prstGeom>
              <a:solidFill>
                <a:srgbClr val="79527B">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8" name="Google Shape;1658;p31"/>
              <p:cNvSpPr txBox="1"/>
              <p:nvPr/>
            </p:nvSpPr>
            <p:spPr>
              <a:xfrm>
                <a:off x="5096911" y="419054"/>
                <a:ext cx="2624129" cy="610849"/>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a:solidFill>
                      <a:srgbClr val="595A59"/>
                    </a:solidFill>
                    <a:latin typeface="Calibri"/>
                    <a:ea typeface="Calibri"/>
                    <a:cs typeface="Calibri"/>
                    <a:sym typeface="Calibri"/>
                  </a:rPr>
                  <a:t>Influence</a:t>
                </a:r>
                <a:endParaRPr/>
              </a:p>
            </p:txBody>
          </p:sp>
          <p:sp>
            <p:nvSpPr>
              <p:cNvPr id="1659" name="Google Shape;1659;p31"/>
              <p:cNvSpPr/>
              <p:nvPr/>
            </p:nvSpPr>
            <p:spPr>
              <a:xfrm>
                <a:off x="2458071" y="188052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S1</a:t>
                </a:r>
                <a:endParaRPr/>
              </a:p>
            </p:txBody>
          </p:sp>
          <p:sp>
            <p:nvSpPr>
              <p:cNvPr id="1660" name="Google Shape;1660;p31"/>
              <p:cNvSpPr/>
              <p:nvPr/>
            </p:nvSpPr>
            <p:spPr>
              <a:xfrm>
                <a:off x="2857191" y="3296479"/>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S2</a:t>
                </a:r>
                <a:endParaRPr/>
              </a:p>
            </p:txBody>
          </p:sp>
          <p:sp>
            <p:nvSpPr>
              <p:cNvPr id="1661" name="Google Shape;1661;p31"/>
              <p:cNvSpPr/>
              <p:nvPr/>
            </p:nvSpPr>
            <p:spPr>
              <a:xfrm>
                <a:off x="4555406" y="2222500"/>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S3</a:t>
                </a:r>
                <a:endParaRPr/>
              </a:p>
            </p:txBody>
          </p:sp>
          <p:sp>
            <p:nvSpPr>
              <p:cNvPr id="1662" name="Google Shape;1662;p31"/>
              <p:cNvSpPr/>
              <p:nvPr/>
            </p:nvSpPr>
            <p:spPr>
              <a:xfrm>
                <a:off x="9997379" y="1654268"/>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S7</a:t>
                </a:r>
                <a:endParaRPr/>
              </a:p>
            </p:txBody>
          </p:sp>
          <p:sp>
            <p:nvSpPr>
              <p:cNvPr id="1663" name="Google Shape;1663;p31"/>
              <p:cNvSpPr/>
              <p:nvPr/>
            </p:nvSpPr>
            <p:spPr>
              <a:xfrm>
                <a:off x="8516115" y="1691044"/>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S6</a:t>
                </a:r>
                <a:endParaRPr/>
              </a:p>
            </p:txBody>
          </p:sp>
          <p:sp>
            <p:nvSpPr>
              <p:cNvPr id="1664" name="Google Shape;1664;p31"/>
              <p:cNvSpPr/>
              <p:nvPr/>
            </p:nvSpPr>
            <p:spPr>
              <a:xfrm>
                <a:off x="8207282" y="469527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S5</a:t>
                </a:r>
                <a:endParaRPr/>
              </a:p>
            </p:txBody>
          </p:sp>
          <p:sp>
            <p:nvSpPr>
              <p:cNvPr id="1665" name="Google Shape;1665;p31"/>
              <p:cNvSpPr/>
              <p:nvPr/>
            </p:nvSpPr>
            <p:spPr>
              <a:xfrm>
                <a:off x="5845199" y="4637128"/>
                <a:ext cx="1232351"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S4</a:t>
                </a:r>
                <a:endParaRPr/>
              </a:p>
            </p:txBody>
          </p:sp>
        </p:grpSp>
        <p:sp>
          <p:nvSpPr>
            <p:cNvPr id="1666" name="Google Shape;1666;p31"/>
            <p:cNvSpPr txBox="1"/>
            <p:nvPr/>
          </p:nvSpPr>
          <p:spPr>
            <a:xfrm rot="-5400000">
              <a:off x="2513405" y="4583590"/>
              <a:ext cx="2259236" cy="461665"/>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a:solidFill>
                    <a:srgbClr val="595A59"/>
                  </a:solidFill>
                  <a:latin typeface="Calibri"/>
                  <a:ea typeface="Calibri"/>
                  <a:cs typeface="Calibri"/>
                  <a:sym typeface="Calibri"/>
                </a:rPr>
                <a:t>Involvement</a:t>
              </a:r>
              <a:endParaRPr/>
            </a:p>
          </p:txBody>
        </p:sp>
        <p:sp>
          <p:nvSpPr>
            <p:cNvPr id="1667" name="Google Shape;1667;p31"/>
            <p:cNvSpPr/>
            <p:nvPr/>
          </p:nvSpPr>
          <p:spPr>
            <a:xfrm>
              <a:off x="8860042" y="4481495"/>
              <a:ext cx="931381" cy="911844"/>
            </a:xfrm>
            <a:prstGeom prst="ellipse">
              <a:avLst/>
            </a:prstGeom>
            <a:solidFill>
              <a:srgbClr val="F27954"/>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S4</a:t>
              </a:r>
              <a:endParaRPr/>
            </a:p>
          </p:txBody>
        </p:sp>
        <p:sp>
          <p:nvSpPr>
            <p:cNvPr id="1668" name="Google Shape;1668;p31"/>
            <p:cNvSpPr/>
            <p:nvPr/>
          </p:nvSpPr>
          <p:spPr>
            <a:xfrm>
              <a:off x="10313749" y="4403358"/>
              <a:ext cx="931381" cy="911844"/>
            </a:xfrm>
            <a:prstGeom prst="ellipse">
              <a:avLst/>
            </a:prstGeom>
            <a:solidFill>
              <a:srgbClr val="F27954"/>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S6</a:t>
              </a:r>
              <a:endParaRPr/>
            </a:p>
          </p:txBody>
        </p:sp>
        <p:cxnSp>
          <p:nvCxnSpPr>
            <p:cNvPr id="1669" name="Google Shape;1669;p31"/>
            <p:cNvCxnSpPr>
              <a:stCxn id="1665" idx="7"/>
            </p:cNvCxnSpPr>
            <p:nvPr/>
          </p:nvCxnSpPr>
          <p:spPr>
            <a:xfrm rot="10800000" flipH="1">
              <a:off x="8506432" y="5073455"/>
              <a:ext cx="699600" cy="634200"/>
            </a:xfrm>
            <a:prstGeom prst="straightConnector1">
              <a:avLst/>
            </a:prstGeom>
            <a:noFill/>
            <a:ln w="57150" cap="flat" cmpd="sng">
              <a:solidFill>
                <a:srgbClr val="79527B"/>
              </a:solidFill>
              <a:prstDash val="solid"/>
              <a:miter lim="800000"/>
              <a:headEnd type="none" w="sm" len="sm"/>
              <a:tailEnd type="triangle" w="med" len="med"/>
            </a:ln>
          </p:spPr>
        </p:cxnSp>
        <p:cxnSp>
          <p:nvCxnSpPr>
            <p:cNvPr id="1670" name="Google Shape;1670;p31"/>
            <p:cNvCxnSpPr/>
            <p:nvPr/>
          </p:nvCxnSpPr>
          <p:spPr>
            <a:xfrm>
              <a:off x="10429597" y="4206145"/>
              <a:ext cx="349842" cy="389027"/>
            </a:xfrm>
            <a:prstGeom prst="straightConnector1">
              <a:avLst/>
            </a:prstGeom>
            <a:noFill/>
            <a:ln w="57150" cap="flat" cmpd="sng">
              <a:solidFill>
                <a:srgbClr val="79527B"/>
              </a:solidFill>
              <a:prstDash val="solid"/>
              <a:miter lim="800000"/>
              <a:headEnd type="none" w="sm" len="sm"/>
              <a:tailEnd type="triangle" w="med" len="med"/>
            </a:ln>
          </p:spPr>
        </p:cxn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E301A97E-9648-59FD-B270-C5634007BBAD}"/>
              </a:ext>
            </a:extLst>
          </p:cNvPr>
          <p:cNvSpPr>
            <a:spLocks noGrp="1"/>
          </p:cNvSpPr>
          <p:nvPr>
            <p:ph type="body" idx="1"/>
          </p:nvPr>
        </p:nvSpPr>
        <p:spPr/>
        <p:txBody>
          <a:bodyPr/>
          <a:lstStyle/>
          <a:p>
            <a:r>
              <a:rPr lang="de-DE" dirty="0" err="1"/>
              <a:t>Please</a:t>
            </a:r>
            <a:r>
              <a:rPr lang="de-DE" dirty="0"/>
              <a:t> </a:t>
            </a:r>
            <a:r>
              <a:rPr lang="de-DE" dirty="0" err="1"/>
              <a:t>consider</a:t>
            </a:r>
            <a:r>
              <a:rPr lang="de-DE" dirty="0"/>
              <a:t> </a:t>
            </a:r>
            <a:r>
              <a:rPr lang="de-DE" dirty="0">
                <a:solidFill>
                  <a:schemeClr val="bg1"/>
                </a:solidFill>
                <a:hlinkClick r:id="rId2">
                  <a:extLst>
                    <a:ext uri="{A12FA001-AC4F-418D-AE19-62706E023703}">
                      <ahyp:hlinkClr xmlns:ahyp="http://schemas.microsoft.com/office/drawing/2018/hyperlinkcolor" val="tx"/>
                    </a:ext>
                  </a:extLst>
                </a:hlinkClick>
              </a:rPr>
              <a:t>case </a:t>
            </a:r>
            <a:r>
              <a:rPr lang="de-DE" dirty="0" err="1">
                <a:solidFill>
                  <a:schemeClr val="bg1"/>
                </a:solidFill>
                <a:hlinkClick r:id="rId2">
                  <a:extLst>
                    <a:ext uri="{A12FA001-AC4F-418D-AE19-62706E023703}">
                      <ahyp:hlinkClr xmlns:ahyp="http://schemas.microsoft.com/office/drawing/2018/hyperlinkcolor" val="tx"/>
                    </a:ext>
                  </a:extLst>
                </a:hlinkClick>
              </a:rPr>
              <a:t>study</a:t>
            </a:r>
            <a:r>
              <a:rPr lang="de-DE" dirty="0">
                <a:solidFill>
                  <a:schemeClr val="bg1"/>
                </a:solidFill>
                <a:hlinkClick r:id="rId2">
                  <a:extLst>
                    <a:ext uri="{A12FA001-AC4F-418D-AE19-62706E023703}">
                      <ahyp:hlinkClr xmlns:ahyp="http://schemas.microsoft.com/office/drawing/2018/hyperlinkcolor" val="tx"/>
                    </a:ext>
                  </a:extLst>
                </a:hlinkClick>
              </a:rPr>
              <a:t> </a:t>
            </a:r>
            <a:r>
              <a:rPr lang="de-DE" dirty="0" err="1">
                <a:solidFill>
                  <a:schemeClr val="bg1"/>
                </a:solidFill>
                <a:hlinkClick r:id="rId2">
                  <a:extLst>
                    <a:ext uri="{A12FA001-AC4F-418D-AE19-62706E023703}">
                      <ahyp:hlinkClr xmlns:ahyp="http://schemas.microsoft.com/office/drawing/2018/hyperlinkcolor" val="tx"/>
                    </a:ext>
                  </a:extLst>
                </a:hlinkClick>
              </a:rPr>
              <a:t>no</a:t>
            </a:r>
            <a:r>
              <a:rPr lang="de-DE" dirty="0">
                <a:solidFill>
                  <a:schemeClr val="bg1"/>
                </a:solidFill>
                <a:hlinkClick r:id="rId2">
                  <a:extLst>
                    <a:ext uri="{A12FA001-AC4F-418D-AE19-62706E023703}">
                      <ahyp:hlinkClr xmlns:ahyp="http://schemas.microsoft.com/office/drawing/2018/hyperlinkcolor" val="tx"/>
                    </a:ext>
                  </a:extLst>
                </a:hlinkClick>
              </a:rPr>
              <a:t>. 8</a:t>
            </a:r>
            <a:r>
              <a:rPr lang="de-DE" dirty="0"/>
              <a:t> </a:t>
            </a:r>
            <a:r>
              <a:rPr lang="de-DE" dirty="0" err="1"/>
              <a:t>to</a:t>
            </a:r>
            <a:r>
              <a:rPr lang="de-DE" dirty="0"/>
              <a:t> </a:t>
            </a:r>
            <a:r>
              <a:rPr lang="de-DE" dirty="0" err="1"/>
              <a:t>discuss</a:t>
            </a:r>
            <a:r>
              <a:rPr lang="de-DE" dirty="0"/>
              <a:t> and </a:t>
            </a:r>
            <a:r>
              <a:rPr lang="de-DE" dirty="0" err="1"/>
              <a:t>learn</a:t>
            </a:r>
            <a:r>
              <a:rPr lang="de-DE" dirty="0"/>
              <a:t> </a:t>
            </a:r>
            <a:r>
              <a:rPr lang="de-DE" dirty="0" err="1"/>
              <a:t>more</a:t>
            </a:r>
            <a:r>
              <a:rPr lang="de-DE" dirty="0"/>
              <a:t> </a:t>
            </a:r>
            <a:r>
              <a:rPr lang="de-DE" dirty="0" err="1"/>
              <a:t>about</a:t>
            </a:r>
            <a:r>
              <a:rPr lang="de-DE" dirty="0"/>
              <a:t> </a:t>
            </a:r>
            <a:r>
              <a:rPr lang="de-DE" dirty="0" err="1"/>
              <a:t>the</a:t>
            </a:r>
            <a:r>
              <a:rPr lang="de-DE" dirty="0"/>
              <a:t> </a:t>
            </a:r>
            <a:r>
              <a:rPr lang="de-DE" dirty="0" err="1"/>
              <a:t>importance</a:t>
            </a:r>
            <a:r>
              <a:rPr lang="de-DE" dirty="0"/>
              <a:t> of </a:t>
            </a:r>
            <a:r>
              <a:rPr lang="de-DE" dirty="0" err="1"/>
              <a:t>stakeholder</a:t>
            </a:r>
            <a:r>
              <a:rPr lang="de-DE" dirty="0"/>
              <a:t> </a:t>
            </a:r>
            <a:r>
              <a:rPr lang="de-DE" dirty="0" err="1"/>
              <a:t>management</a:t>
            </a:r>
            <a:r>
              <a:rPr lang="de-DE" dirty="0"/>
              <a:t> in </a:t>
            </a:r>
            <a:r>
              <a:rPr lang="de-DE" dirty="0" err="1"/>
              <a:t>crises</a:t>
            </a:r>
            <a:r>
              <a:rPr lang="de-DE" dirty="0"/>
              <a:t>.</a:t>
            </a:r>
            <a:endParaRPr lang="en-GB" dirty="0"/>
          </a:p>
        </p:txBody>
      </p:sp>
      <p:sp>
        <p:nvSpPr>
          <p:cNvPr id="5" name="Textplatzhalter 4">
            <a:extLst>
              <a:ext uri="{FF2B5EF4-FFF2-40B4-BE49-F238E27FC236}">
                <a16:creationId xmlns:a16="http://schemas.microsoft.com/office/drawing/2014/main" id="{CB8532AC-291D-7008-D415-446A621D0E98}"/>
              </a:ext>
            </a:extLst>
          </p:cNvPr>
          <p:cNvSpPr>
            <a:spLocks noGrp="1"/>
          </p:cNvSpPr>
          <p:nvPr>
            <p:ph type="body" idx="2"/>
          </p:nvPr>
        </p:nvSpPr>
        <p:spPr/>
        <p:txBody>
          <a:bodyPr/>
          <a:lstStyle/>
          <a:p>
            <a:r>
              <a:rPr lang="de-DE" dirty="0"/>
              <a:t>Case Study</a:t>
            </a:r>
            <a:endParaRPr lang="en-GB" dirty="0"/>
          </a:p>
        </p:txBody>
      </p:sp>
      <p:sp>
        <p:nvSpPr>
          <p:cNvPr id="6" name="Bildplatzhalter 5">
            <a:extLst>
              <a:ext uri="{FF2B5EF4-FFF2-40B4-BE49-F238E27FC236}">
                <a16:creationId xmlns:a16="http://schemas.microsoft.com/office/drawing/2014/main" id="{2C3D5738-B1B8-91F4-3F8C-E18FA3D44C30}"/>
              </a:ext>
            </a:extLst>
          </p:cNvPr>
          <p:cNvSpPr>
            <a:spLocks noGrp="1"/>
          </p:cNvSpPr>
          <p:nvPr>
            <p:ph type="pic" idx="3"/>
          </p:nvPr>
        </p:nvSpPr>
        <p:spPr/>
      </p:sp>
      <p:pic>
        <p:nvPicPr>
          <p:cNvPr id="7" name="Grafik 6" descr="Lupe">
            <a:extLst>
              <a:ext uri="{FF2B5EF4-FFF2-40B4-BE49-F238E27FC236}">
                <a16:creationId xmlns:a16="http://schemas.microsoft.com/office/drawing/2014/main" id="{C4252AE5-629E-9169-85C6-FB83E65777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33755865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74"/>
        <p:cNvGrpSpPr/>
        <p:nvPr/>
      </p:nvGrpSpPr>
      <p:grpSpPr>
        <a:xfrm>
          <a:off x="0" y="0"/>
          <a:ext cx="0" cy="0"/>
          <a:chOff x="0" y="0"/>
          <a:chExt cx="0" cy="0"/>
        </a:xfrm>
      </p:grpSpPr>
      <p:sp>
        <p:nvSpPr>
          <p:cNvPr id="1675" name="Google Shape;1675;p32"/>
          <p:cNvSpPr txBox="1">
            <a:spLocks noGrp="1"/>
          </p:cNvSpPr>
          <p:nvPr>
            <p:ph type="body" idx="1"/>
          </p:nvPr>
        </p:nvSpPr>
        <p:spPr>
          <a:xfrm>
            <a:off x="666707" y="752637"/>
            <a:ext cx="4751959" cy="377702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400"/>
              <a:buNone/>
            </a:pPr>
            <a:r>
              <a:rPr lang="de-DE" sz="4400"/>
              <a:t>03</a:t>
            </a:r>
            <a:endParaRPr/>
          </a:p>
          <a:p>
            <a:pPr marL="0" lvl="0" indent="0" algn="l" rtl="0">
              <a:lnSpc>
                <a:spcPct val="90000"/>
              </a:lnSpc>
              <a:spcBef>
                <a:spcPts val="300"/>
              </a:spcBef>
              <a:spcAft>
                <a:spcPts val="0"/>
              </a:spcAft>
              <a:buClr>
                <a:schemeClr val="lt1"/>
              </a:buClr>
              <a:buSzPts val="4800"/>
              <a:buNone/>
            </a:pPr>
            <a:r>
              <a:rPr lang="de-DE"/>
              <a:t>Human Resources &amp; Internal Crisis Communication</a:t>
            </a:r>
            <a:endParaRPr/>
          </a:p>
        </p:txBody>
      </p:sp>
      <p:sp>
        <p:nvSpPr>
          <p:cNvPr id="1676" name="Google Shape;1676;p32"/>
          <p:cNvSpPr txBox="1"/>
          <p:nvPr/>
        </p:nvSpPr>
        <p:spPr>
          <a:xfrm>
            <a:off x="666708" y="2605169"/>
            <a:ext cx="4941612" cy="164766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5100"/>
              <a:buFont typeface="Arial"/>
              <a:buNone/>
            </a:pPr>
            <a:endParaRPr sz="5100" b="0" i="0">
              <a:solidFill>
                <a:schemeClr val="lt1"/>
              </a:solidFill>
              <a:latin typeface="Calibri"/>
              <a:ea typeface="Calibri"/>
              <a:cs typeface="Calibri"/>
              <a:sym typeface="Calibri"/>
            </a:endParaRPr>
          </a:p>
          <a:p>
            <a:pPr marL="0" marR="0" lvl="0" indent="0" algn="l" rtl="0">
              <a:lnSpc>
                <a:spcPct val="90000"/>
              </a:lnSpc>
              <a:spcBef>
                <a:spcPts val="300"/>
              </a:spcBef>
              <a:spcAft>
                <a:spcPts val="0"/>
              </a:spcAft>
              <a:buClr>
                <a:schemeClr val="lt1"/>
              </a:buClr>
              <a:buSzPts val="4800"/>
              <a:buFont typeface="Arial"/>
              <a:buNone/>
            </a:pPr>
            <a:endParaRPr sz="4800" b="0" i="0">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p3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3600"/>
              <a:buNone/>
            </a:pPr>
            <a:endParaRPr/>
          </a:p>
        </p:txBody>
      </p:sp>
      <p:sp>
        <p:nvSpPr>
          <p:cNvPr id="1682" name="Google Shape;1682;p33"/>
          <p:cNvSpPr/>
          <p:nvPr/>
        </p:nvSpPr>
        <p:spPr>
          <a:xfrm>
            <a:off x="1" y="291787"/>
            <a:ext cx="12191999" cy="119981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3" name="Google Shape;1683;p33"/>
          <p:cNvSpPr txBox="1"/>
          <p:nvPr/>
        </p:nvSpPr>
        <p:spPr>
          <a:xfrm>
            <a:off x="360829" y="471734"/>
            <a:ext cx="11470341" cy="58222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chemeClr val="lt1"/>
              </a:buClr>
              <a:buSzPts val="3600"/>
              <a:buFont typeface="Arial"/>
              <a:buNone/>
            </a:pPr>
            <a:r>
              <a:rPr lang="de-DE" sz="3600" b="0" i="0" dirty="0">
                <a:solidFill>
                  <a:schemeClr val="lt1"/>
                </a:solidFill>
                <a:latin typeface="Calibri"/>
                <a:ea typeface="Calibri"/>
                <a:cs typeface="Calibri"/>
                <a:sym typeface="Calibri"/>
              </a:rPr>
              <a:t>Risk Management Starts </a:t>
            </a:r>
            <a:r>
              <a:rPr lang="de-DE" sz="3600" b="0" i="0" dirty="0" err="1">
                <a:solidFill>
                  <a:schemeClr val="lt1"/>
                </a:solidFill>
                <a:latin typeface="Calibri"/>
                <a:ea typeface="Calibri"/>
                <a:cs typeface="Calibri"/>
                <a:sym typeface="Calibri"/>
              </a:rPr>
              <a:t>with</a:t>
            </a:r>
            <a:r>
              <a:rPr lang="de-DE" sz="3600" b="0" i="0" dirty="0">
                <a:solidFill>
                  <a:schemeClr val="lt1"/>
                </a:solidFill>
                <a:latin typeface="Calibri"/>
                <a:ea typeface="Calibri"/>
                <a:cs typeface="Calibri"/>
                <a:sym typeface="Calibri"/>
              </a:rPr>
              <a:t> Listening to </a:t>
            </a:r>
            <a:r>
              <a:rPr lang="de-DE" sz="3600" b="0" i="0" dirty="0" err="1">
                <a:solidFill>
                  <a:schemeClr val="lt1"/>
                </a:solidFill>
                <a:latin typeface="Calibri"/>
                <a:ea typeface="Calibri"/>
                <a:cs typeface="Calibri"/>
                <a:sym typeface="Calibri"/>
              </a:rPr>
              <a:t>the</a:t>
            </a:r>
            <a:r>
              <a:rPr lang="de-DE" sz="3600" b="0" i="0" dirty="0">
                <a:solidFill>
                  <a:schemeClr val="lt1"/>
                </a:solidFill>
                <a:latin typeface="Calibri"/>
                <a:ea typeface="Calibri"/>
                <a:cs typeface="Calibri"/>
                <a:sym typeface="Calibri"/>
              </a:rPr>
              <a:t> </a:t>
            </a:r>
            <a:r>
              <a:rPr lang="de-DE" sz="3600" b="0" i="0" dirty="0" err="1">
                <a:solidFill>
                  <a:schemeClr val="lt1"/>
                </a:solidFill>
                <a:latin typeface="Calibri"/>
                <a:ea typeface="Calibri"/>
                <a:cs typeface="Calibri"/>
                <a:sym typeface="Calibri"/>
              </a:rPr>
              <a:t>Staff</a:t>
            </a:r>
            <a:r>
              <a:rPr lang="de-DE" sz="3600" b="0" i="0" dirty="0">
                <a:solidFill>
                  <a:schemeClr val="lt1"/>
                </a:solidFill>
                <a:latin typeface="Calibri"/>
                <a:ea typeface="Calibri"/>
                <a:cs typeface="Calibri"/>
                <a:sym typeface="Calibri"/>
              </a:rPr>
              <a:t> </a:t>
            </a:r>
            <a:endParaRPr dirty="0"/>
          </a:p>
        </p:txBody>
      </p:sp>
      <p:sp>
        <p:nvSpPr>
          <p:cNvPr id="1684" name="Google Shape;1684;p33"/>
          <p:cNvSpPr txBox="1">
            <a:spLocks noGrp="1"/>
          </p:cNvSpPr>
          <p:nvPr>
            <p:ph type="body" idx="1"/>
          </p:nvPr>
        </p:nvSpPr>
        <p:spPr>
          <a:xfrm>
            <a:off x="390525" y="1757363"/>
            <a:ext cx="4435475" cy="3867150"/>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dirty="0" err="1"/>
              <a:t>Interestingly</a:t>
            </a:r>
            <a:r>
              <a:rPr lang="de-DE" dirty="0"/>
              <a:t>, </a:t>
            </a:r>
            <a:r>
              <a:rPr lang="de-DE" dirty="0" err="1"/>
              <a:t>many</a:t>
            </a:r>
            <a:r>
              <a:rPr lang="de-DE" dirty="0"/>
              <a:t> </a:t>
            </a:r>
            <a:r>
              <a:rPr lang="de-DE" dirty="0" err="1"/>
              <a:t>entrepreneurs</a:t>
            </a:r>
            <a:r>
              <a:rPr lang="de-DE" dirty="0"/>
              <a:t> </a:t>
            </a:r>
            <a:r>
              <a:rPr lang="de-DE" dirty="0" err="1"/>
              <a:t>consider</a:t>
            </a:r>
            <a:r>
              <a:rPr lang="de-DE" dirty="0"/>
              <a:t> </a:t>
            </a:r>
            <a:r>
              <a:rPr lang="de-DE" dirty="0" err="1"/>
              <a:t>their</a:t>
            </a:r>
            <a:r>
              <a:rPr lang="de-DE" dirty="0"/>
              <a:t> </a:t>
            </a:r>
            <a:r>
              <a:rPr lang="de-DE" dirty="0" err="1"/>
              <a:t>company</a:t>
            </a:r>
            <a:r>
              <a:rPr lang="de-DE" dirty="0"/>
              <a:t> to </a:t>
            </a:r>
            <a:r>
              <a:rPr lang="de-DE" dirty="0" err="1"/>
              <a:t>be</a:t>
            </a:r>
            <a:r>
              <a:rPr lang="de-DE" dirty="0"/>
              <a:t> </a:t>
            </a:r>
            <a:r>
              <a:rPr lang="de-DE" dirty="0" err="1"/>
              <a:t>well</a:t>
            </a:r>
            <a:r>
              <a:rPr lang="de-DE" dirty="0"/>
              <a:t> </a:t>
            </a:r>
            <a:r>
              <a:rPr lang="de-DE" dirty="0" err="1"/>
              <a:t>prepared</a:t>
            </a:r>
            <a:r>
              <a:rPr lang="de-DE" dirty="0"/>
              <a:t> </a:t>
            </a:r>
            <a:r>
              <a:rPr lang="de-DE" dirty="0" err="1"/>
              <a:t>for</a:t>
            </a:r>
            <a:r>
              <a:rPr lang="de-DE" dirty="0"/>
              <a:t> </a:t>
            </a:r>
            <a:r>
              <a:rPr lang="de-DE" dirty="0" err="1"/>
              <a:t>crises</a:t>
            </a:r>
            <a:r>
              <a:rPr lang="de-DE" dirty="0"/>
              <a:t> - but </a:t>
            </a:r>
            <a:r>
              <a:rPr lang="de-DE" dirty="0" err="1"/>
              <a:t>when</a:t>
            </a:r>
            <a:r>
              <a:rPr lang="de-DE" dirty="0"/>
              <a:t> </a:t>
            </a:r>
            <a:r>
              <a:rPr lang="de-DE" dirty="0" err="1"/>
              <a:t>asked</a:t>
            </a:r>
            <a:r>
              <a:rPr lang="de-DE" dirty="0"/>
              <a:t> </a:t>
            </a:r>
            <a:r>
              <a:rPr lang="de-DE" dirty="0" err="1"/>
              <a:t>if</a:t>
            </a:r>
            <a:r>
              <a:rPr lang="de-DE" dirty="0"/>
              <a:t> </a:t>
            </a:r>
            <a:r>
              <a:rPr lang="de-DE" dirty="0" err="1"/>
              <a:t>they</a:t>
            </a:r>
            <a:r>
              <a:rPr lang="de-DE" dirty="0"/>
              <a:t> </a:t>
            </a:r>
            <a:r>
              <a:rPr lang="de-DE" dirty="0" err="1"/>
              <a:t>systematically</a:t>
            </a:r>
            <a:r>
              <a:rPr lang="de-DE" dirty="0"/>
              <a:t> </a:t>
            </a:r>
            <a:r>
              <a:rPr lang="de-DE" dirty="0" err="1"/>
              <a:t>ask</a:t>
            </a:r>
            <a:r>
              <a:rPr lang="de-DE" dirty="0"/>
              <a:t> </a:t>
            </a:r>
            <a:r>
              <a:rPr lang="de-DE" dirty="0" err="1"/>
              <a:t>about</a:t>
            </a:r>
            <a:r>
              <a:rPr lang="de-DE" dirty="0"/>
              <a:t> </a:t>
            </a:r>
            <a:r>
              <a:rPr lang="de-DE" dirty="0" err="1"/>
              <a:t>risks</a:t>
            </a:r>
            <a:r>
              <a:rPr lang="de-DE" dirty="0"/>
              <a:t> </a:t>
            </a:r>
            <a:r>
              <a:rPr lang="de-DE" dirty="0" err="1"/>
              <a:t>within</a:t>
            </a:r>
            <a:r>
              <a:rPr lang="de-DE" dirty="0"/>
              <a:t> </a:t>
            </a:r>
            <a:r>
              <a:rPr lang="de-DE" dirty="0" err="1"/>
              <a:t>their</a:t>
            </a:r>
            <a:r>
              <a:rPr lang="de-DE" dirty="0"/>
              <a:t> </a:t>
            </a:r>
            <a:r>
              <a:rPr lang="de-DE" dirty="0" err="1"/>
              <a:t>organisation</a:t>
            </a:r>
            <a:r>
              <a:rPr lang="de-DE" dirty="0"/>
              <a:t>, </a:t>
            </a:r>
            <a:r>
              <a:rPr lang="de-DE" dirty="0" err="1"/>
              <a:t>they</a:t>
            </a:r>
            <a:r>
              <a:rPr lang="de-DE" dirty="0"/>
              <a:t> </a:t>
            </a:r>
            <a:r>
              <a:rPr lang="de-DE" dirty="0" err="1"/>
              <a:t>have</a:t>
            </a:r>
            <a:r>
              <a:rPr lang="de-DE" dirty="0"/>
              <a:t> to </a:t>
            </a:r>
            <a:r>
              <a:rPr lang="de-DE" dirty="0" err="1"/>
              <a:t>say</a:t>
            </a:r>
            <a:r>
              <a:rPr lang="de-DE" dirty="0"/>
              <a:t> </a:t>
            </a:r>
            <a:r>
              <a:rPr lang="de-DE" dirty="0" err="1"/>
              <a:t>no</a:t>
            </a:r>
            <a:r>
              <a:rPr lang="de-DE" dirty="0"/>
              <a:t>.</a:t>
            </a:r>
            <a:endParaRPr dirty="0"/>
          </a:p>
          <a:p>
            <a:pPr marL="12700" lvl="0" indent="-12700" algn="l" rtl="0">
              <a:lnSpc>
                <a:spcPct val="90000"/>
              </a:lnSpc>
              <a:spcBef>
                <a:spcPts val="1000"/>
              </a:spcBef>
              <a:spcAft>
                <a:spcPts val="0"/>
              </a:spcAft>
              <a:buClr>
                <a:srgbClr val="595A59"/>
              </a:buClr>
              <a:buSzPts val="2400"/>
              <a:buNone/>
            </a:pPr>
            <a:endParaRPr dirty="0"/>
          </a:p>
          <a:p>
            <a:pPr marL="12700" lvl="0" indent="-12700" algn="l" rtl="0">
              <a:lnSpc>
                <a:spcPct val="90000"/>
              </a:lnSpc>
              <a:spcBef>
                <a:spcPts val="1000"/>
              </a:spcBef>
              <a:spcAft>
                <a:spcPts val="0"/>
              </a:spcAft>
              <a:buClr>
                <a:srgbClr val="595A59"/>
              </a:buClr>
              <a:buSzPts val="2400"/>
              <a:buNone/>
            </a:pPr>
            <a:r>
              <a:rPr lang="de-DE" dirty="0" err="1"/>
              <a:t>Yet</a:t>
            </a:r>
            <a:r>
              <a:rPr lang="de-DE" dirty="0"/>
              <a:t>, </a:t>
            </a:r>
            <a:r>
              <a:rPr lang="de-DE" dirty="0" err="1"/>
              <a:t>this</a:t>
            </a:r>
            <a:r>
              <a:rPr lang="de-DE" dirty="0"/>
              <a:t> </a:t>
            </a:r>
            <a:r>
              <a:rPr lang="de-DE" dirty="0" err="1"/>
              <a:t>is</a:t>
            </a:r>
            <a:r>
              <a:rPr lang="de-DE" dirty="0"/>
              <a:t> </a:t>
            </a:r>
            <a:r>
              <a:rPr lang="de-DE" dirty="0" err="1"/>
              <a:t>the</a:t>
            </a:r>
            <a:r>
              <a:rPr lang="de-DE" dirty="0"/>
              <a:t> </a:t>
            </a:r>
            <a:r>
              <a:rPr lang="de-DE" dirty="0" err="1"/>
              <a:t>most</a:t>
            </a:r>
            <a:r>
              <a:rPr lang="de-DE" dirty="0"/>
              <a:t> </a:t>
            </a:r>
            <a:r>
              <a:rPr lang="de-DE" dirty="0" err="1"/>
              <a:t>obvious</a:t>
            </a:r>
            <a:r>
              <a:rPr lang="de-DE" dirty="0"/>
              <a:t> source to </a:t>
            </a:r>
            <a:r>
              <a:rPr lang="de-DE" dirty="0" err="1"/>
              <a:t>start</a:t>
            </a:r>
            <a:r>
              <a:rPr lang="de-DE" dirty="0"/>
              <a:t> </a:t>
            </a:r>
            <a:r>
              <a:rPr lang="de-DE" dirty="0" err="1"/>
              <a:t>with</a:t>
            </a:r>
            <a:r>
              <a:rPr lang="de-DE" dirty="0"/>
              <a:t> </a:t>
            </a:r>
            <a:r>
              <a:rPr lang="de-DE" dirty="0" err="1"/>
              <a:t>risk</a:t>
            </a:r>
            <a:r>
              <a:rPr lang="de-DE" dirty="0"/>
              <a:t> </a:t>
            </a:r>
            <a:r>
              <a:rPr lang="de-DE" dirty="0" err="1"/>
              <a:t>management</a:t>
            </a:r>
            <a:r>
              <a:rPr lang="de-DE" dirty="0"/>
              <a:t>.</a:t>
            </a:r>
            <a:endParaRPr dirty="0"/>
          </a:p>
          <a:p>
            <a:pPr marL="12700" lvl="0" indent="-12700" algn="l" rtl="0">
              <a:lnSpc>
                <a:spcPct val="90000"/>
              </a:lnSpc>
              <a:spcBef>
                <a:spcPts val="1000"/>
              </a:spcBef>
              <a:spcAft>
                <a:spcPts val="0"/>
              </a:spcAft>
              <a:buClr>
                <a:srgbClr val="595A59"/>
              </a:buClr>
              <a:buSzPts val="2400"/>
              <a:buNone/>
            </a:pPr>
            <a:endParaRPr dirty="0"/>
          </a:p>
        </p:txBody>
      </p:sp>
      <p:sp>
        <p:nvSpPr>
          <p:cNvPr id="1685" name="Google Shape;1685;p33"/>
          <p:cNvSpPr/>
          <p:nvPr/>
        </p:nvSpPr>
        <p:spPr>
          <a:xfrm>
            <a:off x="5371193" y="4550057"/>
            <a:ext cx="2637463" cy="1631964"/>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86" name="Google Shape;1686;p33"/>
          <p:cNvGrpSpPr/>
          <p:nvPr/>
        </p:nvGrpSpPr>
        <p:grpSpPr>
          <a:xfrm>
            <a:off x="6045514" y="1932271"/>
            <a:ext cx="1288821" cy="1754913"/>
            <a:chOff x="4776883" y="2065959"/>
            <a:chExt cx="1288821" cy="1754913"/>
          </a:xfrm>
        </p:grpSpPr>
        <p:sp>
          <p:nvSpPr>
            <p:cNvPr id="1687" name="Google Shape;1687;p33"/>
            <p:cNvSpPr/>
            <p:nvPr/>
          </p:nvSpPr>
          <p:spPr>
            <a:xfrm>
              <a:off x="4776883"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88" name="Google Shape;1688;p33"/>
            <p:cNvSpPr/>
            <p:nvPr/>
          </p:nvSpPr>
          <p:spPr>
            <a:xfrm>
              <a:off x="4776883"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89" name="Google Shape;1689;p33"/>
            <p:cNvSpPr/>
            <p:nvPr/>
          </p:nvSpPr>
          <p:spPr>
            <a:xfrm>
              <a:off x="4776883"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0" name="Google Shape;1690;p33"/>
            <p:cNvSpPr/>
            <p:nvPr/>
          </p:nvSpPr>
          <p:spPr>
            <a:xfrm>
              <a:off x="4776883"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1" name="Google Shape;1691;p33"/>
            <p:cNvSpPr/>
            <p:nvPr/>
          </p:nvSpPr>
          <p:spPr>
            <a:xfrm>
              <a:off x="4776883"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2" name="Google Shape;1692;p33"/>
            <p:cNvSpPr/>
            <p:nvPr/>
          </p:nvSpPr>
          <p:spPr>
            <a:xfrm>
              <a:off x="4776883"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3" name="Google Shape;1693;p33"/>
            <p:cNvSpPr/>
            <p:nvPr/>
          </p:nvSpPr>
          <p:spPr>
            <a:xfrm>
              <a:off x="4776883"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4" name="Google Shape;1694;p33"/>
            <p:cNvSpPr/>
            <p:nvPr/>
          </p:nvSpPr>
          <p:spPr>
            <a:xfrm>
              <a:off x="4776883"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5" name="Google Shape;1695;p33"/>
            <p:cNvSpPr/>
            <p:nvPr/>
          </p:nvSpPr>
          <p:spPr>
            <a:xfrm>
              <a:off x="4776883"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6" name="Google Shape;1696;p33"/>
            <p:cNvSpPr/>
            <p:nvPr/>
          </p:nvSpPr>
          <p:spPr>
            <a:xfrm>
              <a:off x="4776883"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7" name="Google Shape;1697;p33"/>
            <p:cNvSpPr/>
            <p:nvPr/>
          </p:nvSpPr>
          <p:spPr>
            <a:xfrm>
              <a:off x="4967561"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8" name="Google Shape;1698;p33"/>
            <p:cNvSpPr/>
            <p:nvPr/>
          </p:nvSpPr>
          <p:spPr>
            <a:xfrm>
              <a:off x="4967561"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9" name="Google Shape;1699;p33"/>
            <p:cNvSpPr/>
            <p:nvPr/>
          </p:nvSpPr>
          <p:spPr>
            <a:xfrm>
              <a:off x="4967561"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0" name="Google Shape;1700;p33"/>
            <p:cNvSpPr/>
            <p:nvPr/>
          </p:nvSpPr>
          <p:spPr>
            <a:xfrm>
              <a:off x="4967561"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1" name="Google Shape;1701;p33"/>
            <p:cNvSpPr/>
            <p:nvPr/>
          </p:nvSpPr>
          <p:spPr>
            <a:xfrm>
              <a:off x="4967561"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2" name="Google Shape;1702;p33"/>
            <p:cNvSpPr/>
            <p:nvPr/>
          </p:nvSpPr>
          <p:spPr>
            <a:xfrm>
              <a:off x="4967561"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3" name="Google Shape;1703;p33"/>
            <p:cNvSpPr/>
            <p:nvPr/>
          </p:nvSpPr>
          <p:spPr>
            <a:xfrm>
              <a:off x="4967561"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4" name="Google Shape;1704;p33"/>
            <p:cNvSpPr/>
            <p:nvPr/>
          </p:nvSpPr>
          <p:spPr>
            <a:xfrm>
              <a:off x="4967561"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5" name="Google Shape;1705;p33"/>
            <p:cNvSpPr/>
            <p:nvPr/>
          </p:nvSpPr>
          <p:spPr>
            <a:xfrm>
              <a:off x="4967561"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6" name="Google Shape;1706;p33"/>
            <p:cNvSpPr/>
            <p:nvPr/>
          </p:nvSpPr>
          <p:spPr>
            <a:xfrm>
              <a:off x="4967561"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7" name="Google Shape;1707;p33"/>
            <p:cNvSpPr/>
            <p:nvPr/>
          </p:nvSpPr>
          <p:spPr>
            <a:xfrm>
              <a:off x="5154705"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8" name="Google Shape;1708;p33"/>
            <p:cNvSpPr/>
            <p:nvPr/>
          </p:nvSpPr>
          <p:spPr>
            <a:xfrm>
              <a:off x="5154705"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9" name="Google Shape;1709;p33"/>
            <p:cNvSpPr/>
            <p:nvPr/>
          </p:nvSpPr>
          <p:spPr>
            <a:xfrm>
              <a:off x="5154705"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0" name="Google Shape;1710;p33"/>
            <p:cNvSpPr/>
            <p:nvPr/>
          </p:nvSpPr>
          <p:spPr>
            <a:xfrm>
              <a:off x="5154705"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1" name="Google Shape;1711;p33"/>
            <p:cNvSpPr/>
            <p:nvPr/>
          </p:nvSpPr>
          <p:spPr>
            <a:xfrm>
              <a:off x="5154705"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2" name="Google Shape;1712;p33"/>
            <p:cNvSpPr/>
            <p:nvPr/>
          </p:nvSpPr>
          <p:spPr>
            <a:xfrm>
              <a:off x="5154705"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3" name="Google Shape;1713;p33"/>
            <p:cNvSpPr/>
            <p:nvPr/>
          </p:nvSpPr>
          <p:spPr>
            <a:xfrm>
              <a:off x="5154705"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4" name="Google Shape;1714;p33"/>
            <p:cNvSpPr/>
            <p:nvPr/>
          </p:nvSpPr>
          <p:spPr>
            <a:xfrm>
              <a:off x="5154705"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5" name="Google Shape;1715;p33"/>
            <p:cNvSpPr/>
            <p:nvPr/>
          </p:nvSpPr>
          <p:spPr>
            <a:xfrm>
              <a:off x="5154705"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6" name="Google Shape;1716;p33"/>
            <p:cNvSpPr/>
            <p:nvPr/>
          </p:nvSpPr>
          <p:spPr>
            <a:xfrm>
              <a:off x="5154705"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7" name="Google Shape;1717;p33"/>
            <p:cNvSpPr/>
            <p:nvPr/>
          </p:nvSpPr>
          <p:spPr>
            <a:xfrm>
              <a:off x="5540761"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8" name="Google Shape;1718;p33"/>
            <p:cNvSpPr/>
            <p:nvPr/>
          </p:nvSpPr>
          <p:spPr>
            <a:xfrm>
              <a:off x="5540761"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9" name="Google Shape;1719;p33"/>
            <p:cNvSpPr/>
            <p:nvPr/>
          </p:nvSpPr>
          <p:spPr>
            <a:xfrm>
              <a:off x="5540761"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0" name="Google Shape;1720;p33"/>
            <p:cNvSpPr/>
            <p:nvPr/>
          </p:nvSpPr>
          <p:spPr>
            <a:xfrm>
              <a:off x="5540761"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1" name="Google Shape;1721;p33"/>
            <p:cNvSpPr/>
            <p:nvPr/>
          </p:nvSpPr>
          <p:spPr>
            <a:xfrm>
              <a:off x="5540761"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2" name="Google Shape;1722;p33"/>
            <p:cNvSpPr/>
            <p:nvPr/>
          </p:nvSpPr>
          <p:spPr>
            <a:xfrm>
              <a:off x="5540761"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3" name="Google Shape;1723;p33"/>
            <p:cNvSpPr/>
            <p:nvPr/>
          </p:nvSpPr>
          <p:spPr>
            <a:xfrm>
              <a:off x="5540761"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4" name="Google Shape;1724;p33"/>
            <p:cNvSpPr/>
            <p:nvPr/>
          </p:nvSpPr>
          <p:spPr>
            <a:xfrm>
              <a:off x="5540761"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5" name="Google Shape;1725;p33"/>
            <p:cNvSpPr/>
            <p:nvPr/>
          </p:nvSpPr>
          <p:spPr>
            <a:xfrm>
              <a:off x="5540761"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6" name="Google Shape;1726;p33"/>
            <p:cNvSpPr/>
            <p:nvPr/>
          </p:nvSpPr>
          <p:spPr>
            <a:xfrm>
              <a:off x="5540761"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7" name="Google Shape;1727;p33"/>
            <p:cNvSpPr/>
            <p:nvPr/>
          </p:nvSpPr>
          <p:spPr>
            <a:xfrm>
              <a:off x="5731436"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8" name="Google Shape;1728;p33"/>
            <p:cNvSpPr/>
            <p:nvPr/>
          </p:nvSpPr>
          <p:spPr>
            <a:xfrm>
              <a:off x="5731436"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9" name="Google Shape;1729;p33"/>
            <p:cNvSpPr/>
            <p:nvPr/>
          </p:nvSpPr>
          <p:spPr>
            <a:xfrm>
              <a:off x="5731436"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0" name="Google Shape;1730;p33"/>
            <p:cNvSpPr/>
            <p:nvPr/>
          </p:nvSpPr>
          <p:spPr>
            <a:xfrm>
              <a:off x="5731436"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1" name="Google Shape;1731;p33"/>
            <p:cNvSpPr/>
            <p:nvPr/>
          </p:nvSpPr>
          <p:spPr>
            <a:xfrm>
              <a:off x="5731436"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2" name="Google Shape;1732;p33"/>
            <p:cNvSpPr/>
            <p:nvPr/>
          </p:nvSpPr>
          <p:spPr>
            <a:xfrm>
              <a:off x="5731436"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3" name="Google Shape;1733;p33"/>
            <p:cNvSpPr/>
            <p:nvPr/>
          </p:nvSpPr>
          <p:spPr>
            <a:xfrm>
              <a:off x="5731436"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4" name="Google Shape;1734;p33"/>
            <p:cNvSpPr/>
            <p:nvPr/>
          </p:nvSpPr>
          <p:spPr>
            <a:xfrm>
              <a:off x="5731436"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5" name="Google Shape;1735;p33"/>
            <p:cNvSpPr/>
            <p:nvPr/>
          </p:nvSpPr>
          <p:spPr>
            <a:xfrm>
              <a:off x="5731436"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6" name="Google Shape;1736;p33"/>
            <p:cNvSpPr/>
            <p:nvPr/>
          </p:nvSpPr>
          <p:spPr>
            <a:xfrm>
              <a:off x="5731436"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7" name="Google Shape;1737;p33"/>
            <p:cNvSpPr/>
            <p:nvPr/>
          </p:nvSpPr>
          <p:spPr>
            <a:xfrm>
              <a:off x="5922109"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8" name="Google Shape;1738;p33"/>
            <p:cNvSpPr/>
            <p:nvPr/>
          </p:nvSpPr>
          <p:spPr>
            <a:xfrm>
              <a:off x="5922109"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9" name="Google Shape;1739;p33"/>
            <p:cNvSpPr/>
            <p:nvPr/>
          </p:nvSpPr>
          <p:spPr>
            <a:xfrm>
              <a:off x="5922109"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0" name="Google Shape;1740;p33"/>
            <p:cNvSpPr/>
            <p:nvPr/>
          </p:nvSpPr>
          <p:spPr>
            <a:xfrm>
              <a:off x="5922109"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1" name="Google Shape;1741;p33"/>
            <p:cNvSpPr/>
            <p:nvPr/>
          </p:nvSpPr>
          <p:spPr>
            <a:xfrm>
              <a:off x="5922109"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2" name="Google Shape;1742;p33"/>
            <p:cNvSpPr/>
            <p:nvPr/>
          </p:nvSpPr>
          <p:spPr>
            <a:xfrm>
              <a:off x="5922109"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3" name="Google Shape;1743;p33"/>
            <p:cNvSpPr/>
            <p:nvPr/>
          </p:nvSpPr>
          <p:spPr>
            <a:xfrm>
              <a:off x="5922109"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4" name="Google Shape;1744;p33"/>
            <p:cNvSpPr/>
            <p:nvPr/>
          </p:nvSpPr>
          <p:spPr>
            <a:xfrm>
              <a:off x="5922109"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5" name="Google Shape;1745;p33"/>
            <p:cNvSpPr/>
            <p:nvPr/>
          </p:nvSpPr>
          <p:spPr>
            <a:xfrm>
              <a:off x="5922109"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6" name="Google Shape;1746;p33"/>
            <p:cNvSpPr/>
            <p:nvPr/>
          </p:nvSpPr>
          <p:spPr>
            <a:xfrm>
              <a:off x="5922109"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grpSp>
      <p:grpSp>
        <p:nvGrpSpPr>
          <p:cNvPr id="1747" name="Google Shape;1747;p33"/>
          <p:cNvGrpSpPr/>
          <p:nvPr/>
        </p:nvGrpSpPr>
        <p:grpSpPr>
          <a:xfrm>
            <a:off x="9502582" y="1932271"/>
            <a:ext cx="1288821" cy="1754913"/>
            <a:chOff x="8512558" y="2065959"/>
            <a:chExt cx="1288821" cy="1754913"/>
          </a:xfrm>
        </p:grpSpPr>
        <p:sp>
          <p:nvSpPr>
            <p:cNvPr id="1748" name="Google Shape;1748;p33"/>
            <p:cNvSpPr/>
            <p:nvPr/>
          </p:nvSpPr>
          <p:spPr>
            <a:xfrm>
              <a:off x="8512558"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9" name="Google Shape;1749;p33"/>
            <p:cNvSpPr/>
            <p:nvPr/>
          </p:nvSpPr>
          <p:spPr>
            <a:xfrm>
              <a:off x="8512558"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0" name="Google Shape;1750;p33"/>
            <p:cNvSpPr/>
            <p:nvPr/>
          </p:nvSpPr>
          <p:spPr>
            <a:xfrm>
              <a:off x="8512558"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1" name="Google Shape;1751;p33"/>
            <p:cNvSpPr/>
            <p:nvPr/>
          </p:nvSpPr>
          <p:spPr>
            <a:xfrm>
              <a:off x="8512558"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2" name="Google Shape;1752;p33"/>
            <p:cNvSpPr/>
            <p:nvPr/>
          </p:nvSpPr>
          <p:spPr>
            <a:xfrm>
              <a:off x="8512558"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3" name="Google Shape;1753;p33"/>
            <p:cNvSpPr/>
            <p:nvPr/>
          </p:nvSpPr>
          <p:spPr>
            <a:xfrm>
              <a:off x="8512558"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4" name="Google Shape;1754;p33"/>
            <p:cNvSpPr/>
            <p:nvPr/>
          </p:nvSpPr>
          <p:spPr>
            <a:xfrm>
              <a:off x="8512558"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5" name="Google Shape;1755;p33"/>
            <p:cNvSpPr/>
            <p:nvPr/>
          </p:nvSpPr>
          <p:spPr>
            <a:xfrm>
              <a:off x="8512558"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6" name="Google Shape;1756;p33"/>
            <p:cNvSpPr/>
            <p:nvPr/>
          </p:nvSpPr>
          <p:spPr>
            <a:xfrm>
              <a:off x="8512558"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7" name="Google Shape;1757;p33"/>
            <p:cNvSpPr/>
            <p:nvPr/>
          </p:nvSpPr>
          <p:spPr>
            <a:xfrm>
              <a:off x="8512558"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8" name="Google Shape;1758;p33"/>
            <p:cNvSpPr/>
            <p:nvPr/>
          </p:nvSpPr>
          <p:spPr>
            <a:xfrm>
              <a:off x="8703236"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9" name="Google Shape;1759;p33"/>
            <p:cNvSpPr/>
            <p:nvPr/>
          </p:nvSpPr>
          <p:spPr>
            <a:xfrm>
              <a:off x="8703236"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0" name="Google Shape;1760;p33"/>
            <p:cNvSpPr/>
            <p:nvPr/>
          </p:nvSpPr>
          <p:spPr>
            <a:xfrm>
              <a:off x="8703236"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1" name="Google Shape;1761;p33"/>
            <p:cNvSpPr/>
            <p:nvPr/>
          </p:nvSpPr>
          <p:spPr>
            <a:xfrm>
              <a:off x="8703236"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2" name="Google Shape;1762;p33"/>
            <p:cNvSpPr/>
            <p:nvPr/>
          </p:nvSpPr>
          <p:spPr>
            <a:xfrm>
              <a:off x="8703236"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3" name="Google Shape;1763;p33"/>
            <p:cNvSpPr/>
            <p:nvPr/>
          </p:nvSpPr>
          <p:spPr>
            <a:xfrm>
              <a:off x="8703236"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4" name="Google Shape;1764;p33"/>
            <p:cNvSpPr/>
            <p:nvPr/>
          </p:nvSpPr>
          <p:spPr>
            <a:xfrm>
              <a:off x="8703236"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5" name="Google Shape;1765;p33"/>
            <p:cNvSpPr/>
            <p:nvPr/>
          </p:nvSpPr>
          <p:spPr>
            <a:xfrm>
              <a:off x="8703236"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6" name="Google Shape;1766;p33"/>
            <p:cNvSpPr/>
            <p:nvPr/>
          </p:nvSpPr>
          <p:spPr>
            <a:xfrm>
              <a:off x="8703236"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7" name="Google Shape;1767;p33"/>
            <p:cNvSpPr/>
            <p:nvPr/>
          </p:nvSpPr>
          <p:spPr>
            <a:xfrm>
              <a:off x="8703236"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8" name="Google Shape;1768;p33"/>
            <p:cNvSpPr/>
            <p:nvPr/>
          </p:nvSpPr>
          <p:spPr>
            <a:xfrm>
              <a:off x="8890380"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9" name="Google Shape;1769;p33"/>
            <p:cNvSpPr/>
            <p:nvPr/>
          </p:nvSpPr>
          <p:spPr>
            <a:xfrm>
              <a:off x="8890380"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0" name="Google Shape;1770;p33"/>
            <p:cNvSpPr/>
            <p:nvPr/>
          </p:nvSpPr>
          <p:spPr>
            <a:xfrm>
              <a:off x="8890380"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1" name="Google Shape;1771;p33"/>
            <p:cNvSpPr/>
            <p:nvPr/>
          </p:nvSpPr>
          <p:spPr>
            <a:xfrm>
              <a:off x="8890380"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2" name="Google Shape;1772;p33"/>
            <p:cNvSpPr/>
            <p:nvPr/>
          </p:nvSpPr>
          <p:spPr>
            <a:xfrm>
              <a:off x="8890380"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3" name="Google Shape;1773;p33"/>
            <p:cNvSpPr/>
            <p:nvPr/>
          </p:nvSpPr>
          <p:spPr>
            <a:xfrm>
              <a:off x="8890380"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4" name="Google Shape;1774;p33"/>
            <p:cNvSpPr/>
            <p:nvPr/>
          </p:nvSpPr>
          <p:spPr>
            <a:xfrm>
              <a:off x="8890380"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5" name="Google Shape;1775;p33"/>
            <p:cNvSpPr/>
            <p:nvPr/>
          </p:nvSpPr>
          <p:spPr>
            <a:xfrm>
              <a:off x="8890380"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6" name="Google Shape;1776;p33"/>
            <p:cNvSpPr/>
            <p:nvPr/>
          </p:nvSpPr>
          <p:spPr>
            <a:xfrm>
              <a:off x="8890380"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7" name="Google Shape;1777;p33"/>
            <p:cNvSpPr/>
            <p:nvPr/>
          </p:nvSpPr>
          <p:spPr>
            <a:xfrm>
              <a:off x="8890380"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8" name="Google Shape;1778;p33"/>
            <p:cNvSpPr/>
            <p:nvPr/>
          </p:nvSpPr>
          <p:spPr>
            <a:xfrm>
              <a:off x="9276437"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9" name="Google Shape;1779;p33"/>
            <p:cNvSpPr/>
            <p:nvPr/>
          </p:nvSpPr>
          <p:spPr>
            <a:xfrm>
              <a:off x="9276437"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0" name="Google Shape;1780;p33"/>
            <p:cNvSpPr/>
            <p:nvPr/>
          </p:nvSpPr>
          <p:spPr>
            <a:xfrm>
              <a:off x="9276437"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1" name="Google Shape;1781;p33"/>
            <p:cNvSpPr/>
            <p:nvPr/>
          </p:nvSpPr>
          <p:spPr>
            <a:xfrm>
              <a:off x="9276437"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2" name="Google Shape;1782;p33"/>
            <p:cNvSpPr/>
            <p:nvPr/>
          </p:nvSpPr>
          <p:spPr>
            <a:xfrm>
              <a:off x="9276437"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3" name="Google Shape;1783;p33"/>
            <p:cNvSpPr/>
            <p:nvPr/>
          </p:nvSpPr>
          <p:spPr>
            <a:xfrm>
              <a:off x="9276437"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4" name="Google Shape;1784;p33"/>
            <p:cNvSpPr/>
            <p:nvPr/>
          </p:nvSpPr>
          <p:spPr>
            <a:xfrm>
              <a:off x="9276437"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5" name="Google Shape;1785;p33"/>
            <p:cNvSpPr/>
            <p:nvPr/>
          </p:nvSpPr>
          <p:spPr>
            <a:xfrm>
              <a:off x="9276437"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6" name="Google Shape;1786;p33"/>
            <p:cNvSpPr/>
            <p:nvPr/>
          </p:nvSpPr>
          <p:spPr>
            <a:xfrm>
              <a:off x="9276437"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7" name="Google Shape;1787;p33"/>
            <p:cNvSpPr/>
            <p:nvPr/>
          </p:nvSpPr>
          <p:spPr>
            <a:xfrm>
              <a:off x="9276437"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8" name="Google Shape;1788;p33"/>
            <p:cNvSpPr/>
            <p:nvPr/>
          </p:nvSpPr>
          <p:spPr>
            <a:xfrm>
              <a:off x="9467112"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9" name="Google Shape;1789;p33"/>
            <p:cNvSpPr/>
            <p:nvPr/>
          </p:nvSpPr>
          <p:spPr>
            <a:xfrm>
              <a:off x="9467112"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0" name="Google Shape;1790;p33"/>
            <p:cNvSpPr/>
            <p:nvPr/>
          </p:nvSpPr>
          <p:spPr>
            <a:xfrm>
              <a:off x="9467112"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1" name="Google Shape;1791;p33"/>
            <p:cNvSpPr/>
            <p:nvPr/>
          </p:nvSpPr>
          <p:spPr>
            <a:xfrm>
              <a:off x="9467112"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2" name="Google Shape;1792;p33"/>
            <p:cNvSpPr/>
            <p:nvPr/>
          </p:nvSpPr>
          <p:spPr>
            <a:xfrm>
              <a:off x="9467112"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3" name="Google Shape;1793;p33"/>
            <p:cNvSpPr/>
            <p:nvPr/>
          </p:nvSpPr>
          <p:spPr>
            <a:xfrm>
              <a:off x="9467112"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4" name="Google Shape;1794;p33"/>
            <p:cNvSpPr/>
            <p:nvPr/>
          </p:nvSpPr>
          <p:spPr>
            <a:xfrm>
              <a:off x="9467112"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5" name="Google Shape;1795;p33"/>
            <p:cNvSpPr/>
            <p:nvPr/>
          </p:nvSpPr>
          <p:spPr>
            <a:xfrm>
              <a:off x="9467112"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6" name="Google Shape;1796;p33"/>
            <p:cNvSpPr/>
            <p:nvPr/>
          </p:nvSpPr>
          <p:spPr>
            <a:xfrm>
              <a:off x="9467112"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7" name="Google Shape;1797;p33"/>
            <p:cNvSpPr/>
            <p:nvPr/>
          </p:nvSpPr>
          <p:spPr>
            <a:xfrm>
              <a:off x="9467112"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8" name="Google Shape;1798;p33"/>
            <p:cNvSpPr/>
            <p:nvPr/>
          </p:nvSpPr>
          <p:spPr>
            <a:xfrm>
              <a:off x="9657784"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9" name="Google Shape;1799;p33"/>
            <p:cNvSpPr/>
            <p:nvPr/>
          </p:nvSpPr>
          <p:spPr>
            <a:xfrm>
              <a:off x="9657784"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0" name="Google Shape;1800;p33"/>
            <p:cNvSpPr/>
            <p:nvPr/>
          </p:nvSpPr>
          <p:spPr>
            <a:xfrm>
              <a:off x="9657784"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1" name="Google Shape;1801;p33"/>
            <p:cNvSpPr/>
            <p:nvPr/>
          </p:nvSpPr>
          <p:spPr>
            <a:xfrm>
              <a:off x="9657784"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2" name="Google Shape;1802;p33"/>
            <p:cNvSpPr/>
            <p:nvPr/>
          </p:nvSpPr>
          <p:spPr>
            <a:xfrm>
              <a:off x="9657784"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3" name="Google Shape;1803;p33"/>
            <p:cNvSpPr/>
            <p:nvPr/>
          </p:nvSpPr>
          <p:spPr>
            <a:xfrm>
              <a:off x="9657784"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4" name="Google Shape;1804;p33"/>
            <p:cNvSpPr/>
            <p:nvPr/>
          </p:nvSpPr>
          <p:spPr>
            <a:xfrm>
              <a:off x="9657784"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5" name="Google Shape;1805;p33"/>
            <p:cNvSpPr/>
            <p:nvPr/>
          </p:nvSpPr>
          <p:spPr>
            <a:xfrm>
              <a:off x="9657784"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6" name="Google Shape;1806;p33"/>
            <p:cNvSpPr/>
            <p:nvPr/>
          </p:nvSpPr>
          <p:spPr>
            <a:xfrm>
              <a:off x="9657784"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7" name="Google Shape;1807;p33"/>
            <p:cNvSpPr/>
            <p:nvPr/>
          </p:nvSpPr>
          <p:spPr>
            <a:xfrm>
              <a:off x="9657784"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grpSp>
      <p:sp>
        <p:nvSpPr>
          <p:cNvPr id="1808" name="Google Shape;1808;p33"/>
          <p:cNvSpPr txBox="1"/>
          <p:nvPr/>
        </p:nvSpPr>
        <p:spPr>
          <a:xfrm>
            <a:off x="6239320" y="3876416"/>
            <a:ext cx="90120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200" b="1">
                <a:solidFill>
                  <a:srgbClr val="85D2C7"/>
                </a:solidFill>
                <a:latin typeface="Calibri"/>
                <a:ea typeface="Calibri"/>
                <a:cs typeface="Calibri"/>
                <a:sym typeface="Calibri"/>
              </a:rPr>
              <a:t>76%</a:t>
            </a:r>
            <a:endParaRPr/>
          </a:p>
        </p:txBody>
      </p:sp>
      <p:sp>
        <p:nvSpPr>
          <p:cNvPr id="1809" name="Google Shape;1809;p33"/>
          <p:cNvSpPr txBox="1"/>
          <p:nvPr/>
        </p:nvSpPr>
        <p:spPr>
          <a:xfrm>
            <a:off x="5371193" y="4811987"/>
            <a:ext cx="2637463" cy="1195584"/>
          </a:xfrm>
          <a:prstGeom prst="rect">
            <a:avLst/>
          </a:prstGeom>
          <a:noFill/>
          <a:ln>
            <a:noFill/>
          </a:ln>
        </p:spPr>
        <p:txBody>
          <a:bodyPr spcFirstLastPara="1" wrap="square" lIns="91425" tIns="45700" rIns="91425" bIns="45700" anchor="ctr" anchorCtr="0">
            <a:spAutoFit/>
          </a:bodyPr>
          <a:lstStyle/>
          <a:p>
            <a:pPr marL="0" marR="0" lvl="0" indent="0" algn="ctr" rtl="0">
              <a:lnSpc>
                <a:spcPct val="83250"/>
              </a:lnSpc>
              <a:spcBef>
                <a:spcPts val="0"/>
              </a:spcBef>
              <a:spcAft>
                <a:spcPts val="0"/>
              </a:spcAft>
              <a:buNone/>
            </a:pPr>
            <a:r>
              <a:rPr lang="de-DE" sz="2000">
                <a:solidFill>
                  <a:schemeClr val="lt1"/>
                </a:solidFill>
                <a:latin typeface="Calibri"/>
                <a:ea typeface="Calibri"/>
                <a:cs typeface="Calibri"/>
                <a:sym typeface="Calibri"/>
              </a:rPr>
              <a:t>of board members believe their companies would respond effectively if a crisis struck tomorrow</a:t>
            </a:r>
            <a:endParaRPr/>
          </a:p>
        </p:txBody>
      </p:sp>
      <p:sp>
        <p:nvSpPr>
          <p:cNvPr id="1810" name="Google Shape;1810;p33"/>
          <p:cNvSpPr txBox="1"/>
          <p:nvPr/>
        </p:nvSpPr>
        <p:spPr>
          <a:xfrm>
            <a:off x="9696388" y="3876416"/>
            <a:ext cx="90120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200" b="1">
                <a:solidFill>
                  <a:srgbClr val="F27954"/>
                </a:solidFill>
                <a:latin typeface="Calibri"/>
                <a:ea typeface="Calibri"/>
                <a:cs typeface="Calibri"/>
                <a:sym typeface="Calibri"/>
              </a:rPr>
              <a:t>49%</a:t>
            </a:r>
            <a:endParaRPr/>
          </a:p>
        </p:txBody>
      </p:sp>
      <p:sp>
        <p:nvSpPr>
          <p:cNvPr id="1811" name="Google Shape;1811;p33"/>
          <p:cNvSpPr/>
          <p:nvPr/>
        </p:nvSpPr>
        <p:spPr>
          <a:xfrm>
            <a:off x="8828261" y="4550057"/>
            <a:ext cx="2637463" cy="1631964"/>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2" name="Google Shape;1812;p33"/>
          <p:cNvSpPr txBox="1"/>
          <p:nvPr/>
        </p:nvSpPr>
        <p:spPr>
          <a:xfrm>
            <a:off x="8828261" y="4702983"/>
            <a:ext cx="2637463" cy="1413592"/>
          </a:xfrm>
          <a:prstGeom prst="rect">
            <a:avLst/>
          </a:prstGeom>
          <a:noFill/>
          <a:ln>
            <a:noFill/>
          </a:ln>
        </p:spPr>
        <p:txBody>
          <a:bodyPr spcFirstLastPara="1" wrap="square" lIns="91425" tIns="45700" rIns="91425" bIns="45700" anchor="ctr" anchorCtr="0">
            <a:spAutoFit/>
          </a:bodyPr>
          <a:lstStyle/>
          <a:p>
            <a:pPr marL="0" marR="0" lvl="0" indent="0" algn="ctr" rtl="0">
              <a:lnSpc>
                <a:spcPct val="83250"/>
              </a:lnSpc>
              <a:spcBef>
                <a:spcPts val="0"/>
              </a:spcBef>
              <a:spcAft>
                <a:spcPts val="0"/>
              </a:spcAft>
              <a:buNone/>
            </a:pPr>
            <a:r>
              <a:rPr lang="de-DE" sz="2000" dirty="0">
                <a:solidFill>
                  <a:schemeClr val="lt1"/>
                </a:solidFill>
                <a:latin typeface="Calibri"/>
                <a:ea typeface="Calibri"/>
                <a:cs typeface="Calibri"/>
                <a:sym typeface="Calibri"/>
              </a:rPr>
              <a:t>of </a:t>
            </a:r>
            <a:r>
              <a:rPr lang="de-DE" sz="2000" dirty="0" err="1">
                <a:solidFill>
                  <a:schemeClr val="lt1"/>
                </a:solidFill>
                <a:latin typeface="Calibri"/>
                <a:ea typeface="Calibri"/>
                <a:cs typeface="Calibri"/>
                <a:sym typeface="Calibri"/>
              </a:rPr>
              <a:t>board</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members</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say</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their</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companies</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engage</a:t>
            </a:r>
            <a:r>
              <a:rPr lang="de-DE" sz="2000" dirty="0">
                <a:solidFill>
                  <a:schemeClr val="lt1"/>
                </a:solidFill>
                <a:latin typeface="Calibri"/>
                <a:ea typeface="Calibri"/>
                <a:cs typeface="Calibri"/>
                <a:sym typeface="Calibri"/>
              </a:rPr>
              <a:t> in </a:t>
            </a:r>
            <a:r>
              <a:rPr lang="de-DE" sz="2000" dirty="0" err="1">
                <a:solidFill>
                  <a:schemeClr val="lt1"/>
                </a:solidFill>
                <a:latin typeface="Calibri"/>
                <a:ea typeface="Calibri"/>
                <a:cs typeface="Calibri"/>
                <a:sym typeface="Calibri"/>
              </a:rPr>
              <a:t>monitoring</a:t>
            </a:r>
            <a:r>
              <a:rPr lang="de-DE" sz="2000" dirty="0">
                <a:solidFill>
                  <a:schemeClr val="lt1"/>
                </a:solidFill>
                <a:latin typeface="Calibri"/>
                <a:ea typeface="Calibri"/>
                <a:cs typeface="Calibri"/>
                <a:sym typeface="Calibri"/>
              </a:rPr>
              <a:t> internal </a:t>
            </a:r>
            <a:r>
              <a:rPr lang="de-DE" sz="2000" dirty="0" err="1">
                <a:solidFill>
                  <a:schemeClr val="lt1"/>
                </a:solidFill>
                <a:latin typeface="Calibri"/>
                <a:ea typeface="Calibri"/>
                <a:cs typeface="Calibri"/>
                <a:sym typeface="Calibri"/>
              </a:rPr>
              <a:t>communications</a:t>
            </a:r>
            <a:r>
              <a:rPr lang="de-DE" sz="2000" dirty="0">
                <a:solidFill>
                  <a:schemeClr val="lt1"/>
                </a:solidFill>
                <a:latin typeface="Calibri"/>
                <a:ea typeface="Calibri"/>
                <a:cs typeface="Calibri"/>
                <a:sym typeface="Calibri"/>
              </a:rPr>
              <a:t> to </a:t>
            </a:r>
            <a:r>
              <a:rPr lang="de-DE" sz="2000" dirty="0" err="1">
                <a:solidFill>
                  <a:schemeClr val="lt1"/>
                </a:solidFill>
                <a:latin typeface="Calibri"/>
                <a:ea typeface="Calibri"/>
                <a:cs typeface="Calibri"/>
                <a:sym typeface="Calibri"/>
              </a:rPr>
              <a:t>detect</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trouble</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ahead</a:t>
            </a:r>
            <a:endParaRPr dirty="0"/>
          </a:p>
        </p:txBody>
      </p:sp>
      <p:sp>
        <p:nvSpPr>
          <p:cNvPr id="1813" name="Google Shape;1813;p33"/>
          <p:cNvSpPr txBox="1"/>
          <p:nvPr/>
        </p:nvSpPr>
        <p:spPr>
          <a:xfrm>
            <a:off x="10266461" y="6276816"/>
            <a:ext cx="4569799" cy="300275"/>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de-DE" sz="1313">
                <a:solidFill>
                  <a:srgbClr val="595959"/>
                </a:solidFill>
                <a:latin typeface="Calibri"/>
                <a:ea typeface="Calibri"/>
                <a:cs typeface="Calibri"/>
                <a:sym typeface="Calibri"/>
              </a:rPr>
              <a:t>Source: Deloitte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817"/>
        <p:cNvGrpSpPr/>
        <p:nvPr/>
      </p:nvGrpSpPr>
      <p:grpSpPr>
        <a:xfrm>
          <a:off x="0" y="0"/>
          <a:ext cx="0" cy="0"/>
          <a:chOff x="0" y="0"/>
          <a:chExt cx="0" cy="0"/>
        </a:xfrm>
      </p:grpSpPr>
      <p:sp>
        <p:nvSpPr>
          <p:cNvPr id="1818" name="Google Shape;1818;p3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3600"/>
              <a:buNone/>
            </a:pPr>
            <a:endParaRPr/>
          </a:p>
        </p:txBody>
      </p:sp>
      <p:sp>
        <p:nvSpPr>
          <p:cNvPr id="1819" name="Google Shape;1819;p34"/>
          <p:cNvSpPr/>
          <p:nvPr/>
        </p:nvSpPr>
        <p:spPr>
          <a:xfrm>
            <a:off x="1" y="291787"/>
            <a:ext cx="12191999" cy="119981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0" name="Google Shape;1820;p34"/>
          <p:cNvSpPr txBox="1"/>
          <p:nvPr/>
        </p:nvSpPr>
        <p:spPr>
          <a:xfrm>
            <a:off x="415438" y="932810"/>
            <a:ext cx="11470341" cy="582221"/>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800"/>
              <a:buFont typeface="Arial"/>
              <a:buNone/>
            </a:pPr>
            <a:r>
              <a:rPr lang="de-DE" sz="1800" b="0" i="0">
                <a:solidFill>
                  <a:schemeClr val="lt1"/>
                </a:solidFill>
                <a:latin typeface="Calibri"/>
                <a:ea typeface="Calibri"/>
                <a:cs typeface="Calibri"/>
                <a:sym typeface="Calibri"/>
              </a:rPr>
              <a:t>Human resources affect most production, financial, and marketing decisions. People can help or get in the way of accomplishing what managers have planned.</a:t>
            </a:r>
            <a:endParaRPr/>
          </a:p>
        </p:txBody>
      </p:sp>
      <p:sp>
        <p:nvSpPr>
          <p:cNvPr id="1821" name="Google Shape;1821;p34"/>
          <p:cNvSpPr txBox="1"/>
          <p:nvPr/>
        </p:nvSpPr>
        <p:spPr>
          <a:xfrm>
            <a:off x="5371193" y="4811987"/>
            <a:ext cx="2637463" cy="1195584"/>
          </a:xfrm>
          <a:prstGeom prst="rect">
            <a:avLst/>
          </a:prstGeom>
          <a:noFill/>
          <a:ln>
            <a:noFill/>
          </a:ln>
        </p:spPr>
        <p:txBody>
          <a:bodyPr spcFirstLastPara="1" wrap="square" lIns="91425" tIns="45700" rIns="91425" bIns="45700" anchor="ctr" anchorCtr="0">
            <a:spAutoFit/>
          </a:bodyPr>
          <a:lstStyle/>
          <a:p>
            <a:pPr marL="0" marR="0" lvl="0" indent="0" algn="ctr" rtl="0">
              <a:lnSpc>
                <a:spcPct val="83250"/>
              </a:lnSpc>
              <a:spcBef>
                <a:spcPts val="0"/>
              </a:spcBef>
              <a:spcAft>
                <a:spcPts val="0"/>
              </a:spcAft>
              <a:buNone/>
            </a:pPr>
            <a:r>
              <a:rPr lang="de-DE" sz="2000">
                <a:solidFill>
                  <a:schemeClr val="lt1"/>
                </a:solidFill>
                <a:latin typeface="Calibri"/>
                <a:ea typeface="Calibri"/>
                <a:cs typeface="Calibri"/>
                <a:sym typeface="Calibri"/>
              </a:rPr>
              <a:t>of board members believe their companies would respond effectively if a crisis struck tomorrow</a:t>
            </a:r>
            <a:endParaRPr/>
          </a:p>
        </p:txBody>
      </p:sp>
      <p:sp>
        <p:nvSpPr>
          <p:cNvPr id="1823" name="Google Shape;1823;p34"/>
          <p:cNvSpPr txBox="1"/>
          <p:nvPr/>
        </p:nvSpPr>
        <p:spPr>
          <a:xfrm>
            <a:off x="360829" y="471734"/>
            <a:ext cx="11470341" cy="58222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chemeClr val="lt1"/>
              </a:buClr>
              <a:buSzPts val="3600"/>
              <a:buFont typeface="Arial"/>
              <a:buNone/>
            </a:pPr>
            <a:r>
              <a:rPr lang="de-DE" sz="3600" b="0" i="0" dirty="0" err="1">
                <a:solidFill>
                  <a:schemeClr val="lt1"/>
                </a:solidFill>
                <a:latin typeface="Calibri"/>
                <a:ea typeface="Calibri"/>
                <a:cs typeface="Calibri"/>
                <a:sym typeface="Calibri"/>
              </a:rPr>
              <a:t>Involving</a:t>
            </a:r>
            <a:r>
              <a:rPr lang="de-DE" sz="3600" b="0" i="0" dirty="0">
                <a:solidFill>
                  <a:schemeClr val="lt1"/>
                </a:solidFill>
                <a:latin typeface="Calibri"/>
                <a:ea typeface="Calibri"/>
                <a:cs typeface="Calibri"/>
                <a:sym typeface="Calibri"/>
              </a:rPr>
              <a:t> People: </a:t>
            </a:r>
            <a:r>
              <a:rPr lang="de-DE" sz="3600" b="0" i="0" dirty="0" err="1">
                <a:solidFill>
                  <a:schemeClr val="lt1"/>
                </a:solidFill>
                <a:latin typeface="Calibri"/>
                <a:ea typeface="Calibri"/>
                <a:cs typeface="Calibri"/>
                <a:sym typeface="Calibri"/>
              </a:rPr>
              <a:t>Role</a:t>
            </a:r>
            <a:r>
              <a:rPr lang="de-DE" sz="3600" b="0" i="0" dirty="0">
                <a:solidFill>
                  <a:schemeClr val="lt1"/>
                </a:solidFill>
                <a:latin typeface="Calibri"/>
                <a:ea typeface="Calibri"/>
                <a:cs typeface="Calibri"/>
                <a:sym typeface="Calibri"/>
              </a:rPr>
              <a:t> of HR in Risk Management</a:t>
            </a:r>
            <a:endParaRPr dirty="0"/>
          </a:p>
        </p:txBody>
      </p:sp>
      <p:grpSp>
        <p:nvGrpSpPr>
          <p:cNvPr id="1824" name="Google Shape;1824;p34"/>
          <p:cNvGrpSpPr/>
          <p:nvPr/>
        </p:nvGrpSpPr>
        <p:grpSpPr>
          <a:xfrm>
            <a:off x="7966545" y="1987519"/>
            <a:ext cx="3194246" cy="674400"/>
            <a:chOff x="7057363" y="273713"/>
            <a:chExt cx="3194246" cy="674400"/>
          </a:xfrm>
        </p:grpSpPr>
        <p:sp>
          <p:nvSpPr>
            <p:cNvPr id="1825" name="Google Shape;1825;p34"/>
            <p:cNvSpPr txBox="1"/>
            <p:nvPr/>
          </p:nvSpPr>
          <p:spPr>
            <a:xfrm>
              <a:off x="7057363" y="273713"/>
              <a:ext cx="1286763"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a:solidFill>
                    <a:srgbClr val="85D2C7"/>
                  </a:solidFill>
                  <a:latin typeface="Calibri"/>
                  <a:ea typeface="Calibri"/>
                  <a:cs typeface="Calibri"/>
                  <a:sym typeface="Calibri"/>
                </a:rPr>
                <a:t>Alignment</a:t>
              </a:r>
              <a:endParaRPr/>
            </a:p>
          </p:txBody>
        </p:sp>
        <p:sp>
          <p:nvSpPr>
            <p:cNvPr id="1826" name="Google Shape;1826;p34"/>
            <p:cNvSpPr txBox="1"/>
            <p:nvPr/>
          </p:nvSpPr>
          <p:spPr>
            <a:xfrm>
              <a:off x="7095463" y="667259"/>
              <a:ext cx="3156146" cy="280854"/>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a:solidFill>
                    <a:srgbClr val="595959"/>
                  </a:solidFill>
                  <a:latin typeface="Calibri"/>
                  <a:ea typeface="Calibri"/>
                  <a:cs typeface="Calibri"/>
                  <a:sym typeface="Calibri"/>
                </a:rPr>
                <a:t>Aligning reward &amp; recognition</a:t>
              </a:r>
              <a:endParaRPr/>
            </a:p>
          </p:txBody>
        </p:sp>
      </p:grpSp>
      <p:grpSp>
        <p:nvGrpSpPr>
          <p:cNvPr id="1827" name="Google Shape;1827;p34"/>
          <p:cNvGrpSpPr/>
          <p:nvPr/>
        </p:nvGrpSpPr>
        <p:grpSpPr>
          <a:xfrm>
            <a:off x="7966545" y="3911627"/>
            <a:ext cx="2493000" cy="927210"/>
            <a:chOff x="7057363" y="3122706"/>
            <a:chExt cx="2493000" cy="927210"/>
          </a:xfrm>
        </p:grpSpPr>
        <p:sp>
          <p:nvSpPr>
            <p:cNvPr id="1828" name="Google Shape;1828;p34"/>
            <p:cNvSpPr txBox="1"/>
            <p:nvPr/>
          </p:nvSpPr>
          <p:spPr>
            <a:xfrm>
              <a:off x="7057363" y="3122706"/>
              <a:ext cx="2142300" cy="4002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a:solidFill>
                    <a:srgbClr val="79527B"/>
                  </a:solidFill>
                  <a:latin typeface="Calibri"/>
                  <a:ea typeface="Calibri"/>
                  <a:cs typeface="Calibri"/>
                  <a:sym typeface="Calibri"/>
                </a:rPr>
                <a:t>Board</a:t>
              </a:r>
              <a:r>
                <a:rPr lang="de-DE" sz="2000" b="1">
                  <a:solidFill>
                    <a:srgbClr val="F16924"/>
                  </a:solidFill>
                  <a:latin typeface="Calibri"/>
                  <a:ea typeface="Calibri"/>
                  <a:cs typeface="Calibri"/>
                  <a:sym typeface="Calibri"/>
                </a:rPr>
                <a:t> </a:t>
              </a:r>
              <a:r>
                <a:rPr lang="de-DE" sz="2000" b="1">
                  <a:solidFill>
                    <a:srgbClr val="79527B"/>
                  </a:solidFill>
                  <a:latin typeface="Calibri"/>
                  <a:ea typeface="Calibri"/>
                  <a:cs typeface="Calibri"/>
                  <a:sym typeface="Calibri"/>
                </a:rPr>
                <a:t>information</a:t>
              </a:r>
              <a:endParaRPr/>
            </a:p>
          </p:txBody>
        </p:sp>
        <p:sp>
          <p:nvSpPr>
            <p:cNvPr id="1829" name="Google Shape;1829;p34"/>
            <p:cNvSpPr txBox="1"/>
            <p:nvPr/>
          </p:nvSpPr>
          <p:spPr>
            <a:xfrm>
              <a:off x="7095463" y="3522816"/>
              <a:ext cx="2454900" cy="527100"/>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a:solidFill>
                    <a:srgbClr val="595959"/>
                  </a:solidFill>
                  <a:latin typeface="Calibri"/>
                  <a:ea typeface="Calibri"/>
                  <a:cs typeface="Calibri"/>
                  <a:sym typeface="Calibri"/>
                </a:rPr>
                <a:t>Guiding board oversight of people strategy</a:t>
              </a:r>
              <a:endParaRPr/>
            </a:p>
          </p:txBody>
        </p:sp>
      </p:grpSp>
      <p:grpSp>
        <p:nvGrpSpPr>
          <p:cNvPr id="1830" name="Google Shape;1830;p34"/>
          <p:cNvGrpSpPr/>
          <p:nvPr/>
        </p:nvGrpSpPr>
        <p:grpSpPr>
          <a:xfrm>
            <a:off x="7966545" y="2993784"/>
            <a:ext cx="2912136" cy="653606"/>
            <a:chOff x="7057363" y="1633363"/>
            <a:chExt cx="2912136" cy="653606"/>
          </a:xfrm>
        </p:grpSpPr>
        <p:sp>
          <p:nvSpPr>
            <p:cNvPr id="1831" name="Google Shape;1831;p34"/>
            <p:cNvSpPr txBox="1"/>
            <p:nvPr/>
          </p:nvSpPr>
          <p:spPr>
            <a:xfrm>
              <a:off x="7057363" y="1633363"/>
              <a:ext cx="2456250"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a:solidFill>
                    <a:srgbClr val="F27954"/>
                  </a:solidFill>
                  <a:latin typeface="Calibri"/>
                  <a:ea typeface="Calibri"/>
                  <a:cs typeface="Calibri"/>
                  <a:sym typeface="Calibri"/>
                </a:rPr>
                <a:t>Change</a:t>
              </a:r>
              <a:r>
                <a:rPr lang="de-DE" sz="2000" b="1">
                  <a:solidFill>
                    <a:srgbClr val="9ED4D3"/>
                  </a:solidFill>
                  <a:latin typeface="Calibri"/>
                  <a:ea typeface="Calibri"/>
                  <a:cs typeface="Calibri"/>
                  <a:sym typeface="Calibri"/>
                </a:rPr>
                <a:t> </a:t>
              </a:r>
              <a:r>
                <a:rPr lang="de-DE" sz="2000" b="1">
                  <a:solidFill>
                    <a:srgbClr val="F27954"/>
                  </a:solidFill>
                  <a:latin typeface="Calibri"/>
                  <a:ea typeface="Calibri"/>
                  <a:cs typeface="Calibri"/>
                  <a:sym typeface="Calibri"/>
                </a:rPr>
                <a:t>Management</a:t>
              </a:r>
              <a:endParaRPr/>
            </a:p>
          </p:txBody>
        </p:sp>
        <p:sp>
          <p:nvSpPr>
            <p:cNvPr id="1832" name="Google Shape;1832;p34"/>
            <p:cNvSpPr txBox="1"/>
            <p:nvPr/>
          </p:nvSpPr>
          <p:spPr>
            <a:xfrm>
              <a:off x="7095462" y="2006115"/>
              <a:ext cx="2874037" cy="280854"/>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a:solidFill>
                    <a:srgbClr val="595959"/>
                  </a:solidFill>
                  <a:latin typeface="Calibri"/>
                  <a:ea typeface="Calibri"/>
                  <a:cs typeface="Calibri"/>
                  <a:sym typeface="Calibri"/>
                </a:rPr>
                <a:t>Expertise in organisation design </a:t>
              </a:r>
              <a:endParaRPr/>
            </a:p>
          </p:txBody>
        </p:sp>
      </p:grpSp>
      <p:grpSp>
        <p:nvGrpSpPr>
          <p:cNvPr id="1833" name="Google Shape;1833;p34"/>
          <p:cNvGrpSpPr/>
          <p:nvPr/>
        </p:nvGrpSpPr>
        <p:grpSpPr>
          <a:xfrm>
            <a:off x="7966545" y="4934519"/>
            <a:ext cx="2253065" cy="912685"/>
            <a:chOff x="7057363" y="4577398"/>
            <a:chExt cx="2253065" cy="912685"/>
          </a:xfrm>
        </p:grpSpPr>
        <p:sp>
          <p:nvSpPr>
            <p:cNvPr id="1834" name="Google Shape;1834;p34"/>
            <p:cNvSpPr txBox="1"/>
            <p:nvPr/>
          </p:nvSpPr>
          <p:spPr>
            <a:xfrm>
              <a:off x="7057363" y="4577398"/>
              <a:ext cx="965649"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a:solidFill>
                    <a:srgbClr val="916395"/>
                  </a:solidFill>
                  <a:latin typeface="Calibri"/>
                  <a:ea typeface="Calibri"/>
                  <a:cs typeface="Calibri"/>
                  <a:sym typeface="Calibri"/>
                </a:rPr>
                <a:t>Culture</a:t>
              </a:r>
              <a:endParaRPr/>
            </a:p>
          </p:txBody>
        </p:sp>
        <p:sp>
          <p:nvSpPr>
            <p:cNvPr id="1835" name="Google Shape;1835;p34"/>
            <p:cNvSpPr txBox="1"/>
            <p:nvPr/>
          </p:nvSpPr>
          <p:spPr>
            <a:xfrm>
              <a:off x="7095463" y="4963008"/>
              <a:ext cx="2214965" cy="52707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a:solidFill>
                    <a:srgbClr val="595959"/>
                  </a:solidFill>
                  <a:latin typeface="Calibri"/>
                  <a:ea typeface="Calibri"/>
                  <a:cs typeface="Calibri"/>
                  <a:sym typeface="Calibri"/>
                </a:rPr>
                <a:t>Expert partner in building risk culture, mindset</a:t>
              </a:r>
              <a:endParaRPr/>
            </a:p>
          </p:txBody>
        </p:sp>
      </p:grpSp>
      <p:grpSp>
        <p:nvGrpSpPr>
          <p:cNvPr id="1836" name="Google Shape;1836;p34"/>
          <p:cNvGrpSpPr/>
          <p:nvPr/>
        </p:nvGrpSpPr>
        <p:grpSpPr>
          <a:xfrm>
            <a:off x="927811" y="1987519"/>
            <a:ext cx="2906741" cy="1146656"/>
            <a:chOff x="920330" y="590567"/>
            <a:chExt cx="2462582" cy="1146656"/>
          </a:xfrm>
        </p:grpSpPr>
        <p:sp>
          <p:nvSpPr>
            <p:cNvPr id="1837" name="Google Shape;1837;p34"/>
            <p:cNvSpPr txBox="1"/>
            <p:nvPr/>
          </p:nvSpPr>
          <p:spPr>
            <a:xfrm>
              <a:off x="920330" y="590567"/>
              <a:ext cx="1092479"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a:solidFill>
                    <a:srgbClr val="F27954"/>
                  </a:solidFill>
                  <a:latin typeface="Calibri"/>
                  <a:ea typeface="Calibri"/>
                  <a:cs typeface="Calibri"/>
                  <a:sym typeface="Calibri"/>
                </a:rPr>
                <a:t>Linkages</a:t>
              </a:r>
              <a:endParaRPr/>
            </a:p>
          </p:txBody>
        </p:sp>
        <p:sp>
          <p:nvSpPr>
            <p:cNvPr id="1838" name="Google Shape;1838;p34"/>
            <p:cNvSpPr txBox="1"/>
            <p:nvPr/>
          </p:nvSpPr>
          <p:spPr>
            <a:xfrm>
              <a:off x="971130" y="963975"/>
              <a:ext cx="2411782" cy="773248"/>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Linking </a:t>
              </a:r>
              <a:r>
                <a:rPr lang="de-DE" sz="1600" dirty="0" err="1">
                  <a:solidFill>
                    <a:srgbClr val="595959"/>
                  </a:solidFill>
                  <a:latin typeface="Calibri"/>
                  <a:ea typeface="Calibri"/>
                  <a:cs typeface="Calibri"/>
                  <a:sym typeface="Calibri"/>
                </a:rPr>
                <a:t>employee</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behaviour</a:t>
              </a:r>
              <a:r>
                <a:rPr lang="de-DE" sz="1600" dirty="0">
                  <a:solidFill>
                    <a:srgbClr val="595959"/>
                  </a:solidFill>
                  <a:latin typeface="Calibri"/>
                  <a:ea typeface="Calibri"/>
                  <a:cs typeface="Calibri"/>
                  <a:sym typeface="Calibri"/>
                </a:rPr>
                <a:t> and </a:t>
              </a:r>
              <a:r>
                <a:rPr lang="de-DE" sz="1600" dirty="0" err="1">
                  <a:solidFill>
                    <a:srgbClr val="595959"/>
                  </a:solidFill>
                  <a:latin typeface="Calibri"/>
                  <a:ea typeface="Calibri"/>
                  <a:cs typeface="Calibri"/>
                  <a:sym typeface="Calibri"/>
                </a:rPr>
                <a:t>organisation</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performance</a:t>
              </a:r>
              <a:endParaRPr dirty="0"/>
            </a:p>
          </p:txBody>
        </p:sp>
      </p:grpSp>
      <p:grpSp>
        <p:nvGrpSpPr>
          <p:cNvPr id="1839" name="Google Shape;1839;p34"/>
          <p:cNvGrpSpPr/>
          <p:nvPr/>
        </p:nvGrpSpPr>
        <p:grpSpPr>
          <a:xfrm>
            <a:off x="927812" y="3093476"/>
            <a:ext cx="2037881" cy="895958"/>
            <a:chOff x="920330" y="3300771"/>
            <a:chExt cx="2037881" cy="895958"/>
          </a:xfrm>
        </p:grpSpPr>
        <p:sp>
          <p:nvSpPr>
            <p:cNvPr id="1840" name="Google Shape;1840;p34"/>
            <p:cNvSpPr txBox="1"/>
            <p:nvPr/>
          </p:nvSpPr>
          <p:spPr>
            <a:xfrm>
              <a:off x="920330" y="3300771"/>
              <a:ext cx="1624547"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a:solidFill>
                    <a:srgbClr val="79527B"/>
                  </a:solidFill>
                  <a:latin typeface="Calibri"/>
                  <a:ea typeface="Calibri"/>
                  <a:cs typeface="Calibri"/>
                  <a:sym typeface="Calibri"/>
                </a:rPr>
                <a:t>Development</a:t>
              </a:r>
              <a:endParaRPr/>
            </a:p>
          </p:txBody>
        </p:sp>
        <p:sp>
          <p:nvSpPr>
            <p:cNvPr id="1841" name="Google Shape;1841;p34"/>
            <p:cNvSpPr txBox="1"/>
            <p:nvPr/>
          </p:nvSpPr>
          <p:spPr>
            <a:xfrm>
              <a:off x="971131" y="3669654"/>
              <a:ext cx="1987080" cy="52707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a:solidFill>
                    <a:srgbClr val="595959"/>
                  </a:solidFill>
                  <a:latin typeface="Calibri"/>
                  <a:ea typeface="Calibri"/>
                  <a:cs typeface="Calibri"/>
                  <a:sym typeface="Calibri"/>
                </a:rPr>
                <a:t>Assessing and developing leaders</a:t>
              </a:r>
              <a:endParaRPr/>
            </a:p>
          </p:txBody>
        </p:sp>
      </p:grpSp>
      <p:grpSp>
        <p:nvGrpSpPr>
          <p:cNvPr id="1842" name="Google Shape;1842;p34"/>
          <p:cNvGrpSpPr/>
          <p:nvPr/>
        </p:nvGrpSpPr>
        <p:grpSpPr>
          <a:xfrm>
            <a:off x="3834553" y="2178155"/>
            <a:ext cx="3212473" cy="4164370"/>
            <a:chOff x="3834553" y="2736417"/>
            <a:chExt cx="3212473" cy="4164370"/>
          </a:xfrm>
        </p:grpSpPr>
        <p:grpSp>
          <p:nvGrpSpPr>
            <p:cNvPr id="1843" name="Google Shape;1843;p34"/>
            <p:cNvGrpSpPr/>
            <p:nvPr/>
          </p:nvGrpSpPr>
          <p:grpSpPr>
            <a:xfrm>
              <a:off x="3834553" y="2736417"/>
              <a:ext cx="3212473" cy="3891487"/>
              <a:chOff x="6596245" y="2966513"/>
              <a:chExt cx="3212473" cy="3891487"/>
            </a:xfrm>
          </p:grpSpPr>
          <p:sp>
            <p:nvSpPr>
              <p:cNvPr id="1844" name="Google Shape;1844;p34"/>
              <p:cNvSpPr/>
              <p:nvPr/>
            </p:nvSpPr>
            <p:spPr>
              <a:xfrm>
                <a:off x="7786626" y="2966513"/>
                <a:ext cx="1425543" cy="982595"/>
              </a:xfrm>
              <a:custGeom>
                <a:avLst/>
                <a:gdLst/>
                <a:ahLst/>
                <a:cxnLst/>
                <a:rect l="l" t="t" r="r" b="b"/>
                <a:pathLst>
                  <a:path w="3800459" h="2619571" extrusionOk="0">
                    <a:moveTo>
                      <a:pt x="1364697" y="56"/>
                    </a:moveTo>
                    <a:cubicBezTo>
                      <a:pt x="1448069" y="-454"/>
                      <a:pt x="1531759" y="2548"/>
                      <a:pt x="1615739" y="9261"/>
                    </a:cubicBezTo>
                    <a:cubicBezTo>
                      <a:pt x="2353364" y="68518"/>
                      <a:pt x="3032836" y="273956"/>
                      <a:pt x="3629652" y="664055"/>
                    </a:cubicBezTo>
                    <a:lnTo>
                      <a:pt x="3800459" y="783476"/>
                    </a:lnTo>
                    <a:lnTo>
                      <a:pt x="620252" y="2619571"/>
                    </a:lnTo>
                    <a:lnTo>
                      <a:pt x="0" y="304759"/>
                    </a:lnTo>
                    <a:lnTo>
                      <a:pt x="82031" y="269425"/>
                    </a:lnTo>
                    <a:cubicBezTo>
                      <a:pt x="498080" y="102187"/>
                      <a:pt x="926998" y="2732"/>
                      <a:pt x="1364697" y="56"/>
                    </a:cubicBezTo>
                    <a:close/>
                  </a:path>
                </a:pathLst>
              </a:custGeom>
              <a:solidFill>
                <a:srgbClr val="85D2C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rgbClr val="7F1C58"/>
                  </a:solidFill>
                  <a:latin typeface="Calibri"/>
                  <a:ea typeface="Calibri"/>
                  <a:cs typeface="Calibri"/>
                  <a:sym typeface="Calibri"/>
                </a:endParaRPr>
              </a:p>
            </p:txBody>
          </p:sp>
          <p:sp>
            <p:nvSpPr>
              <p:cNvPr id="1845" name="Google Shape;1845;p34"/>
              <p:cNvSpPr/>
              <p:nvPr/>
            </p:nvSpPr>
            <p:spPr>
              <a:xfrm>
                <a:off x="8032147" y="3292152"/>
                <a:ext cx="1724518" cy="1592981"/>
              </a:xfrm>
              <a:custGeom>
                <a:avLst/>
                <a:gdLst/>
                <a:ahLst/>
                <a:cxnLst/>
                <a:rect l="l" t="t" r="r" b="b"/>
                <a:pathLst>
                  <a:path w="4597517" h="4246842" extrusionOk="0">
                    <a:moveTo>
                      <a:pt x="3255286" y="0"/>
                    </a:moveTo>
                    <a:lnTo>
                      <a:pt x="3360462" y="83755"/>
                    </a:lnTo>
                    <a:cubicBezTo>
                      <a:pt x="3670945" y="347128"/>
                      <a:pt x="3954237" y="670134"/>
                      <a:pt x="4206135" y="1059370"/>
                    </a:cubicBezTo>
                    <a:cubicBezTo>
                      <a:pt x="4353531" y="1286844"/>
                      <a:pt x="4469080" y="1533587"/>
                      <a:pt x="4554160" y="1800470"/>
                    </a:cubicBezTo>
                    <a:lnTo>
                      <a:pt x="4597517" y="1958702"/>
                    </a:lnTo>
                    <a:lnTo>
                      <a:pt x="634343" y="4246842"/>
                    </a:lnTo>
                    <a:lnTo>
                      <a:pt x="0" y="1879442"/>
                    </a:lnTo>
                    <a:close/>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6" name="Google Shape;1846;p34"/>
              <p:cNvSpPr/>
              <p:nvPr/>
            </p:nvSpPr>
            <p:spPr>
              <a:xfrm>
                <a:off x="8282954" y="4074927"/>
                <a:ext cx="1525764" cy="1746230"/>
              </a:xfrm>
              <a:custGeom>
                <a:avLst/>
                <a:gdLst/>
                <a:ahLst/>
                <a:cxnLst/>
                <a:rect l="l" t="t" r="r" b="b"/>
                <a:pathLst>
                  <a:path w="4067645" h="4655400" extrusionOk="0">
                    <a:moveTo>
                      <a:pt x="3962932" y="0"/>
                    </a:moveTo>
                    <a:lnTo>
                      <a:pt x="4015460" y="274487"/>
                    </a:lnTo>
                    <a:cubicBezTo>
                      <a:pt x="4060529" y="568608"/>
                      <a:pt x="4076050" y="883451"/>
                      <a:pt x="4063401" y="1219886"/>
                    </a:cubicBezTo>
                    <a:cubicBezTo>
                      <a:pt x="4031392" y="1750745"/>
                      <a:pt x="3869282" y="2305230"/>
                      <a:pt x="3578233" y="2818854"/>
                    </a:cubicBezTo>
                    <a:lnTo>
                      <a:pt x="3446911" y="3031563"/>
                    </a:lnTo>
                    <a:lnTo>
                      <a:pt x="634343" y="4655400"/>
                    </a:lnTo>
                    <a:lnTo>
                      <a:pt x="0" y="2288000"/>
                    </a:lnTo>
                    <a:close/>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7" name="Google Shape;1847;p34"/>
              <p:cNvSpPr/>
              <p:nvPr/>
            </p:nvSpPr>
            <p:spPr>
              <a:xfrm>
                <a:off x="8533762" y="5305951"/>
                <a:ext cx="975535" cy="1544821"/>
              </a:xfrm>
              <a:custGeom>
                <a:avLst/>
                <a:gdLst/>
                <a:ahLst/>
                <a:cxnLst/>
                <a:rect l="l" t="t" r="r" b="b"/>
                <a:pathLst>
                  <a:path w="2600749" h="4118450" extrusionOk="0">
                    <a:moveTo>
                      <a:pt x="2600749" y="0"/>
                    </a:moveTo>
                    <a:lnTo>
                      <a:pt x="2575602" y="34597"/>
                    </a:lnTo>
                    <a:cubicBezTo>
                      <a:pt x="2404888" y="252174"/>
                      <a:pt x="2227979" y="462865"/>
                      <a:pt x="2080669" y="704541"/>
                    </a:cubicBezTo>
                    <a:cubicBezTo>
                      <a:pt x="1766086" y="1220252"/>
                      <a:pt x="1691743" y="1880555"/>
                      <a:pt x="1837675" y="2482334"/>
                    </a:cubicBezTo>
                    <a:cubicBezTo>
                      <a:pt x="1950567" y="2942963"/>
                      <a:pt x="2103385" y="3386378"/>
                      <a:pt x="2236927" y="3838056"/>
                    </a:cubicBezTo>
                    <a:cubicBezTo>
                      <a:pt x="2311959" y="4090060"/>
                      <a:pt x="2311959" y="4096945"/>
                      <a:pt x="2077915" y="4110716"/>
                    </a:cubicBezTo>
                    <a:cubicBezTo>
                      <a:pt x="1918903" y="4119753"/>
                      <a:pt x="1383329" y="4118774"/>
                      <a:pt x="764138" y="4117927"/>
                    </a:cubicBezTo>
                    <a:lnTo>
                      <a:pt x="701037" y="4117850"/>
                    </a:lnTo>
                    <a:lnTo>
                      <a:pt x="0" y="1501543"/>
                    </a:lnTo>
                    <a:close/>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8" name="Google Shape;1848;p34"/>
              <p:cNvSpPr/>
              <p:nvPr/>
            </p:nvSpPr>
            <p:spPr>
              <a:xfrm>
                <a:off x="6893448" y="3100025"/>
                <a:ext cx="1082781" cy="1499083"/>
              </a:xfrm>
              <a:custGeom>
                <a:avLst/>
                <a:gdLst/>
                <a:ahLst/>
                <a:cxnLst/>
                <a:rect l="l" t="t" r="r" b="b"/>
                <a:pathLst>
                  <a:path w="2886665" h="3996514" extrusionOk="0">
                    <a:moveTo>
                      <a:pt x="2262371" y="0"/>
                    </a:moveTo>
                    <a:lnTo>
                      <a:pt x="2886665" y="2329898"/>
                    </a:lnTo>
                    <a:lnTo>
                      <a:pt x="0" y="3996514"/>
                    </a:lnTo>
                    <a:lnTo>
                      <a:pt x="68606" y="3869385"/>
                    </a:lnTo>
                    <a:cubicBezTo>
                      <a:pt x="193888" y="3603267"/>
                      <a:pt x="261520" y="3303583"/>
                      <a:pt x="249474" y="2956906"/>
                    </a:cubicBezTo>
                    <a:cubicBezTo>
                      <a:pt x="205419" y="1720299"/>
                      <a:pt x="721692" y="875469"/>
                      <a:pt x="1650295" y="326019"/>
                    </a:cubicBezTo>
                    <a:cubicBezTo>
                      <a:pt x="1782461" y="247526"/>
                      <a:pt x="1915315" y="171788"/>
                      <a:pt x="2051612" y="102246"/>
                    </a:cubicBezTo>
                    <a:cubicBezTo>
                      <a:pt x="2119448" y="67378"/>
                      <a:pt x="2187680" y="34125"/>
                      <a:pt x="2256287" y="2620"/>
                    </a:cubicBezTo>
                    <a:close/>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9" name="Google Shape;1849;p34"/>
              <p:cNvSpPr/>
              <p:nvPr/>
            </p:nvSpPr>
            <p:spPr>
              <a:xfrm>
                <a:off x="6596245" y="4021982"/>
                <a:ext cx="1630790" cy="1688484"/>
              </a:xfrm>
              <a:custGeom>
                <a:avLst/>
                <a:gdLst/>
                <a:ahLst/>
                <a:cxnLst/>
                <a:rect l="l" t="t" r="r" b="b"/>
                <a:pathLst>
                  <a:path w="4347641" h="4501452" extrusionOk="0">
                    <a:moveTo>
                      <a:pt x="3713298" y="0"/>
                    </a:moveTo>
                    <a:lnTo>
                      <a:pt x="4347641" y="2367400"/>
                    </a:lnTo>
                    <a:lnTo>
                      <a:pt x="651352" y="4501452"/>
                    </a:lnTo>
                    <a:lnTo>
                      <a:pt x="638620" y="4488396"/>
                    </a:lnTo>
                    <a:cubicBezTo>
                      <a:pt x="567490" y="4405161"/>
                      <a:pt x="549195" y="4301762"/>
                      <a:pt x="647372" y="4195728"/>
                    </a:cubicBezTo>
                    <a:cubicBezTo>
                      <a:pt x="723781" y="4113104"/>
                      <a:pt x="665958" y="4080743"/>
                      <a:pt x="611577" y="4036677"/>
                    </a:cubicBezTo>
                    <a:cubicBezTo>
                      <a:pt x="409198" y="3874872"/>
                      <a:pt x="408510" y="3865920"/>
                      <a:pt x="539987" y="3638016"/>
                    </a:cubicBezTo>
                    <a:cubicBezTo>
                      <a:pt x="657698" y="3434898"/>
                      <a:pt x="647372" y="3337816"/>
                      <a:pt x="493867" y="3174633"/>
                    </a:cubicBezTo>
                    <a:cubicBezTo>
                      <a:pt x="393366" y="3067222"/>
                      <a:pt x="272214" y="2996303"/>
                      <a:pt x="157945" y="2913679"/>
                    </a:cubicBezTo>
                    <a:cubicBezTo>
                      <a:pt x="-21718" y="2784235"/>
                      <a:pt x="-45811" y="2631380"/>
                      <a:pt x="73965" y="2426197"/>
                    </a:cubicBezTo>
                    <a:cubicBezTo>
                      <a:pt x="144178" y="2305704"/>
                      <a:pt x="239172" y="2214129"/>
                      <a:pt x="334166" y="2122554"/>
                    </a:cubicBezTo>
                    <a:cubicBezTo>
                      <a:pt x="443444" y="2016348"/>
                      <a:pt x="543816" y="1905107"/>
                      <a:pt x="632529" y="1787152"/>
                    </a:cubicBezTo>
                    <a:lnTo>
                      <a:pt x="642025" y="1773199"/>
                    </a:lnTo>
                    <a:close/>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50" name="Google Shape;1850;p34"/>
              <p:cNvSpPr/>
              <p:nvPr/>
            </p:nvSpPr>
            <p:spPr>
              <a:xfrm>
                <a:off x="6857607" y="4958008"/>
                <a:ext cx="1620234" cy="1395679"/>
              </a:xfrm>
              <a:custGeom>
                <a:avLst/>
                <a:gdLst/>
                <a:ahLst/>
                <a:cxnLst/>
                <a:rect l="l" t="t" r="r" b="b"/>
                <a:pathLst>
                  <a:path w="4319500" h="3720842" extrusionOk="0">
                    <a:moveTo>
                      <a:pt x="3685157" y="0"/>
                    </a:moveTo>
                    <a:lnTo>
                      <a:pt x="4319500" y="2367399"/>
                    </a:lnTo>
                    <a:lnTo>
                      <a:pt x="2215776" y="3581985"/>
                    </a:lnTo>
                    <a:lnTo>
                      <a:pt x="2189888" y="3577096"/>
                    </a:lnTo>
                    <a:cubicBezTo>
                      <a:pt x="1967622" y="3550230"/>
                      <a:pt x="1751089" y="3623128"/>
                      <a:pt x="1532447" y="3645419"/>
                    </a:cubicBezTo>
                    <a:cubicBezTo>
                      <a:pt x="1159354" y="3682600"/>
                      <a:pt x="786260" y="3781749"/>
                      <a:pt x="411102" y="3667452"/>
                    </a:cubicBezTo>
                    <a:cubicBezTo>
                      <a:pt x="52464" y="3558664"/>
                      <a:pt x="-52167" y="3365875"/>
                      <a:pt x="22864" y="2950000"/>
                    </a:cubicBezTo>
                    <a:cubicBezTo>
                      <a:pt x="51087" y="2796458"/>
                      <a:pt x="83440" y="2642914"/>
                      <a:pt x="106156" y="2487994"/>
                    </a:cubicBezTo>
                    <a:cubicBezTo>
                      <a:pt x="124743" y="2354763"/>
                      <a:pt x="118160" y="2231989"/>
                      <a:pt x="56497" y="2126644"/>
                    </a:cubicBezTo>
                    <a:lnTo>
                      <a:pt x="40811" y="2104063"/>
                    </a:lnTo>
                    <a:close/>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51" name="Google Shape;1851;p34"/>
              <p:cNvSpPr/>
              <p:nvPr/>
            </p:nvSpPr>
            <p:spPr>
              <a:xfrm>
                <a:off x="7750982" y="5894032"/>
                <a:ext cx="996009" cy="963968"/>
              </a:xfrm>
              <a:custGeom>
                <a:avLst/>
                <a:gdLst/>
                <a:ahLst/>
                <a:cxnLst/>
                <a:rect l="l" t="t" r="r" b="b"/>
                <a:pathLst>
                  <a:path w="2655332" h="2569913" extrusionOk="0">
                    <a:moveTo>
                      <a:pt x="1972093" y="0"/>
                    </a:moveTo>
                    <a:lnTo>
                      <a:pt x="2655332" y="2549881"/>
                    </a:lnTo>
                    <a:lnTo>
                      <a:pt x="2581374" y="2549792"/>
                    </a:lnTo>
                    <a:cubicBezTo>
                      <a:pt x="1853256" y="2549104"/>
                      <a:pt x="1070586" y="2550480"/>
                      <a:pt x="670646" y="2569071"/>
                    </a:cubicBezTo>
                    <a:cubicBezTo>
                      <a:pt x="473774" y="2578710"/>
                      <a:pt x="379468" y="2507103"/>
                      <a:pt x="341608" y="2279198"/>
                    </a:cubicBezTo>
                    <a:cubicBezTo>
                      <a:pt x="295488" y="1999654"/>
                      <a:pt x="214261" y="1728372"/>
                      <a:pt x="183284" y="1444007"/>
                    </a:cubicBezTo>
                    <a:cubicBezTo>
                      <a:pt x="167280" y="1297866"/>
                      <a:pt x="111393" y="1201686"/>
                      <a:pt x="14463" y="1144430"/>
                    </a:cubicBezTo>
                    <a:lnTo>
                      <a:pt x="0" y="1138589"/>
                    </a:lnTo>
                    <a:close/>
                  </a:path>
                </a:pathLst>
              </a:custGeom>
              <a:solidFill>
                <a:srgbClr val="85D2C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grpSp>
        <p:sp>
          <p:nvSpPr>
            <p:cNvPr id="1852" name="Google Shape;1852;p34"/>
            <p:cNvSpPr txBox="1"/>
            <p:nvPr/>
          </p:nvSpPr>
          <p:spPr>
            <a:xfrm rot="4429188">
              <a:off x="5109977" y="6230181"/>
              <a:ext cx="994107" cy="347106"/>
            </a:xfrm>
            <a:prstGeom prst="rect">
              <a:avLst/>
            </a:prstGeom>
            <a:noFill/>
            <a:ln>
              <a:noFill/>
            </a:ln>
          </p:spPr>
          <p:txBody>
            <a:bodyPr spcFirstLastPara="1" wrap="square" lIns="91425" tIns="45700" rIns="91425" bIns="45700" anchor="b" anchorCtr="0">
              <a:spAutoFit/>
            </a:bodyPr>
            <a:lstStyle/>
            <a:p>
              <a:pPr marL="0" marR="0" lvl="0" indent="0" algn="l" rtl="0">
                <a:lnSpc>
                  <a:spcPct val="92222"/>
                </a:lnSpc>
                <a:spcBef>
                  <a:spcPts val="0"/>
                </a:spcBef>
                <a:spcAft>
                  <a:spcPts val="0"/>
                </a:spcAft>
                <a:buNone/>
              </a:pPr>
              <a:r>
                <a:rPr lang="de-DE" sz="1800" b="1" dirty="0">
                  <a:solidFill>
                    <a:schemeClr val="lt1"/>
                  </a:solidFill>
                  <a:latin typeface="Calibri"/>
                  <a:ea typeface="Calibri"/>
                  <a:cs typeface="Calibri"/>
                  <a:sym typeface="Calibri"/>
                </a:rPr>
                <a:t>Value</a:t>
              </a:r>
              <a:endParaRPr sz="1600" b="1" dirty="0">
                <a:solidFill>
                  <a:schemeClr val="lt1"/>
                </a:solidFill>
                <a:latin typeface="Calibri"/>
                <a:ea typeface="Calibri"/>
                <a:cs typeface="Calibri"/>
                <a:sym typeface="Calibri"/>
              </a:endParaRPr>
            </a:p>
          </p:txBody>
        </p:sp>
        <p:sp>
          <p:nvSpPr>
            <p:cNvPr id="1853" name="Google Shape;1853;p34"/>
            <p:cNvSpPr txBox="1"/>
            <p:nvPr/>
          </p:nvSpPr>
          <p:spPr>
            <a:xfrm rot="-1753147">
              <a:off x="5132770" y="3053449"/>
              <a:ext cx="1173206" cy="316753"/>
            </a:xfrm>
            <a:prstGeom prst="rect">
              <a:avLst/>
            </a:prstGeom>
            <a:noFill/>
            <a:ln>
              <a:noFill/>
            </a:ln>
          </p:spPr>
          <p:txBody>
            <a:bodyPr spcFirstLastPara="1" wrap="square" lIns="91425" tIns="45700" rIns="91425" bIns="45700" anchor="b" anchorCtr="0">
              <a:spAutoFit/>
            </a:bodyPr>
            <a:lstStyle/>
            <a:p>
              <a:pPr marL="0" marR="0" lvl="0" indent="0" algn="l" rtl="0">
                <a:lnSpc>
                  <a:spcPct val="92222"/>
                </a:lnSpc>
                <a:spcBef>
                  <a:spcPts val="0"/>
                </a:spcBef>
                <a:spcAft>
                  <a:spcPts val="0"/>
                </a:spcAft>
                <a:buNone/>
              </a:pPr>
              <a:r>
                <a:rPr lang="de-DE" sz="1800" b="1">
                  <a:solidFill>
                    <a:schemeClr val="lt1"/>
                  </a:solidFill>
                  <a:latin typeface="Calibri"/>
                  <a:ea typeface="Calibri"/>
                  <a:cs typeface="Calibri"/>
                  <a:sym typeface="Calibri"/>
                </a:rPr>
                <a:t>Alignment</a:t>
              </a:r>
              <a:endParaRPr sz="1400" b="1">
                <a:solidFill>
                  <a:schemeClr val="lt1"/>
                </a:solidFill>
                <a:latin typeface="Calibri"/>
                <a:ea typeface="Calibri"/>
                <a:cs typeface="Calibri"/>
                <a:sym typeface="Calibri"/>
              </a:endParaRPr>
            </a:p>
          </p:txBody>
        </p:sp>
        <p:sp>
          <p:nvSpPr>
            <p:cNvPr id="1854" name="Google Shape;1854;p34"/>
            <p:cNvSpPr txBox="1"/>
            <p:nvPr/>
          </p:nvSpPr>
          <p:spPr>
            <a:xfrm rot="-1759236">
              <a:off x="5600707" y="4424092"/>
              <a:ext cx="1407149" cy="534762"/>
            </a:xfrm>
            <a:prstGeom prst="rect">
              <a:avLst/>
            </a:prstGeom>
            <a:noFill/>
            <a:ln>
              <a:noFill/>
            </a:ln>
          </p:spPr>
          <p:txBody>
            <a:bodyPr spcFirstLastPara="1" wrap="square" lIns="91425" tIns="45700" rIns="91425" bIns="45700" anchor="b" anchorCtr="0">
              <a:spAutoFit/>
            </a:bodyPr>
            <a:lstStyle/>
            <a:p>
              <a:pPr marL="0" marR="0" lvl="0" indent="0" algn="ctr" rtl="0">
                <a:lnSpc>
                  <a:spcPct val="92222"/>
                </a:lnSpc>
                <a:spcBef>
                  <a:spcPts val="0"/>
                </a:spcBef>
                <a:spcAft>
                  <a:spcPts val="0"/>
                </a:spcAft>
                <a:buNone/>
              </a:pPr>
              <a:r>
                <a:rPr lang="de-DE" sz="1800" b="1">
                  <a:solidFill>
                    <a:schemeClr val="lt1"/>
                  </a:solidFill>
                  <a:latin typeface="Calibri"/>
                  <a:ea typeface="Calibri"/>
                  <a:cs typeface="Calibri"/>
                  <a:sym typeface="Calibri"/>
                </a:rPr>
                <a:t>Board information</a:t>
              </a:r>
              <a:endParaRPr/>
            </a:p>
          </p:txBody>
        </p:sp>
        <p:sp>
          <p:nvSpPr>
            <p:cNvPr id="1855" name="Google Shape;1855;p34"/>
            <p:cNvSpPr txBox="1"/>
            <p:nvPr/>
          </p:nvSpPr>
          <p:spPr>
            <a:xfrm rot="-1735062">
              <a:off x="5300154" y="3522179"/>
              <a:ext cx="1565845" cy="534762"/>
            </a:xfrm>
            <a:prstGeom prst="rect">
              <a:avLst/>
            </a:prstGeom>
            <a:noFill/>
            <a:ln>
              <a:noFill/>
            </a:ln>
          </p:spPr>
          <p:txBody>
            <a:bodyPr spcFirstLastPara="1" wrap="square" lIns="91425" tIns="45700" rIns="91425" bIns="45700" anchor="b" anchorCtr="0">
              <a:spAutoFit/>
            </a:bodyPr>
            <a:lstStyle/>
            <a:p>
              <a:pPr marL="0" marR="0" lvl="0" indent="0" algn="ctr" rtl="0">
                <a:lnSpc>
                  <a:spcPct val="92222"/>
                </a:lnSpc>
                <a:spcBef>
                  <a:spcPts val="0"/>
                </a:spcBef>
                <a:spcAft>
                  <a:spcPts val="0"/>
                </a:spcAft>
                <a:buNone/>
              </a:pPr>
              <a:r>
                <a:rPr lang="de-DE" sz="1800" b="1">
                  <a:solidFill>
                    <a:schemeClr val="lt1"/>
                  </a:solidFill>
                  <a:latin typeface="Calibri"/>
                  <a:ea typeface="Calibri"/>
                  <a:cs typeface="Calibri"/>
                  <a:sym typeface="Calibri"/>
                </a:rPr>
                <a:t>Change</a:t>
              </a:r>
              <a:r>
                <a:rPr lang="de-DE" sz="1600" b="1">
                  <a:solidFill>
                    <a:schemeClr val="lt1"/>
                  </a:solidFill>
                  <a:latin typeface="Calibri"/>
                  <a:ea typeface="Calibri"/>
                  <a:cs typeface="Calibri"/>
                  <a:sym typeface="Calibri"/>
                </a:rPr>
                <a:t> </a:t>
              </a:r>
              <a:r>
                <a:rPr lang="de-DE" sz="1800" b="1">
                  <a:solidFill>
                    <a:schemeClr val="lt1"/>
                  </a:solidFill>
                  <a:latin typeface="Calibri"/>
                  <a:ea typeface="Calibri"/>
                  <a:cs typeface="Calibri"/>
                  <a:sym typeface="Calibri"/>
                </a:rPr>
                <a:t>Management</a:t>
              </a:r>
              <a:endParaRPr sz="1600" b="1">
                <a:solidFill>
                  <a:schemeClr val="lt1"/>
                </a:solidFill>
                <a:latin typeface="Calibri"/>
                <a:ea typeface="Calibri"/>
                <a:cs typeface="Calibri"/>
                <a:sym typeface="Calibri"/>
              </a:endParaRPr>
            </a:p>
          </p:txBody>
        </p:sp>
        <p:sp>
          <p:nvSpPr>
            <p:cNvPr id="1856" name="Google Shape;1856;p34"/>
            <p:cNvSpPr txBox="1"/>
            <p:nvPr/>
          </p:nvSpPr>
          <p:spPr>
            <a:xfrm rot="4434669">
              <a:off x="5766998" y="5943073"/>
              <a:ext cx="884216" cy="316753"/>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a:solidFill>
                    <a:schemeClr val="lt1"/>
                  </a:solidFill>
                  <a:latin typeface="Calibri"/>
                  <a:ea typeface="Calibri"/>
                  <a:cs typeface="Calibri"/>
                  <a:sym typeface="Calibri"/>
                </a:rPr>
                <a:t>Culture</a:t>
              </a:r>
              <a:endParaRPr/>
            </a:p>
          </p:txBody>
        </p:sp>
        <p:sp>
          <p:nvSpPr>
            <p:cNvPr id="1857" name="Google Shape;1857;p34"/>
            <p:cNvSpPr txBox="1"/>
            <p:nvPr/>
          </p:nvSpPr>
          <p:spPr>
            <a:xfrm rot="-1799588">
              <a:off x="4168783" y="3420171"/>
              <a:ext cx="996875" cy="316753"/>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a:solidFill>
                    <a:schemeClr val="lt1"/>
                  </a:solidFill>
                  <a:latin typeface="Calibri"/>
                  <a:ea typeface="Calibri"/>
                  <a:cs typeface="Calibri"/>
                  <a:sym typeface="Calibri"/>
                </a:rPr>
                <a:t>Linkages</a:t>
              </a:r>
              <a:endParaRPr sz="1600" b="1">
                <a:solidFill>
                  <a:schemeClr val="lt1"/>
                </a:solidFill>
                <a:latin typeface="Calibri"/>
                <a:ea typeface="Calibri"/>
                <a:cs typeface="Calibri"/>
                <a:sym typeface="Calibri"/>
              </a:endParaRPr>
            </a:p>
          </p:txBody>
        </p:sp>
        <p:sp>
          <p:nvSpPr>
            <p:cNvPr id="1858" name="Google Shape;1858;p34"/>
            <p:cNvSpPr txBox="1"/>
            <p:nvPr/>
          </p:nvSpPr>
          <p:spPr>
            <a:xfrm rot="-1787943">
              <a:off x="4249405" y="5371630"/>
              <a:ext cx="1325619" cy="316753"/>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a:solidFill>
                    <a:schemeClr val="lt1"/>
                  </a:solidFill>
                  <a:latin typeface="Calibri"/>
                  <a:ea typeface="Calibri"/>
                  <a:cs typeface="Calibri"/>
                  <a:sym typeface="Calibri"/>
                </a:rPr>
                <a:t>Information</a:t>
              </a:r>
              <a:endParaRPr sz="1600" b="1">
                <a:solidFill>
                  <a:schemeClr val="lt1"/>
                </a:solidFill>
                <a:latin typeface="Calibri"/>
                <a:ea typeface="Calibri"/>
                <a:cs typeface="Calibri"/>
                <a:sym typeface="Calibri"/>
              </a:endParaRPr>
            </a:p>
          </p:txBody>
        </p:sp>
        <p:sp>
          <p:nvSpPr>
            <p:cNvPr id="1859" name="Google Shape;1859;p34"/>
            <p:cNvSpPr txBox="1"/>
            <p:nvPr/>
          </p:nvSpPr>
          <p:spPr>
            <a:xfrm rot="-1750277">
              <a:off x="3920944" y="4483598"/>
              <a:ext cx="1474506" cy="316753"/>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a:solidFill>
                    <a:schemeClr val="lt1"/>
                  </a:solidFill>
                  <a:latin typeface="Calibri"/>
                  <a:ea typeface="Calibri"/>
                  <a:cs typeface="Calibri"/>
                  <a:sym typeface="Calibri"/>
                </a:rPr>
                <a:t>Development</a:t>
              </a:r>
              <a:endParaRPr sz="1600" b="1">
                <a:solidFill>
                  <a:schemeClr val="lt1"/>
                </a:solidFill>
                <a:latin typeface="Calibri"/>
                <a:ea typeface="Calibri"/>
                <a:cs typeface="Calibri"/>
                <a:sym typeface="Calibri"/>
              </a:endParaRPr>
            </a:p>
          </p:txBody>
        </p:sp>
      </p:grpSp>
      <p:sp>
        <p:nvSpPr>
          <p:cNvPr id="1860" name="Google Shape;1860;p34"/>
          <p:cNvSpPr txBox="1"/>
          <p:nvPr/>
        </p:nvSpPr>
        <p:spPr>
          <a:xfrm>
            <a:off x="927812" y="4042944"/>
            <a:ext cx="1456232"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a:solidFill>
                  <a:srgbClr val="916395"/>
                </a:solidFill>
                <a:latin typeface="Calibri"/>
                <a:ea typeface="Calibri"/>
                <a:cs typeface="Calibri"/>
                <a:sym typeface="Calibri"/>
              </a:rPr>
              <a:t>Information</a:t>
            </a:r>
            <a:endParaRPr/>
          </a:p>
        </p:txBody>
      </p:sp>
      <p:sp>
        <p:nvSpPr>
          <p:cNvPr id="1861" name="Google Shape;1861;p34"/>
          <p:cNvSpPr txBox="1"/>
          <p:nvPr/>
        </p:nvSpPr>
        <p:spPr>
          <a:xfrm>
            <a:off x="978612" y="4392784"/>
            <a:ext cx="2254952" cy="52707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a:solidFill>
                  <a:srgbClr val="595959"/>
                </a:solidFill>
                <a:latin typeface="Calibri"/>
                <a:ea typeface="Calibri"/>
                <a:cs typeface="Calibri"/>
                <a:sym typeface="Calibri"/>
              </a:rPr>
              <a:t>Mastery in providing people risk information</a:t>
            </a:r>
            <a:endParaRPr/>
          </a:p>
        </p:txBody>
      </p:sp>
      <p:grpSp>
        <p:nvGrpSpPr>
          <p:cNvPr id="1862" name="Google Shape;1862;p34"/>
          <p:cNvGrpSpPr/>
          <p:nvPr/>
        </p:nvGrpSpPr>
        <p:grpSpPr>
          <a:xfrm>
            <a:off x="927812" y="4934519"/>
            <a:ext cx="2754770" cy="890874"/>
            <a:chOff x="920330" y="4617381"/>
            <a:chExt cx="2754770" cy="890874"/>
          </a:xfrm>
        </p:grpSpPr>
        <p:sp>
          <p:nvSpPr>
            <p:cNvPr id="1863" name="Google Shape;1863;p34"/>
            <p:cNvSpPr txBox="1"/>
            <p:nvPr/>
          </p:nvSpPr>
          <p:spPr>
            <a:xfrm>
              <a:off x="920330" y="4617381"/>
              <a:ext cx="1390515"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85D2C7"/>
                  </a:solidFill>
                  <a:latin typeface="Calibri"/>
                  <a:ea typeface="Calibri"/>
                  <a:cs typeface="Calibri"/>
                  <a:sym typeface="Calibri"/>
                </a:rPr>
                <a:t>Value</a:t>
              </a:r>
              <a:endParaRPr dirty="0"/>
            </a:p>
          </p:txBody>
        </p:sp>
        <p:sp>
          <p:nvSpPr>
            <p:cNvPr id="1864" name="Google Shape;1864;p34"/>
            <p:cNvSpPr txBox="1"/>
            <p:nvPr/>
          </p:nvSpPr>
          <p:spPr>
            <a:xfrm>
              <a:off x="971129" y="4981180"/>
              <a:ext cx="2703971" cy="52707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Embedding </a:t>
              </a:r>
              <a:r>
                <a:rPr lang="de-DE" sz="1600" dirty="0" err="1">
                  <a:solidFill>
                    <a:srgbClr val="595959"/>
                  </a:solidFill>
                  <a:latin typeface="Calibri"/>
                  <a:ea typeface="Calibri"/>
                  <a:cs typeface="Calibri"/>
                  <a:sym typeface="Calibri"/>
                </a:rPr>
                <a:t>values</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behaviours</a:t>
              </a:r>
              <a:r>
                <a:rPr lang="de-DE" sz="1600" dirty="0">
                  <a:solidFill>
                    <a:srgbClr val="595959"/>
                  </a:solidFill>
                  <a:latin typeface="Calibri"/>
                  <a:ea typeface="Calibri"/>
                  <a:cs typeface="Calibri"/>
                  <a:sym typeface="Calibri"/>
                </a:rPr>
                <a:t> to </a:t>
              </a:r>
              <a:r>
                <a:rPr lang="de-DE" sz="1600" dirty="0" err="1">
                  <a:solidFill>
                    <a:srgbClr val="595959"/>
                  </a:solidFill>
                  <a:latin typeface="Calibri"/>
                  <a:ea typeface="Calibri"/>
                  <a:cs typeface="Calibri"/>
                  <a:sym typeface="Calibri"/>
                </a:rPr>
                <a:t>influence</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decisions</a:t>
              </a:r>
              <a:endParaRPr dirty="0"/>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868"/>
        <p:cNvGrpSpPr/>
        <p:nvPr/>
      </p:nvGrpSpPr>
      <p:grpSpPr>
        <a:xfrm>
          <a:off x="0" y="0"/>
          <a:ext cx="0" cy="0"/>
          <a:chOff x="0" y="0"/>
          <a:chExt cx="0" cy="0"/>
        </a:xfrm>
      </p:grpSpPr>
      <p:pic>
        <p:nvPicPr>
          <p:cNvPr id="1869" name="Google Shape;1869;p35" descr="Ein Bild, das Person, drinnen enthält.&#10;&#10;Automatisch generierte Beschreibung"/>
          <p:cNvPicPr preferRelativeResize="0">
            <a:picLocks noGrp="1"/>
          </p:cNvPicPr>
          <p:nvPr>
            <p:ph type="pic" idx="2"/>
          </p:nvPr>
        </p:nvPicPr>
        <p:blipFill rotWithShape="1">
          <a:blip r:embed="rId3">
            <a:alphaModFix/>
          </a:blip>
          <a:srcRect l="27428" r="27428"/>
          <a:stretch/>
        </p:blipFill>
        <p:spPr>
          <a:xfrm>
            <a:off x="6852062" y="228600"/>
            <a:ext cx="5105121" cy="6362700"/>
          </a:xfrm>
          <a:prstGeom prst="rect">
            <a:avLst/>
          </a:prstGeom>
          <a:solidFill>
            <a:schemeClr val="lt1"/>
          </a:solidFill>
          <a:ln>
            <a:noFill/>
          </a:ln>
        </p:spPr>
      </p:pic>
      <p:sp>
        <p:nvSpPr>
          <p:cNvPr id="1870" name="Google Shape;1870;p35"/>
          <p:cNvSpPr txBox="1">
            <a:spLocks noGrp="1"/>
          </p:cNvSpPr>
          <p:nvPr>
            <p:ph type="body" idx="1"/>
          </p:nvPr>
        </p:nvSpPr>
        <p:spPr>
          <a:xfrm>
            <a:off x="1813145" y="2223513"/>
            <a:ext cx="4621841" cy="45259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ct val="100000"/>
              <a:buNone/>
            </a:pPr>
            <a:r>
              <a:rPr lang="de-DE" sz="1600" dirty="0">
                <a:latin typeface="Calibri" panose="020F0502020204030204" pitchFamily="34" charset="0"/>
                <a:ea typeface="Calibri" panose="020F0502020204030204" pitchFamily="34" charset="0"/>
                <a:cs typeface="Calibri" panose="020F0502020204030204" pitchFamily="34" charset="0"/>
              </a:rPr>
              <a:t>A </a:t>
            </a:r>
            <a:r>
              <a:rPr lang="de-DE" sz="1600" dirty="0" err="1">
                <a:latin typeface="Calibri" panose="020F0502020204030204" pitchFamily="34" charset="0"/>
                <a:ea typeface="Calibri" panose="020F0502020204030204" pitchFamily="34" charset="0"/>
                <a:cs typeface="Calibri" panose="020F0502020204030204" pitchFamily="34" charset="0"/>
              </a:rPr>
              <a:t>company’s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culture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is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the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set</a:t>
            </a:r>
            <a:r>
              <a:rPr lang="de-DE" sz="1600" dirty="0">
                <a:latin typeface="Calibri" panose="020F0502020204030204" pitchFamily="34" charset="0"/>
                <a:ea typeface="Calibri" panose="020F0502020204030204" pitchFamily="34" charset="0"/>
                <a:cs typeface="Calibri" panose="020F0502020204030204" pitchFamily="34" charset="0"/>
              </a:rPr>
              <a:t> of </a:t>
            </a:r>
            <a:r>
              <a:rPr lang="de-DE" sz="1600" dirty="0" err="1">
                <a:latin typeface="Calibri" panose="020F0502020204030204" pitchFamily="34" charset="0"/>
                <a:ea typeface="Calibri" panose="020F0502020204030204" pitchFamily="34" charset="0"/>
                <a:cs typeface="Calibri" panose="020F0502020204030204" pitchFamily="34" charset="0"/>
              </a:rPr>
              <a:t>values</a:t>
            </a:r>
            <a:r>
              <a:rPr lang="de-DE" sz="1600" dirty="0">
                <a:latin typeface="Calibri" panose="020F0502020204030204" pitchFamily="34" charset="0"/>
                <a:ea typeface="Calibri" panose="020F0502020204030204" pitchFamily="34" charset="0"/>
                <a:cs typeface="Calibri" panose="020F0502020204030204" pitchFamily="34" charset="0"/>
              </a:rPr>
              <a:t>, beliefs, and </a:t>
            </a:r>
            <a:r>
              <a:rPr lang="de-DE" sz="1600" dirty="0" err="1">
                <a:latin typeface="Calibri" panose="020F0502020204030204" pitchFamily="34" charset="0"/>
                <a:ea typeface="Calibri" panose="020F0502020204030204" pitchFamily="34" charset="0"/>
                <a:cs typeface="Calibri" panose="020F0502020204030204" pitchFamily="34" charset="0"/>
              </a:rPr>
              <a:t>behaviours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that</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define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its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way</a:t>
            </a:r>
            <a:r>
              <a:rPr lang="de-DE" sz="1600" dirty="0">
                <a:latin typeface="Calibri" panose="020F0502020204030204" pitchFamily="34" charset="0"/>
                <a:ea typeface="Calibri" panose="020F0502020204030204" pitchFamily="34" charset="0"/>
                <a:cs typeface="Calibri" panose="020F0502020204030204" pitchFamily="34" charset="0"/>
              </a:rPr>
              <a:t> of </a:t>
            </a:r>
            <a:r>
              <a:rPr lang="de-DE" sz="1600" dirty="0" err="1">
                <a:latin typeface="Calibri" panose="020F0502020204030204" pitchFamily="34" charset="0"/>
                <a:ea typeface="Calibri" panose="020F0502020204030204" pitchFamily="34" charset="0"/>
                <a:cs typeface="Calibri" panose="020F0502020204030204" pitchFamily="34" charset="0"/>
              </a:rPr>
              <a:t>doing</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business</a:t>
            </a:r>
            <a:r>
              <a:rPr lang="de-DE" sz="1600" dirty="0">
                <a:latin typeface="Calibri" panose="020F0502020204030204" pitchFamily="34" charset="0"/>
                <a:ea typeface="Calibri" panose="020F0502020204030204" pitchFamily="34" charset="0"/>
                <a:cs typeface="Calibri" panose="020F0502020204030204" pitchFamily="34" charset="0"/>
              </a:rPr>
              <a:t>.</a:t>
            </a:r>
            <a:br>
              <a:rPr lang="de-DE" sz="1600" dirty="0">
                <a:latin typeface="Calibri" panose="020F0502020204030204" pitchFamily="34" charset="0"/>
                <a:ea typeface="Calibri" panose="020F0502020204030204" pitchFamily="34" charset="0"/>
                <a:cs typeface="Calibri" panose="020F0502020204030204" pitchFamily="34" charset="0"/>
              </a:rPr>
            </a:br>
            <a:r>
              <a:rPr lang="de-DE" sz="1600" dirty="0" err="1">
                <a:latin typeface="Calibri" panose="020F0502020204030204" pitchFamily="34" charset="0"/>
                <a:ea typeface="Calibri" panose="020F0502020204030204" pitchFamily="34" charset="0"/>
                <a:cs typeface="Calibri" panose="020F0502020204030204" pitchFamily="34" charset="0"/>
              </a:rPr>
              <a:t>When</a:t>
            </a:r>
            <a:r>
              <a:rPr lang="de-DE" sz="1600" dirty="0">
                <a:latin typeface="Calibri" panose="020F0502020204030204" pitchFamily="34" charset="0"/>
                <a:ea typeface="Calibri" panose="020F0502020204030204" pitchFamily="34" charset="0"/>
                <a:cs typeface="Calibri" panose="020F0502020204030204" pitchFamily="34" charset="0"/>
              </a:rPr>
              <a:t> a </a:t>
            </a:r>
            <a:r>
              <a:rPr lang="de-DE" sz="1600" dirty="0" err="1">
                <a:latin typeface="Calibri" panose="020F0502020204030204" pitchFamily="34" charset="0"/>
                <a:ea typeface="Calibri" panose="020F0502020204030204" pitchFamily="34" charset="0"/>
                <a:cs typeface="Calibri" panose="020F0502020204030204" pitchFamily="34" charset="0"/>
              </a:rPr>
              <a:t>crisis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occurs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things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can</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get</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very</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uncomfortable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very</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quickly</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Difficult</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decisions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often</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have</a:t>
            </a:r>
            <a:r>
              <a:rPr lang="de-DE" sz="1600" dirty="0">
                <a:latin typeface="Calibri" panose="020F0502020204030204" pitchFamily="34" charset="0"/>
                <a:ea typeface="Calibri" panose="020F0502020204030204" pitchFamily="34" charset="0"/>
                <a:cs typeface="Calibri" panose="020F0502020204030204" pitchFamily="34" charset="0"/>
              </a:rPr>
              <a:t> to </a:t>
            </a:r>
            <a:r>
              <a:rPr lang="de-DE" sz="1600" dirty="0" err="1">
                <a:latin typeface="Calibri" panose="020F0502020204030204" pitchFamily="34" charset="0"/>
                <a:ea typeface="Calibri" panose="020F0502020204030204" pitchFamily="34" charset="0"/>
                <a:cs typeface="Calibri" panose="020F0502020204030204" pitchFamily="34" charset="0"/>
              </a:rPr>
              <a:t>be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made</a:t>
            </a:r>
            <a:r>
              <a:rPr lang="de-DE" sz="1600" dirty="0">
                <a:latin typeface="Calibri" panose="020F0502020204030204" pitchFamily="34" charset="0"/>
                <a:ea typeface="Calibri" panose="020F0502020204030204" pitchFamily="34" charset="0"/>
                <a:cs typeface="Calibri" panose="020F0502020204030204" pitchFamily="34" charset="0"/>
              </a:rPr>
              <a:t> in a </a:t>
            </a:r>
            <a:r>
              <a:rPr lang="de-DE" sz="1600" dirty="0" err="1">
                <a:latin typeface="Calibri" panose="020F0502020204030204" pitchFamily="34" charset="0"/>
                <a:ea typeface="Calibri" panose="020F0502020204030204" pitchFamily="34" charset="0"/>
                <a:cs typeface="Calibri" panose="020F0502020204030204" pitchFamily="34" charset="0"/>
              </a:rPr>
              <a:t>very</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short</a:t>
            </a:r>
            <a:r>
              <a:rPr lang="de-DE" sz="1600" dirty="0">
                <a:latin typeface="Calibri" panose="020F0502020204030204" pitchFamily="34" charset="0"/>
                <a:ea typeface="Calibri" panose="020F0502020204030204" pitchFamily="34" charset="0"/>
                <a:cs typeface="Calibri" panose="020F0502020204030204" pitchFamily="34" charset="0"/>
              </a:rPr>
              <a:t> time and </a:t>
            </a:r>
            <a:r>
              <a:rPr lang="de-DE" sz="1600" dirty="0" err="1">
                <a:latin typeface="Calibri" panose="020F0502020204030204" pitchFamily="34" charset="0"/>
                <a:ea typeface="Calibri" panose="020F0502020204030204" pitchFamily="34" charset="0"/>
                <a:cs typeface="Calibri" panose="020F0502020204030204" pitchFamily="34" charset="0"/>
              </a:rPr>
              <a:t>the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situation</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can</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feel</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overwhelming</a:t>
            </a:r>
            <a:r>
              <a:rPr lang="de-DE" sz="1600" dirty="0">
                <a:latin typeface="Calibri" panose="020F0502020204030204" pitchFamily="34" charset="0"/>
                <a:ea typeface="Calibri" panose="020F0502020204030204" pitchFamily="34" charset="0"/>
                <a:cs typeface="Calibri" panose="020F0502020204030204" pitchFamily="34" charset="0"/>
              </a:rPr>
              <a:t> and </a:t>
            </a:r>
            <a:r>
              <a:rPr lang="de-DE" sz="1600" dirty="0" err="1">
                <a:latin typeface="Calibri" panose="020F0502020204030204" pitchFamily="34" charset="0"/>
                <a:ea typeface="Calibri" panose="020F0502020204030204" pitchFamily="34" charset="0"/>
                <a:cs typeface="Calibri" panose="020F0502020204030204" pitchFamily="34" charset="0"/>
              </a:rPr>
              <a:t>threatening</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for</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those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involved</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However</a:t>
            </a:r>
            <a:r>
              <a:rPr lang="de-DE" sz="1600" dirty="0">
                <a:latin typeface="Calibri" panose="020F0502020204030204" pitchFamily="34" charset="0"/>
                <a:ea typeface="Calibri" panose="020F0502020204030204" pitchFamily="34" charset="0"/>
                <a:cs typeface="Calibri" panose="020F0502020204030204" pitchFamily="34" charset="0"/>
              </a:rPr>
              <a:t>, a </a:t>
            </a:r>
            <a:r>
              <a:rPr lang="de-DE" sz="1600" dirty="0" err="1">
                <a:latin typeface="Calibri" panose="020F0502020204030204" pitchFamily="34" charset="0"/>
                <a:ea typeface="Calibri" panose="020F0502020204030204" pitchFamily="34" charset="0"/>
                <a:cs typeface="Calibri" panose="020F0502020204030204" pitchFamily="34" charset="0"/>
              </a:rPr>
              <a:t>crisis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is</a:t>
            </a:r>
            <a:r>
              <a:rPr lang="de-DE" sz="1600" dirty="0">
                <a:latin typeface="Calibri" panose="020F0502020204030204" pitchFamily="34" charset="0"/>
                <a:ea typeface="Calibri" panose="020F0502020204030204" pitchFamily="34" charset="0"/>
                <a:cs typeface="Calibri" panose="020F0502020204030204" pitchFamily="34" charset="0"/>
              </a:rPr>
              <a:t> also an </a:t>
            </a:r>
            <a:r>
              <a:rPr lang="de-DE" sz="1600" dirty="0" err="1">
                <a:latin typeface="Calibri" panose="020F0502020204030204" pitchFamily="34" charset="0"/>
                <a:ea typeface="Calibri" panose="020F0502020204030204" pitchFamily="34" charset="0"/>
                <a:cs typeface="Calibri" panose="020F0502020204030204" pitchFamily="34" charset="0"/>
              </a:rPr>
              <a:t>opportunity</a:t>
            </a:r>
            <a:r>
              <a:rPr lang="de-DE" sz="1600" dirty="0">
                <a:latin typeface="Calibri" panose="020F0502020204030204" pitchFamily="34" charset="0"/>
                <a:ea typeface="Calibri" panose="020F0502020204030204" pitchFamily="34" charset="0"/>
                <a:cs typeface="Calibri" panose="020F0502020204030204" pitchFamily="34" charset="0"/>
              </a:rPr>
              <a:t>: a time </a:t>
            </a:r>
            <a:r>
              <a:rPr lang="de-DE" sz="1600" dirty="0" err="1">
                <a:latin typeface="Calibri" panose="020F0502020204030204" pitchFamily="34" charset="0"/>
                <a:ea typeface="Calibri" panose="020F0502020204030204" pitchFamily="34" charset="0"/>
                <a:cs typeface="Calibri" panose="020F0502020204030204" pitchFamily="34" charset="0"/>
              </a:rPr>
              <a:t>for</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the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company</a:t>
            </a:r>
            <a:r>
              <a:rPr lang="de-DE" sz="1600" dirty="0">
                <a:latin typeface="Calibri" panose="020F0502020204030204" pitchFamily="34" charset="0"/>
                <a:ea typeface="Calibri" panose="020F0502020204030204" pitchFamily="34" charset="0"/>
                <a:cs typeface="Calibri" panose="020F0502020204030204" pitchFamily="34" charset="0"/>
              </a:rPr>
              <a:t> to </a:t>
            </a:r>
            <a:r>
              <a:rPr lang="de-DE" sz="1600" dirty="0" err="1">
                <a:latin typeface="Calibri" panose="020F0502020204030204" pitchFamily="34" charset="0"/>
                <a:ea typeface="Calibri" panose="020F0502020204030204" pitchFamily="34" charset="0"/>
                <a:cs typeface="Calibri" panose="020F0502020204030204" pitchFamily="34" charset="0"/>
              </a:rPr>
              <a:t>come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together</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reflect</a:t>
            </a:r>
            <a:r>
              <a:rPr lang="de-DE" sz="1600" dirty="0">
                <a:latin typeface="Calibri" panose="020F0502020204030204" pitchFamily="34" charset="0"/>
                <a:ea typeface="Calibri" panose="020F0502020204030204" pitchFamily="34" charset="0"/>
                <a:cs typeface="Calibri" panose="020F0502020204030204" pitchFamily="34" charset="0"/>
              </a:rPr>
              <a:t> and </a:t>
            </a:r>
            <a:r>
              <a:rPr lang="de-DE" sz="1600" dirty="0" err="1">
                <a:latin typeface="Calibri" panose="020F0502020204030204" pitchFamily="34" charset="0"/>
                <a:ea typeface="Calibri" panose="020F0502020204030204" pitchFamily="34" charset="0"/>
                <a:cs typeface="Calibri" panose="020F0502020204030204" pitchFamily="34" charset="0"/>
              </a:rPr>
              <a:t>discuss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new</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possibilities</a:t>
            </a:r>
            <a:r>
              <a:rPr lang="de-DE" sz="1600" dirty="0">
                <a:latin typeface="Calibri" panose="020F0502020204030204" pitchFamily="34" charset="0"/>
                <a:ea typeface="Calibri" panose="020F0502020204030204" pitchFamily="34" charset="0"/>
                <a:cs typeface="Calibri" panose="020F0502020204030204" pitchFamily="34" charset="0"/>
              </a:rPr>
              <a:t>. Companies </a:t>
            </a:r>
            <a:r>
              <a:rPr lang="de-DE" sz="1600" dirty="0" err="1">
                <a:latin typeface="Calibri" panose="020F0502020204030204" pitchFamily="34" charset="0"/>
                <a:ea typeface="Calibri" panose="020F0502020204030204" pitchFamily="34" charset="0"/>
                <a:cs typeface="Calibri" panose="020F0502020204030204" pitchFamily="34" charset="0"/>
              </a:rPr>
              <a:t>with</a:t>
            </a:r>
            <a:r>
              <a:rPr lang="de-DE" sz="1600" dirty="0">
                <a:latin typeface="Calibri" panose="020F0502020204030204" pitchFamily="34" charset="0"/>
                <a:ea typeface="Calibri" panose="020F0502020204030204" pitchFamily="34" charset="0"/>
                <a:cs typeface="Calibri" panose="020F0502020204030204" pitchFamily="34" charset="0"/>
              </a:rPr>
              <a:t> a strong </a:t>
            </a:r>
            <a:r>
              <a:rPr lang="de-DE" sz="1600" dirty="0" err="1">
                <a:latin typeface="Calibri" panose="020F0502020204030204" pitchFamily="34" charset="0"/>
                <a:ea typeface="Calibri" panose="020F0502020204030204" pitchFamily="34" charset="0"/>
                <a:cs typeface="Calibri" panose="020F0502020204030204" pitchFamily="34" charset="0"/>
              </a:rPr>
              <a:t>culture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consistently</a:t>
            </a:r>
            <a:r>
              <a:rPr lang="de-DE" sz="1600" dirty="0">
                <a:latin typeface="Calibri" panose="020F0502020204030204" pitchFamily="34" charset="0"/>
                <a:ea typeface="Calibri" panose="020F0502020204030204" pitchFamily="34" charset="0"/>
                <a:cs typeface="Calibri" panose="020F0502020204030204" pitchFamily="34" charset="0"/>
              </a:rPr>
              <a:t> perform </a:t>
            </a:r>
            <a:r>
              <a:rPr lang="de-DE" sz="1600" dirty="0" err="1">
                <a:latin typeface="Calibri" panose="020F0502020204030204" pitchFamily="34" charset="0"/>
                <a:ea typeface="Calibri" panose="020F0502020204030204" pitchFamily="34" charset="0"/>
                <a:cs typeface="Calibri" panose="020F0502020204030204" pitchFamily="34" charset="0"/>
              </a:rPr>
              <a:t>better</a:t>
            </a:r>
            <a:r>
              <a:rPr lang="de-DE" sz="1600" dirty="0">
                <a:latin typeface="Calibri" panose="020F0502020204030204" pitchFamily="34" charset="0"/>
                <a:ea typeface="Calibri" panose="020F0502020204030204" pitchFamily="34" charset="0"/>
                <a:cs typeface="Calibri" panose="020F0502020204030204" pitchFamily="34" charset="0"/>
              </a:rPr>
              <a:t> in </a:t>
            </a:r>
            <a:r>
              <a:rPr lang="de-DE" sz="1600" dirty="0" err="1">
                <a:latin typeface="Calibri" panose="020F0502020204030204" pitchFamily="34" charset="0"/>
                <a:ea typeface="Calibri" panose="020F0502020204030204" pitchFamily="34" charset="0"/>
                <a:cs typeface="Calibri" panose="020F0502020204030204" pitchFamily="34" charset="0"/>
              </a:rPr>
              <a:t>managing</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crises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than</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organisations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with</a:t>
            </a:r>
            <a:r>
              <a:rPr lang="de-DE" sz="1600" dirty="0">
                <a:latin typeface="Calibri" panose="020F0502020204030204" pitchFamily="34" charset="0"/>
                <a:ea typeface="Calibri" panose="020F0502020204030204" pitchFamily="34" charset="0"/>
                <a:cs typeface="Calibri" panose="020F0502020204030204" pitchFamily="34" charset="0"/>
              </a:rPr>
              <a:t> a </a:t>
            </a:r>
            <a:r>
              <a:rPr lang="de-DE" sz="1600" dirty="0" err="1">
                <a:latin typeface="Calibri" panose="020F0502020204030204" pitchFamily="34" charset="0"/>
                <a:ea typeface="Calibri" panose="020F0502020204030204" pitchFamily="34" charset="0"/>
                <a:cs typeface="Calibri" panose="020F0502020204030204" pitchFamily="34" charset="0"/>
              </a:rPr>
              <a:t>weaker</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culture</a:t>
            </a:r>
            <a:r>
              <a:rPr lang="de-DE" sz="1600" dirty="0">
                <a:latin typeface="Calibri" panose="020F0502020204030204" pitchFamily="34" charset="0"/>
                <a:ea typeface="Calibri" panose="020F0502020204030204" pitchFamily="34" charset="0"/>
                <a:cs typeface="Calibri" panose="020F0502020204030204" pitchFamily="34" charset="0"/>
              </a:rPr>
              <a:t>.</a:t>
            </a:r>
            <a:br>
              <a:rPr lang="de-DE" sz="1600" dirty="0">
                <a:latin typeface="Calibri" panose="020F0502020204030204" pitchFamily="34" charset="0"/>
                <a:ea typeface="Calibri" panose="020F0502020204030204" pitchFamily="34" charset="0"/>
                <a:cs typeface="Calibri" panose="020F0502020204030204" pitchFamily="34" charset="0"/>
              </a:rPr>
            </a:br>
            <a:r>
              <a:rPr lang="de-DE" sz="1600" dirty="0">
                <a:latin typeface="Calibri" panose="020F0502020204030204" pitchFamily="34" charset="0"/>
                <a:ea typeface="Calibri" panose="020F0502020204030204" pitchFamily="34" charset="0"/>
                <a:cs typeface="Calibri" panose="020F0502020204030204" pitchFamily="34" charset="0"/>
              </a:rPr>
              <a:t>As </a:t>
            </a:r>
            <a:r>
              <a:rPr lang="de-DE" sz="1600" dirty="0" err="1">
                <a:latin typeface="Calibri" panose="020F0502020204030204" pitchFamily="34" charset="0"/>
                <a:ea typeface="Calibri" panose="020F0502020204030204" pitchFamily="34" charset="0"/>
                <a:cs typeface="Calibri" panose="020F0502020204030204" pitchFamily="34" charset="0"/>
              </a:rPr>
              <a:t>leaders</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you</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have</a:t>
            </a:r>
            <a:r>
              <a:rPr lang="de-DE" sz="1600" dirty="0">
                <a:latin typeface="Calibri" panose="020F0502020204030204" pitchFamily="34" charset="0"/>
                <a:ea typeface="Calibri" panose="020F0502020204030204" pitchFamily="34" charset="0"/>
                <a:cs typeface="Calibri" panose="020F0502020204030204" pitchFamily="34" charset="0"/>
              </a:rPr>
              <a:t> a </a:t>
            </a:r>
            <a:r>
              <a:rPr lang="de-DE" sz="1600" dirty="0" err="1">
                <a:latin typeface="Calibri" panose="020F0502020204030204" pitchFamily="34" charset="0"/>
                <a:ea typeface="Calibri" panose="020F0502020204030204" pitchFamily="34" charset="0"/>
                <a:cs typeface="Calibri" panose="020F0502020204030204" pitchFamily="34" charset="0"/>
              </a:rPr>
              <a:t>critical</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role</a:t>
            </a:r>
            <a:r>
              <a:rPr lang="de-DE" sz="1600" dirty="0">
                <a:latin typeface="Calibri" panose="020F0502020204030204" pitchFamily="34" charset="0"/>
                <a:ea typeface="Calibri" panose="020F0502020204030204" pitchFamily="34" charset="0"/>
                <a:cs typeface="Calibri" panose="020F0502020204030204" pitchFamily="34" charset="0"/>
              </a:rPr>
              <a:t> in </a:t>
            </a:r>
            <a:r>
              <a:rPr lang="de-DE" sz="1600" dirty="0" err="1">
                <a:latin typeface="Calibri" panose="020F0502020204030204" pitchFamily="34" charset="0"/>
                <a:ea typeface="Calibri" panose="020F0502020204030204" pitchFamily="34" charset="0"/>
                <a:cs typeface="Calibri" panose="020F0502020204030204" pitchFamily="34" charset="0"/>
              </a:rPr>
              <a:t>shaping</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the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culture</a:t>
            </a:r>
            <a:r>
              <a:rPr lang="de-DE" sz="1600" dirty="0">
                <a:latin typeface="Calibri" panose="020F0502020204030204" pitchFamily="34" charset="0"/>
                <a:ea typeface="Calibri" panose="020F0502020204030204" pitchFamily="34" charset="0"/>
                <a:cs typeface="Calibri" panose="020F0502020204030204" pitchFamily="34" charset="0"/>
              </a:rPr>
              <a:t> of </a:t>
            </a:r>
            <a:r>
              <a:rPr lang="de-DE" sz="1600" dirty="0" err="1">
                <a:latin typeface="Calibri" panose="020F0502020204030204" pitchFamily="34" charset="0"/>
                <a:ea typeface="Calibri" panose="020F0502020204030204" pitchFamily="34" charset="0"/>
                <a:cs typeface="Calibri" panose="020F0502020204030204" pitchFamily="34" charset="0"/>
              </a:rPr>
              <a:t>the</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organisation</a:t>
            </a:r>
            <a:r>
              <a:rPr lang="de-DE" sz="1600" dirty="0">
                <a:latin typeface="Calibri" panose="020F0502020204030204" pitchFamily="34" charset="0"/>
                <a:ea typeface="Calibri" panose="020F0502020204030204" pitchFamily="34" charset="0"/>
                <a:cs typeface="Calibri" panose="020F0502020204030204" pitchFamily="34" charset="0"/>
              </a:rPr>
              <a:t>.</a:t>
            </a:r>
          </a:p>
          <a:p>
            <a:pPr marL="0" lvl="0" indent="0" algn="l" rtl="0">
              <a:lnSpc>
                <a:spcPct val="100000"/>
              </a:lnSpc>
              <a:spcBef>
                <a:spcPts val="0"/>
              </a:spcBef>
              <a:spcAft>
                <a:spcPts val="0"/>
              </a:spcAft>
              <a:buClr>
                <a:schemeClr val="lt1"/>
              </a:buClr>
              <a:buSzPct val="100000"/>
              <a:buNone/>
            </a:pPr>
            <a:endParaRPr lang="de-DE" sz="1600" i="1"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lt1"/>
              </a:buClr>
              <a:buSzPct val="100000"/>
              <a:buNone/>
            </a:pPr>
            <a:r>
              <a:rPr lang="de-DE" sz="1200" i="1" dirty="0">
                <a:latin typeface="Calibri" panose="020F0502020204030204" pitchFamily="34" charset="0"/>
                <a:ea typeface="Calibri" panose="020F0502020204030204" pitchFamily="34" charset="0"/>
                <a:cs typeface="Calibri" panose="020F0502020204030204" pitchFamily="34" charset="0"/>
              </a:rPr>
              <a:t>Reading </a:t>
            </a:r>
            <a:r>
              <a:rPr lang="de-DE" sz="1200" i="1" dirty="0" err="1">
                <a:latin typeface="Calibri" panose="020F0502020204030204" pitchFamily="34" charset="0"/>
                <a:ea typeface="Calibri" panose="020F0502020204030204" pitchFamily="34" charset="0"/>
                <a:cs typeface="Calibri" panose="020F0502020204030204" pitchFamily="34" charset="0"/>
              </a:rPr>
              <a:t>recommendation</a:t>
            </a:r>
            <a:r>
              <a:rPr lang="de-DE" sz="1200" i="1" dirty="0">
                <a:latin typeface="Calibri" panose="020F0502020204030204" pitchFamily="34" charset="0"/>
                <a:ea typeface="Calibri" panose="020F0502020204030204" pitchFamily="34" charset="0"/>
                <a:cs typeface="Calibri" panose="020F0502020204030204" pitchFamily="34" charset="0"/>
              </a:rPr>
              <a:t>: </a:t>
            </a:r>
          </a:p>
          <a:p>
            <a:pPr marL="0" indent="0">
              <a:lnSpc>
                <a:spcPct val="100000"/>
              </a:lnSpc>
              <a:spcBef>
                <a:spcPts val="0"/>
              </a:spcBef>
              <a:buSzPct val="100000"/>
            </a:pPr>
            <a:r>
              <a:rPr lang="de-DE" sz="120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https://www.thepeoplespace.com/leaders/articles/importance-culture-crisis</a:t>
            </a:r>
            <a:r>
              <a:rPr lang="de-DE" sz="1200" dirty="0">
                <a:solidFill>
                  <a:schemeClr val="bg1"/>
                </a:solidFill>
                <a:latin typeface="Calibri"/>
                <a:ea typeface="Calibri"/>
                <a:cs typeface="Calibri"/>
                <a:sym typeface="Calibri"/>
              </a:rPr>
              <a:t> </a:t>
            </a:r>
            <a:endParaRPr lang="de-DE" sz="1200" dirty="0">
              <a:solidFill>
                <a:schemeClr val="bg1"/>
              </a:solidFill>
            </a:endParaRPr>
          </a:p>
          <a:p>
            <a:pPr marL="0" lvl="0" indent="0" algn="l" rtl="0">
              <a:lnSpc>
                <a:spcPct val="100000"/>
              </a:lnSpc>
              <a:spcBef>
                <a:spcPts val="0"/>
              </a:spcBef>
              <a:spcAft>
                <a:spcPts val="0"/>
              </a:spcAft>
              <a:buClr>
                <a:schemeClr val="lt1"/>
              </a:buClr>
              <a:buSzPct val="100000"/>
              <a:buNone/>
            </a:pPr>
            <a:r>
              <a:rPr lang="de-DE" sz="1600" dirty="0">
                <a:latin typeface="Calibri" panose="020F0502020204030204" pitchFamily="34" charset="0"/>
                <a:ea typeface="Calibri" panose="020F0502020204030204" pitchFamily="34" charset="0"/>
                <a:cs typeface="Calibri" panose="020F0502020204030204" pitchFamily="34" charset="0"/>
              </a:rPr>
              <a:t> </a:t>
            </a:r>
            <a:endParaRPr sz="1600" dirty="0">
              <a:latin typeface="Calibri" panose="020F0502020204030204" pitchFamily="34" charset="0"/>
              <a:ea typeface="Calibri" panose="020F0502020204030204" pitchFamily="34" charset="0"/>
              <a:cs typeface="Calibri" panose="020F0502020204030204" pitchFamily="34" charset="0"/>
            </a:endParaRPr>
          </a:p>
        </p:txBody>
      </p:sp>
      <p:sp>
        <p:nvSpPr>
          <p:cNvPr id="1871" name="Google Shape;1871;p35"/>
          <p:cNvSpPr txBox="1">
            <a:spLocks noGrp="1"/>
          </p:cNvSpPr>
          <p:nvPr>
            <p:ph type="body" idx="3"/>
          </p:nvPr>
        </p:nvSpPr>
        <p:spPr>
          <a:xfrm>
            <a:off x="1718561" y="471734"/>
            <a:ext cx="4716425" cy="104329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THE ROLE OF </a:t>
            </a:r>
            <a:br>
              <a:rPr lang="de-DE"/>
            </a:br>
            <a:r>
              <a:rPr lang="de-DE"/>
              <a:t>CULTURE IN CRISIS</a:t>
            </a:r>
            <a:endParaRPr/>
          </a:p>
        </p:txBody>
      </p:sp>
      <p:sp>
        <p:nvSpPr>
          <p:cNvPr id="1872" name="Google Shape;1872;p35"/>
          <p:cNvSpPr txBox="1"/>
          <p:nvPr/>
        </p:nvSpPr>
        <p:spPr>
          <a:xfrm>
            <a:off x="415438" y="932810"/>
            <a:ext cx="11470341" cy="582221"/>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rgbClr val="79527B"/>
              </a:buClr>
              <a:buSzPts val="1800"/>
              <a:buFont typeface="Arial"/>
              <a:buNone/>
            </a:pPr>
            <a:endParaRPr sz="1800" b="0" i="0">
              <a:solidFill>
                <a:schemeClr val="lt1"/>
              </a:solidFill>
              <a:latin typeface="Calibri"/>
              <a:ea typeface="Calibri"/>
              <a:cs typeface="Calibri"/>
              <a:sym typeface="Calibri"/>
            </a:endParaRPr>
          </a:p>
        </p:txBody>
      </p:sp>
      <p:sp>
        <p:nvSpPr>
          <p:cNvPr id="1873" name="Google Shape;1873;p35"/>
          <p:cNvSpPr txBox="1"/>
          <p:nvPr/>
        </p:nvSpPr>
        <p:spPr>
          <a:xfrm>
            <a:off x="360829" y="471734"/>
            <a:ext cx="11470341" cy="58222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79527B"/>
              </a:buClr>
              <a:buSzPts val="3600"/>
              <a:buFont typeface="Arial"/>
              <a:buNone/>
            </a:pPr>
            <a:endParaRPr sz="3600" b="0" i="0">
              <a:solidFill>
                <a:schemeClr val="lt1"/>
              </a:solidFill>
              <a:latin typeface="Calibri"/>
              <a:ea typeface="Calibri"/>
              <a:cs typeface="Calibri"/>
              <a:sym typeface="Calibri"/>
            </a:endParaRPr>
          </a:p>
        </p:txBody>
      </p:sp>
      <p:sp>
        <p:nvSpPr>
          <p:cNvPr id="1874" name="Google Shape;1874;p35"/>
          <p:cNvSpPr txBox="1"/>
          <p:nvPr/>
        </p:nvSpPr>
        <p:spPr>
          <a:xfrm>
            <a:off x="1747436" y="1409304"/>
            <a:ext cx="4470483" cy="582221"/>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800"/>
              <a:buFont typeface="Arial"/>
              <a:buNone/>
            </a:pPr>
            <a:r>
              <a:rPr lang="de-DE" sz="1800" b="0" i="0">
                <a:solidFill>
                  <a:schemeClr val="lt1"/>
                </a:solidFill>
                <a:latin typeface="Calibri"/>
                <a:ea typeface="Calibri"/>
                <a:cs typeface="Calibri"/>
                <a:sym typeface="Calibri"/>
              </a:rPr>
              <a:t>Culture plays a key role in overcoming corporate crises.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79"/>
        <p:cNvGrpSpPr/>
        <p:nvPr/>
      </p:nvGrpSpPr>
      <p:grpSpPr>
        <a:xfrm>
          <a:off x="0" y="0"/>
          <a:ext cx="0" cy="0"/>
          <a:chOff x="0" y="0"/>
          <a:chExt cx="0" cy="0"/>
        </a:xfrm>
      </p:grpSpPr>
      <p:sp>
        <p:nvSpPr>
          <p:cNvPr id="1880" name="Google Shape;1880;p36"/>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err="1"/>
              <a:t>Developing</a:t>
            </a:r>
            <a:r>
              <a:rPr lang="de-DE" dirty="0"/>
              <a:t> a </a:t>
            </a:r>
            <a:r>
              <a:rPr lang="de-DE" dirty="0" err="1"/>
              <a:t>risk</a:t>
            </a:r>
            <a:r>
              <a:rPr lang="de-DE" dirty="0"/>
              <a:t> </a:t>
            </a:r>
            <a:r>
              <a:rPr lang="de-DE" dirty="0" err="1"/>
              <a:t>culture</a:t>
            </a:r>
            <a:r>
              <a:rPr lang="de-DE" dirty="0"/>
              <a:t> </a:t>
            </a:r>
            <a:r>
              <a:rPr lang="de-DE" dirty="0" err="1"/>
              <a:t>is</a:t>
            </a:r>
            <a:r>
              <a:rPr lang="de-DE" dirty="0"/>
              <a:t> </a:t>
            </a:r>
            <a:r>
              <a:rPr lang="de-DE" dirty="0" err="1"/>
              <a:t>critical</a:t>
            </a:r>
            <a:r>
              <a:rPr lang="de-DE" dirty="0"/>
              <a:t> to </a:t>
            </a:r>
            <a:r>
              <a:rPr lang="de-DE" dirty="0" err="1"/>
              <a:t>effective</a:t>
            </a:r>
            <a:r>
              <a:rPr lang="de-DE" dirty="0"/>
              <a:t> </a:t>
            </a:r>
            <a:r>
              <a:rPr lang="de-DE" dirty="0" err="1"/>
              <a:t>risk</a:t>
            </a:r>
            <a:r>
              <a:rPr lang="de-DE" dirty="0"/>
              <a:t> </a:t>
            </a:r>
            <a:r>
              <a:rPr lang="de-DE" dirty="0" err="1"/>
              <a:t>management</a:t>
            </a:r>
            <a:r>
              <a:rPr lang="de-DE" dirty="0"/>
              <a:t> in </a:t>
            </a:r>
            <a:r>
              <a:rPr lang="de-DE" dirty="0" err="1"/>
              <a:t>organisations</a:t>
            </a:r>
            <a:r>
              <a:rPr lang="de-DE" dirty="0"/>
              <a:t>. Risk </a:t>
            </a:r>
            <a:r>
              <a:rPr lang="de-DE" dirty="0" err="1"/>
              <a:t>culture</a:t>
            </a:r>
            <a:r>
              <a:rPr lang="de-DE" dirty="0"/>
              <a:t> </a:t>
            </a:r>
            <a:r>
              <a:rPr lang="de-DE" dirty="0" err="1"/>
              <a:t>is</a:t>
            </a:r>
            <a:r>
              <a:rPr lang="de-DE" dirty="0"/>
              <a:t> </a:t>
            </a:r>
            <a:r>
              <a:rPr lang="de-DE" dirty="0" err="1"/>
              <a:t>the</a:t>
            </a:r>
            <a:r>
              <a:rPr lang="de-DE" dirty="0"/>
              <a:t> </a:t>
            </a:r>
            <a:r>
              <a:rPr lang="de-DE" dirty="0" err="1"/>
              <a:t>system</a:t>
            </a:r>
            <a:r>
              <a:rPr lang="de-DE" dirty="0"/>
              <a:t> of </a:t>
            </a:r>
            <a:r>
              <a:rPr lang="de-DE" dirty="0" err="1"/>
              <a:t>values</a:t>
            </a:r>
            <a:r>
              <a:rPr lang="de-DE" dirty="0"/>
              <a:t> and </a:t>
            </a:r>
            <a:r>
              <a:rPr lang="de-DE" dirty="0" err="1"/>
              <a:t>behaviours</a:t>
            </a:r>
            <a:r>
              <a:rPr lang="de-DE" dirty="0"/>
              <a:t> in an </a:t>
            </a:r>
            <a:r>
              <a:rPr lang="de-DE" dirty="0" err="1"/>
              <a:t>organisation</a:t>
            </a:r>
            <a:r>
              <a:rPr lang="de-DE" dirty="0"/>
              <a:t> </a:t>
            </a:r>
            <a:r>
              <a:rPr lang="de-DE" dirty="0" err="1"/>
              <a:t>that</a:t>
            </a:r>
            <a:r>
              <a:rPr lang="de-DE" dirty="0"/>
              <a:t> </a:t>
            </a:r>
            <a:r>
              <a:rPr lang="de-DE" dirty="0" err="1"/>
              <a:t>shapes</a:t>
            </a:r>
            <a:r>
              <a:rPr lang="de-DE" dirty="0"/>
              <a:t> </a:t>
            </a:r>
            <a:r>
              <a:rPr lang="de-DE" dirty="0" err="1"/>
              <a:t>the</a:t>
            </a:r>
            <a:r>
              <a:rPr lang="de-DE" dirty="0"/>
              <a:t> </a:t>
            </a:r>
            <a:r>
              <a:rPr lang="de-DE" dirty="0" err="1"/>
              <a:t>risk</a:t>
            </a:r>
            <a:r>
              <a:rPr lang="de-DE" dirty="0"/>
              <a:t> </a:t>
            </a:r>
            <a:r>
              <a:rPr lang="de-DE" dirty="0" err="1"/>
              <a:t>decisions</a:t>
            </a:r>
            <a:r>
              <a:rPr lang="de-DE" dirty="0"/>
              <a:t> of </a:t>
            </a:r>
            <a:r>
              <a:rPr lang="de-DE" dirty="0" err="1"/>
              <a:t>management</a:t>
            </a:r>
            <a:r>
              <a:rPr lang="de-DE" dirty="0"/>
              <a:t> and </a:t>
            </a:r>
            <a:r>
              <a:rPr lang="de-DE" dirty="0" err="1"/>
              <a:t>employees</a:t>
            </a:r>
            <a:r>
              <a:rPr lang="de-DE" dirty="0"/>
              <a:t>. An </a:t>
            </a:r>
            <a:r>
              <a:rPr lang="de-DE" dirty="0" err="1"/>
              <a:t>important</a:t>
            </a:r>
            <a:r>
              <a:rPr lang="de-DE" dirty="0"/>
              <a:t> </a:t>
            </a:r>
            <a:r>
              <a:rPr lang="de-DE" dirty="0" err="1"/>
              <a:t>element</a:t>
            </a:r>
            <a:r>
              <a:rPr lang="de-DE" dirty="0"/>
              <a:t> of </a:t>
            </a:r>
            <a:r>
              <a:rPr lang="de-DE" dirty="0" err="1"/>
              <a:t>risk</a:t>
            </a:r>
            <a:r>
              <a:rPr lang="de-DE" dirty="0"/>
              <a:t> </a:t>
            </a:r>
            <a:r>
              <a:rPr lang="de-DE" dirty="0" err="1"/>
              <a:t>culture</a:t>
            </a:r>
            <a:r>
              <a:rPr lang="de-DE" dirty="0"/>
              <a:t> </a:t>
            </a:r>
            <a:r>
              <a:rPr lang="de-DE" dirty="0" err="1"/>
              <a:t>is</a:t>
            </a:r>
            <a:r>
              <a:rPr lang="de-DE" dirty="0"/>
              <a:t> a </a:t>
            </a:r>
            <a:r>
              <a:rPr lang="de-DE" dirty="0" err="1"/>
              <a:t>shared</a:t>
            </a:r>
            <a:r>
              <a:rPr lang="de-DE" dirty="0"/>
              <a:t> </a:t>
            </a:r>
            <a:r>
              <a:rPr lang="de-DE" dirty="0" err="1"/>
              <a:t>understanding</a:t>
            </a:r>
            <a:r>
              <a:rPr lang="de-DE" dirty="0"/>
              <a:t> of an </a:t>
            </a:r>
            <a:r>
              <a:rPr lang="de-DE" dirty="0" err="1"/>
              <a:t>organisation</a:t>
            </a:r>
            <a:r>
              <a:rPr lang="de-DE" dirty="0"/>
              <a:t> and </a:t>
            </a:r>
            <a:r>
              <a:rPr lang="de-DE" dirty="0" err="1"/>
              <a:t>its</a:t>
            </a:r>
            <a:r>
              <a:rPr lang="de-DE" dirty="0"/>
              <a:t> </a:t>
            </a:r>
            <a:r>
              <a:rPr lang="de-DE" dirty="0" err="1"/>
              <a:t>business</a:t>
            </a:r>
            <a:r>
              <a:rPr lang="de-DE" dirty="0"/>
              <a:t> </a:t>
            </a:r>
            <a:r>
              <a:rPr lang="de-DE" dirty="0" err="1"/>
              <a:t>purpose</a:t>
            </a:r>
            <a:r>
              <a:rPr lang="de-DE" dirty="0"/>
              <a:t>.</a:t>
            </a:r>
            <a:endParaRPr dirty="0"/>
          </a:p>
        </p:txBody>
      </p:sp>
      <p:sp>
        <p:nvSpPr>
          <p:cNvPr id="1881" name="Google Shape;1881;p36"/>
          <p:cNvSpPr txBox="1">
            <a:spLocks noGrp="1"/>
          </p:cNvSpPr>
          <p:nvPr>
            <p:ph type="body" idx="2"/>
          </p:nvPr>
        </p:nvSpPr>
        <p:spPr>
          <a:xfrm>
            <a:off x="6441262" y="465165"/>
            <a:ext cx="5085159" cy="1049866"/>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Development of a Risk Culture</a:t>
            </a:r>
            <a:endParaRPr/>
          </a:p>
        </p:txBody>
      </p:sp>
      <p:sp>
        <p:nvSpPr>
          <p:cNvPr id="1882" name="Google Shape;1882;p36"/>
          <p:cNvSpPr txBox="1"/>
          <p:nvPr/>
        </p:nvSpPr>
        <p:spPr>
          <a:xfrm>
            <a:off x="360829" y="471734"/>
            <a:ext cx="11470341" cy="58222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79527B"/>
              </a:buClr>
              <a:buSzPts val="3600"/>
              <a:buFont typeface="Arial"/>
              <a:buNone/>
            </a:pPr>
            <a:endParaRPr sz="3600" b="0" i="0">
              <a:solidFill>
                <a:schemeClr val="lt1"/>
              </a:solidFill>
              <a:latin typeface="Calibri"/>
              <a:ea typeface="Calibri"/>
              <a:cs typeface="Calibri"/>
              <a:sym typeface="Calibri"/>
            </a:endParaRPr>
          </a:p>
        </p:txBody>
      </p:sp>
      <p:grpSp>
        <p:nvGrpSpPr>
          <p:cNvPr id="1883" name="Google Shape;1883;p36"/>
          <p:cNvGrpSpPr/>
          <p:nvPr/>
        </p:nvGrpSpPr>
        <p:grpSpPr>
          <a:xfrm flipH="1">
            <a:off x="147315" y="926952"/>
            <a:ext cx="5724098" cy="5177274"/>
            <a:chOff x="3710382" y="1459340"/>
            <a:chExt cx="5724098" cy="5177274"/>
          </a:xfrm>
        </p:grpSpPr>
        <p:sp>
          <p:nvSpPr>
            <p:cNvPr id="1884" name="Google Shape;1884;p36"/>
            <p:cNvSpPr/>
            <p:nvPr/>
          </p:nvSpPr>
          <p:spPr>
            <a:xfrm>
              <a:off x="6848387" y="5849846"/>
              <a:ext cx="2586093" cy="786768"/>
            </a:xfrm>
            <a:custGeom>
              <a:avLst/>
              <a:gdLst/>
              <a:ahLst/>
              <a:cxnLst/>
              <a:rect l="l" t="t" r="r" b="b"/>
              <a:pathLst>
                <a:path w="11466" h="3490" extrusionOk="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rgbClr val="0057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5" name="Google Shape;1885;p36"/>
            <p:cNvSpPr/>
            <p:nvPr/>
          </p:nvSpPr>
          <p:spPr>
            <a:xfrm>
              <a:off x="7625208" y="5674788"/>
              <a:ext cx="1028470" cy="382941"/>
            </a:xfrm>
            <a:custGeom>
              <a:avLst/>
              <a:gdLst/>
              <a:ahLst/>
              <a:cxnLst/>
              <a:rect l="l" t="t" r="r" b="b"/>
              <a:pathLst>
                <a:path w="4561" h="1699" extrusionOk="0">
                  <a:moveTo>
                    <a:pt x="2407" y="15"/>
                  </a:moveTo>
                  <a:lnTo>
                    <a:pt x="2407" y="15"/>
                  </a:lnTo>
                  <a:cubicBezTo>
                    <a:pt x="1186" y="0"/>
                    <a:pt x="140" y="361"/>
                    <a:pt x="70" y="822"/>
                  </a:cubicBezTo>
                  <a:lnTo>
                    <a:pt x="70" y="822"/>
                  </a:lnTo>
                  <a:cubicBezTo>
                    <a:pt x="0" y="1283"/>
                    <a:pt x="933" y="1669"/>
                    <a:pt x="2152" y="1683"/>
                  </a:cubicBezTo>
                  <a:lnTo>
                    <a:pt x="2152" y="1683"/>
                  </a:lnTo>
                  <a:cubicBezTo>
                    <a:pt x="3372" y="1698"/>
                    <a:pt x="4419" y="1337"/>
                    <a:pt x="4490" y="876"/>
                  </a:cubicBezTo>
                  <a:lnTo>
                    <a:pt x="4490" y="876"/>
                  </a:lnTo>
                  <a:cubicBezTo>
                    <a:pt x="4560" y="415"/>
                    <a:pt x="3628" y="29"/>
                    <a:pt x="2407" y="15"/>
                  </a:cubicBezTo>
                  <a:close/>
                  <a:moveTo>
                    <a:pt x="2219" y="1243"/>
                  </a:moveTo>
                  <a:lnTo>
                    <a:pt x="2219" y="1243"/>
                  </a:lnTo>
                  <a:cubicBezTo>
                    <a:pt x="1644" y="1236"/>
                    <a:pt x="1204" y="1054"/>
                    <a:pt x="1236" y="836"/>
                  </a:cubicBezTo>
                  <a:lnTo>
                    <a:pt x="1236" y="836"/>
                  </a:lnTo>
                  <a:cubicBezTo>
                    <a:pt x="1270" y="619"/>
                    <a:pt x="1763" y="448"/>
                    <a:pt x="2339" y="455"/>
                  </a:cubicBezTo>
                  <a:lnTo>
                    <a:pt x="2339" y="455"/>
                  </a:lnTo>
                  <a:cubicBezTo>
                    <a:pt x="2915" y="462"/>
                    <a:pt x="3355" y="644"/>
                    <a:pt x="3322" y="862"/>
                  </a:cubicBezTo>
                  <a:lnTo>
                    <a:pt x="3322" y="862"/>
                  </a:lnTo>
                  <a:cubicBezTo>
                    <a:pt x="3289" y="1079"/>
                    <a:pt x="2795" y="1250"/>
                    <a:pt x="2219" y="12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6" name="Google Shape;1886;p36"/>
            <p:cNvSpPr/>
            <p:nvPr/>
          </p:nvSpPr>
          <p:spPr>
            <a:xfrm>
              <a:off x="6848469" y="5379734"/>
              <a:ext cx="2581723" cy="976794"/>
            </a:xfrm>
            <a:custGeom>
              <a:avLst/>
              <a:gdLst/>
              <a:ahLst/>
              <a:cxnLst/>
              <a:rect l="l" t="t" r="r" b="b"/>
              <a:pathLst>
                <a:path w="6232704" h="2358145" extrusionOk="0">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rgbClr val="086D6E">
                <a:alpha val="77254"/>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7" name="Google Shape;1887;p36"/>
            <p:cNvSpPr/>
            <p:nvPr/>
          </p:nvSpPr>
          <p:spPr>
            <a:xfrm>
              <a:off x="8205451" y="1459340"/>
              <a:ext cx="259636" cy="1007390"/>
            </a:xfrm>
            <a:custGeom>
              <a:avLst/>
              <a:gdLst/>
              <a:ahLst/>
              <a:cxnLst/>
              <a:rect l="l" t="t" r="r" b="b"/>
              <a:pathLst>
                <a:path w="1694" h="5147" extrusionOk="0">
                  <a:moveTo>
                    <a:pt x="1" y="1899"/>
                  </a:moveTo>
                  <a:lnTo>
                    <a:pt x="0" y="5146"/>
                  </a:lnTo>
                  <a:lnTo>
                    <a:pt x="1107" y="4547"/>
                  </a:lnTo>
                  <a:lnTo>
                    <a:pt x="1693" y="0"/>
                  </a:lnTo>
                  <a:lnTo>
                    <a:pt x="1" y="1899"/>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8" name="Google Shape;1888;p36"/>
            <p:cNvSpPr/>
            <p:nvPr/>
          </p:nvSpPr>
          <p:spPr>
            <a:xfrm>
              <a:off x="7812705" y="1461081"/>
              <a:ext cx="261424" cy="1007390"/>
            </a:xfrm>
            <a:custGeom>
              <a:avLst/>
              <a:gdLst/>
              <a:ahLst/>
              <a:cxnLst/>
              <a:rect l="l" t="t" r="r" b="b"/>
              <a:pathLst>
                <a:path w="1691" h="5097" extrusionOk="0">
                  <a:moveTo>
                    <a:pt x="583" y="4529"/>
                  </a:moveTo>
                  <a:lnTo>
                    <a:pt x="1689" y="5096"/>
                  </a:lnTo>
                  <a:lnTo>
                    <a:pt x="1690" y="1848"/>
                  </a:lnTo>
                  <a:lnTo>
                    <a:pt x="0" y="0"/>
                  </a:lnTo>
                  <a:lnTo>
                    <a:pt x="583" y="4529"/>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9" name="Google Shape;1889;p36"/>
            <p:cNvSpPr/>
            <p:nvPr/>
          </p:nvSpPr>
          <p:spPr>
            <a:xfrm>
              <a:off x="8122534" y="5402253"/>
              <a:ext cx="639561" cy="438640"/>
            </a:xfrm>
            <a:custGeom>
              <a:avLst/>
              <a:gdLst/>
              <a:ahLst/>
              <a:cxnLst/>
              <a:rect l="l" t="t" r="r" b="b"/>
              <a:pathLst>
                <a:path w="2836" h="1945" extrusionOk="0">
                  <a:moveTo>
                    <a:pt x="537" y="1895"/>
                  </a:moveTo>
                  <a:lnTo>
                    <a:pt x="2835" y="131"/>
                  </a:lnTo>
                  <a:lnTo>
                    <a:pt x="2835" y="131"/>
                  </a:lnTo>
                  <a:cubicBezTo>
                    <a:pt x="2569" y="79"/>
                    <a:pt x="2288" y="35"/>
                    <a:pt x="1995" y="0"/>
                  </a:cubicBezTo>
                  <a:lnTo>
                    <a:pt x="70" y="1491"/>
                  </a:lnTo>
                  <a:lnTo>
                    <a:pt x="70" y="1491"/>
                  </a:lnTo>
                  <a:cubicBezTo>
                    <a:pt x="0" y="1544"/>
                    <a:pt x="56" y="1706"/>
                    <a:pt x="156" y="1826"/>
                  </a:cubicBezTo>
                  <a:lnTo>
                    <a:pt x="156" y="1826"/>
                  </a:lnTo>
                  <a:cubicBezTo>
                    <a:pt x="254" y="1944"/>
                    <a:pt x="478" y="1941"/>
                    <a:pt x="537" y="1895"/>
                  </a:cubicBezTo>
                </a:path>
              </a:pathLst>
            </a:custGeom>
            <a:solidFill>
              <a:srgbClr val="086D6E">
                <a:alpha val="6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90" name="Google Shape;1890;p36"/>
            <p:cNvSpPr/>
            <p:nvPr/>
          </p:nvSpPr>
          <p:spPr>
            <a:xfrm>
              <a:off x="8064173" y="1688429"/>
              <a:ext cx="152852" cy="4161417"/>
            </a:xfrm>
            <a:custGeom>
              <a:avLst/>
              <a:gdLst/>
              <a:ahLst/>
              <a:cxnLst/>
              <a:rect l="l" t="t" r="r" b="b"/>
              <a:pathLst>
                <a:path w="653" h="13915" extrusionOk="0">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0057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91" name="Google Shape;1891;p36"/>
            <p:cNvSpPr/>
            <p:nvPr/>
          </p:nvSpPr>
          <p:spPr>
            <a:xfrm flipH="1">
              <a:off x="3710383" y="2544070"/>
              <a:ext cx="4049040" cy="753281"/>
            </a:xfrm>
            <a:prstGeom prst="chevron">
              <a:avLst>
                <a:gd name="adj" fmla="val 29491"/>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2" name="Google Shape;1892;p36"/>
            <p:cNvSpPr/>
            <p:nvPr/>
          </p:nvSpPr>
          <p:spPr>
            <a:xfrm flipH="1">
              <a:off x="3710383" y="3375797"/>
              <a:ext cx="4049040" cy="716418"/>
            </a:xfrm>
            <a:prstGeom prst="chevron">
              <a:avLst>
                <a:gd name="adj" fmla="val 29491"/>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3" name="Google Shape;1893;p36"/>
            <p:cNvSpPr/>
            <p:nvPr/>
          </p:nvSpPr>
          <p:spPr>
            <a:xfrm flipH="1">
              <a:off x="3710383" y="4150663"/>
              <a:ext cx="4049041" cy="704097"/>
            </a:xfrm>
            <a:prstGeom prst="chevron">
              <a:avLst>
                <a:gd name="adj" fmla="val 29491"/>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4" name="Google Shape;1894;p36"/>
            <p:cNvSpPr/>
            <p:nvPr/>
          </p:nvSpPr>
          <p:spPr>
            <a:xfrm flipH="1">
              <a:off x="3710382" y="4911164"/>
              <a:ext cx="4083072" cy="702184"/>
            </a:xfrm>
            <a:prstGeom prst="chevron">
              <a:avLst>
                <a:gd name="adj" fmla="val 29491"/>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5" name="Google Shape;1895;p36"/>
            <p:cNvSpPr/>
            <p:nvPr/>
          </p:nvSpPr>
          <p:spPr>
            <a:xfrm flipH="1">
              <a:off x="7625208" y="3362430"/>
              <a:ext cx="610409" cy="729038"/>
            </a:xfrm>
            <a:prstGeom prst="homePlate">
              <a:avLst>
                <a:gd name="adj" fmla="val 2990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896" name="Google Shape;1896;p36"/>
            <p:cNvSpPr/>
            <p:nvPr/>
          </p:nvSpPr>
          <p:spPr>
            <a:xfrm flipH="1">
              <a:off x="7618241" y="2545538"/>
              <a:ext cx="617376" cy="751814"/>
            </a:xfrm>
            <a:prstGeom prst="homePlate">
              <a:avLst>
                <a:gd name="adj" fmla="val 29904"/>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897" name="Google Shape;1897;p36"/>
            <p:cNvSpPr/>
            <p:nvPr/>
          </p:nvSpPr>
          <p:spPr>
            <a:xfrm flipH="1">
              <a:off x="7618241" y="4162203"/>
              <a:ext cx="617376" cy="702184"/>
            </a:xfrm>
            <a:prstGeom prst="homePlate">
              <a:avLst>
                <a:gd name="adj" fmla="val 2990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898" name="Google Shape;1898;p36"/>
            <p:cNvSpPr/>
            <p:nvPr/>
          </p:nvSpPr>
          <p:spPr>
            <a:xfrm flipH="1">
              <a:off x="7653746" y="4910345"/>
              <a:ext cx="581871" cy="699595"/>
            </a:xfrm>
            <a:prstGeom prst="homePlate">
              <a:avLst>
                <a:gd name="adj" fmla="val 2990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sp>
        <p:nvSpPr>
          <p:cNvPr id="1899" name="Google Shape;1899;p36"/>
          <p:cNvSpPr txBox="1"/>
          <p:nvPr/>
        </p:nvSpPr>
        <p:spPr>
          <a:xfrm>
            <a:off x="2118361" y="2179585"/>
            <a:ext cx="1925527" cy="43088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200">
                <a:solidFill>
                  <a:schemeClr val="lt1"/>
                </a:solidFill>
                <a:latin typeface="Calibri"/>
                <a:ea typeface="Calibri"/>
                <a:cs typeface="Calibri"/>
                <a:sym typeface="Calibri"/>
              </a:rPr>
              <a:t>Tone at the top</a:t>
            </a:r>
            <a:endParaRPr/>
          </a:p>
        </p:txBody>
      </p:sp>
      <p:sp>
        <p:nvSpPr>
          <p:cNvPr id="1900" name="Google Shape;1900;p36"/>
          <p:cNvSpPr txBox="1"/>
          <p:nvPr/>
        </p:nvSpPr>
        <p:spPr>
          <a:xfrm>
            <a:off x="2094436" y="2983205"/>
            <a:ext cx="3316803" cy="43088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200">
                <a:solidFill>
                  <a:schemeClr val="lt1"/>
                </a:solidFill>
                <a:latin typeface="Calibri"/>
                <a:ea typeface="Calibri"/>
                <a:cs typeface="Calibri"/>
                <a:sym typeface="Calibri"/>
              </a:rPr>
              <a:t>Code of conduct or ethics</a:t>
            </a:r>
            <a:endParaRPr/>
          </a:p>
        </p:txBody>
      </p:sp>
      <p:sp>
        <p:nvSpPr>
          <p:cNvPr id="1901" name="Google Shape;1901;p36"/>
          <p:cNvSpPr txBox="1"/>
          <p:nvPr/>
        </p:nvSpPr>
        <p:spPr>
          <a:xfrm>
            <a:off x="2029185" y="3595628"/>
            <a:ext cx="3842228" cy="76944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200">
                <a:solidFill>
                  <a:schemeClr val="lt1"/>
                </a:solidFill>
                <a:latin typeface="Calibri"/>
                <a:ea typeface="Calibri"/>
                <a:cs typeface="Calibri"/>
                <a:sym typeface="Calibri"/>
              </a:rPr>
              <a:t>Risk performance implemented</a:t>
            </a:r>
            <a:br>
              <a:rPr lang="de-DE" sz="2200">
                <a:solidFill>
                  <a:schemeClr val="lt1"/>
                </a:solidFill>
                <a:latin typeface="Calibri"/>
                <a:ea typeface="Calibri"/>
                <a:cs typeface="Calibri"/>
                <a:sym typeface="Calibri"/>
              </a:rPr>
            </a:br>
            <a:r>
              <a:rPr lang="de-DE" sz="2200">
                <a:solidFill>
                  <a:schemeClr val="lt1"/>
                </a:solidFill>
                <a:latin typeface="Calibri"/>
                <a:ea typeface="Calibri"/>
                <a:cs typeface="Calibri"/>
                <a:sym typeface="Calibri"/>
              </a:rPr>
              <a:t> in incentive plans</a:t>
            </a:r>
            <a:endParaRPr/>
          </a:p>
        </p:txBody>
      </p:sp>
      <p:sp>
        <p:nvSpPr>
          <p:cNvPr id="1902" name="Google Shape;1902;p36"/>
          <p:cNvSpPr txBox="1"/>
          <p:nvPr/>
        </p:nvSpPr>
        <p:spPr>
          <a:xfrm>
            <a:off x="2038802" y="4356237"/>
            <a:ext cx="3245467" cy="76944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200">
                <a:solidFill>
                  <a:schemeClr val="lt1"/>
                </a:solidFill>
                <a:latin typeface="Calibri"/>
                <a:ea typeface="Calibri"/>
                <a:cs typeface="Calibri"/>
                <a:sym typeface="Calibri"/>
              </a:rPr>
              <a:t>Clearly defined roles </a:t>
            </a:r>
            <a:br>
              <a:rPr lang="de-DE" sz="2200">
                <a:solidFill>
                  <a:schemeClr val="lt1"/>
                </a:solidFill>
                <a:latin typeface="Calibri"/>
                <a:ea typeface="Calibri"/>
                <a:cs typeface="Calibri"/>
                <a:sym typeface="Calibri"/>
              </a:rPr>
            </a:br>
            <a:r>
              <a:rPr lang="de-DE" sz="2200">
                <a:solidFill>
                  <a:schemeClr val="lt1"/>
                </a:solidFill>
                <a:latin typeface="Calibri"/>
                <a:ea typeface="Calibri"/>
                <a:cs typeface="Calibri"/>
                <a:sym typeface="Calibri"/>
              </a:rPr>
              <a:t>and responsibilities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906"/>
        <p:cNvGrpSpPr/>
        <p:nvPr/>
      </p:nvGrpSpPr>
      <p:grpSpPr>
        <a:xfrm>
          <a:off x="0" y="0"/>
          <a:ext cx="0" cy="0"/>
          <a:chOff x="0" y="0"/>
          <a:chExt cx="0" cy="0"/>
        </a:xfrm>
      </p:grpSpPr>
      <p:sp>
        <p:nvSpPr>
          <p:cNvPr id="1907" name="Google Shape;1907;p37"/>
          <p:cNvSpPr txBox="1">
            <a:spLocks noGrp="1"/>
          </p:cNvSpPr>
          <p:nvPr>
            <p:ph type="body" idx="1"/>
          </p:nvPr>
        </p:nvSpPr>
        <p:spPr>
          <a:xfrm>
            <a:off x="1813145" y="2268408"/>
            <a:ext cx="4621841" cy="45259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a:t>A positive </a:t>
            </a:r>
            <a:r>
              <a:rPr lang="de-DE" dirty="0" err="1"/>
              <a:t>risk</a:t>
            </a:r>
            <a:r>
              <a:rPr lang="de-DE" dirty="0"/>
              <a:t> </a:t>
            </a:r>
            <a:r>
              <a:rPr lang="de-DE" dirty="0" err="1"/>
              <a:t>culture</a:t>
            </a:r>
            <a:r>
              <a:rPr lang="de-DE" dirty="0"/>
              <a:t> </a:t>
            </a:r>
            <a:r>
              <a:rPr lang="de-DE" dirty="0" err="1"/>
              <a:t>is</a:t>
            </a:r>
            <a:r>
              <a:rPr lang="de-DE" dirty="0"/>
              <a:t> </a:t>
            </a:r>
            <a:r>
              <a:rPr lang="de-DE" dirty="0" err="1"/>
              <a:t>where</a:t>
            </a:r>
            <a:r>
              <a:rPr lang="de-DE" dirty="0"/>
              <a:t> </a:t>
            </a:r>
            <a:r>
              <a:rPr lang="de-DE" dirty="0" err="1"/>
              <a:t>staff</a:t>
            </a:r>
            <a:r>
              <a:rPr lang="de-DE" dirty="0"/>
              <a:t> at all </a:t>
            </a:r>
            <a:r>
              <a:rPr lang="de-DE" dirty="0" err="1"/>
              <a:t>levels</a:t>
            </a:r>
            <a:r>
              <a:rPr lang="de-DE" dirty="0"/>
              <a:t> </a:t>
            </a:r>
            <a:r>
              <a:rPr lang="de-DE" dirty="0" err="1"/>
              <a:t>practice</a:t>
            </a:r>
            <a:r>
              <a:rPr lang="de-DE" dirty="0"/>
              <a:t> </a:t>
            </a:r>
            <a:r>
              <a:rPr lang="de-DE" dirty="0" err="1"/>
              <a:t>adequate</a:t>
            </a:r>
            <a:r>
              <a:rPr lang="de-DE" dirty="0"/>
              <a:t> </a:t>
            </a:r>
            <a:r>
              <a:rPr lang="de-DE" dirty="0" err="1"/>
              <a:t>risk</a:t>
            </a:r>
            <a:r>
              <a:rPr lang="de-DE" dirty="0"/>
              <a:t> </a:t>
            </a:r>
            <a:r>
              <a:rPr lang="de-DE" dirty="0" err="1"/>
              <a:t>management</a:t>
            </a:r>
            <a:r>
              <a:rPr lang="de-DE" dirty="0"/>
              <a:t> </a:t>
            </a:r>
            <a:r>
              <a:rPr lang="de-DE" dirty="0" err="1"/>
              <a:t>as</a:t>
            </a:r>
            <a:r>
              <a:rPr lang="de-DE" dirty="0"/>
              <a:t> an integral </a:t>
            </a:r>
            <a:r>
              <a:rPr lang="de-DE" dirty="0" err="1"/>
              <a:t>part</a:t>
            </a:r>
            <a:r>
              <a:rPr lang="de-DE" dirty="0"/>
              <a:t> of </a:t>
            </a:r>
            <a:r>
              <a:rPr lang="de-DE" dirty="0" err="1"/>
              <a:t>their</a:t>
            </a:r>
            <a:r>
              <a:rPr lang="de-DE" dirty="0"/>
              <a:t> </a:t>
            </a:r>
            <a:r>
              <a:rPr lang="de-DE" dirty="0" err="1"/>
              <a:t>daily</a:t>
            </a:r>
            <a:r>
              <a:rPr lang="de-DE" dirty="0"/>
              <a:t> </a:t>
            </a:r>
            <a:r>
              <a:rPr lang="de-DE" dirty="0" err="1"/>
              <a:t>work</a:t>
            </a:r>
            <a:r>
              <a:rPr lang="de-DE" dirty="0"/>
              <a:t>. Such a </a:t>
            </a:r>
            <a:r>
              <a:rPr lang="de-DE" dirty="0" err="1"/>
              <a:t>culture</a:t>
            </a:r>
            <a:r>
              <a:rPr lang="de-DE" dirty="0"/>
              <a:t> </a:t>
            </a:r>
            <a:r>
              <a:rPr lang="de-DE" dirty="0" err="1"/>
              <a:t>encourages</a:t>
            </a:r>
            <a:r>
              <a:rPr lang="de-DE" dirty="0"/>
              <a:t> open </a:t>
            </a:r>
            <a:r>
              <a:rPr lang="de-DE" dirty="0" err="1"/>
              <a:t>discussion</a:t>
            </a:r>
            <a:r>
              <a:rPr lang="de-DE" dirty="0"/>
              <a:t> </a:t>
            </a:r>
            <a:r>
              <a:rPr lang="de-DE" dirty="0" err="1"/>
              <a:t>about</a:t>
            </a:r>
            <a:r>
              <a:rPr lang="de-DE" dirty="0"/>
              <a:t> </a:t>
            </a:r>
            <a:r>
              <a:rPr lang="de-DE" dirty="0" err="1"/>
              <a:t>uncertainties</a:t>
            </a:r>
            <a:r>
              <a:rPr lang="de-DE" dirty="0"/>
              <a:t> and </a:t>
            </a:r>
            <a:r>
              <a:rPr lang="de-DE" dirty="0" err="1"/>
              <a:t>opportunities</a:t>
            </a:r>
            <a:r>
              <a:rPr lang="de-DE" dirty="0"/>
              <a:t>, </a:t>
            </a:r>
            <a:r>
              <a:rPr lang="de-DE" dirty="0" err="1"/>
              <a:t>empowers</a:t>
            </a:r>
            <a:r>
              <a:rPr lang="de-DE" dirty="0"/>
              <a:t> </a:t>
            </a:r>
            <a:r>
              <a:rPr lang="de-DE" dirty="0" err="1"/>
              <a:t>staff</a:t>
            </a:r>
            <a:r>
              <a:rPr lang="de-DE" dirty="0"/>
              <a:t> to </a:t>
            </a:r>
            <a:r>
              <a:rPr lang="de-DE" dirty="0" err="1"/>
              <a:t>raise</a:t>
            </a:r>
            <a:r>
              <a:rPr lang="de-DE" dirty="0"/>
              <a:t> </a:t>
            </a:r>
            <a:r>
              <a:rPr lang="de-DE" dirty="0" err="1"/>
              <a:t>concerns</a:t>
            </a:r>
            <a:r>
              <a:rPr lang="de-DE" dirty="0"/>
              <a:t> and </a:t>
            </a:r>
            <a:r>
              <a:rPr lang="de-DE" dirty="0" err="1"/>
              <a:t>maintains</a:t>
            </a:r>
            <a:r>
              <a:rPr lang="de-DE" dirty="0"/>
              <a:t> </a:t>
            </a:r>
            <a:r>
              <a:rPr lang="de-DE" dirty="0" err="1"/>
              <a:t>procedures</a:t>
            </a:r>
            <a:r>
              <a:rPr lang="de-DE" dirty="0"/>
              <a:t> to </a:t>
            </a:r>
            <a:r>
              <a:rPr lang="de-DE" dirty="0" err="1"/>
              <a:t>elevate</a:t>
            </a:r>
            <a:r>
              <a:rPr lang="de-DE" dirty="0"/>
              <a:t> </a:t>
            </a:r>
            <a:r>
              <a:rPr lang="de-DE" dirty="0" err="1"/>
              <a:t>concerns</a:t>
            </a:r>
            <a:r>
              <a:rPr lang="de-DE" dirty="0"/>
              <a:t> to </a:t>
            </a:r>
            <a:r>
              <a:rPr lang="de-DE" dirty="0" err="1"/>
              <a:t>the</a:t>
            </a:r>
            <a:r>
              <a:rPr lang="de-DE" dirty="0"/>
              <a:t> </a:t>
            </a:r>
            <a:r>
              <a:rPr lang="de-DE" dirty="0" err="1"/>
              <a:t>appropriate</a:t>
            </a:r>
            <a:r>
              <a:rPr lang="de-DE" dirty="0"/>
              <a:t> </a:t>
            </a:r>
            <a:r>
              <a:rPr lang="de-DE" dirty="0" err="1"/>
              <a:t>levels</a:t>
            </a:r>
            <a:r>
              <a:rPr lang="de-DE" dirty="0"/>
              <a:t>.</a:t>
            </a:r>
            <a:endParaRPr dirty="0"/>
          </a:p>
        </p:txBody>
      </p:sp>
      <p:sp>
        <p:nvSpPr>
          <p:cNvPr id="1908" name="Google Shape;1908;p37"/>
          <p:cNvSpPr txBox="1">
            <a:spLocks noGrp="1"/>
          </p:cNvSpPr>
          <p:nvPr>
            <p:ph type="body" idx="3"/>
          </p:nvPr>
        </p:nvSpPr>
        <p:spPr>
          <a:xfrm>
            <a:off x="1718561" y="385011"/>
            <a:ext cx="4716425" cy="113598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Effects of Different Risk Cultures</a:t>
            </a:r>
            <a:endParaRPr/>
          </a:p>
        </p:txBody>
      </p:sp>
      <p:sp>
        <p:nvSpPr>
          <p:cNvPr id="1909" name="Google Shape;1909;p37"/>
          <p:cNvSpPr txBox="1"/>
          <p:nvPr/>
        </p:nvSpPr>
        <p:spPr>
          <a:xfrm>
            <a:off x="1799789" y="1521000"/>
            <a:ext cx="4553967" cy="61119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A positive </a:t>
            </a:r>
            <a:r>
              <a:rPr lang="de-DE" sz="1800" b="0" i="0" dirty="0" err="1">
                <a:solidFill>
                  <a:schemeClr val="lt1"/>
                </a:solidFill>
                <a:latin typeface="Calibri"/>
                <a:ea typeface="Calibri"/>
                <a:cs typeface="Calibri"/>
                <a:sym typeface="Calibri"/>
              </a:rPr>
              <a:t>risk</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culture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leads</a:t>
            </a:r>
            <a:r>
              <a:rPr lang="de-DE" sz="1800" b="0" i="0" dirty="0">
                <a:solidFill>
                  <a:schemeClr val="lt1"/>
                </a:solidFill>
                <a:latin typeface="Calibri"/>
                <a:ea typeface="Calibri"/>
                <a:cs typeface="Calibri"/>
                <a:sym typeface="Calibri"/>
              </a:rPr>
              <a:t> to </a:t>
            </a:r>
            <a:r>
              <a:rPr lang="de-DE" sz="1800" b="0" i="0" dirty="0" err="1">
                <a:solidFill>
                  <a:schemeClr val="lt1"/>
                </a:solidFill>
                <a:latin typeface="Calibri"/>
                <a:ea typeface="Calibri"/>
                <a:cs typeface="Calibri"/>
                <a:sym typeface="Calibri"/>
              </a:rPr>
              <a:t>better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company</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performance</a:t>
            </a:r>
            <a:endParaRPr sz="1800" b="0" i="0" dirty="0">
              <a:solidFill>
                <a:schemeClr val="lt1"/>
              </a:solidFill>
              <a:latin typeface="Calibri"/>
              <a:ea typeface="Calibri"/>
              <a:cs typeface="Calibri"/>
              <a:sym typeface="Calibri"/>
            </a:endParaRPr>
          </a:p>
        </p:txBody>
      </p:sp>
      <p:sp>
        <p:nvSpPr>
          <p:cNvPr id="1910" name="Google Shape;1910;p37"/>
          <p:cNvSpPr txBox="1"/>
          <p:nvPr/>
        </p:nvSpPr>
        <p:spPr>
          <a:xfrm>
            <a:off x="7739291" y="241320"/>
            <a:ext cx="4340400" cy="2924700"/>
          </a:xfrm>
          <a:prstGeom prst="rect">
            <a:avLst/>
          </a:prstGeom>
          <a:noFill/>
          <a:ln>
            <a:noFill/>
          </a:ln>
        </p:spPr>
        <p:txBody>
          <a:bodyPr spcFirstLastPara="1" wrap="square" lIns="81575" tIns="40775" rIns="81575" bIns="40775" anchor="t" anchorCtr="0">
            <a:spAutoFit/>
          </a:bodyPr>
          <a:lstStyle/>
          <a:p>
            <a:pPr marL="0" marR="0" lvl="0" indent="0" algn="l" rtl="0">
              <a:lnSpc>
                <a:spcPct val="65833"/>
              </a:lnSpc>
              <a:spcBef>
                <a:spcPts val="0"/>
              </a:spcBef>
              <a:spcAft>
                <a:spcPts val="0"/>
              </a:spcAft>
              <a:buClr>
                <a:srgbClr val="F16924"/>
              </a:buClr>
              <a:buSzPts val="2400"/>
              <a:buFont typeface="Arial"/>
              <a:buNone/>
            </a:pPr>
            <a:r>
              <a:rPr lang="de-DE" sz="2400" b="1" dirty="0">
                <a:solidFill>
                  <a:srgbClr val="916395"/>
                </a:solidFill>
                <a:latin typeface="Calibri"/>
                <a:ea typeface="Calibri"/>
                <a:cs typeface="Calibri"/>
                <a:sym typeface="Calibri"/>
              </a:rPr>
              <a:t>Positive Risk Culture</a:t>
            </a:r>
            <a:endParaRPr dirty="0"/>
          </a:p>
          <a:p>
            <a:pPr marL="360363" marR="0" lvl="0" indent="-360363" algn="l" rtl="0">
              <a:lnSpc>
                <a:spcPct val="79000"/>
              </a:lnSpc>
              <a:spcBef>
                <a:spcPts val="400"/>
              </a:spcBef>
              <a:spcAft>
                <a:spcPts val="0"/>
              </a:spcAft>
              <a:buClr>
                <a:srgbClr val="F27954"/>
              </a:buClr>
              <a:buSzPts val="2000"/>
              <a:buFont typeface="Arial"/>
              <a:buChar char="•"/>
            </a:pPr>
            <a:r>
              <a:rPr lang="de-DE" sz="2000" dirty="0" err="1">
                <a:solidFill>
                  <a:srgbClr val="595959"/>
                </a:solidFill>
                <a:latin typeface="Calibri"/>
                <a:ea typeface="Calibri"/>
                <a:cs typeface="Calibri"/>
                <a:sym typeface="Calibri"/>
              </a:rPr>
              <a:t>Serves</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as</a:t>
            </a:r>
            <a:r>
              <a:rPr lang="de-DE" sz="2000" dirty="0">
                <a:solidFill>
                  <a:srgbClr val="595959"/>
                </a:solidFill>
                <a:latin typeface="Calibri"/>
                <a:ea typeface="Calibri"/>
                <a:cs typeface="Calibri"/>
                <a:sym typeface="Calibri"/>
              </a:rPr>
              <a:t> a </a:t>
            </a:r>
            <a:r>
              <a:rPr lang="de-DE" sz="2000" dirty="0" err="1">
                <a:solidFill>
                  <a:srgbClr val="595959"/>
                </a:solidFill>
                <a:latin typeface="Calibri"/>
                <a:ea typeface="Calibri"/>
                <a:cs typeface="Calibri"/>
                <a:sym typeface="Calibri"/>
              </a:rPr>
              <a:t>barometer</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Reinforces</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messages</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Guide </a:t>
            </a:r>
            <a:r>
              <a:rPr lang="de-DE" sz="2000" dirty="0" err="1">
                <a:solidFill>
                  <a:srgbClr val="595959"/>
                </a:solidFill>
                <a:latin typeface="Calibri"/>
                <a:ea typeface="Calibri"/>
                <a:cs typeface="Calibri"/>
                <a:sym typeface="Calibri"/>
              </a:rPr>
              <a:t>for</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judgement</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Reduces</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errors</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permits</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learning</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Promotes</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consistency</a:t>
            </a:r>
            <a:r>
              <a:rPr lang="de-DE" sz="2000" dirty="0">
                <a:solidFill>
                  <a:srgbClr val="595959"/>
                </a:solidFill>
                <a:latin typeface="Calibri"/>
                <a:ea typeface="Calibri"/>
                <a:cs typeface="Calibri"/>
                <a:sym typeface="Calibri"/>
              </a:rPr>
              <a:t> and </a:t>
            </a:r>
            <a:r>
              <a:rPr lang="de-DE" sz="2000" dirty="0" err="1">
                <a:solidFill>
                  <a:srgbClr val="595959"/>
                </a:solidFill>
                <a:latin typeface="Calibri"/>
                <a:ea typeface="Calibri"/>
                <a:cs typeface="Calibri"/>
                <a:sym typeface="Calibri"/>
              </a:rPr>
              <a:t>allow</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flexibility</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Alert to ‘</a:t>
            </a:r>
            <a:r>
              <a:rPr lang="de-DE" sz="2000" dirty="0" err="1">
                <a:solidFill>
                  <a:srgbClr val="595959"/>
                </a:solidFill>
                <a:latin typeface="Calibri"/>
                <a:ea typeface="Calibri"/>
                <a:cs typeface="Calibri"/>
                <a:sym typeface="Calibri"/>
              </a:rPr>
              <a:t>weak</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signals</a:t>
            </a:r>
            <a:r>
              <a:rPr lang="de-DE" sz="2000" dirty="0">
                <a:solidFill>
                  <a:srgbClr val="595959"/>
                </a:solidFill>
                <a:latin typeface="Calibri"/>
                <a:ea typeface="Calibri"/>
                <a:cs typeface="Calibri"/>
                <a:sym typeface="Calibri"/>
              </a:rPr>
              <a:t>’</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Allows</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reflection</a:t>
            </a:r>
            <a:endParaRPr dirty="0"/>
          </a:p>
          <a:p>
            <a:pPr marL="360363" marR="0" lvl="0" indent="-3603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Boosts </a:t>
            </a:r>
            <a:r>
              <a:rPr lang="de-DE" sz="2000" dirty="0" err="1">
                <a:solidFill>
                  <a:srgbClr val="595959"/>
                </a:solidFill>
                <a:latin typeface="Calibri"/>
                <a:ea typeface="Calibri"/>
                <a:cs typeface="Calibri"/>
                <a:sym typeface="Calibri"/>
              </a:rPr>
              <a:t>motivation</a:t>
            </a:r>
            <a:r>
              <a:rPr lang="de-DE" sz="2000" dirty="0">
                <a:solidFill>
                  <a:srgbClr val="595959"/>
                </a:solidFill>
                <a:latin typeface="Calibri"/>
                <a:ea typeface="Calibri"/>
                <a:cs typeface="Calibri"/>
                <a:sym typeface="Calibri"/>
              </a:rPr>
              <a:t> &amp; </a:t>
            </a:r>
            <a:r>
              <a:rPr lang="de-DE" sz="2000" dirty="0" err="1">
                <a:solidFill>
                  <a:srgbClr val="595959"/>
                </a:solidFill>
                <a:latin typeface="Calibri"/>
                <a:ea typeface="Calibri"/>
                <a:cs typeface="Calibri"/>
                <a:sym typeface="Calibri"/>
              </a:rPr>
              <a:t>performance</a:t>
            </a:r>
            <a:endParaRPr dirty="0"/>
          </a:p>
        </p:txBody>
      </p:sp>
      <p:sp>
        <p:nvSpPr>
          <p:cNvPr id="1911" name="Google Shape;1911;p37"/>
          <p:cNvSpPr txBox="1"/>
          <p:nvPr/>
        </p:nvSpPr>
        <p:spPr>
          <a:xfrm>
            <a:off x="7739291" y="3166022"/>
            <a:ext cx="4546800" cy="4656000"/>
          </a:xfrm>
          <a:prstGeom prst="rect">
            <a:avLst/>
          </a:prstGeom>
          <a:noFill/>
          <a:ln>
            <a:noFill/>
          </a:ln>
        </p:spPr>
        <p:txBody>
          <a:bodyPr spcFirstLastPara="1" wrap="square" lIns="81575" tIns="40775" rIns="81575" bIns="40775" anchor="t" anchorCtr="0">
            <a:spAutoFit/>
          </a:bodyPr>
          <a:lstStyle/>
          <a:p>
            <a:pPr marL="0" marR="0" lvl="0" indent="0" algn="l" rtl="0">
              <a:lnSpc>
                <a:spcPct val="65833"/>
              </a:lnSpc>
              <a:spcBef>
                <a:spcPts val="0"/>
              </a:spcBef>
              <a:spcAft>
                <a:spcPts val="0"/>
              </a:spcAft>
              <a:buClr>
                <a:srgbClr val="F16924"/>
              </a:buClr>
              <a:buSzPts val="2400"/>
              <a:buFont typeface="Arial"/>
              <a:buNone/>
            </a:pPr>
            <a:r>
              <a:rPr lang="de-DE" sz="2400" b="1" dirty="0">
                <a:solidFill>
                  <a:srgbClr val="916395"/>
                </a:solidFill>
                <a:latin typeface="Calibri"/>
                <a:ea typeface="Calibri"/>
                <a:cs typeface="Calibri"/>
                <a:sym typeface="Calibri"/>
              </a:rPr>
              <a:t>Negative Risk Culture</a:t>
            </a:r>
            <a:endParaRPr dirty="0"/>
          </a:p>
          <a:p>
            <a:pPr marL="342900" marR="0" lvl="0" indent="-342900"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Misalignment</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Blind </a:t>
            </a:r>
            <a:r>
              <a:rPr lang="de-DE" sz="2000" dirty="0" err="1">
                <a:solidFill>
                  <a:srgbClr val="595959"/>
                </a:solidFill>
                <a:latin typeface="Calibri"/>
                <a:ea typeface="Calibri"/>
                <a:cs typeface="Calibri"/>
                <a:sym typeface="Calibri"/>
              </a:rPr>
              <a:t>spots</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Incubation</a:t>
            </a:r>
            <a:r>
              <a:rPr lang="de-DE" sz="2000" dirty="0">
                <a:solidFill>
                  <a:srgbClr val="595959"/>
                </a:solidFill>
                <a:latin typeface="Calibri"/>
                <a:ea typeface="Calibri"/>
                <a:cs typeface="Calibri"/>
                <a:sym typeface="Calibri"/>
              </a:rPr>
              <a:t> of </a:t>
            </a:r>
            <a:r>
              <a:rPr lang="de-DE" sz="2000" dirty="0" err="1">
                <a:solidFill>
                  <a:srgbClr val="595959"/>
                </a:solidFill>
                <a:latin typeface="Calibri"/>
                <a:ea typeface="Calibri"/>
                <a:cs typeface="Calibri"/>
                <a:sym typeface="Calibri"/>
              </a:rPr>
              <a:t>crises</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Recklessness</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Suppressing</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feedback</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sharing</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learning</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Suffocating</a:t>
            </a:r>
            <a:r>
              <a:rPr lang="de-DE" sz="2000" dirty="0">
                <a:solidFill>
                  <a:srgbClr val="595959"/>
                </a:solidFill>
                <a:latin typeface="Calibri"/>
                <a:ea typeface="Calibri"/>
                <a:cs typeface="Calibri"/>
                <a:sym typeface="Calibri"/>
              </a:rPr>
              <a:t> initiative</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Groupthink</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err="1">
                <a:solidFill>
                  <a:srgbClr val="595959"/>
                </a:solidFill>
                <a:latin typeface="Calibri"/>
                <a:ea typeface="Calibri"/>
                <a:cs typeface="Calibri"/>
                <a:sym typeface="Calibri"/>
              </a:rPr>
              <a:t>Pressure</a:t>
            </a:r>
            <a:r>
              <a:rPr lang="de-DE" sz="2000" dirty="0">
                <a:solidFill>
                  <a:srgbClr val="595959"/>
                </a:solidFill>
                <a:latin typeface="Calibri"/>
                <a:ea typeface="Calibri"/>
                <a:cs typeface="Calibri"/>
                <a:sym typeface="Calibri"/>
              </a:rPr>
              <a:t> &amp; stress </a:t>
            </a:r>
            <a:r>
              <a:rPr lang="de-DE" sz="2000" dirty="0" err="1">
                <a:solidFill>
                  <a:srgbClr val="595959"/>
                </a:solidFill>
                <a:latin typeface="Calibri"/>
                <a:ea typeface="Calibri"/>
                <a:cs typeface="Calibri"/>
                <a:sym typeface="Calibri"/>
              </a:rPr>
              <a:t>effects</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Over-powerful </a:t>
            </a:r>
            <a:r>
              <a:rPr lang="de-DE" sz="2000" dirty="0" err="1">
                <a:solidFill>
                  <a:srgbClr val="595959"/>
                </a:solidFill>
                <a:latin typeface="Calibri"/>
                <a:ea typeface="Calibri"/>
                <a:cs typeface="Calibri"/>
                <a:sym typeface="Calibri"/>
              </a:rPr>
              <a:t>leaders</a:t>
            </a:r>
            <a:endParaRPr dirty="0"/>
          </a:p>
          <a:p>
            <a:pPr marL="411163" marR="0" lvl="0" indent="-411163" algn="l" rtl="0">
              <a:lnSpc>
                <a:spcPct val="79000"/>
              </a:lnSpc>
              <a:spcBef>
                <a:spcPts val="400"/>
              </a:spcBef>
              <a:spcAft>
                <a:spcPts val="0"/>
              </a:spcAft>
              <a:buClr>
                <a:srgbClr val="F16924"/>
              </a:buClr>
              <a:buSzPts val="2000"/>
              <a:buFont typeface="Arial"/>
              <a:buChar char="•"/>
            </a:pPr>
            <a:r>
              <a:rPr lang="de-DE" sz="2000" dirty="0">
                <a:solidFill>
                  <a:srgbClr val="595959"/>
                </a:solidFill>
                <a:latin typeface="Calibri"/>
                <a:ea typeface="Calibri"/>
                <a:cs typeface="Calibri"/>
                <a:sym typeface="Calibri"/>
              </a:rPr>
              <a:t>Can </a:t>
            </a:r>
            <a:r>
              <a:rPr lang="de-DE" sz="2000" dirty="0" err="1">
                <a:solidFill>
                  <a:srgbClr val="595959"/>
                </a:solidFill>
                <a:latin typeface="Calibri"/>
                <a:ea typeface="Calibri"/>
                <a:cs typeface="Calibri"/>
                <a:sym typeface="Calibri"/>
              </a:rPr>
              <a:t>be</a:t>
            </a:r>
            <a:r>
              <a:rPr lang="de-DE" sz="2000" dirty="0">
                <a:solidFill>
                  <a:srgbClr val="595959"/>
                </a:solidFill>
                <a:latin typeface="Calibri"/>
                <a:ea typeface="Calibri"/>
                <a:cs typeface="Calibri"/>
                <a:sym typeface="Calibri"/>
              </a:rPr>
              <a:t> </a:t>
            </a:r>
            <a:r>
              <a:rPr lang="de-DE" sz="2000" dirty="0" err="1">
                <a:solidFill>
                  <a:srgbClr val="595959"/>
                </a:solidFill>
                <a:latin typeface="Calibri"/>
                <a:ea typeface="Calibri"/>
                <a:cs typeface="Calibri"/>
                <a:sym typeface="Calibri"/>
              </a:rPr>
              <a:t>toxic</a:t>
            </a:r>
            <a:r>
              <a:rPr lang="de-DE" sz="2000" dirty="0">
                <a:solidFill>
                  <a:srgbClr val="595959"/>
                </a:solidFill>
                <a:latin typeface="Calibri"/>
                <a:ea typeface="Calibri"/>
                <a:cs typeface="Calibri"/>
                <a:sym typeface="Calibri"/>
              </a:rPr>
              <a:t> to </a:t>
            </a:r>
            <a:r>
              <a:rPr lang="de-DE" sz="2000" dirty="0" err="1">
                <a:solidFill>
                  <a:srgbClr val="595959"/>
                </a:solidFill>
                <a:latin typeface="Calibri"/>
                <a:ea typeface="Calibri"/>
                <a:cs typeface="Calibri"/>
                <a:sym typeface="Calibri"/>
              </a:rPr>
              <a:t>performance</a:t>
            </a:r>
            <a:r>
              <a:rPr lang="de-DE" sz="2000" dirty="0">
                <a:solidFill>
                  <a:srgbClr val="595959"/>
                </a:solidFill>
                <a:latin typeface="Calibri"/>
                <a:ea typeface="Calibri"/>
                <a:cs typeface="Calibri"/>
                <a:sym typeface="Calibri"/>
              </a:rPr>
              <a:t> and </a:t>
            </a:r>
            <a:r>
              <a:rPr lang="de-DE" sz="2000" dirty="0" err="1">
                <a:solidFill>
                  <a:srgbClr val="595959"/>
                </a:solidFill>
                <a:latin typeface="Calibri"/>
                <a:ea typeface="Calibri"/>
                <a:cs typeface="Calibri"/>
                <a:sym typeface="Calibri"/>
              </a:rPr>
              <a:t>reputation</a:t>
            </a:r>
            <a:endParaRPr dirty="0"/>
          </a:p>
          <a:p>
            <a:pPr marL="411163" marR="0" lvl="0" indent="-271463" algn="l" rtl="0">
              <a:lnSpc>
                <a:spcPct val="71818"/>
              </a:lnSpc>
              <a:spcBef>
                <a:spcPts val="440"/>
              </a:spcBef>
              <a:spcAft>
                <a:spcPts val="0"/>
              </a:spcAft>
              <a:buClr>
                <a:srgbClr val="F16924"/>
              </a:buClr>
              <a:buSzPts val="2200"/>
              <a:buFont typeface="Arial"/>
              <a:buNone/>
            </a:pPr>
            <a:endParaRPr sz="2200" dirty="0">
              <a:solidFill>
                <a:schemeClr val="dk1"/>
              </a:solidFill>
              <a:latin typeface="Calibri"/>
              <a:ea typeface="Calibri"/>
              <a:cs typeface="Calibri"/>
              <a:sym typeface="Calibri"/>
            </a:endParaRPr>
          </a:p>
          <a:p>
            <a:pPr marL="411163" marR="0" lvl="0" indent="-271463" algn="l" rtl="0">
              <a:lnSpc>
                <a:spcPct val="71818"/>
              </a:lnSpc>
              <a:spcBef>
                <a:spcPts val="440"/>
              </a:spcBef>
              <a:spcAft>
                <a:spcPts val="0"/>
              </a:spcAft>
              <a:buClr>
                <a:srgbClr val="F16924"/>
              </a:buClr>
              <a:buSzPts val="2200"/>
              <a:buFont typeface="Arial"/>
              <a:buNone/>
            </a:pPr>
            <a:endParaRPr sz="2200" dirty="0">
              <a:solidFill>
                <a:schemeClr val="dk1"/>
              </a:solidFill>
              <a:latin typeface="Calibri"/>
              <a:ea typeface="Calibri"/>
              <a:cs typeface="Calibri"/>
              <a:sym typeface="Calibri"/>
            </a:endParaRPr>
          </a:p>
          <a:p>
            <a:pPr marL="411163" marR="0" lvl="0" indent="-271463" algn="l" rtl="0">
              <a:lnSpc>
                <a:spcPct val="71818"/>
              </a:lnSpc>
              <a:spcBef>
                <a:spcPts val="440"/>
              </a:spcBef>
              <a:spcAft>
                <a:spcPts val="0"/>
              </a:spcAft>
              <a:buClr>
                <a:srgbClr val="F16924"/>
              </a:buClr>
              <a:buSzPts val="2200"/>
              <a:buFont typeface="Arial"/>
              <a:buNone/>
            </a:pPr>
            <a:endParaRPr sz="2200" dirty="0">
              <a:solidFill>
                <a:schemeClr val="dk1"/>
              </a:solidFill>
              <a:latin typeface="Calibri"/>
              <a:ea typeface="Calibri"/>
              <a:cs typeface="Calibri"/>
              <a:sym typeface="Calibri"/>
            </a:endParaRPr>
          </a:p>
        </p:txBody>
      </p:sp>
      <p:sp>
        <p:nvSpPr>
          <p:cNvPr id="1912" name="Google Shape;1912;p37"/>
          <p:cNvSpPr/>
          <p:nvPr/>
        </p:nvSpPr>
        <p:spPr>
          <a:xfrm rot="-5628007">
            <a:off x="6299751" y="365342"/>
            <a:ext cx="1241257" cy="1396165"/>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913" name="Google Shape;1913;p37"/>
          <p:cNvSpPr/>
          <p:nvPr/>
        </p:nvSpPr>
        <p:spPr>
          <a:xfrm>
            <a:off x="6434986" y="805833"/>
            <a:ext cx="802213" cy="611190"/>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14" name="Google Shape;1914;p37"/>
          <p:cNvSpPr/>
          <p:nvPr/>
        </p:nvSpPr>
        <p:spPr>
          <a:xfrm rot="-5628007">
            <a:off x="6299750" y="3284484"/>
            <a:ext cx="1241257" cy="1396165"/>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915" name="Google Shape;1915;p37"/>
          <p:cNvSpPr/>
          <p:nvPr/>
        </p:nvSpPr>
        <p:spPr>
          <a:xfrm>
            <a:off x="6434986" y="3638351"/>
            <a:ext cx="854505" cy="537772"/>
          </a:xfrm>
          <a:custGeom>
            <a:avLst/>
            <a:gdLst/>
            <a:ahLst/>
            <a:cxnLst/>
            <a:rect l="l" t="t" r="r" b="b"/>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1190" name="Google Shape;1190;p4"/>
          <p:cNvSpPr/>
          <p:nvPr/>
        </p:nvSpPr>
        <p:spPr>
          <a:xfrm>
            <a:off x="0" y="4705"/>
            <a:ext cx="12192000" cy="221498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1" name="Google Shape;1191;p4"/>
          <p:cNvSpPr txBox="1"/>
          <p:nvPr/>
        </p:nvSpPr>
        <p:spPr>
          <a:xfrm>
            <a:off x="4073264" y="282499"/>
            <a:ext cx="7911900" cy="2083500"/>
          </a:xfrm>
          <a:prstGeom prst="rect">
            <a:avLst/>
          </a:prstGeom>
          <a:noFill/>
          <a:ln>
            <a:noFill/>
          </a:ln>
        </p:spPr>
        <p:txBody>
          <a:bodyPr spcFirstLastPara="1" wrap="square" lIns="91425" tIns="45700" rIns="91425" bIns="45700" anchor="t" anchorCtr="0">
            <a:normAutofit lnSpcReduction="10000"/>
          </a:bodyPr>
          <a:lstStyle/>
          <a:p>
            <a:pPr marL="12700" marR="0" lvl="0" indent="-12700" algn="l" rtl="0">
              <a:lnSpc>
                <a:spcPct val="103636"/>
              </a:lnSpc>
              <a:spcBef>
                <a:spcPts val="0"/>
              </a:spcBef>
              <a:spcAft>
                <a:spcPts val="0"/>
              </a:spcAft>
              <a:buClr>
                <a:schemeClr val="lt1"/>
              </a:buClr>
              <a:buSzPts val="2200"/>
              <a:buFont typeface="Arial"/>
              <a:buNone/>
            </a:pPr>
            <a:r>
              <a:rPr lang="de-DE" sz="2200" b="0" i="0" dirty="0">
                <a:solidFill>
                  <a:schemeClr val="lt1"/>
                </a:solidFill>
                <a:latin typeface="Calibri"/>
                <a:ea typeface="Calibri"/>
                <a:cs typeface="Calibri"/>
                <a:sym typeface="Calibri"/>
              </a:rPr>
              <a:t>Very </a:t>
            </a:r>
            <a:r>
              <a:rPr lang="de-DE" sz="2200" b="0" i="0" dirty="0" err="1">
                <a:solidFill>
                  <a:schemeClr val="lt1"/>
                </a:solidFill>
                <a:latin typeface="Calibri"/>
                <a:ea typeface="Calibri"/>
                <a:cs typeface="Calibri"/>
                <a:sym typeface="Calibri"/>
              </a:rPr>
              <a:t>few</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managers</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combine</a:t>
            </a:r>
            <a:r>
              <a:rPr lang="de-DE" sz="2200" b="0" i="0" dirty="0">
                <a:solidFill>
                  <a:schemeClr val="lt1"/>
                </a:solidFill>
                <a:latin typeface="Calibri"/>
                <a:ea typeface="Calibri"/>
                <a:cs typeface="Calibri"/>
                <a:sym typeface="Calibri"/>
              </a:rPr>
              <a:t> all </a:t>
            </a:r>
            <a:r>
              <a:rPr lang="de-DE" sz="2200" b="0" i="0" dirty="0" err="1">
                <a:solidFill>
                  <a:schemeClr val="lt1"/>
                </a:solidFill>
                <a:latin typeface="Calibri"/>
                <a:ea typeface="Calibri"/>
                <a:cs typeface="Calibri"/>
                <a:sym typeface="Calibri"/>
              </a:rPr>
              <a:t>the</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necessary</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prerequisites</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for</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effective</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management</a:t>
            </a:r>
            <a:r>
              <a:rPr lang="de-DE" sz="2200" b="0" i="0" dirty="0">
                <a:solidFill>
                  <a:schemeClr val="lt1"/>
                </a:solidFill>
                <a:latin typeface="Calibri"/>
                <a:ea typeface="Calibri"/>
                <a:cs typeface="Calibri"/>
                <a:sym typeface="Calibri"/>
              </a:rPr>
              <a:t> in different </a:t>
            </a:r>
            <a:r>
              <a:rPr lang="de-DE" sz="2200" b="0" i="0" dirty="0" err="1">
                <a:solidFill>
                  <a:schemeClr val="lt1"/>
                </a:solidFill>
                <a:latin typeface="Calibri"/>
                <a:ea typeface="Calibri"/>
                <a:cs typeface="Calibri"/>
                <a:sym typeface="Calibri"/>
              </a:rPr>
              <a:t>crisis</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phases</a:t>
            </a:r>
            <a:r>
              <a:rPr lang="de-DE" sz="2200" b="0" i="0" dirty="0">
                <a:solidFill>
                  <a:schemeClr val="lt1"/>
                </a:solidFill>
                <a:latin typeface="Calibri"/>
                <a:ea typeface="Calibri"/>
                <a:cs typeface="Calibri"/>
                <a:sym typeface="Calibri"/>
              </a:rPr>
              <a:t> in </a:t>
            </a:r>
            <a:r>
              <a:rPr lang="de-DE" sz="2200" b="0" i="0" dirty="0" err="1">
                <a:solidFill>
                  <a:schemeClr val="lt1"/>
                </a:solidFill>
                <a:latin typeface="Calibri"/>
                <a:ea typeface="Calibri"/>
                <a:cs typeface="Calibri"/>
                <a:sym typeface="Calibri"/>
              </a:rPr>
              <a:t>one</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person</a:t>
            </a:r>
            <a:r>
              <a:rPr lang="de-DE" sz="2200" b="0" i="0" dirty="0">
                <a:solidFill>
                  <a:schemeClr val="lt1"/>
                </a:solidFill>
                <a:latin typeface="Calibri"/>
                <a:ea typeface="Calibri"/>
                <a:cs typeface="Calibri"/>
                <a:sym typeface="Calibri"/>
              </a:rPr>
              <a:t>. </a:t>
            </a:r>
            <a:endParaRPr dirty="0"/>
          </a:p>
          <a:p>
            <a:pPr marL="12700" marR="0" lvl="0" indent="-12700" algn="l" rtl="0">
              <a:lnSpc>
                <a:spcPct val="103636"/>
              </a:lnSpc>
              <a:spcBef>
                <a:spcPts val="0"/>
              </a:spcBef>
              <a:spcAft>
                <a:spcPts val="0"/>
              </a:spcAft>
              <a:buClr>
                <a:schemeClr val="lt1"/>
              </a:buClr>
              <a:buSzPts val="2200"/>
              <a:buFont typeface="Arial"/>
              <a:buNone/>
            </a:pPr>
            <a:r>
              <a:rPr lang="de-DE" sz="2200" b="0" i="0" dirty="0">
                <a:solidFill>
                  <a:schemeClr val="lt1"/>
                </a:solidFill>
                <a:latin typeface="Calibri"/>
                <a:ea typeface="Calibri"/>
                <a:cs typeface="Calibri"/>
                <a:sym typeface="Calibri"/>
              </a:rPr>
              <a:t>The </a:t>
            </a:r>
            <a:r>
              <a:rPr lang="de-DE" sz="2200" b="0" i="0" dirty="0" err="1">
                <a:solidFill>
                  <a:schemeClr val="lt1"/>
                </a:solidFill>
                <a:latin typeface="Calibri"/>
                <a:ea typeface="Calibri"/>
                <a:cs typeface="Calibri"/>
                <a:sym typeface="Calibri"/>
              </a:rPr>
              <a:t>roles</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they</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have</a:t>
            </a:r>
            <a:r>
              <a:rPr lang="de-DE" sz="2200" b="0" i="0" dirty="0">
                <a:solidFill>
                  <a:schemeClr val="lt1"/>
                </a:solidFill>
                <a:latin typeface="Calibri"/>
                <a:ea typeface="Calibri"/>
                <a:cs typeface="Calibri"/>
                <a:sym typeface="Calibri"/>
              </a:rPr>
              <a:t> to </a:t>
            </a:r>
            <a:r>
              <a:rPr lang="de-DE" sz="2200" b="0" i="0" dirty="0" err="1">
                <a:solidFill>
                  <a:schemeClr val="lt1"/>
                </a:solidFill>
                <a:latin typeface="Calibri"/>
                <a:ea typeface="Calibri"/>
                <a:cs typeface="Calibri"/>
                <a:sym typeface="Calibri"/>
              </a:rPr>
              <a:t>assume</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are</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extremely</a:t>
            </a:r>
            <a:r>
              <a:rPr lang="de-DE" sz="2200" b="0" i="0" dirty="0">
                <a:solidFill>
                  <a:schemeClr val="lt1"/>
                </a:solidFill>
                <a:latin typeface="Calibri"/>
                <a:ea typeface="Calibri"/>
                <a:cs typeface="Calibri"/>
                <a:sym typeface="Calibri"/>
              </a:rPr>
              <a:t> diverse.</a:t>
            </a:r>
            <a:endParaRPr dirty="0"/>
          </a:p>
          <a:p>
            <a:pPr marL="12700" marR="0" lvl="0" indent="-12700" algn="l" rtl="0">
              <a:lnSpc>
                <a:spcPct val="103636"/>
              </a:lnSpc>
              <a:spcBef>
                <a:spcPts val="0"/>
              </a:spcBef>
              <a:spcAft>
                <a:spcPts val="0"/>
              </a:spcAft>
              <a:buClr>
                <a:schemeClr val="lt1"/>
              </a:buClr>
              <a:buSzPts val="2200"/>
              <a:buFont typeface="Arial"/>
              <a:buNone/>
            </a:pPr>
            <a:r>
              <a:rPr lang="de-DE" sz="2200" b="0" i="0" dirty="0">
                <a:solidFill>
                  <a:schemeClr val="lt1"/>
                </a:solidFill>
                <a:latin typeface="Calibri"/>
                <a:ea typeface="Calibri"/>
                <a:cs typeface="Calibri"/>
                <a:sym typeface="Calibri"/>
              </a:rPr>
              <a:t>The </a:t>
            </a:r>
            <a:r>
              <a:rPr lang="de-DE" sz="2200" b="0" i="0" dirty="0" err="1">
                <a:solidFill>
                  <a:schemeClr val="lt1"/>
                </a:solidFill>
                <a:latin typeface="Calibri"/>
                <a:ea typeface="Calibri"/>
                <a:cs typeface="Calibri"/>
                <a:sym typeface="Calibri"/>
              </a:rPr>
              <a:t>art</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is</a:t>
            </a:r>
            <a:r>
              <a:rPr lang="de-DE" sz="2200" b="0" i="0" dirty="0">
                <a:solidFill>
                  <a:schemeClr val="lt1"/>
                </a:solidFill>
                <a:latin typeface="Calibri"/>
                <a:ea typeface="Calibri"/>
                <a:cs typeface="Calibri"/>
                <a:sym typeface="Calibri"/>
              </a:rPr>
              <a:t> to </a:t>
            </a:r>
            <a:r>
              <a:rPr lang="de-DE" sz="2200" b="0" i="0" dirty="0" err="1">
                <a:solidFill>
                  <a:schemeClr val="lt1"/>
                </a:solidFill>
                <a:latin typeface="Calibri"/>
                <a:ea typeface="Calibri"/>
                <a:cs typeface="Calibri"/>
                <a:sym typeface="Calibri"/>
              </a:rPr>
              <a:t>know</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your</a:t>
            </a:r>
            <a:r>
              <a:rPr lang="de-DE" sz="2200" b="0" i="0" dirty="0">
                <a:solidFill>
                  <a:schemeClr val="lt1"/>
                </a:solidFill>
                <a:latin typeface="Calibri"/>
                <a:ea typeface="Calibri"/>
                <a:cs typeface="Calibri"/>
                <a:sym typeface="Calibri"/>
              </a:rPr>
              <a:t> own </a:t>
            </a:r>
            <a:r>
              <a:rPr lang="de-DE" sz="2200" b="0" i="0" dirty="0" err="1">
                <a:solidFill>
                  <a:schemeClr val="lt1"/>
                </a:solidFill>
                <a:latin typeface="Calibri"/>
                <a:ea typeface="Calibri"/>
                <a:cs typeface="Calibri"/>
                <a:sym typeface="Calibri"/>
              </a:rPr>
              <a:t>strengths</a:t>
            </a:r>
            <a:r>
              <a:rPr lang="de-DE" sz="2200" b="0" i="0" dirty="0">
                <a:solidFill>
                  <a:schemeClr val="lt1"/>
                </a:solidFill>
                <a:latin typeface="Calibri"/>
                <a:ea typeface="Calibri"/>
                <a:cs typeface="Calibri"/>
                <a:sym typeface="Calibri"/>
              </a:rPr>
              <a:t> - and </a:t>
            </a:r>
            <a:r>
              <a:rPr lang="de-DE" sz="2200" b="0" i="0" dirty="0" err="1">
                <a:solidFill>
                  <a:schemeClr val="lt1"/>
                </a:solidFill>
                <a:latin typeface="Calibri"/>
                <a:ea typeface="Calibri"/>
                <a:cs typeface="Calibri"/>
                <a:sym typeface="Calibri"/>
              </a:rPr>
              <a:t>even</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more</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importantly</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your</a:t>
            </a:r>
            <a:r>
              <a:rPr lang="de-DE" sz="2200" b="0" i="0" dirty="0">
                <a:solidFill>
                  <a:schemeClr val="lt1"/>
                </a:solidFill>
                <a:latin typeface="Calibri"/>
                <a:ea typeface="Calibri"/>
                <a:cs typeface="Calibri"/>
                <a:sym typeface="Calibri"/>
              </a:rPr>
              <a:t> own </a:t>
            </a:r>
            <a:r>
              <a:rPr lang="de-DE" sz="2200" b="0" i="0" dirty="0" err="1">
                <a:solidFill>
                  <a:schemeClr val="lt1"/>
                </a:solidFill>
                <a:latin typeface="Calibri"/>
                <a:ea typeface="Calibri"/>
                <a:cs typeface="Calibri"/>
                <a:sym typeface="Calibri"/>
              </a:rPr>
              <a:t>weaknesses</a:t>
            </a:r>
            <a:r>
              <a:rPr lang="de-DE" sz="2200" b="0" i="0" dirty="0">
                <a:solidFill>
                  <a:schemeClr val="lt1"/>
                </a:solidFill>
                <a:latin typeface="Calibri"/>
                <a:ea typeface="Calibri"/>
                <a:cs typeface="Calibri"/>
                <a:sym typeface="Calibri"/>
              </a:rPr>
              <a:t> - in </a:t>
            </a:r>
            <a:r>
              <a:rPr lang="de-DE" sz="2200" b="0" i="0" dirty="0" err="1">
                <a:solidFill>
                  <a:schemeClr val="lt1"/>
                </a:solidFill>
                <a:latin typeface="Calibri"/>
                <a:ea typeface="Calibri"/>
                <a:cs typeface="Calibri"/>
                <a:sym typeface="Calibri"/>
              </a:rPr>
              <a:t>the</a:t>
            </a:r>
            <a:r>
              <a:rPr lang="de-DE" sz="2200" b="0" i="0" dirty="0">
                <a:solidFill>
                  <a:schemeClr val="lt1"/>
                </a:solidFill>
                <a:latin typeface="Calibri"/>
                <a:ea typeface="Calibri"/>
                <a:cs typeface="Calibri"/>
                <a:sym typeface="Calibri"/>
              </a:rPr>
              <a:t> individual </a:t>
            </a:r>
            <a:r>
              <a:rPr lang="de-DE" sz="2200" b="0" i="0" dirty="0" err="1">
                <a:solidFill>
                  <a:schemeClr val="lt1"/>
                </a:solidFill>
                <a:latin typeface="Calibri"/>
                <a:ea typeface="Calibri"/>
                <a:cs typeface="Calibri"/>
                <a:sym typeface="Calibri"/>
              </a:rPr>
              <a:t>phases</a:t>
            </a:r>
            <a:r>
              <a:rPr lang="de-DE" sz="2200" b="0" i="0" dirty="0">
                <a:solidFill>
                  <a:schemeClr val="lt1"/>
                </a:solidFill>
                <a:latin typeface="Calibri"/>
                <a:ea typeface="Calibri"/>
                <a:cs typeface="Calibri"/>
                <a:sym typeface="Calibri"/>
              </a:rPr>
              <a:t> and to </a:t>
            </a:r>
            <a:r>
              <a:rPr lang="de-DE" sz="2200" b="0" i="0" dirty="0" err="1">
                <a:solidFill>
                  <a:schemeClr val="lt1"/>
                </a:solidFill>
                <a:latin typeface="Calibri"/>
                <a:ea typeface="Calibri"/>
                <a:cs typeface="Calibri"/>
                <a:sym typeface="Calibri"/>
              </a:rPr>
              <a:t>build</a:t>
            </a:r>
            <a:r>
              <a:rPr lang="de-DE" sz="2200" b="0" i="0" dirty="0">
                <a:solidFill>
                  <a:schemeClr val="lt1"/>
                </a:solidFill>
                <a:latin typeface="Calibri"/>
                <a:ea typeface="Calibri"/>
                <a:cs typeface="Calibri"/>
                <a:sym typeface="Calibri"/>
              </a:rPr>
              <a:t> a </a:t>
            </a:r>
            <a:r>
              <a:rPr lang="de-DE" sz="2200" b="0" i="0" dirty="0" err="1">
                <a:solidFill>
                  <a:schemeClr val="lt1"/>
                </a:solidFill>
                <a:latin typeface="Calibri"/>
                <a:ea typeface="Calibri"/>
                <a:cs typeface="Calibri"/>
                <a:sym typeface="Calibri"/>
              </a:rPr>
              <a:t>crisis</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management</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team</a:t>
            </a:r>
            <a:r>
              <a:rPr lang="de-DE" sz="2200" b="0" i="0" dirty="0">
                <a:solidFill>
                  <a:schemeClr val="lt1"/>
                </a:solidFill>
                <a:latin typeface="Calibri"/>
                <a:ea typeface="Calibri"/>
                <a:cs typeface="Calibri"/>
                <a:sym typeface="Calibri"/>
              </a:rPr>
              <a:t> - </a:t>
            </a:r>
            <a:r>
              <a:rPr lang="de-DE" sz="2200" b="0" i="0" dirty="0" err="1">
                <a:solidFill>
                  <a:schemeClr val="lt1"/>
                </a:solidFill>
                <a:latin typeface="Calibri"/>
                <a:ea typeface="Calibri"/>
                <a:cs typeface="Calibri"/>
                <a:sym typeface="Calibri"/>
              </a:rPr>
              <a:t>if</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necessary</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with</a:t>
            </a:r>
            <a:r>
              <a:rPr lang="de-DE" sz="2200" b="0" i="0" dirty="0">
                <a:solidFill>
                  <a:schemeClr val="lt1"/>
                </a:solidFill>
                <a:latin typeface="Calibri"/>
                <a:ea typeface="Calibri"/>
                <a:cs typeface="Calibri"/>
                <a:sym typeface="Calibri"/>
              </a:rPr>
              <a:t> external support.</a:t>
            </a:r>
            <a:endParaRPr dirty="0"/>
          </a:p>
          <a:p>
            <a:pPr marL="12700" marR="0" lvl="0" indent="-12700" algn="l" rtl="0">
              <a:lnSpc>
                <a:spcPct val="103636"/>
              </a:lnSpc>
              <a:spcBef>
                <a:spcPts val="0"/>
              </a:spcBef>
              <a:spcAft>
                <a:spcPts val="0"/>
              </a:spcAft>
              <a:buClr>
                <a:srgbClr val="595959"/>
              </a:buClr>
              <a:buSzPts val="2200"/>
              <a:buFont typeface="Arial"/>
              <a:buNone/>
            </a:pPr>
            <a:endParaRPr sz="2200" b="0" i="0" dirty="0">
              <a:solidFill>
                <a:schemeClr val="lt1"/>
              </a:solidFill>
              <a:latin typeface="Calibri"/>
              <a:ea typeface="Calibri"/>
              <a:cs typeface="Calibri"/>
              <a:sym typeface="Calibri"/>
            </a:endParaRPr>
          </a:p>
        </p:txBody>
      </p:sp>
      <p:sp>
        <p:nvSpPr>
          <p:cNvPr id="1192" name="Google Shape;1192;p4"/>
          <p:cNvSpPr txBox="1"/>
          <p:nvPr/>
        </p:nvSpPr>
        <p:spPr>
          <a:xfrm>
            <a:off x="530826" y="282511"/>
            <a:ext cx="3542438" cy="223613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3600"/>
              <a:buFont typeface="Arial"/>
              <a:buNone/>
            </a:pPr>
            <a:r>
              <a:rPr lang="de-DE" sz="3600" b="0" i="0">
                <a:solidFill>
                  <a:schemeClr val="lt1"/>
                </a:solidFill>
                <a:latin typeface="Calibri"/>
                <a:ea typeface="Calibri"/>
                <a:cs typeface="Calibri"/>
                <a:sym typeface="Calibri"/>
              </a:rPr>
              <a:t>Overview of the Skills Needed during a Crisis</a:t>
            </a:r>
            <a:endParaRPr/>
          </a:p>
        </p:txBody>
      </p:sp>
      <p:sp>
        <p:nvSpPr>
          <p:cNvPr id="1193" name="Google Shape;1193;p4"/>
          <p:cNvSpPr/>
          <p:nvPr/>
        </p:nvSpPr>
        <p:spPr>
          <a:xfrm rot="-5400000" flipH="1">
            <a:off x="3119016" y="1125227"/>
            <a:ext cx="1692000" cy="36000"/>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194" name="Google Shape;1194;p4"/>
          <p:cNvSpPr/>
          <p:nvPr/>
        </p:nvSpPr>
        <p:spPr>
          <a:xfrm>
            <a:off x="1091336" y="3203017"/>
            <a:ext cx="2664102" cy="2664102"/>
          </a:xfrm>
          <a:prstGeom prst="ellipse">
            <a:avLst/>
          </a:prstGeom>
          <a:solidFill>
            <a:srgbClr val="E5329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5" name="Google Shape;1195;p4"/>
          <p:cNvSpPr/>
          <p:nvPr/>
        </p:nvSpPr>
        <p:spPr>
          <a:xfrm>
            <a:off x="3386562" y="3203017"/>
            <a:ext cx="2664102" cy="2664102"/>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6" name="Google Shape;1196;p4"/>
          <p:cNvSpPr/>
          <p:nvPr/>
        </p:nvSpPr>
        <p:spPr>
          <a:xfrm>
            <a:off x="5681788" y="3203017"/>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7" name="Google Shape;1197;p4"/>
          <p:cNvSpPr/>
          <p:nvPr/>
        </p:nvSpPr>
        <p:spPr>
          <a:xfrm>
            <a:off x="7977014" y="3203017"/>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8" name="Google Shape;1198;p4"/>
          <p:cNvSpPr/>
          <p:nvPr/>
        </p:nvSpPr>
        <p:spPr>
          <a:xfrm>
            <a:off x="1030980" y="2625907"/>
            <a:ext cx="1268168" cy="1268168"/>
          </a:xfrm>
          <a:prstGeom prst="ellipse">
            <a:avLst/>
          </a:prstGeom>
          <a:solidFill>
            <a:srgbClr val="E5329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9" name="Google Shape;1199;p4"/>
          <p:cNvSpPr/>
          <p:nvPr/>
        </p:nvSpPr>
        <p:spPr>
          <a:xfrm>
            <a:off x="3326206" y="2625907"/>
            <a:ext cx="1268168" cy="1268168"/>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0" name="Google Shape;1200;p4"/>
          <p:cNvSpPr/>
          <p:nvPr/>
        </p:nvSpPr>
        <p:spPr>
          <a:xfrm>
            <a:off x="5621432" y="2625907"/>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1" name="Google Shape;1201;p4"/>
          <p:cNvSpPr/>
          <p:nvPr/>
        </p:nvSpPr>
        <p:spPr>
          <a:xfrm>
            <a:off x="7916658" y="2625907"/>
            <a:ext cx="1268168" cy="1268168"/>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2" name="Google Shape;1202;p4"/>
          <p:cNvSpPr/>
          <p:nvPr/>
        </p:nvSpPr>
        <p:spPr>
          <a:xfrm>
            <a:off x="1134229" y="2714197"/>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3" name="Google Shape;1203;p4"/>
          <p:cNvSpPr/>
          <p:nvPr/>
        </p:nvSpPr>
        <p:spPr>
          <a:xfrm>
            <a:off x="3432960" y="2732661"/>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4" name="Google Shape;1204;p4"/>
          <p:cNvSpPr/>
          <p:nvPr/>
        </p:nvSpPr>
        <p:spPr>
          <a:xfrm>
            <a:off x="5728186" y="2732660"/>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5" name="Google Shape;1205;p4"/>
          <p:cNvSpPr/>
          <p:nvPr/>
        </p:nvSpPr>
        <p:spPr>
          <a:xfrm>
            <a:off x="8023412" y="273266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6" name="Google Shape;1206;p4"/>
          <p:cNvSpPr txBox="1"/>
          <p:nvPr/>
        </p:nvSpPr>
        <p:spPr>
          <a:xfrm>
            <a:off x="1233071" y="2874128"/>
            <a:ext cx="868733"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E53292"/>
              </a:buClr>
              <a:buSzPts val="4800"/>
              <a:buFont typeface="Arial"/>
              <a:buNone/>
            </a:pPr>
            <a:r>
              <a:rPr lang="de-DE" sz="4800" b="1" i="0">
                <a:solidFill>
                  <a:srgbClr val="E53292"/>
                </a:solidFill>
                <a:latin typeface="Calibri"/>
                <a:ea typeface="Calibri"/>
                <a:cs typeface="Calibri"/>
                <a:sym typeface="Calibri"/>
              </a:rPr>
              <a:t>01</a:t>
            </a:r>
            <a:endParaRPr sz="4800" b="1" i="0">
              <a:solidFill>
                <a:srgbClr val="E53292"/>
              </a:solidFill>
              <a:latin typeface="Calibri"/>
              <a:ea typeface="Calibri"/>
              <a:cs typeface="Calibri"/>
              <a:sym typeface="Calibri"/>
            </a:endParaRPr>
          </a:p>
        </p:txBody>
      </p:sp>
      <p:sp>
        <p:nvSpPr>
          <p:cNvPr id="1207" name="Google Shape;1207;p4"/>
          <p:cNvSpPr txBox="1"/>
          <p:nvPr/>
        </p:nvSpPr>
        <p:spPr>
          <a:xfrm>
            <a:off x="3549679" y="2876724"/>
            <a:ext cx="854826"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85D2C7"/>
              </a:buClr>
              <a:buSzPts val="4800"/>
              <a:buFont typeface="Arial"/>
              <a:buNone/>
            </a:pPr>
            <a:r>
              <a:rPr lang="de-DE" sz="4800" b="1" i="0">
                <a:solidFill>
                  <a:srgbClr val="85D2C7"/>
                </a:solidFill>
                <a:latin typeface="Calibri"/>
                <a:ea typeface="Calibri"/>
                <a:cs typeface="Calibri"/>
                <a:sym typeface="Calibri"/>
              </a:rPr>
              <a:t>02</a:t>
            </a:r>
            <a:endParaRPr sz="4800" b="1" i="0">
              <a:solidFill>
                <a:srgbClr val="85D2C7"/>
              </a:solidFill>
              <a:latin typeface="Calibri"/>
              <a:ea typeface="Calibri"/>
              <a:cs typeface="Calibri"/>
              <a:sym typeface="Calibri"/>
            </a:endParaRPr>
          </a:p>
        </p:txBody>
      </p:sp>
      <p:sp>
        <p:nvSpPr>
          <p:cNvPr id="1208" name="Google Shape;1208;p4"/>
          <p:cNvSpPr txBox="1"/>
          <p:nvPr/>
        </p:nvSpPr>
        <p:spPr>
          <a:xfrm>
            <a:off x="5823524" y="2890082"/>
            <a:ext cx="872238"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F27954"/>
              </a:buClr>
              <a:buSzPts val="4800"/>
              <a:buFont typeface="Arial"/>
              <a:buNone/>
            </a:pPr>
            <a:r>
              <a:rPr lang="de-DE" sz="4800" b="1" i="0">
                <a:solidFill>
                  <a:srgbClr val="F27954"/>
                </a:solidFill>
                <a:latin typeface="Calibri"/>
                <a:ea typeface="Calibri"/>
                <a:cs typeface="Calibri"/>
                <a:sym typeface="Calibri"/>
              </a:rPr>
              <a:t>03</a:t>
            </a:r>
            <a:endParaRPr sz="4800" b="1" i="0">
              <a:solidFill>
                <a:srgbClr val="F27954"/>
              </a:solidFill>
              <a:latin typeface="Calibri"/>
              <a:ea typeface="Calibri"/>
              <a:cs typeface="Calibri"/>
              <a:sym typeface="Calibri"/>
            </a:endParaRPr>
          </a:p>
        </p:txBody>
      </p:sp>
      <p:sp>
        <p:nvSpPr>
          <p:cNvPr id="1209" name="Google Shape;1209;p4"/>
          <p:cNvSpPr txBox="1"/>
          <p:nvPr/>
        </p:nvSpPr>
        <p:spPr>
          <a:xfrm>
            <a:off x="8140131" y="2892678"/>
            <a:ext cx="871240"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916395"/>
              </a:buClr>
              <a:buSzPts val="4800"/>
              <a:buFont typeface="Arial"/>
              <a:buNone/>
            </a:pPr>
            <a:r>
              <a:rPr lang="de-DE" sz="4800" b="1" i="0">
                <a:solidFill>
                  <a:srgbClr val="916395"/>
                </a:solidFill>
                <a:latin typeface="Calibri"/>
                <a:ea typeface="Calibri"/>
                <a:cs typeface="Calibri"/>
                <a:sym typeface="Calibri"/>
              </a:rPr>
              <a:t>04</a:t>
            </a:r>
            <a:endParaRPr sz="4800" b="1" i="0">
              <a:solidFill>
                <a:srgbClr val="916395"/>
              </a:solidFill>
              <a:latin typeface="Calibri"/>
              <a:ea typeface="Calibri"/>
              <a:cs typeface="Calibri"/>
              <a:sym typeface="Calibri"/>
            </a:endParaRPr>
          </a:p>
        </p:txBody>
      </p:sp>
      <p:sp>
        <p:nvSpPr>
          <p:cNvPr id="1210" name="Google Shape;1210;p4"/>
          <p:cNvSpPr txBox="1"/>
          <p:nvPr/>
        </p:nvSpPr>
        <p:spPr>
          <a:xfrm>
            <a:off x="1201813" y="3878479"/>
            <a:ext cx="2545416" cy="61460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i="0">
                <a:solidFill>
                  <a:schemeClr val="dk2"/>
                </a:solidFill>
                <a:latin typeface="Calibri"/>
                <a:ea typeface="Calibri"/>
                <a:cs typeface="Calibri"/>
                <a:sym typeface="Calibri"/>
              </a:rPr>
              <a:t>PRE-CRISIS </a:t>
            </a:r>
            <a:endParaRPr/>
          </a:p>
          <a:p>
            <a:pPr marL="228600" marR="0" lvl="0" indent="-228600" algn="ctr" rtl="0">
              <a:lnSpc>
                <a:spcPct val="90000"/>
              </a:lnSpc>
              <a:spcBef>
                <a:spcPts val="1000"/>
              </a:spcBef>
              <a:spcAft>
                <a:spcPts val="0"/>
              </a:spcAft>
              <a:buClr>
                <a:schemeClr val="lt1"/>
              </a:buClr>
              <a:buSzPts val="2400"/>
              <a:buFont typeface="Arial"/>
              <a:buNone/>
            </a:pPr>
            <a:endParaRPr sz="2400" b="0" i="0">
              <a:solidFill>
                <a:schemeClr val="lt1"/>
              </a:solidFill>
              <a:latin typeface="Calibri"/>
              <a:ea typeface="Calibri"/>
              <a:cs typeface="Calibri"/>
              <a:sym typeface="Calibri"/>
            </a:endParaRPr>
          </a:p>
        </p:txBody>
      </p:sp>
      <p:sp>
        <p:nvSpPr>
          <p:cNvPr id="1211" name="Google Shape;1211;p4"/>
          <p:cNvSpPr txBox="1"/>
          <p:nvPr/>
        </p:nvSpPr>
        <p:spPr>
          <a:xfrm>
            <a:off x="3418877" y="3859682"/>
            <a:ext cx="2624552" cy="120208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i="0">
                <a:solidFill>
                  <a:schemeClr val="dk2"/>
                </a:solidFill>
                <a:latin typeface="Calibri"/>
                <a:ea typeface="Calibri"/>
                <a:cs typeface="Calibri"/>
                <a:sym typeface="Calibri"/>
              </a:rPr>
              <a:t>DURING CRISIS</a:t>
            </a:r>
            <a:endParaRPr/>
          </a:p>
        </p:txBody>
      </p:sp>
      <p:sp>
        <p:nvSpPr>
          <p:cNvPr id="1212" name="Google Shape;1212;p4"/>
          <p:cNvSpPr txBox="1"/>
          <p:nvPr/>
        </p:nvSpPr>
        <p:spPr>
          <a:xfrm>
            <a:off x="5729547" y="3864150"/>
            <a:ext cx="2624552" cy="120208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i="0">
                <a:solidFill>
                  <a:schemeClr val="dk2"/>
                </a:solidFill>
                <a:latin typeface="Calibri"/>
                <a:ea typeface="Calibri"/>
                <a:cs typeface="Calibri"/>
                <a:sym typeface="Calibri"/>
              </a:rPr>
              <a:t>POST-CRISIS</a:t>
            </a:r>
            <a:endParaRPr sz="2400" b="0" i="0">
              <a:solidFill>
                <a:schemeClr val="lt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lt1"/>
              </a:buClr>
              <a:buSzPts val="2400"/>
              <a:buFont typeface="Arial"/>
              <a:buNone/>
            </a:pPr>
            <a:endParaRPr sz="2400" b="0" i="0">
              <a:solidFill>
                <a:schemeClr val="lt1"/>
              </a:solidFill>
              <a:latin typeface="Calibri"/>
              <a:ea typeface="Calibri"/>
              <a:cs typeface="Calibri"/>
              <a:sym typeface="Calibri"/>
            </a:endParaRPr>
          </a:p>
        </p:txBody>
      </p:sp>
      <p:sp>
        <p:nvSpPr>
          <p:cNvPr id="1213" name="Google Shape;1213;p4"/>
          <p:cNvSpPr txBox="1"/>
          <p:nvPr/>
        </p:nvSpPr>
        <p:spPr>
          <a:xfrm>
            <a:off x="8000146" y="3845352"/>
            <a:ext cx="2640970" cy="120208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i="0">
                <a:solidFill>
                  <a:schemeClr val="dk2"/>
                </a:solidFill>
                <a:latin typeface="Calibri"/>
                <a:ea typeface="Calibri"/>
                <a:cs typeface="Calibri"/>
                <a:sym typeface="Calibri"/>
              </a:rPr>
              <a:t>LEARNING</a:t>
            </a:r>
            <a:endParaRPr/>
          </a:p>
        </p:txBody>
      </p:sp>
      <p:sp>
        <p:nvSpPr>
          <p:cNvPr id="1214" name="Google Shape;1214;p4"/>
          <p:cNvSpPr txBox="1"/>
          <p:nvPr/>
        </p:nvSpPr>
        <p:spPr>
          <a:xfrm>
            <a:off x="3324771" y="4258822"/>
            <a:ext cx="2545416" cy="1202080"/>
          </a:xfrm>
          <a:prstGeom prst="rect">
            <a:avLst/>
          </a:prstGeom>
          <a:noFill/>
          <a:ln>
            <a:noFill/>
          </a:ln>
        </p:spPr>
        <p:txBody>
          <a:bodyPr spcFirstLastPara="1" wrap="square" lIns="91425" tIns="45700" rIns="91425" bIns="45700" anchor="t" anchorCtr="0">
            <a:norm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b="0" i="0" dirty="0" err="1">
                <a:solidFill>
                  <a:schemeClr val="lt1"/>
                </a:solidFill>
                <a:latin typeface="Calibri"/>
                <a:ea typeface="Calibri"/>
                <a:cs typeface="Calibri"/>
                <a:sym typeface="Calibri"/>
              </a:rPr>
              <a:t>Detecting</a:t>
            </a:r>
            <a:r>
              <a:rPr lang="de-DE" sz="1800" b="0" i="0" dirty="0">
                <a:solidFill>
                  <a:schemeClr val="lt1"/>
                </a:solidFill>
                <a:latin typeface="Calibri"/>
                <a:ea typeface="Calibri"/>
                <a:cs typeface="Calibri"/>
                <a:sym typeface="Calibri"/>
              </a:rPr>
              <a:t> </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err="1">
                <a:solidFill>
                  <a:schemeClr val="lt1"/>
                </a:solidFill>
                <a:latin typeface="Calibri"/>
                <a:ea typeface="Calibri"/>
                <a:cs typeface="Calibri"/>
                <a:sym typeface="Calibri"/>
              </a:rPr>
              <a:t>Containing</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err="1">
                <a:solidFill>
                  <a:schemeClr val="lt1"/>
                </a:solidFill>
                <a:latin typeface="Calibri"/>
                <a:ea typeface="Calibri"/>
                <a:cs typeface="Calibri"/>
                <a:sym typeface="Calibri"/>
              </a:rPr>
              <a:t>Recovering</a:t>
            </a:r>
            <a:endParaRPr dirty="0"/>
          </a:p>
          <a:p>
            <a:pPr marL="285750" marR="0" lvl="0" indent="-171450" algn="ctr" rtl="0">
              <a:lnSpc>
                <a:spcPct val="108888"/>
              </a:lnSpc>
              <a:spcBef>
                <a:spcPts val="0"/>
              </a:spcBef>
              <a:spcAft>
                <a:spcPts val="0"/>
              </a:spcAft>
              <a:buClr>
                <a:schemeClr val="lt1"/>
              </a:buClr>
              <a:buSzPts val="1800"/>
              <a:buFont typeface="Arial"/>
              <a:buNone/>
            </a:pPr>
            <a:endParaRPr sz="1800" b="0" i="0" dirty="0">
              <a:solidFill>
                <a:schemeClr val="lt1"/>
              </a:solidFill>
              <a:latin typeface="Calibri"/>
              <a:ea typeface="Calibri"/>
              <a:cs typeface="Calibri"/>
              <a:sym typeface="Calibri"/>
            </a:endParaRPr>
          </a:p>
          <a:p>
            <a:pPr marL="285750" marR="0" lvl="0" indent="-171450" algn="ctr" rtl="0">
              <a:lnSpc>
                <a:spcPct val="108888"/>
              </a:lnSpc>
              <a:spcBef>
                <a:spcPts val="0"/>
              </a:spcBef>
              <a:spcAft>
                <a:spcPts val="0"/>
              </a:spcAft>
              <a:buClr>
                <a:schemeClr val="lt1"/>
              </a:buClr>
              <a:buSzPts val="1800"/>
              <a:buFont typeface="Arial"/>
              <a:buNone/>
            </a:pPr>
            <a:endParaRPr sz="1800" b="1" i="0" dirty="0">
              <a:solidFill>
                <a:schemeClr val="dk2"/>
              </a:solidFill>
              <a:latin typeface="Calibri"/>
              <a:ea typeface="Calibri"/>
              <a:cs typeface="Calibri"/>
              <a:sym typeface="Calibri"/>
            </a:endParaRPr>
          </a:p>
        </p:txBody>
      </p:sp>
      <p:sp>
        <p:nvSpPr>
          <p:cNvPr id="1215" name="Google Shape;1215;p4"/>
          <p:cNvSpPr txBox="1"/>
          <p:nvPr/>
        </p:nvSpPr>
        <p:spPr>
          <a:xfrm>
            <a:off x="5673579" y="4258822"/>
            <a:ext cx="2334776" cy="1202080"/>
          </a:xfrm>
          <a:prstGeom prst="rect">
            <a:avLst/>
          </a:prstGeom>
          <a:noFill/>
          <a:ln>
            <a:noFill/>
          </a:ln>
        </p:spPr>
        <p:txBody>
          <a:bodyPr spcFirstLastPara="1" wrap="square" lIns="91425" tIns="45700" rIns="91425" bIns="45700" anchor="t" anchorCtr="0">
            <a:no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b="0" i="0">
                <a:solidFill>
                  <a:schemeClr val="lt1"/>
                </a:solidFill>
                <a:latin typeface="Calibri"/>
                <a:ea typeface="Calibri"/>
                <a:cs typeface="Calibri"/>
                <a:sym typeface="Calibri"/>
              </a:rPr>
              <a:t>Following </a:t>
            </a:r>
            <a:r>
              <a:rPr lang="de-DE" sz="1800">
                <a:solidFill>
                  <a:schemeClr val="lt1"/>
                </a:solidFill>
                <a:latin typeface="Calibri"/>
                <a:ea typeface="Calibri"/>
                <a:cs typeface="Calibri"/>
                <a:sym typeface="Calibri"/>
              </a:rPr>
              <a:t>u</a:t>
            </a:r>
            <a:r>
              <a:rPr lang="de-DE" sz="1800" b="0" i="0">
                <a:solidFill>
                  <a:schemeClr val="lt1"/>
                </a:solidFill>
                <a:latin typeface="Calibri"/>
                <a:ea typeface="Calibri"/>
                <a:cs typeface="Calibri"/>
                <a:sym typeface="Calibri"/>
              </a:rPr>
              <a:t>p</a:t>
            </a:r>
            <a:endParaRPr/>
          </a:p>
          <a:p>
            <a:pPr marL="285750" marR="0" lvl="0" indent="-285750" algn="ctr" rtl="0">
              <a:lnSpc>
                <a:spcPct val="108888"/>
              </a:lnSpc>
              <a:spcBef>
                <a:spcPts val="0"/>
              </a:spcBef>
              <a:spcAft>
                <a:spcPts val="0"/>
              </a:spcAft>
              <a:buClr>
                <a:schemeClr val="lt1"/>
              </a:buClr>
              <a:buSzPts val="1800"/>
              <a:buFont typeface="Arial"/>
              <a:buChar char="•"/>
            </a:pPr>
            <a:r>
              <a:rPr lang="de-DE" sz="1800" b="0" i="0">
                <a:solidFill>
                  <a:schemeClr val="lt1"/>
                </a:solidFill>
                <a:latin typeface="Calibri"/>
                <a:ea typeface="Calibri"/>
                <a:cs typeface="Calibri"/>
                <a:sym typeface="Calibri"/>
              </a:rPr>
              <a:t>Shaping memories</a:t>
            </a:r>
            <a:endParaRPr/>
          </a:p>
          <a:p>
            <a:pPr marL="285750" marR="0" lvl="0" indent="-285750" algn="ctr" rtl="0">
              <a:lnSpc>
                <a:spcPct val="108888"/>
              </a:lnSpc>
              <a:spcBef>
                <a:spcPts val="0"/>
              </a:spcBef>
              <a:spcAft>
                <a:spcPts val="0"/>
              </a:spcAft>
              <a:buClr>
                <a:schemeClr val="lt1"/>
              </a:buClr>
              <a:buSzPts val="1800"/>
              <a:buFont typeface="Arial"/>
              <a:buChar char="•"/>
            </a:pPr>
            <a:r>
              <a:rPr lang="de-DE" sz="1800" b="0" i="0">
                <a:solidFill>
                  <a:schemeClr val="lt1"/>
                </a:solidFill>
                <a:latin typeface="Calibri"/>
                <a:ea typeface="Calibri"/>
                <a:cs typeface="Calibri"/>
                <a:sym typeface="Calibri"/>
              </a:rPr>
              <a:t>Assessing effectiveness</a:t>
            </a:r>
            <a:endParaRPr/>
          </a:p>
          <a:p>
            <a:pPr marL="285750" marR="0" lvl="0" indent="-171450" algn="ctr" rtl="0">
              <a:lnSpc>
                <a:spcPct val="108888"/>
              </a:lnSpc>
              <a:spcBef>
                <a:spcPts val="0"/>
              </a:spcBef>
              <a:spcAft>
                <a:spcPts val="0"/>
              </a:spcAft>
              <a:buClr>
                <a:schemeClr val="lt1"/>
              </a:buClr>
              <a:buSzPts val="1800"/>
              <a:buFont typeface="Arial"/>
              <a:buNone/>
            </a:pPr>
            <a:endParaRPr sz="1800" b="0" i="0">
              <a:solidFill>
                <a:schemeClr val="lt1"/>
              </a:solidFill>
              <a:latin typeface="Calibri"/>
              <a:ea typeface="Calibri"/>
              <a:cs typeface="Calibri"/>
              <a:sym typeface="Calibri"/>
            </a:endParaRPr>
          </a:p>
          <a:p>
            <a:pPr marL="285750" marR="0" lvl="0" indent="-171450" algn="ctr" rtl="0">
              <a:lnSpc>
                <a:spcPct val="108888"/>
              </a:lnSpc>
              <a:spcBef>
                <a:spcPts val="0"/>
              </a:spcBef>
              <a:spcAft>
                <a:spcPts val="0"/>
              </a:spcAft>
              <a:buClr>
                <a:schemeClr val="lt1"/>
              </a:buClr>
              <a:buSzPts val="1800"/>
              <a:buFont typeface="Arial"/>
              <a:buNone/>
            </a:pPr>
            <a:endParaRPr sz="1800" b="0" i="0">
              <a:solidFill>
                <a:schemeClr val="lt1"/>
              </a:solidFill>
              <a:latin typeface="Calibri"/>
              <a:ea typeface="Calibri"/>
              <a:cs typeface="Calibri"/>
              <a:sym typeface="Calibri"/>
            </a:endParaRPr>
          </a:p>
        </p:txBody>
      </p:sp>
      <p:sp>
        <p:nvSpPr>
          <p:cNvPr id="1216" name="Google Shape;1216;p4"/>
          <p:cNvSpPr txBox="1"/>
          <p:nvPr/>
        </p:nvSpPr>
        <p:spPr>
          <a:xfrm>
            <a:off x="7958508" y="4258822"/>
            <a:ext cx="2624552" cy="1202080"/>
          </a:xfrm>
          <a:prstGeom prst="rect">
            <a:avLst/>
          </a:prstGeom>
          <a:noFill/>
          <a:ln>
            <a:noFill/>
          </a:ln>
        </p:spPr>
        <p:txBody>
          <a:bodyPr spcFirstLastPara="1" wrap="square" lIns="91425" tIns="45700" rIns="91425" bIns="45700" anchor="t" anchorCtr="0">
            <a:no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b="0" i="0">
                <a:solidFill>
                  <a:schemeClr val="lt1"/>
                </a:solidFill>
                <a:latin typeface="Calibri"/>
                <a:ea typeface="Calibri"/>
                <a:cs typeface="Calibri"/>
                <a:sym typeface="Calibri"/>
              </a:rPr>
              <a:t>Learning from failures</a:t>
            </a:r>
            <a:endParaRPr/>
          </a:p>
          <a:p>
            <a:pPr marL="285750" marR="0" lvl="0" indent="-285750" algn="ctr" rtl="0">
              <a:lnSpc>
                <a:spcPct val="108888"/>
              </a:lnSpc>
              <a:spcBef>
                <a:spcPts val="0"/>
              </a:spcBef>
              <a:spcAft>
                <a:spcPts val="0"/>
              </a:spcAft>
              <a:buClr>
                <a:schemeClr val="lt1"/>
              </a:buClr>
              <a:buSzPts val="1800"/>
              <a:buFont typeface="Arial"/>
              <a:buChar char="•"/>
            </a:pPr>
            <a:r>
              <a:rPr lang="de-DE" sz="1800" b="0" i="0">
                <a:solidFill>
                  <a:schemeClr val="lt1"/>
                </a:solidFill>
                <a:latin typeface="Calibri"/>
                <a:ea typeface="Calibri"/>
                <a:cs typeface="Calibri"/>
                <a:sym typeface="Calibri"/>
              </a:rPr>
              <a:t>Implementing the right measures</a:t>
            </a:r>
            <a:endParaRPr/>
          </a:p>
          <a:p>
            <a:pPr marL="285750" marR="0" lvl="0" indent="-171450" algn="r" rtl="0">
              <a:lnSpc>
                <a:spcPct val="108888"/>
              </a:lnSpc>
              <a:spcBef>
                <a:spcPts val="0"/>
              </a:spcBef>
              <a:spcAft>
                <a:spcPts val="0"/>
              </a:spcAft>
              <a:buClr>
                <a:schemeClr val="lt1"/>
              </a:buClr>
              <a:buSzPts val="1800"/>
              <a:buFont typeface="Arial"/>
              <a:buNone/>
            </a:pPr>
            <a:endParaRPr sz="1800" b="0" i="0">
              <a:solidFill>
                <a:schemeClr val="lt1"/>
              </a:solidFill>
              <a:latin typeface="Calibri"/>
              <a:ea typeface="Calibri"/>
              <a:cs typeface="Calibri"/>
              <a:sym typeface="Calibri"/>
            </a:endParaRPr>
          </a:p>
          <a:p>
            <a:pPr marL="285750" marR="0" lvl="0" indent="-171450" algn="ctr" rtl="0">
              <a:lnSpc>
                <a:spcPct val="108888"/>
              </a:lnSpc>
              <a:spcBef>
                <a:spcPts val="0"/>
              </a:spcBef>
              <a:spcAft>
                <a:spcPts val="0"/>
              </a:spcAft>
              <a:buClr>
                <a:schemeClr val="lt1"/>
              </a:buClr>
              <a:buSzPts val="1800"/>
              <a:buFont typeface="Arial"/>
              <a:buNone/>
            </a:pPr>
            <a:endParaRPr sz="1800" b="1" i="0">
              <a:solidFill>
                <a:schemeClr val="dk2"/>
              </a:solidFill>
              <a:latin typeface="Calibri"/>
              <a:ea typeface="Calibri"/>
              <a:cs typeface="Calibri"/>
              <a:sym typeface="Calibri"/>
            </a:endParaRPr>
          </a:p>
        </p:txBody>
      </p:sp>
      <p:sp>
        <p:nvSpPr>
          <p:cNvPr id="1217" name="Google Shape;1217;p4"/>
          <p:cNvSpPr txBox="1"/>
          <p:nvPr/>
        </p:nvSpPr>
        <p:spPr>
          <a:xfrm>
            <a:off x="1055696" y="4175832"/>
            <a:ext cx="2492700" cy="1743600"/>
          </a:xfrm>
          <a:prstGeom prst="rect">
            <a:avLst/>
          </a:prstGeom>
          <a:noFill/>
          <a:ln>
            <a:noFill/>
          </a:ln>
        </p:spPr>
        <p:txBody>
          <a:bodyPr spcFirstLastPara="1" wrap="square" lIns="91425" tIns="45700" rIns="91425" bIns="45700" anchor="t" anchorCtr="0">
            <a:norm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Scanning</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err="1">
                <a:solidFill>
                  <a:schemeClr val="lt1"/>
                </a:solidFill>
                <a:latin typeface="Calibri"/>
                <a:ea typeface="Calibri"/>
                <a:cs typeface="Calibri"/>
                <a:sym typeface="Calibri"/>
              </a:rPr>
              <a:t>Assessing</a:t>
            </a:r>
            <a:r>
              <a:rPr lang="de-DE" sz="1800" b="0" i="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s</a:t>
            </a:r>
            <a:r>
              <a:rPr lang="de-DE" sz="1800" b="0" i="0" dirty="0" err="1">
                <a:solidFill>
                  <a:schemeClr val="lt1"/>
                </a:solidFill>
                <a:latin typeface="Calibri"/>
                <a:ea typeface="Calibri"/>
                <a:cs typeface="Calibri"/>
                <a:sym typeface="Calibri"/>
              </a:rPr>
              <a:t>ituation</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err="1">
                <a:solidFill>
                  <a:schemeClr val="lt1"/>
                </a:solidFill>
                <a:latin typeface="Calibri"/>
                <a:ea typeface="Calibri"/>
                <a:cs typeface="Calibri"/>
                <a:sym typeface="Calibri"/>
              </a:rPr>
              <a:t>Designing</a:t>
            </a:r>
            <a:r>
              <a:rPr lang="de-DE" sz="1800" b="0" i="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t</a:t>
            </a:r>
            <a:r>
              <a:rPr lang="de-DE" sz="1800" b="0" i="0" dirty="0" err="1">
                <a:solidFill>
                  <a:schemeClr val="lt1"/>
                </a:solidFill>
                <a:latin typeface="Calibri"/>
                <a:ea typeface="Calibri"/>
                <a:cs typeface="Calibri"/>
                <a:sym typeface="Calibri"/>
              </a:rPr>
              <a:t>ools</a:t>
            </a:r>
            <a:r>
              <a:rPr lang="de-DE" sz="1800" b="0" i="0" dirty="0">
                <a:solidFill>
                  <a:schemeClr val="lt1"/>
                </a:solidFill>
                <a:latin typeface="Calibri"/>
                <a:ea typeface="Calibri"/>
                <a:cs typeface="Calibri"/>
                <a:sym typeface="Calibri"/>
              </a:rPr>
              <a:t> &amp; </a:t>
            </a:r>
            <a:r>
              <a:rPr lang="de-DE" sz="1800" dirty="0" err="1">
                <a:solidFill>
                  <a:schemeClr val="lt1"/>
                </a:solidFill>
                <a:latin typeface="Calibri"/>
                <a:ea typeface="Calibri"/>
                <a:cs typeface="Calibri"/>
                <a:sym typeface="Calibri"/>
              </a:rPr>
              <a:t>s</a:t>
            </a:r>
            <a:r>
              <a:rPr lang="de-DE" sz="1800" b="0" i="0" dirty="0" err="1">
                <a:solidFill>
                  <a:schemeClr val="lt1"/>
                </a:solidFill>
                <a:latin typeface="Calibri"/>
                <a:ea typeface="Calibri"/>
                <a:cs typeface="Calibri"/>
                <a:sym typeface="Calibri"/>
              </a:rPr>
              <a:t>ystems</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Monitoring</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19"/>
        <p:cNvGrpSpPr/>
        <p:nvPr/>
      </p:nvGrpSpPr>
      <p:grpSpPr>
        <a:xfrm>
          <a:off x="0" y="0"/>
          <a:ext cx="0" cy="0"/>
          <a:chOff x="0" y="0"/>
          <a:chExt cx="0" cy="0"/>
        </a:xfrm>
      </p:grpSpPr>
      <p:sp>
        <p:nvSpPr>
          <p:cNvPr id="1920" name="Google Shape;1920;p38"/>
          <p:cNvSpPr txBox="1">
            <a:spLocks noGrp="1"/>
          </p:cNvSpPr>
          <p:nvPr>
            <p:ph type="body" idx="1"/>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1921" name="Google Shape;1921;p38"/>
          <p:cNvSpPr txBox="1">
            <a:spLocks noGrp="1"/>
          </p:cNvSpPr>
          <p:nvPr>
            <p:ph type="body" idx="3"/>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1922" name="Google Shape;1922;p38"/>
          <p:cNvSpPr txBox="1">
            <a:spLocks noGrp="1"/>
          </p:cNvSpPr>
          <p:nvPr>
            <p:ph type="body" idx="4"/>
          </p:nvPr>
        </p:nvSpPr>
        <p:spPr>
          <a:xfrm>
            <a:off x="7497214" y="314837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Policy and process management</a:t>
            </a:r>
            <a:endParaRPr sz="3200"/>
          </a:p>
        </p:txBody>
      </p:sp>
      <p:sp>
        <p:nvSpPr>
          <p:cNvPr id="1923" name="Google Shape;1923;p38"/>
          <p:cNvSpPr txBox="1">
            <a:spLocks noGrp="1"/>
          </p:cNvSpPr>
          <p:nvPr>
            <p:ph type="body" idx="5"/>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1924" name="Google Shape;1924;p38"/>
          <p:cNvSpPr txBox="1">
            <a:spLocks noGrp="1"/>
          </p:cNvSpPr>
          <p:nvPr>
            <p:ph type="body" idx="6"/>
          </p:nvPr>
        </p:nvSpPr>
        <p:spPr>
          <a:xfrm>
            <a:off x="7511069" y="422567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Employee skills and information tracking</a:t>
            </a:r>
            <a:endParaRPr sz="3200"/>
          </a:p>
        </p:txBody>
      </p:sp>
      <p:sp>
        <p:nvSpPr>
          <p:cNvPr id="1925" name="Google Shape;1925;p38"/>
          <p:cNvSpPr txBox="1">
            <a:spLocks noGrp="1"/>
          </p:cNvSpPr>
          <p:nvPr>
            <p:ph type="body" idx="8"/>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t>SIX KEY TASKS OF HR CRISIS MANAGEMENT</a:t>
            </a:r>
            <a:endParaRPr/>
          </a:p>
        </p:txBody>
      </p:sp>
      <p:sp>
        <p:nvSpPr>
          <p:cNvPr id="1926" name="Google Shape;1926;p38"/>
          <p:cNvSpPr txBox="1"/>
          <p:nvPr/>
        </p:nvSpPr>
        <p:spPr>
          <a:xfrm>
            <a:off x="1548092" y="2337327"/>
            <a:ext cx="4390695"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In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event</a:t>
            </a:r>
            <a:r>
              <a:rPr lang="de-DE" sz="1800" b="0" i="0" dirty="0">
                <a:solidFill>
                  <a:schemeClr val="lt1"/>
                </a:solidFill>
                <a:latin typeface="Calibri"/>
                <a:ea typeface="Calibri"/>
                <a:cs typeface="Calibri"/>
                <a:sym typeface="Calibri"/>
              </a:rPr>
              <a:t> of a </a:t>
            </a:r>
            <a:r>
              <a:rPr lang="de-DE" sz="1800" b="0" i="0" dirty="0" err="1">
                <a:solidFill>
                  <a:schemeClr val="lt1"/>
                </a:solidFill>
                <a:latin typeface="Calibri"/>
                <a:ea typeface="Calibri"/>
                <a:cs typeface="Calibri"/>
                <a:sym typeface="Calibri"/>
              </a:rPr>
              <a:t>crisis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it</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good</a:t>
            </a:r>
            <a:r>
              <a:rPr lang="de-DE" sz="1800" b="0" i="0" dirty="0">
                <a:solidFill>
                  <a:schemeClr val="lt1"/>
                </a:solidFill>
                <a:latin typeface="Calibri"/>
                <a:ea typeface="Calibri"/>
                <a:cs typeface="Calibri"/>
                <a:sym typeface="Calibri"/>
              </a:rPr>
              <a:t> to </a:t>
            </a:r>
            <a:r>
              <a:rPr lang="de-DE" sz="1800" b="0" i="0" dirty="0" err="1">
                <a:solidFill>
                  <a:schemeClr val="lt1"/>
                </a:solidFill>
                <a:latin typeface="Calibri"/>
                <a:ea typeface="Calibri"/>
                <a:cs typeface="Calibri"/>
                <a:sym typeface="Calibri"/>
              </a:rPr>
              <a:t>know</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where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responsibilities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lie</a:t>
            </a:r>
            <a:r>
              <a:rPr lang="de-DE" sz="1800" b="0" i="0" dirty="0">
                <a:solidFill>
                  <a:schemeClr val="lt1"/>
                </a:solidFill>
                <a:latin typeface="Calibri"/>
                <a:ea typeface="Calibri"/>
                <a:cs typeface="Calibri"/>
                <a:sym typeface="Calibri"/>
              </a:rPr>
              <a:t>. These </a:t>
            </a:r>
            <a:r>
              <a:rPr lang="de-DE" sz="1800" b="0" i="0" dirty="0" err="1">
                <a:solidFill>
                  <a:schemeClr val="lt1"/>
                </a:solidFill>
                <a:latin typeface="Calibri"/>
                <a:ea typeface="Calibri"/>
                <a:cs typeface="Calibri"/>
                <a:sym typeface="Calibri"/>
              </a:rPr>
              <a:t>are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6 </a:t>
            </a:r>
            <a:r>
              <a:rPr lang="de-DE" sz="1800" b="0" i="0" dirty="0" err="1">
                <a:solidFill>
                  <a:schemeClr val="lt1"/>
                </a:solidFill>
                <a:latin typeface="Calibri"/>
                <a:ea typeface="Calibri"/>
                <a:cs typeface="Calibri"/>
                <a:sym typeface="Calibri"/>
              </a:rPr>
              <a:t>key</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areas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for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HR </a:t>
            </a:r>
            <a:r>
              <a:rPr lang="de-DE" sz="1800" b="0" i="0" dirty="0" err="1">
                <a:solidFill>
                  <a:schemeClr val="lt1"/>
                </a:solidFill>
                <a:latin typeface="Calibri"/>
                <a:ea typeface="Calibri"/>
                <a:cs typeface="Calibri"/>
                <a:sym typeface="Calibri"/>
              </a:rPr>
              <a:t>manager</a:t>
            </a:r>
            <a:r>
              <a:rPr lang="de-DE" sz="1800" b="0" i="0" dirty="0">
                <a:solidFill>
                  <a:schemeClr val="lt1"/>
                </a:solidFill>
                <a:latin typeface="Calibri"/>
                <a:ea typeface="Calibri"/>
                <a:cs typeface="Calibri"/>
                <a:sym typeface="Calibri"/>
              </a:rPr>
              <a:t> </a:t>
            </a:r>
            <a:endParaRPr sz="1800" b="0" i="0" dirty="0">
              <a:solidFill>
                <a:schemeClr val="lt1"/>
              </a:solidFill>
              <a:latin typeface="Calibri"/>
              <a:ea typeface="Calibri"/>
              <a:cs typeface="Calibri"/>
              <a:sym typeface="Calibri"/>
            </a:endParaRPr>
          </a:p>
        </p:txBody>
      </p:sp>
      <p:sp>
        <p:nvSpPr>
          <p:cNvPr id="1927" name="Google Shape;1927;p38"/>
          <p:cNvSpPr txBox="1"/>
          <p:nvPr/>
        </p:nvSpPr>
        <p:spPr>
          <a:xfrm>
            <a:off x="8304195" y="6631262"/>
            <a:ext cx="609760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Source: https://peoplemanagingpeople.com/articles/hr-in-crisis-management/</a:t>
            </a:r>
            <a:endParaRPr/>
          </a:p>
        </p:txBody>
      </p:sp>
      <p:sp>
        <p:nvSpPr>
          <p:cNvPr id="1928" name="Google Shape;1928;p38"/>
          <p:cNvSpPr txBox="1"/>
          <p:nvPr/>
        </p:nvSpPr>
        <p:spPr>
          <a:xfrm>
            <a:off x="7497214" y="5230925"/>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3200"/>
              <a:buFont typeface="Arial"/>
              <a:buNone/>
            </a:pPr>
            <a:r>
              <a:rPr lang="de-DE" sz="3200">
                <a:solidFill>
                  <a:srgbClr val="595A59"/>
                </a:solidFill>
                <a:latin typeface="Calibri"/>
                <a:ea typeface="Calibri"/>
                <a:cs typeface="Calibri"/>
                <a:sym typeface="Calibri"/>
              </a:rPr>
              <a:t>Training &amp; development</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932"/>
        <p:cNvGrpSpPr/>
        <p:nvPr/>
      </p:nvGrpSpPr>
      <p:grpSpPr>
        <a:xfrm>
          <a:off x="0" y="0"/>
          <a:ext cx="0" cy="0"/>
          <a:chOff x="0" y="0"/>
          <a:chExt cx="0" cy="0"/>
        </a:xfrm>
      </p:grpSpPr>
      <p:sp>
        <p:nvSpPr>
          <p:cNvPr id="1933" name="Google Shape;1933;p39"/>
          <p:cNvSpPr txBox="1">
            <a:spLocks noGrp="1"/>
          </p:cNvSpPr>
          <p:nvPr>
            <p:ph type="body" idx="1"/>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1934" name="Google Shape;1934;p39"/>
          <p:cNvSpPr txBox="1">
            <a:spLocks noGrp="1"/>
          </p:cNvSpPr>
          <p:nvPr>
            <p:ph type="body" idx="3"/>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5</a:t>
            </a:r>
            <a:endParaRPr/>
          </a:p>
        </p:txBody>
      </p:sp>
      <p:sp>
        <p:nvSpPr>
          <p:cNvPr id="1935" name="Google Shape;1935;p39"/>
          <p:cNvSpPr txBox="1">
            <a:spLocks noGrp="1"/>
          </p:cNvSpPr>
          <p:nvPr>
            <p:ph type="body" idx="4"/>
          </p:nvPr>
        </p:nvSpPr>
        <p:spPr>
          <a:xfrm>
            <a:off x="7497214" y="315853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Employee service and benefits programmes</a:t>
            </a:r>
            <a:endParaRPr sz="3200"/>
          </a:p>
        </p:txBody>
      </p:sp>
      <p:sp>
        <p:nvSpPr>
          <p:cNvPr id="1936" name="Google Shape;1936;p39"/>
          <p:cNvSpPr txBox="1">
            <a:spLocks noGrp="1"/>
          </p:cNvSpPr>
          <p:nvPr>
            <p:ph type="body" idx="5"/>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6</a:t>
            </a:r>
            <a:endParaRPr/>
          </a:p>
        </p:txBody>
      </p:sp>
      <p:sp>
        <p:nvSpPr>
          <p:cNvPr id="1937" name="Google Shape;1937;p39"/>
          <p:cNvSpPr txBox="1">
            <a:spLocks noGrp="1"/>
          </p:cNvSpPr>
          <p:nvPr>
            <p:ph type="body" idx="6"/>
          </p:nvPr>
        </p:nvSpPr>
        <p:spPr>
          <a:xfrm>
            <a:off x="7511069" y="423583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Talent and succession planning</a:t>
            </a:r>
            <a:endParaRPr sz="3200"/>
          </a:p>
        </p:txBody>
      </p:sp>
      <p:sp>
        <p:nvSpPr>
          <p:cNvPr id="1938" name="Google Shape;1938;p39"/>
          <p:cNvSpPr txBox="1">
            <a:spLocks noGrp="1"/>
          </p:cNvSpPr>
          <p:nvPr>
            <p:ph type="body" idx="8"/>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t>SIX KEY TASKS OF HR CRISIS MANAGEMENT</a:t>
            </a:r>
            <a:endParaRPr/>
          </a:p>
        </p:txBody>
      </p:sp>
      <p:sp>
        <p:nvSpPr>
          <p:cNvPr id="1939" name="Google Shape;1939;p39"/>
          <p:cNvSpPr txBox="1"/>
          <p:nvPr/>
        </p:nvSpPr>
        <p:spPr>
          <a:xfrm>
            <a:off x="1548092" y="2337327"/>
            <a:ext cx="4390695"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In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event</a:t>
            </a:r>
            <a:r>
              <a:rPr lang="de-DE" sz="1800" b="0" i="0" dirty="0">
                <a:solidFill>
                  <a:schemeClr val="lt1"/>
                </a:solidFill>
                <a:latin typeface="Calibri"/>
                <a:ea typeface="Calibri"/>
                <a:cs typeface="Calibri"/>
                <a:sym typeface="Calibri"/>
              </a:rPr>
              <a:t> of a </a:t>
            </a:r>
            <a:r>
              <a:rPr lang="de-DE" sz="1800" b="0" i="0" dirty="0" err="1">
                <a:solidFill>
                  <a:schemeClr val="lt1"/>
                </a:solidFill>
                <a:latin typeface="Calibri"/>
                <a:ea typeface="Calibri"/>
                <a:cs typeface="Calibri"/>
                <a:sym typeface="Calibri"/>
              </a:rPr>
              <a:t>crisis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it</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good</a:t>
            </a:r>
            <a:r>
              <a:rPr lang="de-DE" sz="1800" b="0" i="0" dirty="0">
                <a:solidFill>
                  <a:schemeClr val="lt1"/>
                </a:solidFill>
                <a:latin typeface="Calibri"/>
                <a:ea typeface="Calibri"/>
                <a:cs typeface="Calibri"/>
                <a:sym typeface="Calibri"/>
              </a:rPr>
              <a:t> to </a:t>
            </a:r>
            <a:r>
              <a:rPr lang="de-DE" sz="1800" b="0" i="0" dirty="0" err="1">
                <a:solidFill>
                  <a:schemeClr val="lt1"/>
                </a:solidFill>
                <a:latin typeface="Calibri"/>
                <a:ea typeface="Calibri"/>
                <a:cs typeface="Calibri"/>
                <a:sym typeface="Calibri"/>
              </a:rPr>
              <a:t>know</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where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responsibilities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lie</a:t>
            </a:r>
            <a:r>
              <a:rPr lang="de-DE" sz="1800" b="0" i="0" dirty="0">
                <a:solidFill>
                  <a:schemeClr val="lt1"/>
                </a:solidFill>
                <a:latin typeface="Calibri"/>
                <a:ea typeface="Calibri"/>
                <a:cs typeface="Calibri"/>
                <a:sym typeface="Calibri"/>
              </a:rPr>
              <a:t>. These </a:t>
            </a:r>
            <a:r>
              <a:rPr lang="de-DE" sz="1800" b="0" i="0" dirty="0" err="1">
                <a:solidFill>
                  <a:schemeClr val="lt1"/>
                </a:solidFill>
                <a:latin typeface="Calibri"/>
                <a:ea typeface="Calibri"/>
                <a:cs typeface="Calibri"/>
                <a:sym typeface="Calibri"/>
              </a:rPr>
              <a:t>are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6 </a:t>
            </a:r>
            <a:r>
              <a:rPr lang="de-DE" sz="1800" b="0" i="0" dirty="0" err="1">
                <a:solidFill>
                  <a:schemeClr val="lt1"/>
                </a:solidFill>
                <a:latin typeface="Calibri"/>
                <a:ea typeface="Calibri"/>
                <a:cs typeface="Calibri"/>
                <a:sym typeface="Calibri"/>
              </a:rPr>
              <a:t>key</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areas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for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HR </a:t>
            </a:r>
            <a:r>
              <a:rPr lang="de-DE" sz="1800" b="0" i="0" dirty="0" err="1">
                <a:solidFill>
                  <a:schemeClr val="lt1"/>
                </a:solidFill>
                <a:latin typeface="Calibri"/>
                <a:ea typeface="Calibri"/>
                <a:cs typeface="Calibri"/>
                <a:sym typeface="Calibri"/>
              </a:rPr>
              <a:t>manager</a:t>
            </a:r>
            <a:r>
              <a:rPr lang="de-DE" sz="1800" b="0" i="0" dirty="0">
                <a:solidFill>
                  <a:schemeClr val="lt1"/>
                </a:solidFill>
                <a:latin typeface="Calibri"/>
                <a:ea typeface="Calibri"/>
                <a:cs typeface="Calibri"/>
                <a:sym typeface="Calibri"/>
              </a:rPr>
              <a:t> </a:t>
            </a:r>
            <a:endParaRPr sz="1800" b="0" i="0" dirty="0">
              <a:solidFill>
                <a:schemeClr val="lt1"/>
              </a:solidFill>
              <a:latin typeface="Calibri"/>
              <a:ea typeface="Calibri"/>
              <a:cs typeface="Calibri"/>
              <a:sym typeface="Calibri"/>
            </a:endParaRPr>
          </a:p>
        </p:txBody>
      </p:sp>
      <p:sp>
        <p:nvSpPr>
          <p:cNvPr id="1940" name="Google Shape;1940;p39"/>
          <p:cNvSpPr txBox="1"/>
          <p:nvPr/>
        </p:nvSpPr>
        <p:spPr>
          <a:xfrm>
            <a:off x="8304195" y="6631262"/>
            <a:ext cx="609760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Source: https://peoplemanagingpeople.com/articles/hr-in-crisis-management/</a:t>
            </a:r>
            <a:endParaRPr/>
          </a:p>
        </p:txBody>
      </p:sp>
      <p:sp>
        <p:nvSpPr>
          <p:cNvPr id="1941" name="Google Shape;1941;p39"/>
          <p:cNvSpPr txBox="1"/>
          <p:nvPr/>
        </p:nvSpPr>
        <p:spPr>
          <a:xfrm>
            <a:off x="7497213" y="5313134"/>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3200"/>
              <a:buFont typeface="Arial"/>
              <a:buNone/>
            </a:pPr>
            <a:r>
              <a:rPr lang="de-DE" sz="3200">
                <a:solidFill>
                  <a:srgbClr val="595A59"/>
                </a:solidFill>
                <a:latin typeface="Calibri"/>
                <a:ea typeface="Calibri"/>
                <a:cs typeface="Calibri"/>
                <a:sym typeface="Calibri"/>
              </a:rPr>
              <a:t>Crisis communication and employee relations</a:t>
            </a:r>
            <a:endParaRPr sz="3200">
              <a:solidFill>
                <a:srgbClr val="595A59"/>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sp>
        <p:nvSpPr>
          <p:cNvPr id="1946" name="Google Shape;1946;p40"/>
          <p:cNvSpPr txBox="1">
            <a:spLocks noGrp="1"/>
          </p:cNvSpPr>
          <p:nvPr>
            <p:ph type="body" idx="1"/>
          </p:nvPr>
        </p:nvSpPr>
        <p:spPr>
          <a:xfrm>
            <a:off x="1718561" y="1737360"/>
            <a:ext cx="4621841" cy="318008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800"/>
              <a:buNone/>
            </a:pPr>
            <a:r>
              <a:rPr lang="de-DE" sz="1800" dirty="0"/>
              <a:t>Guidelines </a:t>
            </a:r>
            <a:r>
              <a:rPr lang="de-DE" sz="1800" dirty="0" err="1"/>
              <a:t>for</a:t>
            </a:r>
            <a:r>
              <a:rPr lang="de-DE" sz="1800" dirty="0"/>
              <a:t> </a:t>
            </a:r>
            <a:r>
              <a:rPr lang="de-DE" sz="1800" dirty="0" err="1"/>
              <a:t>staff</a:t>
            </a:r>
            <a:r>
              <a:rPr lang="de-DE" sz="1800" dirty="0"/>
              <a:t> </a:t>
            </a:r>
            <a:r>
              <a:rPr lang="de-DE" sz="1800" dirty="0" err="1"/>
              <a:t>behaviour</a:t>
            </a:r>
            <a:r>
              <a:rPr lang="de-DE" sz="1800" dirty="0"/>
              <a:t> and organisational </a:t>
            </a:r>
            <a:r>
              <a:rPr lang="de-DE" sz="1800" dirty="0" err="1"/>
              <a:t>procedures</a:t>
            </a:r>
            <a:r>
              <a:rPr lang="de-DE" sz="1800" dirty="0"/>
              <a:t> </a:t>
            </a:r>
            <a:r>
              <a:rPr lang="de-DE" sz="1800" dirty="0" err="1"/>
              <a:t>are</a:t>
            </a:r>
            <a:r>
              <a:rPr lang="de-DE" sz="1800" dirty="0"/>
              <a:t> also </a:t>
            </a:r>
            <a:r>
              <a:rPr lang="de-DE" sz="1800" dirty="0" err="1"/>
              <a:t>important</a:t>
            </a:r>
            <a:r>
              <a:rPr lang="de-DE" sz="1800" dirty="0"/>
              <a:t> in a </a:t>
            </a:r>
            <a:r>
              <a:rPr lang="de-DE" sz="1800" dirty="0" err="1"/>
              <a:t>crisis</a:t>
            </a:r>
            <a:r>
              <a:rPr lang="de-DE" sz="1800" dirty="0"/>
              <a:t>. </a:t>
            </a:r>
            <a:r>
              <a:rPr lang="de-DE" sz="1800" dirty="0" err="1"/>
              <a:t>Each</a:t>
            </a:r>
            <a:r>
              <a:rPr lang="de-DE" sz="1800" dirty="0"/>
              <a:t> </a:t>
            </a:r>
            <a:r>
              <a:rPr lang="de-DE" sz="1800" dirty="0" err="1"/>
              <a:t>crisis</a:t>
            </a:r>
            <a:r>
              <a:rPr lang="de-DE" sz="1800" dirty="0"/>
              <a:t> </a:t>
            </a:r>
            <a:r>
              <a:rPr lang="de-DE" sz="1800" dirty="0" err="1"/>
              <a:t>is</a:t>
            </a:r>
            <a:r>
              <a:rPr lang="de-DE" sz="1800" dirty="0"/>
              <a:t> </a:t>
            </a:r>
            <a:r>
              <a:rPr lang="de-DE" sz="1800" dirty="0" err="1"/>
              <a:t>unique</a:t>
            </a:r>
            <a:r>
              <a:rPr lang="de-DE" sz="1800" dirty="0"/>
              <a:t>, so </a:t>
            </a:r>
            <a:r>
              <a:rPr lang="de-DE" sz="1800" dirty="0" err="1"/>
              <a:t>company</a:t>
            </a:r>
            <a:r>
              <a:rPr lang="de-DE" sz="1800" dirty="0"/>
              <a:t> </a:t>
            </a:r>
            <a:r>
              <a:rPr lang="de-DE" sz="1800" dirty="0" err="1"/>
              <a:t>policies</a:t>
            </a:r>
            <a:r>
              <a:rPr lang="de-DE" sz="1800" dirty="0"/>
              <a:t> </a:t>
            </a:r>
            <a:r>
              <a:rPr lang="de-DE" sz="1800" dirty="0" err="1"/>
              <a:t>often</a:t>
            </a:r>
            <a:r>
              <a:rPr lang="de-DE" sz="1800" dirty="0"/>
              <a:t> </a:t>
            </a:r>
            <a:r>
              <a:rPr lang="de-DE" sz="1800" dirty="0" err="1"/>
              <a:t>need</a:t>
            </a:r>
            <a:r>
              <a:rPr lang="de-DE" sz="1800" dirty="0"/>
              <a:t> to </a:t>
            </a:r>
            <a:r>
              <a:rPr lang="de-DE" sz="1800" dirty="0" err="1"/>
              <a:t>be</a:t>
            </a:r>
            <a:r>
              <a:rPr lang="de-DE" sz="1800" dirty="0"/>
              <a:t> </a:t>
            </a:r>
            <a:r>
              <a:rPr lang="de-DE" sz="1800" dirty="0" err="1"/>
              <a:t>created</a:t>
            </a:r>
            <a:r>
              <a:rPr lang="de-DE" sz="1800" dirty="0"/>
              <a:t> </a:t>
            </a:r>
            <a:r>
              <a:rPr lang="de-DE" sz="1800" dirty="0" err="1"/>
              <a:t>or</a:t>
            </a:r>
            <a:r>
              <a:rPr lang="de-DE" sz="1800" dirty="0"/>
              <a:t> </a:t>
            </a:r>
            <a:r>
              <a:rPr lang="de-DE" sz="1800" dirty="0" err="1"/>
              <a:t>changed</a:t>
            </a:r>
            <a:r>
              <a:rPr lang="de-DE" sz="1800" dirty="0"/>
              <a:t> </a:t>
            </a:r>
            <a:r>
              <a:rPr lang="de-DE" sz="1800" dirty="0" err="1"/>
              <a:t>quickly</a:t>
            </a:r>
            <a:r>
              <a:rPr lang="de-DE" sz="1800" dirty="0"/>
              <a:t>. In </a:t>
            </a:r>
            <a:r>
              <a:rPr lang="de-DE" sz="1800" dirty="0" err="1"/>
              <a:t>the</a:t>
            </a:r>
            <a:r>
              <a:rPr lang="de-DE" sz="1800" dirty="0"/>
              <a:t> Corona </a:t>
            </a:r>
            <a:r>
              <a:rPr lang="de-DE" sz="1800" dirty="0" err="1"/>
              <a:t>crisis</a:t>
            </a:r>
            <a:r>
              <a:rPr lang="de-DE" sz="1800" dirty="0"/>
              <a:t>, </a:t>
            </a:r>
            <a:r>
              <a:rPr lang="de-DE" sz="1800" dirty="0" err="1"/>
              <a:t>for</a:t>
            </a:r>
            <a:r>
              <a:rPr lang="de-DE" sz="1800" dirty="0"/>
              <a:t> </a:t>
            </a:r>
            <a:r>
              <a:rPr lang="de-DE" sz="1800" dirty="0" err="1"/>
              <a:t>example</a:t>
            </a:r>
            <a:r>
              <a:rPr lang="de-DE" sz="1800" dirty="0"/>
              <a:t>, </a:t>
            </a:r>
            <a:r>
              <a:rPr lang="de-DE" sz="1800" dirty="0" err="1"/>
              <a:t>many</a:t>
            </a:r>
            <a:r>
              <a:rPr lang="de-DE" sz="1800" dirty="0"/>
              <a:t> </a:t>
            </a:r>
            <a:r>
              <a:rPr lang="de-DE" sz="1800" dirty="0" err="1"/>
              <a:t>had</a:t>
            </a:r>
            <a:r>
              <a:rPr lang="de-DE" sz="1800" dirty="0"/>
              <a:t> to </a:t>
            </a:r>
            <a:r>
              <a:rPr lang="de-DE" sz="1800" dirty="0" err="1"/>
              <a:t>work</a:t>
            </a:r>
            <a:r>
              <a:rPr lang="de-DE" sz="1800" dirty="0"/>
              <a:t> </a:t>
            </a:r>
            <a:r>
              <a:rPr lang="de-DE" sz="1800" dirty="0" err="1"/>
              <a:t>from</a:t>
            </a:r>
            <a:r>
              <a:rPr lang="de-DE" sz="1800" dirty="0"/>
              <a:t> </a:t>
            </a:r>
            <a:r>
              <a:rPr lang="de-DE" sz="1800" dirty="0" err="1"/>
              <a:t>home</a:t>
            </a:r>
            <a:r>
              <a:rPr lang="de-DE" sz="1800" dirty="0"/>
              <a:t>. </a:t>
            </a:r>
            <a:r>
              <a:rPr lang="de-DE" sz="1800" dirty="0" err="1"/>
              <a:t>However</a:t>
            </a:r>
            <a:r>
              <a:rPr lang="de-DE" sz="1800" dirty="0"/>
              <a:t>, </a:t>
            </a:r>
            <a:r>
              <a:rPr lang="de-DE" sz="1800" dirty="0" err="1"/>
              <a:t>you</a:t>
            </a:r>
            <a:r>
              <a:rPr lang="de-DE" sz="1800" dirty="0"/>
              <a:t> </a:t>
            </a:r>
            <a:r>
              <a:rPr lang="de-DE" sz="1800" dirty="0" err="1"/>
              <a:t>can</a:t>
            </a:r>
            <a:r>
              <a:rPr lang="de-DE" sz="1800" dirty="0"/>
              <a:t> </a:t>
            </a:r>
            <a:r>
              <a:rPr lang="de-DE" sz="1800" dirty="0" err="1"/>
              <a:t>already</a:t>
            </a:r>
            <a:r>
              <a:rPr lang="de-DE" sz="1800" dirty="0"/>
              <a:t> </a:t>
            </a:r>
            <a:r>
              <a:rPr lang="de-DE" sz="1800" dirty="0" err="1"/>
              <a:t>develop</a:t>
            </a:r>
            <a:r>
              <a:rPr lang="de-DE" sz="1800" dirty="0"/>
              <a:t> </a:t>
            </a:r>
            <a:r>
              <a:rPr lang="de-DE" sz="1800" dirty="0" err="1"/>
              <a:t>rough</a:t>
            </a:r>
            <a:r>
              <a:rPr lang="de-DE" sz="1800" dirty="0"/>
              <a:t> </a:t>
            </a:r>
            <a:r>
              <a:rPr lang="de-DE" sz="1800" dirty="0" err="1"/>
              <a:t>procedural</a:t>
            </a:r>
            <a:r>
              <a:rPr lang="de-DE" sz="1800" dirty="0"/>
              <a:t> </a:t>
            </a:r>
            <a:r>
              <a:rPr lang="de-DE" sz="1800" dirty="0" err="1"/>
              <a:t>plans</a:t>
            </a:r>
            <a:r>
              <a:rPr lang="de-DE" sz="1800" dirty="0"/>
              <a:t> </a:t>
            </a:r>
            <a:r>
              <a:rPr lang="de-DE" sz="1800" dirty="0" err="1"/>
              <a:t>for</a:t>
            </a:r>
            <a:r>
              <a:rPr lang="de-DE" sz="1800" dirty="0"/>
              <a:t> such </a:t>
            </a:r>
            <a:r>
              <a:rPr lang="de-DE" sz="1800" dirty="0" err="1"/>
              <a:t>scenarios</a:t>
            </a:r>
            <a:r>
              <a:rPr lang="de-DE" sz="1800" dirty="0"/>
              <a:t> so </a:t>
            </a:r>
            <a:r>
              <a:rPr lang="de-DE" sz="1800" dirty="0" err="1"/>
              <a:t>that</a:t>
            </a:r>
            <a:r>
              <a:rPr lang="de-DE" sz="1800" dirty="0"/>
              <a:t> </a:t>
            </a:r>
            <a:r>
              <a:rPr lang="de-DE" sz="1800" dirty="0" err="1"/>
              <a:t>you</a:t>
            </a:r>
            <a:r>
              <a:rPr lang="de-DE" sz="1800" dirty="0"/>
              <a:t> </a:t>
            </a:r>
            <a:r>
              <a:rPr lang="de-DE" sz="1800" dirty="0" err="1"/>
              <a:t>can</a:t>
            </a:r>
            <a:r>
              <a:rPr lang="de-DE" sz="1800" dirty="0"/>
              <a:t> </a:t>
            </a:r>
            <a:r>
              <a:rPr lang="de-DE" sz="1800" dirty="0" err="1"/>
              <a:t>react</a:t>
            </a:r>
            <a:r>
              <a:rPr lang="de-DE" sz="1800" dirty="0"/>
              <a:t> </a:t>
            </a:r>
            <a:r>
              <a:rPr lang="de-DE" sz="1800" dirty="0" err="1"/>
              <a:t>more</a:t>
            </a:r>
            <a:r>
              <a:rPr lang="de-DE" sz="1800" dirty="0"/>
              <a:t> </a:t>
            </a:r>
            <a:r>
              <a:rPr lang="de-DE" sz="1800" dirty="0" err="1"/>
              <a:t>quickly</a:t>
            </a:r>
            <a:r>
              <a:rPr lang="de-DE" sz="1800" dirty="0"/>
              <a:t> in </a:t>
            </a:r>
            <a:r>
              <a:rPr lang="de-DE" sz="1800" dirty="0" err="1"/>
              <a:t>the</a:t>
            </a:r>
            <a:r>
              <a:rPr lang="de-DE" sz="1800" dirty="0"/>
              <a:t> </a:t>
            </a:r>
            <a:r>
              <a:rPr lang="de-DE" sz="1800" dirty="0" err="1"/>
              <a:t>event</a:t>
            </a:r>
            <a:r>
              <a:rPr lang="de-DE" sz="1800" dirty="0"/>
              <a:t> of a </a:t>
            </a:r>
            <a:r>
              <a:rPr lang="de-DE" sz="1800" dirty="0" err="1"/>
              <a:t>crisis</a:t>
            </a:r>
            <a:r>
              <a:rPr lang="de-DE" sz="1800" dirty="0"/>
              <a:t>.</a:t>
            </a:r>
            <a:endParaRPr dirty="0"/>
          </a:p>
        </p:txBody>
      </p:sp>
      <p:sp>
        <p:nvSpPr>
          <p:cNvPr id="1947" name="Google Shape;1947;p4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t>01 Policy and Process Management</a:t>
            </a:r>
            <a:endParaRPr/>
          </a:p>
        </p:txBody>
      </p:sp>
      <p:pic>
        <p:nvPicPr>
          <p:cNvPr id="1948" name="Google Shape;1948;p40" descr="Ein Bild, das Text, Person, drinnen, computer enthält.&#10;&#10;Automatisch generierte Beschreibung"/>
          <p:cNvPicPr preferRelativeResize="0">
            <a:picLocks noGrp="1"/>
          </p:cNvPicPr>
          <p:nvPr>
            <p:ph type="pic" idx="2"/>
          </p:nvPr>
        </p:nvPicPr>
        <p:blipFill rotWithShape="1">
          <a:blip r:embed="rId3">
            <a:alphaModFix/>
          </a:blip>
          <a:srcRect l="23252" r="23253"/>
          <a:stretch/>
        </p:blipFill>
        <p:spPr>
          <a:xfrm>
            <a:off x="6852062" y="228600"/>
            <a:ext cx="5105121" cy="6362700"/>
          </a:xfrm>
          <a:prstGeom prst="rect">
            <a:avLst/>
          </a:prstGeom>
          <a:solidFill>
            <a:schemeClr val="lt1"/>
          </a:solid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52"/>
        <p:cNvGrpSpPr/>
        <p:nvPr/>
      </p:nvGrpSpPr>
      <p:grpSpPr>
        <a:xfrm>
          <a:off x="0" y="0"/>
          <a:ext cx="0" cy="0"/>
          <a:chOff x="0" y="0"/>
          <a:chExt cx="0" cy="0"/>
        </a:xfrm>
      </p:grpSpPr>
      <p:pic>
        <p:nvPicPr>
          <p:cNvPr id="1953" name="Google Shape;1953;p41" descr="Ein Bild, das Person enthält.&#10;&#10;Automatisch generierte Beschreibung"/>
          <p:cNvPicPr preferRelativeResize="0">
            <a:picLocks noGrp="1"/>
          </p:cNvPicPr>
          <p:nvPr>
            <p:ph type="pic" idx="2"/>
          </p:nvPr>
        </p:nvPicPr>
        <p:blipFill rotWithShape="1">
          <a:blip r:embed="rId3">
            <a:alphaModFix/>
          </a:blip>
          <a:srcRect l="23225" r="23224"/>
          <a:stretch/>
        </p:blipFill>
        <p:spPr>
          <a:xfrm>
            <a:off x="6852062" y="228600"/>
            <a:ext cx="5105121" cy="6362700"/>
          </a:xfrm>
          <a:prstGeom prst="rect">
            <a:avLst/>
          </a:prstGeom>
          <a:solidFill>
            <a:schemeClr val="lt1"/>
          </a:solidFill>
          <a:ln>
            <a:noFill/>
          </a:ln>
        </p:spPr>
      </p:pic>
      <p:sp>
        <p:nvSpPr>
          <p:cNvPr id="1954" name="Google Shape;1954;p41"/>
          <p:cNvSpPr txBox="1">
            <a:spLocks noGrp="1"/>
          </p:cNvSpPr>
          <p:nvPr>
            <p:ph type="body" idx="1"/>
          </p:nvPr>
        </p:nvSpPr>
        <p:spPr>
          <a:xfrm>
            <a:off x="1718561" y="1645920"/>
            <a:ext cx="4621841" cy="300736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800"/>
              <a:buNone/>
            </a:pPr>
            <a:r>
              <a:rPr lang="de-DE" sz="1800" dirty="0" err="1"/>
              <a:t>Employee</a:t>
            </a:r>
            <a:r>
              <a:rPr lang="de-DE" sz="1800" dirty="0"/>
              <a:t> </a:t>
            </a:r>
            <a:r>
              <a:rPr lang="de-DE" sz="1800" dirty="0" err="1"/>
              <a:t>data</a:t>
            </a:r>
            <a:r>
              <a:rPr lang="de-DE" sz="1800" dirty="0"/>
              <a:t>, </a:t>
            </a:r>
            <a:r>
              <a:rPr lang="de-DE" sz="1800" dirty="0" err="1"/>
              <a:t>including</a:t>
            </a:r>
            <a:r>
              <a:rPr lang="de-DE" sz="1800" dirty="0"/>
              <a:t> personal </a:t>
            </a:r>
            <a:r>
              <a:rPr lang="de-DE" sz="1800" dirty="0" err="1"/>
              <a:t>information</a:t>
            </a:r>
            <a:r>
              <a:rPr lang="de-DE" sz="1800" dirty="0"/>
              <a:t>, </a:t>
            </a:r>
            <a:r>
              <a:rPr lang="de-DE" sz="1800" dirty="0" err="1"/>
              <a:t>skills</a:t>
            </a:r>
            <a:r>
              <a:rPr lang="de-DE" sz="1800" dirty="0"/>
              <a:t> and </a:t>
            </a:r>
            <a:r>
              <a:rPr lang="de-DE" sz="1800" dirty="0" err="1"/>
              <a:t>experience</a:t>
            </a:r>
            <a:r>
              <a:rPr lang="de-DE" sz="1800" dirty="0"/>
              <a:t>, </a:t>
            </a:r>
            <a:r>
              <a:rPr lang="de-DE" sz="1800" dirty="0" err="1"/>
              <a:t>as</a:t>
            </a:r>
            <a:r>
              <a:rPr lang="de-DE" sz="1800" dirty="0"/>
              <a:t> </a:t>
            </a:r>
            <a:r>
              <a:rPr lang="de-DE" sz="1800" dirty="0" err="1"/>
              <a:t>well</a:t>
            </a:r>
            <a:r>
              <a:rPr lang="de-DE" sz="1800" dirty="0"/>
              <a:t> </a:t>
            </a:r>
            <a:r>
              <a:rPr lang="de-DE" sz="1800" dirty="0" err="1"/>
              <a:t>as</a:t>
            </a:r>
            <a:r>
              <a:rPr lang="de-DE" sz="1800" dirty="0"/>
              <a:t> </a:t>
            </a:r>
            <a:r>
              <a:rPr lang="de-DE" sz="1800" dirty="0" err="1"/>
              <a:t>functions</a:t>
            </a:r>
            <a:r>
              <a:rPr lang="de-DE" sz="1800" dirty="0"/>
              <a:t> </a:t>
            </a:r>
            <a:r>
              <a:rPr lang="de-DE" sz="1800" dirty="0" err="1"/>
              <a:t>within</a:t>
            </a:r>
            <a:r>
              <a:rPr lang="de-DE" sz="1800" dirty="0"/>
              <a:t> </a:t>
            </a:r>
            <a:r>
              <a:rPr lang="de-DE" sz="1800" dirty="0" err="1"/>
              <a:t>the</a:t>
            </a:r>
            <a:r>
              <a:rPr lang="de-DE" sz="1800" dirty="0"/>
              <a:t> </a:t>
            </a:r>
            <a:r>
              <a:rPr lang="de-DE" sz="1800" dirty="0" err="1"/>
              <a:t>company</a:t>
            </a:r>
            <a:r>
              <a:rPr lang="de-DE" sz="1800" dirty="0"/>
              <a:t>, </a:t>
            </a:r>
            <a:r>
              <a:rPr lang="de-DE" sz="1800" dirty="0" err="1"/>
              <a:t>is</a:t>
            </a:r>
            <a:r>
              <a:rPr lang="de-DE" sz="1800" dirty="0"/>
              <a:t> vital in </a:t>
            </a:r>
            <a:r>
              <a:rPr lang="de-DE" sz="1800" dirty="0" err="1"/>
              <a:t>the</a:t>
            </a:r>
            <a:r>
              <a:rPr lang="de-DE" sz="1800" dirty="0"/>
              <a:t> </a:t>
            </a:r>
            <a:r>
              <a:rPr lang="de-DE" sz="1800" dirty="0" err="1"/>
              <a:t>event</a:t>
            </a:r>
            <a:r>
              <a:rPr lang="de-DE" sz="1800" dirty="0"/>
              <a:t> of a </a:t>
            </a:r>
            <a:r>
              <a:rPr lang="de-DE" sz="1800" dirty="0" err="1"/>
              <a:t>crisis</a:t>
            </a:r>
            <a:r>
              <a:rPr lang="de-DE" sz="1800" dirty="0"/>
              <a:t>. This </a:t>
            </a:r>
            <a:r>
              <a:rPr lang="de-DE" sz="1800" dirty="0" err="1"/>
              <a:t>should</a:t>
            </a:r>
            <a:r>
              <a:rPr lang="de-DE" sz="1800" dirty="0"/>
              <a:t> </a:t>
            </a:r>
            <a:r>
              <a:rPr lang="de-DE" sz="1800" dirty="0" err="1"/>
              <a:t>be</a:t>
            </a:r>
            <a:r>
              <a:rPr lang="de-DE" sz="1800" dirty="0"/>
              <a:t> </a:t>
            </a:r>
            <a:r>
              <a:rPr lang="de-DE" sz="1800" dirty="0" err="1"/>
              <a:t>stored</a:t>
            </a:r>
            <a:r>
              <a:rPr lang="de-DE" sz="1800" dirty="0"/>
              <a:t> in a </a:t>
            </a:r>
            <a:r>
              <a:rPr lang="de-DE" sz="1800" dirty="0" err="1"/>
              <a:t>centrally</a:t>
            </a:r>
            <a:r>
              <a:rPr lang="de-DE" sz="1800" dirty="0"/>
              <a:t> </a:t>
            </a:r>
            <a:r>
              <a:rPr lang="de-DE" sz="1800" dirty="0" err="1"/>
              <a:t>accessible</a:t>
            </a:r>
            <a:r>
              <a:rPr lang="de-DE" sz="1800" dirty="0"/>
              <a:t> </a:t>
            </a:r>
            <a:r>
              <a:rPr lang="de-DE" sz="1800" dirty="0" err="1"/>
              <a:t>way</a:t>
            </a:r>
            <a:r>
              <a:rPr lang="de-DE" sz="1800" dirty="0"/>
              <a:t>. This </a:t>
            </a:r>
            <a:r>
              <a:rPr lang="de-DE" sz="1800" dirty="0" err="1"/>
              <a:t>allows</a:t>
            </a:r>
            <a:r>
              <a:rPr lang="de-DE" sz="1800" dirty="0"/>
              <a:t> easy </a:t>
            </a:r>
            <a:r>
              <a:rPr lang="de-DE" sz="1800" dirty="0" err="1"/>
              <a:t>access</a:t>
            </a:r>
            <a:r>
              <a:rPr lang="de-DE" sz="1800" dirty="0"/>
              <a:t> to </a:t>
            </a:r>
            <a:r>
              <a:rPr lang="de-DE" sz="1800" dirty="0" err="1"/>
              <a:t>information</a:t>
            </a:r>
            <a:r>
              <a:rPr lang="de-DE" sz="1800" dirty="0"/>
              <a:t> </a:t>
            </a:r>
            <a:r>
              <a:rPr lang="de-DE" sz="1800" dirty="0" err="1"/>
              <a:t>that</a:t>
            </a:r>
            <a:r>
              <a:rPr lang="de-DE" sz="1800" dirty="0"/>
              <a:t> </a:t>
            </a:r>
            <a:r>
              <a:rPr lang="de-DE" sz="1800" dirty="0" err="1"/>
              <a:t>could</a:t>
            </a:r>
            <a:r>
              <a:rPr lang="de-DE" sz="1800" dirty="0"/>
              <a:t> </a:t>
            </a:r>
            <a:r>
              <a:rPr lang="de-DE" sz="1800" dirty="0" err="1"/>
              <a:t>be</a:t>
            </a:r>
            <a:r>
              <a:rPr lang="de-DE" sz="1800" dirty="0"/>
              <a:t> </a:t>
            </a:r>
            <a:r>
              <a:rPr lang="de-DE" sz="1800" dirty="0" err="1"/>
              <a:t>useful</a:t>
            </a:r>
            <a:r>
              <a:rPr lang="de-DE" sz="1800" dirty="0"/>
              <a:t> in a </a:t>
            </a:r>
            <a:r>
              <a:rPr lang="de-DE" sz="1800" dirty="0" err="1"/>
              <a:t>crisis</a:t>
            </a:r>
            <a:r>
              <a:rPr lang="de-DE" sz="1800" dirty="0"/>
              <a:t>, e.g. </a:t>
            </a:r>
            <a:r>
              <a:rPr lang="de-DE" sz="1800" dirty="0" err="1"/>
              <a:t>which</a:t>
            </a:r>
            <a:r>
              <a:rPr lang="de-DE" sz="1800" dirty="0"/>
              <a:t> </a:t>
            </a:r>
            <a:r>
              <a:rPr lang="de-DE" sz="1800" dirty="0" err="1"/>
              <a:t>employees</a:t>
            </a:r>
            <a:r>
              <a:rPr lang="de-DE" sz="1800" dirty="0"/>
              <a:t> </a:t>
            </a:r>
            <a:r>
              <a:rPr lang="de-DE" sz="1800" dirty="0" err="1"/>
              <a:t>have</a:t>
            </a:r>
            <a:r>
              <a:rPr lang="de-DE" sz="1800" dirty="0"/>
              <a:t> additional </a:t>
            </a:r>
            <a:r>
              <a:rPr lang="de-DE" sz="1800" dirty="0" err="1"/>
              <a:t>qualifications</a:t>
            </a:r>
            <a:r>
              <a:rPr lang="de-DE" sz="1800" dirty="0"/>
              <a:t> such </a:t>
            </a:r>
            <a:r>
              <a:rPr lang="de-DE" sz="1800" dirty="0" err="1"/>
              <a:t>as</a:t>
            </a:r>
            <a:r>
              <a:rPr lang="de-DE" sz="1800" dirty="0"/>
              <a:t> </a:t>
            </a:r>
            <a:r>
              <a:rPr lang="de-DE" sz="1800" dirty="0" err="1"/>
              <a:t>first</a:t>
            </a:r>
            <a:r>
              <a:rPr lang="de-DE" sz="1800" dirty="0"/>
              <a:t> </a:t>
            </a:r>
            <a:r>
              <a:rPr lang="de-DE" sz="1800" dirty="0" err="1"/>
              <a:t>aid</a:t>
            </a:r>
            <a:r>
              <a:rPr lang="de-DE" sz="1800" dirty="0"/>
              <a:t> </a:t>
            </a:r>
            <a:r>
              <a:rPr lang="de-DE" sz="1800" dirty="0" err="1"/>
              <a:t>training</a:t>
            </a:r>
            <a:r>
              <a:rPr lang="de-DE" sz="1800" dirty="0"/>
              <a:t> </a:t>
            </a:r>
            <a:r>
              <a:rPr lang="de-DE" sz="1800" dirty="0" err="1"/>
              <a:t>or</a:t>
            </a:r>
            <a:r>
              <a:rPr lang="de-DE" sz="1800" dirty="0"/>
              <a:t> </a:t>
            </a:r>
            <a:r>
              <a:rPr lang="de-DE" sz="1800" dirty="0" err="1"/>
              <a:t>who</a:t>
            </a:r>
            <a:r>
              <a:rPr lang="de-DE" sz="1800" dirty="0"/>
              <a:t> to </a:t>
            </a:r>
            <a:r>
              <a:rPr lang="de-DE" sz="1800" dirty="0" err="1"/>
              <a:t>contact</a:t>
            </a:r>
            <a:r>
              <a:rPr lang="de-DE" sz="1800" dirty="0"/>
              <a:t> in an </a:t>
            </a:r>
            <a:r>
              <a:rPr lang="de-DE" sz="1800" dirty="0" err="1"/>
              <a:t>emergency</a:t>
            </a:r>
            <a:r>
              <a:rPr lang="de-DE" sz="1800" dirty="0"/>
              <a:t>.</a:t>
            </a:r>
            <a:br>
              <a:rPr lang="de-DE" sz="1800" dirty="0"/>
            </a:br>
            <a:br>
              <a:rPr lang="de-DE" sz="1400" dirty="0"/>
            </a:br>
            <a:endParaRPr sz="1800" dirty="0"/>
          </a:p>
        </p:txBody>
      </p:sp>
      <p:sp>
        <p:nvSpPr>
          <p:cNvPr id="1955" name="Google Shape;1955;p41"/>
          <p:cNvSpPr txBox="1">
            <a:spLocks noGrp="1"/>
          </p:cNvSpPr>
          <p:nvPr>
            <p:ph type="body" idx="3"/>
          </p:nvPr>
        </p:nvSpPr>
        <p:spPr>
          <a:xfrm>
            <a:off x="164744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t>02 Employee skills and information tracking</a:t>
            </a:r>
            <a:endParaRPr/>
          </a:p>
        </p:txBody>
      </p:sp>
      <p:sp>
        <p:nvSpPr>
          <p:cNvPr id="1956" name="Google Shape;1956;p41"/>
          <p:cNvSpPr txBox="1"/>
          <p:nvPr/>
        </p:nvSpPr>
        <p:spPr>
          <a:xfrm>
            <a:off x="1596641" y="4144879"/>
            <a:ext cx="5545839"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0" i="0">
                <a:solidFill>
                  <a:schemeClr val="lt1"/>
                </a:solidFill>
                <a:latin typeface="Calibri"/>
                <a:ea typeface="Calibri"/>
                <a:cs typeface="Calibri"/>
                <a:sym typeface="Calibri"/>
              </a:rPr>
              <a:t>03 Training &amp; Development</a:t>
            </a:r>
            <a:endParaRPr/>
          </a:p>
        </p:txBody>
      </p:sp>
      <p:sp>
        <p:nvSpPr>
          <p:cNvPr id="1957" name="Google Shape;1957;p41"/>
          <p:cNvSpPr txBox="1"/>
          <p:nvPr/>
        </p:nvSpPr>
        <p:spPr>
          <a:xfrm>
            <a:off x="1742025" y="4803060"/>
            <a:ext cx="4621841" cy="163576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1800"/>
              <a:buFont typeface="Arial"/>
              <a:buNone/>
            </a:pPr>
            <a:r>
              <a:rPr lang="de-DE" sz="1800" b="0" i="0">
                <a:solidFill>
                  <a:schemeClr val="lt1"/>
                </a:solidFill>
                <a:latin typeface="Calibri"/>
                <a:ea typeface="Calibri"/>
                <a:cs typeface="Calibri"/>
                <a:sym typeface="Calibri"/>
              </a:rPr>
              <a:t>In addition, training and development courses fall into the hands of human resources managers. Crisis management training, such as fire drills or conflict management, will benefit the company in the event of a crisis.</a:t>
            </a:r>
            <a:br>
              <a:rPr lang="de-DE" sz="1400" b="0" i="0">
                <a:solidFill>
                  <a:schemeClr val="lt1"/>
                </a:solidFill>
                <a:latin typeface="Calibri"/>
                <a:ea typeface="Calibri"/>
                <a:cs typeface="Calibri"/>
                <a:sym typeface="Calibri"/>
              </a:rPr>
            </a:br>
            <a:endParaRPr sz="1800" b="0" i="0">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61"/>
        <p:cNvGrpSpPr/>
        <p:nvPr/>
      </p:nvGrpSpPr>
      <p:grpSpPr>
        <a:xfrm>
          <a:off x="0" y="0"/>
          <a:ext cx="0" cy="0"/>
          <a:chOff x="0" y="0"/>
          <a:chExt cx="0" cy="0"/>
        </a:xfrm>
      </p:grpSpPr>
      <p:pic>
        <p:nvPicPr>
          <p:cNvPr id="1962" name="Google Shape;1962;p42" descr="Ein Bild, das Person, drinnen enthält.&#10;&#10;Automatisch generierte Beschreibung"/>
          <p:cNvPicPr preferRelativeResize="0">
            <a:picLocks noGrp="1"/>
          </p:cNvPicPr>
          <p:nvPr>
            <p:ph type="pic" idx="2"/>
          </p:nvPr>
        </p:nvPicPr>
        <p:blipFill rotWithShape="1">
          <a:blip r:embed="rId3">
            <a:alphaModFix/>
          </a:blip>
          <a:srcRect l="23252" r="23253"/>
          <a:stretch/>
        </p:blipFill>
        <p:spPr>
          <a:xfrm>
            <a:off x="6852062" y="228600"/>
            <a:ext cx="5105121" cy="6362700"/>
          </a:xfrm>
          <a:prstGeom prst="rect">
            <a:avLst/>
          </a:prstGeom>
          <a:solidFill>
            <a:schemeClr val="lt1"/>
          </a:solidFill>
          <a:ln>
            <a:noFill/>
          </a:ln>
        </p:spPr>
      </p:pic>
      <p:sp>
        <p:nvSpPr>
          <p:cNvPr id="1963" name="Google Shape;1963;p42"/>
          <p:cNvSpPr txBox="1">
            <a:spLocks noGrp="1"/>
          </p:cNvSpPr>
          <p:nvPr>
            <p:ph type="body" idx="1"/>
          </p:nvPr>
        </p:nvSpPr>
        <p:spPr>
          <a:xfrm>
            <a:off x="1677921" y="1584960"/>
            <a:ext cx="4621841" cy="318008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800"/>
              <a:buNone/>
            </a:pPr>
            <a:r>
              <a:rPr lang="de-DE" sz="1800" dirty="0" err="1"/>
              <a:t>Preventive</a:t>
            </a:r>
            <a:r>
              <a:rPr lang="de-DE" sz="1800" dirty="0"/>
              <a:t> </a:t>
            </a:r>
            <a:r>
              <a:rPr lang="de-DE" sz="1800" dirty="0" err="1"/>
              <a:t>measures</a:t>
            </a:r>
            <a:r>
              <a:rPr lang="de-DE" sz="1800" dirty="0"/>
              <a:t> and </a:t>
            </a:r>
            <a:r>
              <a:rPr lang="de-DE" sz="1800" dirty="0" err="1"/>
              <a:t>health</a:t>
            </a:r>
            <a:r>
              <a:rPr lang="de-DE" sz="1800" dirty="0"/>
              <a:t> </a:t>
            </a:r>
            <a:r>
              <a:rPr lang="de-DE" sz="1800" dirty="0" err="1"/>
              <a:t>management</a:t>
            </a:r>
            <a:r>
              <a:rPr lang="de-DE" sz="1800" dirty="0"/>
              <a:t> such </a:t>
            </a:r>
            <a:r>
              <a:rPr lang="de-DE" sz="1800" dirty="0" err="1"/>
              <a:t>as</a:t>
            </a:r>
            <a:r>
              <a:rPr lang="de-DE" sz="1800" dirty="0"/>
              <a:t> </a:t>
            </a:r>
            <a:r>
              <a:rPr lang="de-DE" sz="1800" dirty="0" err="1"/>
              <a:t>sports</a:t>
            </a:r>
            <a:r>
              <a:rPr lang="de-DE" sz="1800" dirty="0"/>
              <a:t> and </a:t>
            </a:r>
            <a:r>
              <a:rPr lang="de-DE" sz="1800" dirty="0" err="1"/>
              <a:t>nutrition</a:t>
            </a:r>
            <a:r>
              <a:rPr lang="de-DE" sz="1800" dirty="0"/>
              <a:t> </a:t>
            </a:r>
            <a:r>
              <a:rPr lang="de-DE" sz="1800" dirty="0" err="1"/>
              <a:t>programmes</a:t>
            </a:r>
            <a:r>
              <a:rPr lang="de-DE" sz="1800" dirty="0"/>
              <a:t> and </a:t>
            </a:r>
            <a:r>
              <a:rPr lang="de-DE" sz="1800" dirty="0" err="1"/>
              <a:t>psychological</a:t>
            </a:r>
            <a:r>
              <a:rPr lang="de-DE" sz="1800" dirty="0"/>
              <a:t> support </a:t>
            </a:r>
            <a:r>
              <a:rPr lang="de-DE" sz="1800" dirty="0" err="1"/>
              <a:t>can</a:t>
            </a:r>
            <a:r>
              <a:rPr lang="de-DE" sz="1800" dirty="0"/>
              <a:t> </a:t>
            </a:r>
            <a:r>
              <a:rPr lang="de-DE" sz="1800" dirty="0" err="1"/>
              <a:t>be</a:t>
            </a:r>
            <a:r>
              <a:rPr lang="de-DE" sz="1800" dirty="0"/>
              <a:t> </a:t>
            </a:r>
            <a:r>
              <a:rPr lang="de-DE" sz="1800" dirty="0" err="1"/>
              <a:t>used</a:t>
            </a:r>
            <a:r>
              <a:rPr lang="de-DE" sz="1800" dirty="0"/>
              <a:t> to </a:t>
            </a:r>
            <a:r>
              <a:rPr lang="de-DE" sz="1800" dirty="0" err="1"/>
              <a:t>prevent</a:t>
            </a:r>
            <a:r>
              <a:rPr lang="de-DE" sz="1800" dirty="0"/>
              <a:t> </a:t>
            </a:r>
            <a:r>
              <a:rPr lang="de-DE" sz="1800" dirty="0" err="1"/>
              <a:t>long</a:t>
            </a:r>
            <a:r>
              <a:rPr lang="de-DE" sz="1800" dirty="0"/>
              <a:t>-term </a:t>
            </a:r>
            <a:r>
              <a:rPr lang="de-DE" sz="1800" dirty="0" err="1"/>
              <a:t>absenteeism</a:t>
            </a:r>
            <a:r>
              <a:rPr lang="de-DE" sz="1800" dirty="0"/>
              <a:t>. </a:t>
            </a:r>
            <a:r>
              <a:rPr lang="de-DE" sz="1800" dirty="0" err="1"/>
              <a:t>Since</a:t>
            </a:r>
            <a:r>
              <a:rPr lang="de-DE" sz="1800" dirty="0"/>
              <a:t> </a:t>
            </a:r>
            <a:r>
              <a:rPr lang="de-DE" sz="1800" dirty="0" err="1"/>
              <a:t>the</a:t>
            </a:r>
            <a:r>
              <a:rPr lang="de-DE" sz="1800" dirty="0"/>
              <a:t> </a:t>
            </a:r>
            <a:r>
              <a:rPr lang="de-DE" sz="1800" dirty="0" err="1"/>
              <a:t>goal</a:t>
            </a:r>
            <a:r>
              <a:rPr lang="de-DE" sz="1800" dirty="0"/>
              <a:t> of </a:t>
            </a:r>
            <a:r>
              <a:rPr lang="de-DE" sz="1800" dirty="0" err="1"/>
              <a:t>crisis</a:t>
            </a:r>
            <a:r>
              <a:rPr lang="de-DE" sz="1800" dirty="0"/>
              <a:t> </a:t>
            </a:r>
            <a:r>
              <a:rPr lang="de-DE" sz="1800" dirty="0" err="1"/>
              <a:t>management</a:t>
            </a:r>
            <a:r>
              <a:rPr lang="de-DE" sz="1800" dirty="0"/>
              <a:t> </a:t>
            </a:r>
            <a:r>
              <a:rPr lang="de-DE" sz="1800" dirty="0" err="1"/>
              <a:t>is</a:t>
            </a:r>
            <a:r>
              <a:rPr lang="de-DE" sz="1800" dirty="0"/>
              <a:t> to </a:t>
            </a:r>
            <a:r>
              <a:rPr lang="de-DE" sz="1800" dirty="0" err="1"/>
              <a:t>return</a:t>
            </a:r>
            <a:r>
              <a:rPr lang="de-DE" sz="1800" dirty="0"/>
              <a:t> </a:t>
            </a:r>
            <a:r>
              <a:rPr lang="de-DE" sz="1800" dirty="0" err="1"/>
              <a:t>the</a:t>
            </a:r>
            <a:r>
              <a:rPr lang="de-DE" sz="1800" dirty="0"/>
              <a:t> </a:t>
            </a:r>
            <a:r>
              <a:rPr lang="de-DE" sz="1800" dirty="0" err="1"/>
              <a:t>company</a:t>
            </a:r>
            <a:r>
              <a:rPr lang="de-DE" sz="1800" dirty="0"/>
              <a:t> to normal </a:t>
            </a:r>
            <a:r>
              <a:rPr lang="de-DE" sz="1800" dirty="0" err="1"/>
              <a:t>operations</a:t>
            </a:r>
            <a:r>
              <a:rPr lang="de-DE" sz="1800" dirty="0"/>
              <a:t> </a:t>
            </a:r>
            <a:r>
              <a:rPr lang="de-DE" sz="1800" dirty="0" err="1"/>
              <a:t>as</a:t>
            </a:r>
            <a:r>
              <a:rPr lang="de-DE" sz="1800" dirty="0"/>
              <a:t> </a:t>
            </a:r>
            <a:r>
              <a:rPr lang="de-DE" sz="1800" dirty="0" err="1"/>
              <a:t>quickly</a:t>
            </a:r>
            <a:r>
              <a:rPr lang="de-DE" sz="1800" dirty="0"/>
              <a:t> </a:t>
            </a:r>
            <a:r>
              <a:rPr lang="de-DE" sz="1800" dirty="0" err="1"/>
              <a:t>as</a:t>
            </a:r>
            <a:r>
              <a:rPr lang="de-DE" sz="1800" dirty="0"/>
              <a:t> possible, </a:t>
            </a:r>
            <a:r>
              <a:rPr lang="de-DE" sz="1800" dirty="0" err="1"/>
              <a:t>it</a:t>
            </a:r>
            <a:r>
              <a:rPr lang="de-DE" sz="1800" dirty="0"/>
              <a:t> </a:t>
            </a:r>
            <a:r>
              <a:rPr lang="de-DE" sz="1800" dirty="0" err="1"/>
              <a:t>is</a:t>
            </a:r>
            <a:r>
              <a:rPr lang="de-DE" sz="1800" dirty="0"/>
              <a:t> </a:t>
            </a:r>
            <a:r>
              <a:rPr lang="de-DE" sz="1800" dirty="0" err="1"/>
              <a:t>extremely</a:t>
            </a:r>
            <a:r>
              <a:rPr lang="de-DE" sz="1800" dirty="0"/>
              <a:t> </a:t>
            </a:r>
            <a:r>
              <a:rPr lang="de-DE" sz="1800" dirty="0" err="1"/>
              <a:t>important</a:t>
            </a:r>
            <a:r>
              <a:rPr lang="de-DE" sz="1800" dirty="0"/>
              <a:t> to </a:t>
            </a:r>
            <a:r>
              <a:rPr lang="de-DE" sz="1800" dirty="0" err="1"/>
              <a:t>have</a:t>
            </a:r>
            <a:r>
              <a:rPr lang="de-DE" sz="1800" dirty="0"/>
              <a:t> </a:t>
            </a:r>
            <a:r>
              <a:rPr lang="de-DE" sz="1800" dirty="0" err="1"/>
              <a:t>healthy</a:t>
            </a:r>
            <a:r>
              <a:rPr lang="de-DE" sz="1800" dirty="0"/>
              <a:t> </a:t>
            </a:r>
            <a:r>
              <a:rPr lang="de-DE" sz="1800" dirty="0" err="1"/>
              <a:t>employees</a:t>
            </a:r>
            <a:r>
              <a:rPr lang="de-DE" sz="1800" dirty="0"/>
              <a:t> </a:t>
            </a:r>
            <a:r>
              <a:rPr lang="de-DE" sz="1800" dirty="0" err="1"/>
              <a:t>who</a:t>
            </a:r>
            <a:r>
              <a:rPr lang="de-DE" sz="1800" dirty="0"/>
              <a:t> </a:t>
            </a:r>
            <a:r>
              <a:rPr lang="de-DE" sz="1800" dirty="0" err="1"/>
              <a:t>are</a:t>
            </a:r>
            <a:r>
              <a:rPr lang="de-DE" sz="1800" dirty="0"/>
              <a:t> </a:t>
            </a:r>
            <a:r>
              <a:rPr lang="de-DE" sz="1800" dirty="0" err="1"/>
              <a:t>able</a:t>
            </a:r>
            <a:r>
              <a:rPr lang="de-DE" sz="1800" dirty="0"/>
              <a:t> to do so.</a:t>
            </a:r>
            <a:endParaRPr dirty="0"/>
          </a:p>
        </p:txBody>
      </p:sp>
      <p:sp>
        <p:nvSpPr>
          <p:cNvPr id="1964" name="Google Shape;1964;p42"/>
          <p:cNvSpPr txBox="1">
            <a:spLocks noGrp="1"/>
          </p:cNvSpPr>
          <p:nvPr>
            <p:ph type="body" idx="3"/>
          </p:nvPr>
        </p:nvSpPr>
        <p:spPr>
          <a:xfrm>
            <a:off x="1677921" y="524390"/>
            <a:ext cx="4814319"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sz="3600"/>
              <a:t>04 Employee service and benefits programmes</a:t>
            </a:r>
            <a:endParaRPr sz="36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pic>
        <p:nvPicPr>
          <p:cNvPr id="1969" name="Google Shape;1969;p43" descr="Ein Bild, das Text, Person, Tisch, Schreibtisch enthält.&#10;&#10;Automatisch generierte Beschreibung"/>
          <p:cNvPicPr preferRelativeResize="0">
            <a:picLocks noGrp="1"/>
          </p:cNvPicPr>
          <p:nvPr>
            <p:ph type="pic" idx="2"/>
          </p:nvPr>
        </p:nvPicPr>
        <p:blipFill rotWithShape="1">
          <a:blip r:embed="rId3">
            <a:alphaModFix/>
          </a:blip>
          <a:srcRect l="23240" r="23240"/>
          <a:stretch/>
        </p:blipFill>
        <p:spPr>
          <a:xfrm>
            <a:off x="6852062" y="228600"/>
            <a:ext cx="5105121" cy="6362700"/>
          </a:xfrm>
          <a:prstGeom prst="rect">
            <a:avLst/>
          </a:prstGeom>
          <a:solidFill>
            <a:schemeClr val="lt1"/>
          </a:solidFill>
          <a:ln>
            <a:noFill/>
          </a:ln>
        </p:spPr>
      </p:pic>
      <p:sp>
        <p:nvSpPr>
          <p:cNvPr id="1970" name="Google Shape;1970;p43"/>
          <p:cNvSpPr txBox="1"/>
          <p:nvPr/>
        </p:nvSpPr>
        <p:spPr>
          <a:xfrm>
            <a:off x="1698240" y="1574800"/>
            <a:ext cx="4621841" cy="318008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1800"/>
              <a:buFont typeface="Arial"/>
              <a:buNone/>
            </a:pPr>
            <a:r>
              <a:rPr lang="de-DE" sz="1800" b="0" i="0" dirty="0" err="1">
                <a:solidFill>
                  <a:schemeClr val="lt1"/>
                </a:solidFill>
                <a:latin typeface="Calibri"/>
                <a:ea typeface="Calibri"/>
                <a:cs typeface="Calibri"/>
                <a:sym typeface="Calibri"/>
              </a:rPr>
              <a:t>Some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crises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can</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lead</a:t>
            </a:r>
            <a:r>
              <a:rPr lang="de-DE" sz="1800" b="0" i="0" dirty="0">
                <a:solidFill>
                  <a:schemeClr val="lt1"/>
                </a:solidFill>
                <a:latin typeface="Calibri"/>
                <a:ea typeface="Calibri"/>
                <a:cs typeface="Calibri"/>
                <a:sym typeface="Calibri"/>
              </a:rPr>
              <a:t> to </a:t>
            </a:r>
            <a:r>
              <a:rPr lang="de-DE" sz="1800" b="0" i="0" dirty="0" err="1">
                <a:solidFill>
                  <a:schemeClr val="lt1"/>
                </a:solidFill>
                <a:latin typeface="Calibri"/>
                <a:ea typeface="Calibri"/>
                <a:cs typeface="Calibri"/>
                <a:sym typeface="Calibri"/>
              </a:rPr>
              <a:t>certain</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employees</a:t>
            </a:r>
            <a:r>
              <a:rPr lang="de-DE" sz="1800" b="0" i="0" dirty="0">
                <a:solidFill>
                  <a:schemeClr val="lt1"/>
                </a:solidFill>
                <a:latin typeface="Calibri"/>
                <a:ea typeface="Calibri"/>
                <a:cs typeface="Calibri"/>
                <a:sym typeface="Calibri"/>
              </a:rPr>
              <a:t> not </a:t>
            </a:r>
            <a:r>
              <a:rPr lang="de-DE" sz="1800" b="0" i="0" dirty="0" err="1">
                <a:solidFill>
                  <a:schemeClr val="lt1"/>
                </a:solidFill>
                <a:latin typeface="Calibri"/>
                <a:ea typeface="Calibri"/>
                <a:cs typeface="Calibri"/>
                <a:sym typeface="Calibri"/>
              </a:rPr>
              <a:t>being</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able</a:t>
            </a:r>
            <a:r>
              <a:rPr lang="de-DE" sz="1800" b="0" i="0" dirty="0">
                <a:solidFill>
                  <a:schemeClr val="lt1"/>
                </a:solidFill>
                <a:latin typeface="Calibri"/>
                <a:ea typeface="Calibri"/>
                <a:cs typeface="Calibri"/>
                <a:sym typeface="Calibri"/>
              </a:rPr>
              <a:t> to do </a:t>
            </a:r>
            <a:r>
              <a:rPr lang="de-DE" sz="1800" b="0" i="0" dirty="0" err="1">
                <a:solidFill>
                  <a:schemeClr val="lt1"/>
                </a:solidFill>
                <a:latin typeface="Calibri"/>
                <a:ea typeface="Calibri"/>
                <a:cs typeface="Calibri"/>
                <a:sym typeface="Calibri"/>
              </a:rPr>
              <a:t>their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jobs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Then</a:t>
            </a:r>
            <a:r>
              <a:rPr lang="de-DE" sz="1800" b="0" i="0" dirty="0">
                <a:solidFill>
                  <a:schemeClr val="lt1"/>
                </a:solidFill>
                <a:latin typeface="Calibri"/>
                <a:ea typeface="Calibri"/>
                <a:cs typeface="Calibri"/>
                <a:sym typeface="Calibri"/>
              </a:rPr>
              <a:t> proper </a:t>
            </a:r>
            <a:r>
              <a:rPr lang="de-DE" sz="1800" b="0" i="0" dirty="0" err="1">
                <a:solidFill>
                  <a:schemeClr val="lt1"/>
                </a:solidFill>
                <a:latin typeface="Calibri"/>
                <a:ea typeface="Calibri"/>
                <a:cs typeface="Calibri"/>
                <a:sym typeface="Calibri"/>
              </a:rPr>
              <a:t>succession</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management</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is</a:t>
            </a:r>
            <a:r>
              <a:rPr lang="de-DE" sz="1800" b="0" i="0" dirty="0">
                <a:solidFill>
                  <a:schemeClr val="lt1"/>
                </a:solidFill>
                <a:latin typeface="Calibri"/>
                <a:ea typeface="Calibri"/>
                <a:cs typeface="Calibri"/>
                <a:sym typeface="Calibri"/>
              </a:rPr>
              <a:t> essential. </a:t>
            </a:r>
            <a:r>
              <a:rPr lang="de-DE" sz="1800" b="0" i="0" dirty="0" err="1">
                <a:solidFill>
                  <a:schemeClr val="lt1"/>
                </a:solidFill>
                <a:latin typeface="Calibri"/>
                <a:ea typeface="Calibri"/>
                <a:cs typeface="Calibri"/>
                <a:sym typeface="Calibri"/>
              </a:rPr>
              <a:t>For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example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if</a:t>
            </a:r>
            <a:r>
              <a:rPr lang="de-DE" sz="1800" b="0" i="0" dirty="0">
                <a:solidFill>
                  <a:schemeClr val="lt1"/>
                </a:solidFill>
                <a:latin typeface="Calibri"/>
                <a:ea typeface="Calibri"/>
                <a:cs typeface="Calibri"/>
                <a:sym typeface="Calibri"/>
              </a:rPr>
              <a:t> a </a:t>
            </a:r>
            <a:r>
              <a:rPr lang="de-DE" sz="1800" b="0" i="0" dirty="0" err="1">
                <a:solidFill>
                  <a:schemeClr val="lt1"/>
                </a:solidFill>
                <a:latin typeface="Calibri"/>
                <a:ea typeface="Calibri"/>
                <a:cs typeface="Calibri"/>
                <a:sym typeface="Calibri"/>
              </a:rPr>
              <a:t>crisis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has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led</a:t>
            </a:r>
            <a:r>
              <a:rPr lang="de-DE" sz="1800" b="0" i="0" dirty="0">
                <a:solidFill>
                  <a:schemeClr val="lt1"/>
                </a:solidFill>
                <a:latin typeface="Calibri"/>
                <a:ea typeface="Calibri"/>
                <a:cs typeface="Calibri"/>
                <a:sym typeface="Calibri"/>
              </a:rPr>
              <a:t> to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prolonged</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absence</a:t>
            </a:r>
            <a:r>
              <a:rPr lang="de-DE" sz="1800" b="0" i="0" dirty="0">
                <a:solidFill>
                  <a:schemeClr val="lt1"/>
                </a:solidFill>
                <a:latin typeface="Calibri"/>
                <a:ea typeface="Calibri"/>
                <a:cs typeface="Calibri"/>
                <a:sym typeface="Calibri"/>
              </a:rPr>
              <a:t> of a </a:t>
            </a:r>
            <a:r>
              <a:rPr lang="de-DE" sz="1800" b="0" i="0" dirty="0" err="1">
                <a:solidFill>
                  <a:schemeClr val="lt1"/>
                </a:solidFill>
                <a:latin typeface="Calibri"/>
                <a:ea typeface="Calibri"/>
                <a:cs typeface="Calibri"/>
                <a:sym typeface="Calibri"/>
              </a:rPr>
              <a:t>team</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leader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it</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important</a:t>
            </a:r>
            <a:r>
              <a:rPr lang="de-DE" sz="1800" b="0" i="0" dirty="0">
                <a:solidFill>
                  <a:schemeClr val="lt1"/>
                </a:solidFill>
                <a:latin typeface="Calibri"/>
                <a:ea typeface="Calibri"/>
                <a:cs typeface="Calibri"/>
                <a:sym typeface="Calibri"/>
              </a:rPr>
              <a:t> to </a:t>
            </a:r>
            <a:r>
              <a:rPr lang="de-DE" sz="1800" b="0" i="0" dirty="0" err="1">
                <a:solidFill>
                  <a:schemeClr val="lt1"/>
                </a:solidFill>
                <a:latin typeface="Calibri"/>
                <a:ea typeface="Calibri"/>
                <a:cs typeface="Calibri"/>
                <a:sym typeface="Calibri"/>
              </a:rPr>
              <a:t>know</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who</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can</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fill</a:t>
            </a:r>
            <a:r>
              <a:rPr lang="de-DE" sz="1800" b="0" i="0" dirty="0">
                <a:solidFill>
                  <a:schemeClr val="lt1"/>
                </a:solidFill>
                <a:latin typeface="Calibri"/>
                <a:ea typeface="Calibri"/>
                <a:cs typeface="Calibri"/>
                <a:sym typeface="Calibri"/>
              </a:rPr>
              <a:t> in </a:t>
            </a:r>
            <a:r>
              <a:rPr lang="de-DE" sz="1800" b="0" i="0" dirty="0" err="1">
                <a:solidFill>
                  <a:schemeClr val="lt1"/>
                </a:solidFill>
                <a:latin typeface="Calibri"/>
                <a:ea typeface="Calibri"/>
                <a:cs typeface="Calibri"/>
                <a:sym typeface="Calibri"/>
              </a:rPr>
              <a:t>for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that</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team</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leader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while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they</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recover</a:t>
            </a:r>
            <a:r>
              <a:rPr lang="de-DE" sz="1800" b="0" i="0" dirty="0">
                <a:solidFill>
                  <a:schemeClr val="lt1"/>
                </a:solidFill>
                <a:latin typeface="Calibri"/>
                <a:ea typeface="Calibri"/>
                <a:cs typeface="Calibri"/>
                <a:sym typeface="Calibri"/>
              </a:rPr>
              <a:t>. Keep </a:t>
            </a:r>
            <a:r>
              <a:rPr lang="de-DE" sz="1800" b="0" i="0" dirty="0" err="1">
                <a:solidFill>
                  <a:schemeClr val="lt1"/>
                </a:solidFill>
                <a:latin typeface="Calibri"/>
                <a:ea typeface="Calibri"/>
                <a:cs typeface="Calibri"/>
                <a:sym typeface="Calibri"/>
              </a:rPr>
              <a:t>this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contingency</a:t>
            </a:r>
            <a:r>
              <a:rPr lang="de-DE" sz="1800" b="0" i="0" dirty="0">
                <a:solidFill>
                  <a:schemeClr val="lt1"/>
                </a:solidFill>
                <a:latin typeface="Calibri"/>
                <a:ea typeface="Calibri"/>
                <a:cs typeface="Calibri"/>
                <a:sym typeface="Calibri"/>
              </a:rPr>
              <a:t> plan </a:t>
            </a:r>
            <a:r>
              <a:rPr lang="de-DE" sz="1800" b="0" i="0" dirty="0" err="1">
                <a:solidFill>
                  <a:schemeClr val="lt1"/>
                </a:solidFill>
                <a:latin typeface="Calibri"/>
                <a:ea typeface="Calibri"/>
                <a:cs typeface="Calibri"/>
                <a:sym typeface="Calibri"/>
              </a:rPr>
              <a:t>up</a:t>
            </a:r>
            <a:r>
              <a:rPr lang="de-DE" sz="1800" b="0" i="0" dirty="0">
                <a:solidFill>
                  <a:schemeClr val="lt1"/>
                </a:solidFill>
                <a:latin typeface="Calibri"/>
                <a:ea typeface="Calibri"/>
                <a:cs typeface="Calibri"/>
                <a:sym typeface="Calibri"/>
              </a:rPr>
              <a:t> to date and </a:t>
            </a:r>
            <a:r>
              <a:rPr lang="de-DE" sz="1800" b="0" i="0" dirty="0" err="1">
                <a:solidFill>
                  <a:schemeClr val="lt1"/>
                </a:solidFill>
                <a:latin typeface="Calibri"/>
                <a:ea typeface="Calibri"/>
                <a:cs typeface="Calibri"/>
                <a:sym typeface="Calibri"/>
              </a:rPr>
              <a:t>ensure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that</a:t>
            </a:r>
            <a:r>
              <a:rPr lang="de-DE" sz="1800" b="0" i="0" dirty="0">
                <a:solidFill>
                  <a:schemeClr val="lt1"/>
                </a:solidFill>
                <a:latin typeface="Calibri"/>
                <a:ea typeface="Calibri"/>
                <a:cs typeface="Calibri"/>
                <a:sym typeface="Calibri"/>
              </a:rPr>
              <a:t> relevant </a:t>
            </a:r>
            <a:r>
              <a:rPr lang="de-DE" sz="1800" b="0" i="0" dirty="0" err="1">
                <a:solidFill>
                  <a:schemeClr val="lt1"/>
                </a:solidFill>
                <a:latin typeface="Calibri"/>
                <a:ea typeface="Calibri"/>
                <a:cs typeface="Calibri"/>
                <a:sym typeface="Calibri"/>
              </a:rPr>
              <a:t>staff</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are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aware</a:t>
            </a:r>
            <a:r>
              <a:rPr lang="de-DE" sz="1800" b="0" i="0" dirty="0">
                <a:solidFill>
                  <a:schemeClr val="lt1"/>
                </a:solidFill>
                <a:latin typeface="Calibri"/>
                <a:ea typeface="Calibri"/>
                <a:cs typeface="Calibri"/>
                <a:sym typeface="Calibri"/>
              </a:rPr>
              <a:t> of </a:t>
            </a:r>
            <a:r>
              <a:rPr lang="de-DE" sz="1800" b="0" i="0" dirty="0" err="1">
                <a:solidFill>
                  <a:schemeClr val="lt1"/>
                </a:solidFill>
                <a:latin typeface="Calibri"/>
                <a:ea typeface="Calibri"/>
                <a:cs typeface="Calibri"/>
                <a:sym typeface="Calibri"/>
              </a:rPr>
              <a:t>their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roles</a:t>
            </a:r>
            <a:r>
              <a:rPr lang="de-DE" sz="1800" b="0" i="0" dirty="0">
                <a:solidFill>
                  <a:schemeClr val="lt1"/>
                </a:solidFill>
                <a:latin typeface="Calibri"/>
                <a:ea typeface="Calibri"/>
                <a:cs typeface="Calibri"/>
                <a:sym typeface="Calibri"/>
              </a:rPr>
              <a:t>.</a:t>
            </a:r>
            <a:endParaRPr dirty="0"/>
          </a:p>
        </p:txBody>
      </p:sp>
      <p:sp>
        <p:nvSpPr>
          <p:cNvPr id="1971" name="Google Shape;1971;p43"/>
          <p:cNvSpPr txBox="1"/>
          <p:nvPr/>
        </p:nvSpPr>
        <p:spPr>
          <a:xfrm>
            <a:off x="1698240" y="514230"/>
            <a:ext cx="4814319"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0" i="0">
                <a:solidFill>
                  <a:schemeClr val="lt1"/>
                </a:solidFill>
                <a:latin typeface="Calibri"/>
                <a:ea typeface="Calibri"/>
                <a:cs typeface="Calibri"/>
                <a:sym typeface="Calibri"/>
              </a:rPr>
              <a:t>05 Talent &amp; Succession Planning</a:t>
            </a:r>
            <a:endParaRPr sz="3600" b="0" i="0">
              <a:solidFill>
                <a:schemeClr val="lt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75"/>
        <p:cNvGrpSpPr/>
        <p:nvPr/>
      </p:nvGrpSpPr>
      <p:grpSpPr>
        <a:xfrm>
          <a:off x="0" y="0"/>
          <a:ext cx="0" cy="0"/>
          <a:chOff x="0" y="0"/>
          <a:chExt cx="0" cy="0"/>
        </a:xfrm>
      </p:grpSpPr>
      <p:pic>
        <p:nvPicPr>
          <p:cNvPr id="1976" name="Google Shape;1976;p44" descr="Ein Bild, das Person, Menge enthält.&#10;&#10;Automatisch generierte Beschreibung"/>
          <p:cNvPicPr preferRelativeResize="0">
            <a:picLocks noGrp="1"/>
          </p:cNvPicPr>
          <p:nvPr>
            <p:ph type="pic" idx="2"/>
          </p:nvPr>
        </p:nvPicPr>
        <p:blipFill rotWithShape="1">
          <a:blip r:embed="rId3">
            <a:alphaModFix/>
          </a:blip>
          <a:srcRect l="46706" t="-299" r="13173" b="299"/>
          <a:stretch/>
        </p:blipFill>
        <p:spPr>
          <a:xfrm>
            <a:off x="6852062" y="228600"/>
            <a:ext cx="5105121" cy="6362700"/>
          </a:xfrm>
          <a:prstGeom prst="rect">
            <a:avLst/>
          </a:prstGeom>
          <a:solidFill>
            <a:schemeClr val="lt1"/>
          </a:solidFill>
          <a:ln>
            <a:noFill/>
          </a:ln>
        </p:spPr>
      </p:pic>
      <p:sp>
        <p:nvSpPr>
          <p:cNvPr id="1977" name="Google Shape;1977;p44"/>
          <p:cNvSpPr txBox="1">
            <a:spLocks noGrp="1"/>
          </p:cNvSpPr>
          <p:nvPr>
            <p:ph type="body" idx="1"/>
          </p:nvPr>
        </p:nvSpPr>
        <p:spPr>
          <a:xfrm>
            <a:off x="1718561" y="2175898"/>
            <a:ext cx="4621841" cy="227899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800"/>
              <a:buNone/>
            </a:pPr>
            <a:r>
              <a:rPr lang="de-DE" sz="1800" dirty="0"/>
              <a:t>In </a:t>
            </a:r>
            <a:r>
              <a:rPr lang="de-DE" sz="1800" dirty="0" err="1"/>
              <a:t>the</a:t>
            </a:r>
            <a:r>
              <a:rPr lang="de-DE" sz="1800" dirty="0"/>
              <a:t> </a:t>
            </a:r>
            <a:r>
              <a:rPr lang="de-DE" sz="1800" dirty="0" err="1"/>
              <a:t>area</a:t>
            </a:r>
            <a:r>
              <a:rPr lang="de-DE" sz="1800" dirty="0"/>
              <a:t> of </a:t>
            </a:r>
            <a:r>
              <a:rPr lang="de-DE" sz="1800" dirty="0" err="1"/>
              <a:t>crisis</a:t>
            </a:r>
            <a:r>
              <a:rPr lang="de-DE" sz="1800" dirty="0"/>
              <a:t> </a:t>
            </a:r>
            <a:r>
              <a:rPr lang="de-DE" sz="1800" dirty="0" err="1"/>
              <a:t>communication</a:t>
            </a:r>
            <a:r>
              <a:rPr lang="de-DE" sz="1800" dirty="0"/>
              <a:t>, </a:t>
            </a:r>
            <a:r>
              <a:rPr lang="de-DE" sz="1800" dirty="0" err="1"/>
              <a:t>the</a:t>
            </a:r>
            <a:r>
              <a:rPr lang="de-DE" sz="1800" dirty="0"/>
              <a:t> human </a:t>
            </a:r>
            <a:r>
              <a:rPr lang="de-DE" sz="1800" dirty="0" err="1"/>
              <a:t>resources</a:t>
            </a:r>
            <a:r>
              <a:rPr lang="de-DE" sz="1800" dirty="0"/>
              <a:t> </a:t>
            </a:r>
            <a:r>
              <a:rPr lang="de-DE" sz="1800" dirty="0" err="1"/>
              <a:t>manager</a:t>
            </a:r>
            <a:r>
              <a:rPr lang="de-DE" sz="1800" dirty="0"/>
              <a:t> </a:t>
            </a:r>
            <a:r>
              <a:rPr lang="de-DE" sz="1800" dirty="0" err="1"/>
              <a:t>is</a:t>
            </a:r>
            <a:r>
              <a:rPr lang="de-DE" sz="1800" dirty="0"/>
              <a:t> </a:t>
            </a:r>
            <a:r>
              <a:rPr lang="de-DE" sz="1800" dirty="0" err="1"/>
              <a:t>responsible</a:t>
            </a:r>
            <a:r>
              <a:rPr lang="de-DE" sz="1800" dirty="0"/>
              <a:t> </a:t>
            </a:r>
            <a:r>
              <a:rPr lang="de-DE" sz="1800" dirty="0" err="1"/>
              <a:t>for</a:t>
            </a:r>
            <a:r>
              <a:rPr lang="de-DE" sz="1800" dirty="0"/>
              <a:t> internal </a:t>
            </a:r>
            <a:r>
              <a:rPr lang="de-DE" sz="1800" dirty="0" err="1"/>
              <a:t>crisis</a:t>
            </a:r>
            <a:r>
              <a:rPr lang="de-DE" sz="1800" dirty="0"/>
              <a:t> </a:t>
            </a:r>
            <a:r>
              <a:rPr lang="de-DE" sz="1800" dirty="0" err="1"/>
              <a:t>communication</a:t>
            </a:r>
            <a:r>
              <a:rPr lang="de-DE" sz="1800" dirty="0"/>
              <a:t>. This </a:t>
            </a:r>
            <a:r>
              <a:rPr lang="de-DE" sz="1800" dirty="0" err="1"/>
              <a:t>can</a:t>
            </a:r>
            <a:r>
              <a:rPr lang="de-DE" sz="1800" dirty="0"/>
              <a:t> </a:t>
            </a:r>
            <a:r>
              <a:rPr lang="de-DE" sz="1800" dirty="0" err="1"/>
              <a:t>be</a:t>
            </a:r>
            <a:r>
              <a:rPr lang="de-DE" sz="1800" dirty="0"/>
              <a:t> </a:t>
            </a:r>
            <a:r>
              <a:rPr lang="de-DE" sz="1800" dirty="0" err="1"/>
              <a:t>done</a:t>
            </a:r>
            <a:r>
              <a:rPr lang="de-DE" sz="1800" dirty="0"/>
              <a:t> via a </a:t>
            </a:r>
            <a:r>
              <a:rPr lang="de-DE" sz="1800" dirty="0" err="1"/>
              <a:t>predefined</a:t>
            </a:r>
            <a:r>
              <a:rPr lang="de-DE" sz="1800" dirty="0"/>
              <a:t> </a:t>
            </a:r>
            <a:r>
              <a:rPr lang="de-DE" sz="1800" dirty="0" err="1"/>
              <a:t>channel</a:t>
            </a:r>
            <a:r>
              <a:rPr lang="de-DE" sz="1800" dirty="0"/>
              <a:t> (</a:t>
            </a:r>
            <a:r>
              <a:rPr lang="de-DE" sz="1800" dirty="0" err="1"/>
              <a:t>intranet</a:t>
            </a:r>
            <a:r>
              <a:rPr lang="de-DE" sz="1800" dirty="0"/>
              <a:t>, mail </a:t>
            </a:r>
            <a:r>
              <a:rPr lang="de-DE" sz="1800" dirty="0" err="1"/>
              <a:t>distribution</a:t>
            </a:r>
            <a:r>
              <a:rPr lang="de-DE" sz="1800" dirty="0"/>
              <a:t> </a:t>
            </a:r>
            <a:r>
              <a:rPr lang="de-DE" sz="1800" dirty="0" err="1"/>
              <a:t>list</a:t>
            </a:r>
            <a:r>
              <a:rPr lang="de-DE" sz="1800" dirty="0"/>
              <a:t>, </a:t>
            </a:r>
            <a:r>
              <a:rPr lang="de-DE" sz="1800" dirty="0" err="1"/>
              <a:t>telephone</a:t>
            </a:r>
            <a:r>
              <a:rPr lang="de-DE" sz="1800" dirty="0"/>
              <a:t>, etc.). Here, </a:t>
            </a:r>
            <a:r>
              <a:rPr lang="de-DE" sz="1800" dirty="0" err="1"/>
              <a:t>close</a:t>
            </a:r>
            <a:r>
              <a:rPr lang="de-DE" sz="1800" dirty="0"/>
              <a:t> </a:t>
            </a:r>
            <a:r>
              <a:rPr lang="de-DE" sz="1800" dirty="0" err="1"/>
              <a:t>cooperation</a:t>
            </a:r>
            <a:r>
              <a:rPr lang="de-DE" sz="1800" dirty="0"/>
              <a:t> </a:t>
            </a:r>
            <a:r>
              <a:rPr lang="de-DE" sz="1800" dirty="0" err="1"/>
              <a:t>with</a:t>
            </a:r>
            <a:r>
              <a:rPr lang="de-DE" sz="1800" dirty="0"/>
              <a:t> </a:t>
            </a:r>
            <a:r>
              <a:rPr lang="de-DE" sz="1800" dirty="0" err="1"/>
              <a:t>the</a:t>
            </a:r>
            <a:r>
              <a:rPr lang="de-DE" sz="1800" dirty="0"/>
              <a:t> </a:t>
            </a:r>
            <a:r>
              <a:rPr lang="de-DE" sz="1800" dirty="0" err="1"/>
              <a:t>managers</a:t>
            </a:r>
            <a:r>
              <a:rPr lang="de-DE" sz="1800" dirty="0"/>
              <a:t> </a:t>
            </a:r>
            <a:r>
              <a:rPr lang="de-DE" sz="1800" dirty="0" err="1"/>
              <a:t>is</a:t>
            </a:r>
            <a:r>
              <a:rPr lang="de-DE" sz="1800" dirty="0"/>
              <a:t> essential to </a:t>
            </a:r>
            <a:r>
              <a:rPr lang="de-DE" sz="1800" dirty="0" err="1"/>
              <a:t>ensure</a:t>
            </a:r>
            <a:r>
              <a:rPr lang="de-DE" sz="1800" dirty="0"/>
              <a:t> </a:t>
            </a:r>
            <a:r>
              <a:rPr lang="de-DE" sz="1800" dirty="0" err="1"/>
              <a:t>timeliness</a:t>
            </a:r>
            <a:r>
              <a:rPr lang="de-DE" sz="1800" dirty="0"/>
              <a:t> and to </a:t>
            </a:r>
            <a:r>
              <a:rPr lang="de-DE" sz="1800" dirty="0" err="1"/>
              <a:t>avoid</a:t>
            </a:r>
            <a:r>
              <a:rPr lang="de-DE" sz="1800" dirty="0"/>
              <a:t> </a:t>
            </a:r>
            <a:r>
              <a:rPr lang="de-DE" sz="1800" dirty="0" err="1"/>
              <a:t>misinformation</a:t>
            </a:r>
            <a:r>
              <a:rPr lang="de-DE" sz="1800" dirty="0"/>
              <a:t>. At </a:t>
            </a:r>
            <a:r>
              <a:rPr lang="de-DE" sz="1800" dirty="0" err="1"/>
              <a:t>the</a:t>
            </a:r>
            <a:r>
              <a:rPr lang="de-DE" sz="1800" dirty="0"/>
              <a:t> same time, </a:t>
            </a:r>
            <a:r>
              <a:rPr lang="de-DE" sz="1800" dirty="0" err="1"/>
              <a:t>employee</a:t>
            </a:r>
            <a:r>
              <a:rPr lang="de-DE" sz="1800" dirty="0"/>
              <a:t> </a:t>
            </a:r>
            <a:r>
              <a:rPr lang="de-DE" sz="1800" dirty="0" err="1"/>
              <a:t>feedback</a:t>
            </a:r>
            <a:r>
              <a:rPr lang="de-DE" sz="1800" dirty="0"/>
              <a:t> </a:t>
            </a:r>
            <a:r>
              <a:rPr lang="de-DE" sz="1800" dirty="0" err="1"/>
              <a:t>can</a:t>
            </a:r>
            <a:r>
              <a:rPr lang="de-DE" sz="1800" dirty="0"/>
              <a:t> </a:t>
            </a:r>
            <a:r>
              <a:rPr lang="de-DE" sz="1800" dirty="0" err="1"/>
              <a:t>reach</a:t>
            </a:r>
            <a:r>
              <a:rPr lang="de-DE" sz="1800" dirty="0"/>
              <a:t> </a:t>
            </a:r>
            <a:r>
              <a:rPr lang="de-DE" sz="1800" dirty="0" err="1"/>
              <a:t>the</a:t>
            </a:r>
            <a:r>
              <a:rPr lang="de-DE" sz="1800" dirty="0"/>
              <a:t> </a:t>
            </a:r>
            <a:r>
              <a:rPr lang="de-DE" sz="1800" dirty="0" err="1"/>
              <a:t>manager</a:t>
            </a:r>
            <a:r>
              <a:rPr lang="de-DE" sz="1800" dirty="0"/>
              <a:t> </a:t>
            </a:r>
            <a:r>
              <a:rPr lang="de-DE" sz="1800" dirty="0" err="1"/>
              <a:t>directly</a:t>
            </a:r>
            <a:r>
              <a:rPr lang="de-DE" sz="1800" dirty="0"/>
              <a:t>.</a:t>
            </a:r>
            <a:endParaRPr dirty="0"/>
          </a:p>
          <a:p>
            <a:pPr marL="228600" lvl="0" indent="-228600" algn="l" rtl="0">
              <a:lnSpc>
                <a:spcPct val="90000"/>
              </a:lnSpc>
              <a:spcBef>
                <a:spcPts val="1000"/>
              </a:spcBef>
              <a:spcAft>
                <a:spcPts val="0"/>
              </a:spcAft>
              <a:buClr>
                <a:schemeClr val="lt1"/>
              </a:buClr>
              <a:buSzPts val="1800"/>
              <a:buNone/>
            </a:pPr>
            <a:endParaRPr sz="1800" dirty="0"/>
          </a:p>
        </p:txBody>
      </p:sp>
      <p:sp>
        <p:nvSpPr>
          <p:cNvPr id="1978" name="Google Shape;1978;p4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t>06 Crisis Communication and employee relations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7581AA5-B006-D309-10B4-DE3C50951398}"/>
              </a:ext>
            </a:extLst>
          </p:cNvPr>
          <p:cNvSpPr>
            <a:spLocks noGrp="1"/>
          </p:cNvSpPr>
          <p:nvPr>
            <p:ph type="body" idx="1"/>
          </p:nvPr>
        </p:nvSpPr>
        <p:spPr/>
        <p:txBody>
          <a:bodyPr/>
          <a:lstStyle/>
          <a:p>
            <a:r>
              <a:rPr lang="de-DE" dirty="0" err="1"/>
              <a:t>Please</a:t>
            </a:r>
            <a:r>
              <a:rPr lang="de-DE" dirty="0"/>
              <a:t> </a:t>
            </a:r>
            <a:r>
              <a:rPr lang="de-DE" dirty="0" err="1"/>
              <a:t>take</a:t>
            </a:r>
            <a:r>
              <a:rPr lang="de-DE" dirty="0"/>
              <a:t> a </a:t>
            </a:r>
            <a:r>
              <a:rPr lang="de-DE" dirty="0" err="1"/>
              <a:t>look</a:t>
            </a:r>
            <a:r>
              <a:rPr lang="de-DE" dirty="0"/>
              <a:t> at </a:t>
            </a:r>
            <a:r>
              <a:rPr lang="de-DE" dirty="0">
                <a:solidFill>
                  <a:schemeClr val="bg1"/>
                </a:solidFill>
                <a:hlinkClick r:id="rId2">
                  <a:extLst>
                    <a:ext uri="{A12FA001-AC4F-418D-AE19-62706E023703}">
                      <ahyp:hlinkClr xmlns:ahyp="http://schemas.microsoft.com/office/drawing/2018/hyperlinkcolor" val="tx"/>
                    </a:ext>
                  </a:extLst>
                </a:hlinkClick>
              </a:rPr>
              <a:t>case </a:t>
            </a:r>
            <a:r>
              <a:rPr lang="de-DE" dirty="0" err="1">
                <a:solidFill>
                  <a:schemeClr val="bg1"/>
                </a:solidFill>
                <a:hlinkClick r:id="rId2">
                  <a:extLst>
                    <a:ext uri="{A12FA001-AC4F-418D-AE19-62706E023703}">
                      <ahyp:hlinkClr xmlns:ahyp="http://schemas.microsoft.com/office/drawing/2018/hyperlinkcolor" val="tx"/>
                    </a:ext>
                  </a:extLst>
                </a:hlinkClick>
              </a:rPr>
              <a:t>study</a:t>
            </a:r>
            <a:r>
              <a:rPr lang="de-DE" dirty="0">
                <a:solidFill>
                  <a:schemeClr val="bg1"/>
                </a:solidFill>
                <a:hlinkClick r:id="rId2">
                  <a:extLst>
                    <a:ext uri="{A12FA001-AC4F-418D-AE19-62706E023703}">
                      <ahyp:hlinkClr xmlns:ahyp="http://schemas.microsoft.com/office/drawing/2018/hyperlinkcolor" val="tx"/>
                    </a:ext>
                  </a:extLst>
                </a:hlinkClick>
              </a:rPr>
              <a:t> </a:t>
            </a:r>
            <a:r>
              <a:rPr lang="de-DE" dirty="0" err="1">
                <a:solidFill>
                  <a:schemeClr val="bg1"/>
                </a:solidFill>
                <a:hlinkClick r:id="rId2">
                  <a:extLst>
                    <a:ext uri="{A12FA001-AC4F-418D-AE19-62706E023703}">
                      <ahyp:hlinkClr xmlns:ahyp="http://schemas.microsoft.com/office/drawing/2018/hyperlinkcolor" val="tx"/>
                    </a:ext>
                  </a:extLst>
                </a:hlinkClick>
              </a:rPr>
              <a:t>no</a:t>
            </a:r>
            <a:r>
              <a:rPr lang="de-DE" dirty="0">
                <a:solidFill>
                  <a:schemeClr val="bg1"/>
                </a:solidFill>
                <a:hlinkClick r:id="rId2">
                  <a:extLst>
                    <a:ext uri="{A12FA001-AC4F-418D-AE19-62706E023703}">
                      <ahyp:hlinkClr xmlns:ahyp="http://schemas.microsoft.com/office/drawing/2018/hyperlinkcolor" val="tx"/>
                    </a:ext>
                  </a:extLst>
                </a:hlinkClick>
              </a:rPr>
              <a:t>. 9</a:t>
            </a:r>
            <a:r>
              <a:rPr lang="de-DE" dirty="0"/>
              <a:t> to </a:t>
            </a:r>
            <a:r>
              <a:rPr lang="en-GB" dirty="0"/>
              <a:t>discuss the handling of human resources during a crisis using the example of a travel agency.</a:t>
            </a:r>
          </a:p>
        </p:txBody>
      </p:sp>
      <p:sp>
        <p:nvSpPr>
          <p:cNvPr id="6" name="Textplatzhalter 5">
            <a:extLst>
              <a:ext uri="{FF2B5EF4-FFF2-40B4-BE49-F238E27FC236}">
                <a16:creationId xmlns:a16="http://schemas.microsoft.com/office/drawing/2014/main" id="{B7E02B71-28B4-6CBB-830F-C2111AC94981}"/>
              </a:ext>
            </a:extLst>
          </p:cNvPr>
          <p:cNvSpPr>
            <a:spLocks noGrp="1"/>
          </p:cNvSpPr>
          <p:nvPr>
            <p:ph type="body" idx="2"/>
          </p:nvPr>
        </p:nvSpPr>
        <p:spPr/>
        <p:txBody>
          <a:bodyPr/>
          <a:lstStyle/>
          <a:p>
            <a:r>
              <a:rPr lang="de-DE" dirty="0"/>
              <a:t>Case Study</a:t>
            </a:r>
            <a:endParaRPr lang="en-GB" dirty="0"/>
          </a:p>
        </p:txBody>
      </p:sp>
      <p:pic>
        <p:nvPicPr>
          <p:cNvPr id="7" name="Grafik 6" descr="Lupe">
            <a:extLst>
              <a:ext uri="{FF2B5EF4-FFF2-40B4-BE49-F238E27FC236}">
                <a16:creationId xmlns:a16="http://schemas.microsoft.com/office/drawing/2014/main" id="{B6138C49-F338-535D-C2AD-AE26FAF720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6859" y="1579204"/>
            <a:ext cx="2890084" cy="2890084"/>
          </a:xfrm>
          <a:prstGeom prst="rect">
            <a:avLst/>
          </a:prstGeom>
        </p:spPr>
      </p:pic>
    </p:spTree>
    <p:extLst>
      <p:ext uri="{BB962C8B-B14F-4D97-AF65-F5344CB8AC3E}">
        <p14:creationId xmlns:p14="http://schemas.microsoft.com/office/powerpoint/2010/main" val="33916030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982"/>
        <p:cNvGrpSpPr/>
        <p:nvPr/>
      </p:nvGrpSpPr>
      <p:grpSpPr>
        <a:xfrm>
          <a:off x="0" y="0"/>
          <a:ext cx="0" cy="0"/>
          <a:chOff x="0" y="0"/>
          <a:chExt cx="0" cy="0"/>
        </a:xfrm>
      </p:grpSpPr>
      <p:sp>
        <p:nvSpPr>
          <p:cNvPr id="1983" name="Google Shape;1983;p45"/>
          <p:cNvSpPr txBox="1">
            <a:spLocks noGrp="1"/>
          </p:cNvSpPr>
          <p:nvPr>
            <p:ph type="body" idx="1"/>
          </p:nvPr>
        </p:nvSpPr>
        <p:spPr>
          <a:xfrm>
            <a:off x="666708" y="752638"/>
            <a:ext cx="4697772"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400"/>
              <a:buNone/>
            </a:pPr>
            <a:r>
              <a:rPr lang="de-DE" sz="4400"/>
              <a:t>04</a:t>
            </a:r>
            <a:r>
              <a:rPr lang="de-DE"/>
              <a:t> Communication in Crisis </a:t>
            </a:r>
            <a:endParaRPr/>
          </a:p>
        </p:txBody>
      </p:sp>
      <p:sp>
        <p:nvSpPr>
          <p:cNvPr id="1984" name="Google Shape;1984;p45"/>
          <p:cNvSpPr txBox="1"/>
          <p:nvPr/>
        </p:nvSpPr>
        <p:spPr>
          <a:xfrm>
            <a:off x="666708" y="2849087"/>
            <a:ext cx="4235894" cy="2062859"/>
          </a:xfrm>
          <a:prstGeom prst="rect">
            <a:avLst/>
          </a:prstGeom>
          <a:noFill/>
          <a:ln>
            <a:noFill/>
          </a:ln>
        </p:spPr>
        <p:txBody>
          <a:bodyPr spcFirstLastPara="1" wrap="square" lIns="91425" tIns="45700" rIns="91425" bIns="45700" anchor="t" anchorCtr="0">
            <a:normAutofit/>
          </a:bodyPr>
          <a:lstStyle/>
          <a:p>
            <a:pPr marL="0" marR="0" lvl="0" indent="0" algn="l" rtl="0">
              <a:lnSpc>
                <a:spcPct val="102727"/>
              </a:lnSpc>
              <a:spcBef>
                <a:spcPts val="0"/>
              </a:spcBef>
              <a:spcAft>
                <a:spcPts val="0"/>
              </a:spcAft>
              <a:buClr>
                <a:schemeClr val="lt1"/>
              </a:buClr>
              <a:buSzPts val="2200"/>
              <a:buFont typeface="Arial"/>
              <a:buNone/>
            </a:pPr>
            <a:r>
              <a:rPr lang="de-DE" sz="2200" b="0" i="0" dirty="0" err="1">
                <a:solidFill>
                  <a:schemeClr val="lt1"/>
                </a:solidFill>
                <a:latin typeface="Calibri"/>
                <a:ea typeface="Calibri"/>
                <a:cs typeface="Calibri"/>
                <a:sym typeface="Calibri"/>
              </a:rPr>
              <a:t>Your</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stakeholders</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trust</a:t>
            </a:r>
            <a:r>
              <a:rPr lang="de-DE" sz="2200" b="0" i="0" dirty="0">
                <a:solidFill>
                  <a:schemeClr val="lt1"/>
                </a:solidFill>
                <a:latin typeface="Calibri"/>
                <a:ea typeface="Calibri"/>
                <a:cs typeface="Calibri"/>
                <a:sym typeface="Calibri"/>
              </a:rPr>
              <a:t> in </a:t>
            </a:r>
            <a:r>
              <a:rPr lang="de-DE" sz="2200" b="0" i="0" dirty="0" err="1">
                <a:solidFill>
                  <a:schemeClr val="lt1"/>
                </a:solidFill>
                <a:latin typeface="Calibri"/>
                <a:ea typeface="Calibri"/>
                <a:cs typeface="Calibri"/>
                <a:sym typeface="Calibri"/>
              </a:rPr>
              <a:t>you</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Give</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them</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reason</a:t>
            </a:r>
            <a:r>
              <a:rPr lang="de-DE" sz="2200" b="0" i="0" dirty="0">
                <a:solidFill>
                  <a:schemeClr val="lt1"/>
                </a:solidFill>
                <a:latin typeface="Calibri"/>
                <a:ea typeface="Calibri"/>
                <a:cs typeface="Calibri"/>
                <a:sym typeface="Calibri"/>
              </a:rPr>
              <a:t> to </a:t>
            </a:r>
            <a:r>
              <a:rPr lang="de-DE" sz="2200" b="0" i="0" dirty="0" err="1">
                <a:solidFill>
                  <a:schemeClr val="lt1"/>
                </a:solidFill>
                <a:latin typeface="Calibri"/>
                <a:ea typeface="Calibri"/>
                <a:cs typeface="Calibri"/>
                <a:sym typeface="Calibri"/>
              </a:rPr>
              <a:t>keep</a:t>
            </a:r>
            <a:r>
              <a:rPr lang="de-DE" sz="2200" b="0" i="0" dirty="0">
                <a:solidFill>
                  <a:schemeClr val="lt1"/>
                </a:solidFill>
                <a:latin typeface="Calibri"/>
                <a:ea typeface="Calibri"/>
                <a:cs typeface="Calibri"/>
                <a:sym typeface="Calibri"/>
              </a:rPr>
              <a:t> </a:t>
            </a:r>
            <a:r>
              <a:rPr lang="de-DE" sz="2200" b="0" i="0" dirty="0" err="1">
                <a:solidFill>
                  <a:schemeClr val="lt1"/>
                </a:solidFill>
                <a:latin typeface="Calibri"/>
                <a:ea typeface="Calibri"/>
                <a:cs typeface="Calibri"/>
                <a:sym typeface="Calibri"/>
              </a:rPr>
              <a:t>doing</a:t>
            </a:r>
            <a:r>
              <a:rPr lang="de-DE" sz="2200" b="0" i="0" dirty="0">
                <a:solidFill>
                  <a:schemeClr val="lt1"/>
                </a:solidFill>
                <a:latin typeface="Calibri"/>
                <a:ea typeface="Calibri"/>
                <a:cs typeface="Calibri"/>
                <a:sym typeface="Calibri"/>
              </a:rPr>
              <a:t> it.</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988"/>
        <p:cNvGrpSpPr/>
        <p:nvPr/>
      </p:nvGrpSpPr>
      <p:grpSpPr>
        <a:xfrm>
          <a:off x="0" y="0"/>
          <a:ext cx="0" cy="0"/>
          <a:chOff x="0" y="0"/>
          <a:chExt cx="0" cy="0"/>
        </a:xfrm>
      </p:grpSpPr>
      <p:sp>
        <p:nvSpPr>
          <p:cNvPr id="1989" name="Google Shape;1989;p46"/>
          <p:cNvSpPr txBox="1">
            <a:spLocks noGrp="1"/>
          </p:cNvSpPr>
          <p:nvPr>
            <p:ph type="body" idx="1"/>
          </p:nvPr>
        </p:nvSpPr>
        <p:spPr>
          <a:xfrm>
            <a:off x="1722785" y="4199054"/>
            <a:ext cx="4621800" cy="18762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400"/>
              <a:buNone/>
            </a:pPr>
            <a:r>
              <a:rPr lang="de-DE" b="1">
                <a:latin typeface="Calibri"/>
                <a:ea typeface="Calibri"/>
                <a:cs typeface="Calibri"/>
                <a:sym typeface="Calibri"/>
              </a:rPr>
              <a:t>Stakeholders = all groups inside and outside the organization, who influence performance and goal achievement of the organization with what they do</a:t>
            </a:r>
            <a:endParaRPr/>
          </a:p>
          <a:p>
            <a:pPr marL="12700" lvl="0" indent="-12700" algn="l" rtl="0">
              <a:lnSpc>
                <a:spcPct val="90000"/>
              </a:lnSpc>
              <a:spcBef>
                <a:spcPts val="1000"/>
              </a:spcBef>
              <a:spcAft>
                <a:spcPts val="0"/>
              </a:spcAft>
              <a:buClr>
                <a:schemeClr val="lt1"/>
              </a:buClr>
              <a:buSzPts val="2400"/>
              <a:buNone/>
            </a:pPr>
            <a:endParaRPr>
              <a:latin typeface="Calibri"/>
              <a:ea typeface="Calibri"/>
              <a:cs typeface="Calibri"/>
              <a:sym typeface="Calibri"/>
            </a:endParaRPr>
          </a:p>
          <a:p>
            <a:pPr marL="12700" lvl="0" indent="-12700" algn="l" rtl="0">
              <a:lnSpc>
                <a:spcPct val="90000"/>
              </a:lnSpc>
              <a:spcBef>
                <a:spcPts val="1000"/>
              </a:spcBef>
              <a:spcAft>
                <a:spcPts val="0"/>
              </a:spcAft>
              <a:buClr>
                <a:schemeClr val="lt1"/>
              </a:buClr>
              <a:buSzPts val="2400"/>
              <a:buNone/>
            </a:pPr>
            <a:endParaRPr sz="2400" b="1">
              <a:latin typeface="Calibri"/>
              <a:ea typeface="Calibri"/>
              <a:cs typeface="Calibri"/>
              <a:sym typeface="Calibri"/>
            </a:endParaRPr>
          </a:p>
        </p:txBody>
      </p:sp>
      <p:sp>
        <p:nvSpPr>
          <p:cNvPr id="1990" name="Google Shape;1990;p46"/>
          <p:cNvSpPr txBox="1">
            <a:spLocks noGrp="1"/>
          </p:cNvSpPr>
          <p:nvPr>
            <p:ph type="body" idx="3"/>
          </p:nvPr>
        </p:nvSpPr>
        <p:spPr>
          <a:xfrm>
            <a:off x="1718560" y="404206"/>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a:solidFill>
                  <a:schemeClr val="lt1"/>
                </a:solidFill>
              </a:rPr>
              <a:t>Purpose of Stakeholder Communication in Crisis</a:t>
            </a:r>
            <a:endParaRPr/>
          </a:p>
        </p:txBody>
      </p:sp>
      <p:sp>
        <p:nvSpPr>
          <p:cNvPr id="1991" name="Google Shape;1991;p46"/>
          <p:cNvSpPr txBox="1"/>
          <p:nvPr/>
        </p:nvSpPr>
        <p:spPr>
          <a:xfrm>
            <a:off x="1517380" y="2240726"/>
            <a:ext cx="4621800" cy="1876200"/>
          </a:xfrm>
          <a:prstGeom prst="rect">
            <a:avLst/>
          </a:prstGeom>
          <a:noFill/>
          <a:ln>
            <a:noFill/>
          </a:ln>
        </p:spPr>
        <p:txBody>
          <a:bodyPr spcFirstLastPara="1" wrap="square" lIns="91425" tIns="45700" rIns="91425" bIns="45700" anchor="t" anchorCtr="0">
            <a:normAutofit fontScale="92500"/>
          </a:bodyPr>
          <a:lstStyle/>
          <a:p>
            <a:pPr marL="228600" marR="0" lvl="0" indent="-228600" algn="l" rtl="0">
              <a:lnSpc>
                <a:spcPct val="100000"/>
              </a:lnSpc>
              <a:spcBef>
                <a:spcPts val="0"/>
              </a:spcBef>
              <a:spcAft>
                <a:spcPts val="0"/>
              </a:spcAft>
              <a:buClr>
                <a:schemeClr val="lt1"/>
              </a:buClr>
              <a:buSzPts val="2400"/>
              <a:buFont typeface="Arial"/>
              <a:buNone/>
            </a:pPr>
            <a:r>
              <a:rPr lang="de-DE" sz="2400" b="1" i="0" dirty="0">
                <a:solidFill>
                  <a:schemeClr val="lt1"/>
                </a:solidFill>
                <a:latin typeface="Calibri"/>
                <a:ea typeface="Calibri"/>
                <a:cs typeface="Calibri"/>
                <a:sym typeface="Calibri"/>
              </a:rPr>
              <a:t>The </a:t>
            </a:r>
            <a:r>
              <a:rPr lang="de-DE" sz="2400" b="1" i="0" dirty="0" err="1">
                <a:solidFill>
                  <a:schemeClr val="lt1"/>
                </a:solidFill>
                <a:latin typeface="Calibri"/>
                <a:ea typeface="Calibri"/>
                <a:cs typeface="Calibri"/>
                <a:sym typeface="Calibri"/>
              </a:rPr>
              <a:t>purpose</a:t>
            </a:r>
            <a:r>
              <a:rPr lang="de-DE" sz="2400" b="1" i="0" dirty="0">
                <a:solidFill>
                  <a:schemeClr val="lt1"/>
                </a:solidFill>
                <a:latin typeface="Calibri"/>
                <a:ea typeface="Calibri"/>
                <a:cs typeface="Calibri"/>
                <a:sym typeface="Calibri"/>
              </a:rPr>
              <a:t> of </a:t>
            </a:r>
            <a:r>
              <a:rPr lang="de-DE" sz="2400" b="1" i="0" dirty="0" err="1">
                <a:solidFill>
                  <a:schemeClr val="lt1"/>
                </a:solidFill>
                <a:latin typeface="Calibri"/>
                <a:ea typeface="Calibri"/>
                <a:cs typeface="Calibri"/>
                <a:sym typeface="Calibri"/>
              </a:rPr>
              <a:t>crisis</a:t>
            </a:r>
            <a:r>
              <a:rPr lang="de-DE" sz="2400" b="1" i="0" dirty="0">
                <a:solidFill>
                  <a:schemeClr val="lt1"/>
                </a:solidFill>
                <a:latin typeface="Calibri"/>
                <a:ea typeface="Calibri"/>
                <a:cs typeface="Calibri"/>
                <a:sym typeface="Calibri"/>
              </a:rPr>
              <a:t> </a:t>
            </a:r>
            <a:r>
              <a:rPr lang="de-DE" sz="2400" b="1" i="0" dirty="0" err="1">
                <a:solidFill>
                  <a:schemeClr val="lt1"/>
                </a:solidFill>
                <a:latin typeface="Calibri"/>
                <a:ea typeface="Calibri"/>
                <a:cs typeface="Calibri"/>
                <a:sym typeface="Calibri"/>
              </a:rPr>
              <a:t>communication</a:t>
            </a:r>
            <a:r>
              <a:rPr lang="de-DE" sz="2400" b="1" i="0" dirty="0">
                <a:solidFill>
                  <a:schemeClr val="lt1"/>
                </a:solidFill>
                <a:latin typeface="Calibri"/>
                <a:ea typeface="Calibri"/>
                <a:cs typeface="Calibri"/>
                <a:sym typeface="Calibri"/>
              </a:rPr>
              <a:t> in and </a:t>
            </a:r>
            <a:r>
              <a:rPr lang="de-DE" sz="2400" b="1" i="0" dirty="0" err="1">
                <a:solidFill>
                  <a:schemeClr val="lt1"/>
                </a:solidFill>
                <a:latin typeface="Calibri"/>
                <a:ea typeface="Calibri"/>
                <a:cs typeface="Calibri"/>
                <a:sym typeface="Calibri"/>
              </a:rPr>
              <a:t>by</a:t>
            </a:r>
            <a:r>
              <a:rPr lang="de-DE" sz="2400" b="1" i="0" dirty="0">
                <a:solidFill>
                  <a:schemeClr val="lt1"/>
                </a:solidFill>
                <a:latin typeface="Calibri"/>
                <a:ea typeface="Calibri"/>
                <a:cs typeface="Calibri"/>
                <a:sym typeface="Calibri"/>
              </a:rPr>
              <a:t> </a:t>
            </a:r>
            <a:r>
              <a:rPr lang="de-DE" sz="2400" b="1" i="0" dirty="0" err="1">
                <a:solidFill>
                  <a:schemeClr val="lt1"/>
                </a:solidFill>
                <a:latin typeface="Calibri"/>
                <a:ea typeface="Calibri"/>
                <a:cs typeface="Calibri"/>
                <a:sym typeface="Calibri"/>
              </a:rPr>
              <a:t>organizations</a:t>
            </a:r>
            <a:r>
              <a:rPr lang="de-DE" sz="2400" b="1" i="0" dirty="0">
                <a:solidFill>
                  <a:schemeClr val="lt1"/>
                </a:solidFill>
                <a:latin typeface="Calibri"/>
                <a:ea typeface="Calibri"/>
                <a:cs typeface="Calibri"/>
                <a:sym typeface="Calibri"/>
              </a:rPr>
              <a:t> </a:t>
            </a:r>
            <a:r>
              <a:rPr lang="de-DE" sz="2400" b="1" i="0" dirty="0" err="1">
                <a:solidFill>
                  <a:schemeClr val="lt1"/>
                </a:solidFill>
                <a:latin typeface="Calibri"/>
                <a:ea typeface="Calibri"/>
                <a:cs typeface="Calibri"/>
                <a:sym typeface="Calibri"/>
              </a:rPr>
              <a:t>is</a:t>
            </a:r>
            <a:r>
              <a:rPr lang="de-DE" sz="2400" b="1" i="0" dirty="0">
                <a:solidFill>
                  <a:schemeClr val="lt1"/>
                </a:solidFill>
                <a:latin typeface="Calibri"/>
                <a:ea typeface="Calibri"/>
                <a:cs typeface="Calibri"/>
                <a:sym typeface="Calibri"/>
              </a:rPr>
              <a:t> to </a:t>
            </a:r>
            <a:r>
              <a:rPr lang="de-DE" sz="2400" b="1" i="0" dirty="0" err="1">
                <a:solidFill>
                  <a:schemeClr val="lt1"/>
                </a:solidFill>
                <a:latin typeface="Calibri"/>
                <a:ea typeface="Calibri"/>
                <a:cs typeface="Calibri"/>
                <a:sym typeface="Calibri"/>
              </a:rPr>
              <a:t>motivate</a:t>
            </a:r>
            <a:r>
              <a:rPr lang="de-DE" sz="2400" b="1" i="0" dirty="0">
                <a:solidFill>
                  <a:schemeClr val="lt1"/>
                </a:solidFill>
                <a:latin typeface="Calibri"/>
                <a:ea typeface="Calibri"/>
                <a:cs typeface="Calibri"/>
                <a:sym typeface="Calibri"/>
              </a:rPr>
              <a:t> </a:t>
            </a:r>
            <a:r>
              <a:rPr lang="de-DE" sz="2400" b="1" i="0" dirty="0" err="1">
                <a:solidFill>
                  <a:schemeClr val="lt1"/>
                </a:solidFill>
                <a:latin typeface="Calibri"/>
                <a:ea typeface="Calibri"/>
                <a:cs typeface="Calibri"/>
                <a:sym typeface="Calibri"/>
              </a:rPr>
              <a:t>stakeholders</a:t>
            </a:r>
            <a:r>
              <a:rPr lang="de-DE" sz="2400" b="1" i="0" dirty="0">
                <a:solidFill>
                  <a:schemeClr val="lt1"/>
                </a:solidFill>
                <a:latin typeface="Calibri"/>
                <a:ea typeface="Calibri"/>
                <a:cs typeface="Calibri"/>
                <a:sym typeface="Calibri"/>
              </a:rPr>
              <a:t> to </a:t>
            </a:r>
            <a:r>
              <a:rPr lang="de-DE" sz="2400" b="1" i="0" dirty="0" err="1">
                <a:solidFill>
                  <a:schemeClr val="lt1"/>
                </a:solidFill>
                <a:latin typeface="Calibri"/>
                <a:ea typeface="Calibri"/>
                <a:cs typeface="Calibri"/>
                <a:sym typeface="Calibri"/>
              </a:rPr>
              <a:t>participate</a:t>
            </a:r>
            <a:r>
              <a:rPr lang="de-DE" sz="2400" b="1" i="0" dirty="0">
                <a:solidFill>
                  <a:schemeClr val="lt1"/>
                </a:solidFill>
                <a:latin typeface="Calibri"/>
                <a:ea typeface="Calibri"/>
                <a:cs typeface="Calibri"/>
                <a:sym typeface="Calibri"/>
              </a:rPr>
              <a:t> in </a:t>
            </a:r>
            <a:r>
              <a:rPr lang="de-DE" sz="2400" b="1" i="0" dirty="0" err="1">
                <a:solidFill>
                  <a:schemeClr val="lt1"/>
                </a:solidFill>
                <a:latin typeface="Calibri"/>
                <a:ea typeface="Calibri"/>
                <a:cs typeface="Calibri"/>
                <a:sym typeface="Calibri"/>
              </a:rPr>
              <a:t>working</a:t>
            </a:r>
            <a:r>
              <a:rPr lang="de-DE" sz="2400" b="1" i="0" dirty="0">
                <a:solidFill>
                  <a:schemeClr val="lt1"/>
                </a:solidFill>
                <a:latin typeface="Calibri"/>
                <a:ea typeface="Calibri"/>
                <a:cs typeface="Calibri"/>
                <a:sym typeface="Calibri"/>
              </a:rPr>
              <a:t> on </a:t>
            </a:r>
            <a:r>
              <a:rPr lang="de-DE" sz="2400" b="1" i="0" dirty="0" err="1">
                <a:solidFill>
                  <a:schemeClr val="lt1"/>
                </a:solidFill>
                <a:latin typeface="Calibri"/>
                <a:ea typeface="Calibri"/>
                <a:cs typeface="Calibri"/>
                <a:sym typeface="Calibri"/>
              </a:rPr>
              <a:t>the</a:t>
            </a:r>
            <a:r>
              <a:rPr lang="de-DE" sz="2400" b="1" i="0" dirty="0">
                <a:solidFill>
                  <a:schemeClr val="lt1"/>
                </a:solidFill>
                <a:latin typeface="Calibri"/>
                <a:ea typeface="Calibri"/>
                <a:cs typeface="Calibri"/>
                <a:sym typeface="Calibri"/>
              </a:rPr>
              <a:t> </a:t>
            </a:r>
            <a:r>
              <a:rPr lang="de-DE" sz="2400" b="1" i="0" dirty="0" err="1">
                <a:solidFill>
                  <a:schemeClr val="lt1"/>
                </a:solidFill>
                <a:latin typeface="Calibri"/>
                <a:ea typeface="Calibri"/>
                <a:cs typeface="Calibri"/>
                <a:sym typeface="Calibri"/>
              </a:rPr>
              <a:t>recovery</a:t>
            </a:r>
            <a:r>
              <a:rPr lang="de-DE" sz="2400" b="1" i="0" dirty="0">
                <a:solidFill>
                  <a:schemeClr val="lt1"/>
                </a:solidFill>
                <a:latin typeface="Calibri"/>
                <a:ea typeface="Calibri"/>
                <a:cs typeface="Calibri"/>
                <a:sym typeface="Calibri"/>
              </a:rPr>
              <a:t> of </a:t>
            </a:r>
            <a:r>
              <a:rPr lang="de-DE" sz="2400" b="1" i="0" dirty="0" err="1">
                <a:solidFill>
                  <a:schemeClr val="lt1"/>
                </a:solidFill>
                <a:latin typeface="Calibri"/>
                <a:ea typeface="Calibri"/>
                <a:cs typeface="Calibri"/>
                <a:sym typeface="Calibri"/>
              </a:rPr>
              <a:t>the</a:t>
            </a:r>
            <a:r>
              <a:rPr lang="de-DE" sz="2400" b="1" i="0" dirty="0">
                <a:solidFill>
                  <a:schemeClr val="lt1"/>
                </a:solidFill>
                <a:latin typeface="Calibri"/>
                <a:ea typeface="Calibri"/>
                <a:cs typeface="Calibri"/>
                <a:sym typeface="Calibri"/>
              </a:rPr>
              <a:t> </a:t>
            </a:r>
            <a:r>
              <a:rPr lang="de-DE" sz="2400" b="1" i="0" dirty="0" err="1">
                <a:solidFill>
                  <a:schemeClr val="lt1"/>
                </a:solidFill>
                <a:latin typeface="Calibri"/>
                <a:ea typeface="Calibri"/>
                <a:cs typeface="Calibri"/>
                <a:sym typeface="Calibri"/>
              </a:rPr>
              <a:t>company</a:t>
            </a:r>
            <a:endParaRPr sz="2400" b="1" i="0" dirty="0">
              <a:solidFill>
                <a:schemeClr val="lt1"/>
              </a:solidFill>
              <a:latin typeface="Calibri"/>
              <a:ea typeface="Calibri"/>
              <a:cs typeface="Calibri"/>
              <a:sym typeface="Calibri"/>
            </a:endParaRPr>
          </a:p>
          <a:p>
            <a:pPr marL="12700" marR="0" lvl="0" indent="-12700" algn="l" rtl="0">
              <a:lnSpc>
                <a:spcPct val="90000"/>
              </a:lnSpc>
              <a:spcBef>
                <a:spcPts val="100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a:p>
            <a:pPr marL="12700" marR="0" lvl="0" indent="-12700" algn="l" rtl="0">
              <a:lnSpc>
                <a:spcPct val="90000"/>
              </a:lnSpc>
              <a:spcBef>
                <a:spcPts val="1000"/>
              </a:spcBef>
              <a:spcAft>
                <a:spcPts val="0"/>
              </a:spcAft>
              <a:buClr>
                <a:schemeClr val="lt1"/>
              </a:buClr>
              <a:buSzPts val="2400"/>
              <a:buFont typeface="Arial"/>
              <a:buNone/>
            </a:pPr>
            <a:endParaRPr sz="2400" b="1" i="0" dirty="0">
              <a:solidFill>
                <a:schemeClr val="lt1"/>
              </a:solidFill>
              <a:latin typeface="Calibri"/>
              <a:ea typeface="Calibri"/>
              <a:cs typeface="Calibri"/>
              <a:sym typeface="Calibri"/>
            </a:endParaRPr>
          </a:p>
        </p:txBody>
      </p:sp>
      <p:cxnSp>
        <p:nvCxnSpPr>
          <p:cNvPr id="1992" name="Google Shape;1992;p46"/>
          <p:cNvCxnSpPr/>
          <p:nvPr/>
        </p:nvCxnSpPr>
        <p:spPr>
          <a:xfrm rot="10800000">
            <a:off x="8250865" y="4389991"/>
            <a:ext cx="836758" cy="1"/>
          </a:xfrm>
          <a:prstGeom prst="straightConnector1">
            <a:avLst/>
          </a:prstGeom>
          <a:noFill/>
          <a:ln w="38100" cap="rnd" cmpd="sng">
            <a:solidFill>
              <a:srgbClr val="F27954"/>
            </a:solidFill>
            <a:prstDash val="solid"/>
            <a:miter lim="800000"/>
            <a:headEnd type="none" w="sm" len="sm"/>
            <a:tailEnd type="oval" w="med" len="med"/>
          </a:ln>
        </p:spPr>
      </p:cxnSp>
      <p:cxnSp>
        <p:nvCxnSpPr>
          <p:cNvPr id="1993" name="Google Shape;1993;p46"/>
          <p:cNvCxnSpPr/>
          <p:nvPr/>
        </p:nvCxnSpPr>
        <p:spPr>
          <a:xfrm flipH="1">
            <a:off x="8250865" y="3540056"/>
            <a:ext cx="1338756" cy="2"/>
          </a:xfrm>
          <a:prstGeom prst="straightConnector1">
            <a:avLst/>
          </a:prstGeom>
          <a:noFill/>
          <a:ln w="38100" cap="rnd" cmpd="sng">
            <a:solidFill>
              <a:srgbClr val="9ED4D3"/>
            </a:solidFill>
            <a:prstDash val="solid"/>
            <a:miter lim="800000"/>
            <a:headEnd type="none" w="sm" len="sm"/>
            <a:tailEnd type="oval" w="med" len="med"/>
          </a:ln>
        </p:spPr>
      </p:cxnSp>
      <p:cxnSp>
        <p:nvCxnSpPr>
          <p:cNvPr id="1994" name="Google Shape;1994;p46"/>
          <p:cNvCxnSpPr/>
          <p:nvPr/>
        </p:nvCxnSpPr>
        <p:spPr>
          <a:xfrm flipH="1">
            <a:off x="8342188" y="2673835"/>
            <a:ext cx="1745839" cy="3"/>
          </a:xfrm>
          <a:prstGeom prst="straightConnector1">
            <a:avLst/>
          </a:prstGeom>
          <a:noFill/>
          <a:ln w="38100" cap="rnd" cmpd="sng">
            <a:solidFill>
              <a:srgbClr val="916395"/>
            </a:solidFill>
            <a:prstDash val="solid"/>
            <a:miter lim="800000"/>
            <a:headEnd type="none" w="sm" len="sm"/>
            <a:tailEnd type="oval" w="med" len="med"/>
          </a:ln>
        </p:spPr>
      </p:cxnSp>
      <p:sp>
        <p:nvSpPr>
          <p:cNvPr id="1995" name="Google Shape;1995;p46"/>
          <p:cNvSpPr/>
          <p:nvPr/>
        </p:nvSpPr>
        <p:spPr>
          <a:xfrm>
            <a:off x="8342188" y="4409870"/>
            <a:ext cx="1001603" cy="866218"/>
          </a:xfrm>
          <a:custGeom>
            <a:avLst/>
            <a:gdLst/>
            <a:ahLst/>
            <a:cxnLst/>
            <a:rect l="l" t="t" r="r" b="b"/>
            <a:pathLst>
              <a:path w="836" h="723" extrusionOk="0">
                <a:moveTo>
                  <a:pt x="419" y="723"/>
                </a:moveTo>
                <a:lnTo>
                  <a:pt x="0" y="0"/>
                </a:lnTo>
                <a:lnTo>
                  <a:pt x="836" y="0"/>
                </a:lnTo>
                <a:lnTo>
                  <a:pt x="419" y="723"/>
                </a:lnTo>
                <a:lnTo>
                  <a:pt x="419" y="723"/>
                </a:lnTo>
                <a:close/>
              </a:path>
            </a:pathLst>
          </a:custGeom>
          <a:solidFill>
            <a:srgbClr val="F27954">
              <a:alpha val="64705"/>
            </a:srgb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u="sng">
              <a:solidFill>
                <a:schemeClr val="dk1"/>
              </a:solidFill>
              <a:latin typeface="Calibri"/>
              <a:ea typeface="Calibri"/>
              <a:cs typeface="Calibri"/>
              <a:sym typeface="Calibri"/>
            </a:endParaRPr>
          </a:p>
        </p:txBody>
      </p:sp>
      <p:sp>
        <p:nvSpPr>
          <p:cNvPr id="1996" name="Google Shape;1996;p46"/>
          <p:cNvSpPr/>
          <p:nvPr/>
        </p:nvSpPr>
        <p:spPr>
          <a:xfrm>
            <a:off x="9343790" y="4409870"/>
            <a:ext cx="999207" cy="866218"/>
          </a:xfrm>
          <a:custGeom>
            <a:avLst/>
            <a:gdLst/>
            <a:ahLst/>
            <a:cxnLst/>
            <a:rect l="l" t="t" r="r" b="b"/>
            <a:pathLst>
              <a:path w="834" h="723" extrusionOk="0">
                <a:moveTo>
                  <a:pt x="417" y="723"/>
                </a:moveTo>
                <a:lnTo>
                  <a:pt x="0" y="0"/>
                </a:lnTo>
                <a:lnTo>
                  <a:pt x="834" y="0"/>
                </a:lnTo>
                <a:lnTo>
                  <a:pt x="417" y="723"/>
                </a:lnTo>
                <a:lnTo>
                  <a:pt x="417" y="723"/>
                </a:ln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997" name="Google Shape;1997;p46"/>
          <p:cNvSpPr/>
          <p:nvPr/>
        </p:nvSpPr>
        <p:spPr>
          <a:xfrm>
            <a:off x="8844187" y="2673838"/>
            <a:ext cx="999207" cy="866219"/>
          </a:xfrm>
          <a:custGeom>
            <a:avLst/>
            <a:gdLst/>
            <a:ahLst/>
            <a:cxnLst/>
            <a:rect l="l" t="t" r="r" b="b"/>
            <a:pathLst>
              <a:path w="834" h="723" extrusionOk="0">
                <a:moveTo>
                  <a:pt x="417" y="0"/>
                </a:moveTo>
                <a:lnTo>
                  <a:pt x="0" y="723"/>
                </a:lnTo>
                <a:lnTo>
                  <a:pt x="834" y="723"/>
                </a:lnTo>
                <a:lnTo>
                  <a:pt x="417" y="0"/>
                </a:lnTo>
                <a:lnTo>
                  <a:pt x="417"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998" name="Google Shape;1998;p46"/>
          <p:cNvSpPr/>
          <p:nvPr/>
        </p:nvSpPr>
        <p:spPr>
          <a:xfrm>
            <a:off x="8844187" y="3540058"/>
            <a:ext cx="999207" cy="869813"/>
          </a:xfrm>
          <a:custGeom>
            <a:avLst/>
            <a:gdLst/>
            <a:ahLst/>
            <a:cxnLst/>
            <a:rect l="l" t="t" r="r" b="b"/>
            <a:pathLst>
              <a:path w="834" h="726" extrusionOk="0">
                <a:moveTo>
                  <a:pt x="417" y="726"/>
                </a:moveTo>
                <a:lnTo>
                  <a:pt x="0" y="0"/>
                </a:lnTo>
                <a:lnTo>
                  <a:pt x="834" y="0"/>
                </a:lnTo>
                <a:lnTo>
                  <a:pt x="417" y="726"/>
                </a:lnTo>
                <a:lnTo>
                  <a:pt x="417" y="726"/>
                </a:ln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999" name="Google Shape;1999;p46"/>
          <p:cNvSpPr/>
          <p:nvPr/>
        </p:nvSpPr>
        <p:spPr>
          <a:xfrm>
            <a:off x="8342188" y="3540058"/>
            <a:ext cx="1001603" cy="869813"/>
          </a:xfrm>
          <a:custGeom>
            <a:avLst/>
            <a:gdLst/>
            <a:ahLst/>
            <a:cxnLst/>
            <a:rect l="l" t="t" r="r" b="b"/>
            <a:pathLst>
              <a:path w="836" h="726" extrusionOk="0">
                <a:moveTo>
                  <a:pt x="419" y="0"/>
                </a:moveTo>
                <a:lnTo>
                  <a:pt x="0" y="726"/>
                </a:lnTo>
                <a:lnTo>
                  <a:pt x="836" y="726"/>
                </a:lnTo>
                <a:lnTo>
                  <a:pt x="419" y="0"/>
                </a:lnTo>
                <a:lnTo>
                  <a:pt x="419" y="0"/>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0" name="Google Shape;2000;p46"/>
          <p:cNvSpPr/>
          <p:nvPr/>
        </p:nvSpPr>
        <p:spPr>
          <a:xfrm>
            <a:off x="8844187" y="4409870"/>
            <a:ext cx="999207" cy="866218"/>
          </a:xfrm>
          <a:custGeom>
            <a:avLst/>
            <a:gdLst/>
            <a:ahLst/>
            <a:cxnLst/>
            <a:rect l="l" t="t" r="r" b="b"/>
            <a:pathLst>
              <a:path w="834" h="723" extrusionOk="0">
                <a:moveTo>
                  <a:pt x="417" y="0"/>
                </a:moveTo>
                <a:lnTo>
                  <a:pt x="0" y="723"/>
                </a:lnTo>
                <a:lnTo>
                  <a:pt x="834" y="723"/>
                </a:lnTo>
                <a:lnTo>
                  <a:pt x="417" y="0"/>
                </a:lnTo>
                <a:lnTo>
                  <a:pt x="417" y="0"/>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1" name="Google Shape;2001;p46"/>
          <p:cNvSpPr/>
          <p:nvPr/>
        </p:nvSpPr>
        <p:spPr>
          <a:xfrm>
            <a:off x="9343790" y="3540058"/>
            <a:ext cx="999207" cy="869813"/>
          </a:xfrm>
          <a:custGeom>
            <a:avLst/>
            <a:gdLst/>
            <a:ahLst/>
            <a:cxnLst/>
            <a:rect l="l" t="t" r="r" b="b"/>
            <a:pathLst>
              <a:path w="834" h="726" extrusionOk="0">
                <a:moveTo>
                  <a:pt x="417" y="0"/>
                </a:moveTo>
                <a:lnTo>
                  <a:pt x="0" y="726"/>
                </a:lnTo>
                <a:lnTo>
                  <a:pt x="834" y="726"/>
                </a:lnTo>
                <a:lnTo>
                  <a:pt x="417" y="0"/>
                </a:lnTo>
                <a:lnTo>
                  <a:pt x="417"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2" name="Google Shape;2002;p46"/>
          <p:cNvSpPr/>
          <p:nvPr/>
        </p:nvSpPr>
        <p:spPr>
          <a:xfrm>
            <a:off x="9843393" y="4409870"/>
            <a:ext cx="1001603" cy="866218"/>
          </a:xfrm>
          <a:custGeom>
            <a:avLst/>
            <a:gdLst/>
            <a:ahLst/>
            <a:cxnLst/>
            <a:rect l="l" t="t" r="r" b="b"/>
            <a:pathLst>
              <a:path w="836" h="723" extrusionOk="0">
                <a:moveTo>
                  <a:pt x="417" y="0"/>
                </a:moveTo>
                <a:lnTo>
                  <a:pt x="836" y="723"/>
                </a:lnTo>
                <a:lnTo>
                  <a:pt x="0" y="723"/>
                </a:lnTo>
                <a:lnTo>
                  <a:pt x="417" y="0"/>
                </a:lnTo>
                <a:lnTo>
                  <a:pt x="417"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3" name="Google Shape;2003;p46"/>
          <p:cNvSpPr/>
          <p:nvPr/>
        </p:nvSpPr>
        <p:spPr>
          <a:xfrm>
            <a:off x="7842584" y="4409870"/>
            <a:ext cx="1001603" cy="866218"/>
          </a:xfrm>
          <a:custGeom>
            <a:avLst/>
            <a:gdLst/>
            <a:ahLst/>
            <a:cxnLst/>
            <a:rect l="l" t="t" r="r" b="b"/>
            <a:pathLst>
              <a:path w="836" h="723" extrusionOk="0">
                <a:moveTo>
                  <a:pt x="417" y="0"/>
                </a:moveTo>
                <a:lnTo>
                  <a:pt x="0" y="723"/>
                </a:lnTo>
                <a:lnTo>
                  <a:pt x="836" y="723"/>
                </a:lnTo>
                <a:lnTo>
                  <a:pt x="417" y="0"/>
                </a:lnTo>
                <a:lnTo>
                  <a:pt x="417" y="0"/>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4" name="Google Shape;2004;p46"/>
          <p:cNvSpPr/>
          <p:nvPr/>
        </p:nvSpPr>
        <p:spPr>
          <a:xfrm>
            <a:off x="10836976" y="4409870"/>
            <a:ext cx="1001603" cy="866218"/>
          </a:xfrm>
          <a:custGeom>
            <a:avLst/>
            <a:gdLst/>
            <a:ahLst/>
            <a:cxnLst/>
            <a:rect l="l" t="t" r="r" b="b"/>
            <a:pathLst>
              <a:path w="836" h="723" extrusionOk="0">
                <a:moveTo>
                  <a:pt x="417" y="0"/>
                </a:moveTo>
                <a:lnTo>
                  <a:pt x="0" y="723"/>
                </a:lnTo>
                <a:lnTo>
                  <a:pt x="836" y="723"/>
                </a:lnTo>
                <a:lnTo>
                  <a:pt x="417" y="0"/>
                </a:lnTo>
                <a:lnTo>
                  <a:pt x="417"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5" name="Google Shape;2005;p46"/>
          <p:cNvSpPr/>
          <p:nvPr/>
        </p:nvSpPr>
        <p:spPr>
          <a:xfrm rot="10800000">
            <a:off x="9842562" y="2673836"/>
            <a:ext cx="999207" cy="866218"/>
          </a:xfrm>
          <a:custGeom>
            <a:avLst/>
            <a:gdLst/>
            <a:ahLst/>
            <a:cxnLst/>
            <a:rect l="l" t="t" r="r" b="b"/>
            <a:pathLst>
              <a:path w="834" h="723" extrusionOk="0">
                <a:moveTo>
                  <a:pt x="417" y="723"/>
                </a:moveTo>
                <a:lnTo>
                  <a:pt x="0" y="0"/>
                </a:lnTo>
                <a:lnTo>
                  <a:pt x="834" y="0"/>
                </a:lnTo>
                <a:lnTo>
                  <a:pt x="417" y="723"/>
                </a:lnTo>
                <a:lnTo>
                  <a:pt x="417" y="72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6" name="Google Shape;2006;p46"/>
          <p:cNvSpPr/>
          <p:nvPr/>
        </p:nvSpPr>
        <p:spPr>
          <a:xfrm rot="10800000">
            <a:off x="10342167" y="4409869"/>
            <a:ext cx="999207" cy="866219"/>
          </a:xfrm>
          <a:custGeom>
            <a:avLst/>
            <a:gdLst/>
            <a:ahLst/>
            <a:cxnLst/>
            <a:rect l="l" t="t" r="r" b="b"/>
            <a:pathLst>
              <a:path w="834" h="723" extrusionOk="0">
                <a:moveTo>
                  <a:pt x="417" y="0"/>
                </a:moveTo>
                <a:lnTo>
                  <a:pt x="0" y="723"/>
                </a:lnTo>
                <a:lnTo>
                  <a:pt x="834" y="723"/>
                </a:lnTo>
                <a:lnTo>
                  <a:pt x="417" y="0"/>
                </a:lnTo>
                <a:lnTo>
                  <a:pt x="417"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7" name="Google Shape;2007;p46"/>
          <p:cNvSpPr/>
          <p:nvPr/>
        </p:nvSpPr>
        <p:spPr>
          <a:xfrm rot="10800000">
            <a:off x="10342167" y="3540056"/>
            <a:ext cx="999207" cy="869813"/>
          </a:xfrm>
          <a:custGeom>
            <a:avLst/>
            <a:gdLst/>
            <a:ahLst/>
            <a:cxnLst/>
            <a:rect l="l" t="t" r="r" b="b"/>
            <a:pathLst>
              <a:path w="834" h="726" extrusionOk="0">
                <a:moveTo>
                  <a:pt x="417" y="726"/>
                </a:moveTo>
                <a:lnTo>
                  <a:pt x="0" y="0"/>
                </a:lnTo>
                <a:lnTo>
                  <a:pt x="834" y="0"/>
                </a:lnTo>
                <a:lnTo>
                  <a:pt x="417" y="726"/>
                </a:lnTo>
                <a:lnTo>
                  <a:pt x="417" y="7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8" name="Google Shape;2008;p46"/>
          <p:cNvSpPr/>
          <p:nvPr/>
        </p:nvSpPr>
        <p:spPr>
          <a:xfrm rot="10800000">
            <a:off x="9842562" y="3540056"/>
            <a:ext cx="999207" cy="869813"/>
          </a:xfrm>
          <a:custGeom>
            <a:avLst/>
            <a:gdLst/>
            <a:ahLst/>
            <a:cxnLst/>
            <a:rect l="l" t="t" r="r" b="b"/>
            <a:pathLst>
              <a:path w="834" h="726" extrusionOk="0">
                <a:moveTo>
                  <a:pt x="417" y="0"/>
                </a:moveTo>
                <a:lnTo>
                  <a:pt x="0" y="726"/>
                </a:lnTo>
                <a:lnTo>
                  <a:pt x="834" y="726"/>
                </a:lnTo>
                <a:lnTo>
                  <a:pt x="417" y="0"/>
                </a:lnTo>
                <a:lnTo>
                  <a:pt x="417"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9" name="Google Shape;2009;p46"/>
          <p:cNvSpPr/>
          <p:nvPr/>
        </p:nvSpPr>
        <p:spPr>
          <a:xfrm rot="10800000">
            <a:off x="9340563" y="2673836"/>
            <a:ext cx="1001603" cy="866218"/>
          </a:xfrm>
          <a:custGeom>
            <a:avLst/>
            <a:gdLst/>
            <a:ahLst/>
            <a:cxnLst/>
            <a:rect l="l" t="t" r="r" b="b"/>
            <a:pathLst>
              <a:path w="836" h="723" extrusionOk="0">
                <a:moveTo>
                  <a:pt x="417" y="0"/>
                </a:moveTo>
                <a:lnTo>
                  <a:pt x="836" y="723"/>
                </a:lnTo>
                <a:lnTo>
                  <a:pt x="0" y="723"/>
                </a:lnTo>
                <a:lnTo>
                  <a:pt x="417" y="0"/>
                </a:lnTo>
                <a:lnTo>
                  <a:pt x="417"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10" name="Google Shape;2010;p46"/>
          <p:cNvSpPr/>
          <p:nvPr/>
        </p:nvSpPr>
        <p:spPr>
          <a:xfrm>
            <a:off x="9336969" y="1807617"/>
            <a:ext cx="1001603" cy="866218"/>
          </a:xfrm>
          <a:custGeom>
            <a:avLst/>
            <a:gdLst/>
            <a:ahLst/>
            <a:cxnLst/>
            <a:rect l="l" t="t" r="r" b="b"/>
            <a:pathLst>
              <a:path w="836" h="723" extrusionOk="0">
                <a:moveTo>
                  <a:pt x="417" y="0"/>
                </a:moveTo>
                <a:lnTo>
                  <a:pt x="0" y="723"/>
                </a:lnTo>
                <a:lnTo>
                  <a:pt x="836" y="723"/>
                </a:lnTo>
                <a:lnTo>
                  <a:pt x="417" y="0"/>
                </a:lnTo>
                <a:lnTo>
                  <a:pt x="417"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11" name="Google Shape;2011;p46"/>
          <p:cNvSpPr txBox="1"/>
          <p:nvPr/>
        </p:nvSpPr>
        <p:spPr>
          <a:xfrm>
            <a:off x="6792657" y="1607550"/>
            <a:ext cx="1494300" cy="400200"/>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000" dirty="0" err="1">
                <a:solidFill>
                  <a:srgbClr val="79527B"/>
                </a:solidFill>
                <a:latin typeface="Calibri"/>
                <a:ea typeface="Calibri"/>
                <a:cs typeface="Calibri"/>
                <a:sym typeface="Calibri"/>
              </a:rPr>
              <a:t>Cooperation</a:t>
            </a:r>
            <a:endParaRPr dirty="0"/>
          </a:p>
        </p:txBody>
      </p:sp>
      <p:sp>
        <p:nvSpPr>
          <p:cNvPr id="2012" name="Google Shape;2012;p46"/>
          <p:cNvSpPr txBox="1"/>
          <p:nvPr/>
        </p:nvSpPr>
        <p:spPr>
          <a:xfrm>
            <a:off x="7084930" y="2309125"/>
            <a:ext cx="1168910" cy="707886"/>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000" dirty="0">
                <a:solidFill>
                  <a:srgbClr val="916395"/>
                </a:solidFill>
                <a:latin typeface="Calibri"/>
                <a:ea typeface="Calibri"/>
                <a:cs typeface="Calibri"/>
                <a:sym typeface="Calibri"/>
              </a:rPr>
              <a:t>Common </a:t>
            </a:r>
            <a:br>
              <a:rPr lang="de-DE" sz="2000" dirty="0">
                <a:solidFill>
                  <a:srgbClr val="916395"/>
                </a:solidFill>
                <a:latin typeface="Calibri"/>
                <a:ea typeface="Calibri"/>
                <a:cs typeface="Calibri"/>
                <a:sym typeface="Calibri"/>
              </a:rPr>
            </a:br>
            <a:r>
              <a:rPr lang="de-DE" sz="2000" dirty="0" err="1">
                <a:solidFill>
                  <a:srgbClr val="916395"/>
                </a:solidFill>
                <a:latin typeface="Calibri"/>
                <a:ea typeface="Calibri"/>
                <a:cs typeface="Calibri"/>
                <a:sym typeface="Calibri"/>
              </a:rPr>
              <a:t>Interests</a:t>
            </a:r>
            <a:endParaRPr dirty="0"/>
          </a:p>
        </p:txBody>
      </p:sp>
      <p:sp>
        <p:nvSpPr>
          <p:cNvPr id="2013" name="Google Shape;2013;p46"/>
          <p:cNvSpPr txBox="1"/>
          <p:nvPr/>
        </p:nvSpPr>
        <p:spPr>
          <a:xfrm>
            <a:off x="6668714" y="3329225"/>
            <a:ext cx="1610700" cy="400200"/>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000" dirty="0" err="1">
                <a:solidFill>
                  <a:srgbClr val="9ED4D3"/>
                </a:solidFill>
                <a:latin typeface="Calibri"/>
                <a:ea typeface="Calibri"/>
                <a:cs typeface="Calibri"/>
                <a:sym typeface="Calibri"/>
              </a:rPr>
              <a:t>Expectations</a:t>
            </a:r>
            <a:endParaRPr dirty="0"/>
          </a:p>
        </p:txBody>
      </p:sp>
      <p:sp>
        <p:nvSpPr>
          <p:cNvPr id="2014" name="Google Shape;2014;p46"/>
          <p:cNvSpPr txBox="1"/>
          <p:nvPr/>
        </p:nvSpPr>
        <p:spPr>
          <a:xfrm>
            <a:off x="6766114" y="4199050"/>
            <a:ext cx="1494300" cy="400200"/>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000">
                <a:solidFill>
                  <a:srgbClr val="F27954"/>
                </a:solidFill>
                <a:latin typeface="Calibri"/>
                <a:ea typeface="Calibri"/>
                <a:cs typeface="Calibri"/>
                <a:sym typeface="Calibri"/>
              </a:rPr>
              <a:t>Perceptions</a:t>
            </a:r>
            <a:endParaRPr/>
          </a:p>
        </p:txBody>
      </p:sp>
      <p:sp>
        <p:nvSpPr>
          <p:cNvPr id="2015" name="Google Shape;2015;p46"/>
          <p:cNvSpPr txBox="1"/>
          <p:nvPr/>
        </p:nvSpPr>
        <p:spPr>
          <a:xfrm>
            <a:off x="7278524" y="5323394"/>
            <a:ext cx="5129737" cy="769401"/>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200" dirty="0">
                <a:solidFill>
                  <a:srgbClr val="7F1C58"/>
                </a:solidFill>
                <a:latin typeface="Calibri"/>
                <a:ea typeface="Calibri"/>
                <a:cs typeface="Calibri"/>
                <a:sym typeface="Calibri"/>
              </a:rPr>
              <a:t>Management of </a:t>
            </a:r>
          </a:p>
          <a:p>
            <a:pPr marL="0" marR="0" lvl="0" indent="0" algn="ctr" rtl="0">
              <a:spcBef>
                <a:spcPts val="0"/>
              </a:spcBef>
              <a:spcAft>
                <a:spcPts val="0"/>
              </a:spcAft>
              <a:buNone/>
            </a:pPr>
            <a:r>
              <a:rPr lang="de-DE" sz="2200" dirty="0">
                <a:solidFill>
                  <a:srgbClr val="7F1C58"/>
                </a:solidFill>
                <a:latin typeface="Calibri"/>
                <a:ea typeface="Calibri"/>
                <a:cs typeface="Calibri"/>
                <a:sym typeface="Calibri"/>
              </a:rPr>
              <a:t>Stakeholder </a:t>
            </a:r>
            <a:r>
              <a:rPr lang="de-DE" sz="2200" dirty="0" err="1">
                <a:solidFill>
                  <a:srgbClr val="7F1C58"/>
                </a:solidFill>
                <a:latin typeface="Calibri"/>
                <a:ea typeface="Calibri"/>
                <a:cs typeface="Calibri"/>
                <a:sym typeface="Calibri"/>
              </a:rPr>
              <a:t>Relationships</a:t>
            </a:r>
            <a:endParaRPr dirty="0"/>
          </a:p>
        </p:txBody>
      </p:sp>
      <p:cxnSp>
        <p:nvCxnSpPr>
          <p:cNvPr id="2016" name="Google Shape;2016;p46"/>
          <p:cNvCxnSpPr/>
          <p:nvPr/>
        </p:nvCxnSpPr>
        <p:spPr>
          <a:xfrm rot="10800000">
            <a:off x="8342188" y="1857129"/>
            <a:ext cx="1494384" cy="0"/>
          </a:xfrm>
          <a:prstGeom prst="straightConnector1">
            <a:avLst/>
          </a:prstGeom>
          <a:noFill/>
          <a:ln w="38100" cap="rnd" cmpd="sng">
            <a:solidFill>
              <a:srgbClr val="79527B"/>
            </a:solidFill>
            <a:prstDash val="solid"/>
            <a:miter lim="800000"/>
            <a:headEnd type="none" w="sm" len="sm"/>
            <a:tailEnd type="oval"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sp>
        <p:nvSpPr>
          <p:cNvPr id="1222" name="Google Shape;1222;p5"/>
          <p:cNvSpPr txBox="1">
            <a:spLocks noGrp="1"/>
          </p:cNvSpPr>
          <p:nvPr>
            <p:ph type="body" idx="1"/>
          </p:nvPr>
        </p:nvSpPr>
        <p:spPr>
          <a:xfrm>
            <a:off x="666708" y="752638"/>
            <a:ext cx="4687612" cy="20616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400"/>
              <a:buNone/>
            </a:pPr>
            <a:r>
              <a:rPr lang="de-DE" sz="4400"/>
              <a:t>01</a:t>
            </a:r>
            <a:endParaRPr/>
          </a:p>
          <a:p>
            <a:pPr marL="0" lvl="0" indent="0" algn="l" rtl="0">
              <a:lnSpc>
                <a:spcPct val="90000"/>
              </a:lnSpc>
              <a:spcBef>
                <a:spcPts val="300"/>
              </a:spcBef>
              <a:spcAft>
                <a:spcPts val="0"/>
              </a:spcAft>
              <a:buClr>
                <a:schemeClr val="lt1"/>
              </a:buClr>
              <a:buSzPts val="4800"/>
              <a:buNone/>
            </a:pPr>
            <a:r>
              <a:rPr lang="de-DE"/>
              <a:t>Management of Operations</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020"/>
        <p:cNvGrpSpPr/>
        <p:nvPr/>
      </p:nvGrpSpPr>
      <p:grpSpPr>
        <a:xfrm>
          <a:off x="0" y="0"/>
          <a:ext cx="0" cy="0"/>
          <a:chOff x="0" y="0"/>
          <a:chExt cx="0" cy="0"/>
        </a:xfrm>
      </p:grpSpPr>
      <p:sp>
        <p:nvSpPr>
          <p:cNvPr id="2021" name="Google Shape;2021;p47"/>
          <p:cNvSpPr/>
          <p:nvPr/>
        </p:nvSpPr>
        <p:spPr>
          <a:xfrm>
            <a:off x="1"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022" name="Google Shape;2022;p4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Responsibilities for Stakeholder Communication in Crisis</a:t>
            </a:r>
            <a:endParaRPr/>
          </a:p>
        </p:txBody>
      </p:sp>
      <p:sp>
        <p:nvSpPr>
          <p:cNvPr id="2023" name="Google Shape;2023;p47"/>
          <p:cNvSpPr txBox="1">
            <a:spLocks noGrp="1"/>
          </p:cNvSpPr>
          <p:nvPr>
            <p:ph type="body" idx="1"/>
          </p:nvPr>
        </p:nvSpPr>
        <p:spPr>
          <a:xfrm>
            <a:off x="390525" y="1757363"/>
            <a:ext cx="6087732" cy="3867150"/>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sz="2400" b="1">
                <a:latin typeface="Calibri"/>
                <a:ea typeface="Calibri"/>
                <a:cs typeface="Calibri"/>
                <a:sym typeface="Calibri"/>
              </a:rPr>
              <a:t>The PR officer alone cannot manage the organisation's communication and relations with its stakeholders - who is responsible for them in times of crisis?</a:t>
            </a:r>
            <a:endParaRPr sz="2400" b="1">
              <a:latin typeface="Calibri"/>
              <a:ea typeface="Calibri"/>
              <a:cs typeface="Calibri"/>
              <a:sym typeface="Calibri"/>
            </a:endParaRPr>
          </a:p>
        </p:txBody>
      </p:sp>
      <p:grpSp>
        <p:nvGrpSpPr>
          <p:cNvPr id="2024" name="Google Shape;2024;p47"/>
          <p:cNvGrpSpPr/>
          <p:nvPr/>
        </p:nvGrpSpPr>
        <p:grpSpPr>
          <a:xfrm>
            <a:off x="6480009" y="1578471"/>
            <a:ext cx="5540540" cy="4913854"/>
            <a:chOff x="4120400" y="415286"/>
            <a:chExt cx="6868272" cy="5966134"/>
          </a:xfrm>
        </p:grpSpPr>
        <p:grpSp>
          <p:nvGrpSpPr>
            <p:cNvPr id="2025" name="Google Shape;2025;p47"/>
            <p:cNvGrpSpPr/>
            <p:nvPr/>
          </p:nvGrpSpPr>
          <p:grpSpPr>
            <a:xfrm>
              <a:off x="4798508" y="601751"/>
              <a:ext cx="5210499" cy="5405477"/>
              <a:chOff x="6275234" y="2175839"/>
              <a:chExt cx="2856886" cy="2963790"/>
            </a:xfrm>
          </p:grpSpPr>
          <p:sp>
            <p:nvSpPr>
              <p:cNvPr id="2026" name="Google Shape;2026;p47"/>
              <p:cNvSpPr/>
              <p:nvPr/>
            </p:nvSpPr>
            <p:spPr>
              <a:xfrm>
                <a:off x="7677570" y="2287727"/>
                <a:ext cx="862784" cy="1340174"/>
              </a:xfrm>
              <a:custGeom>
                <a:avLst/>
                <a:gdLst/>
                <a:ahLst/>
                <a:cxnLst/>
                <a:rect l="l" t="t" r="r" b="b"/>
                <a:pathLst>
                  <a:path w="348" h="540" extrusionOk="0">
                    <a:moveTo>
                      <a:pt x="0" y="0"/>
                    </a:moveTo>
                    <a:lnTo>
                      <a:pt x="0" y="540"/>
                    </a:lnTo>
                    <a:lnTo>
                      <a:pt x="348" y="127"/>
                    </a:lnTo>
                    <a:cubicBezTo>
                      <a:pt x="314" y="142"/>
                      <a:pt x="277" y="150"/>
                      <a:pt x="240" y="150"/>
                    </a:cubicBezTo>
                    <a:cubicBezTo>
                      <a:pt x="136" y="150"/>
                      <a:pt x="44" y="90"/>
                      <a:pt x="0" y="0"/>
                    </a:cubicBez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27" name="Google Shape;2027;p47"/>
              <p:cNvSpPr/>
              <p:nvPr/>
            </p:nvSpPr>
            <p:spPr>
              <a:xfrm>
                <a:off x="6770023" y="2287727"/>
                <a:ext cx="862784" cy="1340174"/>
              </a:xfrm>
              <a:custGeom>
                <a:avLst/>
                <a:gdLst/>
                <a:ahLst/>
                <a:cxnLst/>
                <a:rect l="l" t="t" r="r" b="b"/>
                <a:pathLst>
                  <a:path w="348" h="540" extrusionOk="0">
                    <a:moveTo>
                      <a:pt x="280" y="87"/>
                    </a:moveTo>
                    <a:cubicBezTo>
                      <a:pt x="232" y="127"/>
                      <a:pt x="172" y="149"/>
                      <a:pt x="109" y="149"/>
                    </a:cubicBezTo>
                    <a:cubicBezTo>
                      <a:pt x="72" y="149"/>
                      <a:pt x="34" y="141"/>
                      <a:pt x="0" y="126"/>
                    </a:cubicBezTo>
                    <a:lnTo>
                      <a:pt x="348" y="540"/>
                    </a:lnTo>
                    <a:lnTo>
                      <a:pt x="348" y="0"/>
                    </a:lnTo>
                    <a:cubicBezTo>
                      <a:pt x="332" y="33"/>
                      <a:pt x="309" y="63"/>
                      <a:pt x="280" y="87"/>
                    </a:cubicBez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28" name="Google Shape;2028;p47"/>
              <p:cNvSpPr/>
              <p:nvPr/>
            </p:nvSpPr>
            <p:spPr>
              <a:xfrm>
                <a:off x="6275234" y="2633331"/>
                <a:ext cx="1320284" cy="1024400"/>
              </a:xfrm>
              <a:custGeom>
                <a:avLst/>
                <a:gdLst/>
                <a:ahLst/>
                <a:cxnLst/>
                <a:rect l="l" t="t" r="r" b="b"/>
                <a:pathLst>
                  <a:path w="532" h="413" extrusionOk="0">
                    <a:moveTo>
                      <a:pt x="532" y="413"/>
                    </a:moveTo>
                    <a:lnTo>
                      <a:pt x="185" y="0"/>
                    </a:lnTo>
                    <a:cubicBezTo>
                      <a:pt x="194" y="35"/>
                      <a:pt x="196" y="73"/>
                      <a:pt x="189" y="109"/>
                    </a:cubicBezTo>
                    <a:cubicBezTo>
                      <a:pt x="171" y="212"/>
                      <a:pt x="97" y="292"/>
                      <a:pt x="0" y="319"/>
                    </a:cubicBez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29" name="Google Shape;2029;p47"/>
              <p:cNvSpPr/>
              <p:nvPr/>
            </p:nvSpPr>
            <p:spPr>
              <a:xfrm>
                <a:off x="6449283" y="3747248"/>
                <a:ext cx="1161154" cy="1260608"/>
              </a:xfrm>
              <a:custGeom>
                <a:avLst/>
                <a:gdLst/>
                <a:ahLst/>
                <a:cxnLst/>
                <a:rect l="l" t="t" r="r" b="b"/>
                <a:pathLst>
                  <a:path w="468" h="508" extrusionOk="0">
                    <a:moveTo>
                      <a:pt x="110" y="285"/>
                    </a:moveTo>
                    <a:cubicBezTo>
                      <a:pt x="207" y="321"/>
                      <a:pt x="274" y="408"/>
                      <a:pt x="284" y="508"/>
                    </a:cubicBezTo>
                    <a:lnTo>
                      <a:pt x="468" y="0"/>
                    </a:lnTo>
                    <a:lnTo>
                      <a:pt x="0" y="270"/>
                    </a:lnTo>
                    <a:cubicBezTo>
                      <a:pt x="7" y="269"/>
                      <a:pt x="13" y="269"/>
                      <a:pt x="19" y="269"/>
                    </a:cubicBezTo>
                    <a:cubicBezTo>
                      <a:pt x="50" y="269"/>
                      <a:pt x="80" y="274"/>
                      <a:pt x="110" y="285"/>
                    </a:cubicBez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0" name="Google Shape;2030;p47"/>
              <p:cNvSpPr/>
              <p:nvPr/>
            </p:nvSpPr>
            <p:spPr>
              <a:xfrm>
                <a:off x="7197693" y="3764654"/>
                <a:ext cx="917485" cy="1260608"/>
              </a:xfrm>
              <a:custGeom>
                <a:avLst/>
                <a:gdLst/>
                <a:ahLst/>
                <a:cxnLst/>
                <a:rect l="l" t="t" r="r" b="b"/>
                <a:pathLst>
                  <a:path w="370" h="508" extrusionOk="0">
                    <a:moveTo>
                      <a:pt x="184" y="432"/>
                    </a:moveTo>
                    <a:cubicBezTo>
                      <a:pt x="254" y="432"/>
                      <a:pt x="321" y="460"/>
                      <a:pt x="370" y="508"/>
                    </a:cubicBezTo>
                    <a:lnTo>
                      <a:pt x="185" y="0"/>
                    </a:lnTo>
                    <a:lnTo>
                      <a:pt x="0" y="507"/>
                    </a:lnTo>
                    <a:cubicBezTo>
                      <a:pt x="26" y="481"/>
                      <a:pt x="58" y="461"/>
                      <a:pt x="93" y="448"/>
                    </a:cubicBezTo>
                    <a:cubicBezTo>
                      <a:pt x="123" y="438"/>
                      <a:pt x="153" y="432"/>
                      <a:pt x="184" y="432"/>
                    </a:cubicBez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1" name="Google Shape;2031;p47"/>
              <p:cNvSpPr/>
              <p:nvPr/>
            </p:nvSpPr>
            <p:spPr>
              <a:xfrm>
                <a:off x="7699947" y="3747248"/>
                <a:ext cx="1161154" cy="1260608"/>
              </a:xfrm>
              <a:custGeom>
                <a:avLst/>
                <a:gdLst/>
                <a:ahLst/>
                <a:cxnLst/>
                <a:rect l="l" t="t" r="r" b="b"/>
                <a:pathLst>
                  <a:path w="468" h="508" extrusionOk="0">
                    <a:moveTo>
                      <a:pt x="448" y="270"/>
                    </a:moveTo>
                    <a:cubicBezTo>
                      <a:pt x="455" y="270"/>
                      <a:pt x="462" y="270"/>
                      <a:pt x="468" y="271"/>
                    </a:cubicBezTo>
                    <a:lnTo>
                      <a:pt x="0" y="0"/>
                    </a:lnTo>
                    <a:lnTo>
                      <a:pt x="184" y="508"/>
                    </a:lnTo>
                    <a:cubicBezTo>
                      <a:pt x="188" y="471"/>
                      <a:pt x="199" y="435"/>
                      <a:pt x="218" y="403"/>
                    </a:cubicBezTo>
                    <a:cubicBezTo>
                      <a:pt x="265" y="321"/>
                      <a:pt x="354" y="270"/>
                      <a:pt x="448" y="270"/>
                    </a:cubicBez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2" name="Google Shape;2032;p47"/>
              <p:cNvSpPr/>
              <p:nvPr/>
            </p:nvSpPr>
            <p:spPr>
              <a:xfrm>
                <a:off x="7722325" y="3473743"/>
                <a:ext cx="1320284" cy="902566"/>
              </a:xfrm>
              <a:custGeom>
                <a:avLst/>
                <a:gdLst/>
                <a:ahLst/>
                <a:cxnLst/>
                <a:rect l="l" t="t" r="r" b="b"/>
                <a:pathLst>
                  <a:path w="532" h="364" extrusionOk="0">
                    <a:moveTo>
                      <a:pt x="467" y="364"/>
                    </a:moveTo>
                    <a:cubicBezTo>
                      <a:pt x="447" y="334"/>
                      <a:pt x="433" y="299"/>
                      <a:pt x="426" y="262"/>
                    </a:cubicBezTo>
                    <a:cubicBezTo>
                      <a:pt x="408" y="159"/>
                      <a:pt x="451" y="59"/>
                      <a:pt x="532" y="0"/>
                    </a:cubicBezTo>
                    <a:lnTo>
                      <a:pt x="0" y="94"/>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3" name="Google Shape;2033;p47"/>
              <p:cNvSpPr/>
              <p:nvPr/>
            </p:nvSpPr>
            <p:spPr>
              <a:xfrm>
                <a:off x="7714867" y="2630844"/>
                <a:ext cx="1317797" cy="1026886"/>
              </a:xfrm>
              <a:custGeom>
                <a:avLst/>
                <a:gdLst/>
                <a:ahLst/>
                <a:cxnLst/>
                <a:rect l="l" t="t" r="r" b="b"/>
                <a:pathLst>
                  <a:path w="531" h="414" extrusionOk="0">
                    <a:moveTo>
                      <a:pt x="434" y="269"/>
                    </a:moveTo>
                    <a:cubicBezTo>
                      <a:pt x="354" y="202"/>
                      <a:pt x="322" y="97"/>
                      <a:pt x="348" y="0"/>
                    </a:cubicBezTo>
                    <a:lnTo>
                      <a:pt x="0" y="414"/>
                    </a:lnTo>
                    <a:lnTo>
                      <a:pt x="531" y="321"/>
                    </a:lnTo>
                    <a:cubicBezTo>
                      <a:pt x="496" y="311"/>
                      <a:pt x="463" y="293"/>
                      <a:pt x="434" y="269"/>
                    </a:cubicBez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4" name="Google Shape;2034;p47"/>
              <p:cNvSpPr/>
              <p:nvPr/>
            </p:nvSpPr>
            <p:spPr>
              <a:xfrm>
                <a:off x="7744702" y="2245459"/>
                <a:ext cx="832948" cy="325719"/>
              </a:xfrm>
              <a:custGeom>
                <a:avLst/>
                <a:gdLst/>
                <a:ahLst/>
                <a:cxnLst/>
                <a:rect l="l" t="t" r="r" b="b"/>
                <a:pathLst>
                  <a:path w="336" h="132" extrusionOk="0">
                    <a:moveTo>
                      <a:pt x="336" y="94"/>
                    </a:moveTo>
                    <a:lnTo>
                      <a:pt x="286" y="87"/>
                    </a:lnTo>
                    <a:lnTo>
                      <a:pt x="295" y="108"/>
                    </a:lnTo>
                    <a:cubicBezTo>
                      <a:pt x="269" y="118"/>
                      <a:pt x="241" y="124"/>
                      <a:pt x="211" y="124"/>
                    </a:cubicBezTo>
                    <a:cubicBezTo>
                      <a:pt x="123" y="124"/>
                      <a:pt x="46" y="73"/>
                      <a:pt x="8" y="0"/>
                    </a:cubicBezTo>
                    <a:lnTo>
                      <a:pt x="0" y="4"/>
                    </a:lnTo>
                    <a:cubicBezTo>
                      <a:pt x="40" y="80"/>
                      <a:pt x="120" y="132"/>
                      <a:pt x="211" y="132"/>
                    </a:cubicBezTo>
                    <a:cubicBezTo>
                      <a:pt x="242" y="132"/>
                      <a:pt x="271" y="127"/>
                      <a:pt x="298" y="116"/>
                    </a:cubicBezTo>
                    <a:lnTo>
                      <a:pt x="305" y="132"/>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5" name="Google Shape;2035;p47"/>
              <p:cNvSpPr/>
              <p:nvPr/>
            </p:nvSpPr>
            <p:spPr>
              <a:xfrm>
                <a:off x="6799868" y="2175839"/>
                <a:ext cx="783219" cy="407771"/>
              </a:xfrm>
              <a:custGeom>
                <a:avLst/>
                <a:gdLst/>
                <a:ahLst/>
                <a:cxnLst/>
                <a:rect l="l" t="t" r="r" b="b"/>
                <a:pathLst>
                  <a:path w="316" h="165" extrusionOk="0">
                    <a:moveTo>
                      <a:pt x="314" y="0"/>
                    </a:moveTo>
                    <a:lnTo>
                      <a:pt x="272" y="26"/>
                    </a:lnTo>
                    <a:lnTo>
                      <a:pt x="292" y="37"/>
                    </a:lnTo>
                    <a:cubicBezTo>
                      <a:pt x="279" y="62"/>
                      <a:pt x="261" y="84"/>
                      <a:pt x="238" y="103"/>
                    </a:cubicBezTo>
                    <a:cubicBezTo>
                      <a:pt x="171" y="160"/>
                      <a:pt x="79" y="171"/>
                      <a:pt x="3" y="139"/>
                    </a:cubicBezTo>
                    <a:lnTo>
                      <a:pt x="0" y="147"/>
                    </a:lnTo>
                    <a:cubicBezTo>
                      <a:pt x="79" y="180"/>
                      <a:pt x="174" y="169"/>
                      <a:pt x="244" y="110"/>
                    </a:cubicBezTo>
                    <a:cubicBezTo>
                      <a:pt x="268" y="90"/>
                      <a:pt x="286" y="67"/>
                      <a:pt x="300" y="41"/>
                    </a:cubicBezTo>
                    <a:lnTo>
                      <a:pt x="316" y="50"/>
                    </a:ln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6" name="Google Shape;2036;p47"/>
              <p:cNvSpPr/>
              <p:nvPr/>
            </p:nvSpPr>
            <p:spPr>
              <a:xfrm>
                <a:off x="8853642" y="3516013"/>
                <a:ext cx="243668" cy="860297"/>
              </a:xfrm>
              <a:custGeom>
                <a:avLst/>
                <a:gdLst/>
                <a:ahLst/>
                <a:cxnLst/>
                <a:rect l="l" t="t" r="r" b="b"/>
                <a:pathLst>
                  <a:path w="99" h="347" extrusionOk="0">
                    <a:moveTo>
                      <a:pt x="63" y="347"/>
                    </a:moveTo>
                    <a:lnTo>
                      <a:pt x="61" y="296"/>
                    </a:lnTo>
                    <a:lnTo>
                      <a:pt x="42" y="309"/>
                    </a:lnTo>
                    <a:cubicBezTo>
                      <a:pt x="28" y="285"/>
                      <a:pt x="17" y="258"/>
                      <a:pt x="12" y="229"/>
                    </a:cubicBezTo>
                    <a:cubicBezTo>
                      <a:pt x="-3" y="142"/>
                      <a:pt x="33" y="58"/>
                      <a:pt x="99" y="7"/>
                    </a:cubicBezTo>
                    <a:lnTo>
                      <a:pt x="94" y="0"/>
                    </a:lnTo>
                    <a:cubicBezTo>
                      <a:pt x="25" y="53"/>
                      <a:pt x="-12" y="140"/>
                      <a:pt x="4" y="231"/>
                    </a:cubicBezTo>
                    <a:cubicBezTo>
                      <a:pt x="9" y="261"/>
                      <a:pt x="20" y="289"/>
                      <a:pt x="35" y="313"/>
                    </a:cubicBezTo>
                    <a:lnTo>
                      <a:pt x="20" y="323"/>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7" name="Google Shape;2037;p47"/>
              <p:cNvSpPr/>
              <p:nvPr/>
            </p:nvSpPr>
            <p:spPr>
              <a:xfrm>
                <a:off x="8624892" y="2633332"/>
                <a:ext cx="507228" cy="728517"/>
              </a:xfrm>
              <a:custGeom>
                <a:avLst/>
                <a:gdLst/>
                <a:ahLst/>
                <a:cxnLst/>
                <a:rect l="l" t="t" r="r" b="b"/>
                <a:pathLst>
                  <a:path w="205" h="294" extrusionOk="0">
                    <a:moveTo>
                      <a:pt x="205" y="284"/>
                    </a:moveTo>
                    <a:lnTo>
                      <a:pt x="172" y="247"/>
                    </a:lnTo>
                    <a:lnTo>
                      <a:pt x="165" y="269"/>
                    </a:lnTo>
                    <a:cubicBezTo>
                      <a:pt x="138" y="260"/>
                      <a:pt x="113" y="246"/>
                      <a:pt x="91" y="227"/>
                    </a:cubicBezTo>
                    <a:cubicBezTo>
                      <a:pt x="23" y="170"/>
                      <a:pt x="-4" y="82"/>
                      <a:pt x="14" y="2"/>
                    </a:cubicBezTo>
                    <a:lnTo>
                      <a:pt x="6" y="0"/>
                    </a:lnTo>
                    <a:cubicBezTo>
                      <a:pt x="-13" y="84"/>
                      <a:pt x="15" y="175"/>
                      <a:pt x="85" y="233"/>
                    </a:cubicBezTo>
                    <a:cubicBezTo>
                      <a:pt x="109" y="253"/>
                      <a:pt x="135" y="268"/>
                      <a:pt x="162" y="277"/>
                    </a:cubicBezTo>
                    <a:lnTo>
                      <a:pt x="157" y="294"/>
                    </a:ln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8" name="Google Shape;2038;p47"/>
              <p:cNvSpPr/>
              <p:nvPr/>
            </p:nvSpPr>
            <p:spPr>
              <a:xfrm>
                <a:off x="8194736" y="4493170"/>
                <a:ext cx="653926" cy="609170"/>
              </a:xfrm>
              <a:custGeom>
                <a:avLst/>
                <a:gdLst/>
                <a:ahLst/>
                <a:cxnLst/>
                <a:rect l="l" t="t" r="r" b="b"/>
                <a:pathLst>
                  <a:path w="264" h="246" extrusionOk="0">
                    <a:moveTo>
                      <a:pt x="18" y="246"/>
                    </a:moveTo>
                    <a:lnTo>
                      <a:pt x="49" y="206"/>
                    </a:lnTo>
                    <a:lnTo>
                      <a:pt x="26" y="203"/>
                    </a:lnTo>
                    <a:cubicBezTo>
                      <a:pt x="31" y="176"/>
                      <a:pt x="40" y="148"/>
                      <a:pt x="54" y="123"/>
                    </a:cubicBezTo>
                    <a:cubicBezTo>
                      <a:pt x="99" y="46"/>
                      <a:pt x="181" y="5"/>
                      <a:pt x="263" y="9"/>
                    </a:cubicBezTo>
                    <a:lnTo>
                      <a:pt x="264" y="0"/>
                    </a:lnTo>
                    <a:cubicBezTo>
                      <a:pt x="178" y="-4"/>
                      <a:pt x="93" y="39"/>
                      <a:pt x="47" y="119"/>
                    </a:cubicBezTo>
                    <a:cubicBezTo>
                      <a:pt x="32" y="145"/>
                      <a:pt x="22" y="174"/>
                      <a:pt x="18" y="202"/>
                    </a:cubicBezTo>
                    <a:lnTo>
                      <a:pt x="0" y="200"/>
                    </a:ln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9" name="Google Shape;2039;p47"/>
              <p:cNvSpPr/>
              <p:nvPr/>
            </p:nvSpPr>
            <p:spPr>
              <a:xfrm>
                <a:off x="6377178" y="4445928"/>
                <a:ext cx="706141" cy="559442"/>
              </a:xfrm>
              <a:custGeom>
                <a:avLst/>
                <a:gdLst/>
                <a:ahLst/>
                <a:cxnLst/>
                <a:rect l="l" t="t" r="r" b="b"/>
                <a:pathLst>
                  <a:path w="285" h="226" extrusionOk="0">
                    <a:moveTo>
                      <a:pt x="0" y="25"/>
                    </a:moveTo>
                    <a:lnTo>
                      <a:pt x="45" y="49"/>
                    </a:lnTo>
                    <a:lnTo>
                      <a:pt x="44" y="26"/>
                    </a:lnTo>
                    <a:cubicBezTo>
                      <a:pt x="72" y="25"/>
                      <a:pt x="100" y="30"/>
                      <a:pt x="127" y="40"/>
                    </a:cubicBezTo>
                    <a:cubicBezTo>
                      <a:pt x="211" y="70"/>
                      <a:pt x="265" y="144"/>
                      <a:pt x="276" y="226"/>
                    </a:cubicBezTo>
                    <a:lnTo>
                      <a:pt x="285" y="225"/>
                    </a:lnTo>
                    <a:cubicBezTo>
                      <a:pt x="274" y="139"/>
                      <a:pt x="217" y="63"/>
                      <a:pt x="130" y="32"/>
                    </a:cubicBezTo>
                    <a:cubicBezTo>
                      <a:pt x="102" y="21"/>
                      <a:pt x="72" y="17"/>
                      <a:pt x="43" y="17"/>
                    </a:cubicBezTo>
                    <a:lnTo>
                      <a:pt x="42" y="0"/>
                    </a:ln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40" name="Google Shape;2040;p47"/>
              <p:cNvSpPr/>
              <p:nvPr/>
            </p:nvSpPr>
            <p:spPr>
              <a:xfrm>
                <a:off x="7202658" y="4910879"/>
                <a:ext cx="857812" cy="228750"/>
              </a:xfrm>
              <a:custGeom>
                <a:avLst/>
                <a:gdLst/>
                <a:ahLst/>
                <a:cxnLst/>
                <a:rect l="l" t="t" r="r" b="b"/>
                <a:pathLst>
                  <a:path w="346" h="93" extrusionOk="0">
                    <a:moveTo>
                      <a:pt x="0" y="93"/>
                    </a:moveTo>
                    <a:lnTo>
                      <a:pt x="49" y="83"/>
                    </a:lnTo>
                    <a:lnTo>
                      <a:pt x="34" y="66"/>
                    </a:lnTo>
                    <a:cubicBezTo>
                      <a:pt x="55" y="48"/>
                      <a:pt x="79" y="33"/>
                      <a:pt x="107" y="23"/>
                    </a:cubicBezTo>
                    <a:cubicBezTo>
                      <a:pt x="190" y="-8"/>
                      <a:pt x="279" y="14"/>
                      <a:pt x="341" y="70"/>
                    </a:cubicBezTo>
                    <a:lnTo>
                      <a:pt x="346" y="63"/>
                    </a:lnTo>
                    <a:cubicBezTo>
                      <a:pt x="283" y="5"/>
                      <a:pt x="190" y="-17"/>
                      <a:pt x="104" y="14"/>
                    </a:cubicBezTo>
                    <a:cubicBezTo>
                      <a:pt x="75" y="25"/>
                      <a:pt x="50" y="40"/>
                      <a:pt x="28" y="60"/>
                    </a:cubicBezTo>
                    <a:lnTo>
                      <a:pt x="16" y="47"/>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41" name="Google Shape;2041;p47"/>
              <p:cNvSpPr/>
              <p:nvPr/>
            </p:nvSpPr>
            <p:spPr>
              <a:xfrm>
                <a:off x="6277721" y="2573657"/>
                <a:ext cx="450040" cy="780732"/>
              </a:xfrm>
              <a:custGeom>
                <a:avLst/>
                <a:gdLst/>
                <a:ahLst/>
                <a:cxnLst/>
                <a:rect l="l" t="t" r="r" b="b"/>
                <a:pathLst>
                  <a:path w="182" h="315" extrusionOk="0">
                    <a:moveTo>
                      <a:pt x="150" y="0"/>
                    </a:moveTo>
                    <a:lnTo>
                      <a:pt x="134" y="48"/>
                    </a:lnTo>
                    <a:lnTo>
                      <a:pt x="157" y="43"/>
                    </a:lnTo>
                    <a:cubicBezTo>
                      <a:pt x="162" y="70"/>
                      <a:pt x="163" y="99"/>
                      <a:pt x="158" y="128"/>
                    </a:cubicBezTo>
                    <a:cubicBezTo>
                      <a:pt x="142" y="215"/>
                      <a:pt x="79" y="282"/>
                      <a:pt x="0" y="307"/>
                    </a:cubicBezTo>
                    <a:lnTo>
                      <a:pt x="3" y="315"/>
                    </a:lnTo>
                    <a:cubicBezTo>
                      <a:pt x="85" y="289"/>
                      <a:pt x="150" y="220"/>
                      <a:pt x="166" y="130"/>
                    </a:cubicBezTo>
                    <a:cubicBezTo>
                      <a:pt x="172" y="100"/>
                      <a:pt x="171" y="70"/>
                      <a:pt x="165" y="42"/>
                    </a:cubicBezTo>
                    <a:lnTo>
                      <a:pt x="182" y="38"/>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grpSp>
        <p:sp>
          <p:nvSpPr>
            <p:cNvPr id="2042" name="Google Shape;2042;p47"/>
            <p:cNvSpPr/>
            <p:nvPr/>
          </p:nvSpPr>
          <p:spPr>
            <a:xfrm>
              <a:off x="5649778" y="1713746"/>
              <a:ext cx="3399114" cy="3399114"/>
            </a:xfrm>
            <a:prstGeom prst="ellipse">
              <a:avLst/>
            </a:pr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595959"/>
                </a:solidFill>
                <a:latin typeface="Calibri"/>
                <a:ea typeface="Calibri"/>
                <a:cs typeface="Calibri"/>
                <a:sym typeface="Calibri"/>
              </a:endParaRPr>
            </a:p>
          </p:txBody>
        </p:sp>
        <p:sp>
          <p:nvSpPr>
            <p:cNvPr id="2043" name="Google Shape;2043;p47"/>
            <p:cNvSpPr/>
            <p:nvPr/>
          </p:nvSpPr>
          <p:spPr>
            <a:xfrm>
              <a:off x="6660600" y="2707232"/>
              <a:ext cx="1357767" cy="135776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595959"/>
                </a:solidFill>
                <a:latin typeface="Calibri"/>
                <a:ea typeface="Calibri"/>
                <a:cs typeface="Calibri"/>
                <a:sym typeface="Calibri"/>
              </a:endParaRPr>
            </a:p>
          </p:txBody>
        </p:sp>
        <p:sp>
          <p:nvSpPr>
            <p:cNvPr id="2044" name="Google Shape;2044;p47"/>
            <p:cNvSpPr txBox="1"/>
            <p:nvPr/>
          </p:nvSpPr>
          <p:spPr>
            <a:xfrm>
              <a:off x="5996454" y="2672846"/>
              <a:ext cx="794500"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CSR</a:t>
              </a:r>
              <a:endParaRPr sz="1300" dirty="0"/>
            </a:p>
          </p:txBody>
        </p:sp>
        <p:sp>
          <p:nvSpPr>
            <p:cNvPr id="2045" name="Google Shape;2045;p47"/>
            <p:cNvSpPr txBox="1"/>
            <p:nvPr/>
          </p:nvSpPr>
          <p:spPr>
            <a:xfrm>
              <a:off x="6198315" y="1975462"/>
              <a:ext cx="1264936"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Marketing</a:t>
              </a:r>
              <a:br>
                <a:rPr lang="de-DE" sz="1300" b="1" dirty="0">
                  <a:solidFill>
                    <a:schemeClr val="lt1"/>
                  </a:solidFill>
                  <a:latin typeface="Calibri"/>
                  <a:ea typeface="Calibri"/>
                  <a:cs typeface="Calibri"/>
                  <a:sym typeface="Calibri"/>
                </a:rPr>
              </a:br>
              <a:endParaRPr sz="1300" b="1" dirty="0">
                <a:solidFill>
                  <a:schemeClr val="lt1"/>
                </a:solidFill>
                <a:latin typeface="Calibri"/>
                <a:ea typeface="Calibri"/>
                <a:cs typeface="Calibri"/>
                <a:sym typeface="Calibri"/>
              </a:endParaRPr>
            </a:p>
          </p:txBody>
        </p:sp>
        <p:sp>
          <p:nvSpPr>
            <p:cNvPr id="2046" name="Google Shape;2046;p47"/>
            <p:cNvSpPr txBox="1"/>
            <p:nvPr/>
          </p:nvSpPr>
          <p:spPr>
            <a:xfrm>
              <a:off x="7230310" y="1979440"/>
              <a:ext cx="1003869" cy="84798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Sales</a:t>
              </a:r>
              <a:br>
                <a:rPr lang="de-DE" sz="1300" b="1" dirty="0">
                  <a:solidFill>
                    <a:schemeClr val="lt1"/>
                  </a:solidFill>
                  <a:latin typeface="Calibri"/>
                  <a:ea typeface="Calibri"/>
                  <a:cs typeface="Calibri"/>
                  <a:sym typeface="Calibri"/>
                </a:rPr>
              </a:br>
              <a:r>
                <a:rPr lang="de-DE" sz="1300" b="1" dirty="0">
                  <a:solidFill>
                    <a:schemeClr val="lt1"/>
                  </a:solidFill>
                  <a:latin typeface="Calibri"/>
                  <a:ea typeface="Calibri"/>
                  <a:cs typeface="Calibri"/>
                  <a:sym typeface="Calibri"/>
                </a:rPr>
                <a:t>Force</a:t>
              </a:r>
              <a:br>
                <a:rPr lang="de-DE" sz="1300" b="1" dirty="0">
                  <a:solidFill>
                    <a:schemeClr val="lt1"/>
                  </a:solidFill>
                  <a:latin typeface="Calibri"/>
                  <a:ea typeface="Calibri"/>
                  <a:cs typeface="Calibri"/>
                  <a:sym typeface="Calibri"/>
                </a:rPr>
              </a:br>
              <a:endParaRPr sz="1300" b="1" dirty="0">
                <a:solidFill>
                  <a:schemeClr val="lt1"/>
                </a:solidFill>
                <a:latin typeface="Calibri"/>
                <a:ea typeface="Calibri"/>
                <a:cs typeface="Calibri"/>
                <a:sym typeface="Calibri"/>
              </a:endParaRPr>
            </a:p>
          </p:txBody>
        </p:sp>
        <p:sp>
          <p:nvSpPr>
            <p:cNvPr id="2047" name="Google Shape;2047;p47"/>
            <p:cNvSpPr txBox="1"/>
            <p:nvPr/>
          </p:nvSpPr>
          <p:spPr>
            <a:xfrm>
              <a:off x="7694356" y="2684593"/>
              <a:ext cx="1389549"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err="1">
                  <a:solidFill>
                    <a:schemeClr val="lt1"/>
                  </a:solidFill>
                  <a:latin typeface="Calibri"/>
                  <a:ea typeface="Calibri"/>
                  <a:cs typeface="Calibri"/>
                  <a:sym typeface="Calibri"/>
                </a:rPr>
                <a:t>Purchasing</a:t>
              </a:r>
              <a:endParaRPr sz="1300" dirty="0"/>
            </a:p>
          </p:txBody>
        </p:sp>
        <p:sp>
          <p:nvSpPr>
            <p:cNvPr id="2048" name="Google Shape;2048;p47"/>
            <p:cNvSpPr txBox="1"/>
            <p:nvPr/>
          </p:nvSpPr>
          <p:spPr>
            <a:xfrm>
              <a:off x="7806414" y="3303780"/>
              <a:ext cx="1496986"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Investor</a:t>
              </a:r>
              <a:br>
                <a:rPr lang="de-DE" sz="1300" b="1" dirty="0">
                  <a:solidFill>
                    <a:schemeClr val="lt1"/>
                  </a:solidFill>
                  <a:latin typeface="Calibri"/>
                  <a:ea typeface="Calibri"/>
                  <a:cs typeface="Calibri"/>
                  <a:sym typeface="Calibri"/>
                </a:rPr>
              </a:br>
              <a:r>
                <a:rPr lang="de-DE" sz="1300" b="1" dirty="0">
                  <a:solidFill>
                    <a:schemeClr val="lt1"/>
                  </a:solidFill>
                  <a:latin typeface="Calibri"/>
                  <a:ea typeface="Calibri"/>
                  <a:cs typeface="Calibri"/>
                  <a:sym typeface="Calibri"/>
                </a:rPr>
                <a:t>Relations</a:t>
              </a:r>
              <a:endParaRPr sz="1300" dirty="0"/>
            </a:p>
          </p:txBody>
        </p:sp>
        <p:sp>
          <p:nvSpPr>
            <p:cNvPr id="2049" name="Google Shape;2049;p47"/>
            <p:cNvSpPr txBox="1"/>
            <p:nvPr/>
          </p:nvSpPr>
          <p:spPr>
            <a:xfrm>
              <a:off x="7803138" y="4106101"/>
              <a:ext cx="781940"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R&amp;D</a:t>
              </a:r>
              <a:endParaRPr sz="1300" dirty="0"/>
            </a:p>
          </p:txBody>
        </p:sp>
        <p:sp>
          <p:nvSpPr>
            <p:cNvPr id="2050" name="Google Shape;2050;p47"/>
            <p:cNvSpPr txBox="1"/>
            <p:nvPr/>
          </p:nvSpPr>
          <p:spPr>
            <a:xfrm>
              <a:off x="7035485" y="4356014"/>
              <a:ext cx="570378"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HR</a:t>
              </a:r>
              <a:endParaRPr sz="1300" dirty="0"/>
            </a:p>
          </p:txBody>
        </p:sp>
        <p:sp>
          <p:nvSpPr>
            <p:cNvPr id="2051" name="Google Shape;2051;p47"/>
            <p:cNvSpPr txBox="1"/>
            <p:nvPr/>
          </p:nvSpPr>
          <p:spPr>
            <a:xfrm>
              <a:off x="5788173" y="4083688"/>
              <a:ext cx="1342836"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Corporate</a:t>
              </a:r>
              <a:br>
                <a:rPr lang="de-DE" sz="1300" b="1" dirty="0">
                  <a:solidFill>
                    <a:schemeClr val="lt1"/>
                  </a:solidFill>
                  <a:latin typeface="Calibri"/>
                  <a:ea typeface="Calibri"/>
                  <a:cs typeface="Calibri"/>
                  <a:sym typeface="Calibri"/>
                </a:rPr>
              </a:br>
              <a:r>
                <a:rPr lang="de-DE" sz="1300" b="1" dirty="0">
                  <a:solidFill>
                    <a:schemeClr val="lt1"/>
                  </a:solidFill>
                  <a:latin typeface="Calibri"/>
                  <a:ea typeface="Calibri"/>
                  <a:cs typeface="Calibri"/>
                  <a:sym typeface="Calibri"/>
                </a:rPr>
                <a:t>Affairs</a:t>
              </a:r>
              <a:endParaRPr sz="1300" dirty="0"/>
            </a:p>
          </p:txBody>
        </p:sp>
        <p:sp>
          <p:nvSpPr>
            <p:cNvPr id="2052" name="Google Shape;2052;p47"/>
            <p:cNvSpPr txBox="1"/>
            <p:nvPr/>
          </p:nvSpPr>
          <p:spPr>
            <a:xfrm>
              <a:off x="4120400" y="1445513"/>
              <a:ext cx="1293177" cy="913972"/>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err="1">
                  <a:solidFill>
                    <a:srgbClr val="F27954"/>
                  </a:solidFill>
                  <a:latin typeface="Calibri"/>
                  <a:ea typeface="Calibri"/>
                  <a:cs typeface="Calibri"/>
                  <a:sym typeface="Calibri"/>
                </a:rPr>
                <a:t>Social</a:t>
              </a:r>
              <a:br>
                <a:rPr lang="de-DE" sz="1800" dirty="0">
                  <a:solidFill>
                    <a:srgbClr val="F27954"/>
                  </a:solidFill>
                  <a:latin typeface="Calibri"/>
                  <a:ea typeface="Calibri"/>
                  <a:cs typeface="Calibri"/>
                  <a:sym typeface="Calibri"/>
                </a:rPr>
              </a:br>
              <a:r>
                <a:rPr lang="de-DE" sz="1800" dirty="0">
                  <a:solidFill>
                    <a:srgbClr val="F27954"/>
                  </a:solidFill>
                  <a:latin typeface="Calibri"/>
                  <a:ea typeface="Calibri"/>
                  <a:cs typeface="Calibri"/>
                  <a:sym typeface="Calibri"/>
                </a:rPr>
                <a:t>Partners &amp; NGOs</a:t>
              </a:r>
              <a:endParaRPr dirty="0"/>
            </a:p>
          </p:txBody>
        </p:sp>
        <p:sp>
          <p:nvSpPr>
            <p:cNvPr id="2053" name="Google Shape;2053;p47"/>
            <p:cNvSpPr txBox="1"/>
            <p:nvPr/>
          </p:nvSpPr>
          <p:spPr>
            <a:xfrm>
              <a:off x="5472018" y="644872"/>
              <a:ext cx="1523585" cy="384584"/>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a:solidFill>
                    <a:srgbClr val="916395"/>
                  </a:solidFill>
                  <a:latin typeface="Calibri"/>
                  <a:ea typeface="Calibri"/>
                  <a:cs typeface="Calibri"/>
                  <a:sym typeface="Calibri"/>
                </a:rPr>
                <a:t>Consumers</a:t>
              </a:r>
              <a:endParaRPr/>
            </a:p>
          </p:txBody>
        </p:sp>
        <p:sp>
          <p:nvSpPr>
            <p:cNvPr id="2054" name="Google Shape;2054;p47"/>
            <p:cNvSpPr txBox="1"/>
            <p:nvPr/>
          </p:nvSpPr>
          <p:spPr>
            <a:xfrm>
              <a:off x="7731100" y="415286"/>
              <a:ext cx="1461984" cy="649279"/>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85D2C7"/>
                  </a:solidFill>
                  <a:latin typeface="Calibri"/>
                  <a:ea typeface="Calibri"/>
                  <a:cs typeface="Calibri"/>
                  <a:sym typeface="Calibri"/>
                </a:rPr>
                <a:t>Business </a:t>
              </a:r>
              <a:br>
                <a:rPr lang="de-DE" sz="1800" dirty="0">
                  <a:solidFill>
                    <a:srgbClr val="85D2C7"/>
                  </a:solidFill>
                  <a:latin typeface="Calibri"/>
                  <a:ea typeface="Calibri"/>
                  <a:cs typeface="Calibri"/>
                  <a:sym typeface="Calibri"/>
                </a:rPr>
              </a:br>
              <a:r>
                <a:rPr lang="de-DE" sz="1800" dirty="0">
                  <a:solidFill>
                    <a:srgbClr val="85D2C7"/>
                  </a:solidFill>
                  <a:latin typeface="Calibri"/>
                  <a:ea typeface="Calibri"/>
                  <a:cs typeface="Calibri"/>
                  <a:sym typeface="Calibri"/>
                </a:rPr>
                <a:t>Customers</a:t>
              </a:r>
              <a:endParaRPr dirty="0"/>
            </a:p>
          </p:txBody>
        </p:sp>
        <p:sp>
          <p:nvSpPr>
            <p:cNvPr id="2055" name="Google Shape;2055;p47"/>
            <p:cNvSpPr txBox="1"/>
            <p:nvPr/>
          </p:nvSpPr>
          <p:spPr>
            <a:xfrm>
              <a:off x="9351928" y="1446220"/>
              <a:ext cx="1519163" cy="913973"/>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a:solidFill>
                    <a:srgbClr val="916395"/>
                  </a:solidFill>
                  <a:latin typeface="Calibri"/>
                  <a:ea typeface="Calibri"/>
                  <a:cs typeface="Calibri"/>
                  <a:sym typeface="Calibri"/>
                </a:rPr>
                <a:t>Business Partner &amp; Suppliers</a:t>
              </a:r>
              <a:endParaRPr/>
            </a:p>
          </p:txBody>
        </p:sp>
        <p:sp>
          <p:nvSpPr>
            <p:cNvPr id="2056" name="Google Shape;2056;p47"/>
            <p:cNvSpPr txBox="1"/>
            <p:nvPr/>
          </p:nvSpPr>
          <p:spPr>
            <a:xfrm>
              <a:off x="9677963" y="3413304"/>
              <a:ext cx="1310709" cy="649279"/>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a:solidFill>
                    <a:srgbClr val="F27954"/>
                  </a:solidFill>
                  <a:latin typeface="Calibri"/>
                  <a:ea typeface="Calibri"/>
                  <a:cs typeface="Calibri"/>
                  <a:sym typeface="Calibri"/>
                </a:rPr>
                <a:t>Investors &amp; Banks</a:t>
              </a:r>
              <a:endParaRPr/>
            </a:p>
          </p:txBody>
        </p:sp>
        <p:sp>
          <p:nvSpPr>
            <p:cNvPr id="2057" name="Google Shape;2057;p47"/>
            <p:cNvSpPr txBox="1"/>
            <p:nvPr/>
          </p:nvSpPr>
          <p:spPr>
            <a:xfrm>
              <a:off x="8648545" y="5276127"/>
              <a:ext cx="1401782" cy="649279"/>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a:solidFill>
                    <a:srgbClr val="916395"/>
                  </a:solidFill>
                  <a:latin typeface="Calibri"/>
                  <a:ea typeface="Calibri"/>
                  <a:cs typeface="Calibri"/>
                  <a:sym typeface="Calibri"/>
                </a:rPr>
                <a:t>Science &amp; Research</a:t>
              </a:r>
              <a:endParaRPr/>
            </a:p>
          </p:txBody>
        </p:sp>
        <p:sp>
          <p:nvSpPr>
            <p:cNvPr id="2058" name="Google Shape;2058;p47"/>
            <p:cNvSpPr txBox="1"/>
            <p:nvPr/>
          </p:nvSpPr>
          <p:spPr>
            <a:xfrm>
              <a:off x="6060368" y="5732141"/>
              <a:ext cx="2524709" cy="649279"/>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85D2C7"/>
                  </a:solidFill>
                  <a:latin typeface="Calibri"/>
                  <a:ea typeface="Calibri"/>
                  <a:cs typeface="Calibri"/>
                  <a:sym typeface="Calibri"/>
                </a:rPr>
                <a:t>Young </a:t>
              </a:r>
              <a:r>
                <a:rPr lang="de-DE" sz="1800" dirty="0" err="1">
                  <a:solidFill>
                    <a:srgbClr val="85D2C7"/>
                  </a:solidFill>
                  <a:latin typeface="Calibri"/>
                  <a:ea typeface="Calibri"/>
                  <a:cs typeface="Calibri"/>
                  <a:sym typeface="Calibri"/>
                </a:rPr>
                <a:t>professionals</a:t>
              </a:r>
              <a:br>
                <a:rPr lang="de-DE" sz="1800" dirty="0">
                  <a:solidFill>
                    <a:srgbClr val="85D2C7"/>
                  </a:solidFill>
                  <a:latin typeface="Calibri"/>
                  <a:ea typeface="Calibri"/>
                  <a:cs typeface="Calibri"/>
                  <a:sym typeface="Calibri"/>
                </a:rPr>
              </a:br>
              <a:r>
                <a:rPr lang="de-DE" sz="1800" dirty="0">
                  <a:solidFill>
                    <a:srgbClr val="85D2C7"/>
                  </a:solidFill>
                  <a:latin typeface="Calibri"/>
                  <a:ea typeface="Calibri"/>
                  <a:cs typeface="Calibri"/>
                  <a:sym typeface="Calibri"/>
                </a:rPr>
                <a:t>&amp; top </a:t>
              </a:r>
              <a:r>
                <a:rPr lang="de-DE" sz="1800" dirty="0" err="1">
                  <a:solidFill>
                    <a:srgbClr val="85D2C7"/>
                  </a:solidFill>
                  <a:latin typeface="Calibri"/>
                  <a:ea typeface="Calibri"/>
                  <a:cs typeface="Calibri"/>
                  <a:sym typeface="Calibri"/>
                </a:rPr>
                <a:t>performers</a:t>
              </a:r>
              <a:endParaRPr dirty="0"/>
            </a:p>
          </p:txBody>
        </p:sp>
        <p:sp>
          <p:nvSpPr>
            <p:cNvPr id="2059" name="Google Shape;2059;p47"/>
            <p:cNvSpPr txBox="1"/>
            <p:nvPr/>
          </p:nvSpPr>
          <p:spPr>
            <a:xfrm>
              <a:off x="4756939" y="5248005"/>
              <a:ext cx="1293177" cy="649279"/>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a:solidFill>
                    <a:srgbClr val="79527B"/>
                  </a:solidFill>
                  <a:latin typeface="Calibri"/>
                  <a:ea typeface="Calibri"/>
                  <a:cs typeface="Calibri"/>
                  <a:sym typeface="Calibri"/>
                </a:rPr>
                <a:t>Political Actors</a:t>
              </a:r>
              <a:endParaRPr/>
            </a:p>
          </p:txBody>
        </p:sp>
        <p:sp>
          <p:nvSpPr>
            <p:cNvPr id="2060" name="Google Shape;2060;p47"/>
            <p:cNvSpPr txBox="1"/>
            <p:nvPr/>
          </p:nvSpPr>
          <p:spPr>
            <a:xfrm>
              <a:off x="6728867" y="2921772"/>
              <a:ext cx="1270717" cy="7847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rgbClr val="595959"/>
                  </a:solidFill>
                  <a:latin typeface="Calibri"/>
                  <a:ea typeface="Calibri"/>
                  <a:cs typeface="Calibri"/>
                  <a:sym typeface="Calibri"/>
                </a:rPr>
                <a:t>Manage-ment</a:t>
              </a:r>
              <a:endParaRPr sz="1800">
                <a:solidFill>
                  <a:schemeClr val="dk1"/>
                </a:solidFill>
                <a:latin typeface="Calibri"/>
                <a:ea typeface="Calibri"/>
                <a:cs typeface="Calibri"/>
                <a:sym typeface="Calibri"/>
              </a:endParaRPr>
            </a:p>
          </p:txBody>
        </p:sp>
      </p:grpSp>
      <p:sp>
        <p:nvSpPr>
          <p:cNvPr id="2061" name="Google Shape;2061;p47"/>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Which parties are involved and who is responsible for them</a:t>
            </a:r>
            <a:endParaRPr sz="1600" b="0" i="0">
              <a:solidFill>
                <a:schemeClr val="lt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065"/>
        <p:cNvGrpSpPr/>
        <p:nvPr/>
      </p:nvGrpSpPr>
      <p:grpSpPr>
        <a:xfrm>
          <a:off x="0" y="0"/>
          <a:ext cx="0" cy="0"/>
          <a:chOff x="0" y="0"/>
          <a:chExt cx="0" cy="0"/>
        </a:xfrm>
      </p:grpSpPr>
      <p:sp>
        <p:nvSpPr>
          <p:cNvPr id="2066" name="Google Shape;2066;p48"/>
          <p:cNvSpPr txBox="1">
            <a:spLocks noGrp="1"/>
          </p:cNvSpPr>
          <p:nvPr>
            <p:ph type="body" idx="1"/>
          </p:nvPr>
        </p:nvSpPr>
        <p:spPr>
          <a:xfrm>
            <a:off x="722032" y="2231226"/>
            <a:ext cx="4255099" cy="38677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err="1"/>
              <a:t>Businesses</a:t>
            </a:r>
            <a:r>
              <a:rPr lang="de-DE" dirty="0"/>
              <a:t> </a:t>
            </a:r>
            <a:r>
              <a:rPr lang="de-DE" dirty="0" err="1"/>
              <a:t>work</a:t>
            </a:r>
            <a:r>
              <a:rPr lang="de-DE" dirty="0"/>
              <a:t> </a:t>
            </a:r>
            <a:r>
              <a:rPr lang="de-DE" dirty="0" err="1"/>
              <a:t>with</a:t>
            </a:r>
            <a:r>
              <a:rPr lang="de-DE" dirty="0"/>
              <a:t> a </a:t>
            </a:r>
            <a:r>
              <a:rPr lang="de-DE" dirty="0" err="1"/>
              <a:t>wide</a:t>
            </a:r>
            <a:r>
              <a:rPr lang="de-DE" dirty="0"/>
              <a:t> </a:t>
            </a:r>
            <a:r>
              <a:rPr lang="de-DE" dirty="0" err="1"/>
              <a:t>range</a:t>
            </a:r>
            <a:r>
              <a:rPr lang="de-DE" dirty="0"/>
              <a:t> of </a:t>
            </a:r>
            <a:r>
              <a:rPr lang="de-DE" dirty="0" err="1"/>
              <a:t>people</a:t>
            </a:r>
            <a:r>
              <a:rPr lang="de-DE" dirty="0"/>
              <a:t> and </a:t>
            </a:r>
            <a:r>
              <a:rPr lang="de-DE" dirty="0" err="1"/>
              <a:t>other</a:t>
            </a:r>
            <a:r>
              <a:rPr lang="de-DE" dirty="0"/>
              <a:t> </a:t>
            </a:r>
            <a:r>
              <a:rPr lang="de-DE" dirty="0" err="1"/>
              <a:t>businesses</a:t>
            </a:r>
            <a:r>
              <a:rPr lang="de-DE" dirty="0"/>
              <a:t>, </a:t>
            </a:r>
            <a:r>
              <a:rPr lang="de-DE" dirty="0" err="1"/>
              <a:t>which</a:t>
            </a:r>
            <a:r>
              <a:rPr lang="de-DE" dirty="0"/>
              <a:t> </a:t>
            </a:r>
            <a:r>
              <a:rPr lang="de-DE" dirty="0" err="1"/>
              <a:t>equally</a:t>
            </a:r>
            <a:r>
              <a:rPr lang="de-DE" dirty="0"/>
              <a:t> </a:t>
            </a:r>
            <a:r>
              <a:rPr lang="de-DE" dirty="0" err="1"/>
              <a:t>means</a:t>
            </a:r>
            <a:r>
              <a:rPr lang="de-DE" dirty="0"/>
              <a:t> </a:t>
            </a:r>
            <a:r>
              <a:rPr lang="de-DE" dirty="0" err="1"/>
              <a:t>they</a:t>
            </a:r>
            <a:r>
              <a:rPr lang="de-DE" dirty="0"/>
              <a:t> </a:t>
            </a:r>
            <a:r>
              <a:rPr lang="de-DE" dirty="0" err="1"/>
              <a:t>use</a:t>
            </a:r>
            <a:r>
              <a:rPr lang="de-DE" dirty="0"/>
              <a:t> </a:t>
            </a:r>
            <a:r>
              <a:rPr lang="de-DE" dirty="0" err="1"/>
              <a:t>many</a:t>
            </a:r>
            <a:r>
              <a:rPr lang="de-DE" dirty="0"/>
              <a:t> </a:t>
            </a:r>
            <a:r>
              <a:rPr lang="de-DE" dirty="0" err="1"/>
              <a:t>channels</a:t>
            </a:r>
            <a:r>
              <a:rPr lang="de-DE" dirty="0"/>
              <a:t> of </a:t>
            </a:r>
            <a:r>
              <a:rPr lang="de-DE" dirty="0" err="1"/>
              <a:t>communication</a:t>
            </a:r>
            <a:r>
              <a:rPr lang="de-DE" dirty="0"/>
              <a:t>. To </a:t>
            </a:r>
            <a:r>
              <a:rPr lang="de-DE" dirty="0" err="1"/>
              <a:t>deliver</a:t>
            </a:r>
            <a:r>
              <a:rPr lang="de-DE" dirty="0"/>
              <a:t> </a:t>
            </a:r>
            <a:r>
              <a:rPr lang="de-DE" dirty="0" err="1"/>
              <a:t>information</a:t>
            </a:r>
            <a:r>
              <a:rPr lang="de-DE" dirty="0"/>
              <a:t> </a:t>
            </a:r>
            <a:r>
              <a:rPr lang="de-DE" dirty="0" err="1"/>
              <a:t>effectively</a:t>
            </a:r>
            <a:r>
              <a:rPr lang="de-DE" dirty="0"/>
              <a:t>, </a:t>
            </a:r>
            <a:r>
              <a:rPr lang="de-DE" dirty="0" err="1"/>
              <a:t>attention</a:t>
            </a:r>
            <a:r>
              <a:rPr lang="de-DE" dirty="0"/>
              <a:t> </a:t>
            </a:r>
            <a:r>
              <a:rPr lang="de-DE" dirty="0" err="1"/>
              <a:t>must</a:t>
            </a:r>
            <a:r>
              <a:rPr lang="de-DE" dirty="0"/>
              <a:t> </a:t>
            </a:r>
            <a:r>
              <a:rPr lang="de-DE" dirty="0" err="1"/>
              <a:t>be</a:t>
            </a:r>
            <a:r>
              <a:rPr lang="de-DE" dirty="0"/>
              <a:t> </a:t>
            </a:r>
            <a:r>
              <a:rPr lang="de-DE" dirty="0" err="1"/>
              <a:t>paid</a:t>
            </a:r>
            <a:r>
              <a:rPr lang="de-DE" dirty="0"/>
              <a:t> to </a:t>
            </a:r>
            <a:r>
              <a:rPr lang="de-DE" dirty="0" err="1"/>
              <a:t>the</a:t>
            </a:r>
            <a:r>
              <a:rPr lang="de-DE" dirty="0"/>
              <a:t> tone and </a:t>
            </a:r>
            <a:r>
              <a:rPr lang="de-DE" dirty="0" err="1"/>
              <a:t>clarity</a:t>
            </a:r>
            <a:r>
              <a:rPr lang="de-DE" dirty="0"/>
              <a:t> of </a:t>
            </a:r>
            <a:r>
              <a:rPr lang="de-DE" dirty="0" err="1"/>
              <a:t>the</a:t>
            </a:r>
            <a:r>
              <a:rPr lang="de-DE" dirty="0"/>
              <a:t> </a:t>
            </a:r>
            <a:r>
              <a:rPr lang="de-DE" dirty="0" err="1"/>
              <a:t>message</a:t>
            </a:r>
            <a:r>
              <a:rPr lang="de-DE" dirty="0"/>
              <a:t>, </a:t>
            </a:r>
            <a:r>
              <a:rPr lang="de-DE" dirty="0" err="1"/>
              <a:t>irrespective</a:t>
            </a:r>
            <a:r>
              <a:rPr lang="de-DE" dirty="0"/>
              <a:t> of </a:t>
            </a:r>
            <a:r>
              <a:rPr lang="de-DE" dirty="0" err="1"/>
              <a:t>the</a:t>
            </a:r>
            <a:r>
              <a:rPr lang="de-DE" dirty="0"/>
              <a:t> </a:t>
            </a:r>
            <a:r>
              <a:rPr lang="de-DE" dirty="0" err="1"/>
              <a:t>method</a:t>
            </a:r>
            <a:r>
              <a:rPr lang="de-DE" dirty="0"/>
              <a:t> of </a:t>
            </a:r>
            <a:r>
              <a:rPr lang="de-DE" dirty="0" err="1"/>
              <a:t>communication</a:t>
            </a:r>
            <a:r>
              <a:rPr lang="de-DE" dirty="0"/>
              <a:t>.</a:t>
            </a:r>
            <a:endParaRPr dirty="0"/>
          </a:p>
        </p:txBody>
      </p:sp>
      <p:sp>
        <p:nvSpPr>
          <p:cNvPr id="2067" name="Google Shape;2067;p48"/>
          <p:cNvSpPr txBox="1">
            <a:spLocks noGrp="1"/>
          </p:cNvSpPr>
          <p:nvPr>
            <p:ph type="body" idx="2"/>
          </p:nvPr>
        </p:nvSpPr>
        <p:spPr>
          <a:xfrm>
            <a:off x="724276" y="445465"/>
            <a:ext cx="5493644"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a:t>Don‘t underestimate the power of your tone of voice</a:t>
            </a:r>
            <a:endParaRPr b="1"/>
          </a:p>
        </p:txBody>
      </p:sp>
      <p:grpSp>
        <p:nvGrpSpPr>
          <p:cNvPr id="2068" name="Google Shape;2068;p48"/>
          <p:cNvGrpSpPr/>
          <p:nvPr/>
        </p:nvGrpSpPr>
        <p:grpSpPr>
          <a:xfrm>
            <a:off x="4599387" y="1400404"/>
            <a:ext cx="7415685" cy="4080196"/>
            <a:chOff x="4725474" y="1129613"/>
            <a:chExt cx="6458284" cy="3553423"/>
          </a:xfrm>
        </p:grpSpPr>
        <p:sp>
          <p:nvSpPr>
            <p:cNvPr id="2069" name="Google Shape;2069;p48"/>
            <p:cNvSpPr/>
            <p:nvPr/>
          </p:nvSpPr>
          <p:spPr>
            <a:xfrm>
              <a:off x="6558115" y="2397916"/>
              <a:ext cx="3320033" cy="1801133"/>
            </a:xfrm>
            <a:custGeom>
              <a:avLst/>
              <a:gdLst/>
              <a:ahLst/>
              <a:cxnLst/>
              <a:rect l="l" t="t" r="r" b="b"/>
              <a:pathLst>
                <a:path w="2802" h="1336" extrusionOk="0">
                  <a:moveTo>
                    <a:pt x="1401" y="0"/>
                  </a:moveTo>
                  <a:lnTo>
                    <a:pt x="2802" y="669"/>
                  </a:lnTo>
                  <a:lnTo>
                    <a:pt x="1401" y="1336"/>
                  </a:lnTo>
                  <a:lnTo>
                    <a:pt x="0" y="669"/>
                  </a:lnTo>
                  <a:lnTo>
                    <a:pt x="1401"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0" name="Google Shape;2070;p48"/>
            <p:cNvSpPr/>
            <p:nvPr/>
          </p:nvSpPr>
          <p:spPr>
            <a:xfrm>
              <a:off x="8218131" y="3299830"/>
              <a:ext cx="1660018" cy="1383206"/>
            </a:xfrm>
            <a:custGeom>
              <a:avLst/>
              <a:gdLst/>
              <a:ahLst/>
              <a:cxnLst/>
              <a:rect l="l" t="t" r="r" b="b"/>
              <a:pathLst>
                <a:path w="1401" h="1026" extrusionOk="0">
                  <a:moveTo>
                    <a:pt x="0" y="1026"/>
                  </a:moveTo>
                  <a:lnTo>
                    <a:pt x="1401" y="357"/>
                  </a:lnTo>
                  <a:lnTo>
                    <a:pt x="1401" y="0"/>
                  </a:lnTo>
                  <a:lnTo>
                    <a:pt x="0" y="667"/>
                  </a:lnTo>
                  <a:lnTo>
                    <a:pt x="0"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1" name="Google Shape;2071;p48"/>
            <p:cNvSpPr/>
            <p:nvPr/>
          </p:nvSpPr>
          <p:spPr>
            <a:xfrm>
              <a:off x="6558114" y="3299830"/>
              <a:ext cx="1660018" cy="1383206"/>
            </a:xfrm>
            <a:custGeom>
              <a:avLst/>
              <a:gdLst/>
              <a:ahLst/>
              <a:cxnLst/>
              <a:rect l="l" t="t" r="r" b="b"/>
              <a:pathLst>
                <a:path w="1401" h="1026" extrusionOk="0">
                  <a:moveTo>
                    <a:pt x="1401" y="1026"/>
                  </a:moveTo>
                  <a:lnTo>
                    <a:pt x="0" y="357"/>
                  </a:lnTo>
                  <a:lnTo>
                    <a:pt x="0" y="0"/>
                  </a:lnTo>
                  <a:lnTo>
                    <a:pt x="1401" y="667"/>
                  </a:lnTo>
                  <a:lnTo>
                    <a:pt x="1401"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2" name="Google Shape;2072;p48"/>
            <p:cNvSpPr/>
            <p:nvPr/>
          </p:nvSpPr>
          <p:spPr>
            <a:xfrm>
              <a:off x="6838425" y="2144565"/>
              <a:ext cx="2759413" cy="1496994"/>
            </a:xfrm>
            <a:custGeom>
              <a:avLst/>
              <a:gdLst/>
              <a:ahLst/>
              <a:cxnLst/>
              <a:rect l="l" t="t" r="r" b="b"/>
              <a:pathLst>
                <a:path w="2802" h="1336" extrusionOk="0">
                  <a:moveTo>
                    <a:pt x="1401" y="0"/>
                  </a:moveTo>
                  <a:lnTo>
                    <a:pt x="2802" y="669"/>
                  </a:lnTo>
                  <a:lnTo>
                    <a:pt x="1401" y="1336"/>
                  </a:lnTo>
                  <a:lnTo>
                    <a:pt x="0" y="669"/>
                  </a:lnTo>
                  <a:lnTo>
                    <a:pt x="1401"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3" name="Google Shape;2073;p48"/>
            <p:cNvSpPr/>
            <p:nvPr/>
          </p:nvSpPr>
          <p:spPr>
            <a:xfrm>
              <a:off x="8218132" y="2894183"/>
              <a:ext cx="1379707" cy="1149638"/>
            </a:xfrm>
            <a:custGeom>
              <a:avLst/>
              <a:gdLst/>
              <a:ahLst/>
              <a:cxnLst/>
              <a:rect l="l" t="t" r="r" b="b"/>
              <a:pathLst>
                <a:path w="1401" h="1026" extrusionOk="0">
                  <a:moveTo>
                    <a:pt x="0" y="1026"/>
                  </a:moveTo>
                  <a:lnTo>
                    <a:pt x="1401" y="357"/>
                  </a:lnTo>
                  <a:lnTo>
                    <a:pt x="1401" y="0"/>
                  </a:lnTo>
                  <a:lnTo>
                    <a:pt x="0" y="667"/>
                  </a:lnTo>
                  <a:lnTo>
                    <a:pt x="0"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4" name="Google Shape;2074;p48"/>
            <p:cNvSpPr/>
            <p:nvPr/>
          </p:nvSpPr>
          <p:spPr>
            <a:xfrm>
              <a:off x="6838425" y="2894183"/>
              <a:ext cx="1379707" cy="1149638"/>
            </a:xfrm>
            <a:custGeom>
              <a:avLst/>
              <a:gdLst/>
              <a:ahLst/>
              <a:cxnLst/>
              <a:rect l="l" t="t" r="r" b="b"/>
              <a:pathLst>
                <a:path w="1401" h="1026" extrusionOk="0">
                  <a:moveTo>
                    <a:pt x="1401" y="1026"/>
                  </a:moveTo>
                  <a:lnTo>
                    <a:pt x="0" y="357"/>
                  </a:lnTo>
                  <a:lnTo>
                    <a:pt x="0" y="0"/>
                  </a:lnTo>
                  <a:lnTo>
                    <a:pt x="1401" y="667"/>
                  </a:lnTo>
                  <a:lnTo>
                    <a:pt x="1401"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5" name="Google Shape;2075;p48"/>
            <p:cNvSpPr/>
            <p:nvPr/>
          </p:nvSpPr>
          <p:spPr>
            <a:xfrm>
              <a:off x="7103830" y="1928309"/>
              <a:ext cx="2228605" cy="1210145"/>
            </a:xfrm>
            <a:custGeom>
              <a:avLst/>
              <a:gdLst/>
              <a:ahLst/>
              <a:cxnLst/>
              <a:rect l="l" t="t" r="r" b="b"/>
              <a:pathLst>
                <a:path w="2263" h="1080" extrusionOk="0">
                  <a:moveTo>
                    <a:pt x="1130" y="0"/>
                  </a:moveTo>
                  <a:lnTo>
                    <a:pt x="2263" y="540"/>
                  </a:lnTo>
                  <a:lnTo>
                    <a:pt x="1130" y="1080"/>
                  </a:lnTo>
                  <a:lnTo>
                    <a:pt x="0" y="540"/>
                  </a:lnTo>
                  <a:lnTo>
                    <a:pt x="1130"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6" name="Google Shape;2076;p48"/>
            <p:cNvSpPr/>
            <p:nvPr/>
          </p:nvSpPr>
          <p:spPr>
            <a:xfrm>
              <a:off x="8216655" y="2533381"/>
              <a:ext cx="1115780" cy="1003973"/>
            </a:xfrm>
            <a:custGeom>
              <a:avLst/>
              <a:gdLst/>
              <a:ahLst/>
              <a:cxnLst/>
              <a:rect l="l" t="t" r="r" b="b"/>
              <a:pathLst>
                <a:path w="1133" h="896" extrusionOk="0">
                  <a:moveTo>
                    <a:pt x="0" y="896"/>
                  </a:moveTo>
                  <a:lnTo>
                    <a:pt x="1133" y="357"/>
                  </a:lnTo>
                  <a:lnTo>
                    <a:pt x="1133" y="0"/>
                  </a:lnTo>
                  <a:lnTo>
                    <a:pt x="0" y="542"/>
                  </a:lnTo>
                  <a:lnTo>
                    <a:pt x="0" y="89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7" name="Google Shape;2077;p48"/>
            <p:cNvSpPr/>
            <p:nvPr/>
          </p:nvSpPr>
          <p:spPr>
            <a:xfrm>
              <a:off x="7103830" y="2533381"/>
              <a:ext cx="1112825" cy="1003973"/>
            </a:xfrm>
            <a:custGeom>
              <a:avLst/>
              <a:gdLst/>
              <a:ahLst/>
              <a:cxnLst/>
              <a:rect l="l" t="t" r="r" b="b"/>
              <a:pathLst>
                <a:path w="1130" h="896" extrusionOk="0">
                  <a:moveTo>
                    <a:pt x="1130" y="896"/>
                  </a:moveTo>
                  <a:lnTo>
                    <a:pt x="0" y="357"/>
                  </a:lnTo>
                  <a:lnTo>
                    <a:pt x="0" y="0"/>
                  </a:lnTo>
                  <a:lnTo>
                    <a:pt x="1130" y="542"/>
                  </a:lnTo>
                  <a:lnTo>
                    <a:pt x="1130" y="89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8" name="Google Shape;2078;p48"/>
            <p:cNvSpPr/>
            <p:nvPr/>
          </p:nvSpPr>
          <p:spPr>
            <a:xfrm>
              <a:off x="7430290" y="1833065"/>
              <a:ext cx="1575682" cy="856066"/>
            </a:xfrm>
            <a:custGeom>
              <a:avLst/>
              <a:gdLst/>
              <a:ahLst/>
              <a:cxnLst/>
              <a:rect l="l" t="t" r="r" b="b"/>
              <a:pathLst>
                <a:path w="1600" h="764" extrusionOk="0">
                  <a:moveTo>
                    <a:pt x="799" y="0"/>
                  </a:moveTo>
                  <a:lnTo>
                    <a:pt x="1600" y="382"/>
                  </a:lnTo>
                  <a:lnTo>
                    <a:pt x="799" y="764"/>
                  </a:lnTo>
                  <a:lnTo>
                    <a:pt x="0" y="382"/>
                  </a:lnTo>
                  <a:lnTo>
                    <a:pt x="799"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9" name="Google Shape;2079;p48"/>
            <p:cNvSpPr/>
            <p:nvPr/>
          </p:nvSpPr>
          <p:spPr>
            <a:xfrm>
              <a:off x="8217147" y="2261098"/>
              <a:ext cx="788826" cy="773149"/>
            </a:xfrm>
            <a:custGeom>
              <a:avLst/>
              <a:gdLst/>
              <a:ahLst/>
              <a:cxnLst/>
              <a:rect l="l" t="t" r="r" b="b"/>
              <a:pathLst>
                <a:path w="801" h="690" extrusionOk="0">
                  <a:moveTo>
                    <a:pt x="0" y="690"/>
                  </a:moveTo>
                  <a:lnTo>
                    <a:pt x="801" y="308"/>
                  </a:lnTo>
                  <a:lnTo>
                    <a:pt x="801" y="0"/>
                  </a:lnTo>
                  <a:lnTo>
                    <a:pt x="0" y="382"/>
                  </a:lnTo>
                  <a:lnTo>
                    <a:pt x="0" y="69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0" name="Google Shape;2080;p48"/>
            <p:cNvSpPr/>
            <p:nvPr/>
          </p:nvSpPr>
          <p:spPr>
            <a:xfrm>
              <a:off x="7430291" y="2261098"/>
              <a:ext cx="786857" cy="773149"/>
            </a:xfrm>
            <a:custGeom>
              <a:avLst/>
              <a:gdLst/>
              <a:ahLst/>
              <a:cxnLst/>
              <a:rect l="l" t="t" r="r" b="b"/>
              <a:pathLst>
                <a:path w="799" h="690" extrusionOk="0">
                  <a:moveTo>
                    <a:pt x="799" y="690"/>
                  </a:moveTo>
                  <a:lnTo>
                    <a:pt x="0" y="308"/>
                  </a:lnTo>
                  <a:lnTo>
                    <a:pt x="0" y="0"/>
                  </a:lnTo>
                  <a:lnTo>
                    <a:pt x="799" y="382"/>
                  </a:lnTo>
                  <a:lnTo>
                    <a:pt x="799" y="69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1" name="Google Shape;2081;p48"/>
            <p:cNvSpPr/>
            <p:nvPr/>
          </p:nvSpPr>
          <p:spPr>
            <a:xfrm>
              <a:off x="7661719" y="1635856"/>
              <a:ext cx="1112825" cy="603952"/>
            </a:xfrm>
            <a:custGeom>
              <a:avLst/>
              <a:gdLst/>
              <a:ahLst/>
              <a:cxnLst/>
              <a:rect l="l" t="t" r="r" b="b"/>
              <a:pathLst>
                <a:path w="1130" h="539" extrusionOk="0">
                  <a:moveTo>
                    <a:pt x="565" y="0"/>
                  </a:moveTo>
                  <a:lnTo>
                    <a:pt x="1130" y="271"/>
                  </a:lnTo>
                  <a:lnTo>
                    <a:pt x="565" y="539"/>
                  </a:lnTo>
                  <a:lnTo>
                    <a:pt x="0" y="271"/>
                  </a:lnTo>
                  <a:lnTo>
                    <a:pt x="565"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2" name="Google Shape;2082;p48"/>
            <p:cNvSpPr/>
            <p:nvPr/>
          </p:nvSpPr>
          <p:spPr>
            <a:xfrm>
              <a:off x="8218133" y="1939513"/>
              <a:ext cx="556413" cy="629724"/>
            </a:xfrm>
            <a:custGeom>
              <a:avLst/>
              <a:gdLst/>
              <a:ahLst/>
              <a:cxnLst/>
              <a:rect l="l" t="t" r="r" b="b"/>
              <a:pathLst>
                <a:path w="565" h="562" extrusionOk="0">
                  <a:moveTo>
                    <a:pt x="0" y="562"/>
                  </a:moveTo>
                  <a:lnTo>
                    <a:pt x="565" y="294"/>
                  </a:lnTo>
                  <a:lnTo>
                    <a:pt x="565" y="0"/>
                  </a:lnTo>
                  <a:lnTo>
                    <a:pt x="0" y="268"/>
                  </a:lnTo>
                  <a:lnTo>
                    <a:pt x="0" y="562"/>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3" name="Google Shape;2083;p48"/>
            <p:cNvSpPr/>
            <p:nvPr/>
          </p:nvSpPr>
          <p:spPr>
            <a:xfrm>
              <a:off x="7661719" y="1939513"/>
              <a:ext cx="556413" cy="629724"/>
            </a:xfrm>
            <a:custGeom>
              <a:avLst/>
              <a:gdLst/>
              <a:ahLst/>
              <a:cxnLst/>
              <a:rect l="l" t="t" r="r" b="b"/>
              <a:pathLst>
                <a:path w="565" h="562" extrusionOk="0">
                  <a:moveTo>
                    <a:pt x="565" y="562"/>
                  </a:moveTo>
                  <a:lnTo>
                    <a:pt x="0" y="294"/>
                  </a:lnTo>
                  <a:lnTo>
                    <a:pt x="0" y="0"/>
                  </a:lnTo>
                  <a:lnTo>
                    <a:pt x="565" y="268"/>
                  </a:lnTo>
                  <a:lnTo>
                    <a:pt x="565" y="562"/>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4" name="Google Shape;2084;p48"/>
            <p:cNvSpPr/>
            <p:nvPr/>
          </p:nvSpPr>
          <p:spPr>
            <a:xfrm>
              <a:off x="7770047" y="1445371"/>
              <a:ext cx="896170" cy="705917"/>
            </a:xfrm>
            <a:custGeom>
              <a:avLst/>
              <a:gdLst/>
              <a:ahLst/>
              <a:cxnLst/>
              <a:rect l="l" t="t" r="r" b="b"/>
              <a:pathLst>
                <a:path w="910" h="630" extrusionOk="0">
                  <a:moveTo>
                    <a:pt x="454" y="0"/>
                  </a:moveTo>
                  <a:lnTo>
                    <a:pt x="910" y="413"/>
                  </a:lnTo>
                  <a:lnTo>
                    <a:pt x="454" y="630"/>
                  </a:lnTo>
                  <a:lnTo>
                    <a:pt x="0" y="413"/>
                  </a:lnTo>
                  <a:lnTo>
                    <a:pt x="454" y="0"/>
                  </a:ln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5" name="Google Shape;2085;p48"/>
            <p:cNvSpPr/>
            <p:nvPr/>
          </p:nvSpPr>
          <p:spPr>
            <a:xfrm>
              <a:off x="7770047" y="1445371"/>
              <a:ext cx="447100" cy="705917"/>
            </a:xfrm>
            <a:custGeom>
              <a:avLst/>
              <a:gdLst/>
              <a:ahLst/>
              <a:cxnLst/>
              <a:rect l="l" t="t" r="r" b="b"/>
              <a:pathLst>
                <a:path w="454" h="630" extrusionOk="0">
                  <a:moveTo>
                    <a:pt x="454" y="0"/>
                  </a:moveTo>
                  <a:lnTo>
                    <a:pt x="454" y="630"/>
                  </a:lnTo>
                  <a:lnTo>
                    <a:pt x="0" y="413"/>
                  </a:lnTo>
                  <a:lnTo>
                    <a:pt x="454"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cxnSp>
          <p:nvCxnSpPr>
            <p:cNvPr id="2086" name="Google Shape;2086;p48"/>
            <p:cNvCxnSpPr/>
            <p:nvPr/>
          </p:nvCxnSpPr>
          <p:spPr>
            <a:xfrm>
              <a:off x="8219101" y="1446205"/>
              <a:ext cx="857473" cy="0"/>
            </a:xfrm>
            <a:prstGeom prst="straightConnector1">
              <a:avLst/>
            </a:prstGeom>
            <a:noFill/>
            <a:ln w="38100" cap="flat" cmpd="sng">
              <a:solidFill>
                <a:srgbClr val="85D2C7"/>
              </a:solidFill>
              <a:prstDash val="solid"/>
              <a:miter lim="800000"/>
              <a:headEnd type="none" w="sm" len="sm"/>
              <a:tailEnd type="oval" w="med" len="med"/>
            </a:ln>
          </p:spPr>
        </p:cxnSp>
        <p:cxnSp>
          <p:nvCxnSpPr>
            <p:cNvPr id="2087" name="Google Shape;2087;p48"/>
            <p:cNvCxnSpPr/>
            <p:nvPr/>
          </p:nvCxnSpPr>
          <p:spPr>
            <a:xfrm rot="10800000">
              <a:off x="6253993" y="2537476"/>
              <a:ext cx="857473" cy="0"/>
            </a:xfrm>
            <a:prstGeom prst="straightConnector1">
              <a:avLst/>
            </a:prstGeom>
            <a:noFill/>
            <a:ln w="38100" cap="flat" cmpd="sng">
              <a:solidFill>
                <a:srgbClr val="916395"/>
              </a:solidFill>
              <a:prstDash val="solid"/>
              <a:miter lim="800000"/>
              <a:headEnd type="none" w="sm" len="sm"/>
              <a:tailEnd type="oval" w="med" len="med"/>
            </a:ln>
          </p:spPr>
        </p:cxnSp>
        <p:sp>
          <p:nvSpPr>
            <p:cNvPr id="2088" name="Google Shape;2088;p48"/>
            <p:cNvSpPr txBox="1"/>
            <p:nvPr/>
          </p:nvSpPr>
          <p:spPr>
            <a:xfrm>
              <a:off x="9170643" y="1129613"/>
              <a:ext cx="2013115" cy="46166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800">
                  <a:solidFill>
                    <a:srgbClr val="9ED4D3"/>
                  </a:solidFill>
                  <a:latin typeface="Calibri"/>
                  <a:ea typeface="Calibri"/>
                  <a:cs typeface="Calibri"/>
                  <a:sym typeface="Calibri"/>
                </a:rPr>
                <a:t>What you say!</a:t>
              </a:r>
              <a:endParaRPr/>
            </a:p>
          </p:txBody>
        </p:sp>
        <p:sp>
          <p:nvSpPr>
            <p:cNvPr id="2089" name="Google Shape;2089;p48"/>
            <p:cNvSpPr txBox="1"/>
            <p:nvPr/>
          </p:nvSpPr>
          <p:spPr>
            <a:xfrm>
              <a:off x="4884758" y="1778161"/>
              <a:ext cx="1833109" cy="298572"/>
            </a:xfrm>
            <a:prstGeom prst="rect">
              <a:avLst/>
            </a:prstGeom>
            <a:noFill/>
            <a:ln>
              <a:noFill/>
            </a:ln>
          </p:spPr>
          <p:txBody>
            <a:bodyPr spcFirstLastPara="1" wrap="square" lIns="81575" tIns="40775" rIns="81575" bIns="40775" anchor="t" anchorCtr="0">
              <a:spAutoFit/>
            </a:bodyPr>
            <a:lstStyle/>
            <a:p>
              <a:pPr marL="0" marR="0" lvl="0" indent="0" algn="ctr" rtl="0">
                <a:lnSpc>
                  <a:spcPct val="32825"/>
                </a:lnSpc>
                <a:spcBef>
                  <a:spcPts val="0"/>
                </a:spcBef>
                <a:spcAft>
                  <a:spcPts val="0"/>
                </a:spcAft>
                <a:buClr>
                  <a:srgbClr val="916395"/>
                </a:buClr>
                <a:buSzPts val="4000"/>
                <a:buFont typeface="Arial"/>
                <a:buNone/>
              </a:pPr>
              <a:r>
                <a:rPr lang="de-DE" sz="4000" b="1">
                  <a:solidFill>
                    <a:srgbClr val="916395"/>
                  </a:solidFill>
                  <a:latin typeface="Calibri"/>
                  <a:ea typeface="Calibri"/>
                  <a:cs typeface="Calibri"/>
                  <a:sym typeface="Calibri"/>
                </a:rPr>
                <a:t>93%</a:t>
              </a:r>
              <a:endParaRPr/>
            </a:p>
          </p:txBody>
        </p:sp>
        <p:sp>
          <p:nvSpPr>
            <p:cNvPr id="2090" name="Google Shape;2090;p48"/>
            <p:cNvSpPr txBox="1"/>
            <p:nvPr/>
          </p:nvSpPr>
          <p:spPr>
            <a:xfrm>
              <a:off x="4725474" y="2030265"/>
              <a:ext cx="2151679" cy="461665"/>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800">
                  <a:solidFill>
                    <a:srgbClr val="916395"/>
                  </a:solidFill>
                  <a:latin typeface="Calibri"/>
                  <a:ea typeface="Calibri"/>
                  <a:cs typeface="Calibri"/>
                  <a:sym typeface="Calibri"/>
                </a:rPr>
                <a:t>How you say it!</a:t>
              </a:r>
              <a:endParaRPr/>
            </a:p>
          </p:txBody>
        </p:sp>
      </p:grpSp>
      <p:sp>
        <p:nvSpPr>
          <p:cNvPr id="2091" name="Google Shape;2091;p48"/>
          <p:cNvSpPr txBox="1"/>
          <p:nvPr/>
        </p:nvSpPr>
        <p:spPr>
          <a:xfrm>
            <a:off x="724276" y="1696860"/>
            <a:ext cx="4553967" cy="61119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err="1">
                <a:solidFill>
                  <a:schemeClr val="lt1"/>
                </a:solidFill>
                <a:latin typeface="Calibri"/>
                <a:ea typeface="Calibri"/>
                <a:cs typeface="Calibri"/>
                <a:sym typeface="Calibri"/>
              </a:rPr>
              <a:t>How</a:t>
            </a:r>
            <a:r>
              <a:rPr lang="de-DE" sz="1800" b="0" i="0" dirty="0">
                <a:solidFill>
                  <a:schemeClr val="lt1"/>
                </a:solidFill>
                <a:latin typeface="Calibri"/>
                <a:ea typeface="Calibri"/>
                <a:cs typeface="Calibri"/>
                <a:sym typeface="Calibri"/>
              </a:rPr>
              <a:t> to </a:t>
            </a:r>
            <a:r>
              <a:rPr lang="de-DE" sz="1800" b="0" i="0" dirty="0" err="1">
                <a:solidFill>
                  <a:schemeClr val="lt1"/>
                </a:solidFill>
                <a:latin typeface="Calibri"/>
                <a:ea typeface="Calibri"/>
                <a:cs typeface="Calibri"/>
                <a:sym typeface="Calibri"/>
              </a:rPr>
              <a:t>communicate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effectively</a:t>
            </a:r>
            <a:endParaRPr sz="1800" b="0" i="0" dirty="0">
              <a:solidFill>
                <a:schemeClr val="lt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095"/>
        <p:cNvGrpSpPr/>
        <p:nvPr/>
      </p:nvGrpSpPr>
      <p:grpSpPr>
        <a:xfrm>
          <a:off x="0" y="0"/>
          <a:ext cx="0" cy="0"/>
          <a:chOff x="0" y="0"/>
          <a:chExt cx="0" cy="0"/>
        </a:xfrm>
      </p:grpSpPr>
      <p:sp>
        <p:nvSpPr>
          <p:cNvPr id="2096" name="Google Shape;2096;p49"/>
          <p:cNvSpPr/>
          <p:nvPr/>
        </p:nvSpPr>
        <p:spPr>
          <a:xfrm>
            <a:off x="1"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097" name="Google Shape;2097;p49"/>
          <p:cNvSpPr txBox="1">
            <a:spLocks noGrp="1"/>
          </p:cNvSpPr>
          <p:nvPr>
            <p:ph type="body" idx="1"/>
          </p:nvPr>
        </p:nvSpPr>
        <p:spPr>
          <a:xfrm>
            <a:off x="1945656" y="4679366"/>
            <a:ext cx="2230104" cy="43111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2400"/>
              <a:buNone/>
            </a:pPr>
            <a:r>
              <a:rPr lang="de-DE" b="1"/>
              <a:t>IT WILL HAPPEN</a:t>
            </a:r>
            <a:endParaRPr/>
          </a:p>
        </p:txBody>
      </p:sp>
      <p:sp>
        <p:nvSpPr>
          <p:cNvPr id="2098" name="Google Shape;2098;p49"/>
          <p:cNvSpPr txBox="1">
            <a:spLocks noGrp="1"/>
          </p:cNvSpPr>
          <p:nvPr>
            <p:ph type="body" idx="2"/>
          </p:nvPr>
        </p:nvSpPr>
        <p:spPr>
          <a:xfrm>
            <a:off x="5068118" y="4679366"/>
            <a:ext cx="2379161" cy="431114"/>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400"/>
              <a:buNone/>
            </a:pPr>
            <a:r>
              <a:rPr lang="de-DE" sz="2400" b="1">
                <a:latin typeface="Calibri"/>
                <a:ea typeface="Calibri"/>
                <a:cs typeface="Calibri"/>
                <a:sym typeface="Calibri"/>
              </a:rPr>
              <a:t>PLANNING IS KEY</a:t>
            </a:r>
            <a:endParaRPr/>
          </a:p>
        </p:txBody>
      </p:sp>
      <p:sp>
        <p:nvSpPr>
          <p:cNvPr id="2099" name="Google Shape;2099;p49"/>
          <p:cNvSpPr txBox="1">
            <a:spLocks noGrp="1"/>
          </p:cNvSpPr>
          <p:nvPr>
            <p:ph type="body" idx="3"/>
          </p:nvPr>
        </p:nvSpPr>
        <p:spPr>
          <a:xfrm>
            <a:off x="8090778" y="4577766"/>
            <a:ext cx="2831222" cy="766394"/>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400"/>
              <a:buNone/>
            </a:pPr>
            <a:r>
              <a:rPr lang="de-DE" sz="2400" b="1">
                <a:latin typeface="Calibri"/>
                <a:ea typeface="Calibri"/>
                <a:cs typeface="Calibri"/>
                <a:sym typeface="Calibri"/>
              </a:rPr>
              <a:t>MANAGE COMMUNICATION</a:t>
            </a:r>
            <a:endParaRPr/>
          </a:p>
        </p:txBody>
      </p:sp>
      <p:sp>
        <p:nvSpPr>
          <p:cNvPr id="2100" name="Google Shape;2100;p49"/>
          <p:cNvSpPr txBox="1">
            <a:spLocks noGrp="1"/>
          </p:cNvSpPr>
          <p:nvPr>
            <p:ph type="body" idx="4"/>
          </p:nvPr>
        </p:nvSpPr>
        <p:spPr>
          <a:xfrm>
            <a:off x="389964" y="446202"/>
            <a:ext cx="11802035" cy="66995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b="1">
                <a:solidFill>
                  <a:schemeClr val="lt1"/>
                </a:solidFill>
              </a:rPr>
              <a:t>Communication in crisis is essential</a:t>
            </a:r>
            <a:endParaRPr/>
          </a:p>
        </p:txBody>
      </p:sp>
      <p:sp>
        <p:nvSpPr>
          <p:cNvPr id="2101" name="Google Shape;2101;p49"/>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a:solidFill>
                  <a:schemeClr val="lt1"/>
                </a:solidFill>
                <a:latin typeface="Calibri"/>
                <a:ea typeface="Calibri"/>
                <a:cs typeface="Calibri"/>
                <a:sym typeface="Calibri"/>
              </a:rPr>
              <a:t>Enable seamless communication in times of crisis within an organisation through preparation</a:t>
            </a:r>
            <a:endParaRPr sz="1600" b="0" i="0">
              <a:solidFill>
                <a:schemeClr val="lt1"/>
              </a:solidFill>
              <a:latin typeface="Calibri"/>
              <a:ea typeface="Calibri"/>
              <a:cs typeface="Calibri"/>
              <a:sym typeface="Calibri"/>
            </a:endParaRPr>
          </a:p>
        </p:txBody>
      </p:sp>
      <p:sp>
        <p:nvSpPr>
          <p:cNvPr id="2102" name="Google Shape;2102;p49"/>
          <p:cNvSpPr/>
          <p:nvPr/>
        </p:nvSpPr>
        <p:spPr>
          <a:xfrm>
            <a:off x="2532679" y="2397761"/>
            <a:ext cx="887002" cy="768806"/>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2103" name="Google Shape;2103;p49"/>
          <p:cNvGrpSpPr/>
          <p:nvPr/>
        </p:nvGrpSpPr>
        <p:grpSpPr>
          <a:xfrm>
            <a:off x="5590823" y="2428527"/>
            <a:ext cx="1010354" cy="840380"/>
            <a:chOff x="3927500" y="301425"/>
            <a:chExt cx="461550" cy="411625"/>
          </a:xfrm>
        </p:grpSpPr>
        <p:sp>
          <p:nvSpPr>
            <p:cNvPr id="2104" name="Google Shape;2104;p49"/>
            <p:cNvSpPr/>
            <p:nvPr/>
          </p:nvSpPr>
          <p:spPr>
            <a:xfrm>
              <a:off x="4080925" y="302050"/>
              <a:ext cx="154075" cy="411000"/>
            </a:xfrm>
            <a:custGeom>
              <a:avLst/>
              <a:gdLst/>
              <a:ahLst/>
              <a:cxnLst/>
              <a:rect l="l" t="t" r="r" b="b"/>
              <a:pathLst>
                <a:path w="6163" h="16440" fill="none" extrusionOk="0">
                  <a:moveTo>
                    <a:pt x="6162" y="3118"/>
                  </a:moveTo>
                  <a:lnTo>
                    <a:pt x="0" y="0"/>
                  </a:lnTo>
                  <a:lnTo>
                    <a:pt x="0" y="13322"/>
                  </a:lnTo>
                  <a:lnTo>
                    <a:pt x="6162" y="16440"/>
                  </a:lnTo>
                  <a:lnTo>
                    <a:pt x="6162" y="3118"/>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5" name="Google Shape;2105;p49"/>
            <p:cNvSpPr/>
            <p:nvPr/>
          </p:nvSpPr>
          <p:spPr>
            <a:xfrm>
              <a:off x="3927500" y="301425"/>
              <a:ext cx="153450" cy="406150"/>
            </a:xfrm>
            <a:custGeom>
              <a:avLst/>
              <a:gdLst/>
              <a:ahLst/>
              <a:cxnLst/>
              <a:rect l="l" t="t" r="r" b="b"/>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6" name="Google Shape;2106;p49"/>
            <p:cNvSpPr/>
            <p:nvPr/>
          </p:nvSpPr>
          <p:spPr>
            <a:xfrm>
              <a:off x="4234975" y="306925"/>
              <a:ext cx="154075" cy="405525"/>
            </a:xfrm>
            <a:custGeom>
              <a:avLst/>
              <a:gdLst/>
              <a:ahLst/>
              <a:cxnLst/>
              <a:rect l="l" t="t" r="r" b="b"/>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7" name="Google Shape;2107;p49"/>
            <p:cNvSpPr/>
            <p:nvPr/>
          </p:nvSpPr>
          <p:spPr>
            <a:xfrm>
              <a:off x="4295850" y="442075"/>
              <a:ext cx="46300" cy="26225"/>
            </a:xfrm>
            <a:custGeom>
              <a:avLst/>
              <a:gdLst/>
              <a:ahLst/>
              <a:cxnLst/>
              <a:rect l="l" t="t" r="r" b="b"/>
              <a:pathLst>
                <a:path w="1852" h="1049" fill="none" extrusionOk="0">
                  <a:moveTo>
                    <a:pt x="1" y="1"/>
                  </a:moveTo>
                  <a:lnTo>
                    <a:pt x="1852" y="1048"/>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8" name="Google Shape;2108;p49"/>
            <p:cNvSpPr/>
            <p:nvPr/>
          </p:nvSpPr>
          <p:spPr>
            <a:xfrm>
              <a:off x="4296475" y="415900"/>
              <a:ext cx="45075" cy="78575"/>
            </a:xfrm>
            <a:custGeom>
              <a:avLst/>
              <a:gdLst/>
              <a:ahLst/>
              <a:cxnLst/>
              <a:rect l="l" t="t" r="r" b="b"/>
              <a:pathLst>
                <a:path w="1803" h="3143" fill="none" extrusionOk="0">
                  <a:moveTo>
                    <a:pt x="1802" y="1"/>
                  </a:moveTo>
                  <a:lnTo>
                    <a:pt x="0" y="3142"/>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9" name="Google Shape;2109;p49"/>
            <p:cNvSpPr/>
            <p:nvPr/>
          </p:nvSpPr>
          <p:spPr>
            <a:xfrm>
              <a:off x="3968275" y="590050"/>
              <a:ext cx="25" cy="6100"/>
            </a:xfrm>
            <a:custGeom>
              <a:avLst/>
              <a:gdLst/>
              <a:ahLst/>
              <a:cxnLst/>
              <a:rect l="l" t="t" r="r" b="b"/>
              <a:pathLst>
                <a:path w="1" h="244" fill="none" extrusionOk="0">
                  <a:moveTo>
                    <a:pt x="1" y="244"/>
                  </a:moveTo>
                  <a:lnTo>
                    <a:pt x="1" y="244"/>
                  </a:lnTo>
                  <a:lnTo>
                    <a:pt x="1"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0" name="Google Shape;2110;p49"/>
            <p:cNvSpPr/>
            <p:nvPr/>
          </p:nvSpPr>
          <p:spPr>
            <a:xfrm>
              <a:off x="3970725" y="558375"/>
              <a:ext cx="1850" cy="12200"/>
            </a:xfrm>
            <a:custGeom>
              <a:avLst/>
              <a:gdLst/>
              <a:ahLst/>
              <a:cxnLst/>
              <a:rect l="l" t="t" r="r" b="b"/>
              <a:pathLst>
                <a:path w="74" h="488" fill="none" extrusionOk="0">
                  <a:moveTo>
                    <a:pt x="0" y="488"/>
                  </a:moveTo>
                  <a:lnTo>
                    <a:pt x="73"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1" name="Google Shape;2111;p49"/>
            <p:cNvSpPr/>
            <p:nvPr/>
          </p:nvSpPr>
          <p:spPr>
            <a:xfrm>
              <a:off x="3976200" y="527325"/>
              <a:ext cx="3675" cy="12200"/>
            </a:xfrm>
            <a:custGeom>
              <a:avLst/>
              <a:gdLst/>
              <a:ahLst/>
              <a:cxnLst/>
              <a:rect l="l" t="t" r="r" b="b"/>
              <a:pathLst>
                <a:path w="147" h="488" fill="none" extrusionOk="0">
                  <a:moveTo>
                    <a:pt x="0" y="488"/>
                  </a:moveTo>
                  <a:lnTo>
                    <a:pt x="98" y="147"/>
                  </a:lnTo>
                  <a:lnTo>
                    <a:pt x="147"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2" name="Google Shape;2112;p49"/>
            <p:cNvSpPr/>
            <p:nvPr/>
          </p:nvSpPr>
          <p:spPr>
            <a:xfrm>
              <a:off x="3985950" y="498100"/>
              <a:ext cx="4875" cy="10975"/>
            </a:xfrm>
            <a:custGeom>
              <a:avLst/>
              <a:gdLst/>
              <a:ahLst/>
              <a:cxnLst/>
              <a:rect l="l" t="t" r="r" b="b"/>
              <a:pathLst>
                <a:path w="195" h="439" fill="none" extrusionOk="0">
                  <a:moveTo>
                    <a:pt x="0" y="439"/>
                  </a:moveTo>
                  <a:lnTo>
                    <a:pt x="195" y="25"/>
                  </a:lnTo>
                  <a:lnTo>
                    <a:pt x="195"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3" name="Google Shape;2113;p49"/>
            <p:cNvSpPr/>
            <p:nvPr/>
          </p:nvSpPr>
          <p:spPr>
            <a:xfrm>
              <a:off x="4000550" y="471300"/>
              <a:ext cx="7325" cy="9775"/>
            </a:xfrm>
            <a:custGeom>
              <a:avLst/>
              <a:gdLst/>
              <a:ahLst/>
              <a:cxnLst/>
              <a:rect l="l" t="t" r="r" b="b"/>
              <a:pathLst>
                <a:path w="293" h="391" fill="none" extrusionOk="0">
                  <a:moveTo>
                    <a:pt x="1" y="391"/>
                  </a:moveTo>
                  <a:lnTo>
                    <a:pt x="74" y="269"/>
                  </a:lnTo>
                  <a:lnTo>
                    <a:pt x="293"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4" name="Google Shape;2114;p49"/>
            <p:cNvSpPr/>
            <p:nvPr/>
          </p:nvSpPr>
          <p:spPr>
            <a:xfrm>
              <a:off x="4021250" y="450600"/>
              <a:ext cx="10375" cy="6725"/>
            </a:xfrm>
            <a:custGeom>
              <a:avLst/>
              <a:gdLst/>
              <a:ahLst/>
              <a:cxnLst/>
              <a:rect l="l" t="t" r="r" b="b"/>
              <a:pathLst>
                <a:path w="415" h="269" fill="none" extrusionOk="0">
                  <a:moveTo>
                    <a:pt x="1" y="269"/>
                  </a:moveTo>
                  <a:lnTo>
                    <a:pt x="25" y="244"/>
                  </a:lnTo>
                  <a:lnTo>
                    <a:pt x="220" y="123"/>
                  </a:lnTo>
                  <a:lnTo>
                    <a:pt x="415"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5" name="Google Shape;2115;p49"/>
            <p:cNvSpPr/>
            <p:nvPr/>
          </p:nvSpPr>
          <p:spPr>
            <a:xfrm>
              <a:off x="4049250" y="440250"/>
              <a:ext cx="11600" cy="2475"/>
            </a:xfrm>
            <a:custGeom>
              <a:avLst/>
              <a:gdLst/>
              <a:ahLst/>
              <a:cxnLst/>
              <a:rect l="l" t="t" r="r" b="b"/>
              <a:pathLst>
                <a:path w="464" h="99" fill="none" extrusionOk="0">
                  <a:moveTo>
                    <a:pt x="1" y="98"/>
                  </a:moveTo>
                  <a:lnTo>
                    <a:pt x="220" y="50"/>
                  </a:lnTo>
                  <a:lnTo>
                    <a:pt x="464" y="1"/>
                  </a:lnTo>
                  <a:lnTo>
                    <a:pt x="464"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6" name="Google Shape;2116;p49"/>
            <p:cNvSpPr/>
            <p:nvPr/>
          </p:nvSpPr>
          <p:spPr>
            <a:xfrm>
              <a:off x="4080325" y="439650"/>
              <a:ext cx="12200" cy="1850"/>
            </a:xfrm>
            <a:custGeom>
              <a:avLst/>
              <a:gdLst/>
              <a:ahLst/>
              <a:cxnLst/>
              <a:rect l="l" t="t" r="r" b="b"/>
              <a:pathLst>
                <a:path w="488" h="74" fill="none" extrusionOk="0">
                  <a:moveTo>
                    <a:pt x="0" y="0"/>
                  </a:moveTo>
                  <a:lnTo>
                    <a:pt x="146" y="0"/>
                  </a:lnTo>
                  <a:lnTo>
                    <a:pt x="463" y="74"/>
                  </a:lnTo>
                  <a:lnTo>
                    <a:pt x="487" y="74"/>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7" name="Google Shape;2117;p49"/>
            <p:cNvSpPr/>
            <p:nvPr/>
          </p:nvSpPr>
          <p:spPr>
            <a:xfrm>
              <a:off x="4110150" y="450000"/>
              <a:ext cx="9150" cy="7950"/>
            </a:xfrm>
            <a:custGeom>
              <a:avLst/>
              <a:gdLst/>
              <a:ahLst/>
              <a:cxnLst/>
              <a:rect l="l" t="t" r="r" b="b"/>
              <a:pathLst>
                <a:path w="366" h="318" fill="none" extrusionOk="0">
                  <a:moveTo>
                    <a:pt x="0" y="1"/>
                  </a:moveTo>
                  <a:lnTo>
                    <a:pt x="98" y="74"/>
                  </a:lnTo>
                  <a:lnTo>
                    <a:pt x="317" y="268"/>
                  </a:lnTo>
                  <a:lnTo>
                    <a:pt x="366" y="317"/>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8" name="Google Shape;2118;p49"/>
            <p:cNvSpPr/>
            <p:nvPr/>
          </p:nvSpPr>
          <p:spPr>
            <a:xfrm>
              <a:off x="4130250" y="473750"/>
              <a:ext cx="4900" cy="10975"/>
            </a:xfrm>
            <a:custGeom>
              <a:avLst/>
              <a:gdLst/>
              <a:ahLst/>
              <a:cxnLst/>
              <a:rect l="l" t="t" r="r" b="b"/>
              <a:pathLst>
                <a:path w="196" h="439" fill="none" extrusionOk="0">
                  <a:moveTo>
                    <a:pt x="0" y="0"/>
                  </a:moveTo>
                  <a:lnTo>
                    <a:pt x="25" y="73"/>
                  </a:lnTo>
                  <a:lnTo>
                    <a:pt x="171" y="366"/>
                  </a:lnTo>
                  <a:lnTo>
                    <a:pt x="195" y="439"/>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9" name="Google Shape;2119;p49"/>
            <p:cNvSpPr/>
            <p:nvPr/>
          </p:nvSpPr>
          <p:spPr>
            <a:xfrm>
              <a:off x="4141800" y="502975"/>
              <a:ext cx="3700" cy="11600"/>
            </a:xfrm>
            <a:custGeom>
              <a:avLst/>
              <a:gdLst/>
              <a:ahLst/>
              <a:cxnLst/>
              <a:rect l="l" t="t" r="r" b="b"/>
              <a:pathLst>
                <a:path w="148" h="464" fill="none" extrusionOk="0">
                  <a:moveTo>
                    <a:pt x="1" y="0"/>
                  </a:moveTo>
                  <a:lnTo>
                    <a:pt x="147" y="463"/>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0" name="Google Shape;2120;p49"/>
            <p:cNvSpPr/>
            <p:nvPr/>
          </p:nvSpPr>
          <p:spPr>
            <a:xfrm>
              <a:off x="4150950" y="533425"/>
              <a:ext cx="3675" cy="11575"/>
            </a:xfrm>
            <a:custGeom>
              <a:avLst/>
              <a:gdLst/>
              <a:ahLst/>
              <a:cxnLst/>
              <a:rect l="l" t="t" r="r" b="b"/>
              <a:pathLst>
                <a:path w="147" h="463" fill="none" extrusionOk="0">
                  <a:moveTo>
                    <a:pt x="0" y="0"/>
                  </a:moveTo>
                  <a:lnTo>
                    <a:pt x="146" y="463"/>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1" name="Google Shape;2121;p49"/>
            <p:cNvSpPr/>
            <p:nvPr/>
          </p:nvSpPr>
          <p:spPr>
            <a:xfrm>
              <a:off x="4160675" y="563850"/>
              <a:ext cx="4900" cy="11000"/>
            </a:xfrm>
            <a:custGeom>
              <a:avLst/>
              <a:gdLst/>
              <a:ahLst/>
              <a:cxnLst/>
              <a:rect l="l" t="t" r="r" b="b"/>
              <a:pathLst>
                <a:path w="196" h="440" fill="none" extrusionOk="0">
                  <a:moveTo>
                    <a:pt x="1" y="1"/>
                  </a:moveTo>
                  <a:lnTo>
                    <a:pt x="50" y="123"/>
                  </a:lnTo>
                  <a:lnTo>
                    <a:pt x="196" y="415"/>
                  </a:lnTo>
                  <a:lnTo>
                    <a:pt x="196" y="439"/>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2" name="Google Shape;2122;p49"/>
            <p:cNvSpPr/>
            <p:nvPr/>
          </p:nvSpPr>
          <p:spPr>
            <a:xfrm>
              <a:off x="4175300" y="591875"/>
              <a:ext cx="7325" cy="9150"/>
            </a:xfrm>
            <a:custGeom>
              <a:avLst/>
              <a:gdLst/>
              <a:ahLst/>
              <a:cxnLst/>
              <a:rect l="l" t="t" r="r" b="b"/>
              <a:pathLst>
                <a:path w="293" h="366" fill="none" extrusionOk="0">
                  <a:moveTo>
                    <a:pt x="0" y="0"/>
                  </a:moveTo>
                  <a:lnTo>
                    <a:pt x="98" y="146"/>
                  </a:lnTo>
                  <a:lnTo>
                    <a:pt x="293" y="366"/>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3" name="Google Shape;2123;p49"/>
            <p:cNvSpPr/>
            <p:nvPr/>
          </p:nvSpPr>
          <p:spPr>
            <a:xfrm>
              <a:off x="4198425" y="613175"/>
              <a:ext cx="11000" cy="4900"/>
            </a:xfrm>
            <a:custGeom>
              <a:avLst/>
              <a:gdLst/>
              <a:ahLst/>
              <a:cxnLst/>
              <a:rect l="l" t="t" r="r" b="b"/>
              <a:pathLst>
                <a:path w="440" h="196" fill="none" extrusionOk="0">
                  <a:moveTo>
                    <a:pt x="1" y="1"/>
                  </a:moveTo>
                  <a:lnTo>
                    <a:pt x="171" y="98"/>
                  </a:lnTo>
                  <a:lnTo>
                    <a:pt x="439" y="195"/>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4" name="Google Shape;2124;p49"/>
            <p:cNvSpPr/>
            <p:nvPr/>
          </p:nvSpPr>
          <p:spPr>
            <a:xfrm>
              <a:off x="4228275" y="621100"/>
              <a:ext cx="12200" cy="625"/>
            </a:xfrm>
            <a:custGeom>
              <a:avLst/>
              <a:gdLst/>
              <a:ahLst/>
              <a:cxnLst/>
              <a:rect l="l" t="t" r="r" b="b"/>
              <a:pathLst>
                <a:path w="488" h="25" fill="none" extrusionOk="0">
                  <a:moveTo>
                    <a:pt x="0" y="0"/>
                  </a:moveTo>
                  <a:lnTo>
                    <a:pt x="49" y="25"/>
                  </a:lnTo>
                  <a:lnTo>
                    <a:pt x="487" y="0"/>
                  </a:lnTo>
                  <a:lnTo>
                    <a:pt x="487"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5" name="Google Shape;2125;p49"/>
            <p:cNvSpPr/>
            <p:nvPr/>
          </p:nvSpPr>
          <p:spPr>
            <a:xfrm>
              <a:off x="4259925" y="616225"/>
              <a:ext cx="11600" cy="3075"/>
            </a:xfrm>
            <a:custGeom>
              <a:avLst/>
              <a:gdLst/>
              <a:ahLst/>
              <a:cxnLst/>
              <a:rect l="l" t="t" r="r" b="b"/>
              <a:pathLst>
                <a:path w="464" h="123" fill="none" extrusionOk="0">
                  <a:moveTo>
                    <a:pt x="1" y="122"/>
                  </a:moveTo>
                  <a:lnTo>
                    <a:pt x="196" y="73"/>
                  </a:lnTo>
                  <a:lnTo>
                    <a:pt x="464" y="0"/>
                  </a:lnTo>
                  <a:lnTo>
                    <a:pt x="464"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6" name="Google Shape;2126;p49"/>
            <p:cNvSpPr/>
            <p:nvPr/>
          </p:nvSpPr>
          <p:spPr>
            <a:xfrm>
              <a:off x="4289775" y="602225"/>
              <a:ext cx="10375" cy="6725"/>
            </a:xfrm>
            <a:custGeom>
              <a:avLst/>
              <a:gdLst/>
              <a:ahLst/>
              <a:cxnLst/>
              <a:rect l="l" t="t" r="r" b="b"/>
              <a:pathLst>
                <a:path w="415" h="269" fill="none" extrusionOk="0">
                  <a:moveTo>
                    <a:pt x="0" y="268"/>
                  </a:moveTo>
                  <a:lnTo>
                    <a:pt x="195" y="146"/>
                  </a:lnTo>
                  <a:lnTo>
                    <a:pt x="390" y="0"/>
                  </a:lnTo>
                  <a:lnTo>
                    <a:pt x="414"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7" name="Google Shape;2127;p49"/>
            <p:cNvSpPr/>
            <p:nvPr/>
          </p:nvSpPr>
          <p:spPr>
            <a:xfrm>
              <a:off x="4313525" y="577875"/>
              <a:ext cx="6100" cy="10375"/>
            </a:xfrm>
            <a:custGeom>
              <a:avLst/>
              <a:gdLst/>
              <a:ahLst/>
              <a:cxnLst/>
              <a:rect l="l" t="t" r="r" b="b"/>
              <a:pathLst>
                <a:path w="244" h="415" fill="none" extrusionOk="0">
                  <a:moveTo>
                    <a:pt x="0" y="414"/>
                  </a:moveTo>
                  <a:lnTo>
                    <a:pt x="24" y="365"/>
                  </a:lnTo>
                  <a:lnTo>
                    <a:pt x="146" y="195"/>
                  </a:lnTo>
                  <a:lnTo>
                    <a:pt x="244"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8" name="Google Shape;2128;p49"/>
            <p:cNvSpPr/>
            <p:nvPr/>
          </p:nvSpPr>
          <p:spPr>
            <a:xfrm>
              <a:off x="4326300" y="547425"/>
              <a:ext cx="2450" cy="12200"/>
            </a:xfrm>
            <a:custGeom>
              <a:avLst/>
              <a:gdLst/>
              <a:ahLst/>
              <a:cxnLst/>
              <a:rect l="l" t="t" r="r" b="b"/>
              <a:pathLst>
                <a:path w="98" h="488" fill="none" extrusionOk="0">
                  <a:moveTo>
                    <a:pt x="0" y="487"/>
                  </a:moveTo>
                  <a:lnTo>
                    <a:pt x="49" y="293"/>
                  </a:lnTo>
                  <a:lnTo>
                    <a:pt x="98"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9" name="Google Shape;2129;p49"/>
            <p:cNvSpPr/>
            <p:nvPr/>
          </p:nvSpPr>
          <p:spPr>
            <a:xfrm>
              <a:off x="4329350" y="515750"/>
              <a:ext cx="625" cy="12200"/>
            </a:xfrm>
            <a:custGeom>
              <a:avLst/>
              <a:gdLst/>
              <a:ahLst/>
              <a:cxnLst/>
              <a:rect l="l" t="t" r="r" b="b"/>
              <a:pathLst>
                <a:path w="25" h="488" fill="none" extrusionOk="0">
                  <a:moveTo>
                    <a:pt x="25" y="488"/>
                  </a:moveTo>
                  <a:lnTo>
                    <a:pt x="25" y="464"/>
                  </a:lnTo>
                  <a:lnTo>
                    <a:pt x="25" y="123"/>
                  </a:lnTo>
                  <a:lnTo>
                    <a:pt x="0"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0" name="Google Shape;2130;p49"/>
            <p:cNvSpPr/>
            <p:nvPr/>
          </p:nvSpPr>
          <p:spPr>
            <a:xfrm>
              <a:off x="4325075" y="488975"/>
              <a:ext cx="1250" cy="6100"/>
            </a:xfrm>
            <a:custGeom>
              <a:avLst/>
              <a:gdLst/>
              <a:ahLst/>
              <a:cxnLst/>
              <a:rect l="l" t="t" r="r" b="b"/>
              <a:pathLst>
                <a:path w="50" h="244" fill="none" extrusionOk="0">
                  <a:moveTo>
                    <a:pt x="49" y="244"/>
                  </a:moveTo>
                  <a:lnTo>
                    <a:pt x="49" y="244"/>
                  </a:lnTo>
                  <a:lnTo>
                    <a:pt x="1"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2131" name="Google Shape;2131;p49"/>
          <p:cNvGrpSpPr/>
          <p:nvPr/>
        </p:nvGrpSpPr>
        <p:grpSpPr>
          <a:xfrm rot="-783770">
            <a:off x="9072176" y="2464952"/>
            <a:ext cx="853648" cy="768806"/>
            <a:chOff x="6618700" y="1635475"/>
            <a:chExt cx="456675" cy="432325"/>
          </a:xfrm>
        </p:grpSpPr>
        <p:sp>
          <p:nvSpPr>
            <p:cNvPr id="2132" name="Google Shape;2132;p49"/>
            <p:cNvSpPr/>
            <p:nvPr/>
          </p:nvSpPr>
          <p:spPr>
            <a:xfrm>
              <a:off x="6663775" y="1904000"/>
              <a:ext cx="117525" cy="163800"/>
            </a:xfrm>
            <a:custGeom>
              <a:avLst/>
              <a:gdLst/>
              <a:ahLst/>
              <a:cxnLst/>
              <a:rect l="l" t="t" r="r" b="b"/>
              <a:pathLst>
                <a:path w="4701" h="6552" fill="none" extrusionOk="0">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3" name="Google Shape;2133;p49"/>
            <p:cNvSpPr/>
            <p:nvPr/>
          </p:nvSpPr>
          <p:spPr>
            <a:xfrm>
              <a:off x="7046125" y="1775525"/>
              <a:ext cx="29250" cy="99275"/>
            </a:xfrm>
            <a:custGeom>
              <a:avLst/>
              <a:gdLst/>
              <a:ahLst/>
              <a:cxnLst/>
              <a:rect l="l" t="t" r="r" b="b"/>
              <a:pathLst>
                <a:path w="1170" h="3971" fill="none" extrusionOk="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4" name="Google Shape;2134;p49"/>
            <p:cNvSpPr/>
            <p:nvPr/>
          </p:nvSpPr>
          <p:spPr>
            <a:xfrm>
              <a:off x="6618700" y="1751775"/>
              <a:ext cx="96850" cy="146750"/>
            </a:xfrm>
            <a:custGeom>
              <a:avLst/>
              <a:gdLst/>
              <a:ahLst/>
              <a:cxnLst/>
              <a:rect l="l" t="t" r="r" b="b"/>
              <a:pathLst>
                <a:path w="3874" h="5870" fill="none" extrusionOk="0">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5" name="Google Shape;2135;p49"/>
            <p:cNvSpPr/>
            <p:nvPr/>
          </p:nvSpPr>
          <p:spPr>
            <a:xfrm>
              <a:off x="6721600" y="1660450"/>
              <a:ext cx="278900" cy="329425"/>
            </a:xfrm>
            <a:custGeom>
              <a:avLst/>
              <a:gdLst/>
              <a:ahLst/>
              <a:cxnLst/>
              <a:rect l="l" t="t" r="r" b="b"/>
              <a:pathLst>
                <a:path w="11156" h="13177" fill="none" extrusionOk="0">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6" name="Google Shape;2136;p49"/>
            <p:cNvSpPr/>
            <p:nvPr/>
          </p:nvSpPr>
          <p:spPr>
            <a:xfrm>
              <a:off x="7006550" y="1635475"/>
              <a:ext cx="34750" cy="378750"/>
            </a:xfrm>
            <a:custGeom>
              <a:avLst/>
              <a:gdLst/>
              <a:ahLst/>
              <a:cxnLst/>
              <a:rect l="l" t="t" r="r" b="b"/>
              <a:pathLst>
                <a:path w="1390" h="15150" fill="none" extrusionOk="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2137" name="Google Shape;2137;p49"/>
          <p:cNvSpPr txBox="1"/>
          <p:nvPr/>
        </p:nvSpPr>
        <p:spPr>
          <a:xfrm>
            <a:off x="1813576" y="5110480"/>
            <a:ext cx="2382504" cy="9448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228600" indent="-228600" algn="ctr">
              <a:lnSpc>
                <a:spcPct val="90000"/>
              </a:lnSpc>
              <a:buClr>
                <a:srgbClr val="595A59"/>
              </a:buClr>
              <a:buSzPts val="1700"/>
              <a:buNone/>
              <a:defRPr sz="1700">
                <a:solidFill>
                  <a:srgbClr val="595A59"/>
                </a:solidFill>
                <a:latin typeface="Calibri"/>
                <a:ea typeface="Calibri"/>
                <a:cs typeface="Calibri"/>
              </a:defRPr>
            </a:lvl1pPr>
          </a:lstStyle>
          <a:p>
            <a:r>
              <a:rPr lang="de-DE" dirty="0" err="1">
                <a:sym typeface="Calibri"/>
              </a:rPr>
              <a:t>Your</a:t>
            </a:r>
            <a:r>
              <a:rPr lang="de-DE" dirty="0">
                <a:sym typeface="Calibri"/>
              </a:rPr>
              <a:t> </a:t>
            </a:r>
            <a:r>
              <a:rPr lang="de-DE" dirty="0" err="1">
                <a:sym typeface="Calibri"/>
              </a:rPr>
              <a:t>company</a:t>
            </a:r>
            <a:r>
              <a:rPr lang="de-DE" dirty="0">
                <a:sym typeface="Calibri"/>
              </a:rPr>
              <a:t> will </a:t>
            </a:r>
            <a:r>
              <a:rPr lang="de-DE" dirty="0" err="1">
                <a:sym typeface="Calibri"/>
              </a:rPr>
              <a:t>experience</a:t>
            </a:r>
            <a:r>
              <a:rPr lang="de-DE" dirty="0">
                <a:sym typeface="Calibri"/>
              </a:rPr>
              <a:t> a </a:t>
            </a:r>
            <a:r>
              <a:rPr lang="de-DE" dirty="0" err="1">
                <a:sym typeface="Calibri"/>
              </a:rPr>
              <a:t>crisis</a:t>
            </a:r>
            <a:r>
              <a:rPr lang="de-DE" dirty="0">
                <a:sym typeface="Calibri"/>
              </a:rPr>
              <a:t> - and </a:t>
            </a:r>
            <a:r>
              <a:rPr lang="de-DE" dirty="0" err="1">
                <a:sym typeface="Calibri"/>
              </a:rPr>
              <a:t>several</a:t>
            </a:r>
            <a:r>
              <a:rPr lang="de-DE" dirty="0">
                <a:sym typeface="Calibri"/>
              </a:rPr>
              <a:t> </a:t>
            </a:r>
            <a:r>
              <a:rPr lang="de-DE" dirty="0" err="1">
                <a:sym typeface="Calibri"/>
              </a:rPr>
              <a:t>over</a:t>
            </a:r>
            <a:r>
              <a:rPr lang="de-DE" dirty="0">
                <a:sym typeface="Calibri"/>
              </a:rPr>
              <a:t> time</a:t>
            </a:r>
            <a:endParaRPr dirty="0">
              <a:sym typeface="Calibri"/>
            </a:endParaRPr>
          </a:p>
        </p:txBody>
      </p:sp>
      <p:sp>
        <p:nvSpPr>
          <p:cNvPr id="2138" name="Google Shape;2138;p49"/>
          <p:cNvSpPr txBox="1"/>
          <p:nvPr/>
        </p:nvSpPr>
        <p:spPr>
          <a:xfrm>
            <a:off x="4980953" y="5106587"/>
            <a:ext cx="2379161" cy="9448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228600" indent="-228600" algn="ctr">
              <a:lnSpc>
                <a:spcPct val="90000"/>
              </a:lnSpc>
              <a:buClr>
                <a:srgbClr val="595A59"/>
              </a:buClr>
              <a:buSzPts val="1700"/>
              <a:buNone/>
              <a:defRPr sz="1700">
                <a:solidFill>
                  <a:srgbClr val="595A59"/>
                </a:solidFill>
                <a:latin typeface="Calibri"/>
                <a:ea typeface="Calibri"/>
                <a:cs typeface="Calibri"/>
              </a:defRPr>
            </a:lvl1pPr>
          </a:lstStyle>
          <a:p>
            <a:r>
              <a:rPr lang="de-DE" dirty="0" err="1">
                <a:sym typeface="Calibri"/>
              </a:rPr>
              <a:t>Planning</a:t>
            </a:r>
            <a:r>
              <a:rPr lang="de-DE" dirty="0">
                <a:sym typeface="Calibri"/>
              </a:rPr>
              <a:t> </a:t>
            </a:r>
            <a:r>
              <a:rPr lang="de-DE" dirty="0" err="1">
                <a:sym typeface="Calibri"/>
              </a:rPr>
              <a:t>increases</a:t>
            </a:r>
            <a:r>
              <a:rPr lang="de-DE" dirty="0">
                <a:sym typeface="Calibri"/>
              </a:rPr>
              <a:t> </a:t>
            </a:r>
            <a:r>
              <a:rPr lang="de-DE" dirty="0" err="1">
                <a:sym typeface="Calibri"/>
              </a:rPr>
              <a:t>your</a:t>
            </a:r>
            <a:r>
              <a:rPr lang="de-DE" dirty="0">
                <a:sym typeface="Calibri"/>
              </a:rPr>
              <a:t> </a:t>
            </a:r>
            <a:r>
              <a:rPr lang="de-DE" dirty="0" err="1">
                <a:sym typeface="Calibri"/>
              </a:rPr>
              <a:t>chances</a:t>
            </a:r>
            <a:r>
              <a:rPr lang="de-DE" dirty="0">
                <a:sym typeface="Calibri"/>
              </a:rPr>
              <a:t> of </a:t>
            </a:r>
            <a:r>
              <a:rPr lang="de-DE" dirty="0" err="1">
                <a:sym typeface="Calibri"/>
              </a:rPr>
              <a:t>overcoming</a:t>
            </a:r>
            <a:r>
              <a:rPr lang="de-DE" dirty="0">
                <a:sym typeface="Calibri"/>
              </a:rPr>
              <a:t> </a:t>
            </a:r>
            <a:r>
              <a:rPr lang="de-DE" dirty="0" err="1">
                <a:sym typeface="Calibri"/>
              </a:rPr>
              <a:t>the</a:t>
            </a:r>
            <a:r>
              <a:rPr lang="de-DE" dirty="0">
                <a:sym typeface="Calibri"/>
              </a:rPr>
              <a:t> </a:t>
            </a:r>
            <a:r>
              <a:rPr lang="de-DE" dirty="0" err="1">
                <a:sym typeface="Calibri"/>
              </a:rPr>
              <a:t>crisis</a:t>
            </a:r>
            <a:endParaRPr dirty="0">
              <a:sym typeface="Calibri"/>
            </a:endParaRPr>
          </a:p>
        </p:txBody>
      </p:sp>
      <p:sp>
        <p:nvSpPr>
          <p:cNvPr id="2139" name="Google Shape;2139;p49"/>
          <p:cNvSpPr txBox="1"/>
          <p:nvPr/>
        </p:nvSpPr>
        <p:spPr>
          <a:xfrm>
            <a:off x="8070458" y="5287301"/>
            <a:ext cx="2831222" cy="944880"/>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595A59"/>
              </a:buClr>
              <a:buSzPts val="1700"/>
              <a:buFont typeface="Arial"/>
              <a:buNone/>
            </a:pPr>
            <a:r>
              <a:rPr lang="de-DE" sz="1700" b="0" i="0" dirty="0" err="1">
                <a:solidFill>
                  <a:srgbClr val="595A59"/>
                </a:solidFill>
                <a:latin typeface="Calibri"/>
                <a:ea typeface="Calibri"/>
                <a:cs typeface="Calibri"/>
                <a:sym typeface="Calibri"/>
              </a:rPr>
              <a:t>Communicating</a:t>
            </a:r>
            <a:r>
              <a:rPr lang="de-DE" sz="1700" b="0" i="0" dirty="0">
                <a:solidFill>
                  <a:srgbClr val="595A59"/>
                </a:solidFill>
                <a:latin typeface="Calibri"/>
                <a:ea typeface="Calibri"/>
                <a:cs typeface="Calibri"/>
                <a:sym typeface="Calibri"/>
              </a:rPr>
              <a:t> </a:t>
            </a:r>
            <a:r>
              <a:rPr lang="de-DE" sz="1700" b="0" i="0" dirty="0" err="1">
                <a:solidFill>
                  <a:srgbClr val="595A59"/>
                </a:solidFill>
                <a:latin typeface="Calibri"/>
                <a:ea typeface="Calibri"/>
                <a:cs typeface="Calibri"/>
                <a:sym typeface="Calibri"/>
              </a:rPr>
              <a:t>with</a:t>
            </a:r>
            <a:r>
              <a:rPr lang="de-DE" sz="1700" b="0" i="0" dirty="0">
                <a:solidFill>
                  <a:srgbClr val="595A59"/>
                </a:solidFill>
                <a:latin typeface="Calibri"/>
                <a:ea typeface="Calibri"/>
                <a:cs typeface="Calibri"/>
                <a:sym typeface="Calibri"/>
              </a:rPr>
              <a:t> </a:t>
            </a:r>
            <a:r>
              <a:rPr lang="de-DE" sz="1700" b="0" i="0" dirty="0" err="1">
                <a:solidFill>
                  <a:srgbClr val="595A59"/>
                </a:solidFill>
                <a:latin typeface="Calibri"/>
                <a:ea typeface="Calibri"/>
                <a:cs typeface="Calibri"/>
                <a:sym typeface="Calibri"/>
              </a:rPr>
              <a:t>stakeholders</a:t>
            </a:r>
            <a:r>
              <a:rPr lang="de-DE" sz="1700" b="0" i="0" dirty="0">
                <a:solidFill>
                  <a:srgbClr val="595A59"/>
                </a:solidFill>
                <a:latin typeface="Calibri"/>
                <a:ea typeface="Calibri"/>
                <a:cs typeface="Calibri"/>
                <a:sym typeface="Calibri"/>
              </a:rPr>
              <a:t> </a:t>
            </a:r>
            <a:r>
              <a:rPr lang="de-DE" sz="1700" b="0" i="0" dirty="0" err="1">
                <a:solidFill>
                  <a:srgbClr val="595A59"/>
                </a:solidFill>
                <a:latin typeface="Calibri"/>
                <a:ea typeface="Calibri"/>
                <a:cs typeface="Calibri"/>
                <a:sym typeface="Calibri"/>
              </a:rPr>
              <a:t>improves</a:t>
            </a:r>
            <a:r>
              <a:rPr lang="de-DE" sz="1700" b="0" i="0" dirty="0">
                <a:solidFill>
                  <a:srgbClr val="595A59"/>
                </a:solidFill>
                <a:latin typeface="Calibri"/>
                <a:ea typeface="Calibri"/>
                <a:cs typeface="Calibri"/>
                <a:sym typeface="Calibri"/>
              </a:rPr>
              <a:t> </a:t>
            </a:r>
            <a:r>
              <a:rPr lang="de-DE" sz="1700" b="0" i="0" dirty="0" err="1">
                <a:solidFill>
                  <a:srgbClr val="595A59"/>
                </a:solidFill>
                <a:latin typeface="Calibri"/>
                <a:ea typeface="Calibri"/>
                <a:cs typeface="Calibri"/>
                <a:sym typeface="Calibri"/>
              </a:rPr>
              <a:t>your</a:t>
            </a:r>
            <a:r>
              <a:rPr lang="de-DE" sz="1700" b="0" i="0" dirty="0">
                <a:solidFill>
                  <a:srgbClr val="595A59"/>
                </a:solidFill>
                <a:latin typeface="Calibri"/>
                <a:ea typeface="Calibri"/>
                <a:cs typeface="Calibri"/>
                <a:sym typeface="Calibri"/>
              </a:rPr>
              <a:t> </a:t>
            </a:r>
            <a:r>
              <a:rPr lang="de-DE" sz="1700" b="0" i="0" dirty="0" err="1">
                <a:solidFill>
                  <a:srgbClr val="595A59"/>
                </a:solidFill>
                <a:latin typeface="Calibri"/>
                <a:ea typeface="Calibri"/>
                <a:cs typeface="Calibri"/>
                <a:sym typeface="Calibri"/>
              </a:rPr>
              <a:t>ability</a:t>
            </a:r>
            <a:r>
              <a:rPr lang="de-DE" sz="1700" b="0" i="0" dirty="0">
                <a:solidFill>
                  <a:srgbClr val="595A59"/>
                </a:solidFill>
                <a:latin typeface="Calibri"/>
                <a:ea typeface="Calibri"/>
                <a:cs typeface="Calibri"/>
                <a:sym typeface="Calibri"/>
              </a:rPr>
              <a:t> to manage </a:t>
            </a:r>
            <a:r>
              <a:rPr lang="de-DE" sz="1700" b="0" i="0" dirty="0" err="1">
                <a:solidFill>
                  <a:srgbClr val="595A59"/>
                </a:solidFill>
                <a:latin typeface="Calibri"/>
                <a:ea typeface="Calibri"/>
                <a:cs typeface="Calibri"/>
                <a:sym typeface="Calibri"/>
              </a:rPr>
              <a:t>the</a:t>
            </a:r>
            <a:r>
              <a:rPr lang="de-DE" sz="1700" b="0" i="0" dirty="0">
                <a:solidFill>
                  <a:srgbClr val="595A59"/>
                </a:solidFill>
                <a:latin typeface="Calibri"/>
                <a:ea typeface="Calibri"/>
                <a:cs typeface="Calibri"/>
                <a:sym typeface="Calibri"/>
              </a:rPr>
              <a:t> </a:t>
            </a:r>
            <a:r>
              <a:rPr lang="de-DE" sz="1700" b="0" i="0" dirty="0" err="1">
                <a:solidFill>
                  <a:srgbClr val="595A59"/>
                </a:solidFill>
                <a:latin typeface="Calibri"/>
                <a:ea typeface="Calibri"/>
                <a:cs typeface="Calibri"/>
                <a:sym typeface="Calibri"/>
              </a:rPr>
              <a:t>crisis</a:t>
            </a:r>
            <a:r>
              <a:rPr lang="de-DE" sz="1700" b="0" i="0" dirty="0">
                <a:solidFill>
                  <a:srgbClr val="595A59"/>
                </a:solidFill>
                <a:latin typeface="Calibri"/>
                <a:ea typeface="Calibri"/>
                <a:cs typeface="Calibri"/>
                <a:sym typeface="Calibri"/>
              </a:rPr>
              <a:t> and </a:t>
            </a:r>
            <a:r>
              <a:rPr lang="de-DE" sz="1700" b="0" i="0" dirty="0" err="1">
                <a:solidFill>
                  <a:srgbClr val="595A59"/>
                </a:solidFill>
                <a:latin typeface="Calibri"/>
                <a:ea typeface="Calibri"/>
                <a:cs typeface="Calibri"/>
                <a:sym typeface="Calibri"/>
              </a:rPr>
              <a:t>recover</a:t>
            </a:r>
            <a:r>
              <a:rPr lang="de-DE" sz="1700" b="0" i="0" dirty="0">
                <a:solidFill>
                  <a:srgbClr val="595A59"/>
                </a:solidFill>
                <a:latin typeface="Calibri"/>
                <a:ea typeface="Calibri"/>
                <a:cs typeface="Calibri"/>
                <a:sym typeface="Calibri"/>
              </a:rPr>
              <a:t> </a:t>
            </a:r>
            <a:r>
              <a:rPr lang="de-DE" sz="1700" b="0" i="0" dirty="0" err="1">
                <a:solidFill>
                  <a:srgbClr val="595A59"/>
                </a:solidFill>
                <a:latin typeface="Calibri"/>
                <a:ea typeface="Calibri"/>
                <a:cs typeface="Calibri"/>
                <a:sym typeface="Calibri"/>
              </a:rPr>
              <a:t>from</a:t>
            </a:r>
            <a:r>
              <a:rPr lang="de-DE" sz="1700" b="0" i="0" dirty="0">
                <a:solidFill>
                  <a:srgbClr val="595A59"/>
                </a:solidFill>
                <a:latin typeface="Calibri"/>
                <a:ea typeface="Calibri"/>
                <a:cs typeface="Calibri"/>
                <a:sym typeface="Calibri"/>
              </a:rPr>
              <a:t> </a:t>
            </a:r>
            <a:r>
              <a:rPr lang="de-DE" sz="1700" b="0" i="0" dirty="0" err="1">
                <a:solidFill>
                  <a:srgbClr val="595A59"/>
                </a:solidFill>
                <a:latin typeface="Calibri"/>
                <a:ea typeface="Calibri"/>
                <a:cs typeface="Calibri"/>
                <a:sym typeface="Calibri"/>
              </a:rPr>
              <a:t>it</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43"/>
        <p:cNvGrpSpPr/>
        <p:nvPr/>
      </p:nvGrpSpPr>
      <p:grpSpPr>
        <a:xfrm>
          <a:off x="0" y="0"/>
          <a:ext cx="0" cy="0"/>
          <a:chOff x="0" y="0"/>
          <a:chExt cx="0" cy="0"/>
        </a:xfrm>
      </p:grpSpPr>
      <p:sp>
        <p:nvSpPr>
          <p:cNvPr id="2144" name="Google Shape;2144;p50"/>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de-DE" b="1"/>
              <a:t>1</a:t>
            </a:r>
            <a:endParaRPr/>
          </a:p>
        </p:txBody>
      </p:sp>
      <p:sp>
        <p:nvSpPr>
          <p:cNvPr id="2145" name="Google Shape;2145;p50"/>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2</a:t>
            </a:r>
            <a:endParaRPr/>
          </a:p>
        </p:txBody>
      </p:sp>
      <p:sp>
        <p:nvSpPr>
          <p:cNvPr id="2146" name="Google Shape;2146;p50"/>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3</a:t>
            </a:r>
            <a:endParaRPr/>
          </a:p>
        </p:txBody>
      </p:sp>
      <p:sp>
        <p:nvSpPr>
          <p:cNvPr id="2147" name="Google Shape;2147;p50"/>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4</a:t>
            </a:r>
            <a:endParaRPr/>
          </a:p>
        </p:txBody>
      </p:sp>
      <p:sp>
        <p:nvSpPr>
          <p:cNvPr id="2148" name="Google Shape;2148;p50"/>
          <p:cNvSpPr txBox="1">
            <a:spLocks noGrp="1"/>
          </p:cNvSpPr>
          <p:nvPr>
            <p:ph type="body" idx="13"/>
          </p:nvPr>
        </p:nvSpPr>
        <p:spPr>
          <a:xfrm>
            <a:off x="1548092" y="628636"/>
            <a:ext cx="4250272" cy="7155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t>EIGHT STEPS </a:t>
            </a:r>
            <a:r>
              <a:rPr lang="de-DE" dirty="0"/>
              <a:t>to Create a Crisis Communication Plan</a:t>
            </a:r>
            <a:endParaRPr dirty="0"/>
          </a:p>
        </p:txBody>
      </p:sp>
      <p:sp>
        <p:nvSpPr>
          <p:cNvPr id="2149" name="Google Shape;2149;p50"/>
          <p:cNvSpPr txBox="1"/>
          <p:nvPr/>
        </p:nvSpPr>
        <p:spPr>
          <a:xfrm>
            <a:off x="7526309" y="2163146"/>
            <a:ext cx="4465067" cy="692195"/>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90000"/>
              </a:lnSpc>
              <a:spcBef>
                <a:spcPts val="0"/>
              </a:spcBef>
              <a:spcAft>
                <a:spcPts val="0"/>
              </a:spcAft>
              <a:buClr>
                <a:srgbClr val="595A59"/>
              </a:buClr>
              <a:buSzPct val="100000"/>
              <a:buFont typeface="Arial"/>
              <a:buNone/>
            </a:pPr>
            <a:r>
              <a:rPr lang="de-DE" sz="3000" b="1">
                <a:solidFill>
                  <a:srgbClr val="595A59"/>
                </a:solidFill>
                <a:latin typeface="Calibri"/>
                <a:ea typeface="Calibri"/>
                <a:cs typeface="Calibri"/>
                <a:sym typeface="Calibri"/>
              </a:rPr>
              <a:t>SET GOALS</a:t>
            </a:r>
            <a:endParaRPr/>
          </a:p>
          <a:p>
            <a:pPr marL="0" marR="0" lvl="0" indent="0" algn="l" rtl="0">
              <a:lnSpc>
                <a:spcPct val="90000"/>
              </a:lnSpc>
              <a:spcBef>
                <a:spcPts val="1000"/>
              </a:spcBef>
              <a:spcAft>
                <a:spcPts val="0"/>
              </a:spcAft>
              <a:buClr>
                <a:srgbClr val="595A59"/>
              </a:buClr>
              <a:buSzPct val="100000"/>
              <a:buFont typeface="Arial"/>
              <a:buNone/>
            </a:pPr>
            <a:r>
              <a:rPr lang="de-DE" sz="1100">
                <a:solidFill>
                  <a:srgbClr val="595A59"/>
                </a:solidFill>
                <a:latin typeface="Calibri"/>
                <a:ea typeface="Calibri"/>
                <a:cs typeface="Calibri"/>
                <a:sym typeface="Calibri"/>
              </a:rPr>
              <a:t>Determine the objective of your plan.</a:t>
            </a:r>
            <a:endParaRPr/>
          </a:p>
        </p:txBody>
      </p:sp>
      <p:sp>
        <p:nvSpPr>
          <p:cNvPr id="2150" name="Google Shape;2150;p50"/>
          <p:cNvSpPr txBox="1">
            <a:spLocks noGrp="1"/>
          </p:cNvSpPr>
          <p:nvPr>
            <p:ph type="body" idx="2"/>
          </p:nvPr>
        </p:nvSpPr>
        <p:spPr>
          <a:xfrm>
            <a:off x="7541549" y="4242707"/>
            <a:ext cx="4465067" cy="6891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800"/>
              <a:buNone/>
            </a:pPr>
            <a:r>
              <a:rPr lang="de-DE" sz="2800" b="1"/>
              <a:t>CREATE AN INFORMATION-HIERARCHY</a:t>
            </a:r>
            <a:endParaRPr/>
          </a:p>
          <a:p>
            <a:pPr marL="0" lvl="0" indent="0" algn="l" rtl="0">
              <a:lnSpc>
                <a:spcPct val="90000"/>
              </a:lnSpc>
              <a:spcBef>
                <a:spcPts val="1000"/>
              </a:spcBef>
              <a:spcAft>
                <a:spcPts val="0"/>
              </a:spcAft>
              <a:buClr>
                <a:srgbClr val="595A59"/>
              </a:buClr>
              <a:buSzPts val="1000"/>
              <a:buNone/>
            </a:pPr>
            <a:r>
              <a:rPr lang="de-DE" sz="1000"/>
              <a:t>Outline how information is shared within the company.</a:t>
            </a:r>
            <a:endParaRPr/>
          </a:p>
        </p:txBody>
      </p:sp>
      <p:sp>
        <p:nvSpPr>
          <p:cNvPr id="2151" name="Google Shape;2151;p50"/>
          <p:cNvSpPr txBox="1">
            <a:spLocks noGrp="1"/>
          </p:cNvSpPr>
          <p:nvPr>
            <p:ph type="body" idx="4"/>
          </p:nvPr>
        </p:nvSpPr>
        <p:spPr>
          <a:xfrm>
            <a:off x="7526308" y="5325710"/>
            <a:ext cx="4465067" cy="6891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800"/>
              <a:buNone/>
            </a:pPr>
            <a:r>
              <a:rPr lang="de-DE" sz="2800" b="1" dirty="0"/>
              <a:t>ASSIGN PEOPLE</a:t>
            </a:r>
            <a:endParaRPr dirty="0"/>
          </a:p>
          <a:p>
            <a:pPr marL="0" lvl="0" indent="0" algn="l" rtl="0">
              <a:lnSpc>
                <a:spcPct val="90000"/>
              </a:lnSpc>
              <a:spcBef>
                <a:spcPts val="1000"/>
              </a:spcBef>
              <a:spcAft>
                <a:spcPts val="0"/>
              </a:spcAft>
              <a:buClr>
                <a:srgbClr val="595A59"/>
              </a:buClr>
              <a:buSzPts val="1000"/>
              <a:buNone/>
            </a:pPr>
            <a:r>
              <a:rPr lang="de-DE" sz="1000" dirty="0" err="1"/>
              <a:t>Specify</a:t>
            </a:r>
            <a:r>
              <a:rPr lang="de-DE" sz="1000" dirty="0"/>
              <a:t> </a:t>
            </a:r>
            <a:r>
              <a:rPr lang="de-DE" sz="1000" dirty="0" err="1"/>
              <a:t>which</a:t>
            </a:r>
            <a:r>
              <a:rPr lang="de-DE" sz="1000" dirty="0"/>
              <a:t> </a:t>
            </a:r>
            <a:r>
              <a:rPr lang="de-DE" sz="1000" dirty="0" err="1"/>
              <a:t>people</a:t>
            </a:r>
            <a:r>
              <a:rPr lang="de-DE" sz="1000" dirty="0"/>
              <a:t> </a:t>
            </a:r>
            <a:r>
              <a:rPr lang="de-DE" sz="1000" dirty="0" err="1"/>
              <a:t>are</a:t>
            </a:r>
            <a:r>
              <a:rPr lang="de-DE" sz="1000" dirty="0"/>
              <a:t> </a:t>
            </a:r>
            <a:r>
              <a:rPr lang="de-DE" sz="1000" dirty="0" err="1"/>
              <a:t>preparing</a:t>
            </a:r>
            <a:r>
              <a:rPr lang="de-DE" sz="1000" dirty="0"/>
              <a:t> </a:t>
            </a:r>
            <a:r>
              <a:rPr lang="de-DE" sz="1000" dirty="0" err="1"/>
              <a:t>them</a:t>
            </a:r>
            <a:r>
              <a:rPr lang="de-DE" sz="1000" dirty="0"/>
              <a:t> and </a:t>
            </a:r>
            <a:r>
              <a:rPr lang="de-DE" sz="1000" dirty="0" err="1"/>
              <a:t>set</a:t>
            </a:r>
            <a:r>
              <a:rPr lang="de-DE" sz="1000" dirty="0"/>
              <a:t> a </a:t>
            </a:r>
            <a:r>
              <a:rPr lang="de-DE" sz="1000" dirty="0" err="1"/>
              <a:t>deadline</a:t>
            </a:r>
            <a:r>
              <a:rPr lang="de-DE" sz="1000" dirty="0"/>
              <a:t>.</a:t>
            </a:r>
            <a:endParaRPr sz="1000" dirty="0"/>
          </a:p>
        </p:txBody>
      </p:sp>
      <p:sp>
        <p:nvSpPr>
          <p:cNvPr id="2152" name="Google Shape;2152;p50"/>
          <p:cNvSpPr txBox="1"/>
          <p:nvPr/>
        </p:nvSpPr>
        <p:spPr>
          <a:xfrm>
            <a:off x="7526307" y="3056758"/>
            <a:ext cx="4465067" cy="6891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2800"/>
              <a:buFont typeface="Arial"/>
              <a:buNone/>
            </a:pPr>
            <a:r>
              <a:rPr lang="de-DE" sz="2800" b="1">
                <a:solidFill>
                  <a:srgbClr val="595A59"/>
                </a:solidFill>
                <a:latin typeface="Calibri"/>
                <a:ea typeface="Calibri"/>
                <a:cs typeface="Calibri"/>
                <a:sym typeface="Calibri"/>
              </a:rPr>
              <a:t>IDENTIFY STAKEHOLDERS</a:t>
            </a:r>
            <a:endParaRPr/>
          </a:p>
          <a:p>
            <a:pPr marL="0" marR="0" lvl="0" indent="0" algn="l" rtl="0">
              <a:lnSpc>
                <a:spcPct val="90000"/>
              </a:lnSpc>
              <a:spcBef>
                <a:spcPts val="1000"/>
              </a:spcBef>
              <a:spcAft>
                <a:spcPts val="0"/>
              </a:spcAft>
              <a:buClr>
                <a:srgbClr val="595A59"/>
              </a:buClr>
              <a:buSzPts val="1000"/>
              <a:buFont typeface="Arial"/>
              <a:buNone/>
            </a:pPr>
            <a:r>
              <a:rPr lang="de-DE" sz="1000">
                <a:solidFill>
                  <a:srgbClr val="595A59"/>
                </a:solidFill>
                <a:latin typeface="Calibri"/>
                <a:ea typeface="Calibri"/>
                <a:cs typeface="Calibri"/>
                <a:sym typeface="Calibri"/>
              </a:rPr>
              <a:t>Whom the plan is designed for?</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2157" name="Google Shape;2157;p51"/>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de-DE" b="1"/>
              <a:t>5</a:t>
            </a:r>
            <a:endParaRPr/>
          </a:p>
        </p:txBody>
      </p:sp>
      <p:sp>
        <p:nvSpPr>
          <p:cNvPr id="2158" name="Google Shape;2158;p51"/>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6</a:t>
            </a:r>
            <a:endParaRPr/>
          </a:p>
        </p:txBody>
      </p:sp>
      <p:sp>
        <p:nvSpPr>
          <p:cNvPr id="2159" name="Google Shape;2159;p51"/>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7</a:t>
            </a:r>
            <a:endParaRPr/>
          </a:p>
        </p:txBody>
      </p:sp>
      <p:sp>
        <p:nvSpPr>
          <p:cNvPr id="2160" name="Google Shape;2160;p51"/>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8</a:t>
            </a:r>
            <a:endParaRPr/>
          </a:p>
        </p:txBody>
      </p:sp>
      <p:sp>
        <p:nvSpPr>
          <p:cNvPr id="2161" name="Google Shape;2161;p51"/>
          <p:cNvSpPr txBox="1">
            <a:spLocks noGrp="1"/>
          </p:cNvSpPr>
          <p:nvPr>
            <p:ph type="body" idx="13"/>
          </p:nvPr>
        </p:nvSpPr>
        <p:spPr>
          <a:xfrm>
            <a:off x="1548092" y="628636"/>
            <a:ext cx="4250272" cy="7155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t>EIGHT STEPS </a:t>
            </a:r>
            <a:r>
              <a:rPr lang="de-DE" dirty="0"/>
              <a:t>to Create a Crisis Communication Plan</a:t>
            </a:r>
            <a:endParaRPr dirty="0"/>
          </a:p>
        </p:txBody>
      </p:sp>
      <p:sp>
        <p:nvSpPr>
          <p:cNvPr id="2162" name="Google Shape;2162;p51"/>
          <p:cNvSpPr txBox="1"/>
          <p:nvPr/>
        </p:nvSpPr>
        <p:spPr>
          <a:xfrm>
            <a:off x="7526309" y="2163146"/>
            <a:ext cx="4465067" cy="692195"/>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90000"/>
              </a:lnSpc>
              <a:spcBef>
                <a:spcPts val="0"/>
              </a:spcBef>
              <a:spcAft>
                <a:spcPts val="0"/>
              </a:spcAft>
              <a:buClr>
                <a:srgbClr val="595A59"/>
              </a:buClr>
              <a:buSzPct val="100000"/>
              <a:buFont typeface="Arial"/>
              <a:buNone/>
            </a:pPr>
            <a:r>
              <a:rPr lang="de-DE" sz="3000" b="1">
                <a:solidFill>
                  <a:srgbClr val="595A59"/>
                </a:solidFill>
                <a:latin typeface="Calibri"/>
                <a:ea typeface="Calibri"/>
                <a:cs typeface="Calibri"/>
                <a:sym typeface="Calibri"/>
              </a:rPr>
              <a:t>EXAMPLE CRISIS SCENARIOS</a:t>
            </a:r>
            <a:endParaRPr/>
          </a:p>
          <a:p>
            <a:pPr marL="0" marR="0" lvl="0" indent="0" algn="l" rtl="0">
              <a:lnSpc>
                <a:spcPct val="90000"/>
              </a:lnSpc>
              <a:spcBef>
                <a:spcPts val="1000"/>
              </a:spcBef>
              <a:spcAft>
                <a:spcPts val="0"/>
              </a:spcAft>
              <a:buClr>
                <a:srgbClr val="595A59"/>
              </a:buClr>
              <a:buSzPct val="100000"/>
              <a:buFont typeface="Arial"/>
              <a:buNone/>
            </a:pPr>
            <a:r>
              <a:rPr lang="de-DE" sz="1100">
                <a:solidFill>
                  <a:srgbClr val="595A59"/>
                </a:solidFill>
                <a:latin typeface="Calibri"/>
                <a:ea typeface="Calibri"/>
                <a:cs typeface="Calibri"/>
                <a:sym typeface="Calibri"/>
              </a:rPr>
              <a:t>What could happen? Outline common scenarios in advance.</a:t>
            </a:r>
            <a:endParaRPr/>
          </a:p>
        </p:txBody>
      </p:sp>
      <p:sp>
        <p:nvSpPr>
          <p:cNvPr id="2163" name="Google Shape;2163;p51"/>
          <p:cNvSpPr txBox="1"/>
          <p:nvPr/>
        </p:nvSpPr>
        <p:spPr>
          <a:xfrm>
            <a:off x="7511067" y="3156610"/>
            <a:ext cx="4465067" cy="68917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800"/>
              <a:buFont typeface="Arial"/>
              <a:buNone/>
            </a:pPr>
            <a:r>
              <a:rPr lang="de-DE" sz="2800" b="1" dirty="0">
                <a:solidFill>
                  <a:srgbClr val="595A59"/>
                </a:solidFill>
                <a:latin typeface="Calibri"/>
                <a:ea typeface="Calibri"/>
                <a:cs typeface="Calibri"/>
                <a:sym typeface="Calibri"/>
              </a:rPr>
              <a:t>IDENTIFY &amp; ANSWER QUESTIONS</a:t>
            </a:r>
            <a:endParaRPr dirty="0"/>
          </a:p>
          <a:p>
            <a:pPr marL="0" marR="0" lvl="0" indent="0" algn="l" rtl="0">
              <a:lnSpc>
                <a:spcPct val="90000"/>
              </a:lnSpc>
              <a:spcBef>
                <a:spcPts val="1000"/>
              </a:spcBef>
              <a:spcAft>
                <a:spcPts val="0"/>
              </a:spcAft>
              <a:buClr>
                <a:srgbClr val="595A59"/>
              </a:buClr>
              <a:buSzPts val="1100"/>
              <a:buFont typeface="Arial"/>
              <a:buNone/>
            </a:pPr>
            <a:r>
              <a:rPr lang="de-DE" sz="1100" dirty="0" err="1">
                <a:solidFill>
                  <a:srgbClr val="595A59"/>
                </a:solidFill>
                <a:latin typeface="Calibri"/>
                <a:ea typeface="Calibri"/>
                <a:cs typeface="Calibri"/>
                <a:sym typeface="Calibri"/>
              </a:rPr>
              <a:t>Prepare</a:t>
            </a:r>
            <a:r>
              <a:rPr lang="de-DE" sz="1100" dirty="0">
                <a:solidFill>
                  <a:srgbClr val="595A59"/>
                </a:solidFill>
                <a:latin typeface="Calibri"/>
                <a:ea typeface="Calibri"/>
                <a:cs typeface="Calibri"/>
                <a:sym typeface="Calibri"/>
              </a:rPr>
              <a:t> to </a:t>
            </a:r>
            <a:r>
              <a:rPr lang="de-DE" sz="1100" dirty="0" err="1">
                <a:solidFill>
                  <a:srgbClr val="595A59"/>
                </a:solidFill>
                <a:latin typeface="Calibri"/>
                <a:ea typeface="Calibri"/>
                <a:cs typeface="Calibri"/>
                <a:sym typeface="Calibri"/>
              </a:rPr>
              <a:t>answer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crisis-specific</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questions</a:t>
            </a:r>
            <a:r>
              <a:rPr lang="de-DE" sz="1100" dirty="0">
                <a:solidFill>
                  <a:srgbClr val="595A59"/>
                </a:solidFill>
                <a:latin typeface="Calibri"/>
                <a:ea typeface="Calibri"/>
                <a:cs typeface="Calibri"/>
                <a:sym typeface="Calibri"/>
              </a:rPr>
              <a:t>.</a:t>
            </a:r>
            <a:endParaRPr sz="1100" dirty="0">
              <a:solidFill>
                <a:srgbClr val="595A59"/>
              </a:solidFill>
              <a:latin typeface="Calibri"/>
              <a:ea typeface="Calibri"/>
              <a:cs typeface="Calibri"/>
              <a:sym typeface="Calibri"/>
            </a:endParaRPr>
          </a:p>
        </p:txBody>
      </p:sp>
      <p:sp>
        <p:nvSpPr>
          <p:cNvPr id="2164" name="Google Shape;2164;p51"/>
          <p:cNvSpPr txBox="1"/>
          <p:nvPr/>
        </p:nvSpPr>
        <p:spPr>
          <a:xfrm>
            <a:off x="7511068" y="4172967"/>
            <a:ext cx="4465067" cy="6891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2800"/>
              <a:buFont typeface="Arial"/>
              <a:buNone/>
            </a:pPr>
            <a:r>
              <a:rPr lang="de-DE" sz="2800" b="1">
                <a:solidFill>
                  <a:srgbClr val="595A59"/>
                </a:solidFill>
                <a:latin typeface="Calibri"/>
                <a:ea typeface="Calibri"/>
                <a:cs typeface="Calibri"/>
                <a:sym typeface="Calibri"/>
              </a:rPr>
              <a:t>IDENTIFY POTENTIAL RISKS</a:t>
            </a:r>
            <a:endParaRPr/>
          </a:p>
          <a:p>
            <a:pPr marL="0" marR="0" lvl="0" indent="0" algn="l" rtl="0">
              <a:lnSpc>
                <a:spcPct val="90000"/>
              </a:lnSpc>
              <a:spcBef>
                <a:spcPts val="1000"/>
              </a:spcBef>
              <a:spcAft>
                <a:spcPts val="0"/>
              </a:spcAft>
              <a:buClr>
                <a:srgbClr val="595A59"/>
              </a:buClr>
              <a:buSzPts val="1100"/>
              <a:buFont typeface="Arial"/>
              <a:buNone/>
            </a:pPr>
            <a:r>
              <a:rPr lang="de-DE" sz="1100">
                <a:solidFill>
                  <a:srgbClr val="595A59"/>
                </a:solidFill>
                <a:latin typeface="Calibri"/>
                <a:ea typeface="Calibri"/>
                <a:cs typeface="Calibri"/>
                <a:sym typeface="Calibri"/>
              </a:rPr>
              <a:t>What will you need for recuperation?</a:t>
            </a:r>
            <a:endParaRPr/>
          </a:p>
        </p:txBody>
      </p:sp>
      <p:sp>
        <p:nvSpPr>
          <p:cNvPr id="2165" name="Google Shape;2165;p51"/>
          <p:cNvSpPr txBox="1"/>
          <p:nvPr/>
        </p:nvSpPr>
        <p:spPr>
          <a:xfrm>
            <a:off x="7511069" y="5158944"/>
            <a:ext cx="4465067" cy="6891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2800"/>
              <a:buFont typeface="Arial"/>
              <a:buNone/>
            </a:pPr>
            <a:r>
              <a:rPr lang="de-DE" sz="2800" b="1" dirty="0">
                <a:solidFill>
                  <a:srgbClr val="595A59"/>
                </a:solidFill>
                <a:latin typeface="Calibri"/>
                <a:ea typeface="Calibri"/>
                <a:cs typeface="Calibri"/>
                <a:sym typeface="Calibri"/>
              </a:rPr>
              <a:t>CREATE SOCIAL MEDIA GUIDELINES</a:t>
            </a:r>
            <a:br>
              <a:rPr lang="de-DE" sz="2800" b="1" dirty="0">
                <a:solidFill>
                  <a:srgbClr val="595A59"/>
                </a:solidFill>
                <a:latin typeface="Calibri"/>
                <a:ea typeface="Calibri"/>
                <a:cs typeface="Calibri"/>
                <a:sym typeface="Calibri"/>
              </a:rPr>
            </a:br>
            <a:r>
              <a:rPr lang="de-DE" sz="1100" dirty="0" err="1">
                <a:solidFill>
                  <a:srgbClr val="595A59"/>
                </a:solidFill>
                <a:latin typeface="Calibri"/>
                <a:ea typeface="Calibri"/>
                <a:cs typeface="Calibri"/>
                <a:sym typeface="Calibri"/>
              </a:rPr>
              <a:t>Social</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mentoring</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proactive</a:t>
            </a:r>
            <a:r>
              <a:rPr lang="de-DE" sz="1100" dirty="0">
                <a:solidFill>
                  <a:srgbClr val="595A59"/>
                </a:solidFill>
                <a:latin typeface="Calibri"/>
                <a:ea typeface="Calibri"/>
                <a:cs typeface="Calibri"/>
                <a:sym typeface="Calibri"/>
              </a:rPr>
              <a:t> and </a:t>
            </a:r>
            <a:r>
              <a:rPr lang="de-DE" sz="1100" dirty="0" err="1">
                <a:solidFill>
                  <a:srgbClr val="595A59"/>
                </a:solidFill>
                <a:latin typeface="Calibri"/>
                <a:ea typeface="Calibri"/>
                <a:cs typeface="Calibri"/>
                <a:sym typeface="Calibri"/>
              </a:rPr>
              <a:t>reactive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communication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are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key</a:t>
            </a:r>
            <a:r>
              <a:rPr lang="de-DE" sz="1100" dirty="0">
                <a:solidFill>
                  <a:srgbClr val="595A59"/>
                </a:solidFill>
                <a:latin typeface="Calibri"/>
                <a:ea typeface="Calibri"/>
                <a:cs typeface="Calibri"/>
                <a:sym typeface="Calibri"/>
              </a:rPr>
              <a:t>.</a:t>
            </a:r>
            <a:endParaRPr sz="1100" dirty="0">
              <a:solidFill>
                <a:srgbClr val="595A59"/>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pic>
        <p:nvPicPr>
          <p:cNvPr id="2170" name="Google Shape;2170;p52" descr="Ein Bild, das Text, Elektronik, Behälter, Computer enthält.&#10;&#10;Automatisch generierte Beschreibung"/>
          <p:cNvPicPr preferRelativeResize="0">
            <a:picLocks noGrp="1"/>
          </p:cNvPicPr>
          <p:nvPr>
            <p:ph type="pic" idx="2"/>
          </p:nvPr>
        </p:nvPicPr>
        <p:blipFill rotWithShape="1">
          <a:blip r:embed="rId3">
            <a:alphaModFix/>
          </a:blip>
          <a:srcRect l="25481" r="25481"/>
          <a:stretch/>
        </p:blipFill>
        <p:spPr>
          <a:xfrm>
            <a:off x="6852062" y="228600"/>
            <a:ext cx="5105121" cy="6362700"/>
          </a:xfrm>
          <a:prstGeom prst="rect">
            <a:avLst/>
          </a:prstGeom>
          <a:solidFill>
            <a:schemeClr val="lt1"/>
          </a:solidFill>
          <a:ln>
            <a:noFill/>
          </a:ln>
        </p:spPr>
      </p:pic>
      <p:sp>
        <p:nvSpPr>
          <p:cNvPr id="2171" name="Google Shape;2171;p52"/>
          <p:cNvSpPr txBox="1">
            <a:spLocks noGrp="1"/>
          </p:cNvSpPr>
          <p:nvPr>
            <p:ph type="body" idx="1"/>
          </p:nvPr>
        </p:nvSpPr>
        <p:spPr>
          <a:xfrm>
            <a:off x="1802710" y="1231900"/>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err="1"/>
              <a:t>When</a:t>
            </a:r>
            <a:r>
              <a:rPr lang="de-DE" sz="1800" dirty="0"/>
              <a:t> </a:t>
            </a:r>
            <a:r>
              <a:rPr lang="de-DE" sz="1800" dirty="0" err="1"/>
              <a:t>preparing</a:t>
            </a:r>
            <a:r>
              <a:rPr lang="de-DE" sz="1800" dirty="0"/>
              <a:t> </a:t>
            </a:r>
            <a:r>
              <a:rPr lang="de-DE" sz="1800" dirty="0" err="1"/>
              <a:t>the</a:t>
            </a:r>
            <a:r>
              <a:rPr lang="de-DE" sz="1800" dirty="0"/>
              <a:t> plan, </a:t>
            </a:r>
            <a:r>
              <a:rPr lang="de-DE" sz="1800" dirty="0" err="1"/>
              <a:t>it</a:t>
            </a:r>
            <a:r>
              <a:rPr lang="de-DE" sz="1800" dirty="0"/>
              <a:t> </a:t>
            </a:r>
            <a:r>
              <a:rPr lang="de-DE" sz="1800" dirty="0" err="1"/>
              <a:t>is</a:t>
            </a:r>
            <a:r>
              <a:rPr lang="de-DE" sz="1800" dirty="0"/>
              <a:t> </a:t>
            </a:r>
            <a:r>
              <a:rPr lang="de-DE" sz="1800" dirty="0" err="1"/>
              <a:t>important</a:t>
            </a:r>
            <a:r>
              <a:rPr lang="de-DE" sz="1800" dirty="0"/>
              <a:t> to </a:t>
            </a:r>
            <a:r>
              <a:rPr lang="de-DE" sz="1800" dirty="0" err="1"/>
              <a:t>keep</a:t>
            </a:r>
            <a:r>
              <a:rPr lang="de-DE" sz="1800" dirty="0"/>
              <a:t> in </a:t>
            </a:r>
            <a:r>
              <a:rPr lang="de-DE" sz="1800" dirty="0" err="1"/>
              <a:t>mind</a:t>
            </a:r>
            <a:r>
              <a:rPr lang="de-DE" sz="1800" dirty="0"/>
              <a:t> to </a:t>
            </a:r>
            <a:r>
              <a:rPr lang="de-DE" sz="1800" dirty="0" err="1"/>
              <a:t>whom</a:t>
            </a:r>
            <a:r>
              <a:rPr lang="de-DE" sz="1800" dirty="0"/>
              <a:t> </a:t>
            </a:r>
            <a:r>
              <a:rPr lang="de-DE" sz="1800" dirty="0" err="1"/>
              <a:t>the</a:t>
            </a:r>
            <a:r>
              <a:rPr lang="de-DE" sz="1800" dirty="0"/>
              <a:t> plan </a:t>
            </a:r>
            <a:r>
              <a:rPr lang="de-DE" sz="1800" dirty="0" err="1"/>
              <a:t>is</a:t>
            </a:r>
            <a:r>
              <a:rPr lang="de-DE" sz="1800" dirty="0"/>
              <a:t> </a:t>
            </a:r>
            <a:r>
              <a:rPr lang="de-DE" sz="1800" dirty="0" err="1"/>
              <a:t>addressed</a:t>
            </a:r>
            <a:r>
              <a:rPr lang="de-DE" sz="1800" dirty="0"/>
              <a:t>. </a:t>
            </a:r>
            <a:r>
              <a:rPr lang="de-DE" sz="1800" dirty="0" err="1"/>
              <a:t>Make</a:t>
            </a:r>
            <a:r>
              <a:rPr lang="de-DE" sz="1800" dirty="0"/>
              <a:t> a </a:t>
            </a:r>
            <a:r>
              <a:rPr lang="de-DE" sz="1800" dirty="0" err="1"/>
              <a:t>list</a:t>
            </a:r>
            <a:r>
              <a:rPr lang="de-DE" sz="1800" dirty="0"/>
              <a:t> of all internal and external </a:t>
            </a:r>
            <a:r>
              <a:rPr lang="de-DE" sz="1800" dirty="0" err="1"/>
              <a:t>stakeholders</a:t>
            </a:r>
            <a:r>
              <a:rPr lang="de-DE" sz="1800" dirty="0"/>
              <a:t> </a:t>
            </a:r>
            <a:r>
              <a:rPr lang="de-DE" sz="1800" dirty="0" err="1"/>
              <a:t>who</a:t>
            </a:r>
            <a:r>
              <a:rPr lang="de-DE" sz="1800" dirty="0"/>
              <a:t> </a:t>
            </a:r>
            <a:r>
              <a:rPr lang="de-DE" sz="1800" dirty="0" err="1"/>
              <a:t>should</a:t>
            </a:r>
            <a:r>
              <a:rPr lang="de-DE" sz="1800" dirty="0"/>
              <a:t> </a:t>
            </a:r>
            <a:r>
              <a:rPr lang="de-DE" sz="1800" dirty="0" err="1"/>
              <a:t>be</a:t>
            </a:r>
            <a:r>
              <a:rPr lang="de-DE" sz="1800" dirty="0"/>
              <a:t> </a:t>
            </a:r>
            <a:r>
              <a:rPr lang="de-DE" sz="1800" dirty="0" err="1"/>
              <a:t>informed</a:t>
            </a:r>
            <a:r>
              <a:rPr lang="de-DE" sz="1800" dirty="0"/>
              <a:t> </a:t>
            </a:r>
            <a:r>
              <a:rPr lang="de-DE" sz="1800" dirty="0" err="1"/>
              <a:t>about</a:t>
            </a:r>
            <a:r>
              <a:rPr lang="de-DE" sz="1800" dirty="0"/>
              <a:t> </a:t>
            </a:r>
            <a:r>
              <a:rPr lang="de-DE" sz="1800" dirty="0" err="1"/>
              <a:t>the</a:t>
            </a:r>
            <a:r>
              <a:rPr lang="de-DE" sz="1800" dirty="0"/>
              <a:t> </a:t>
            </a:r>
            <a:r>
              <a:rPr lang="de-DE" sz="1800" dirty="0" err="1"/>
              <a:t>crisis</a:t>
            </a:r>
            <a:r>
              <a:rPr lang="de-DE" sz="1800" dirty="0"/>
              <a:t>.</a:t>
            </a:r>
            <a:endParaRPr dirty="0"/>
          </a:p>
        </p:txBody>
      </p:sp>
      <p:sp>
        <p:nvSpPr>
          <p:cNvPr id="2172" name="Google Shape;2172;p52"/>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01 SET GOALS</a:t>
            </a:r>
            <a:endParaRPr/>
          </a:p>
        </p:txBody>
      </p:sp>
      <p:sp>
        <p:nvSpPr>
          <p:cNvPr id="2173" name="Google Shape;2173;p52"/>
          <p:cNvSpPr txBox="1"/>
          <p:nvPr/>
        </p:nvSpPr>
        <p:spPr>
          <a:xfrm>
            <a:off x="1813145" y="3824598"/>
            <a:ext cx="4621841" cy="2416556"/>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Create a </a:t>
            </a:r>
            <a:r>
              <a:rPr lang="de-DE" sz="1800" b="0" i="0" dirty="0" err="1">
                <a:solidFill>
                  <a:schemeClr val="lt1"/>
                </a:solidFill>
                <a:latin typeface="Calibri"/>
                <a:ea typeface="Calibri"/>
                <a:cs typeface="Calibri"/>
                <a:sym typeface="Calibri"/>
              </a:rPr>
              <a:t>list</a:t>
            </a:r>
            <a:r>
              <a:rPr lang="de-DE" sz="1800" b="0" i="0" dirty="0">
                <a:solidFill>
                  <a:schemeClr val="lt1"/>
                </a:solidFill>
                <a:latin typeface="Calibri"/>
                <a:ea typeface="Calibri"/>
                <a:cs typeface="Calibri"/>
                <a:sym typeface="Calibri"/>
              </a:rPr>
              <a:t> of </a:t>
            </a:r>
            <a:r>
              <a:rPr lang="de-DE" sz="1800" b="0" i="0" dirty="0" err="1">
                <a:solidFill>
                  <a:schemeClr val="lt1"/>
                </a:solidFill>
                <a:latin typeface="Calibri"/>
                <a:ea typeface="Calibri"/>
                <a:cs typeface="Calibri"/>
                <a:sym typeface="Calibri"/>
              </a:rPr>
              <a:t>your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stakeholders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see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slides</a:t>
            </a:r>
            <a:r>
              <a:rPr lang="de-DE" sz="1800" b="0" i="0" dirty="0">
                <a:solidFill>
                  <a:schemeClr val="lt1"/>
                </a:solidFill>
                <a:latin typeface="Calibri"/>
                <a:ea typeface="Calibri"/>
                <a:cs typeface="Calibri"/>
                <a:sym typeface="Calibri"/>
              </a:rPr>
              <a:t> on </a:t>
            </a:r>
            <a:r>
              <a:rPr lang="de-DE" sz="1800" b="0" i="0" dirty="0" err="1">
                <a:solidFill>
                  <a:schemeClr val="lt1"/>
                </a:solidFill>
                <a:latin typeface="Calibri"/>
                <a:ea typeface="Calibri"/>
                <a:cs typeface="Calibri"/>
                <a:sym typeface="Calibri"/>
              </a:rPr>
              <a:t>stakeholder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management</a:t>
            </a:r>
            <a:r>
              <a:rPr lang="de-DE" sz="1800" b="0" i="0" dirty="0">
                <a:solidFill>
                  <a:schemeClr val="lt1"/>
                </a:solidFill>
                <a:latin typeface="Calibri"/>
                <a:ea typeface="Calibri"/>
                <a:cs typeface="Calibri"/>
                <a:sym typeface="Calibri"/>
              </a:rPr>
              <a:t>) This </a:t>
            </a:r>
            <a:r>
              <a:rPr lang="de-DE" sz="1800" b="0" i="0" dirty="0" err="1">
                <a:solidFill>
                  <a:schemeClr val="lt1"/>
                </a:solidFill>
                <a:latin typeface="Calibri"/>
                <a:ea typeface="Calibri"/>
                <a:cs typeface="Calibri"/>
                <a:sym typeface="Calibri"/>
              </a:rPr>
              <a:t>list</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likely</a:t>
            </a:r>
            <a:r>
              <a:rPr lang="de-DE" sz="1800" b="0" i="0" dirty="0">
                <a:solidFill>
                  <a:schemeClr val="lt1"/>
                </a:solidFill>
                <a:latin typeface="Calibri"/>
                <a:ea typeface="Calibri"/>
                <a:cs typeface="Calibri"/>
                <a:sym typeface="Calibri"/>
              </a:rPr>
              <a:t> to </a:t>
            </a:r>
            <a:r>
              <a:rPr lang="de-DE" sz="1800" b="0" i="0" dirty="0" err="1">
                <a:solidFill>
                  <a:schemeClr val="lt1"/>
                </a:solidFill>
                <a:latin typeface="Calibri"/>
                <a:ea typeface="Calibri"/>
                <a:cs typeface="Calibri"/>
                <a:sym typeface="Calibri"/>
              </a:rPr>
              <a:t>contain</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employees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clients</a:t>
            </a:r>
            <a:r>
              <a:rPr lang="de-DE" sz="1800" b="0" i="0" dirty="0">
                <a:solidFill>
                  <a:schemeClr val="lt1"/>
                </a:solidFill>
                <a:latin typeface="Calibri"/>
                <a:ea typeface="Calibri"/>
                <a:cs typeface="Calibri"/>
                <a:sym typeface="Calibri"/>
              </a:rPr>
              <a:t> and </a:t>
            </a:r>
            <a:r>
              <a:rPr lang="de-DE" sz="1800" b="0" i="0" dirty="0" err="1">
                <a:solidFill>
                  <a:schemeClr val="lt1"/>
                </a:solidFill>
                <a:latin typeface="Calibri"/>
                <a:ea typeface="Calibri"/>
                <a:cs typeface="Calibri"/>
                <a:sym typeface="Calibri"/>
              </a:rPr>
              <a:t>users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partners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investors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media</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government</a:t>
            </a:r>
            <a:r>
              <a:rPr lang="de-DE" sz="1800" b="0" i="0" dirty="0">
                <a:solidFill>
                  <a:schemeClr val="lt1"/>
                </a:solidFill>
                <a:latin typeface="Calibri"/>
                <a:ea typeface="Calibri"/>
                <a:cs typeface="Calibri"/>
                <a:sym typeface="Calibri"/>
              </a:rPr>
              <a:t> and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general</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public</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It</a:t>
            </a:r>
            <a:r>
              <a:rPr lang="de-DE" sz="1800" b="0" i="0" dirty="0">
                <a:solidFill>
                  <a:schemeClr val="lt1"/>
                </a:solidFill>
                <a:latin typeface="Calibri"/>
                <a:ea typeface="Calibri"/>
                <a:cs typeface="Calibri"/>
                <a:sym typeface="Calibri"/>
              </a:rPr>
              <a:t> also </a:t>
            </a:r>
            <a:r>
              <a:rPr lang="de-DE" sz="1800" b="0" i="0" dirty="0" err="1">
                <a:solidFill>
                  <a:schemeClr val="lt1"/>
                </a:solidFill>
                <a:latin typeface="Calibri"/>
                <a:ea typeface="Calibri"/>
                <a:cs typeface="Calibri"/>
                <a:sym typeface="Calibri"/>
              </a:rPr>
              <a:t>includes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followers</a:t>
            </a:r>
            <a:r>
              <a:rPr lang="de-DE" sz="1800" b="0" i="0" dirty="0">
                <a:solidFill>
                  <a:schemeClr val="lt1"/>
                </a:solidFill>
                <a:latin typeface="Calibri"/>
                <a:ea typeface="Calibri"/>
                <a:cs typeface="Calibri"/>
                <a:sym typeface="Calibri"/>
              </a:rPr>
              <a:t> on social </a:t>
            </a:r>
            <a:r>
              <a:rPr lang="de-DE" sz="1800" b="0" i="0" dirty="0" err="1">
                <a:solidFill>
                  <a:schemeClr val="lt1"/>
                </a:solidFill>
                <a:latin typeface="Calibri"/>
                <a:ea typeface="Calibri"/>
                <a:cs typeface="Calibri"/>
                <a:sym typeface="Calibri"/>
              </a:rPr>
              <a:t>media</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or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people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who</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are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nearby</a:t>
            </a:r>
            <a:r>
              <a:rPr lang="de-DE" sz="1800" b="0" i="0" dirty="0">
                <a:solidFill>
                  <a:schemeClr val="lt1"/>
                </a:solidFill>
                <a:latin typeface="Calibri"/>
                <a:ea typeface="Calibri"/>
                <a:cs typeface="Calibri"/>
                <a:sym typeface="Calibri"/>
              </a:rPr>
              <a:t> in </a:t>
            </a:r>
            <a:r>
              <a:rPr lang="de-DE" sz="1800" b="0" i="0" dirty="0" err="1">
                <a:solidFill>
                  <a:schemeClr val="lt1"/>
                </a:solidFill>
                <a:latin typeface="Calibri"/>
                <a:ea typeface="Calibri"/>
                <a:cs typeface="Calibri"/>
                <a:sym typeface="Calibri"/>
              </a:rPr>
              <a:t>the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event</a:t>
            </a:r>
            <a:r>
              <a:rPr lang="de-DE" sz="1800" b="0" i="0" dirty="0">
                <a:solidFill>
                  <a:schemeClr val="lt1"/>
                </a:solidFill>
                <a:latin typeface="Calibri"/>
                <a:ea typeface="Calibri"/>
                <a:cs typeface="Calibri"/>
                <a:sym typeface="Calibri"/>
              </a:rPr>
              <a:t> of a site-</a:t>
            </a:r>
            <a:r>
              <a:rPr lang="de-DE" sz="1800" b="0" i="0" dirty="0" err="1">
                <a:solidFill>
                  <a:schemeClr val="lt1"/>
                </a:solidFill>
                <a:latin typeface="Calibri"/>
                <a:ea typeface="Calibri"/>
                <a:cs typeface="Calibri"/>
                <a:sym typeface="Calibri"/>
              </a:rPr>
              <a:t>related</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crisis</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You</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should</a:t>
            </a:r>
            <a:r>
              <a:rPr lang="de-DE" sz="1800" b="0" i="0" dirty="0">
                <a:solidFill>
                  <a:schemeClr val="lt1"/>
                </a:solidFill>
                <a:latin typeface="Calibri"/>
                <a:ea typeface="Calibri"/>
                <a:cs typeface="Calibri"/>
                <a:sym typeface="Calibri"/>
              </a:rPr>
              <a:t> also </a:t>
            </a:r>
            <a:r>
              <a:rPr lang="de-DE" sz="1800" b="0" i="0" dirty="0" err="1">
                <a:solidFill>
                  <a:schemeClr val="lt1"/>
                </a:solidFill>
                <a:latin typeface="Calibri"/>
                <a:ea typeface="Calibri"/>
                <a:cs typeface="Calibri"/>
                <a:sym typeface="Calibri"/>
              </a:rPr>
              <a:t>include</a:t>
            </a:r>
            <a:r>
              <a:rPr lang="de-DE" sz="1800" b="0" i="0" dirty="0">
                <a:solidFill>
                  <a:schemeClr val="lt1"/>
                </a:solidFill>
                <a:latin typeface="Calibri"/>
                <a:ea typeface="Calibri"/>
                <a:cs typeface="Calibri"/>
                <a:sym typeface="Calibri"/>
              </a:rPr>
              <a:t> all </a:t>
            </a:r>
            <a:r>
              <a:rPr lang="de-DE" sz="1800" b="0" i="0" dirty="0" err="1">
                <a:solidFill>
                  <a:schemeClr val="lt1"/>
                </a:solidFill>
                <a:latin typeface="Calibri"/>
                <a:ea typeface="Calibri"/>
                <a:cs typeface="Calibri"/>
                <a:sym typeface="Calibri"/>
              </a:rPr>
              <a:t>necessary</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contact</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information</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for</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each</a:t>
            </a:r>
            <a:r>
              <a:rPr lang="de-DE" sz="1800" b="0" i="0" dirty="0">
                <a:solidFill>
                  <a:schemeClr val="lt1"/>
                </a:solidFill>
                <a:latin typeface="Calibri"/>
                <a:ea typeface="Calibri"/>
                <a:cs typeface="Calibri"/>
                <a:sym typeface="Calibri"/>
              </a:rPr>
              <a:t> of </a:t>
            </a:r>
            <a:r>
              <a:rPr lang="de-DE" sz="1800" b="0" i="0" dirty="0" err="1">
                <a:solidFill>
                  <a:schemeClr val="lt1"/>
                </a:solidFill>
                <a:latin typeface="Calibri"/>
                <a:ea typeface="Calibri"/>
                <a:cs typeface="Calibri"/>
                <a:sym typeface="Calibri"/>
              </a:rPr>
              <a:t>these</a:t>
            </a:r>
            <a:r>
              <a:rPr lang="de-DE" sz="1800" b="0" i="0" dirty="0">
                <a:solidFill>
                  <a:schemeClr val="lt1"/>
                </a:solidFill>
                <a:latin typeface="Calibri"/>
                <a:ea typeface="Calibri"/>
                <a:cs typeface="Calibri"/>
                <a:sym typeface="Calibri"/>
              </a:rPr>
              <a:t> </a:t>
            </a:r>
            <a:r>
              <a:rPr lang="de-DE" sz="1800" b="0" i="0" dirty="0" err="1">
                <a:solidFill>
                  <a:schemeClr val="lt1"/>
                </a:solidFill>
                <a:latin typeface="Calibri"/>
                <a:ea typeface="Calibri"/>
                <a:cs typeface="Calibri"/>
                <a:sym typeface="Calibri"/>
              </a:rPr>
              <a:t>groups</a:t>
            </a:r>
            <a:r>
              <a:rPr lang="de-DE" sz="1800" b="0" i="0" dirty="0">
                <a:solidFill>
                  <a:schemeClr val="lt1"/>
                </a:solidFill>
                <a:latin typeface="Calibri"/>
                <a:ea typeface="Calibri"/>
                <a:cs typeface="Calibri"/>
                <a:sym typeface="Calibri"/>
              </a:rPr>
              <a:t> in </a:t>
            </a:r>
            <a:r>
              <a:rPr lang="de-DE" sz="1800" b="0" i="0" dirty="0" err="1">
                <a:solidFill>
                  <a:schemeClr val="lt1"/>
                </a:solidFill>
                <a:latin typeface="Calibri"/>
                <a:ea typeface="Calibri"/>
                <a:cs typeface="Calibri"/>
                <a:sym typeface="Calibri"/>
              </a:rPr>
              <a:t>your</a:t>
            </a:r>
            <a:r>
              <a:rPr lang="de-DE" sz="1800" b="0" i="0" dirty="0">
                <a:solidFill>
                  <a:schemeClr val="lt1"/>
                </a:solidFill>
                <a:latin typeface="Calibri"/>
                <a:ea typeface="Calibri"/>
                <a:cs typeface="Calibri"/>
                <a:sym typeface="Calibri"/>
              </a:rPr>
              <a:t> plan.</a:t>
            </a:r>
            <a:endParaRPr dirty="0"/>
          </a:p>
        </p:txBody>
      </p:sp>
      <p:sp>
        <p:nvSpPr>
          <p:cNvPr id="2174" name="Google Shape;2174;p52"/>
          <p:cNvSpPr txBox="1"/>
          <p:nvPr/>
        </p:nvSpPr>
        <p:spPr>
          <a:xfrm>
            <a:off x="1728996" y="2712720"/>
            <a:ext cx="4946124"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0" i="0">
                <a:solidFill>
                  <a:schemeClr val="lt1"/>
                </a:solidFill>
                <a:latin typeface="Calibri"/>
                <a:ea typeface="Calibri"/>
                <a:cs typeface="Calibri"/>
                <a:sym typeface="Calibri"/>
              </a:rPr>
              <a:t>02 IDENTIFY STAKEHOLDERS</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178"/>
        <p:cNvGrpSpPr/>
        <p:nvPr/>
      </p:nvGrpSpPr>
      <p:grpSpPr>
        <a:xfrm>
          <a:off x="0" y="0"/>
          <a:ext cx="0" cy="0"/>
          <a:chOff x="0" y="0"/>
          <a:chExt cx="0" cy="0"/>
        </a:xfrm>
      </p:grpSpPr>
      <p:pic>
        <p:nvPicPr>
          <p:cNvPr id="2179" name="Google Shape;2179;p53" descr="Ein Bild, das Treppe, Schritt, Gebäude, Schlittschuhlaufen enthält.&#10;&#10;Automatisch generierte Beschreibung"/>
          <p:cNvPicPr preferRelativeResize="0">
            <a:picLocks noGrp="1"/>
          </p:cNvPicPr>
          <p:nvPr>
            <p:ph type="pic" idx="2"/>
          </p:nvPr>
        </p:nvPicPr>
        <p:blipFill rotWithShape="1">
          <a:blip r:embed="rId3">
            <a:alphaModFix/>
          </a:blip>
          <a:srcRect t="8454" b="8454"/>
          <a:stretch/>
        </p:blipFill>
        <p:spPr>
          <a:xfrm>
            <a:off x="6852062" y="228600"/>
            <a:ext cx="5105121" cy="6362700"/>
          </a:xfrm>
          <a:prstGeom prst="rect">
            <a:avLst/>
          </a:prstGeom>
          <a:solidFill>
            <a:schemeClr val="lt1"/>
          </a:solidFill>
          <a:ln>
            <a:noFill/>
          </a:ln>
        </p:spPr>
      </p:pic>
      <p:sp>
        <p:nvSpPr>
          <p:cNvPr id="2180" name="Google Shape;2180;p53"/>
          <p:cNvSpPr txBox="1">
            <a:spLocks noGrp="1"/>
          </p:cNvSpPr>
          <p:nvPr>
            <p:ph type="body" idx="1"/>
          </p:nvPr>
        </p:nvSpPr>
        <p:spPr>
          <a:xfrm>
            <a:off x="1718561" y="1874520"/>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The </a:t>
            </a:r>
            <a:r>
              <a:rPr lang="de-DE" sz="1800" dirty="0" err="1"/>
              <a:t>person</a:t>
            </a:r>
            <a:r>
              <a:rPr lang="de-DE" sz="1800" dirty="0"/>
              <a:t> </a:t>
            </a:r>
            <a:r>
              <a:rPr lang="de-DE" sz="1800" dirty="0" err="1"/>
              <a:t>who</a:t>
            </a:r>
            <a:r>
              <a:rPr lang="de-DE" sz="1800" dirty="0"/>
              <a:t> </a:t>
            </a:r>
            <a:r>
              <a:rPr lang="de-DE" sz="1800" dirty="0" err="1"/>
              <a:t>notices</a:t>
            </a:r>
            <a:r>
              <a:rPr lang="de-DE" sz="1800" dirty="0"/>
              <a:t> a </a:t>
            </a:r>
            <a:r>
              <a:rPr lang="de-DE" sz="1800" dirty="0" err="1"/>
              <a:t>crisis</a:t>
            </a:r>
            <a:r>
              <a:rPr lang="de-DE" sz="1800" dirty="0"/>
              <a:t> </a:t>
            </a:r>
            <a:r>
              <a:rPr lang="de-DE" sz="1800" dirty="0" err="1"/>
              <a:t>does</a:t>
            </a:r>
            <a:r>
              <a:rPr lang="de-DE" sz="1800" dirty="0"/>
              <a:t> not </a:t>
            </a:r>
            <a:r>
              <a:rPr lang="de-DE" sz="1800" dirty="0" err="1"/>
              <a:t>have</a:t>
            </a:r>
            <a:r>
              <a:rPr lang="de-DE" sz="1800" dirty="0"/>
              <a:t> to </a:t>
            </a:r>
            <a:r>
              <a:rPr lang="de-DE" sz="1800" dirty="0" err="1"/>
              <a:t>be</a:t>
            </a:r>
            <a:r>
              <a:rPr lang="de-DE" sz="1800" dirty="0"/>
              <a:t> </a:t>
            </a:r>
            <a:r>
              <a:rPr lang="de-DE" sz="1800" dirty="0" err="1"/>
              <a:t>responsible</a:t>
            </a:r>
            <a:r>
              <a:rPr lang="de-DE" sz="1800" dirty="0"/>
              <a:t> </a:t>
            </a:r>
            <a:r>
              <a:rPr lang="de-DE" sz="1800" dirty="0" err="1"/>
              <a:t>for</a:t>
            </a:r>
            <a:r>
              <a:rPr lang="de-DE" sz="1800" dirty="0"/>
              <a:t> </a:t>
            </a:r>
            <a:r>
              <a:rPr lang="de-DE" sz="1800" dirty="0" err="1"/>
              <a:t>crisis</a:t>
            </a:r>
            <a:r>
              <a:rPr lang="de-DE" sz="1800" dirty="0"/>
              <a:t> </a:t>
            </a:r>
            <a:r>
              <a:rPr lang="de-DE" sz="1800" dirty="0" err="1"/>
              <a:t>communication</a:t>
            </a:r>
            <a:r>
              <a:rPr lang="de-DE" sz="1800" dirty="0"/>
              <a:t> at </a:t>
            </a:r>
            <a:r>
              <a:rPr lang="de-DE" sz="1800" dirty="0" err="1"/>
              <a:t>the</a:t>
            </a:r>
            <a:r>
              <a:rPr lang="de-DE" sz="1800" dirty="0"/>
              <a:t> same time. </a:t>
            </a:r>
            <a:r>
              <a:rPr lang="de-DE" sz="1800" dirty="0" err="1"/>
              <a:t>Therefore</a:t>
            </a:r>
            <a:r>
              <a:rPr lang="de-DE" sz="1800" dirty="0"/>
              <a:t>, </a:t>
            </a:r>
            <a:r>
              <a:rPr lang="de-DE" sz="1800" dirty="0" err="1"/>
              <a:t>establish</a:t>
            </a:r>
            <a:r>
              <a:rPr lang="de-DE" sz="1800" dirty="0"/>
              <a:t> in a </a:t>
            </a:r>
            <a:r>
              <a:rPr lang="de-DE" sz="1800" dirty="0" err="1"/>
              <a:t>hierarchy</a:t>
            </a:r>
            <a:r>
              <a:rPr lang="de-DE" sz="1800" dirty="0"/>
              <a:t> </a:t>
            </a:r>
            <a:r>
              <a:rPr lang="de-DE" sz="1800" dirty="0" err="1"/>
              <a:t>which</a:t>
            </a:r>
            <a:r>
              <a:rPr lang="de-DE" sz="1800" dirty="0"/>
              <a:t> </a:t>
            </a:r>
            <a:r>
              <a:rPr lang="de-DE" sz="1800" dirty="0" err="1"/>
              <a:t>information</a:t>
            </a:r>
            <a:r>
              <a:rPr lang="de-DE" sz="1800" dirty="0"/>
              <a:t> </a:t>
            </a:r>
            <a:r>
              <a:rPr lang="de-DE" sz="1800" dirty="0" err="1"/>
              <a:t>should</a:t>
            </a:r>
            <a:r>
              <a:rPr lang="de-DE" sz="1800" dirty="0"/>
              <a:t> </a:t>
            </a:r>
            <a:r>
              <a:rPr lang="de-DE" sz="1800" dirty="0" err="1"/>
              <a:t>be</a:t>
            </a:r>
            <a:r>
              <a:rPr lang="de-DE" sz="1800" dirty="0"/>
              <a:t> </a:t>
            </a:r>
            <a:r>
              <a:rPr lang="de-DE" sz="1800" dirty="0" err="1"/>
              <a:t>passed</a:t>
            </a:r>
            <a:r>
              <a:rPr lang="de-DE" sz="1800" dirty="0"/>
              <a:t> on and </a:t>
            </a:r>
            <a:r>
              <a:rPr lang="de-DE" sz="1800" dirty="0" err="1"/>
              <a:t>through</a:t>
            </a:r>
            <a:r>
              <a:rPr lang="de-DE" sz="1800" dirty="0"/>
              <a:t> </a:t>
            </a:r>
            <a:r>
              <a:rPr lang="de-DE" sz="1800" dirty="0" err="1"/>
              <a:t>which</a:t>
            </a:r>
            <a:r>
              <a:rPr lang="de-DE" sz="1800" dirty="0"/>
              <a:t> </a:t>
            </a:r>
            <a:r>
              <a:rPr lang="de-DE" sz="1800" dirty="0" err="1"/>
              <a:t>channels</a:t>
            </a:r>
            <a:r>
              <a:rPr lang="de-DE" sz="1800" dirty="0"/>
              <a:t>. This </a:t>
            </a:r>
            <a:r>
              <a:rPr lang="de-DE" sz="1800" dirty="0" err="1"/>
              <a:t>way</a:t>
            </a:r>
            <a:r>
              <a:rPr lang="de-DE" sz="1800" dirty="0"/>
              <a:t>, </a:t>
            </a:r>
            <a:r>
              <a:rPr lang="de-DE" sz="1800" dirty="0" err="1"/>
              <a:t>everyone</a:t>
            </a:r>
            <a:r>
              <a:rPr lang="de-DE" sz="1800" dirty="0"/>
              <a:t> </a:t>
            </a:r>
            <a:r>
              <a:rPr lang="de-DE" sz="1800" dirty="0" err="1"/>
              <a:t>knows</a:t>
            </a:r>
            <a:r>
              <a:rPr lang="de-DE" sz="1800" dirty="0"/>
              <a:t> </a:t>
            </a:r>
            <a:r>
              <a:rPr lang="de-DE" sz="1800" dirty="0" err="1"/>
              <a:t>who</a:t>
            </a:r>
            <a:r>
              <a:rPr lang="de-DE" sz="1800" dirty="0"/>
              <a:t> </a:t>
            </a:r>
            <a:r>
              <a:rPr lang="de-DE" sz="1800" dirty="0" err="1"/>
              <a:t>their</a:t>
            </a:r>
            <a:r>
              <a:rPr lang="de-DE" sz="1800" dirty="0"/>
              <a:t> </a:t>
            </a:r>
            <a:r>
              <a:rPr lang="de-DE" sz="1800" dirty="0" err="1"/>
              <a:t>contact</a:t>
            </a:r>
            <a:r>
              <a:rPr lang="de-DE" sz="1800" dirty="0"/>
              <a:t> </a:t>
            </a:r>
            <a:r>
              <a:rPr lang="de-DE" sz="1800" dirty="0" err="1"/>
              <a:t>person</a:t>
            </a:r>
            <a:r>
              <a:rPr lang="de-DE" sz="1800" dirty="0"/>
              <a:t> </a:t>
            </a:r>
            <a:r>
              <a:rPr lang="de-DE" sz="1800" dirty="0" err="1"/>
              <a:t>is</a:t>
            </a:r>
            <a:r>
              <a:rPr lang="de-DE" sz="1800" dirty="0"/>
              <a:t> in </a:t>
            </a:r>
            <a:r>
              <a:rPr lang="de-DE" sz="1800" dirty="0" err="1"/>
              <a:t>the</a:t>
            </a:r>
            <a:r>
              <a:rPr lang="de-DE" sz="1800" dirty="0"/>
              <a:t> </a:t>
            </a:r>
            <a:r>
              <a:rPr lang="de-DE" sz="1800" dirty="0" err="1"/>
              <a:t>event</a:t>
            </a:r>
            <a:r>
              <a:rPr lang="de-DE" sz="1800" dirty="0"/>
              <a:t> of a </a:t>
            </a:r>
            <a:r>
              <a:rPr lang="de-DE" sz="1800" dirty="0" err="1"/>
              <a:t>crisis</a:t>
            </a:r>
            <a:r>
              <a:rPr lang="de-DE" sz="1800" dirty="0"/>
              <a:t>. The </a:t>
            </a:r>
            <a:r>
              <a:rPr lang="de-DE" sz="1800" dirty="0" err="1"/>
              <a:t>exact</a:t>
            </a:r>
            <a:r>
              <a:rPr lang="de-DE" sz="1800" dirty="0"/>
              <a:t> </a:t>
            </a:r>
            <a:r>
              <a:rPr lang="de-DE" sz="1800" dirty="0" err="1"/>
              <a:t>procedure</a:t>
            </a:r>
            <a:r>
              <a:rPr lang="de-DE" sz="1800" dirty="0"/>
              <a:t> </a:t>
            </a:r>
            <a:r>
              <a:rPr lang="de-DE" sz="1800" dirty="0" err="1"/>
              <a:t>varies</a:t>
            </a:r>
            <a:r>
              <a:rPr lang="de-DE" sz="1800" dirty="0"/>
              <a:t> </a:t>
            </a:r>
            <a:r>
              <a:rPr lang="de-DE" sz="1800" dirty="0" err="1"/>
              <a:t>from</a:t>
            </a:r>
            <a:r>
              <a:rPr lang="de-DE" sz="1800" dirty="0"/>
              <a:t> </a:t>
            </a:r>
            <a:r>
              <a:rPr lang="de-DE" sz="1800" dirty="0" err="1"/>
              <a:t>team</a:t>
            </a:r>
            <a:r>
              <a:rPr lang="de-DE" sz="1800" dirty="0"/>
              <a:t> to </a:t>
            </a:r>
            <a:r>
              <a:rPr lang="de-DE" sz="1800" dirty="0" err="1"/>
              <a:t>team</a:t>
            </a:r>
            <a:r>
              <a:rPr lang="de-DE" sz="1800" dirty="0"/>
              <a:t>. The </a:t>
            </a:r>
            <a:r>
              <a:rPr lang="de-DE" sz="1800" dirty="0" err="1"/>
              <a:t>first</a:t>
            </a:r>
            <a:r>
              <a:rPr lang="de-DE" sz="1800" dirty="0"/>
              <a:t> </a:t>
            </a:r>
            <a:r>
              <a:rPr lang="de-DE" sz="1800" dirty="0" err="1"/>
              <a:t>step</a:t>
            </a:r>
            <a:r>
              <a:rPr lang="de-DE" sz="1800" dirty="0"/>
              <a:t> </a:t>
            </a:r>
            <a:r>
              <a:rPr lang="de-DE" sz="1800" dirty="0" err="1"/>
              <a:t>may</a:t>
            </a:r>
            <a:r>
              <a:rPr lang="de-DE" sz="1800" dirty="0"/>
              <a:t> </a:t>
            </a:r>
            <a:r>
              <a:rPr lang="de-DE" sz="1800" dirty="0" err="1"/>
              <a:t>be</a:t>
            </a:r>
            <a:r>
              <a:rPr lang="de-DE" sz="1800" dirty="0"/>
              <a:t> to </a:t>
            </a:r>
            <a:r>
              <a:rPr lang="de-DE" sz="1800" dirty="0" err="1"/>
              <a:t>inform</a:t>
            </a:r>
            <a:r>
              <a:rPr lang="de-DE" sz="1800" dirty="0"/>
              <a:t> </a:t>
            </a:r>
            <a:r>
              <a:rPr lang="de-DE" sz="1800" dirty="0" err="1"/>
              <a:t>the</a:t>
            </a:r>
            <a:r>
              <a:rPr lang="de-DE" sz="1800" dirty="0"/>
              <a:t> </a:t>
            </a:r>
            <a:r>
              <a:rPr lang="de-DE" sz="1800" dirty="0" err="1"/>
              <a:t>managing</a:t>
            </a:r>
            <a:r>
              <a:rPr lang="de-DE" sz="1800" dirty="0"/>
              <a:t> </a:t>
            </a:r>
            <a:r>
              <a:rPr lang="de-DE" sz="1800" dirty="0" err="1"/>
              <a:t>director</a:t>
            </a:r>
            <a:r>
              <a:rPr lang="de-DE" sz="1800" dirty="0"/>
              <a:t> of </a:t>
            </a:r>
            <a:r>
              <a:rPr lang="de-DE" sz="1800" dirty="0" err="1"/>
              <a:t>the</a:t>
            </a:r>
            <a:r>
              <a:rPr lang="de-DE" sz="1800" dirty="0"/>
              <a:t> </a:t>
            </a:r>
            <a:r>
              <a:rPr lang="de-DE" sz="1800" dirty="0" err="1"/>
              <a:t>problem</a:t>
            </a:r>
            <a:r>
              <a:rPr lang="de-DE" sz="1800" dirty="0"/>
              <a:t>, </a:t>
            </a:r>
            <a:r>
              <a:rPr lang="de-DE" sz="1800" dirty="0" err="1"/>
              <a:t>closely</a:t>
            </a:r>
            <a:r>
              <a:rPr lang="de-DE" sz="1800" dirty="0"/>
              <a:t> </a:t>
            </a:r>
            <a:r>
              <a:rPr lang="de-DE" sz="1800" dirty="0" err="1"/>
              <a:t>linked</a:t>
            </a:r>
            <a:r>
              <a:rPr lang="de-DE" sz="1800" dirty="0"/>
              <a:t> to </a:t>
            </a:r>
            <a:r>
              <a:rPr lang="de-DE" sz="1800" dirty="0" err="1"/>
              <a:t>the</a:t>
            </a:r>
            <a:r>
              <a:rPr lang="de-DE" sz="1800" dirty="0"/>
              <a:t> </a:t>
            </a:r>
            <a:r>
              <a:rPr lang="de-DE" sz="1800" dirty="0" err="1"/>
              <a:t>company's</a:t>
            </a:r>
            <a:r>
              <a:rPr lang="de-DE" sz="1800" dirty="0"/>
              <a:t> PR </a:t>
            </a:r>
            <a:r>
              <a:rPr lang="de-DE" sz="1800" dirty="0" err="1"/>
              <a:t>officer</a:t>
            </a:r>
            <a:r>
              <a:rPr lang="de-DE" sz="1800" dirty="0"/>
              <a:t>. </a:t>
            </a:r>
            <a:r>
              <a:rPr lang="de-DE" sz="1800" dirty="0" err="1"/>
              <a:t>You</a:t>
            </a:r>
            <a:r>
              <a:rPr lang="de-DE" sz="1800" dirty="0"/>
              <a:t> </a:t>
            </a:r>
            <a:r>
              <a:rPr lang="de-DE" sz="1800" dirty="0" err="1"/>
              <a:t>should</a:t>
            </a:r>
            <a:r>
              <a:rPr lang="de-DE" sz="1800" dirty="0"/>
              <a:t> also </a:t>
            </a:r>
            <a:r>
              <a:rPr lang="de-DE" sz="1800" dirty="0" err="1"/>
              <a:t>agree</a:t>
            </a:r>
            <a:r>
              <a:rPr lang="de-DE" sz="1800" dirty="0"/>
              <a:t> on </a:t>
            </a:r>
            <a:r>
              <a:rPr lang="de-DE" sz="1800" dirty="0" err="1"/>
              <a:t>what</a:t>
            </a:r>
            <a:r>
              <a:rPr lang="de-DE" sz="1800" dirty="0"/>
              <a:t> </a:t>
            </a:r>
            <a:r>
              <a:rPr lang="de-DE" sz="1800" dirty="0" err="1"/>
              <a:t>information</a:t>
            </a:r>
            <a:r>
              <a:rPr lang="de-DE" sz="1800" dirty="0"/>
              <a:t> </a:t>
            </a:r>
            <a:r>
              <a:rPr lang="de-DE" sz="1800" dirty="0" err="1"/>
              <a:t>should</a:t>
            </a:r>
            <a:r>
              <a:rPr lang="de-DE" sz="1800" dirty="0"/>
              <a:t> </a:t>
            </a:r>
            <a:r>
              <a:rPr lang="de-DE" sz="1800" dirty="0" err="1"/>
              <a:t>be</a:t>
            </a:r>
            <a:r>
              <a:rPr lang="de-DE" sz="1800" dirty="0"/>
              <a:t> </a:t>
            </a:r>
            <a:r>
              <a:rPr lang="de-DE" sz="1800" dirty="0" err="1"/>
              <a:t>passed</a:t>
            </a:r>
            <a:r>
              <a:rPr lang="de-DE" sz="1800" dirty="0"/>
              <a:t> on </a:t>
            </a:r>
            <a:r>
              <a:rPr lang="de-DE" sz="1800" dirty="0" err="1"/>
              <a:t>immediately</a:t>
            </a:r>
            <a:r>
              <a:rPr lang="de-DE" sz="1800" dirty="0"/>
              <a:t>. This </a:t>
            </a:r>
            <a:r>
              <a:rPr lang="de-DE" sz="1800" dirty="0" err="1"/>
              <a:t>can</a:t>
            </a:r>
            <a:r>
              <a:rPr lang="de-DE" sz="1800" dirty="0"/>
              <a:t> </a:t>
            </a:r>
            <a:r>
              <a:rPr lang="de-DE" sz="1800" dirty="0" err="1"/>
              <a:t>be</a:t>
            </a:r>
            <a:r>
              <a:rPr lang="de-DE" sz="1800" dirty="0"/>
              <a:t> </a:t>
            </a:r>
            <a:r>
              <a:rPr lang="de-DE" sz="1800" dirty="0" err="1"/>
              <a:t>the</a:t>
            </a:r>
            <a:r>
              <a:rPr lang="de-DE" sz="1800" dirty="0"/>
              <a:t> type of </a:t>
            </a:r>
            <a:r>
              <a:rPr lang="de-DE" sz="1800" dirty="0" err="1"/>
              <a:t>crisis</a:t>
            </a:r>
            <a:r>
              <a:rPr lang="de-DE" sz="1800" dirty="0"/>
              <a:t> and </a:t>
            </a:r>
            <a:r>
              <a:rPr lang="de-DE" sz="1800" dirty="0" err="1"/>
              <a:t>its</a:t>
            </a:r>
            <a:r>
              <a:rPr lang="de-DE" sz="1800" dirty="0"/>
              <a:t> </a:t>
            </a:r>
            <a:r>
              <a:rPr lang="de-DE" sz="1800" dirty="0" err="1"/>
              <a:t>known</a:t>
            </a:r>
            <a:r>
              <a:rPr lang="de-DE" sz="1800" dirty="0"/>
              <a:t> </a:t>
            </a:r>
            <a:r>
              <a:rPr lang="de-DE" sz="1800" dirty="0" err="1"/>
              <a:t>extent</a:t>
            </a:r>
            <a:r>
              <a:rPr lang="de-DE" sz="1800" dirty="0"/>
              <a:t>, </a:t>
            </a:r>
            <a:r>
              <a:rPr lang="de-DE" sz="1800" dirty="0" err="1"/>
              <a:t>reasons</a:t>
            </a:r>
            <a:r>
              <a:rPr lang="de-DE" sz="1800" dirty="0"/>
              <a:t> and possible </a:t>
            </a:r>
            <a:r>
              <a:rPr lang="de-DE" sz="1800" dirty="0" err="1"/>
              <a:t>solutions</a:t>
            </a:r>
            <a:r>
              <a:rPr lang="de-DE" sz="1800" dirty="0"/>
              <a:t>.</a:t>
            </a:r>
            <a:endParaRPr dirty="0"/>
          </a:p>
        </p:txBody>
      </p:sp>
      <p:sp>
        <p:nvSpPr>
          <p:cNvPr id="2181" name="Google Shape;2181;p53"/>
          <p:cNvSpPr txBox="1">
            <a:spLocks noGrp="1"/>
          </p:cNvSpPr>
          <p:nvPr>
            <p:ph type="body" idx="3"/>
          </p:nvPr>
        </p:nvSpPr>
        <p:spPr>
          <a:xfrm>
            <a:off x="1718550" y="595500"/>
            <a:ext cx="5105100" cy="127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7600"/>
              <a:buNone/>
            </a:pPr>
            <a:r>
              <a:rPr lang="de-DE" sz="3400">
                <a:solidFill>
                  <a:schemeClr val="lt1"/>
                </a:solidFill>
              </a:rPr>
              <a:t>0</a:t>
            </a:r>
            <a:r>
              <a:rPr lang="de-DE" sz="3500">
                <a:solidFill>
                  <a:schemeClr val="lt1"/>
                </a:solidFill>
              </a:rPr>
              <a:t>3 </a:t>
            </a:r>
            <a:r>
              <a:rPr lang="de-DE" sz="3500"/>
              <a:t>CREATE AN INFORMATION-HIERARCHY</a:t>
            </a:r>
            <a:endParaRPr sz="3500"/>
          </a:p>
          <a:p>
            <a:pPr marL="0" lvl="0" indent="0" algn="l" rtl="0">
              <a:lnSpc>
                <a:spcPct val="90000"/>
              </a:lnSpc>
              <a:spcBef>
                <a:spcPts val="1000"/>
              </a:spcBef>
              <a:spcAft>
                <a:spcPts val="0"/>
              </a:spcAft>
              <a:buClr>
                <a:schemeClr val="lt1"/>
              </a:buClr>
              <a:buSzPts val="3600"/>
              <a:buNone/>
            </a:pPr>
            <a:endParaRPr>
              <a:solidFill>
                <a:schemeClr val="lt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85"/>
        <p:cNvGrpSpPr/>
        <p:nvPr/>
      </p:nvGrpSpPr>
      <p:grpSpPr>
        <a:xfrm>
          <a:off x="0" y="0"/>
          <a:ext cx="0" cy="0"/>
          <a:chOff x="0" y="0"/>
          <a:chExt cx="0" cy="0"/>
        </a:xfrm>
      </p:grpSpPr>
      <p:pic>
        <p:nvPicPr>
          <p:cNvPr id="2186" name="Google Shape;2186;p54" descr="Ein Bild, das Person enthält.&#10;&#10;Automatisch generierte Beschreibung"/>
          <p:cNvPicPr preferRelativeResize="0">
            <a:picLocks noGrp="1"/>
          </p:cNvPicPr>
          <p:nvPr>
            <p:ph type="pic" idx="2"/>
          </p:nvPr>
        </p:nvPicPr>
        <p:blipFill rotWithShape="1">
          <a:blip r:embed="rId3">
            <a:alphaModFix/>
          </a:blip>
          <a:srcRect t="8457" b="8458"/>
          <a:stretch/>
        </p:blipFill>
        <p:spPr>
          <a:xfrm>
            <a:off x="6852062" y="228600"/>
            <a:ext cx="5105121" cy="6362700"/>
          </a:xfrm>
          <a:prstGeom prst="rect">
            <a:avLst/>
          </a:prstGeom>
          <a:solidFill>
            <a:schemeClr val="lt1"/>
          </a:solidFill>
          <a:ln>
            <a:noFill/>
          </a:ln>
        </p:spPr>
      </p:pic>
      <p:sp>
        <p:nvSpPr>
          <p:cNvPr id="2187" name="Google Shape;2187;p54"/>
          <p:cNvSpPr txBox="1">
            <a:spLocks noGrp="1"/>
          </p:cNvSpPr>
          <p:nvPr>
            <p:ph type="body" idx="1"/>
          </p:nvPr>
        </p:nvSpPr>
        <p:spPr>
          <a:xfrm>
            <a:off x="1802710" y="1231900"/>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a:t>In the plan, you should agree on which people in the team will be responsible for gathering crisis-related information. This can take the form of a list of known facts about the crisis. This will prevent rumors or fake news from being spread.</a:t>
            </a:r>
            <a:br>
              <a:rPr lang="de-DE" sz="1800"/>
            </a:br>
            <a:r>
              <a:rPr lang="de-DE" sz="1800"/>
              <a:t>Agree on a deadline by which these fact lists must be compiled. Depending on the nature of the crisis, this can be within days, 24 hours or even 30 minutes.</a:t>
            </a:r>
            <a:endParaRPr sz="1800"/>
          </a:p>
        </p:txBody>
      </p:sp>
      <p:sp>
        <p:nvSpPr>
          <p:cNvPr id="2188" name="Google Shape;2188;p5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solidFill>
                  <a:schemeClr val="lt1"/>
                </a:solidFill>
              </a:rPr>
              <a:t>04 ASSIGN PEOPLE</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pic>
        <p:nvPicPr>
          <p:cNvPr id="2193" name="Google Shape;2193;p55" descr="Ein Bild, das Schachfigur enthält.&#10;&#10;Automatisch generierte Beschreibung"/>
          <p:cNvPicPr preferRelativeResize="0">
            <a:picLocks noGrp="1"/>
          </p:cNvPicPr>
          <p:nvPr>
            <p:ph type="pic" idx="2"/>
          </p:nvPr>
        </p:nvPicPr>
        <p:blipFill rotWithShape="1">
          <a:blip r:embed="rId3">
            <a:alphaModFix/>
          </a:blip>
          <a:srcRect l="6373" t="-299" r="46767" b="299"/>
          <a:stretch/>
        </p:blipFill>
        <p:spPr>
          <a:xfrm>
            <a:off x="6837680" y="228600"/>
            <a:ext cx="5301029" cy="6362700"/>
          </a:xfrm>
          <a:prstGeom prst="rect">
            <a:avLst/>
          </a:prstGeom>
          <a:solidFill>
            <a:schemeClr val="lt1"/>
          </a:solidFill>
          <a:ln>
            <a:noFill/>
          </a:ln>
        </p:spPr>
      </p:pic>
      <p:sp>
        <p:nvSpPr>
          <p:cNvPr id="2194" name="Google Shape;2194;p55"/>
          <p:cNvSpPr txBox="1">
            <a:spLocks noGrp="1"/>
          </p:cNvSpPr>
          <p:nvPr>
            <p:ph type="body" idx="1"/>
          </p:nvPr>
        </p:nvSpPr>
        <p:spPr>
          <a:xfrm>
            <a:off x="1802710" y="1707388"/>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Think of </a:t>
            </a:r>
            <a:r>
              <a:rPr lang="de-DE" sz="1800" dirty="0" err="1"/>
              <a:t>exemplary</a:t>
            </a:r>
            <a:r>
              <a:rPr lang="de-DE" sz="1800" dirty="0"/>
              <a:t> </a:t>
            </a:r>
            <a:r>
              <a:rPr lang="de-DE" sz="1800" dirty="0" err="1"/>
              <a:t>crisis</a:t>
            </a:r>
            <a:r>
              <a:rPr lang="de-DE" sz="1800" dirty="0"/>
              <a:t> </a:t>
            </a:r>
            <a:r>
              <a:rPr lang="de-DE" sz="1800" dirty="0" err="1"/>
              <a:t>scenarios</a:t>
            </a:r>
            <a:r>
              <a:rPr lang="de-DE" sz="1800" dirty="0"/>
              <a:t> and </a:t>
            </a:r>
            <a:r>
              <a:rPr lang="de-DE" sz="1800" dirty="0" err="1"/>
              <a:t>evaluate</a:t>
            </a:r>
            <a:r>
              <a:rPr lang="de-DE" sz="1800" dirty="0"/>
              <a:t> </a:t>
            </a:r>
            <a:r>
              <a:rPr lang="de-DE" sz="1800" dirty="0" err="1"/>
              <a:t>them</a:t>
            </a:r>
            <a:r>
              <a:rPr lang="de-DE" sz="1800" dirty="0"/>
              <a:t> </a:t>
            </a:r>
            <a:r>
              <a:rPr lang="de-DE" sz="1800" dirty="0" err="1"/>
              <a:t>according</a:t>
            </a:r>
            <a:r>
              <a:rPr lang="de-DE" sz="1800" dirty="0"/>
              <a:t> to </a:t>
            </a:r>
            <a:r>
              <a:rPr lang="de-DE" sz="1800" dirty="0" err="1"/>
              <a:t>their</a:t>
            </a:r>
            <a:r>
              <a:rPr lang="de-DE" sz="1800" dirty="0"/>
              <a:t> </a:t>
            </a:r>
            <a:r>
              <a:rPr lang="de-DE" sz="1800" dirty="0" err="1"/>
              <a:t>probability</a:t>
            </a:r>
            <a:r>
              <a:rPr lang="de-DE" sz="1800" dirty="0"/>
              <a:t>.</a:t>
            </a:r>
            <a:br>
              <a:rPr lang="de-DE" sz="1800" dirty="0"/>
            </a:br>
            <a:r>
              <a:rPr lang="de-DE" sz="1800" dirty="0"/>
              <a:t>A </a:t>
            </a:r>
            <a:r>
              <a:rPr lang="de-DE" sz="1800" dirty="0" err="1"/>
              <a:t>crisis</a:t>
            </a:r>
            <a:r>
              <a:rPr lang="de-DE" sz="1800" dirty="0"/>
              <a:t> </a:t>
            </a:r>
            <a:r>
              <a:rPr lang="de-DE" sz="1800" dirty="0" err="1"/>
              <a:t>can</a:t>
            </a:r>
            <a:r>
              <a:rPr lang="de-DE" sz="1800" dirty="0"/>
              <a:t> </a:t>
            </a:r>
            <a:r>
              <a:rPr lang="de-DE" sz="1800" dirty="0" err="1"/>
              <a:t>overwhelm</a:t>
            </a:r>
            <a:r>
              <a:rPr lang="de-DE" sz="1800" dirty="0"/>
              <a:t> </a:t>
            </a:r>
            <a:r>
              <a:rPr lang="de-DE" sz="1800" dirty="0" err="1"/>
              <a:t>you</a:t>
            </a:r>
            <a:r>
              <a:rPr lang="de-DE" sz="1800" dirty="0"/>
              <a:t>, </a:t>
            </a:r>
            <a:r>
              <a:rPr lang="de-DE" sz="1800" dirty="0" err="1"/>
              <a:t>you</a:t>
            </a:r>
            <a:r>
              <a:rPr lang="de-DE" sz="1800" dirty="0"/>
              <a:t> will </a:t>
            </a:r>
            <a:r>
              <a:rPr lang="de-DE" sz="1800" dirty="0" err="1"/>
              <a:t>feel</a:t>
            </a:r>
            <a:r>
              <a:rPr lang="de-DE" sz="1800" dirty="0"/>
              <a:t> </a:t>
            </a:r>
            <a:r>
              <a:rPr lang="de-DE" sz="1800" dirty="0" err="1"/>
              <a:t>powerless</a:t>
            </a:r>
            <a:r>
              <a:rPr lang="de-DE" sz="1800" dirty="0"/>
              <a:t> and at </a:t>
            </a:r>
            <a:r>
              <a:rPr lang="de-DE" sz="1800" dirty="0" err="1"/>
              <a:t>the</a:t>
            </a:r>
            <a:r>
              <a:rPr lang="de-DE" sz="1800" dirty="0"/>
              <a:t> </a:t>
            </a:r>
            <a:r>
              <a:rPr lang="de-DE" sz="1800" dirty="0" err="1"/>
              <a:t>mercy</a:t>
            </a:r>
            <a:r>
              <a:rPr lang="de-DE" sz="1800" dirty="0"/>
              <a:t> of </a:t>
            </a:r>
            <a:r>
              <a:rPr lang="de-DE" sz="1800" dirty="0" err="1"/>
              <a:t>the</a:t>
            </a:r>
            <a:r>
              <a:rPr lang="de-DE" sz="1800" dirty="0"/>
              <a:t> </a:t>
            </a:r>
            <a:r>
              <a:rPr lang="de-DE" sz="1800" dirty="0" err="1"/>
              <a:t>first</a:t>
            </a:r>
            <a:r>
              <a:rPr lang="de-DE" sz="1800" dirty="0"/>
              <a:t> </a:t>
            </a:r>
            <a:r>
              <a:rPr lang="de-DE" sz="1800" dirty="0" err="1"/>
              <a:t>moment</a:t>
            </a:r>
            <a:r>
              <a:rPr lang="de-DE" sz="1800" dirty="0"/>
              <a:t>. </a:t>
            </a:r>
            <a:r>
              <a:rPr lang="de-DE" sz="1800" dirty="0" err="1"/>
              <a:t>You</a:t>
            </a:r>
            <a:r>
              <a:rPr lang="de-DE" sz="1800" dirty="0"/>
              <a:t> will find </a:t>
            </a:r>
            <a:r>
              <a:rPr lang="de-DE" sz="1800" dirty="0" err="1"/>
              <a:t>it</a:t>
            </a:r>
            <a:r>
              <a:rPr lang="de-DE" sz="1800" dirty="0"/>
              <a:t> </a:t>
            </a:r>
            <a:r>
              <a:rPr lang="de-DE" sz="1800" dirty="0" err="1"/>
              <a:t>difficult</a:t>
            </a:r>
            <a:r>
              <a:rPr lang="de-DE" sz="1800" dirty="0"/>
              <a:t> to </a:t>
            </a:r>
            <a:r>
              <a:rPr lang="de-DE" sz="1800" dirty="0" err="1"/>
              <a:t>think</a:t>
            </a:r>
            <a:r>
              <a:rPr lang="de-DE" sz="1800" dirty="0"/>
              <a:t> </a:t>
            </a:r>
            <a:r>
              <a:rPr lang="de-DE" sz="1800" dirty="0" err="1"/>
              <a:t>structured</a:t>
            </a:r>
            <a:r>
              <a:rPr lang="de-DE" sz="1800" dirty="0"/>
              <a:t> </a:t>
            </a:r>
            <a:r>
              <a:rPr lang="de-DE" sz="1800" dirty="0" err="1"/>
              <a:t>thoughts</a:t>
            </a:r>
            <a:r>
              <a:rPr lang="de-DE" sz="1800" dirty="0"/>
              <a:t> - at </a:t>
            </a:r>
            <a:r>
              <a:rPr lang="de-DE" sz="1800" dirty="0" err="1"/>
              <a:t>the</a:t>
            </a:r>
            <a:r>
              <a:rPr lang="de-DE" sz="1800" dirty="0"/>
              <a:t> same time </a:t>
            </a:r>
            <a:r>
              <a:rPr lang="de-DE" sz="1800" dirty="0" err="1"/>
              <a:t>you</a:t>
            </a:r>
            <a:r>
              <a:rPr lang="de-DE" sz="1800" dirty="0"/>
              <a:t> will </a:t>
            </a:r>
            <a:r>
              <a:rPr lang="de-DE" sz="1800" dirty="0" err="1"/>
              <a:t>have</a:t>
            </a:r>
            <a:r>
              <a:rPr lang="de-DE" sz="1800" dirty="0"/>
              <a:t> to </a:t>
            </a:r>
            <a:r>
              <a:rPr lang="de-DE" sz="1800" dirty="0" err="1"/>
              <a:t>react</a:t>
            </a:r>
            <a:r>
              <a:rPr lang="de-DE" sz="1800" dirty="0"/>
              <a:t> </a:t>
            </a:r>
            <a:r>
              <a:rPr lang="de-DE" sz="1800" dirty="0" err="1"/>
              <a:t>quickly</a:t>
            </a:r>
            <a:r>
              <a:rPr lang="de-DE" sz="1800" dirty="0"/>
              <a:t> to </a:t>
            </a:r>
            <a:r>
              <a:rPr lang="de-DE" sz="1800" dirty="0" err="1"/>
              <a:t>requests</a:t>
            </a:r>
            <a:r>
              <a:rPr lang="de-DE" sz="1800" dirty="0"/>
              <a:t>. </a:t>
            </a:r>
            <a:r>
              <a:rPr lang="de-DE" sz="1800" dirty="0" err="1"/>
              <a:t>Prepare</a:t>
            </a:r>
            <a:r>
              <a:rPr lang="de-DE" sz="1800" dirty="0"/>
              <a:t> </a:t>
            </a:r>
            <a:r>
              <a:rPr lang="de-DE" sz="1800" dirty="0" err="1"/>
              <a:t>yourself</a:t>
            </a:r>
            <a:r>
              <a:rPr lang="de-DE" sz="1800" dirty="0"/>
              <a:t> </a:t>
            </a:r>
            <a:r>
              <a:rPr lang="de-DE" sz="1800" dirty="0" err="1"/>
              <a:t>by</a:t>
            </a:r>
            <a:r>
              <a:rPr lang="de-DE" sz="1800" dirty="0"/>
              <a:t> </a:t>
            </a:r>
            <a:r>
              <a:rPr lang="de-DE" sz="1800" dirty="0" err="1"/>
              <a:t>getting</a:t>
            </a:r>
            <a:r>
              <a:rPr lang="de-DE" sz="1800" dirty="0"/>
              <a:t> an </a:t>
            </a:r>
            <a:r>
              <a:rPr lang="de-DE" sz="1800" dirty="0" err="1"/>
              <a:t>overview</a:t>
            </a:r>
            <a:r>
              <a:rPr lang="de-DE" sz="1800" dirty="0"/>
              <a:t> in </a:t>
            </a:r>
            <a:r>
              <a:rPr lang="de-DE" sz="1800" dirty="0" err="1"/>
              <a:t>advance</a:t>
            </a:r>
            <a:r>
              <a:rPr lang="de-DE" sz="1800" dirty="0"/>
              <a:t>. </a:t>
            </a:r>
            <a:r>
              <a:rPr lang="de-DE" sz="1800" dirty="0" err="1"/>
              <a:t>Consider</a:t>
            </a:r>
            <a:r>
              <a:rPr lang="de-DE" sz="1800" dirty="0"/>
              <a:t> </a:t>
            </a:r>
            <a:r>
              <a:rPr lang="de-DE" sz="1800" dirty="0" err="1"/>
              <a:t>scenarios</a:t>
            </a:r>
            <a:r>
              <a:rPr lang="de-DE" sz="1800" dirty="0"/>
              <a:t> such </a:t>
            </a:r>
            <a:r>
              <a:rPr lang="de-DE" sz="1800" dirty="0" err="1"/>
              <a:t>as</a:t>
            </a:r>
            <a:r>
              <a:rPr lang="de-DE" sz="1800" dirty="0"/>
              <a:t> </a:t>
            </a:r>
            <a:r>
              <a:rPr lang="de-DE" sz="1800" dirty="0" err="1"/>
              <a:t>pandemics</a:t>
            </a:r>
            <a:r>
              <a:rPr lang="de-DE" sz="1800" dirty="0"/>
              <a:t>, </a:t>
            </a:r>
            <a:r>
              <a:rPr lang="de-DE" sz="1800" dirty="0" err="1"/>
              <a:t>natural</a:t>
            </a:r>
            <a:r>
              <a:rPr lang="de-DE" sz="1800" dirty="0"/>
              <a:t> </a:t>
            </a:r>
            <a:r>
              <a:rPr lang="de-DE" sz="1800" dirty="0" err="1"/>
              <a:t>disasters</a:t>
            </a:r>
            <a:r>
              <a:rPr lang="de-DE" sz="1800" dirty="0"/>
              <a:t>, </a:t>
            </a:r>
            <a:r>
              <a:rPr lang="de-DE" sz="1800" dirty="0" err="1"/>
              <a:t>customer</a:t>
            </a:r>
            <a:r>
              <a:rPr lang="de-DE" sz="1800" dirty="0"/>
              <a:t> </a:t>
            </a:r>
            <a:r>
              <a:rPr lang="de-DE" sz="1800" dirty="0" err="1"/>
              <a:t>injury</a:t>
            </a:r>
            <a:r>
              <a:rPr lang="de-DE" sz="1800" dirty="0"/>
              <a:t>, sick </a:t>
            </a:r>
            <a:r>
              <a:rPr lang="de-DE" sz="1800" dirty="0" err="1"/>
              <a:t>leave</a:t>
            </a:r>
            <a:r>
              <a:rPr lang="de-DE" sz="1800" dirty="0"/>
              <a:t>, etc.</a:t>
            </a:r>
            <a:br>
              <a:rPr lang="de-DE" sz="1800" dirty="0"/>
            </a:br>
            <a:endParaRPr sz="1800" dirty="0"/>
          </a:p>
        </p:txBody>
      </p:sp>
      <p:sp>
        <p:nvSpPr>
          <p:cNvPr id="2195" name="Google Shape;2195;p55"/>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solidFill>
                  <a:schemeClr val="lt1"/>
                </a:solidFill>
              </a:rPr>
              <a:t>05 EXAMPLE CRISIS SCENARIOS</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pic>
        <p:nvPicPr>
          <p:cNvPr id="2200" name="Google Shape;2200;p56"/>
          <p:cNvPicPr preferRelativeResize="0">
            <a:picLocks noGrp="1"/>
          </p:cNvPicPr>
          <p:nvPr>
            <p:ph type="pic" idx="2"/>
          </p:nvPr>
        </p:nvPicPr>
        <p:blipFill rotWithShape="1">
          <a:blip r:embed="rId3">
            <a:alphaModFix/>
          </a:blip>
          <a:srcRect t="8402" b="8402"/>
          <a:stretch/>
        </p:blipFill>
        <p:spPr>
          <a:xfrm>
            <a:off x="6852062" y="228600"/>
            <a:ext cx="5105121" cy="6362700"/>
          </a:xfrm>
          <a:prstGeom prst="rect">
            <a:avLst/>
          </a:prstGeom>
          <a:solidFill>
            <a:schemeClr val="lt1"/>
          </a:solidFill>
          <a:ln>
            <a:noFill/>
          </a:ln>
        </p:spPr>
      </p:pic>
      <p:sp>
        <p:nvSpPr>
          <p:cNvPr id="2201" name="Google Shape;2201;p56"/>
          <p:cNvSpPr txBox="1">
            <a:spLocks noGrp="1"/>
          </p:cNvSpPr>
          <p:nvPr>
            <p:ph type="body" idx="1"/>
          </p:nvPr>
        </p:nvSpPr>
        <p:spPr>
          <a:xfrm>
            <a:off x="1802710" y="1707388"/>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In </a:t>
            </a:r>
            <a:r>
              <a:rPr lang="de-DE" sz="1800" dirty="0" err="1"/>
              <a:t>any</a:t>
            </a:r>
            <a:r>
              <a:rPr lang="de-DE" sz="1800" dirty="0"/>
              <a:t> </a:t>
            </a:r>
            <a:r>
              <a:rPr lang="de-DE" sz="1800" dirty="0" err="1"/>
              <a:t>crisis</a:t>
            </a:r>
            <a:r>
              <a:rPr lang="de-DE" sz="1800" dirty="0"/>
              <a:t> - </a:t>
            </a:r>
            <a:r>
              <a:rPr lang="de-DE" sz="1800" dirty="0" err="1"/>
              <a:t>no</a:t>
            </a:r>
            <a:r>
              <a:rPr lang="de-DE" sz="1800" dirty="0"/>
              <a:t> matter </a:t>
            </a:r>
            <a:r>
              <a:rPr lang="de-DE" sz="1800" dirty="0" err="1"/>
              <a:t>how</a:t>
            </a:r>
            <a:r>
              <a:rPr lang="de-DE" sz="1800" dirty="0"/>
              <a:t> </a:t>
            </a:r>
            <a:r>
              <a:rPr lang="de-DE" sz="1800" dirty="0" err="1"/>
              <a:t>big</a:t>
            </a:r>
            <a:r>
              <a:rPr lang="de-DE" sz="1800" dirty="0"/>
              <a:t> </a:t>
            </a:r>
            <a:r>
              <a:rPr lang="de-DE" sz="1800" dirty="0" err="1"/>
              <a:t>or</a:t>
            </a:r>
            <a:r>
              <a:rPr lang="de-DE" sz="1800" dirty="0"/>
              <a:t> </a:t>
            </a:r>
            <a:r>
              <a:rPr lang="de-DE" sz="1800" dirty="0" err="1"/>
              <a:t>small</a:t>
            </a:r>
            <a:r>
              <a:rPr lang="de-DE" sz="1800" dirty="0"/>
              <a:t> - </a:t>
            </a:r>
            <a:r>
              <a:rPr lang="de-DE" sz="1800" dirty="0" err="1"/>
              <a:t>people</a:t>
            </a:r>
            <a:r>
              <a:rPr lang="de-DE" sz="1800" dirty="0"/>
              <a:t> will </a:t>
            </a:r>
            <a:r>
              <a:rPr lang="de-DE" sz="1800" dirty="0" err="1"/>
              <a:t>ask</a:t>
            </a:r>
            <a:r>
              <a:rPr lang="de-DE" sz="1800" dirty="0"/>
              <a:t> </a:t>
            </a:r>
            <a:r>
              <a:rPr lang="de-DE" sz="1800" dirty="0" err="1"/>
              <a:t>questions</a:t>
            </a:r>
            <a:r>
              <a:rPr lang="de-DE" sz="1800" dirty="0"/>
              <a:t>. </a:t>
            </a:r>
            <a:r>
              <a:rPr lang="de-DE" sz="1800" dirty="0" err="1"/>
              <a:t>They</a:t>
            </a:r>
            <a:r>
              <a:rPr lang="de-DE" sz="1800" dirty="0"/>
              <a:t> </a:t>
            </a:r>
            <a:r>
              <a:rPr lang="de-DE" sz="1800" dirty="0" err="1"/>
              <a:t>may</a:t>
            </a:r>
            <a:r>
              <a:rPr lang="de-DE" sz="1800" dirty="0"/>
              <a:t> </a:t>
            </a:r>
            <a:r>
              <a:rPr lang="de-DE" sz="1800" dirty="0" err="1"/>
              <a:t>be</a:t>
            </a:r>
            <a:r>
              <a:rPr lang="de-DE" sz="1800" dirty="0"/>
              <a:t> </a:t>
            </a:r>
            <a:r>
              <a:rPr lang="de-DE" sz="1800" dirty="0" err="1"/>
              <a:t>customers</a:t>
            </a:r>
            <a:r>
              <a:rPr lang="de-DE" sz="1800" dirty="0"/>
              <a:t>, </a:t>
            </a:r>
            <a:r>
              <a:rPr lang="de-DE" sz="1800" dirty="0" err="1"/>
              <a:t>employees</a:t>
            </a:r>
            <a:r>
              <a:rPr lang="de-DE" sz="1800" dirty="0"/>
              <a:t> </a:t>
            </a:r>
            <a:r>
              <a:rPr lang="de-DE" sz="1800" dirty="0" err="1"/>
              <a:t>or</a:t>
            </a:r>
            <a:r>
              <a:rPr lang="de-DE" sz="1800" dirty="0"/>
              <a:t> </a:t>
            </a:r>
            <a:r>
              <a:rPr lang="de-DE" sz="1800" dirty="0" err="1"/>
              <a:t>business</a:t>
            </a:r>
            <a:r>
              <a:rPr lang="de-DE" sz="1800" dirty="0"/>
              <a:t> </a:t>
            </a:r>
            <a:r>
              <a:rPr lang="de-DE" sz="1800" dirty="0" err="1"/>
              <a:t>partners</a:t>
            </a:r>
            <a:r>
              <a:rPr lang="de-DE" sz="1800" dirty="0"/>
              <a:t> - </a:t>
            </a:r>
            <a:r>
              <a:rPr lang="de-DE" sz="1800" dirty="0" err="1"/>
              <a:t>they</a:t>
            </a:r>
            <a:r>
              <a:rPr lang="de-DE" sz="1800" dirty="0"/>
              <a:t> will </a:t>
            </a:r>
            <a:r>
              <a:rPr lang="de-DE" sz="1800" dirty="0" err="1"/>
              <a:t>quickly</a:t>
            </a:r>
            <a:r>
              <a:rPr lang="de-DE" sz="1800" dirty="0"/>
              <a:t> </a:t>
            </a:r>
            <a:r>
              <a:rPr lang="de-DE" sz="1800" dirty="0" err="1"/>
              <a:t>want</a:t>
            </a:r>
            <a:r>
              <a:rPr lang="de-DE" sz="1800" dirty="0"/>
              <a:t> to </a:t>
            </a:r>
            <a:r>
              <a:rPr lang="de-DE" sz="1800" dirty="0" err="1"/>
              <a:t>know</a:t>
            </a:r>
            <a:r>
              <a:rPr lang="de-DE" sz="1800" dirty="0"/>
              <a:t> </a:t>
            </a:r>
            <a:r>
              <a:rPr lang="de-DE" sz="1800" dirty="0" err="1"/>
              <a:t>the</a:t>
            </a:r>
            <a:r>
              <a:rPr lang="de-DE" sz="1800" dirty="0"/>
              <a:t> </a:t>
            </a:r>
            <a:r>
              <a:rPr lang="de-DE" sz="1800" dirty="0" err="1"/>
              <a:t>truth</a:t>
            </a:r>
            <a:r>
              <a:rPr lang="de-DE" sz="1800" dirty="0"/>
              <a:t> - and </a:t>
            </a:r>
            <a:r>
              <a:rPr lang="de-DE" sz="1800" dirty="0" err="1"/>
              <a:t>you</a:t>
            </a:r>
            <a:r>
              <a:rPr lang="de-DE" sz="1800" dirty="0"/>
              <a:t> will </a:t>
            </a:r>
            <a:r>
              <a:rPr lang="de-DE" sz="1800" dirty="0" err="1"/>
              <a:t>be</a:t>
            </a:r>
            <a:r>
              <a:rPr lang="de-DE" sz="1800" dirty="0"/>
              <a:t> </a:t>
            </a:r>
            <a:r>
              <a:rPr lang="de-DE" sz="1800" dirty="0" err="1"/>
              <a:t>considered</a:t>
            </a:r>
            <a:r>
              <a:rPr lang="de-DE" sz="1800" dirty="0"/>
              <a:t> </a:t>
            </a:r>
            <a:r>
              <a:rPr lang="de-DE" sz="1800" dirty="0" err="1"/>
              <a:t>guilty</a:t>
            </a:r>
            <a:r>
              <a:rPr lang="de-DE" sz="1800" dirty="0"/>
              <a:t> </a:t>
            </a:r>
            <a:r>
              <a:rPr lang="de-DE" sz="1800" dirty="0" err="1"/>
              <a:t>for</a:t>
            </a:r>
            <a:r>
              <a:rPr lang="de-DE" sz="1800" dirty="0"/>
              <a:t> </a:t>
            </a:r>
            <a:r>
              <a:rPr lang="de-DE" sz="1800" dirty="0" err="1"/>
              <a:t>the</a:t>
            </a:r>
            <a:r>
              <a:rPr lang="de-DE" sz="1800" dirty="0"/>
              <a:t> time </a:t>
            </a:r>
            <a:r>
              <a:rPr lang="de-DE" sz="1800" dirty="0" err="1"/>
              <a:t>being</a:t>
            </a:r>
            <a:r>
              <a:rPr lang="de-DE" sz="1800" dirty="0"/>
              <a:t> </a:t>
            </a:r>
            <a:r>
              <a:rPr lang="de-DE" sz="1800" dirty="0" err="1"/>
              <a:t>until</a:t>
            </a:r>
            <a:r>
              <a:rPr lang="de-DE" sz="1800" dirty="0"/>
              <a:t> </a:t>
            </a:r>
            <a:r>
              <a:rPr lang="de-DE" sz="1800" dirty="0" err="1"/>
              <a:t>proven</a:t>
            </a:r>
            <a:r>
              <a:rPr lang="de-DE" sz="1800" dirty="0"/>
              <a:t> </a:t>
            </a:r>
            <a:r>
              <a:rPr lang="de-DE" sz="1800" dirty="0" err="1"/>
              <a:t>otherwise</a:t>
            </a:r>
            <a:r>
              <a:rPr lang="de-DE" sz="1800" dirty="0"/>
              <a:t>.</a:t>
            </a:r>
            <a:br>
              <a:rPr lang="de-DE" sz="1800" dirty="0"/>
            </a:br>
            <a:r>
              <a:rPr lang="de-DE" sz="1800" dirty="0"/>
              <a:t>Crisis </a:t>
            </a:r>
            <a:r>
              <a:rPr lang="de-DE" sz="1800" dirty="0" err="1"/>
              <a:t>communication</a:t>
            </a:r>
            <a:r>
              <a:rPr lang="de-DE" sz="1800" dirty="0"/>
              <a:t> </a:t>
            </a:r>
            <a:r>
              <a:rPr lang="de-DE" sz="1800" dirty="0" err="1"/>
              <a:t>plans</a:t>
            </a:r>
            <a:r>
              <a:rPr lang="de-DE" sz="1800" dirty="0"/>
              <a:t> </a:t>
            </a:r>
            <a:r>
              <a:rPr lang="de-DE" sz="1800" dirty="0" err="1"/>
              <a:t>can</a:t>
            </a:r>
            <a:r>
              <a:rPr lang="de-DE" sz="1800" dirty="0"/>
              <a:t> </a:t>
            </a:r>
            <a:r>
              <a:rPr lang="de-DE" sz="1800" dirty="0" err="1"/>
              <a:t>then</a:t>
            </a:r>
            <a:r>
              <a:rPr lang="de-DE" sz="1800" dirty="0"/>
              <a:t> </a:t>
            </a:r>
            <a:r>
              <a:rPr lang="de-DE" sz="1800" dirty="0" err="1"/>
              <a:t>help</a:t>
            </a:r>
            <a:r>
              <a:rPr lang="de-DE" sz="1800" dirty="0"/>
              <a:t> </a:t>
            </a:r>
            <a:r>
              <a:rPr lang="de-DE" sz="1800" dirty="0" err="1"/>
              <a:t>you</a:t>
            </a:r>
            <a:r>
              <a:rPr lang="de-DE" sz="1800" dirty="0"/>
              <a:t> </a:t>
            </a:r>
            <a:r>
              <a:rPr lang="de-DE" sz="1800" dirty="0" err="1"/>
              <a:t>answer</a:t>
            </a:r>
            <a:r>
              <a:rPr lang="de-DE" sz="1800" dirty="0"/>
              <a:t> </a:t>
            </a:r>
            <a:r>
              <a:rPr lang="de-DE" sz="1800" dirty="0" err="1"/>
              <a:t>the</a:t>
            </a:r>
            <a:r>
              <a:rPr lang="de-DE" sz="1800" dirty="0"/>
              <a:t> </a:t>
            </a:r>
            <a:r>
              <a:rPr lang="de-DE" sz="1800" dirty="0" err="1"/>
              <a:t>questions</a:t>
            </a:r>
            <a:r>
              <a:rPr lang="de-DE" sz="1800" dirty="0"/>
              <a:t> </a:t>
            </a:r>
            <a:r>
              <a:rPr lang="de-DE" sz="1800" dirty="0" err="1"/>
              <a:t>you</a:t>
            </a:r>
            <a:r>
              <a:rPr lang="de-DE" sz="1800" dirty="0"/>
              <a:t> </a:t>
            </a:r>
            <a:r>
              <a:rPr lang="de-DE" sz="1800" dirty="0" err="1"/>
              <a:t>are</a:t>
            </a:r>
            <a:r>
              <a:rPr lang="de-DE" sz="1800" dirty="0"/>
              <a:t> </a:t>
            </a:r>
            <a:r>
              <a:rPr lang="de-DE" sz="1800" dirty="0" err="1"/>
              <a:t>likely</a:t>
            </a:r>
            <a:r>
              <a:rPr lang="de-DE" sz="1800" dirty="0"/>
              <a:t> to </a:t>
            </a:r>
            <a:r>
              <a:rPr lang="de-DE" sz="1800" dirty="0" err="1"/>
              <a:t>be</a:t>
            </a:r>
            <a:r>
              <a:rPr lang="de-DE" sz="1800" dirty="0"/>
              <a:t> </a:t>
            </a:r>
            <a:r>
              <a:rPr lang="de-DE" sz="1800" dirty="0" err="1"/>
              <a:t>asked</a:t>
            </a:r>
            <a:r>
              <a:rPr lang="de-DE" sz="1800" dirty="0"/>
              <a:t> </a:t>
            </a:r>
            <a:r>
              <a:rPr lang="de-DE" sz="1800" dirty="0" err="1"/>
              <a:t>when</a:t>
            </a:r>
            <a:r>
              <a:rPr lang="de-DE" sz="1800" dirty="0"/>
              <a:t> a </a:t>
            </a:r>
            <a:r>
              <a:rPr lang="de-DE" sz="1800" dirty="0" err="1"/>
              <a:t>crisis</a:t>
            </a:r>
            <a:r>
              <a:rPr lang="de-DE" sz="1800" dirty="0"/>
              <a:t> </a:t>
            </a:r>
            <a:r>
              <a:rPr lang="de-DE" sz="1800" dirty="0" err="1"/>
              <a:t>occurs</a:t>
            </a:r>
            <a:r>
              <a:rPr lang="de-DE" sz="1800" dirty="0"/>
              <a:t>. Think </a:t>
            </a:r>
            <a:r>
              <a:rPr lang="de-DE" sz="1800" dirty="0" err="1"/>
              <a:t>about</a:t>
            </a:r>
            <a:r>
              <a:rPr lang="de-DE" sz="1800" dirty="0"/>
              <a:t> possible </a:t>
            </a:r>
            <a:r>
              <a:rPr lang="de-DE" sz="1800" dirty="0" err="1"/>
              <a:t>questions</a:t>
            </a:r>
            <a:r>
              <a:rPr lang="de-DE" sz="1800" dirty="0"/>
              <a:t> and potential </a:t>
            </a:r>
            <a:r>
              <a:rPr lang="de-DE" sz="1800" dirty="0" err="1"/>
              <a:t>ones</a:t>
            </a:r>
            <a:r>
              <a:rPr lang="de-DE" sz="1800" dirty="0"/>
              <a:t> in </a:t>
            </a:r>
            <a:r>
              <a:rPr lang="de-DE" sz="1800" dirty="0" err="1"/>
              <a:t>advance</a:t>
            </a:r>
            <a:r>
              <a:rPr lang="de-DE" sz="1800" dirty="0"/>
              <a:t>. </a:t>
            </a:r>
            <a:r>
              <a:rPr lang="de-DE" sz="1800" dirty="0" err="1"/>
              <a:t>For</a:t>
            </a:r>
            <a:r>
              <a:rPr lang="de-DE" sz="1800" dirty="0"/>
              <a:t> </a:t>
            </a:r>
            <a:r>
              <a:rPr lang="de-DE" sz="1800" dirty="0" err="1"/>
              <a:t>example</a:t>
            </a:r>
            <a:r>
              <a:rPr lang="de-DE" sz="1800" dirty="0"/>
              <a:t>, </a:t>
            </a:r>
            <a:r>
              <a:rPr lang="de-DE" sz="1800" dirty="0" err="1"/>
              <a:t>if</a:t>
            </a:r>
            <a:r>
              <a:rPr lang="de-DE" sz="1800" dirty="0"/>
              <a:t> </a:t>
            </a:r>
            <a:r>
              <a:rPr lang="de-DE" sz="1800" dirty="0" err="1"/>
              <a:t>your</a:t>
            </a:r>
            <a:r>
              <a:rPr lang="de-DE" sz="1800" dirty="0"/>
              <a:t> </a:t>
            </a:r>
            <a:r>
              <a:rPr lang="de-DE" sz="1800" dirty="0" err="1"/>
              <a:t>company</a:t>
            </a:r>
            <a:r>
              <a:rPr lang="de-DE" sz="1800" dirty="0"/>
              <a:t> </a:t>
            </a:r>
            <a:r>
              <a:rPr lang="de-DE" sz="1800" dirty="0" err="1"/>
              <a:t>has</a:t>
            </a:r>
            <a:r>
              <a:rPr lang="de-DE" sz="1800" dirty="0"/>
              <a:t> to </a:t>
            </a:r>
            <a:r>
              <a:rPr lang="de-DE" sz="1800" dirty="0" err="1"/>
              <a:t>cancel</a:t>
            </a:r>
            <a:r>
              <a:rPr lang="de-DE" sz="1800" dirty="0"/>
              <a:t> </a:t>
            </a:r>
            <a:r>
              <a:rPr lang="de-DE" sz="1800" dirty="0" err="1"/>
              <a:t>trips</a:t>
            </a:r>
            <a:r>
              <a:rPr lang="de-DE" sz="1800" dirty="0"/>
              <a:t> due to </a:t>
            </a:r>
            <a:r>
              <a:rPr lang="de-DE" sz="1800" dirty="0" err="1"/>
              <a:t>illness</a:t>
            </a:r>
            <a:r>
              <a:rPr lang="de-DE" sz="1800" dirty="0"/>
              <a:t>, </a:t>
            </a:r>
            <a:r>
              <a:rPr lang="de-DE" sz="1800" dirty="0" err="1"/>
              <a:t>you</a:t>
            </a:r>
            <a:r>
              <a:rPr lang="de-DE" sz="1800" dirty="0"/>
              <a:t> </a:t>
            </a:r>
            <a:r>
              <a:rPr lang="de-DE" sz="1800" dirty="0" err="1"/>
              <a:t>might</a:t>
            </a:r>
            <a:r>
              <a:rPr lang="de-DE" sz="1800" dirty="0"/>
              <a:t> </a:t>
            </a:r>
            <a:r>
              <a:rPr lang="de-DE" sz="1800" dirty="0" err="1"/>
              <a:t>be</a:t>
            </a:r>
            <a:r>
              <a:rPr lang="de-DE" sz="1800" dirty="0"/>
              <a:t> </a:t>
            </a:r>
            <a:r>
              <a:rPr lang="de-DE" sz="1800" dirty="0" err="1"/>
              <a:t>asked</a:t>
            </a:r>
            <a:r>
              <a:rPr lang="de-DE" sz="1800" dirty="0"/>
              <a:t> </a:t>
            </a:r>
            <a:r>
              <a:rPr lang="de-DE" sz="1800" dirty="0" err="1"/>
              <a:t>the</a:t>
            </a:r>
            <a:r>
              <a:rPr lang="de-DE" sz="1800" dirty="0"/>
              <a:t> </a:t>
            </a:r>
            <a:r>
              <a:rPr lang="de-DE" sz="1800" dirty="0" err="1"/>
              <a:t>following</a:t>
            </a:r>
            <a:r>
              <a:rPr lang="de-DE" sz="1800" dirty="0"/>
              <a:t> </a:t>
            </a:r>
            <a:r>
              <a:rPr lang="de-DE" sz="1800" dirty="0" err="1"/>
              <a:t>questions</a:t>
            </a:r>
            <a:r>
              <a:rPr lang="de-DE" sz="1800" dirty="0"/>
              <a:t>: "</a:t>
            </a:r>
            <a:r>
              <a:rPr lang="de-DE" sz="1800" dirty="0" err="1"/>
              <a:t>How</a:t>
            </a:r>
            <a:r>
              <a:rPr lang="de-DE" sz="1800" dirty="0"/>
              <a:t> will I </a:t>
            </a:r>
            <a:r>
              <a:rPr lang="de-DE" sz="1800" dirty="0" err="1"/>
              <a:t>get</a:t>
            </a:r>
            <a:r>
              <a:rPr lang="de-DE" sz="1800" dirty="0"/>
              <a:t> </a:t>
            </a:r>
            <a:r>
              <a:rPr lang="de-DE" sz="1800" dirty="0" err="1"/>
              <a:t>my</a:t>
            </a:r>
            <a:r>
              <a:rPr lang="de-DE" sz="1800" dirty="0"/>
              <a:t> </a:t>
            </a:r>
            <a:r>
              <a:rPr lang="de-DE" sz="1800" dirty="0" err="1"/>
              <a:t>money</a:t>
            </a:r>
            <a:r>
              <a:rPr lang="de-DE" sz="1800" dirty="0"/>
              <a:t> back?" and "Are </a:t>
            </a:r>
            <a:r>
              <a:rPr lang="de-DE" sz="1800" dirty="0" err="1"/>
              <a:t>there</a:t>
            </a:r>
            <a:r>
              <a:rPr lang="de-DE" sz="1800" dirty="0"/>
              <a:t> alternative </a:t>
            </a:r>
            <a:r>
              <a:rPr lang="de-DE" sz="1800" dirty="0" err="1"/>
              <a:t>dates</a:t>
            </a:r>
            <a:r>
              <a:rPr lang="de-DE" sz="1800" dirty="0"/>
              <a:t>?“</a:t>
            </a:r>
            <a:endParaRPr sz="1800" dirty="0"/>
          </a:p>
        </p:txBody>
      </p:sp>
      <p:sp>
        <p:nvSpPr>
          <p:cNvPr id="2202" name="Google Shape;2202;p5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solidFill>
                  <a:schemeClr val="lt1"/>
                </a:solidFill>
              </a:rPr>
              <a:t>06 </a:t>
            </a:r>
            <a:r>
              <a:rPr lang="de-DE" sz="3600"/>
              <a:t>IDENTIFY &amp; ANSWER QUESTIONS</a:t>
            </a:r>
            <a:endParaRPr/>
          </a:p>
          <a:p>
            <a:pPr marL="0" lvl="0" indent="0" algn="l" rtl="0">
              <a:lnSpc>
                <a:spcPct val="90000"/>
              </a:lnSpc>
              <a:spcBef>
                <a:spcPts val="1000"/>
              </a:spcBef>
              <a:spcAft>
                <a:spcPts val="0"/>
              </a:spcAft>
              <a:buClr>
                <a:schemeClr val="lt1"/>
              </a:buClr>
              <a:buSzPts val="3600"/>
              <a:buNone/>
            </a:pPr>
            <a:endParaRPr>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sp>
        <p:nvSpPr>
          <p:cNvPr id="1228" name="Google Shape;1228;p6"/>
          <p:cNvSpPr txBox="1">
            <a:spLocks noGrp="1"/>
          </p:cNvSpPr>
          <p:nvPr>
            <p:ph type="body" idx="1"/>
          </p:nvPr>
        </p:nvSpPr>
        <p:spPr>
          <a:xfrm>
            <a:off x="1718561" y="2200570"/>
            <a:ext cx="5301999" cy="37490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7954"/>
              </a:buClr>
              <a:buSzPts val="1900"/>
              <a:buNone/>
            </a:pPr>
            <a:r>
              <a:rPr lang="de-DE" sz="1900" dirty="0"/>
              <a:t>The </a:t>
            </a:r>
            <a:r>
              <a:rPr lang="de-DE" sz="1900" dirty="0" err="1"/>
              <a:t>management</a:t>
            </a:r>
            <a:r>
              <a:rPr lang="de-DE" sz="1900" dirty="0"/>
              <a:t> of </a:t>
            </a:r>
            <a:r>
              <a:rPr lang="de-DE" sz="1900" dirty="0" err="1"/>
              <a:t>the</a:t>
            </a:r>
            <a:r>
              <a:rPr lang="de-DE" sz="1900" dirty="0"/>
              <a:t> </a:t>
            </a:r>
            <a:r>
              <a:rPr lang="de-DE" sz="1900" dirty="0" err="1"/>
              <a:t>entire</a:t>
            </a:r>
            <a:r>
              <a:rPr lang="de-DE" sz="1900" dirty="0"/>
              <a:t> </a:t>
            </a:r>
            <a:r>
              <a:rPr lang="de-DE" sz="1900" dirty="0" err="1"/>
              <a:t>production</a:t>
            </a:r>
            <a:r>
              <a:rPr lang="de-DE" sz="1900" dirty="0"/>
              <a:t> and </a:t>
            </a:r>
            <a:r>
              <a:rPr lang="de-DE" sz="1900" dirty="0" err="1"/>
              <a:t>service</a:t>
            </a:r>
            <a:r>
              <a:rPr lang="de-DE" sz="1900" dirty="0"/>
              <a:t> </a:t>
            </a:r>
            <a:r>
              <a:rPr lang="de-DE" sz="1900" dirty="0" err="1"/>
              <a:t>processes</a:t>
            </a:r>
            <a:r>
              <a:rPr lang="de-DE" sz="1900" dirty="0"/>
              <a:t> </a:t>
            </a:r>
            <a:r>
              <a:rPr lang="de-DE" sz="1900" dirty="0" err="1"/>
              <a:t>is</a:t>
            </a:r>
            <a:r>
              <a:rPr lang="de-DE" sz="1900" dirty="0"/>
              <a:t> a </a:t>
            </a:r>
            <a:r>
              <a:rPr lang="de-DE" sz="1900" dirty="0" err="1"/>
              <a:t>central</a:t>
            </a:r>
            <a:r>
              <a:rPr lang="de-DE" sz="1900" dirty="0"/>
              <a:t> </a:t>
            </a:r>
            <a:r>
              <a:rPr lang="de-DE" sz="1900" dirty="0" err="1"/>
              <a:t>corporate</a:t>
            </a:r>
            <a:r>
              <a:rPr lang="de-DE" sz="1900" dirty="0"/>
              <a:t> </a:t>
            </a:r>
            <a:r>
              <a:rPr lang="de-DE" sz="1900" dirty="0" err="1"/>
              <a:t>function</a:t>
            </a:r>
            <a:r>
              <a:rPr lang="de-DE" sz="1900" dirty="0"/>
              <a:t> - </a:t>
            </a:r>
            <a:r>
              <a:rPr lang="de-DE" sz="1900" dirty="0" err="1"/>
              <a:t>regardless</a:t>
            </a:r>
            <a:r>
              <a:rPr lang="de-DE" sz="1900" dirty="0"/>
              <a:t> of </a:t>
            </a:r>
            <a:r>
              <a:rPr lang="de-DE" sz="1900" dirty="0" err="1"/>
              <a:t>whether</a:t>
            </a:r>
            <a:r>
              <a:rPr lang="de-DE" sz="1900" dirty="0"/>
              <a:t> </a:t>
            </a:r>
            <a:r>
              <a:rPr lang="de-DE" sz="1900" dirty="0" err="1"/>
              <a:t>physical</a:t>
            </a:r>
            <a:r>
              <a:rPr lang="de-DE" sz="1900" dirty="0"/>
              <a:t> </a:t>
            </a:r>
            <a:r>
              <a:rPr lang="de-DE" sz="1900" dirty="0" err="1"/>
              <a:t>products</a:t>
            </a:r>
            <a:r>
              <a:rPr lang="de-DE" sz="1900" dirty="0"/>
              <a:t> </a:t>
            </a:r>
            <a:r>
              <a:rPr lang="de-DE" sz="1900" dirty="0" err="1"/>
              <a:t>or</a:t>
            </a:r>
            <a:r>
              <a:rPr lang="de-DE" sz="1900" dirty="0"/>
              <a:t> </a:t>
            </a:r>
            <a:r>
              <a:rPr lang="de-DE" sz="1900" dirty="0" err="1"/>
              <a:t>services</a:t>
            </a:r>
            <a:r>
              <a:rPr lang="de-DE" sz="1900" dirty="0"/>
              <a:t> </a:t>
            </a:r>
            <a:r>
              <a:rPr lang="de-DE" sz="1900" dirty="0" err="1"/>
              <a:t>are</a:t>
            </a:r>
            <a:r>
              <a:rPr lang="de-DE" sz="1900" dirty="0"/>
              <a:t> </a:t>
            </a:r>
            <a:r>
              <a:rPr lang="de-DE" sz="1900" dirty="0" err="1"/>
              <a:t>involved</a:t>
            </a:r>
            <a:r>
              <a:rPr lang="de-DE" sz="1900" dirty="0"/>
              <a:t>. </a:t>
            </a:r>
            <a:r>
              <a:rPr lang="de-DE" sz="1900" dirty="0" err="1"/>
              <a:t>Operations</a:t>
            </a:r>
            <a:r>
              <a:rPr lang="de-DE" sz="1900" dirty="0"/>
              <a:t> </a:t>
            </a:r>
            <a:r>
              <a:rPr lang="de-DE" sz="1900" dirty="0" err="1"/>
              <a:t>management</a:t>
            </a:r>
            <a:r>
              <a:rPr lang="de-DE" sz="1900" dirty="0"/>
              <a:t> </a:t>
            </a:r>
            <a:r>
              <a:rPr lang="de-DE" sz="1900" dirty="0" err="1"/>
              <a:t>includes</a:t>
            </a:r>
            <a:endParaRPr dirty="0"/>
          </a:p>
          <a:p>
            <a:pPr marL="285750" lvl="0" indent="-285750" algn="l" rtl="0">
              <a:lnSpc>
                <a:spcPct val="90000"/>
              </a:lnSpc>
              <a:spcBef>
                <a:spcPts val="1000"/>
              </a:spcBef>
              <a:spcAft>
                <a:spcPts val="0"/>
              </a:spcAft>
              <a:buClr>
                <a:srgbClr val="F27954"/>
              </a:buClr>
              <a:buSzPts val="1900"/>
              <a:buFont typeface="Arial"/>
              <a:buChar char="•"/>
            </a:pPr>
            <a:r>
              <a:rPr lang="de-DE" sz="1900" dirty="0" err="1"/>
              <a:t>Planning</a:t>
            </a:r>
            <a:r>
              <a:rPr lang="de-DE" sz="1900" dirty="0"/>
              <a:t>, </a:t>
            </a:r>
            <a:endParaRPr dirty="0"/>
          </a:p>
          <a:p>
            <a:pPr marL="285750" lvl="0" indent="-285750" algn="l" rtl="0">
              <a:lnSpc>
                <a:spcPct val="90000"/>
              </a:lnSpc>
              <a:spcBef>
                <a:spcPts val="1000"/>
              </a:spcBef>
              <a:spcAft>
                <a:spcPts val="0"/>
              </a:spcAft>
              <a:buClr>
                <a:srgbClr val="F27954"/>
              </a:buClr>
              <a:buSzPts val="1900"/>
              <a:buFont typeface="Arial"/>
              <a:buChar char="•"/>
            </a:pPr>
            <a:r>
              <a:rPr lang="de-DE" sz="1900" dirty="0"/>
              <a:t>Organisation, </a:t>
            </a:r>
            <a:endParaRPr dirty="0"/>
          </a:p>
          <a:p>
            <a:pPr marL="285750" lvl="0" indent="-285750" algn="l" rtl="0">
              <a:lnSpc>
                <a:spcPct val="90000"/>
              </a:lnSpc>
              <a:spcBef>
                <a:spcPts val="1000"/>
              </a:spcBef>
              <a:spcAft>
                <a:spcPts val="0"/>
              </a:spcAft>
              <a:buClr>
                <a:srgbClr val="F27954"/>
              </a:buClr>
              <a:buSzPts val="1900"/>
              <a:buFont typeface="Arial"/>
              <a:buChar char="•"/>
            </a:pPr>
            <a:r>
              <a:rPr lang="de-DE" sz="1900" dirty="0" err="1"/>
              <a:t>Coordination</a:t>
            </a:r>
            <a:r>
              <a:rPr lang="de-DE" sz="1900" dirty="0"/>
              <a:t> and </a:t>
            </a:r>
            <a:endParaRPr dirty="0"/>
          </a:p>
          <a:p>
            <a:pPr marL="285750" lvl="0" indent="-285750" algn="l" rtl="0">
              <a:lnSpc>
                <a:spcPct val="90000"/>
              </a:lnSpc>
              <a:spcBef>
                <a:spcPts val="1000"/>
              </a:spcBef>
              <a:spcAft>
                <a:spcPts val="0"/>
              </a:spcAft>
              <a:buClr>
                <a:srgbClr val="F27954"/>
              </a:buClr>
              <a:buSzPts val="1900"/>
              <a:buFont typeface="Arial"/>
              <a:buChar char="•"/>
            </a:pPr>
            <a:r>
              <a:rPr lang="de-DE" sz="1900" dirty="0"/>
              <a:t>Control</a:t>
            </a:r>
            <a:endParaRPr dirty="0"/>
          </a:p>
          <a:p>
            <a:pPr marL="0" lvl="0" indent="0" algn="l" rtl="0">
              <a:lnSpc>
                <a:spcPct val="90000"/>
              </a:lnSpc>
              <a:spcBef>
                <a:spcPts val="1000"/>
              </a:spcBef>
              <a:spcAft>
                <a:spcPts val="0"/>
              </a:spcAft>
              <a:buClr>
                <a:srgbClr val="F27954"/>
              </a:buClr>
              <a:buSzPts val="1900"/>
              <a:buNone/>
            </a:pPr>
            <a:r>
              <a:rPr lang="de-DE" sz="1900" dirty="0"/>
              <a:t>of all </a:t>
            </a:r>
            <a:r>
              <a:rPr lang="de-DE" sz="1900" dirty="0" err="1"/>
              <a:t>necessary</a:t>
            </a:r>
            <a:r>
              <a:rPr lang="de-DE" sz="1900" dirty="0"/>
              <a:t> </a:t>
            </a:r>
            <a:r>
              <a:rPr lang="de-DE" sz="1900" dirty="0" err="1"/>
              <a:t>resources</a:t>
            </a:r>
            <a:r>
              <a:rPr lang="de-DE" sz="1900" dirty="0"/>
              <a:t> such </a:t>
            </a:r>
            <a:r>
              <a:rPr lang="de-DE" sz="1900" dirty="0" err="1"/>
              <a:t>as</a:t>
            </a:r>
            <a:r>
              <a:rPr lang="de-DE" sz="1900" dirty="0"/>
              <a:t> </a:t>
            </a:r>
            <a:r>
              <a:rPr lang="de-DE" sz="1900" dirty="0" err="1"/>
              <a:t>employees</a:t>
            </a:r>
            <a:r>
              <a:rPr lang="de-DE" sz="1900" dirty="0"/>
              <a:t>, </a:t>
            </a:r>
            <a:r>
              <a:rPr lang="de-DE" sz="1900" dirty="0" err="1"/>
              <a:t>finances</a:t>
            </a:r>
            <a:r>
              <a:rPr lang="de-DE" sz="1900" dirty="0"/>
              <a:t>, </a:t>
            </a:r>
            <a:r>
              <a:rPr lang="de-DE" sz="1900" dirty="0" err="1"/>
              <a:t>technology</a:t>
            </a:r>
            <a:r>
              <a:rPr lang="de-DE" sz="1900" dirty="0"/>
              <a:t> and also </a:t>
            </a:r>
            <a:r>
              <a:rPr lang="de-DE" sz="1900" dirty="0" err="1"/>
              <a:t>information</a:t>
            </a:r>
            <a:r>
              <a:rPr lang="de-DE" sz="1900" dirty="0"/>
              <a:t>. The </a:t>
            </a:r>
            <a:r>
              <a:rPr lang="de-DE" sz="1900" dirty="0" err="1"/>
              <a:t>optimisation</a:t>
            </a:r>
            <a:r>
              <a:rPr lang="de-DE" sz="1900" dirty="0"/>
              <a:t> of </a:t>
            </a:r>
            <a:r>
              <a:rPr lang="de-DE" sz="1900" dirty="0" err="1"/>
              <a:t>these</a:t>
            </a:r>
            <a:r>
              <a:rPr lang="de-DE" sz="1900" dirty="0"/>
              <a:t> </a:t>
            </a:r>
            <a:r>
              <a:rPr lang="de-DE" sz="1900" dirty="0" err="1"/>
              <a:t>processes</a:t>
            </a:r>
            <a:r>
              <a:rPr lang="de-DE" sz="1900" dirty="0"/>
              <a:t> </a:t>
            </a:r>
            <a:r>
              <a:rPr lang="de-DE" sz="1900" dirty="0" err="1"/>
              <a:t>is</a:t>
            </a:r>
            <a:r>
              <a:rPr lang="de-DE" sz="1900" dirty="0"/>
              <a:t> of </a:t>
            </a:r>
            <a:r>
              <a:rPr lang="de-DE" sz="1900" dirty="0" err="1"/>
              <a:t>central</a:t>
            </a:r>
            <a:r>
              <a:rPr lang="de-DE" sz="1900" dirty="0"/>
              <a:t> </a:t>
            </a:r>
            <a:r>
              <a:rPr lang="de-DE" sz="1900" dirty="0" err="1"/>
              <a:t>importance</a:t>
            </a:r>
            <a:r>
              <a:rPr lang="de-DE" sz="1900" dirty="0"/>
              <a:t> </a:t>
            </a:r>
            <a:r>
              <a:rPr lang="de-DE" sz="1900" dirty="0" err="1"/>
              <a:t>for</a:t>
            </a:r>
            <a:r>
              <a:rPr lang="de-DE" sz="1900" dirty="0"/>
              <a:t> </a:t>
            </a:r>
            <a:r>
              <a:rPr lang="de-DE" sz="1900" dirty="0" err="1"/>
              <a:t>the</a:t>
            </a:r>
            <a:r>
              <a:rPr lang="de-DE" sz="1900" dirty="0"/>
              <a:t> </a:t>
            </a:r>
            <a:r>
              <a:rPr lang="de-DE" sz="1900" dirty="0" err="1"/>
              <a:t>value</a:t>
            </a:r>
            <a:r>
              <a:rPr lang="de-DE" sz="1900" dirty="0"/>
              <a:t> </a:t>
            </a:r>
            <a:r>
              <a:rPr lang="de-DE" sz="1900" dirty="0" err="1"/>
              <a:t>creation</a:t>
            </a:r>
            <a:r>
              <a:rPr lang="de-DE" sz="1900" dirty="0"/>
              <a:t> of a </a:t>
            </a:r>
            <a:r>
              <a:rPr lang="de-DE" sz="1900" dirty="0" err="1"/>
              <a:t>company</a:t>
            </a:r>
            <a:r>
              <a:rPr lang="de-DE" sz="1900" dirty="0"/>
              <a:t>, </a:t>
            </a:r>
            <a:r>
              <a:rPr lang="de-DE" sz="1900" dirty="0" err="1"/>
              <a:t>increases</a:t>
            </a:r>
            <a:r>
              <a:rPr lang="de-DE" sz="1900" dirty="0"/>
              <a:t> </a:t>
            </a:r>
            <a:r>
              <a:rPr lang="de-DE" sz="1900" dirty="0" err="1"/>
              <a:t>competitiveness</a:t>
            </a:r>
            <a:r>
              <a:rPr lang="de-DE" sz="1900" dirty="0"/>
              <a:t> and </a:t>
            </a:r>
            <a:r>
              <a:rPr lang="de-DE" sz="1900" dirty="0" err="1"/>
              <a:t>reduces</a:t>
            </a:r>
            <a:r>
              <a:rPr lang="de-DE" sz="1900" dirty="0"/>
              <a:t> </a:t>
            </a:r>
            <a:r>
              <a:rPr lang="de-DE" sz="1900" dirty="0" err="1"/>
              <a:t>susceptibility</a:t>
            </a:r>
            <a:r>
              <a:rPr lang="de-DE" sz="1900" dirty="0"/>
              <a:t> to </a:t>
            </a:r>
            <a:r>
              <a:rPr lang="de-DE" sz="1900" dirty="0" err="1"/>
              <a:t>crises</a:t>
            </a:r>
            <a:r>
              <a:rPr lang="de-DE" sz="1900" dirty="0"/>
              <a:t>.</a:t>
            </a:r>
            <a:endParaRPr sz="1900" dirty="0"/>
          </a:p>
        </p:txBody>
      </p:sp>
      <p:sp>
        <p:nvSpPr>
          <p:cNvPr id="1229" name="Google Shape;1229;p6"/>
          <p:cNvSpPr txBox="1">
            <a:spLocks noGrp="1"/>
          </p:cNvSpPr>
          <p:nvPr>
            <p:ph type="body" idx="3"/>
          </p:nvPr>
        </p:nvSpPr>
        <p:spPr>
          <a:xfrm>
            <a:off x="1718561" y="40247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a:t>Effective Management of Operations</a:t>
            </a:r>
            <a:endParaRPr b="1"/>
          </a:p>
        </p:txBody>
      </p:sp>
      <p:sp>
        <p:nvSpPr>
          <p:cNvPr id="1230" name="Google Shape;1230;p6"/>
          <p:cNvSpPr txBox="1"/>
          <p:nvPr/>
        </p:nvSpPr>
        <p:spPr>
          <a:xfrm>
            <a:off x="1718561" y="1469048"/>
            <a:ext cx="5219811" cy="98967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err="1">
                <a:solidFill>
                  <a:schemeClr val="lt1"/>
                </a:solidFill>
                <a:latin typeface="Calibri"/>
                <a:ea typeface="Calibri"/>
                <a:cs typeface="Calibri"/>
                <a:sym typeface="Calibri"/>
              </a:rPr>
              <a:t>Effective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management</a:t>
            </a:r>
            <a:r>
              <a:rPr lang="de-DE" sz="1600" b="0" i="0" dirty="0">
                <a:solidFill>
                  <a:schemeClr val="lt1"/>
                </a:solidFill>
                <a:latin typeface="Calibri"/>
                <a:ea typeface="Calibri"/>
                <a:cs typeface="Calibri"/>
                <a:sym typeface="Calibri"/>
              </a:rPr>
              <a:t> of </a:t>
            </a:r>
            <a:r>
              <a:rPr lang="de-DE" sz="1600" b="0" i="0" dirty="0" err="1">
                <a:solidFill>
                  <a:schemeClr val="lt1"/>
                </a:solidFill>
                <a:latin typeface="Calibri"/>
                <a:ea typeface="Calibri"/>
                <a:cs typeface="Calibri"/>
                <a:sym typeface="Calibri"/>
              </a:rPr>
              <a:t>operations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can</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reduce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the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vulnerability</a:t>
            </a:r>
            <a:r>
              <a:rPr lang="de-DE" sz="1600" b="0" i="0" dirty="0">
                <a:solidFill>
                  <a:schemeClr val="lt1"/>
                </a:solidFill>
                <a:latin typeface="Calibri"/>
                <a:ea typeface="Calibri"/>
                <a:cs typeface="Calibri"/>
                <a:sym typeface="Calibri"/>
              </a:rPr>
              <a:t> of </a:t>
            </a:r>
            <a:r>
              <a:rPr lang="de-DE" sz="1600" b="0" i="0" dirty="0" err="1">
                <a:solidFill>
                  <a:schemeClr val="lt1"/>
                </a:solidFill>
                <a:latin typeface="Calibri"/>
                <a:ea typeface="Calibri"/>
                <a:cs typeface="Calibri"/>
                <a:sym typeface="Calibri"/>
              </a:rPr>
              <a:t>companies</a:t>
            </a:r>
            <a:r>
              <a:rPr lang="de-DE" sz="1600" b="0" i="0" dirty="0">
                <a:solidFill>
                  <a:schemeClr val="lt1"/>
                </a:solidFill>
                <a:latin typeface="Calibri"/>
                <a:ea typeface="Calibri"/>
                <a:cs typeface="Calibri"/>
                <a:sym typeface="Calibri"/>
              </a:rPr>
              <a:t> to </a:t>
            </a:r>
            <a:r>
              <a:rPr lang="de-DE" sz="1600" b="0" i="0" dirty="0" err="1">
                <a:solidFill>
                  <a:schemeClr val="lt1"/>
                </a:solidFill>
                <a:latin typeface="Calibri"/>
                <a:ea typeface="Calibri"/>
                <a:cs typeface="Calibri"/>
                <a:sym typeface="Calibri"/>
              </a:rPr>
              <a:t>crises</a:t>
            </a:r>
            <a:r>
              <a:rPr lang="de-DE" sz="1600" b="0" i="0" dirty="0">
                <a:solidFill>
                  <a:schemeClr val="lt1"/>
                </a:solidFill>
                <a:latin typeface="Calibri"/>
                <a:ea typeface="Calibri"/>
                <a:cs typeface="Calibri"/>
                <a:sym typeface="Calibri"/>
              </a:rPr>
              <a:t>.</a:t>
            </a:r>
            <a:endParaRPr sz="1600" b="0" i="0" dirty="0">
              <a:solidFill>
                <a:schemeClr val="lt1"/>
              </a:solidFill>
              <a:latin typeface="Calibri"/>
              <a:ea typeface="Calibri"/>
              <a:cs typeface="Calibri"/>
              <a:sym typeface="Calibri"/>
            </a:endParaRPr>
          </a:p>
        </p:txBody>
      </p:sp>
      <p:pic>
        <p:nvPicPr>
          <p:cNvPr id="16" name="Bildplatzhalter 15">
            <a:extLst>
              <a:ext uri="{FF2B5EF4-FFF2-40B4-BE49-F238E27FC236}">
                <a16:creationId xmlns:a16="http://schemas.microsoft.com/office/drawing/2014/main" id="{DB8CB050-B8C7-3F12-3198-539E255140CB}"/>
              </a:ext>
            </a:extLst>
          </p:cNvPr>
          <p:cNvPicPr>
            <a:picLocks noGrp="1" noChangeAspect="1"/>
          </p:cNvPicPr>
          <p:nvPr>
            <p:ph type="pic" idx="2"/>
          </p:nvPr>
        </p:nvPicPr>
        <p:blipFill>
          <a:blip r:embed="rId3"/>
          <a:srcRect l="23253" r="23253"/>
          <a:stretch>
            <a:fillRect/>
          </a:stretch>
        </p:blipFill>
        <p:spPr/>
      </p:pic>
      <p:sp>
        <p:nvSpPr>
          <p:cNvPr id="2" name="Textfeld 1">
            <a:extLst>
              <a:ext uri="{FF2B5EF4-FFF2-40B4-BE49-F238E27FC236}">
                <a16:creationId xmlns:a16="http://schemas.microsoft.com/office/drawing/2014/main" id="{93712350-A550-328A-84C8-66A924D7B202}"/>
              </a:ext>
            </a:extLst>
          </p:cNvPr>
          <p:cNvSpPr txBox="1"/>
          <p:nvPr/>
        </p:nvSpPr>
        <p:spPr>
          <a:xfrm>
            <a:off x="6823682" y="6320165"/>
            <a:ext cx="1674254" cy="246221"/>
          </a:xfrm>
          <a:prstGeom prst="rect">
            <a:avLst/>
          </a:prstGeom>
          <a:noFill/>
        </p:spPr>
        <p:txBody>
          <a:bodyPr wrap="square" rtlCol="0">
            <a:spAutoFit/>
          </a:bodyPr>
          <a:lstStyle/>
          <a:p>
            <a:r>
              <a:rPr lang="de-DE" sz="1000" dirty="0" err="1">
                <a:solidFill>
                  <a:srgbClr val="9D9D9D"/>
                </a:solidFill>
              </a:rPr>
              <a:t>Photo</a:t>
            </a:r>
            <a:r>
              <a:rPr lang="de-DE" sz="1000" dirty="0">
                <a:solidFill>
                  <a:srgbClr val="9D9D9D"/>
                </a:solidFill>
              </a:rPr>
              <a:t>: Adobe Stock</a:t>
            </a:r>
            <a:endParaRPr lang="en-GB" sz="1000" dirty="0">
              <a:solidFill>
                <a:srgbClr val="9D9D9D"/>
              </a:solidFill>
            </a:endParaRPr>
          </a:p>
        </p:txBody>
      </p:sp>
    </p:spTree>
    <p:extLst>
      <p:ext uri="{BB962C8B-B14F-4D97-AF65-F5344CB8AC3E}">
        <p14:creationId xmlns:p14="http://schemas.microsoft.com/office/powerpoint/2010/main" val="14306775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206"/>
        <p:cNvGrpSpPr/>
        <p:nvPr/>
      </p:nvGrpSpPr>
      <p:grpSpPr>
        <a:xfrm>
          <a:off x="0" y="0"/>
          <a:ext cx="0" cy="0"/>
          <a:chOff x="0" y="0"/>
          <a:chExt cx="0" cy="0"/>
        </a:xfrm>
      </p:grpSpPr>
      <p:pic>
        <p:nvPicPr>
          <p:cNvPr id="2207" name="Google Shape;2207;p57" descr="Ein Bild, das Wasser, Sport, draußen, Wassersport enthält.&#10;&#10;Automatisch generierte Beschreibung"/>
          <p:cNvPicPr preferRelativeResize="0">
            <a:picLocks noGrp="1"/>
          </p:cNvPicPr>
          <p:nvPr>
            <p:ph type="pic" idx="2"/>
          </p:nvPr>
        </p:nvPicPr>
        <p:blipFill rotWithShape="1">
          <a:blip r:embed="rId3">
            <a:alphaModFix/>
          </a:blip>
          <a:srcRect l="19908" r="19907"/>
          <a:stretch/>
        </p:blipFill>
        <p:spPr>
          <a:xfrm>
            <a:off x="6852062" y="228600"/>
            <a:ext cx="5105121" cy="6362700"/>
          </a:xfrm>
          <a:prstGeom prst="rect">
            <a:avLst/>
          </a:prstGeom>
          <a:solidFill>
            <a:schemeClr val="lt1"/>
          </a:solidFill>
          <a:ln>
            <a:noFill/>
          </a:ln>
        </p:spPr>
      </p:pic>
      <p:sp>
        <p:nvSpPr>
          <p:cNvPr id="2208" name="Google Shape;2208;p57"/>
          <p:cNvSpPr txBox="1">
            <a:spLocks noGrp="1"/>
          </p:cNvSpPr>
          <p:nvPr>
            <p:ph type="body" idx="1"/>
          </p:nvPr>
        </p:nvSpPr>
        <p:spPr>
          <a:xfrm>
            <a:off x="1802710" y="1707388"/>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err="1"/>
              <a:t>No</a:t>
            </a:r>
            <a:r>
              <a:rPr lang="de-DE" sz="1800" dirty="0"/>
              <a:t> matter </a:t>
            </a:r>
            <a:r>
              <a:rPr lang="de-DE" sz="1800" dirty="0" err="1"/>
              <a:t>how</a:t>
            </a:r>
            <a:r>
              <a:rPr lang="de-DE" sz="1800" dirty="0"/>
              <a:t> </a:t>
            </a:r>
            <a:r>
              <a:rPr lang="de-DE" sz="1800" dirty="0" err="1"/>
              <a:t>well</a:t>
            </a:r>
            <a:r>
              <a:rPr lang="de-DE" sz="1800" dirty="0"/>
              <a:t> </a:t>
            </a:r>
            <a:r>
              <a:rPr lang="de-DE" sz="1800" dirty="0" err="1"/>
              <a:t>thought</a:t>
            </a:r>
            <a:r>
              <a:rPr lang="de-DE" sz="1800" dirty="0"/>
              <a:t> out </a:t>
            </a:r>
            <a:r>
              <a:rPr lang="de-DE" sz="1800" dirty="0" err="1"/>
              <a:t>your</a:t>
            </a:r>
            <a:r>
              <a:rPr lang="de-DE" sz="1800" dirty="0"/>
              <a:t> </a:t>
            </a:r>
            <a:r>
              <a:rPr lang="de-DE" sz="1800" dirty="0" err="1"/>
              <a:t>crisis</a:t>
            </a:r>
            <a:r>
              <a:rPr lang="de-DE" sz="1800" dirty="0"/>
              <a:t> </a:t>
            </a:r>
            <a:r>
              <a:rPr lang="de-DE" sz="1800" dirty="0" err="1"/>
              <a:t>communication</a:t>
            </a:r>
            <a:r>
              <a:rPr lang="de-DE" sz="1800" dirty="0"/>
              <a:t> plan </a:t>
            </a:r>
            <a:r>
              <a:rPr lang="de-DE" sz="1800" dirty="0" err="1"/>
              <a:t>is</a:t>
            </a:r>
            <a:r>
              <a:rPr lang="de-DE" sz="1800" dirty="0"/>
              <a:t>, </a:t>
            </a:r>
            <a:r>
              <a:rPr lang="de-DE" sz="1800" dirty="0" err="1"/>
              <a:t>there</a:t>
            </a:r>
            <a:r>
              <a:rPr lang="de-DE" sz="1800" dirty="0"/>
              <a:t> will </a:t>
            </a:r>
            <a:r>
              <a:rPr lang="de-DE" sz="1800" dirty="0" err="1"/>
              <a:t>be</a:t>
            </a:r>
            <a:r>
              <a:rPr lang="de-DE" sz="1800" dirty="0"/>
              <a:t> </a:t>
            </a:r>
            <a:r>
              <a:rPr lang="de-DE" sz="1800" dirty="0" err="1"/>
              <a:t>costs</a:t>
            </a:r>
            <a:r>
              <a:rPr lang="de-DE" sz="1800" dirty="0"/>
              <a:t> and </a:t>
            </a:r>
            <a:r>
              <a:rPr lang="de-DE" sz="1800" dirty="0" err="1"/>
              <a:t>benefits</a:t>
            </a:r>
            <a:r>
              <a:rPr lang="de-DE" sz="1800" dirty="0"/>
              <a:t> </a:t>
            </a:r>
            <a:r>
              <a:rPr lang="de-DE" sz="1800" dirty="0" err="1"/>
              <a:t>with</a:t>
            </a:r>
            <a:r>
              <a:rPr lang="de-DE" sz="1800" dirty="0"/>
              <a:t> </a:t>
            </a:r>
            <a:r>
              <a:rPr lang="de-DE" sz="1800" dirty="0" err="1"/>
              <a:t>every</a:t>
            </a:r>
            <a:r>
              <a:rPr lang="de-DE" sz="1800" dirty="0"/>
              <a:t> </a:t>
            </a:r>
            <a:r>
              <a:rPr lang="de-DE" sz="1800" dirty="0" err="1"/>
              <a:t>decision</a:t>
            </a:r>
            <a:r>
              <a:rPr lang="de-DE" sz="1800" dirty="0"/>
              <a:t> </a:t>
            </a:r>
            <a:r>
              <a:rPr lang="de-DE" sz="1800" dirty="0" err="1"/>
              <a:t>made</a:t>
            </a:r>
            <a:r>
              <a:rPr lang="de-DE" sz="1800" dirty="0"/>
              <a:t>. </a:t>
            </a:r>
            <a:r>
              <a:rPr lang="de-DE" sz="1800" dirty="0" err="1"/>
              <a:t>Your</a:t>
            </a:r>
            <a:r>
              <a:rPr lang="de-DE" sz="1800" dirty="0"/>
              <a:t> </a:t>
            </a:r>
            <a:r>
              <a:rPr lang="de-DE" sz="1800" dirty="0" err="1"/>
              <a:t>goal</a:t>
            </a:r>
            <a:r>
              <a:rPr lang="de-DE" sz="1800" dirty="0"/>
              <a:t> will </a:t>
            </a:r>
            <a:r>
              <a:rPr lang="de-DE" sz="1800" dirty="0" err="1"/>
              <a:t>be</a:t>
            </a:r>
            <a:r>
              <a:rPr lang="de-DE" sz="1800" dirty="0"/>
              <a:t> to </a:t>
            </a:r>
            <a:r>
              <a:rPr lang="de-DE" sz="1800" dirty="0" err="1"/>
              <a:t>maximize</a:t>
            </a:r>
            <a:r>
              <a:rPr lang="de-DE" sz="1800" dirty="0"/>
              <a:t> </a:t>
            </a:r>
            <a:r>
              <a:rPr lang="de-DE" sz="1800" dirty="0" err="1"/>
              <a:t>your</a:t>
            </a:r>
            <a:r>
              <a:rPr lang="de-DE" sz="1800" dirty="0"/>
              <a:t> </a:t>
            </a:r>
            <a:r>
              <a:rPr lang="de-DE" sz="1800" dirty="0" err="1"/>
              <a:t>benefits</a:t>
            </a:r>
            <a:r>
              <a:rPr lang="de-DE" sz="1800" dirty="0"/>
              <a:t> and </a:t>
            </a:r>
            <a:r>
              <a:rPr lang="de-DE" sz="1800" dirty="0" err="1"/>
              <a:t>minimize</a:t>
            </a:r>
            <a:r>
              <a:rPr lang="de-DE" sz="1800" dirty="0"/>
              <a:t> </a:t>
            </a:r>
            <a:r>
              <a:rPr lang="de-DE" sz="1800" dirty="0" err="1"/>
              <a:t>the</a:t>
            </a:r>
            <a:r>
              <a:rPr lang="de-DE" sz="1800" dirty="0"/>
              <a:t> </a:t>
            </a:r>
            <a:r>
              <a:rPr lang="de-DE" sz="1800" dirty="0" err="1"/>
              <a:t>costs</a:t>
            </a:r>
            <a:r>
              <a:rPr lang="de-DE" sz="1800" dirty="0"/>
              <a:t> - but </a:t>
            </a:r>
            <a:r>
              <a:rPr lang="de-DE" sz="1800" dirty="0" err="1"/>
              <a:t>remember</a:t>
            </a:r>
            <a:r>
              <a:rPr lang="de-DE" sz="1800" dirty="0"/>
              <a:t>: </a:t>
            </a:r>
            <a:r>
              <a:rPr lang="de-DE" sz="1800" dirty="0" err="1"/>
              <a:t>costs</a:t>
            </a:r>
            <a:r>
              <a:rPr lang="de-DE" sz="1800" dirty="0"/>
              <a:t> </a:t>
            </a:r>
            <a:r>
              <a:rPr lang="de-DE" sz="1800" dirty="0" err="1"/>
              <a:t>remain</a:t>
            </a:r>
            <a:r>
              <a:rPr lang="de-DE" sz="1800" dirty="0"/>
              <a:t> </a:t>
            </a:r>
            <a:r>
              <a:rPr lang="de-DE" sz="1800" dirty="0" err="1"/>
              <a:t>costs</a:t>
            </a:r>
            <a:r>
              <a:rPr lang="de-DE" sz="1800" dirty="0"/>
              <a:t>! </a:t>
            </a:r>
            <a:r>
              <a:rPr lang="de-DE" sz="1800" dirty="0" err="1"/>
              <a:t>Therefore</a:t>
            </a:r>
            <a:r>
              <a:rPr lang="de-DE" sz="1800" dirty="0"/>
              <a:t>, in </a:t>
            </a:r>
            <a:r>
              <a:rPr lang="de-DE" sz="1800" dirty="0" err="1"/>
              <a:t>each</a:t>
            </a:r>
            <a:r>
              <a:rPr lang="de-DE" sz="1800" dirty="0"/>
              <a:t> </a:t>
            </a:r>
            <a:r>
              <a:rPr lang="de-DE" sz="1800" dirty="0" err="1"/>
              <a:t>scenario</a:t>
            </a:r>
            <a:r>
              <a:rPr lang="de-DE" sz="1800" dirty="0"/>
              <a:t>, </a:t>
            </a:r>
            <a:r>
              <a:rPr lang="de-DE" sz="1800" dirty="0" err="1"/>
              <a:t>list</a:t>
            </a:r>
            <a:r>
              <a:rPr lang="de-DE" sz="1800" dirty="0"/>
              <a:t> </a:t>
            </a:r>
            <a:r>
              <a:rPr lang="de-DE" sz="1800" dirty="0" err="1"/>
              <a:t>the</a:t>
            </a:r>
            <a:r>
              <a:rPr lang="de-DE" sz="1800" dirty="0"/>
              <a:t> potential </a:t>
            </a:r>
            <a:r>
              <a:rPr lang="de-DE" sz="1800" dirty="0" err="1"/>
              <a:t>risks</a:t>
            </a:r>
            <a:r>
              <a:rPr lang="de-DE" sz="1800" dirty="0"/>
              <a:t> </a:t>
            </a:r>
            <a:r>
              <a:rPr lang="de-DE" sz="1800" dirty="0" err="1"/>
              <a:t>you</a:t>
            </a:r>
            <a:r>
              <a:rPr lang="de-DE" sz="1800" dirty="0"/>
              <a:t> </a:t>
            </a:r>
            <a:r>
              <a:rPr lang="de-DE" sz="1800" dirty="0" err="1"/>
              <a:t>could</a:t>
            </a:r>
            <a:r>
              <a:rPr lang="de-DE" sz="1800" dirty="0"/>
              <a:t> </a:t>
            </a:r>
            <a:r>
              <a:rPr lang="de-DE" sz="1800" dirty="0" err="1"/>
              <a:t>face</a:t>
            </a:r>
            <a:r>
              <a:rPr lang="de-DE" sz="1800" dirty="0"/>
              <a:t>. This </a:t>
            </a:r>
            <a:r>
              <a:rPr lang="de-DE" sz="1800" dirty="0" err="1"/>
              <a:t>way</a:t>
            </a:r>
            <a:r>
              <a:rPr lang="de-DE" sz="1800" dirty="0"/>
              <a:t> </a:t>
            </a:r>
            <a:r>
              <a:rPr lang="de-DE" sz="1800" dirty="0" err="1"/>
              <a:t>you</a:t>
            </a:r>
            <a:r>
              <a:rPr lang="de-DE" sz="1800" dirty="0"/>
              <a:t> will </a:t>
            </a:r>
            <a:r>
              <a:rPr lang="de-DE" sz="1800" dirty="0" err="1"/>
              <a:t>be</a:t>
            </a:r>
            <a:r>
              <a:rPr lang="de-DE" sz="1800" dirty="0"/>
              <a:t> </a:t>
            </a:r>
            <a:r>
              <a:rPr lang="de-DE" sz="1800" dirty="0" err="1"/>
              <a:t>prepared</a:t>
            </a:r>
            <a:r>
              <a:rPr lang="de-DE" sz="1800" dirty="0"/>
              <a:t> </a:t>
            </a:r>
            <a:r>
              <a:rPr lang="de-DE" sz="1800" dirty="0" err="1"/>
              <a:t>if</a:t>
            </a:r>
            <a:r>
              <a:rPr lang="de-DE" sz="1800" dirty="0"/>
              <a:t> a plan </a:t>
            </a:r>
            <a:r>
              <a:rPr lang="de-DE" sz="1800" dirty="0" err="1"/>
              <a:t>does</a:t>
            </a:r>
            <a:r>
              <a:rPr lang="de-DE" sz="1800" dirty="0"/>
              <a:t> not </a:t>
            </a:r>
            <a:r>
              <a:rPr lang="de-DE" sz="1800" dirty="0" err="1"/>
              <a:t>work</a:t>
            </a:r>
            <a:r>
              <a:rPr lang="de-DE" sz="1800" dirty="0"/>
              <a:t> out </a:t>
            </a:r>
            <a:r>
              <a:rPr lang="de-DE" sz="1800" dirty="0" err="1"/>
              <a:t>as</a:t>
            </a:r>
            <a:r>
              <a:rPr lang="de-DE" sz="1800" dirty="0"/>
              <a:t> </a:t>
            </a:r>
            <a:r>
              <a:rPr lang="de-DE" sz="1800" dirty="0" err="1"/>
              <a:t>desired</a:t>
            </a:r>
            <a:r>
              <a:rPr lang="de-DE" sz="1800" dirty="0"/>
              <a:t>.</a:t>
            </a:r>
            <a:endParaRPr dirty="0"/>
          </a:p>
        </p:txBody>
      </p:sp>
      <p:sp>
        <p:nvSpPr>
          <p:cNvPr id="2209" name="Google Shape;2209;p5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solidFill>
                  <a:schemeClr val="lt1"/>
                </a:solidFill>
              </a:rPr>
              <a:t>07 </a:t>
            </a:r>
            <a:r>
              <a:rPr lang="de-DE" sz="3600"/>
              <a:t>IDENTIFY POTENTIAL RISKS</a:t>
            </a:r>
            <a:endParaRPr/>
          </a:p>
          <a:p>
            <a:pPr marL="0" lvl="0" indent="0" algn="l" rtl="0">
              <a:lnSpc>
                <a:spcPct val="90000"/>
              </a:lnSpc>
              <a:spcBef>
                <a:spcPts val="1000"/>
              </a:spcBef>
              <a:spcAft>
                <a:spcPts val="0"/>
              </a:spcAft>
              <a:buClr>
                <a:schemeClr val="lt1"/>
              </a:buClr>
              <a:buSzPts val="3600"/>
              <a:buNone/>
            </a:pPr>
            <a:endParaRPr>
              <a:solidFill>
                <a:schemeClr val="lt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213"/>
        <p:cNvGrpSpPr/>
        <p:nvPr/>
      </p:nvGrpSpPr>
      <p:grpSpPr>
        <a:xfrm>
          <a:off x="0" y="0"/>
          <a:ext cx="0" cy="0"/>
          <a:chOff x="0" y="0"/>
          <a:chExt cx="0" cy="0"/>
        </a:xfrm>
      </p:grpSpPr>
      <p:pic>
        <p:nvPicPr>
          <p:cNvPr id="2214" name="Google Shape;2214;p58" descr="Ein Bild, das Person, Boden, drinnen, Gruppe enthält.&#10;&#10;Automatisch generierte Beschreibung"/>
          <p:cNvPicPr preferRelativeResize="0">
            <a:picLocks noGrp="1"/>
          </p:cNvPicPr>
          <p:nvPr>
            <p:ph type="pic" idx="2"/>
          </p:nvPr>
        </p:nvPicPr>
        <p:blipFill rotWithShape="1">
          <a:blip r:embed="rId3">
            <a:alphaModFix/>
          </a:blip>
          <a:srcRect t="8416" b="8415"/>
          <a:stretch/>
        </p:blipFill>
        <p:spPr>
          <a:xfrm>
            <a:off x="6852062" y="228600"/>
            <a:ext cx="5105121" cy="6362700"/>
          </a:xfrm>
          <a:prstGeom prst="rect">
            <a:avLst/>
          </a:prstGeom>
          <a:solidFill>
            <a:schemeClr val="lt1"/>
          </a:solidFill>
          <a:ln>
            <a:noFill/>
          </a:ln>
        </p:spPr>
      </p:pic>
      <p:sp>
        <p:nvSpPr>
          <p:cNvPr id="2215" name="Google Shape;2215;p58"/>
          <p:cNvSpPr txBox="1">
            <a:spLocks noGrp="1"/>
          </p:cNvSpPr>
          <p:nvPr>
            <p:ph type="body" idx="1"/>
          </p:nvPr>
        </p:nvSpPr>
        <p:spPr>
          <a:xfrm>
            <a:off x="1802710" y="1707388"/>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err="1"/>
              <a:t>Proactive</a:t>
            </a:r>
            <a:r>
              <a:rPr lang="de-DE" sz="1800" dirty="0"/>
              <a:t> </a:t>
            </a:r>
            <a:r>
              <a:rPr lang="de-DE" sz="1800" dirty="0" err="1"/>
              <a:t>communication</a:t>
            </a:r>
            <a:r>
              <a:rPr lang="de-DE" sz="1800" dirty="0"/>
              <a:t> </a:t>
            </a:r>
            <a:r>
              <a:rPr lang="de-DE" sz="1800" dirty="0" err="1"/>
              <a:t>is</a:t>
            </a:r>
            <a:r>
              <a:rPr lang="de-DE" sz="1800" dirty="0"/>
              <a:t> </a:t>
            </a:r>
            <a:r>
              <a:rPr lang="de-DE" sz="1800" dirty="0" err="1"/>
              <a:t>the</a:t>
            </a:r>
            <a:r>
              <a:rPr lang="de-DE" sz="1800" dirty="0"/>
              <a:t> </a:t>
            </a:r>
            <a:r>
              <a:rPr lang="de-DE" sz="1800" dirty="0" err="1"/>
              <a:t>key</a:t>
            </a:r>
            <a:r>
              <a:rPr lang="de-DE" sz="1800" dirty="0"/>
              <a:t> </a:t>
            </a:r>
            <a:r>
              <a:rPr lang="de-DE" sz="1800" dirty="0" err="1"/>
              <a:t>when</a:t>
            </a:r>
            <a:r>
              <a:rPr lang="de-DE" sz="1800" dirty="0"/>
              <a:t> </a:t>
            </a:r>
            <a:r>
              <a:rPr lang="de-DE" sz="1800" dirty="0" err="1"/>
              <a:t>facing</a:t>
            </a:r>
            <a:r>
              <a:rPr lang="de-DE" sz="1800" dirty="0"/>
              <a:t> a </a:t>
            </a:r>
            <a:r>
              <a:rPr lang="de-DE" sz="1800" dirty="0" err="1"/>
              <a:t>crisis</a:t>
            </a:r>
            <a:r>
              <a:rPr lang="de-DE" sz="1800" dirty="0"/>
              <a:t>. </a:t>
            </a:r>
            <a:r>
              <a:rPr lang="de-DE" sz="1800" dirty="0" err="1"/>
              <a:t>What</a:t>
            </a:r>
            <a:r>
              <a:rPr lang="de-DE" sz="1800" dirty="0"/>
              <a:t> </a:t>
            </a:r>
            <a:r>
              <a:rPr lang="de-DE" sz="1800" dirty="0" err="1"/>
              <a:t>you</a:t>
            </a:r>
            <a:r>
              <a:rPr lang="de-DE" sz="1800" dirty="0"/>
              <a:t> </a:t>
            </a:r>
            <a:r>
              <a:rPr lang="de-DE" sz="1800" dirty="0" err="1"/>
              <a:t>need</a:t>
            </a:r>
            <a:r>
              <a:rPr lang="de-DE" sz="1800" dirty="0"/>
              <a:t> </a:t>
            </a:r>
            <a:r>
              <a:rPr lang="de-DE" sz="1800" dirty="0" err="1"/>
              <a:t>now</a:t>
            </a:r>
            <a:r>
              <a:rPr lang="de-DE" sz="1800" dirty="0"/>
              <a:t> </a:t>
            </a:r>
            <a:r>
              <a:rPr lang="de-DE" sz="1800" dirty="0" err="1"/>
              <a:t>is</a:t>
            </a:r>
            <a:r>
              <a:rPr lang="de-DE" sz="1800" dirty="0"/>
              <a:t> </a:t>
            </a:r>
            <a:r>
              <a:rPr lang="de-DE" sz="1800" dirty="0" err="1"/>
              <a:t>transparency</a:t>
            </a:r>
            <a:r>
              <a:rPr lang="de-DE" sz="1800" dirty="0"/>
              <a:t>. </a:t>
            </a:r>
            <a:r>
              <a:rPr lang="de-DE" sz="1800" dirty="0" err="1"/>
              <a:t>Your</a:t>
            </a:r>
            <a:r>
              <a:rPr lang="de-DE" sz="1800" dirty="0"/>
              <a:t> </a:t>
            </a:r>
            <a:r>
              <a:rPr lang="de-DE" sz="1800" dirty="0" err="1"/>
              <a:t>team</a:t>
            </a:r>
            <a:r>
              <a:rPr lang="de-DE" sz="1800" dirty="0"/>
              <a:t> </a:t>
            </a:r>
            <a:r>
              <a:rPr lang="de-DE" sz="1800" dirty="0" err="1"/>
              <a:t>should</a:t>
            </a:r>
            <a:r>
              <a:rPr lang="de-DE" sz="1800" dirty="0"/>
              <a:t> </a:t>
            </a:r>
            <a:r>
              <a:rPr lang="de-DE" sz="1800" dirty="0" err="1"/>
              <a:t>be</a:t>
            </a:r>
            <a:r>
              <a:rPr lang="de-DE" sz="1800" dirty="0"/>
              <a:t> </a:t>
            </a:r>
            <a:r>
              <a:rPr lang="de-DE" sz="1800" dirty="0" err="1"/>
              <a:t>prepared</a:t>
            </a:r>
            <a:r>
              <a:rPr lang="de-DE" sz="1800" dirty="0"/>
              <a:t> to </a:t>
            </a:r>
            <a:r>
              <a:rPr lang="de-DE" sz="1800" dirty="0" err="1"/>
              <a:t>prepare</a:t>
            </a:r>
            <a:r>
              <a:rPr lang="de-DE" sz="1800" dirty="0"/>
              <a:t> </a:t>
            </a:r>
            <a:r>
              <a:rPr lang="de-DE" sz="1800" dirty="0" err="1"/>
              <a:t>materials</a:t>
            </a:r>
            <a:r>
              <a:rPr lang="de-DE" sz="1800" dirty="0"/>
              <a:t> </a:t>
            </a:r>
            <a:r>
              <a:rPr lang="de-DE" sz="1800" dirty="0" err="1"/>
              <a:t>for</a:t>
            </a:r>
            <a:r>
              <a:rPr lang="de-DE" sz="1800" dirty="0"/>
              <a:t> </a:t>
            </a:r>
            <a:r>
              <a:rPr lang="de-DE" sz="1800" dirty="0" err="1"/>
              <a:t>the</a:t>
            </a:r>
            <a:r>
              <a:rPr lang="de-DE" sz="1800" dirty="0"/>
              <a:t> </a:t>
            </a:r>
            <a:r>
              <a:rPr lang="de-DE" sz="1800" dirty="0" err="1"/>
              <a:t>public</a:t>
            </a:r>
            <a:r>
              <a:rPr lang="de-DE" sz="1800" dirty="0"/>
              <a:t> and </a:t>
            </a:r>
            <a:r>
              <a:rPr lang="de-DE" sz="1800" dirty="0" err="1"/>
              <a:t>share</a:t>
            </a:r>
            <a:r>
              <a:rPr lang="de-DE" sz="1800" dirty="0"/>
              <a:t> </a:t>
            </a:r>
            <a:r>
              <a:rPr lang="de-DE" sz="1800" dirty="0" err="1"/>
              <a:t>that</a:t>
            </a:r>
            <a:r>
              <a:rPr lang="de-DE" sz="1800" dirty="0"/>
              <a:t> </a:t>
            </a:r>
            <a:r>
              <a:rPr lang="de-DE" sz="1800" dirty="0" err="1"/>
              <a:t>information</a:t>
            </a:r>
            <a:r>
              <a:rPr lang="de-DE" sz="1800" dirty="0"/>
              <a:t> </a:t>
            </a:r>
            <a:r>
              <a:rPr lang="de-DE" sz="1800" dirty="0" err="1"/>
              <a:t>with</a:t>
            </a:r>
            <a:r>
              <a:rPr lang="de-DE" sz="1800" dirty="0"/>
              <a:t> </a:t>
            </a:r>
            <a:r>
              <a:rPr lang="de-DE" sz="1800" dirty="0" err="1"/>
              <a:t>stakeholders</a:t>
            </a:r>
            <a:r>
              <a:rPr lang="de-DE" sz="1800" dirty="0"/>
              <a:t> in an </a:t>
            </a:r>
            <a:r>
              <a:rPr lang="de-DE" sz="1800" dirty="0" err="1"/>
              <a:t>orderly</a:t>
            </a:r>
            <a:r>
              <a:rPr lang="de-DE" sz="1800" dirty="0"/>
              <a:t> </a:t>
            </a:r>
            <a:r>
              <a:rPr lang="de-DE" sz="1800" dirty="0" err="1"/>
              <a:t>fashion</a:t>
            </a:r>
            <a:r>
              <a:rPr lang="de-DE" sz="1800" dirty="0"/>
              <a:t>. The </a:t>
            </a:r>
            <a:r>
              <a:rPr lang="de-DE" sz="1800" dirty="0" err="1"/>
              <a:t>more</a:t>
            </a:r>
            <a:r>
              <a:rPr lang="de-DE" sz="1800" dirty="0"/>
              <a:t> </a:t>
            </a:r>
            <a:r>
              <a:rPr lang="de-DE" sz="1800" dirty="0" err="1"/>
              <a:t>information</a:t>
            </a:r>
            <a:r>
              <a:rPr lang="de-DE" sz="1800" dirty="0"/>
              <a:t> </a:t>
            </a:r>
            <a:r>
              <a:rPr lang="de-DE" sz="1800" dirty="0" err="1"/>
              <a:t>you</a:t>
            </a:r>
            <a:r>
              <a:rPr lang="de-DE" sz="1800" dirty="0"/>
              <a:t> </a:t>
            </a:r>
            <a:r>
              <a:rPr lang="de-DE" sz="1800" dirty="0" err="1"/>
              <a:t>withhold</a:t>
            </a:r>
            <a:r>
              <a:rPr lang="de-DE" sz="1800" dirty="0"/>
              <a:t>, </a:t>
            </a:r>
            <a:r>
              <a:rPr lang="de-DE" sz="1800" dirty="0" err="1"/>
              <a:t>the</a:t>
            </a:r>
            <a:r>
              <a:rPr lang="de-DE" sz="1800" dirty="0"/>
              <a:t> </a:t>
            </a:r>
            <a:r>
              <a:rPr lang="de-DE" sz="1800" dirty="0" err="1"/>
              <a:t>more</a:t>
            </a:r>
            <a:r>
              <a:rPr lang="de-DE" sz="1800" dirty="0"/>
              <a:t> </a:t>
            </a:r>
            <a:r>
              <a:rPr lang="de-DE" sz="1800" dirty="0" err="1"/>
              <a:t>the</a:t>
            </a:r>
            <a:r>
              <a:rPr lang="de-DE" sz="1800" dirty="0"/>
              <a:t> </a:t>
            </a:r>
            <a:r>
              <a:rPr lang="de-DE" sz="1800" dirty="0" err="1"/>
              <a:t>public</a:t>
            </a:r>
            <a:r>
              <a:rPr lang="de-DE" sz="1800" dirty="0"/>
              <a:t> will </a:t>
            </a:r>
            <a:r>
              <a:rPr lang="de-DE" sz="1800" dirty="0" err="1"/>
              <a:t>want</a:t>
            </a:r>
            <a:r>
              <a:rPr lang="de-DE" sz="1800" dirty="0"/>
              <a:t> to </a:t>
            </a:r>
            <a:r>
              <a:rPr lang="de-DE" sz="1800" dirty="0" err="1"/>
              <a:t>know</a:t>
            </a:r>
            <a:r>
              <a:rPr lang="de-DE" sz="1800" dirty="0"/>
              <a:t> </a:t>
            </a:r>
            <a:r>
              <a:rPr lang="de-DE" sz="1800" dirty="0" err="1"/>
              <a:t>what</a:t>
            </a:r>
            <a:r>
              <a:rPr lang="de-DE" sz="1800" dirty="0"/>
              <a:t> </a:t>
            </a:r>
            <a:r>
              <a:rPr lang="de-DE" sz="1800" dirty="0" err="1"/>
              <a:t>you</a:t>
            </a:r>
            <a:r>
              <a:rPr lang="de-DE" sz="1800" dirty="0"/>
              <a:t> </a:t>
            </a:r>
            <a:r>
              <a:rPr lang="de-DE" sz="1800" dirty="0" err="1"/>
              <a:t>are</a:t>
            </a:r>
            <a:r>
              <a:rPr lang="de-DE" sz="1800" dirty="0"/>
              <a:t> </a:t>
            </a:r>
            <a:r>
              <a:rPr lang="de-DE" sz="1800" dirty="0" err="1"/>
              <a:t>hiding</a:t>
            </a:r>
            <a:r>
              <a:rPr lang="de-DE" sz="1800" dirty="0"/>
              <a:t>. </a:t>
            </a:r>
            <a:r>
              <a:rPr lang="de-DE" sz="1800" dirty="0" err="1"/>
              <a:t>Reactive</a:t>
            </a:r>
            <a:r>
              <a:rPr lang="de-DE" sz="1800" dirty="0"/>
              <a:t> </a:t>
            </a:r>
            <a:r>
              <a:rPr lang="de-DE" sz="1800" dirty="0" err="1"/>
              <a:t>communication</a:t>
            </a:r>
            <a:r>
              <a:rPr lang="de-DE" sz="1800" dirty="0"/>
              <a:t> </a:t>
            </a:r>
            <a:r>
              <a:rPr lang="de-DE" sz="1800" dirty="0" err="1"/>
              <a:t>is</a:t>
            </a:r>
            <a:r>
              <a:rPr lang="de-DE" sz="1800" dirty="0"/>
              <a:t> </a:t>
            </a:r>
            <a:r>
              <a:rPr lang="de-DE" sz="1800" dirty="0" err="1"/>
              <a:t>equally</a:t>
            </a:r>
            <a:r>
              <a:rPr lang="de-DE" sz="1800" dirty="0"/>
              <a:t> essential. Keep an </a:t>
            </a:r>
            <a:r>
              <a:rPr lang="de-DE" sz="1800" dirty="0" err="1"/>
              <a:t>eye</a:t>
            </a:r>
            <a:r>
              <a:rPr lang="de-DE" sz="1800" dirty="0"/>
              <a:t> on social </a:t>
            </a:r>
            <a:r>
              <a:rPr lang="de-DE" sz="1800" dirty="0" err="1"/>
              <a:t>media</a:t>
            </a:r>
            <a:r>
              <a:rPr lang="de-DE" sz="1800" dirty="0"/>
              <a:t> </a:t>
            </a:r>
            <a:r>
              <a:rPr lang="de-DE" sz="1800" dirty="0" err="1"/>
              <a:t>during</a:t>
            </a:r>
            <a:r>
              <a:rPr lang="de-DE" sz="1800" dirty="0"/>
              <a:t> a </a:t>
            </a:r>
            <a:r>
              <a:rPr lang="de-DE" sz="1800" dirty="0" err="1"/>
              <a:t>crisis</a:t>
            </a:r>
            <a:r>
              <a:rPr lang="de-DE" sz="1800" dirty="0"/>
              <a:t>. Negative </a:t>
            </a:r>
            <a:r>
              <a:rPr lang="de-DE" sz="1800" dirty="0" err="1"/>
              <a:t>mentions</a:t>
            </a:r>
            <a:r>
              <a:rPr lang="de-DE" sz="1800" dirty="0"/>
              <a:t> on social </a:t>
            </a:r>
            <a:r>
              <a:rPr lang="de-DE" sz="1800" dirty="0" err="1"/>
              <a:t>media</a:t>
            </a:r>
            <a:r>
              <a:rPr lang="de-DE" sz="1800" dirty="0"/>
              <a:t> </a:t>
            </a:r>
            <a:r>
              <a:rPr lang="de-DE" sz="1800" dirty="0" err="1"/>
              <a:t>should</a:t>
            </a:r>
            <a:r>
              <a:rPr lang="de-DE" sz="1800" dirty="0"/>
              <a:t> </a:t>
            </a:r>
            <a:r>
              <a:rPr lang="de-DE" sz="1800" dirty="0" err="1"/>
              <a:t>be</a:t>
            </a:r>
            <a:r>
              <a:rPr lang="de-DE" sz="1800" dirty="0"/>
              <a:t> </a:t>
            </a:r>
            <a:r>
              <a:rPr lang="de-DE" sz="1800" dirty="0" err="1"/>
              <a:t>responded</a:t>
            </a:r>
            <a:r>
              <a:rPr lang="de-DE" sz="1800" dirty="0"/>
              <a:t> to </a:t>
            </a:r>
            <a:r>
              <a:rPr lang="de-DE" sz="1800" dirty="0" err="1"/>
              <a:t>immediately</a:t>
            </a:r>
            <a:r>
              <a:rPr lang="de-DE" sz="1800" dirty="0"/>
              <a:t> and </a:t>
            </a:r>
            <a:r>
              <a:rPr lang="de-DE" sz="1800" dirty="0" err="1"/>
              <a:t>consistently</a:t>
            </a:r>
            <a:r>
              <a:rPr lang="de-DE" sz="1800" dirty="0"/>
              <a:t> - but </a:t>
            </a:r>
            <a:r>
              <a:rPr lang="de-DE" sz="1800" dirty="0" err="1"/>
              <a:t>remain</a:t>
            </a:r>
            <a:r>
              <a:rPr lang="de-DE" sz="1800" dirty="0"/>
              <a:t> </a:t>
            </a:r>
            <a:r>
              <a:rPr lang="de-DE" sz="1800" dirty="0" err="1"/>
              <a:t>factual</a:t>
            </a:r>
            <a:r>
              <a:rPr lang="de-DE" sz="1800" dirty="0"/>
              <a:t> and </a:t>
            </a:r>
            <a:r>
              <a:rPr lang="de-DE" sz="1800" dirty="0" err="1"/>
              <a:t>personable</a:t>
            </a:r>
            <a:r>
              <a:rPr lang="de-DE" sz="1800" dirty="0"/>
              <a:t>. Plan </a:t>
            </a:r>
            <a:r>
              <a:rPr lang="de-DE" sz="1800" dirty="0" err="1"/>
              <a:t>your</a:t>
            </a:r>
            <a:r>
              <a:rPr lang="de-DE" sz="1800" dirty="0"/>
              <a:t> social </a:t>
            </a:r>
            <a:r>
              <a:rPr lang="de-DE" sz="1800" dirty="0" err="1"/>
              <a:t>media</a:t>
            </a:r>
            <a:r>
              <a:rPr lang="de-DE" sz="1800" dirty="0"/>
              <a:t> </a:t>
            </a:r>
            <a:r>
              <a:rPr lang="de-DE" sz="1800" dirty="0" err="1"/>
              <a:t>presence</a:t>
            </a:r>
            <a:r>
              <a:rPr lang="de-DE" sz="1800" dirty="0"/>
              <a:t> </a:t>
            </a:r>
            <a:r>
              <a:rPr lang="de-DE" sz="1800" dirty="0" err="1"/>
              <a:t>carefully</a:t>
            </a:r>
            <a:r>
              <a:rPr lang="de-DE" sz="1800" dirty="0"/>
              <a:t> in </a:t>
            </a:r>
            <a:r>
              <a:rPr lang="de-DE" sz="1800" dirty="0" err="1"/>
              <a:t>the</a:t>
            </a:r>
            <a:r>
              <a:rPr lang="de-DE" sz="1800" dirty="0"/>
              <a:t> </a:t>
            </a:r>
            <a:r>
              <a:rPr lang="de-DE" sz="1800" dirty="0" err="1"/>
              <a:t>event</a:t>
            </a:r>
            <a:r>
              <a:rPr lang="de-DE" sz="1800" dirty="0"/>
              <a:t> of a </a:t>
            </a:r>
            <a:r>
              <a:rPr lang="de-DE" sz="1800" dirty="0" err="1"/>
              <a:t>crisis</a:t>
            </a:r>
            <a:r>
              <a:rPr lang="de-DE" sz="1800" dirty="0"/>
              <a:t> and </a:t>
            </a:r>
            <a:r>
              <a:rPr lang="de-DE" sz="1800" dirty="0" err="1"/>
              <a:t>brief</a:t>
            </a:r>
            <a:r>
              <a:rPr lang="de-DE" sz="1800" dirty="0"/>
              <a:t> </a:t>
            </a:r>
            <a:r>
              <a:rPr lang="de-DE" sz="1800" dirty="0" err="1"/>
              <a:t>your</a:t>
            </a:r>
            <a:r>
              <a:rPr lang="de-DE" sz="1800" dirty="0"/>
              <a:t> </a:t>
            </a:r>
            <a:r>
              <a:rPr lang="de-DE" sz="1800" dirty="0" err="1"/>
              <a:t>team</a:t>
            </a:r>
            <a:r>
              <a:rPr lang="de-DE" sz="1800" dirty="0"/>
              <a:t> </a:t>
            </a:r>
            <a:r>
              <a:rPr lang="de-DE" sz="1800" dirty="0" err="1"/>
              <a:t>members</a:t>
            </a:r>
            <a:r>
              <a:rPr lang="de-DE" sz="1800" dirty="0"/>
              <a:t> on </a:t>
            </a:r>
            <a:r>
              <a:rPr lang="de-DE" sz="1800" dirty="0" err="1"/>
              <a:t>how</a:t>
            </a:r>
            <a:r>
              <a:rPr lang="de-DE" sz="1800" dirty="0"/>
              <a:t> to </a:t>
            </a:r>
            <a:r>
              <a:rPr lang="de-DE" sz="1800" dirty="0" err="1"/>
              <a:t>proceed</a:t>
            </a:r>
            <a:r>
              <a:rPr lang="de-DE" sz="1800" dirty="0"/>
              <a:t>.</a:t>
            </a:r>
            <a:endParaRPr sz="1800" dirty="0"/>
          </a:p>
        </p:txBody>
      </p:sp>
      <p:sp>
        <p:nvSpPr>
          <p:cNvPr id="2216" name="Google Shape;2216;p5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t>08 CREATE SOCIAL MEDIA GUIDELINES</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pic>
        <p:nvPicPr>
          <p:cNvPr id="2221" name="Google Shape;2221;p59" descr="Ein Bild, das draußen, Himmel, Gras, Ebene enthält.&#10;&#10;Automatisch generierte Beschreibung"/>
          <p:cNvPicPr preferRelativeResize="0">
            <a:picLocks noGrp="1"/>
          </p:cNvPicPr>
          <p:nvPr>
            <p:ph type="pic" idx="2"/>
          </p:nvPr>
        </p:nvPicPr>
        <p:blipFill rotWithShape="1">
          <a:blip r:embed="rId3">
            <a:alphaModFix/>
          </a:blip>
          <a:srcRect t="12344" b="12344"/>
          <a:stretch/>
        </p:blipFill>
        <p:spPr>
          <a:xfrm>
            <a:off x="241300" y="228600"/>
            <a:ext cx="11696700" cy="5763986"/>
          </a:xfrm>
          <a:prstGeom prst="rect">
            <a:avLst/>
          </a:prstGeom>
          <a:noFill/>
          <a:ln>
            <a:noFill/>
          </a:ln>
        </p:spPr>
      </p:pic>
      <p:sp>
        <p:nvSpPr>
          <p:cNvPr id="2222" name="Google Shape;2222;p59"/>
          <p:cNvSpPr txBox="1">
            <a:spLocks noGrp="1"/>
          </p:cNvSpPr>
          <p:nvPr>
            <p:ph type="body" idx="1"/>
          </p:nvPr>
        </p:nvSpPr>
        <p:spPr>
          <a:xfrm>
            <a:off x="1243107" y="1318284"/>
            <a:ext cx="5113200" cy="5823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b="1" dirty="0"/>
              <a:t>CASE STUDY</a:t>
            </a:r>
            <a:endParaRPr dirty="0"/>
          </a:p>
        </p:txBody>
      </p:sp>
      <p:sp>
        <p:nvSpPr>
          <p:cNvPr id="2223" name="Google Shape;2223;p59"/>
          <p:cNvSpPr txBox="1">
            <a:spLocks noGrp="1"/>
          </p:cNvSpPr>
          <p:nvPr>
            <p:ph type="body" idx="3"/>
          </p:nvPr>
        </p:nvSpPr>
        <p:spPr>
          <a:xfrm>
            <a:off x="1285145" y="3619999"/>
            <a:ext cx="5029200" cy="851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800"/>
              <a:buNone/>
            </a:pPr>
            <a:r>
              <a:rPr lang="de-DE" sz="2800">
                <a:solidFill>
                  <a:schemeClr val="lt1"/>
                </a:solidFill>
              </a:rPr>
              <a:t>Integrating Social Media in Crisis Communication</a:t>
            </a:r>
            <a:endParaRPr sz="2800"/>
          </a:p>
        </p:txBody>
      </p:sp>
      <p:sp>
        <p:nvSpPr>
          <p:cNvPr id="2224" name="Google Shape;2224;p59"/>
          <p:cNvSpPr txBox="1"/>
          <p:nvPr/>
        </p:nvSpPr>
        <p:spPr>
          <a:xfrm>
            <a:off x="9208008" y="6254496"/>
            <a:ext cx="272999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b="0" i="0">
                <a:solidFill>
                  <a:srgbClr val="70757A"/>
                </a:solidFill>
                <a:latin typeface="Calibri"/>
                <a:ea typeface="Calibri"/>
                <a:cs typeface="Calibri"/>
                <a:sym typeface="Calibri"/>
              </a:rPr>
              <a:t>Picture: David Maialetti | Credit: AP</a:t>
            </a:r>
            <a:endParaRPr sz="1000">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228"/>
        <p:cNvGrpSpPr/>
        <p:nvPr/>
      </p:nvGrpSpPr>
      <p:grpSpPr>
        <a:xfrm>
          <a:off x="0" y="0"/>
          <a:ext cx="0" cy="0"/>
          <a:chOff x="0" y="0"/>
          <a:chExt cx="0" cy="0"/>
        </a:xfrm>
      </p:grpSpPr>
      <p:sp>
        <p:nvSpPr>
          <p:cNvPr id="2229" name="Google Shape;2229;p60"/>
          <p:cNvSpPr/>
          <p:nvPr/>
        </p:nvSpPr>
        <p:spPr>
          <a:xfrm>
            <a:off x="1"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230" name="Google Shape;2230;p60"/>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b="1" dirty="0">
                <a:solidFill>
                  <a:schemeClr val="lt1"/>
                </a:solidFill>
              </a:rPr>
              <a:t>CASE STUDY: </a:t>
            </a:r>
            <a:r>
              <a:rPr lang="de-DE" dirty="0">
                <a:solidFill>
                  <a:schemeClr val="lt1"/>
                </a:solidFill>
              </a:rPr>
              <a:t>Southwest Airlines Flight 1380</a:t>
            </a:r>
            <a:endParaRPr dirty="0"/>
          </a:p>
        </p:txBody>
      </p:sp>
      <p:sp>
        <p:nvSpPr>
          <p:cNvPr id="2231" name="Google Shape;2231;p60"/>
          <p:cNvSpPr txBox="1">
            <a:spLocks noGrp="1"/>
          </p:cNvSpPr>
          <p:nvPr>
            <p:ph type="body" idx="1"/>
          </p:nvPr>
        </p:nvSpPr>
        <p:spPr>
          <a:xfrm>
            <a:off x="389965" y="1757362"/>
            <a:ext cx="11470341" cy="4231957"/>
          </a:xfrm>
          <a:prstGeom prst="rect">
            <a:avLst/>
          </a:prstGeom>
          <a:noFill/>
          <a:ln>
            <a:noFill/>
          </a:ln>
        </p:spPr>
        <p:txBody>
          <a:bodyPr spcFirstLastPara="1" wrap="square" lIns="91425" tIns="45700" rIns="91425" bIns="45700" anchor="t" anchorCtr="0">
            <a:normAutofit fontScale="70000" lnSpcReduction="20000"/>
          </a:bodyPr>
          <a:lstStyle/>
          <a:p>
            <a:pPr marL="12700" lvl="0" indent="-12700" algn="l" rtl="0">
              <a:lnSpc>
                <a:spcPct val="90000"/>
              </a:lnSpc>
              <a:spcBef>
                <a:spcPts val="0"/>
              </a:spcBef>
              <a:spcAft>
                <a:spcPts val="0"/>
              </a:spcAft>
              <a:buClr>
                <a:srgbClr val="595A59"/>
              </a:buClr>
              <a:buSzPct val="100000"/>
              <a:buNone/>
            </a:pPr>
            <a:r>
              <a:rPr lang="de-DE" sz="2400" dirty="0"/>
              <a:t>On Flight 1380, an </a:t>
            </a:r>
            <a:r>
              <a:rPr lang="de-DE" sz="2400" dirty="0" err="1"/>
              <a:t>engine</a:t>
            </a:r>
            <a:r>
              <a:rPr lang="de-DE" sz="2400" dirty="0"/>
              <a:t> </a:t>
            </a:r>
            <a:r>
              <a:rPr lang="de-DE" sz="2400" dirty="0" err="1"/>
              <a:t>malfunction</a:t>
            </a:r>
            <a:r>
              <a:rPr lang="de-DE" sz="2400" dirty="0"/>
              <a:t> </a:t>
            </a:r>
            <a:r>
              <a:rPr lang="de-DE" sz="2400" dirty="0" err="1"/>
              <a:t>led</a:t>
            </a:r>
            <a:r>
              <a:rPr lang="de-DE" sz="2400" dirty="0"/>
              <a:t> to a </a:t>
            </a:r>
            <a:r>
              <a:rPr lang="de-DE" sz="2400" dirty="0" err="1"/>
              <a:t>tragic</a:t>
            </a:r>
            <a:r>
              <a:rPr lang="de-DE" sz="2400" dirty="0"/>
              <a:t> </a:t>
            </a:r>
            <a:r>
              <a:rPr lang="de-DE" sz="2400" dirty="0" err="1"/>
              <a:t>incident</a:t>
            </a:r>
            <a:r>
              <a:rPr lang="de-DE" sz="2400" dirty="0"/>
              <a:t> </a:t>
            </a:r>
            <a:r>
              <a:rPr lang="de-DE" sz="2400" dirty="0" err="1"/>
              <a:t>that</a:t>
            </a:r>
            <a:r>
              <a:rPr lang="de-DE" sz="2400" dirty="0"/>
              <a:t> </a:t>
            </a:r>
            <a:r>
              <a:rPr lang="de-DE" sz="2400" dirty="0" err="1"/>
              <a:t>resulted</a:t>
            </a:r>
            <a:r>
              <a:rPr lang="de-DE" sz="2400" dirty="0"/>
              <a:t> in </a:t>
            </a:r>
            <a:r>
              <a:rPr lang="de-DE" sz="2400" dirty="0" err="1"/>
              <a:t>the</a:t>
            </a:r>
            <a:r>
              <a:rPr lang="de-DE" sz="2400" dirty="0"/>
              <a:t> </a:t>
            </a:r>
            <a:r>
              <a:rPr lang="de-DE" sz="2400" dirty="0" err="1"/>
              <a:t>death</a:t>
            </a:r>
            <a:r>
              <a:rPr lang="de-DE" sz="2400" dirty="0"/>
              <a:t> of </a:t>
            </a:r>
            <a:r>
              <a:rPr lang="de-DE" sz="2400" dirty="0" err="1"/>
              <a:t>one</a:t>
            </a:r>
            <a:r>
              <a:rPr lang="de-DE" sz="2400" dirty="0"/>
              <a:t> passenger and </a:t>
            </a:r>
            <a:r>
              <a:rPr lang="de-DE" sz="2400" dirty="0" err="1"/>
              <a:t>several</a:t>
            </a:r>
            <a:r>
              <a:rPr lang="de-DE" sz="2400" dirty="0"/>
              <a:t> </a:t>
            </a:r>
            <a:r>
              <a:rPr lang="de-DE" sz="2400" dirty="0" err="1"/>
              <a:t>injuries</a:t>
            </a:r>
            <a:r>
              <a:rPr lang="de-DE" sz="2400" dirty="0"/>
              <a:t>. This was </a:t>
            </a:r>
            <a:r>
              <a:rPr lang="de-DE" sz="2400" dirty="0" err="1"/>
              <a:t>the</a:t>
            </a:r>
            <a:r>
              <a:rPr lang="de-DE" sz="2400" dirty="0"/>
              <a:t> </a:t>
            </a:r>
            <a:r>
              <a:rPr lang="de-DE" sz="2400" dirty="0" err="1"/>
              <a:t>first</a:t>
            </a:r>
            <a:r>
              <a:rPr lang="de-DE" sz="2400" dirty="0"/>
              <a:t> in-</a:t>
            </a:r>
            <a:r>
              <a:rPr lang="de-DE" sz="2400" dirty="0" err="1"/>
              <a:t>flight</a:t>
            </a:r>
            <a:r>
              <a:rPr lang="de-DE" sz="2400" dirty="0"/>
              <a:t> </a:t>
            </a:r>
            <a:r>
              <a:rPr lang="de-DE" sz="2400" dirty="0" err="1"/>
              <a:t>fatality</a:t>
            </a:r>
            <a:r>
              <a:rPr lang="de-DE" sz="2400" dirty="0"/>
              <a:t> </a:t>
            </a:r>
            <a:r>
              <a:rPr lang="de-DE" sz="2400" dirty="0" err="1"/>
              <a:t>for</a:t>
            </a:r>
            <a:r>
              <a:rPr lang="de-DE" sz="2400" dirty="0"/>
              <a:t> </a:t>
            </a:r>
            <a:r>
              <a:rPr lang="de-DE" sz="2400" dirty="0" err="1"/>
              <a:t>the</a:t>
            </a:r>
            <a:r>
              <a:rPr lang="de-DE" sz="2400" dirty="0"/>
              <a:t> </a:t>
            </a:r>
            <a:r>
              <a:rPr lang="de-DE" sz="2400" dirty="0" err="1"/>
              <a:t>company</a:t>
            </a:r>
            <a:r>
              <a:rPr lang="de-DE" sz="2400" dirty="0"/>
              <a:t>. </a:t>
            </a:r>
            <a:endParaRPr dirty="0"/>
          </a:p>
          <a:p>
            <a:pPr marL="12700" lvl="0" indent="-12700" algn="l" rtl="0">
              <a:lnSpc>
                <a:spcPct val="90000"/>
              </a:lnSpc>
              <a:spcBef>
                <a:spcPts val="1000"/>
              </a:spcBef>
              <a:spcAft>
                <a:spcPts val="0"/>
              </a:spcAft>
              <a:buClr>
                <a:srgbClr val="595A59"/>
              </a:buClr>
              <a:buSzPct val="100000"/>
              <a:buNone/>
            </a:pPr>
            <a:r>
              <a:rPr lang="de-DE" sz="2400" dirty="0"/>
              <a:t>The </a:t>
            </a:r>
            <a:r>
              <a:rPr lang="de-DE" sz="2400" dirty="0" err="1"/>
              <a:t>company's</a:t>
            </a:r>
            <a:r>
              <a:rPr lang="de-DE" sz="2400" dirty="0"/>
              <a:t> CEO, Gary Kelly, </a:t>
            </a:r>
            <a:r>
              <a:rPr lang="de-DE" sz="2400" dirty="0" err="1"/>
              <a:t>responded</a:t>
            </a:r>
            <a:r>
              <a:rPr lang="de-DE" sz="2400" dirty="0"/>
              <a:t> </a:t>
            </a:r>
            <a:r>
              <a:rPr lang="de-DE" sz="2400" dirty="0" err="1"/>
              <a:t>immediately</a:t>
            </a:r>
            <a:r>
              <a:rPr lang="de-DE" sz="2400" dirty="0"/>
              <a:t> to </a:t>
            </a:r>
            <a:r>
              <a:rPr lang="de-DE" sz="2400" dirty="0" err="1"/>
              <a:t>the</a:t>
            </a:r>
            <a:r>
              <a:rPr lang="de-DE" sz="2400" dirty="0"/>
              <a:t> </a:t>
            </a:r>
            <a:r>
              <a:rPr lang="de-DE" sz="2400" dirty="0" err="1"/>
              <a:t>situation</a:t>
            </a:r>
            <a:r>
              <a:rPr lang="de-DE" sz="2400" dirty="0"/>
              <a:t>: </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a:t>A social </a:t>
            </a:r>
            <a:r>
              <a:rPr lang="de-DE" sz="2400" dirty="0" err="1"/>
              <a:t>listening</a:t>
            </a:r>
            <a:r>
              <a:rPr lang="de-DE" sz="2400" dirty="0"/>
              <a:t> </a:t>
            </a:r>
            <a:r>
              <a:rPr lang="de-DE" sz="2400" dirty="0" err="1"/>
              <a:t>team</a:t>
            </a:r>
            <a:r>
              <a:rPr lang="de-DE" sz="2400" dirty="0"/>
              <a:t> </a:t>
            </a:r>
            <a:r>
              <a:rPr lang="de-DE" sz="2400" dirty="0" err="1"/>
              <a:t>provided</a:t>
            </a:r>
            <a:r>
              <a:rPr lang="de-DE" sz="2400" dirty="0"/>
              <a:t> </a:t>
            </a:r>
            <a:r>
              <a:rPr lang="de-DE" sz="2400" dirty="0" err="1"/>
              <a:t>executives</a:t>
            </a:r>
            <a:r>
              <a:rPr lang="de-DE" sz="2400" dirty="0"/>
              <a:t> </a:t>
            </a:r>
            <a:r>
              <a:rPr lang="de-DE" sz="2400" dirty="0" err="1"/>
              <a:t>with</a:t>
            </a:r>
            <a:r>
              <a:rPr lang="de-DE" sz="2400" dirty="0"/>
              <a:t> real-time </a:t>
            </a:r>
            <a:r>
              <a:rPr lang="de-DE" sz="2400" dirty="0" err="1"/>
              <a:t>information</a:t>
            </a:r>
            <a:r>
              <a:rPr lang="de-DE" sz="2400" dirty="0"/>
              <a:t> </a:t>
            </a:r>
            <a:r>
              <a:rPr lang="de-DE" sz="2400" dirty="0" err="1"/>
              <a:t>about</a:t>
            </a:r>
            <a:r>
              <a:rPr lang="de-DE" sz="2400" dirty="0"/>
              <a:t> </a:t>
            </a:r>
            <a:r>
              <a:rPr lang="de-DE" sz="2400" dirty="0" err="1"/>
              <a:t>the</a:t>
            </a:r>
            <a:r>
              <a:rPr lang="de-DE" sz="2400" dirty="0"/>
              <a:t> </a:t>
            </a:r>
            <a:r>
              <a:rPr lang="de-DE" sz="2400" dirty="0" err="1"/>
              <a:t>accident</a:t>
            </a:r>
            <a:r>
              <a:rPr lang="de-DE" sz="2400" dirty="0"/>
              <a:t>.</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err="1"/>
              <a:t>Executives</a:t>
            </a:r>
            <a:r>
              <a:rPr lang="de-DE" sz="2400" dirty="0"/>
              <a:t> </a:t>
            </a:r>
            <a:r>
              <a:rPr lang="de-DE" sz="2400" dirty="0" err="1"/>
              <a:t>followed</a:t>
            </a:r>
            <a:r>
              <a:rPr lang="de-DE" sz="2400" dirty="0"/>
              <a:t> </a:t>
            </a:r>
            <a:r>
              <a:rPr lang="de-DE" sz="2400" dirty="0" err="1"/>
              <a:t>the</a:t>
            </a:r>
            <a:r>
              <a:rPr lang="de-DE" sz="2400" dirty="0"/>
              <a:t> </a:t>
            </a:r>
            <a:r>
              <a:rPr lang="de-DE" sz="2400" dirty="0" err="1"/>
              <a:t>photos</a:t>
            </a:r>
            <a:r>
              <a:rPr lang="de-DE" sz="2400" dirty="0"/>
              <a:t>, </a:t>
            </a:r>
            <a:r>
              <a:rPr lang="de-DE" sz="2400" dirty="0" err="1"/>
              <a:t>tweets</a:t>
            </a:r>
            <a:r>
              <a:rPr lang="de-DE" sz="2400" dirty="0"/>
              <a:t>, and </a:t>
            </a:r>
            <a:r>
              <a:rPr lang="de-DE" sz="2400" dirty="0" err="1"/>
              <a:t>videos</a:t>
            </a:r>
            <a:r>
              <a:rPr lang="de-DE" sz="2400" dirty="0"/>
              <a:t> of </a:t>
            </a:r>
            <a:r>
              <a:rPr lang="de-DE" sz="2400" dirty="0" err="1"/>
              <a:t>the</a:t>
            </a:r>
            <a:r>
              <a:rPr lang="de-DE" sz="2400" dirty="0"/>
              <a:t> </a:t>
            </a:r>
            <a:r>
              <a:rPr lang="de-DE" sz="2400" dirty="0" err="1"/>
              <a:t>passengers</a:t>
            </a:r>
            <a:r>
              <a:rPr lang="de-DE" sz="2400" dirty="0"/>
              <a:t> on </a:t>
            </a:r>
            <a:r>
              <a:rPr lang="de-DE" sz="2400" dirty="0" err="1"/>
              <a:t>the</a:t>
            </a:r>
            <a:r>
              <a:rPr lang="de-DE" sz="2400" dirty="0"/>
              <a:t> </a:t>
            </a:r>
            <a:r>
              <a:rPr lang="de-DE" sz="2400" dirty="0" err="1"/>
              <a:t>crashed</a:t>
            </a:r>
            <a:r>
              <a:rPr lang="de-DE" sz="2400" dirty="0"/>
              <a:t> plane to </a:t>
            </a:r>
            <a:r>
              <a:rPr lang="de-DE" sz="2400" dirty="0" err="1"/>
              <a:t>get</a:t>
            </a:r>
            <a:r>
              <a:rPr lang="de-DE" sz="2400" dirty="0"/>
              <a:t> a real-time sense of </a:t>
            </a:r>
            <a:r>
              <a:rPr lang="de-DE" sz="2400" dirty="0" err="1"/>
              <a:t>the</a:t>
            </a:r>
            <a:r>
              <a:rPr lang="de-DE" sz="2400" dirty="0"/>
              <a:t> </a:t>
            </a:r>
            <a:r>
              <a:rPr lang="de-DE" sz="2400" dirty="0" err="1"/>
              <a:t>situation</a:t>
            </a:r>
            <a:r>
              <a:rPr lang="de-DE" sz="2400" dirty="0"/>
              <a:t> and </a:t>
            </a:r>
            <a:r>
              <a:rPr lang="de-DE" sz="2400" dirty="0" err="1"/>
              <a:t>the</a:t>
            </a:r>
            <a:r>
              <a:rPr lang="de-DE" sz="2400" dirty="0"/>
              <a:t> </a:t>
            </a:r>
            <a:r>
              <a:rPr lang="de-DE" sz="2400" dirty="0" err="1"/>
              <a:t>horror</a:t>
            </a:r>
            <a:r>
              <a:rPr lang="de-DE" sz="2400" dirty="0"/>
              <a:t> </a:t>
            </a:r>
            <a:r>
              <a:rPr lang="de-DE" sz="2400" dirty="0" err="1"/>
              <a:t>experienced</a:t>
            </a:r>
            <a:r>
              <a:rPr lang="de-DE" sz="2400" dirty="0"/>
              <a:t> </a:t>
            </a:r>
            <a:r>
              <a:rPr lang="de-DE" sz="2400" dirty="0" err="1"/>
              <a:t>by</a:t>
            </a:r>
            <a:r>
              <a:rPr lang="de-DE" sz="2400" dirty="0"/>
              <a:t> </a:t>
            </a:r>
            <a:r>
              <a:rPr lang="de-DE" sz="2400" dirty="0" err="1"/>
              <a:t>those</a:t>
            </a:r>
            <a:r>
              <a:rPr lang="de-DE" sz="2400" dirty="0"/>
              <a:t> on </a:t>
            </a:r>
            <a:r>
              <a:rPr lang="de-DE" sz="2400" dirty="0" err="1"/>
              <a:t>board</a:t>
            </a:r>
            <a:r>
              <a:rPr lang="de-DE" sz="2400" dirty="0"/>
              <a:t>.</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err="1"/>
              <a:t>One</a:t>
            </a:r>
            <a:r>
              <a:rPr lang="de-DE" sz="2400" dirty="0"/>
              <a:t> passenger </a:t>
            </a:r>
            <a:r>
              <a:rPr lang="de-DE" sz="2400" dirty="0" err="1"/>
              <a:t>used</a:t>
            </a:r>
            <a:r>
              <a:rPr lang="de-DE" sz="2400" dirty="0"/>
              <a:t> </a:t>
            </a:r>
            <a:r>
              <a:rPr lang="de-DE" sz="2400" dirty="0" err="1"/>
              <a:t>the</a:t>
            </a:r>
            <a:r>
              <a:rPr lang="de-DE" sz="2400" dirty="0"/>
              <a:t> </a:t>
            </a:r>
            <a:r>
              <a:rPr lang="de-DE" sz="2400" dirty="0" err="1"/>
              <a:t>plane's</a:t>
            </a:r>
            <a:r>
              <a:rPr lang="de-DE" sz="2400" dirty="0"/>
              <a:t> Wi-Fi to </a:t>
            </a:r>
            <a:r>
              <a:rPr lang="de-DE" sz="2400" dirty="0" err="1"/>
              <a:t>report</a:t>
            </a:r>
            <a:r>
              <a:rPr lang="de-DE" sz="2400" dirty="0"/>
              <a:t> live on Facebook. CEO Gary Kelly </a:t>
            </a:r>
            <a:r>
              <a:rPr lang="de-DE" sz="2400" dirty="0" err="1"/>
              <a:t>immediately</a:t>
            </a:r>
            <a:r>
              <a:rPr lang="de-DE" sz="2400" dirty="0"/>
              <a:t> </a:t>
            </a:r>
            <a:r>
              <a:rPr lang="de-DE" sz="2400" dirty="0" err="1"/>
              <a:t>apologized</a:t>
            </a:r>
            <a:r>
              <a:rPr lang="de-DE" sz="2400" dirty="0"/>
              <a:t> in a 40-second </a:t>
            </a:r>
            <a:r>
              <a:rPr lang="de-DE" sz="2400" dirty="0" err="1"/>
              <a:t>video</a:t>
            </a:r>
            <a:r>
              <a:rPr lang="de-DE" sz="2400" dirty="0"/>
              <a:t>.</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a:t>The </a:t>
            </a:r>
            <a:r>
              <a:rPr lang="de-DE" sz="2400" dirty="0" err="1"/>
              <a:t>airline</a:t>
            </a:r>
            <a:r>
              <a:rPr lang="de-DE" sz="2400" dirty="0"/>
              <a:t> </a:t>
            </a:r>
            <a:r>
              <a:rPr lang="de-DE" sz="2400" dirty="0" err="1"/>
              <a:t>posted</a:t>
            </a:r>
            <a:r>
              <a:rPr lang="de-DE" sz="2400" dirty="0"/>
              <a:t> </a:t>
            </a:r>
            <a:r>
              <a:rPr lang="de-DE" sz="2400" dirty="0" err="1"/>
              <a:t>several</a:t>
            </a:r>
            <a:r>
              <a:rPr lang="de-DE" sz="2400" dirty="0"/>
              <a:t> </a:t>
            </a:r>
            <a:r>
              <a:rPr lang="de-DE" sz="2400" dirty="0" err="1"/>
              <a:t>updates</a:t>
            </a:r>
            <a:r>
              <a:rPr lang="de-DE" sz="2400" dirty="0"/>
              <a:t> on </a:t>
            </a:r>
            <a:r>
              <a:rPr lang="de-DE" sz="2400" dirty="0" err="1"/>
              <a:t>its</a:t>
            </a:r>
            <a:r>
              <a:rPr lang="de-DE" sz="2400" dirty="0"/>
              <a:t> own social </a:t>
            </a:r>
            <a:r>
              <a:rPr lang="de-DE" sz="2400" dirty="0" err="1"/>
              <a:t>platforms</a:t>
            </a:r>
            <a:r>
              <a:rPr lang="de-DE" sz="2400" dirty="0"/>
              <a:t> - </a:t>
            </a:r>
            <a:r>
              <a:rPr lang="de-DE" sz="2400" dirty="0" err="1"/>
              <a:t>with</a:t>
            </a:r>
            <a:r>
              <a:rPr lang="de-DE" sz="2400" dirty="0"/>
              <a:t> </a:t>
            </a:r>
            <a:r>
              <a:rPr lang="de-DE" sz="2400" dirty="0" err="1"/>
              <a:t>brief</a:t>
            </a:r>
            <a:r>
              <a:rPr lang="de-DE" sz="2400" dirty="0"/>
              <a:t> </a:t>
            </a:r>
            <a:r>
              <a:rPr lang="de-DE" sz="2400" dirty="0" err="1"/>
              <a:t>facts</a:t>
            </a:r>
            <a:r>
              <a:rPr lang="de-DE" sz="2400" dirty="0"/>
              <a:t> </a:t>
            </a:r>
            <a:r>
              <a:rPr lang="de-DE" sz="2400" dirty="0" err="1"/>
              <a:t>about</a:t>
            </a:r>
            <a:r>
              <a:rPr lang="de-DE" sz="2400" dirty="0"/>
              <a:t> </a:t>
            </a:r>
            <a:r>
              <a:rPr lang="de-DE" sz="2400" dirty="0" err="1"/>
              <a:t>the</a:t>
            </a:r>
            <a:r>
              <a:rPr lang="de-DE" sz="2400" dirty="0"/>
              <a:t> </a:t>
            </a:r>
            <a:r>
              <a:rPr lang="de-DE" sz="2400" dirty="0" err="1"/>
              <a:t>incident</a:t>
            </a:r>
            <a:r>
              <a:rPr lang="de-DE" sz="2400" dirty="0"/>
              <a:t> and </a:t>
            </a:r>
            <a:r>
              <a:rPr lang="de-DE" sz="2400" dirty="0" err="1"/>
              <a:t>Southwest's</a:t>
            </a:r>
            <a:r>
              <a:rPr lang="de-DE" sz="2400" dirty="0"/>
              <a:t> intensive </a:t>
            </a:r>
            <a:r>
              <a:rPr lang="de-DE" sz="2400" dirty="0" err="1"/>
              <a:t>efforts</a:t>
            </a:r>
            <a:r>
              <a:rPr lang="de-DE" sz="2400" dirty="0"/>
              <a:t> to </a:t>
            </a:r>
            <a:r>
              <a:rPr lang="de-DE" sz="2400" dirty="0" err="1"/>
              <a:t>take</a:t>
            </a:r>
            <a:r>
              <a:rPr lang="de-DE" sz="2400" dirty="0"/>
              <a:t> care of </a:t>
            </a:r>
            <a:r>
              <a:rPr lang="de-DE" sz="2400" dirty="0" err="1"/>
              <a:t>its</a:t>
            </a:r>
            <a:r>
              <a:rPr lang="de-DE" sz="2400" dirty="0"/>
              <a:t> </a:t>
            </a:r>
            <a:r>
              <a:rPr lang="de-DE" sz="2400" dirty="0" err="1"/>
              <a:t>customers</a:t>
            </a:r>
            <a:r>
              <a:rPr lang="de-DE" sz="2400" dirty="0"/>
              <a:t> on Flight 1380. </a:t>
            </a:r>
            <a:r>
              <a:rPr lang="de-DE" sz="2400" dirty="0" err="1"/>
              <a:t>It</a:t>
            </a:r>
            <a:r>
              <a:rPr lang="de-DE" sz="2400" dirty="0"/>
              <a:t> </a:t>
            </a:r>
            <a:r>
              <a:rPr lang="de-DE" sz="2400" dirty="0" err="1"/>
              <a:t>issued</a:t>
            </a:r>
            <a:r>
              <a:rPr lang="de-DE" sz="2400" dirty="0"/>
              <a:t> a </a:t>
            </a:r>
            <a:r>
              <a:rPr lang="de-DE" sz="2400" dirty="0" err="1"/>
              <a:t>sincere</a:t>
            </a:r>
            <a:r>
              <a:rPr lang="de-DE" sz="2400" dirty="0"/>
              <a:t> and </a:t>
            </a:r>
            <a:r>
              <a:rPr lang="de-DE" sz="2400" dirty="0" err="1"/>
              <a:t>heartfelt</a:t>
            </a:r>
            <a:r>
              <a:rPr lang="de-DE" sz="2400" dirty="0"/>
              <a:t> </a:t>
            </a:r>
            <a:r>
              <a:rPr lang="de-DE" sz="2400" dirty="0" err="1"/>
              <a:t>apology</a:t>
            </a:r>
            <a:r>
              <a:rPr lang="de-DE" sz="2400" dirty="0"/>
              <a:t> to </a:t>
            </a:r>
            <a:r>
              <a:rPr lang="de-DE" sz="2400" dirty="0" err="1"/>
              <a:t>the</a:t>
            </a:r>
            <a:r>
              <a:rPr lang="de-DE" sz="2400" dirty="0"/>
              <a:t> </a:t>
            </a:r>
            <a:r>
              <a:rPr lang="de-DE" sz="2400" dirty="0" err="1"/>
              <a:t>victim's</a:t>
            </a:r>
            <a:r>
              <a:rPr lang="de-DE" sz="2400" dirty="0"/>
              <a:t> </a:t>
            </a:r>
            <a:r>
              <a:rPr lang="de-DE" sz="2400" dirty="0" err="1"/>
              <a:t>family</a:t>
            </a:r>
            <a:r>
              <a:rPr lang="de-DE" sz="2400" dirty="0"/>
              <a:t>. </a:t>
            </a:r>
            <a:endParaRPr dirty="0"/>
          </a:p>
          <a:p>
            <a:pPr marL="342900" lvl="0" indent="-342900" algn="l" rtl="0">
              <a:lnSpc>
                <a:spcPct val="90000"/>
              </a:lnSpc>
              <a:spcBef>
                <a:spcPts val="1000"/>
              </a:spcBef>
              <a:spcAft>
                <a:spcPts val="0"/>
              </a:spcAft>
              <a:buClr>
                <a:srgbClr val="595A59"/>
              </a:buClr>
              <a:buSzPct val="100000"/>
              <a:buFont typeface="Arial"/>
              <a:buChar char="•"/>
            </a:pPr>
            <a:r>
              <a:rPr lang="de-DE" sz="2400" dirty="0"/>
              <a:t>Gary Kelly </a:t>
            </a:r>
            <a:r>
              <a:rPr lang="de-DE" sz="2400" dirty="0" err="1"/>
              <a:t>then</a:t>
            </a:r>
            <a:r>
              <a:rPr lang="de-DE" sz="2400" dirty="0"/>
              <a:t> </a:t>
            </a:r>
            <a:r>
              <a:rPr lang="de-DE" sz="2400" dirty="0" err="1"/>
              <a:t>withdrew</a:t>
            </a:r>
            <a:r>
              <a:rPr lang="de-DE" sz="2400" dirty="0"/>
              <a:t> all </a:t>
            </a:r>
            <a:r>
              <a:rPr lang="de-DE" sz="2400" dirty="0" err="1"/>
              <a:t>publicity</a:t>
            </a:r>
            <a:r>
              <a:rPr lang="de-DE" sz="2400" dirty="0"/>
              <a:t> </a:t>
            </a:r>
            <a:r>
              <a:rPr lang="de-DE" sz="2400" dirty="0" err="1"/>
              <a:t>from</a:t>
            </a:r>
            <a:r>
              <a:rPr lang="de-DE" sz="2400" dirty="0"/>
              <a:t> social </a:t>
            </a:r>
            <a:r>
              <a:rPr lang="de-DE" sz="2400" dirty="0" err="1"/>
              <a:t>media</a:t>
            </a:r>
            <a:r>
              <a:rPr lang="de-DE" sz="2400" dirty="0"/>
              <a:t> and </a:t>
            </a:r>
            <a:r>
              <a:rPr lang="de-DE" sz="2400" dirty="0" err="1"/>
              <a:t>personally</a:t>
            </a:r>
            <a:r>
              <a:rPr lang="de-DE" sz="2400" dirty="0"/>
              <a:t> </a:t>
            </a:r>
            <a:r>
              <a:rPr lang="de-DE" sz="2400" dirty="0" err="1"/>
              <a:t>called</a:t>
            </a:r>
            <a:r>
              <a:rPr lang="de-DE" sz="2400" dirty="0"/>
              <a:t> </a:t>
            </a:r>
            <a:r>
              <a:rPr lang="de-DE" sz="2400" dirty="0" err="1"/>
              <a:t>passengers</a:t>
            </a:r>
            <a:r>
              <a:rPr lang="de-DE" sz="2400" dirty="0"/>
              <a:t> to </a:t>
            </a:r>
            <a:r>
              <a:rPr lang="de-DE" sz="2400" dirty="0" err="1"/>
              <a:t>offer</a:t>
            </a:r>
            <a:r>
              <a:rPr lang="de-DE" sz="2400" dirty="0"/>
              <a:t> support and </a:t>
            </a:r>
            <a:r>
              <a:rPr lang="de-DE" sz="2400" dirty="0" err="1"/>
              <a:t>counseling</a:t>
            </a:r>
            <a:r>
              <a:rPr lang="de-DE" sz="2400" dirty="0"/>
              <a:t> </a:t>
            </a:r>
            <a:r>
              <a:rPr lang="de-DE" sz="2400" dirty="0" err="1"/>
              <a:t>options</a:t>
            </a:r>
            <a:r>
              <a:rPr lang="de-DE" sz="2400" dirty="0"/>
              <a:t>.</a:t>
            </a: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r>
              <a:rPr lang="de-DE" sz="2400" dirty="0" err="1"/>
              <a:t>While</a:t>
            </a:r>
            <a:r>
              <a:rPr lang="de-DE" sz="2400" dirty="0"/>
              <a:t> </a:t>
            </a:r>
            <a:r>
              <a:rPr lang="de-DE" sz="2400" dirty="0" err="1"/>
              <a:t>it's</a:t>
            </a:r>
            <a:r>
              <a:rPr lang="de-DE" sz="2400" dirty="0"/>
              <a:t> </a:t>
            </a:r>
            <a:r>
              <a:rPr lang="de-DE" sz="2400" dirty="0" err="1"/>
              <a:t>hard</a:t>
            </a:r>
            <a:r>
              <a:rPr lang="de-DE" sz="2400" dirty="0"/>
              <a:t> to </a:t>
            </a:r>
            <a:r>
              <a:rPr lang="de-DE" sz="2400" dirty="0" err="1"/>
              <a:t>imagine</a:t>
            </a:r>
            <a:r>
              <a:rPr lang="de-DE" sz="2400" dirty="0"/>
              <a:t> such </a:t>
            </a:r>
            <a:r>
              <a:rPr lang="de-DE" sz="2400" dirty="0" err="1"/>
              <a:t>crises</a:t>
            </a:r>
            <a:r>
              <a:rPr lang="de-DE" sz="2400" dirty="0"/>
              <a:t>, </a:t>
            </a:r>
            <a:r>
              <a:rPr lang="de-DE" sz="2400" dirty="0" err="1"/>
              <a:t>they</a:t>
            </a:r>
            <a:r>
              <a:rPr lang="de-DE" sz="2400" dirty="0"/>
              <a:t> happen and </a:t>
            </a:r>
            <a:r>
              <a:rPr lang="de-DE" sz="2400" dirty="0" err="1"/>
              <a:t>have</a:t>
            </a:r>
            <a:r>
              <a:rPr lang="de-DE" sz="2400" dirty="0"/>
              <a:t> an </a:t>
            </a:r>
            <a:r>
              <a:rPr lang="de-DE" sz="2400" dirty="0" err="1"/>
              <a:t>impact</a:t>
            </a:r>
            <a:r>
              <a:rPr lang="de-DE" sz="2400" dirty="0"/>
              <a:t> on </a:t>
            </a:r>
            <a:r>
              <a:rPr lang="de-DE" sz="2400" dirty="0" err="1"/>
              <a:t>businesses</a:t>
            </a:r>
            <a:r>
              <a:rPr lang="de-DE" sz="2400" dirty="0"/>
              <a:t>. </a:t>
            </a:r>
            <a:r>
              <a:rPr lang="de-DE" sz="2400" dirty="0" err="1"/>
              <a:t>Although</a:t>
            </a:r>
            <a:r>
              <a:rPr lang="de-DE" sz="2400" dirty="0"/>
              <a:t> Southwest </a:t>
            </a:r>
            <a:r>
              <a:rPr lang="de-DE" sz="2400" dirty="0" err="1"/>
              <a:t>had</a:t>
            </a:r>
            <a:r>
              <a:rPr lang="de-DE" sz="2400" dirty="0"/>
              <a:t> </a:t>
            </a:r>
            <a:r>
              <a:rPr lang="de-DE" sz="2400" dirty="0" err="1"/>
              <a:t>never</a:t>
            </a:r>
            <a:r>
              <a:rPr lang="de-DE" sz="2400" dirty="0"/>
              <a:t> </a:t>
            </a:r>
            <a:r>
              <a:rPr lang="de-DE" sz="2400" dirty="0" err="1"/>
              <a:t>faced</a:t>
            </a:r>
            <a:r>
              <a:rPr lang="de-DE" sz="2400" dirty="0"/>
              <a:t> an </a:t>
            </a:r>
            <a:r>
              <a:rPr lang="de-DE" sz="2400" dirty="0" err="1"/>
              <a:t>incident</a:t>
            </a:r>
            <a:r>
              <a:rPr lang="de-DE" sz="2400" dirty="0"/>
              <a:t> like </a:t>
            </a:r>
            <a:r>
              <a:rPr lang="de-DE" sz="2400" dirty="0" err="1"/>
              <a:t>this</a:t>
            </a:r>
            <a:r>
              <a:rPr lang="de-DE" sz="2400" dirty="0"/>
              <a:t> </a:t>
            </a:r>
            <a:r>
              <a:rPr lang="de-DE" sz="2400" dirty="0" err="1"/>
              <a:t>before</a:t>
            </a:r>
            <a:r>
              <a:rPr lang="de-DE" sz="2400" dirty="0"/>
              <a:t>, </a:t>
            </a:r>
            <a:r>
              <a:rPr lang="de-DE" sz="2400" dirty="0" err="1"/>
              <a:t>the</a:t>
            </a:r>
            <a:r>
              <a:rPr lang="de-DE" sz="2400" dirty="0"/>
              <a:t> CEO was </a:t>
            </a:r>
            <a:r>
              <a:rPr lang="de-DE" sz="2400" dirty="0" err="1"/>
              <a:t>prepared</a:t>
            </a:r>
            <a:r>
              <a:rPr lang="de-DE" sz="2400" dirty="0"/>
              <a:t> </a:t>
            </a:r>
            <a:r>
              <a:rPr lang="de-DE" sz="2400" dirty="0" err="1"/>
              <a:t>for</a:t>
            </a:r>
            <a:r>
              <a:rPr lang="de-DE" sz="2400" dirty="0"/>
              <a:t> </a:t>
            </a:r>
            <a:r>
              <a:rPr lang="de-DE" sz="2400" dirty="0" err="1"/>
              <a:t>the</a:t>
            </a:r>
            <a:r>
              <a:rPr lang="de-DE" sz="2400" dirty="0"/>
              <a:t> </a:t>
            </a:r>
            <a:r>
              <a:rPr lang="de-DE" sz="2400" dirty="0" err="1"/>
              <a:t>situation</a:t>
            </a:r>
            <a:r>
              <a:rPr lang="de-DE" sz="2400" dirty="0"/>
              <a:t> and </a:t>
            </a:r>
            <a:r>
              <a:rPr lang="de-DE" sz="2400" dirty="0" err="1"/>
              <a:t>responded</a:t>
            </a:r>
            <a:r>
              <a:rPr lang="de-DE" sz="2400" dirty="0"/>
              <a:t> </a:t>
            </a:r>
            <a:r>
              <a:rPr lang="de-DE" sz="2400" dirty="0" err="1"/>
              <a:t>immediately</a:t>
            </a:r>
            <a:r>
              <a:rPr lang="de-DE" sz="2400" dirty="0"/>
              <a:t> </a:t>
            </a:r>
            <a:r>
              <a:rPr lang="de-DE" sz="2400" dirty="0" err="1"/>
              <a:t>according</a:t>
            </a:r>
            <a:r>
              <a:rPr lang="de-DE" sz="2400" dirty="0"/>
              <a:t> to </a:t>
            </a:r>
            <a:r>
              <a:rPr lang="de-DE" sz="2400" dirty="0" err="1"/>
              <a:t>the</a:t>
            </a:r>
            <a:r>
              <a:rPr lang="de-DE" sz="2400" dirty="0"/>
              <a:t> </a:t>
            </a:r>
            <a:r>
              <a:rPr lang="de-DE" sz="2400" dirty="0" err="1"/>
              <a:t>company's</a:t>
            </a:r>
            <a:r>
              <a:rPr lang="de-DE" sz="2400" dirty="0"/>
              <a:t> </a:t>
            </a:r>
            <a:r>
              <a:rPr lang="de-DE" sz="2400" dirty="0" err="1"/>
              <a:t>crisis</a:t>
            </a:r>
            <a:r>
              <a:rPr lang="de-DE" sz="2400" dirty="0"/>
              <a:t> </a:t>
            </a:r>
            <a:r>
              <a:rPr lang="de-DE" sz="2400" dirty="0" err="1"/>
              <a:t>communications</a:t>
            </a:r>
            <a:r>
              <a:rPr lang="de-DE" sz="2400" dirty="0"/>
              <a:t> plan. This was </a:t>
            </a:r>
            <a:r>
              <a:rPr lang="de-DE" sz="2400" dirty="0" err="1"/>
              <a:t>well</a:t>
            </a:r>
            <a:r>
              <a:rPr lang="de-DE" sz="2400" dirty="0"/>
              <a:t> </a:t>
            </a:r>
            <a:r>
              <a:rPr lang="de-DE" sz="2400" dirty="0" err="1"/>
              <a:t>received</a:t>
            </a:r>
            <a:r>
              <a:rPr lang="de-DE" sz="2400" dirty="0"/>
              <a:t> </a:t>
            </a:r>
            <a:r>
              <a:rPr lang="de-DE" sz="2400" dirty="0" err="1"/>
              <a:t>by</a:t>
            </a:r>
            <a:r>
              <a:rPr lang="de-DE" sz="2400" dirty="0"/>
              <a:t> </a:t>
            </a:r>
            <a:r>
              <a:rPr lang="de-DE" sz="2400" dirty="0" err="1"/>
              <a:t>the</a:t>
            </a:r>
            <a:r>
              <a:rPr lang="de-DE" sz="2400" dirty="0"/>
              <a:t> </a:t>
            </a:r>
            <a:r>
              <a:rPr lang="de-DE" sz="2400" dirty="0" err="1"/>
              <a:t>general</a:t>
            </a:r>
            <a:r>
              <a:rPr lang="de-DE" sz="2400" dirty="0"/>
              <a:t> </a:t>
            </a:r>
            <a:r>
              <a:rPr lang="de-DE" sz="2400" dirty="0" err="1"/>
              <a:t>public</a:t>
            </a:r>
            <a:r>
              <a:rPr lang="de-DE" sz="2400" dirty="0"/>
              <a:t>, and </a:t>
            </a:r>
            <a:r>
              <a:rPr lang="de-DE" sz="2400" dirty="0" err="1"/>
              <a:t>serious</a:t>
            </a:r>
            <a:r>
              <a:rPr lang="de-DE" sz="2400" dirty="0"/>
              <a:t> </a:t>
            </a:r>
            <a:r>
              <a:rPr lang="de-DE" sz="2400" dirty="0" err="1"/>
              <a:t>damage</a:t>
            </a:r>
            <a:r>
              <a:rPr lang="de-DE" sz="2400" dirty="0"/>
              <a:t> to </a:t>
            </a:r>
            <a:r>
              <a:rPr lang="de-DE" sz="2400" dirty="0" err="1"/>
              <a:t>the</a:t>
            </a:r>
            <a:r>
              <a:rPr lang="de-DE" sz="2400" dirty="0"/>
              <a:t> </a:t>
            </a:r>
            <a:r>
              <a:rPr lang="de-DE" sz="2400" dirty="0" err="1"/>
              <a:t>company's</a:t>
            </a:r>
            <a:r>
              <a:rPr lang="de-DE" sz="2400" dirty="0"/>
              <a:t> </a:t>
            </a:r>
            <a:r>
              <a:rPr lang="de-DE" sz="2400" dirty="0" err="1"/>
              <a:t>image</a:t>
            </a:r>
            <a:r>
              <a:rPr lang="de-DE" sz="2400" dirty="0"/>
              <a:t> was </a:t>
            </a:r>
            <a:r>
              <a:rPr lang="de-DE" sz="2400" dirty="0" err="1"/>
              <a:t>averted</a:t>
            </a:r>
            <a:r>
              <a:rPr lang="de-DE" sz="2400" dirty="0"/>
              <a:t>.</a:t>
            </a:r>
            <a:endParaRPr sz="2400" dirty="0"/>
          </a:p>
        </p:txBody>
      </p:sp>
      <p:sp>
        <p:nvSpPr>
          <p:cNvPr id="2232" name="Google Shape;2232;p60"/>
          <p:cNvSpPr txBox="1"/>
          <p:nvPr/>
        </p:nvSpPr>
        <p:spPr>
          <a:xfrm>
            <a:off x="6125135" y="6166103"/>
            <a:ext cx="609447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https://www.rockdovesolutions.com/blog/digita-age-crisis-lessons-number-6-you-cannot-have-enough-social-media-tools-resources-and-training</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236"/>
        <p:cNvGrpSpPr/>
        <p:nvPr/>
      </p:nvGrpSpPr>
      <p:grpSpPr>
        <a:xfrm>
          <a:off x="0" y="0"/>
          <a:ext cx="0" cy="0"/>
          <a:chOff x="0" y="0"/>
          <a:chExt cx="0" cy="0"/>
        </a:xfrm>
      </p:grpSpPr>
      <p:sp>
        <p:nvSpPr>
          <p:cNvPr id="2237" name="Google Shape;2237;p61"/>
          <p:cNvSpPr/>
          <p:nvPr/>
        </p:nvSpPr>
        <p:spPr>
          <a:xfrm>
            <a:off x="1" y="291787"/>
            <a:ext cx="5083685" cy="171939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238" name="Google Shape;2238;p61"/>
          <p:cNvSpPr txBox="1">
            <a:spLocks noGrp="1"/>
          </p:cNvSpPr>
          <p:nvPr>
            <p:ph type="body" idx="1"/>
          </p:nvPr>
        </p:nvSpPr>
        <p:spPr>
          <a:xfrm>
            <a:off x="411246" y="429619"/>
            <a:ext cx="4590522"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a:solidFill>
                  <a:schemeClr val="lt1"/>
                </a:solidFill>
              </a:rPr>
              <a:t>FIVE A’s of CRISIS COMMUNICATION</a:t>
            </a:r>
            <a:endParaRPr/>
          </a:p>
        </p:txBody>
      </p:sp>
      <p:sp>
        <p:nvSpPr>
          <p:cNvPr id="2239" name="Google Shape;2239;p61"/>
          <p:cNvSpPr txBox="1">
            <a:spLocks noGrp="1"/>
          </p:cNvSpPr>
          <p:nvPr>
            <p:ph type="body" idx="2"/>
          </p:nvPr>
        </p:nvSpPr>
        <p:spPr>
          <a:xfrm>
            <a:off x="2399884" y="2463874"/>
            <a:ext cx="1916390" cy="1477405"/>
          </a:xfrm>
          <a:prstGeom prst="rect">
            <a:avLst/>
          </a:prstGeom>
          <a:noFill/>
          <a:ln>
            <a:noFill/>
          </a:ln>
        </p:spPr>
        <p:txBody>
          <a:bodyPr spcFirstLastPara="1" wrap="square" lIns="91425" tIns="45700" rIns="91425" bIns="45700" anchor="t" anchorCtr="0">
            <a:normAutofit fontScale="62500" lnSpcReduction="20000"/>
          </a:bodyPr>
          <a:lstStyle/>
          <a:p>
            <a:pPr marL="228600" lvl="0" indent="-228600" algn="ctr" rtl="0">
              <a:lnSpc>
                <a:spcPct val="90000"/>
              </a:lnSpc>
              <a:spcBef>
                <a:spcPts val="0"/>
              </a:spcBef>
              <a:spcAft>
                <a:spcPts val="0"/>
              </a:spcAft>
              <a:buClr>
                <a:schemeClr val="lt1"/>
              </a:buClr>
              <a:buSzPct val="100000"/>
              <a:buNone/>
            </a:pPr>
            <a:r>
              <a:rPr lang="de-DE" sz="3200" b="1" dirty="0"/>
              <a:t>ALERT</a:t>
            </a:r>
            <a:endParaRPr dirty="0"/>
          </a:p>
          <a:p>
            <a:pPr marL="228600" lvl="0" indent="-228600" algn="ctr" rtl="0">
              <a:lnSpc>
                <a:spcPct val="90000"/>
              </a:lnSpc>
              <a:spcBef>
                <a:spcPts val="1000"/>
              </a:spcBef>
              <a:spcAft>
                <a:spcPts val="0"/>
              </a:spcAft>
              <a:buClr>
                <a:schemeClr val="lt1"/>
              </a:buClr>
              <a:buSzPct val="100000"/>
              <a:buNone/>
            </a:pPr>
            <a:r>
              <a:rPr lang="de-DE" dirty="0" err="1"/>
              <a:t>Notify</a:t>
            </a:r>
            <a:r>
              <a:rPr lang="de-DE" dirty="0"/>
              <a:t> all relevant </a:t>
            </a:r>
            <a:r>
              <a:rPr lang="de-DE" dirty="0" err="1"/>
              <a:t>team</a:t>
            </a:r>
            <a:r>
              <a:rPr lang="de-DE" dirty="0"/>
              <a:t> </a:t>
            </a:r>
            <a:r>
              <a:rPr lang="de-DE" dirty="0" err="1"/>
              <a:t>members</a:t>
            </a:r>
            <a:r>
              <a:rPr lang="de-DE" dirty="0"/>
              <a:t> ASAP and </a:t>
            </a:r>
            <a:r>
              <a:rPr lang="de-DE" dirty="0" err="1"/>
              <a:t>define</a:t>
            </a:r>
            <a:r>
              <a:rPr lang="de-DE" dirty="0"/>
              <a:t> </a:t>
            </a:r>
            <a:r>
              <a:rPr lang="de-DE" dirty="0" err="1"/>
              <a:t>specific</a:t>
            </a:r>
            <a:r>
              <a:rPr lang="de-DE" dirty="0"/>
              <a:t> </a:t>
            </a:r>
            <a:r>
              <a:rPr lang="de-DE" dirty="0" err="1"/>
              <a:t>communication</a:t>
            </a:r>
            <a:r>
              <a:rPr lang="de-DE" dirty="0"/>
              <a:t> </a:t>
            </a:r>
            <a:r>
              <a:rPr lang="de-DE" dirty="0" err="1"/>
              <a:t>channels</a:t>
            </a:r>
            <a:endParaRPr dirty="0"/>
          </a:p>
        </p:txBody>
      </p:sp>
      <p:sp>
        <p:nvSpPr>
          <p:cNvPr id="2240" name="Google Shape;2240;p61"/>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1</a:t>
            </a:r>
            <a:endParaRPr/>
          </a:p>
        </p:txBody>
      </p:sp>
      <p:sp>
        <p:nvSpPr>
          <p:cNvPr id="2241" name="Google Shape;2241;p61"/>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2</a:t>
            </a:r>
            <a:endParaRPr/>
          </a:p>
        </p:txBody>
      </p:sp>
      <p:sp>
        <p:nvSpPr>
          <p:cNvPr id="2242" name="Google Shape;2242;p61"/>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3</a:t>
            </a:r>
            <a:endParaRPr/>
          </a:p>
        </p:txBody>
      </p:sp>
      <p:sp>
        <p:nvSpPr>
          <p:cNvPr id="2243" name="Google Shape;2243;p61"/>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4</a:t>
            </a:r>
            <a:endParaRPr/>
          </a:p>
        </p:txBody>
      </p:sp>
      <p:sp>
        <p:nvSpPr>
          <p:cNvPr id="2244" name="Google Shape;2244;p61"/>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5</a:t>
            </a:r>
            <a:endParaRPr/>
          </a:p>
        </p:txBody>
      </p:sp>
      <p:sp>
        <p:nvSpPr>
          <p:cNvPr id="2245" name="Google Shape;2245;p61"/>
          <p:cNvSpPr txBox="1"/>
          <p:nvPr/>
        </p:nvSpPr>
        <p:spPr>
          <a:xfrm>
            <a:off x="4316273" y="3553730"/>
            <a:ext cx="2052031" cy="1351828"/>
          </a:xfrm>
          <a:prstGeom prst="rect">
            <a:avLst/>
          </a:prstGeom>
          <a:noFill/>
          <a:ln>
            <a:noFill/>
          </a:ln>
        </p:spPr>
        <p:txBody>
          <a:bodyPr spcFirstLastPara="1" wrap="square" lIns="91425" tIns="45700" rIns="91425" bIns="45700" anchor="t" anchorCtr="0">
            <a:normAutofit fontScale="77500" lnSpcReduction="20000"/>
          </a:bodyPr>
          <a:lstStyle/>
          <a:p>
            <a:pPr marL="228600" marR="0" lvl="0" indent="-228600" algn="ctr" rtl="0">
              <a:lnSpc>
                <a:spcPct val="90000"/>
              </a:lnSpc>
              <a:spcBef>
                <a:spcPts val="0"/>
              </a:spcBef>
              <a:spcAft>
                <a:spcPts val="0"/>
              </a:spcAft>
              <a:buClr>
                <a:schemeClr val="lt1"/>
              </a:buClr>
              <a:buSzPct val="100000"/>
              <a:buFont typeface="Arial"/>
              <a:buNone/>
            </a:pPr>
            <a:r>
              <a:rPr lang="de-DE" sz="3200" b="1" i="0" dirty="0">
                <a:solidFill>
                  <a:schemeClr val="lt1"/>
                </a:solidFill>
                <a:latin typeface="Calibri"/>
                <a:ea typeface="Calibri"/>
                <a:cs typeface="Calibri"/>
                <a:sym typeface="Calibri"/>
              </a:rPr>
              <a:t>ASSESS</a:t>
            </a:r>
            <a:endParaRPr dirty="0"/>
          </a:p>
          <a:p>
            <a:pPr marL="228600" marR="0" lvl="0" indent="-228600" algn="ctr" rtl="0">
              <a:lnSpc>
                <a:spcPct val="90000"/>
              </a:lnSpc>
              <a:spcBef>
                <a:spcPts val="1000"/>
              </a:spcBef>
              <a:spcAft>
                <a:spcPts val="0"/>
              </a:spcAft>
              <a:buClr>
                <a:schemeClr val="lt1"/>
              </a:buClr>
              <a:buSzPct val="100000"/>
              <a:buFont typeface="Arial"/>
              <a:buNone/>
            </a:pPr>
            <a:r>
              <a:rPr lang="de-DE" sz="2100" dirty="0" err="1">
                <a:solidFill>
                  <a:schemeClr val="lt1"/>
                </a:solidFill>
                <a:latin typeface="Calibri"/>
                <a:ea typeface="Calibri"/>
                <a:cs typeface="Calibri"/>
                <a:sym typeface="Calibri"/>
              </a:rPr>
              <a:t>Assess</a:t>
            </a:r>
            <a:r>
              <a:rPr lang="de-DE" sz="2100" dirty="0">
                <a:solidFill>
                  <a:schemeClr val="lt1"/>
                </a:solidFill>
                <a:latin typeface="Calibri"/>
                <a:ea typeface="Calibri"/>
                <a:cs typeface="Calibri"/>
                <a:sym typeface="Calibri"/>
              </a:rPr>
              <a:t> </a:t>
            </a:r>
            <a:r>
              <a:rPr lang="de-DE" sz="2100" dirty="0" err="1">
                <a:solidFill>
                  <a:schemeClr val="lt1"/>
                </a:solidFill>
                <a:latin typeface="Calibri"/>
                <a:ea typeface="Calibri"/>
                <a:cs typeface="Calibri"/>
                <a:sym typeface="Calibri"/>
              </a:rPr>
              <a:t>the</a:t>
            </a:r>
            <a:r>
              <a:rPr lang="de-DE" sz="2100" dirty="0">
                <a:solidFill>
                  <a:schemeClr val="lt1"/>
                </a:solidFill>
                <a:latin typeface="Calibri"/>
                <a:ea typeface="Calibri"/>
                <a:cs typeface="Calibri"/>
                <a:sym typeface="Calibri"/>
              </a:rPr>
              <a:t> </a:t>
            </a:r>
            <a:r>
              <a:rPr lang="de-DE" sz="2100" dirty="0" err="1">
                <a:solidFill>
                  <a:schemeClr val="lt1"/>
                </a:solidFill>
                <a:latin typeface="Calibri"/>
                <a:ea typeface="Calibri"/>
                <a:cs typeface="Calibri"/>
                <a:sym typeface="Calibri"/>
              </a:rPr>
              <a:t>situation</a:t>
            </a:r>
            <a:r>
              <a:rPr lang="de-DE" sz="2100" dirty="0">
                <a:solidFill>
                  <a:schemeClr val="lt1"/>
                </a:solidFill>
                <a:latin typeface="Calibri"/>
                <a:ea typeface="Calibri"/>
                <a:cs typeface="Calibri"/>
                <a:sym typeface="Calibri"/>
              </a:rPr>
              <a:t>. </a:t>
            </a:r>
            <a:r>
              <a:rPr lang="de-DE" sz="2100" dirty="0" err="1">
                <a:solidFill>
                  <a:schemeClr val="lt1"/>
                </a:solidFill>
                <a:latin typeface="Calibri"/>
                <a:ea typeface="Calibri"/>
                <a:cs typeface="Calibri"/>
                <a:sym typeface="Calibri"/>
              </a:rPr>
              <a:t>What</a:t>
            </a:r>
            <a:r>
              <a:rPr lang="de-DE" sz="2100" dirty="0">
                <a:solidFill>
                  <a:schemeClr val="lt1"/>
                </a:solidFill>
                <a:latin typeface="Calibri"/>
                <a:ea typeface="Calibri"/>
                <a:cs typeface="Calibri"/>
                <a:sym typeface="Calibri"/>
              </a:rPr>
              <a:t> </a:t>
            </a:r>
            <a:r>
              <a:rPr lang="de-DE" sz="2100" dirty="0" err="1">
                <a:solidFill>
                  <a:schemeClr val="lt1"/>
                </a:solidFill>
                <a:latin typeface="Calibri"/>
                <a:ea typeface="Calibri"/>
                <a:cs typeface="Calibri"/>
                <a:sym typeface="Calibri"/>
              </a:rPr>
              <a:t>happened</a:t>
            </a:r>
            <a:r>
              <a:rPr lang="de-DE" sz="2100" dirty="0">
                <a:solidFill>
                  <a:schemeClr val="lt1"/>
                </a:solidFill>
                <a:latin typeface="Calibri"/>
                <a:ea typeface="Calibri"/>
                <a:cs typeface="Calibri"/>
                <a:sym typeface="Calibri"/>
              </a:rPr>
              <a:t>? </a:t>
            </a:r>
            <a:r>
              <a:rPr lang="de-DE" sz="2100" dirty="0" err="1">
                <a:solidFill>
                  <a:schemeClr val="lt1"/>
                </a:solidFill>
                <a:latin typeface="Calibri"/>
                <a:ea typeface="Calibri"/>
                <a:cs typeface="Calibri"/>
                <a:sym typeface="Calibri"/>
              </a:rPr>
              <a:t>Where</a:t>
            </a:r>
            <a:r>
              <a:rPr lang="de-DE" sz="2100" dirty="0">
                <a:solidFill>
                  <a:schemeClr val="lt1"/>
                </a:solidFill>
                <a:latin typeface="Calibri"/>
                <a:ea typeface="Calibri"/>
                <a:cs typeface="Calibri"/>
                <a:sym typeface="Calibri"/>
              </a:rPr>
              <a:t> and </a:t>
            </a:r>
            <a:r>
              <a:rPr lang="de-DE" sz="2100" dirty="0" err="1">
                <a:solidFill>
                  <a:schemeClr val="lt1"/>
                </a:solidFill>
                <a:latin typeface="Calibri"/>
                <a:ea typeface="Calibri"/>
                <a:cs typeface="Calibri"/>
                <a:sym typeface="Calibri"/>
              </a:rPr>
              <a:t>when</a:t>
            </a:r>
            <a:r>
              <a:rPr lang="de-DE" sz="2100" dirty="0">
                <a:solidFill>
                  <a:schemeClr val="lt1"/>
                </a:solidFill>
                <a:latin typeface="Calibri"/>
                <a:ea typeface="Calibri"/>
                <a:cs typeface="Calibri"/>
                <a:sym typeface="Calibri"/>
              </a:rPr>
              <a:t>? Who </a:t>
            </a:r>
            <a:r>
              <a:rPr lang="de-DE" sz="2100" dirty="0" err="1">
                <a:solidFill>
                  <a:schemeClr val="lt1"/>
                </a:solidFill>
                <a:latin typeface="Calibri"/>
                <a:ea typeface="Calibri"/>
                <a:cs typeface="Calibri"/>
                <a:sym typeface="Calibri"/>
              </a:rPr>
              <a:t>is</a:t>
            </a:r>
            <a:r>
              <a:rPr lang="de-DE" sz="2100" dirty="0">
                <a:solidFill>
                  <a:schemeClr val="lt1"/>
                </a:solidFill>
                <a:latin typeface="Calibri"/>
                <a:ea typeface="Calibri"/>
                <a:cs typeface="Calibri"/>
                <a:sym typeface="Calibri"/>
              </a:rPr>
              <a:t> </a:t>
            </a:r>
            <a:r>
              <a:rPr lang="de-DE" sz="2100" dirty="0" err="1">
                <a:solidFill>
                  <a:schemeClr val="lt1"/>
                </a:solidFill>
                <a:latin typeface="Calibri"/>
                <a:ea typeface="Calibri"/>
                <a:cs typeface="Calibri"/>
                <a:sym typeface="Calibri"/>
              </a:rPr>
              <a:t>involved</a:t>
            </a:r>
            <a:r>
              <a:rPr lang="de-DE" sz="2100" dirty="0">
                <a:solidFill>
                  <a:schemeClr val="lt1"/>
                </a:solidFill>
                <a:latin typeface="Calibri"/>
                <a:ea typeface="Calibri"/>
                <a:cs typeface="Calibri"/>
                <a:sym typeface="Calibri"/>
              </a:rPr>
              <a:t>?</a:t>
            </a:r>
            <a:endParaRPr sz="2100" dirty="0">
              <a:solidFill>
                <a:schemeClr val="lt1"/>
              </a:solidFill>
              <a:latin typeface="Calibri"/>
              <a:ea typeface="Calibri"/>
              <a:cs typeface="Calibri"/>
            </a:endParaRPr>
          </a:p>
        </p:txBody>
      </p:sp>
      <p:sp>
        <p:nvSpPr>
          <p:cNvPr id="2246" name="Google Shape;2246;p61"/>
          <p:cNvSpPr txBox="1"/>
          <p:nvPr/>
        </p:nvSpPr>
        <p:spPr>
          <a:xfrm>
            <a:off x="5478103" y="1575637"/>
            <a:ext cx="2052031" cy="1845942"/>
          </a:xfrm>
          <a:prstGeom prst="rect">
            <a:avLst/>
          </a:prstGeom>
          <a:noFill/>
          <a:ln>
            <a:noFill/>
          </a:ln>
        </p:spPr>
        <p:txBody>
          <a:bodyPr spcFirstLastPara="1" wrap="square" lIns="91425" tIns="45700" rIns="91425" bIns="45700" anchor="t" anchorCtr="0">
            <a:normAutofit fontScale="47500" lnSpcReduction="20000"/>
          </a:bodyPr>
          <a:lstStyle/>
          <a:p>
            <a:pPr marL="228600" marR="0" lvl="0" indent="-228600" algn="ctr" rtl="0">
              <a:lnSpc>
                <a:spcPct val="90000"/>
              </a:lnSpc>
              <a:spcBef>
                <a:spcPts val="0"/>
              </a:spcBef>
              <a:spcAft>
                <a:spcPts val="0"/>
              </a:spcAft>
              <a:buClr>
                <a:schemeClr val="lt1"/>
              </a:buClr>
              <a:buSzPct val="100000"/>
              <a:buFont typeface="Arial"/>
              <a:buNone/>
            </a:pPr>
            <a:r>
              <a:rPr lang="de-DE" sz="3200" b="1" i="0" dirty="0">
                <a:solidFill>
                  <a:schemeClr val="lt1"/>
                </a:solidFill>
                <a:latin typeface="Calibri"/>
                <a:ea typeface="Calibri"/>
                <a:cs typeface="Calibri"/>
                <a:sym typeface="Calibri"/>
              </a:rPr>
              <a:t>ACTIVATE</a:t>
            </a:r>
            <a:endParaRPr dirty="0"/>
          </a:p>
          <a:p>
            <a:pPr marL="228600" marR="0" lvl="0" indent="-228600" algn="ctr" rtl="0">
              <a:lnSpc>
                <a:spcPct val="90000"/>
              </a:lnSpc>
              <a:spcBef>
                <a:spcPts val="1000"/>
              </a:spcBef>
              <a:spcAft>
                <a:spcPts val="0"/>
              </a:spcAft>
              <a:buClr>
                <a:schemeClr val="lt1"/>
              </a:buClr>
              <a:buSzPct val="100000"/>
              <a:buFont typeface="Arial"/>
              <a:buNone/>
            </a:pPr>
            <a:r>
              <a:rPr lang="de-DE" sz="3200" dirty="0">
                <a:solidFill>
                  <a:schemeClr val="lt1"/>
                </a:solidFill>
                <a:latin typeface="Calibri"/>
                <a:ea typeface="Calibri"/>
                <a:cs typeface="Calibri"/>
                <a:sym typeface="Calibri"/>
              </a:rPr>
              <a:t>Activate relevant </a:t>
            </a:r>
            <a:r>
              <a:rPr lang="de-DE" sz="3200" dirty="0" err="1">
                <a:solidFill>
                  <a:schemeClr val="lt1"/>
                </a:solidFill>
                <a:latin typeface="Calibri"/>
                <a:ea typeface="Calibri"/>
                <a:cs typeface="Calibri"/>
                <a:sym typeface="Calibri"/>
              </a:rPr>
              <a:t>team</a:t>
            </a:r>
            <a:r>
              <a:rPr lang="de-DE" sz="3200" dirty="0">
                <a:solidFill>
                  <a:schemeClr val="lt1"/>
                </a:solidFill>
                <a:latin typeface="Calibri"/>
                <a:ea typeface="Calibri"/>
                <a:cs typeface="Calibri"/>
                <a:sym typeface="Calibri"/>
              </a:rPr>
              <a:t> </a:t>
            </a:r>
            <a:r>
              <a:rPr lang="de-DE" sz="3200" dirty="0" err="1">
                <a:solidFill>
                  <a:schemeClr val="lt1"/>
                </a:solidFill>
                <a:latin typeface="Calibri"/>
                <a:ea typeface="Calibri"/>
                <a:cs typeface="Calibri"/>
                <a:sym typeface="Calibri"/>
              </a:rPr>
              <a:t>members</a:t>
            </a:r>
            <a:r>
              <a:rPr lang="de-DE" sz="3200" dirty="0">
                <a:solidFill>
                  <a:schemeClr val="lt1"/>
                </a:solidFill>
                <a:latin typeface="Calibri"/>
                <a:ea typeface="Calibri"/>
                <a:cs typeface="Calibri"/>
                <a:sym typeface="Calibri"/>
              </a:rPr>
              <a:t> and </a:t>
            </a:r>
            <a:r>
              <a:rPr lang="de-DE" sz="3200" dirty="0" err="1">
                <a:solidFill>
                  <a:schemeClr val="lt1"/>
                </a:solidFill>
                <a:latin typeface="Calibri"/>
                <a:ea typeface="Calibri"/>
                <a:cs typeface="Calibri"/>
                <a:sym typeface="Calibri"/>
              </a:rPr>
              <a:t>start</a:t>
            </a:r>
            <a:r>
              <a:rPr lang="de-DE" sz="3200" dirty="0">
                <a:solidFill>
                  <a:schemeClr val="lt1"/>
                </a:solidFill>
                <a:latin typeface="Calibri"/>
                <a:ea typeface="Calibri"/>
                <a:cs typeface="Calibri"/>
                <a:sym typeface="Calibri"/>
              </a:rPr>
              <a:t> </a:t>
            </a:r>
            <a:r>
              <a:rPr lang="de-DE" sz="3200" dirty="0" err="1">
                <a:solidFill>
                  <a:schemeClr val="lt1"/>
                </a:solidFill>
                <a:latin typeface="Calibri"/>
                <a:ea typeface="Calibri"/>
                <a:cs typeface="Calibri"/>
                <a:sym typeface="Calibri"/>
              </a:rPr>
              <a:t>the</a:t>
            </a:r>
            <a:r>
              <a:rPr lang="de-DE" sz="3200" dirty="0">
                <a:solidFill>
                  <a:schemeClr val="lt1"/>
                </a:solidFill>
                <a:latin typeface="Calibri"/>
                <a:ea typeface="Calibri"/>
                <a:cs typeface="Calibri"/>
                <a:sym typeface="Calibri"/>
              </a:rPr>
              <a:t> </a:t>
            </a:r>
            <a:r>
              <a:rPr lang="de-DE" sz="3200" dirty="0" err="1">
                <a:solidFill>
                  <a:schemeClr val="lt1"/>
                </a:solidFill>
                <a:latin typeface="Calibri"/>
                <a:ea typeface="Calibri"/>
                <a:cs typeface="Calibri"/>
                <a:sym typeface="Calibri"/>
              </a:rPr>
              <a:t>crisis</a:t>
            </a:r>
            <a:r>
              <a:rPr lang="de-DE" sz="3200" dirty="0">
                <a:solidFill>
                  <a:schemeClr val="lt1"/>
                </a:solidFill>
                <a:latin typeface="Calibri"/>
                <a:ea typeface="Calibri"/>
                <a:cs typeface="Calibri"/>
                <a:sym typeface="Calibri"/>
              </a:rPr>
              <a:t> </a:t>
            </a:r>
            <a:r>
              <a:rPr lang="de-DE" sz="3200" dirty="0" err="1">
                <a:solidFill>
                  <a:schemeClr val="lt1"/>
                </a:solidFill>
                <a:latin typeface="Calibri"/>
                <a:ea typeface="Calibri"/>
                <a:cs typeface="Calibri"/>
                <a:sym typeface="Calibri"/>
              </a:rPr>
              <a:t>management</a:t>
            </a:r>
            <a:r>
              <a:rPr lang="de-DE" sz="3200" dirty="0">
                <a:solidFill>
                  <a:schemeClr val="lt1"/>
                </a:solidFill>
                <a:latin typeface="Calibri"/>
                <a:ea typeface="Calibri"/>
                <a:cs typeface="Calibri"/>
                <a:sym typeface="Calibri"/>
              </a:rPr>
              <a:t> </a:t>
            </a:r>
            <a:r>
              <a:rPr lang="de-DE" sz="3200" dirty="0" err="1">
                <a:solidFill>
                  <a:schemeClr val="lt1"/>
                </a:solidFill>
                <a:latin typeface="Calibri"/>
                <a:ea typeface="Calibri"/>
                <a:cs typeface="Calibri"/>
                <a:sym typeface="Calibri"/>
              </a:rPr>
              <a:t>process</a:t>
            </a:r>
            <a:r>
              <a:rPr lang="de-DE" sz="3200" dirty="0">
                <a:solidFill>
                  <a:schemeClr val="lt1"/>
                </a:solidFill>
                <a:latin typeface="Calibri"/>
                <a:ea typeface="Calibri"/>
                <a:cs typeface="Calibri"/>
                <a:sym typeface="Calibri"/>
              </a:rPr>
              <a:t>. This </a:t>
            </a:r>
            <a:r>
              <a:rPr lang="de-DE" sz="3200" dirty="0" err="1">
                <a:solidFill>
                  <a:schemeClr val="lt1"/>
                </a:solidFill>
                <a:latin typeface="Calibri"/>
                <a:ea typeface="Calibri"/>
                <a:cs typeface="Calibri"/>
                <a:sym typeface="Calibri"/>
              </a:rPr>
              <a:t>may</a:t>
            </a:r>
            <a:r>
              <a:rPr lang="de-DE" sz="3200" dirty="0">
                <a:solidFill>
                  <a:schemeClr val="lt1"/>
                </a:solidFill>
                <a:latin typeface="Calibri"/>
                <a:ea typeface="Calibri"/>
                <a:cs typeface="Calibri"/>
                <a:sym typeface="Calibri"/>
              </a:rPr>
              <a:t> </a:t>
            </a:r>
            <a:r>
              <a:rPr lang="de-DE" sz="3200" dirty="0" err="1">
                <a:solidFill>
                  <a:schemeClr val="lt1"/>
                </a:solidFill>
                <a:latin typeface="Calibri"/>
                <a:ea typeface="Calibri"/>
                <a:cs typeface="Calibri"/>
                <a:sym typeface="Calibri"/>
              </a:rPr>
              <a:t>include</a:t>
            </a:r>
            <a:r>
              <a:rPr lang="de-DE" sz="3200" dirty="0">
                <a:solidFill>
                  <a:schemeClr val="lt1"/>
                </a:solidFill>
                <a:latin typeface="Calibri"/>
                <a:ea typeface="Calibri"/>
                <a:cs typeface="Calibri"/>
                <a:sym typeface="Calibri"/>
              </a:rPr>
              <a:t> an </a:t>
            </a:r>
            <a:r>
              <a:rPr lang="de-DE" sz="3200" dirty="0" err="1">
                <a:solidFill>
                  <a:schemeClr val="lt1"/>
                </a:solidFill>
                <a:latin typeface="Calibri"/>
                <a:ea typeface="Calibri"/>
                <a:cs typeface="Calibri"/>
                <a:sym typeface="Calibri"/>
              </a:rPr>
              <a:t>employee</a:t>
            </a:r>
            <a:r>
              <a:rPr lang="de-DE" sz="3200" dirty="0">
                <a:solidFill>
                  <a:schemeClr val="lt1"/>
                </a:solidFill>
                <a:latin typeface="Calibri"/>
                <a:ea typeface="Calibri"/>
                <a:cs typeface="Calibri"/>
                <a:sym typeface="Calibri"/>
              </a:rPr>
              <a:t> </a:t>
            </a:r>
            <a:r>
              <a:rPr lang="de-DE" sz="3200" dirty="0" err="1">
                <a:solidFill>
                  <a:schemeClr val="lt1"/>
                </a:solidFill>
                <a:latin typeface="Calibri"/>
                <a:ea typeface="Calibri"/>
                <a:cs typeface="Calibri"/>
                <a:sym typeface="Calibri"/>
              </a:rPr>
              <a:t>meeting</a:t>
            </a:r>
            <a:r>
              <a:rPr lang="de-DE" sz="3200" dirty="0">
                <a:solidFill>
                  <a:schemeClr val="lt1"/>
                </a:solidFill>
                <a:latin typeface="Calibri"/>
                <a:ea typeface="Calibri"/>
                <a:cs typeface="Calibri"/>
                <a:sym typeface="Calibri"/>
              </a:rPr>
              <a:t>, initial </a:t>
            </a:r>
            <a:r>
              <a:rPr lang="de-DE" sz="3200" dirty="0" err="1">
                <a:solidFill>
                  <a:schemeClr val="lt1"/>
                </a:solidFill>
                <a:latin typeface="Calibri"/>
                <a:ea typeface="Calibri"/>
                <a:cs typeface="Calibri"/>
                <a:sym typeface="Calibri"/>
              </a:rPr>
              <a:t>briefing</a:t>
            </a:r>
            <a:r>
              <a:rPr lang="de-DE" sz="3200" dirty="0">
                <a:solidFill>
                  <a:schemeClr val="lt1"/>
                </a:solidFill>
                <a:latin typeface="Calibri"/>
                <a:ea typeface="Calibri"/>
                <a:cs typeface="Calibri"/>
                <a:sym typeface="Calibri"/>
              </a:rPr>
              <a:t>, and </a:t>
            </a:r>
            <a:r>
              <a:rPr lang="de-DE" sz="3200" dirty="0" err="1">
                <a:solidFill>
                  <a:schemeClr val="lt1"/>
                </a:solidFill>
                <a:latin typeface="Calibri"/>
                <a:ea typeface="Calibri"/>
                <a:cs typeface="Calibri"/>
                <a:sym typeface="Calibri"/>
              </a:rPr>
              <a:t>statements</a:t>
            </a:r>
            <a:r>
              <a:rPr lang="de-DE" sz="3200" dirty="0">
                <a:solidFill>
                  <a:schemeClr val="lt1"/>
                </a:solidFill>
                <a:latin typeface="Calibri"/>
                <a:ea typeface="Calibri"/>
                <a:cs typeface="Calibri"/>
                <a:sym typeface="Calibri"/>
              </a:rPr>
              <a:t>.</a:t>
            </a:r>
            <a:endParaRPr sz="3200" dirty="0">
              <a:solidFill>
                <a:schemeClr val="lt1"/>
              </a:solidFill>
              <a:latin typeface="Calibri"/>
              <a:ea typeface="Calibri"/>
              <a:cs typeface="Calibri"/>
              <a:sym typeface="Calibri"/>
            </a:endParaRPr>
          </a:p>
        </p:txBody>
      </p:sp>
      <p:sp>
        <p:nvSpPr>
          <p:cNvPr id="2247" name="Google Shape;2247;p61"/>
          <p:cNvSpPr txBox="1"/>
          <p:nvPr/>
        </p:nvSpPr>
        <p:spPr>
          <a:xfrm>
            <a:off x="6893150" y="3265365"/>
            <a:ext cx="2106180" cy="1640193"/>
          </a:xfrm>
          <a:prstGeom prst="rect">
            <a:avLst/>
          </a:prstGeom>
          <a:noFill/>
          <a:ln>
            <a:noFill/>
          </a:ln>
        </p:spPr>
        <p:txBody>
          <a:bodyPr spcFirstLastPara="1" wrap="square" lIns="91425" tIns="45700" rIns="91425" bIns="45700" anchor="t" anchorCtr="0">
            <a:normAutofit fontScale="62500" lnSpcReduction="20000"/>
          </a:bodyPr>
          <a:lstStyle/>
          <a:p>
            <a:pPr marL="228600" marR="0" lvl="0" indent="-228600" algn="ctr" rtl="0">
              <a:lnSpc>
                <a:spcPct val="90000"/>
              </a:lnSpc>
              <a:spcBef>
                <a:spcPts val="0"/>
              </a:spcBef>
              <a:spcAft>
                <a:spcPts val="0"/>
              </a:spcAft>
              <a:buClr>
                <a:schemeClr val="lt1"/>
              </a:buClr>
              <a:buSzPct val="100000"/>
              <a:buFont typeface="Arial"/>
              <a:buNone/>
            </a:pPr>
            <a:r>
              <a:rPr lang="de-DE" sz="3200" b="1" i="0" dirty="0">
                <a:solidFill>
                  <a:schemeClr val="lt1"/>
                </a:solidFill>
                <a:latin typeface="Calibri"/>
                <a:ea typeface="Calibri"/>
                <a:cs typeface="Calibri"/>
                <a:sym typeface="Calibri"/>
              </a:rPr>
              <a:t>ADMINISTER</a:t>
            </a:r>
            <a:endParaRPr dirty="0"/>
          </a:p>
          <a:p>
            <a:pPr marL="228600" marR="0" lvl="0" indent="-228600" algn="ctr" rtl="0">
              <a:lnSpc>
                <a:spcPct val="90000"/>
              </a:lnSpc>
              <a:spcBef>
                <a:spcPts val="1000"/>
              </a:spcBef>
              <a:spcAft>
                <a:spcPts val="0"/>
              </a:spcAft>
              <a:buClr>
                <a:schemeClr val="lt1"/>
              </a:buClr>
              <a:buSzPct val="100000"/>
              <a:buFont typeface="Arial"/>
              <a:buNone/>
            </a:pPr>
            <a:r>
              <a:rPr lang="de-DE" sz="2400" b="0" i="0" dirty="0">
                <a:solidFill>
                  <a:schemeClr val="lt1"/>
                </a:solidFill>
                <a:latin typeface="Calibri"/>
                <a:ea typeface="Calibri"/>
                <a:cs typeface="Calibri"/>
                <a:sym typeface="Calibri"/>
              </a:rPr>
              <a:t>Crisis </a:t>
            </a:r>
            <a:r>
              <a:rPr lang="de-DE" sz="2400" b="0" i="0" dirty="0" err="1">
                <a:solidFill>
                  <a:schemeClr val="lt1"/>
                </a:solidFill>
                <a:latin typeface="Calibri"/>
                <a:ea typeface="Calibri"/>
                <a:cs typeface="Calibri"/>
                <a:sym typeface="Calibri"/>
              </a:rPr>
              <a:t>communication</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is</a:t>
            </a:r>
            <a:r>
              <a:rPr lang="de-DE" sz="2400" b="0" i="0" dirty="0">
                <a:solidFill>
                  <a:schemeClr val="lt1"/>
                </a:solidFill>
                <a:latin typeface="Calibri"/>
                <a:ea typeface="Calibri"/>
                <a:cs typeface="Calibri"/>
                <a:sym typeface="Calibri"/>
              </a:rPr>
              <a:t> a </a:t>
            </a:r>
            <a:r>
              <a:rPr lang="de-DE" sz="2400" b="0" i="0" dirty="0" err="1">
                <a:solidFill>
                  <a:schemeClr val="lt1"/>
                </a:solidFill>
                <a:latin typeface="Calibri"/>
                <a:ea typeface="Calibri"/>
                <a:cs typeface="Calibri"/>
                <a:sym typeface="Calibri"/>
              </a:rPr>
              <a:t>longer</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process</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It</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is</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crucial</a:t>
            </a:r>
            <a:r>
              <a:rPr lang="de-DE" sz="2400" b="0" i="0" dirty="0">
                <a:solidFill>
                  <a:schemeClr val="lt1"/>
                </a:solidFill>
                <a:latin typeface="Calibri"/>
                <a:ea typeface="Calibri"/>
                <a:cs typeface="Calibri"/>
                <a:sym typeface="Calibri"/>
              </a:rPr>
              <a:t> to monitor </a:t>
            </a:r>
            <a:r>
              <a:rPr lang="de-DE" sz="2400" b="0" i="0" dirty="0" err="1">
                <a:solidFill>
                  <a:schemeClr val="lt1"/>
                </a:solidFill>
                <a:latin typeface="Calibri"/>
                <a:ea typeface="Calibri"/>
                <a:cs typeface="Calibri"/>
                <a:sym typeface="Calibri"/>
              </a:rPr>
              <a:t>the</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situation</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continually</a:t>
            </a:r>
            <a:r>
              <a:rPr lang="de-DE" sz="2400" b="0" i="0" dirty="0">
                <a:solidFill>
                  <a:schemeClr val="lt1"/>
                </a:solidFill>
                <a:latin typeface="Calibri"/>
                <a:ea typeface="Calibri"/>
                <a:cs typeface="Calibri"/>
                <a:sym typeface="Calibri"/>
              </a:rPr>
              <a:t> and </a:t>
            </a:r>
            <a:r>
              <a:rPr lang="de-DE" sz="2400" b="0" i="0" dirty="0" err="1">
                <a:solidFill>
                  <a:schemeClr val="lt1"/>
                </a:solidFill>
                <a:latin typeface="Calibri"/>
                <a:ea typeface="Calibri"/>
                <a:cs typeface="Calibri"/>
                <a:sym typeface="Calibri"/>
              </a:rPr>
              <a:t>be</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aware</a:t>
            </a:r>
            <a:r>
              <a:rPr lang="de-DE" sz="2400" b="0" i="0" dirty="0">
                <a:solidFill>
                  <a:schemeClr val="lt1"/>
                </a:solidFill>
                <a:latin typeface="Calibri"/>
                <a:ea typeface="Calibri"/>
                <a:cs typeface="Calibri"/>
                <a:sym typeface="Calibri"/>
              </a:rPr>
              <a:t> of potential </a:t>
            </a:r>
            <a:r>
              <a:rPr lang="de-DE" sz="2400" b="0" i="0" dirty="0" err="1">
                <a:solidFill>
                  <a:schemeClr val="lt1"/>
                </a:solidFill>
                <a:latin typeface="Calibri"/>
                <a:ea typeface="Calibri"/>
                <a:cs typeface="Calibri"/>
                <a:sym typeface="Calibri"/>
              </a:rPr>
              <a:t>changes</a:t>
            </a:r>
            <a:r>
              <a:rPr lang="de-DE" sz="2400" b="0" i="0" dirty="0">
                <a:solidFill>
                  <a:schemeClr val="lt1"/>
                </a:solidFill>
                <a:latin typeface="Calibri"/>
                <a:ea typeface="Calibri"/>
                <a:cs typeface="Calibri"/>
                <a:sym typeface="Calibri"/>
              </a:rPr>
              <a:t> to </a:t>
            </a:r>
            <a:r>
              <a:rPr lang="de-DE" sz="2400" b="0" i="0" dirty="0" err="1">
                <a:solidFill>
                  <a:schemeClr val="lt1"/>
                </a:solidFill>
                <a:latin typeface="Calibri"/>
                <a:ea typeface="Calibri"/>
                <a:cs typeface="Calibri"/>
                <a:sym typeface="Calibri"/>
              </a:rPr>
              <a:t>react</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accordingly</a:t>
            </a:r>
            <a:r>
              <a:rPr lang="de-DE" sz="2400" b="0" i="0" dirty="0">
                <a:solidFill>
                  <a:schemeClr val="lt1"/>
                </a:solidFill>
                <a:latin typeface="Calibri"/>
                <a:ea typeface="Calibri"/>
                <a:cs typeface="Calibri"/>
                <a:sym typeface="Calibri"/>
              </a:rPr>
              <a:t>.</a:t>
            </a:r>
            <a:endParaRPr sz="2400" b="0" i="0" dirty="0">
              <a:solidFill>
                <a:schemeClr val="lt1"/>
              </a:solidFill>
              <a:latin typeface="Calibri"/>
              <a:ea typeface="Calibri"/>
              <a:cs typeface="Calibri"/>
              <a:sym typeface="Calibri"/>
            </a:endParaRPr>
          </a:p>
        </p:txBody>
      </p:sp>
      <p:sp>
        <p:nvSpPr>
          <p:cNvPr id="2248" name="Google Shape;2248;p61"/>
          <p:cNvSpPr txBox="1"/>
          <p:nvPr/>
        </p:nvSpPr>
        <p:spPr>
          <a:xfrm>
            <a:off x="9183523" y="2075187"/>
            <a:ext cx="2106180" cy="1930102"/>
          </a:xfrm>
          <a:prstGeom prst="rect">
            <a:avLst/>
          </a:prstGeom>
          <a:noFill/>
          <a:ln>
            <a:noFill/>
          </a:ln>
        </p:spPr>
        <p:txBody>
          <a:bodyPr spcFirstLastPara="1" wrap="square" lIns="91425" tIns="45700" rIns="91425" bIns="45700" anchor="t" anchorCtr="0">
            <a:normAutofit fontScale="62500" lnSpcReduction="20000"/>
          </a:bodyPr>
          <a:lstStyle/>
          <a:p>
            <a:pPr marL="228600" marR="0" lvl="0" indent="-228600" algn="ctr" rtl="0">
              <a:lnSpc>
                <a:spcPct val="90000"/>
              </a:lnSpc>
              <a:spcBef>
                <a:spcPts val="0"/>
              </a:spcBef>
              <a:spcAft>
                <a:spcPts val="0"/>
              </a:spcAft>
              <a:buClr>
                <a:schemeClr val="lt1"/>
              </a:buClr>
              <a:buSzPct val="100000"/>
              <a:buFont typeface="Arial"/>
              <a:buNone/>
            </a:pPr>
            <a:r>
              <a:rPr lang="de-DE" sz="3200" b="1" i="0" dirty="0">
                <a:solidFill>
                  <a:schemeClr val="lt1"/>
                </a:solidFill>
                <a:latin typeface="Calibri"/>
                <a:ea typeface="Calibri"/>
                <a:cs typeface="Calibri"/>
                <a:sym typeface="Calibri"/>
              </a:rPr>
              <a:t>ADJOURN</a:t>
            </a:r>
            <a:endParaRPr dirty="0"/>
          </a:p>
          <a:p>
            <a:pPr marL="228600" marR="0" lvl="0" indent="-228600" algn="ctr" rtl="0">
              <a:lnSpc>
                <a:spcPct val="90000"/>
              </a:lnSpc>
              <a:spcBef>
                <a:spcPts val="1000"/>
              </a:spcBef>
              <a:spcAft>
                <a:spcPts val="0"/>
              </a:spcAft>
              <a:buClr>
                <a:schemeClr val="lt1"/>
              </a:buClr>
              <a:buSzPct val="100000"/>
              <a:buFont typeface="Arial"/>
              <a:buNone/>
            </a:pPr>
            <a:r>
              <a:rPr lang="de-DE" sz="2400" b="0" i="0" dirty="0" err="1">
                <a:solidFill>
                  <a:schemeClr val="lt1"/>
                </a:solidFill>
                <a:latin typeface="Calibri"/>
                <a:ea typeface="Calibri"/>
                <a:cs typeface="Calibri"/>
                <a:sym typeface="Calibri"/>
              </a:rPr>
              <a:t>When</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the</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worst</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is</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over</a:t>
            </a:r>
            <a:r>
              <a:rPr lang="de-DE" sz="2400" b="0" i="0" dirty="0">
                <a:solidFill>
                  <a:schemeClr val="lt1"/>
                </a:solidFill>
                <a:latin typeface="Calibri"/>
                <a:ea typeface="Calibri"/>
                <a:cs typeface="Calibri"/>
                <a:sym typeface="Calibri"/>
              </a:rPr>
              <a:t>, a </a:t>
            </a:r>
            <a:r>
              <a:rPr lang="de-DE" sz="2400" b="0" i="0" dirty="0" err="1">
                <a:solidFill>
                  <a:schemeClr val="lt1"/>
                </a:solidFill>
                <a:latin typeface="Calibri"/>
                <a:ea typeface="Calibri"/>
                <a:cs typeface="Calibri"/>
                <a:sym typeface="Calibri"/>
              </a:rPr>
              <a:t>meeting</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with</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everyone</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involved</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helps</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better</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prepare</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for</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the</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next</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crisis</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What</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went</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well</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What</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could</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be</a:t>
            </a:r>
            <a:r>
              <a:rPr lang="de-DE" sz="2400" b="0" i="0" dirty="0">
                <a:solidFill>
                  <a:schemeClr val="lt1"/>
                </a:solidFill>
                <a:latin typeface="Calibri"/>
                <a:ea typeface="Calibri"/>
                <a:cs typeface="Calibri"/>
                <a:sym typeface="Calibri"/>
              </a:rPr>
              <a:t> </a:t>
            </a:r>
            <a:r>
              <a:rPr lang="de-DE" sz="2400" b="0" i="0" dirty="0" err="1">
                <a:solidFill>
                  <a:schemeClr val="lt1"/>
                </a:solidFill>
                <a:latin typeface="Calibri"/>
                <a:ea typeface="Calibri"/>
                <a:cs typeface="Calibri"/>
                <a:sym typeface="Calibri"/>
              </a:rPr>
              <a:t>better</a:t>
            </a:r>
            <a:r>
              <a:rPr lang="de-DE" sz="2400" b="0" i="0" dirty="0">
                <a:solidFill>
                  <a:schemeClr val="lt1"/>
                </a:solidFill>
                <a:latin typeface="Calibri"/>
                <a:ea typeface="Calibri"/>
                <a:cs typeface="Calibri"/>
                <a:sym typeface="Calibri"/>
              </a:rPr>
              <a:t>? </a:t>
            </a:r>
            <a:endParaRPr sz="2400" b="0" i="0" dirty="0">
              <a:solidFill>
                <a:schemeClr val="lt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252"/>
        <p:cNvGrpSpPr/>
        <p:nvPr/>
      </p:nvGrpSpPr>
      <p:grpSpPr>
        <a:xfrm>
          <a:off x="0" y="0"/>
          <a:ext cx="0" cy="0"/>
          <a:chOff x="0" y="0"/>
          <a:chExt cx="0" cy="0"/>
        </a:xfrm>
      </p:grpSpPr>
      <p:sp>
        <p:nvSpPr>
          <p:cNvPr id="2253" name="Google Shape;2253;p62"/>
          <p:cNvSpPr txBox="1">
            <a:spLocks noGrp="1"/>
          </p:cNvSpPr>
          <p:nvPr>
            <p:ph type="body" idx="1"/>
          </p:nvPr>
        </p:nvSpPr>
        <p:spPr>
          <a:xfrm>
            <a:off x="666708" y="752637"/>
            <a:ext cx="4481025" cy="2185295"/>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lt1"/>
              </a:buClr>
              <a:buSzPct val="100000"/>
              <a:buNone/>
            </a:pPr>
            <a:r>
              <a:rPr lang="de-DE"/>
              <a:t>05 </a:t>
            </a:r>
            <a:br>
              <a:rPr lang="de-DE"/>
            </a:br>
            <a:r>
              <a:rPr lang="de-DE" sz="5600"/>
              <a:t>IMPORTANCE of SOCIAL MEDIA in CRISIS</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257"/>
        <p:cNvGrpSpPr/>
        <p:nvPr/>
      </p:nvGrpSpPr>
      <p:grpSpPr>
        <a:xfrm>
          <a:off x="0" y="0"/>
          <a:ext cx="0" cy="0"/>
          <a:chOff x="0" y="0"/>
          <a:chExt cx="0" cy="0"/>
        </a:xfrm>
      </p:grpSpPr>
      <p:sp>
        <p:nvSpPr>
          <p:cNvPr id="2258" name="Google Shape;2258;p63"/>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900"/>
              <a:buNone/>
            </a:pPr>
            <a:r>
              <a:rPr lang="de-DE" sz="1900" dirty="0" err="1"/>
              <a:t>Social</a:t>
            </a:r>
            <a:r>
              <a:rPr lang="de-DE" sz="1900" dirty="0"/>
              <a:t> </a:t>
            </a:r>
            <a:r>
              <a:rPr lang="de-DE" sz="1900" dirty="0" err="1"/>
              <a:t>media</a:t>
            </a:r>
            <a:r>
              <a:rPr lang="de-DE" sz="1900" dirty="0"/>
              <a:t> </a:t>
            </a:r>
            <a:r>
              <a:rPr lang="de-DE" sz="1900" dirty="0" err="1"/>
              <a:t>monitoring</a:t>
            </a:r>
            <a:r>
              <a:rPr lang="de-DE" sz="1900" dirty="0"/>
              <a:t> not </a:t>
            </a:r>
            <a:r>
              <a:rPr lang="de-DE" sz="1900" dirty="0" err="1"/>
              <a:t>only</a:t>
            </a:r>
            <a:r>
              <a:rPr lang="de-DE" sz="1900" dirty="0"/>
              <a:t> </a:t>
            </a:r>
            <a:r>
              <a:rPr lang="de-DE" sz="1900" dirty="0" err="1"/>
              <a:t>provides</a:t>
            </a:r>
            <a:r>
              <a:rPr lang="de-DE" sz="1900" dirty="0"/>
              <a:t> </a:t>
            </a:r>
            <a:r>
              <a:rPr lang="de-DE" sz="1900" dirty="0" err="1"/>
              <a:t>important</a:t>
            </a:r>
            <a:r>
              <a:rPr lang="de-DE" sz="1900" dirty="0"/>
              <a:t> </a:t>
            </a:r>
            <a:r>
              <a:rPr lang="de-DE" sz="1900" dirty="0" err="1"/>
              <a:t>information</a:t>
            </a:r>
            <a:r>
              <a:rPr lang="de-DE" sz="1900" dirty="0"/>
              <a:t> </a:t>
            </a:r>
            <a:r>
              <a:rPr lang="de-DE" sz="1900" dirty="0" err="1"/>
              <a:t>about</a:t>
            </a:r>
            <a:r>
              <a:rPr lang="de-DE" sz="1900" dirty="0"/>
              <a:t> </a:t>
            </a:r>
            <a:r>
              <a:rPr lang="de-DE" sz="1900" dirty="0" err="1"/>
              <a:t>one's</a:t>
            </a:r>
            <a:r>
              <a:rPr lang="de-DE" sz="1900" dirty="0"/>
              <a:t> own </a:t>
            </a:r>
            <a:r>
              <a:rPr lang="de-DE" sz="1900" dirty="0" err="1"/>
              <a:t>customers</a:t>
            </a:r>
            <a:r>
              <a:rPr lang="de-DE" sz="1900" dirty="0"/>
              <a:t> but </a:t>
            </a:r>
            <a:r>
              <a:rPr lang="de-DE" sz="1900" dirty="0" err="1"/>
              <a:t>can</a:t>
            </a:r>
            <a:r>
              <a:rPr lang="de-DE" sz="1900" dirty="0"/>
              <a:t> also </a:t>
            </a:r>
            <a:r>
              <a:rPr lang="de-DE" sz="1900" dirty="0" err="1"/>
              <a:t>be</a:t>
            </a:r>
            <a:r>
              <a:rPr lang="de-DE" sz="1900" dirty="0"/>
              <a:t> </a:t>
            </a:r>
            <a:r>
              <a:rPr lang="de-DE" sz="1900" dirty="0" err="1"/>
              <a:t>used</a:t>
            </a:r>
            <a:r>
              <a:rPr lang="de-DE" sz="1900" dirty="0"/>
              <a:t> to </a:t>
            </a:r>
            <a:r>
              <a:rPr lang="de-DE" sz="1900" dirty="0" err="1"/>
              <a:t>conduct</a:t>
            </a:r>
            <a:r>
              <a:rPr lang="de-DE" sz="1900" dirty="0"/>
              <a:t> a </a:t>
            </a:r>
            <a:r>
              <a:rPr lang="de-DE" sz="1900" dirty="0" err="1"/>
              <a:t>sound</a:t>
            </a:r>
            <a:r>
              <a:rPr lang="de-DE" sz="1900" dirty="0"/>
              <a:t> </a:t>
            </a:r>
            <a:r>
              <a:rPr lang="de-DE" sz="1900" dirty="0" err="1"/>
              <a:t>competitive</a:t>
            </a:r>
            <a:r>
              <a:rPr lang="de-DE" sz="1900" dirty="0"/>
              <a:t> </a:t>
            </a:r>
            <a:r>
              <a:rPr lang="de-DE" sz="1900" dirty="0" err="1"/>
              <a:t>analysis</a:t>
            </a:r>
            <a:r>
              <a:rPr lang="de-DE" sz="1900" dirty="0"/>
              <a:t> </a:t>
            </a:r>
            <a:r>
              <a:rPr lang="de-DE" sz="1900" dirty="0" err="1"/>
              <a:t>or</a:t>
            </a:r>
            <a:r>
              <a:rPr lang="de-DE" sz="1900" dirty="0"/>
              <a:t> to </a:t>
            </a:r>
            <a:r>
              <a:rPr lang="de-DE" sz="1900" dirty="0" err="1"/>
              <a:t>explore</a:t>
            </a:r>
            <a:r>
              <a:rPr lang="de-DE" sz="1900" dirty="0"/>
              <a:t> </a:t>
            </a:r>
            <a:r>
              <a:rPr lang="de-DE" sz="1900" dirty="0" err="1"/>
              <a:t>general</a:t>
            </a:r>
            <a:r>
              <a:rPr lang="de-DE" sz="1900" dirty="0"/>
              <a:t> </a:t>
            </a:r>
            <a:r>
              <a:rPr lang="de-DE" sz="1900" dirty="0" err="1"/>
              <a:t>trends</a:t>
            </a:r>
            <a:r>
              <a:rPr lang="de-DE" sz="1900" dirty="0"/>
              <a:t>. </a:t>
            </a:r>
            <a:br>
              <a:rPr lang="de-DE" sz="1900" dirty="0"/>
            </a:br>
            <a:r>
              <a:rPr lang="de-DE" sz="1900" dirty="0"/>
              <a:t>In </a:t>
            </a:r>
            <a:r>
              <a:rPr lang="de-DE" sz="1900" dirty="0" err="1"/>
              <a:t>this</a:t>
            </a:r>
            <a:r>
              <a:rPr lang="de-DE" sz="1900" dirty="0"/>
              <a:t> </a:t>
            </a:r>
            <a:r>
              <a:rPr lang="de-DE" sz="1900" dirty="0" err="1"/>
              <a:t>way</a:t>
            </a:r>
            <a:r>
              <a:rPr lang="de-DE" sz="1900" dirty="0"/>
              <a:t>, </a:t>
            </a:r>
            <a:r>
              <a:rPr lang="de-DE" sz="1900" dirty="0" err="1"/>
              <a:t>you</a:t>
            </a:r>
            <a:r>
              <a:rPr lang="de-DE" sz="1900" dirty="0"/>
              <a:t> </a:t>
            </a:r>
            <a:r>
              <a:rPr lang="de-DE" sz="1900" dirty="0" err="1"/>
              <a:t>can</a:t>
            </a:r>
            <a:r>
              <a:rPr lang="de-DE" sz="1900" dirty="0"/>
              <a:t> </a:t>
            </a:r>
            <a:r>
              <a:rPr lang="de-DE" sz="1900" dirty="0" err="1"/>
              <a:t>see</a:t>
            </a:r>
            <a:r>
              <a:rPr lang="de-DE" sz="1900" dirty="0"/>
              <a:t> </a:t>
            </a:r>
            <a:r>
              <a:rPr lang="de-DE" sz="1900" dirty="0" err="1"/>
              <a:t>which</a:t>
            </a:r>
            <a:r>
              <a:rPr lang="de-DE" sz="1900" dirty="0"/>
              <a:t> </a:t>
            </a:r>
            <a:r>
              <a:rPr lang="de-DE" sz="1900" dirty="0" err="1"/>
              <a:t>posts</a:t>
            </a:r>
            <a:r>
              <a:rPr lang="de-DE" sz="1900" dirty="0"/>
              <a:t> </a:t>
            </a:r>
            <a:r>
              <a:rPr lang="de-DE" sz="1900" dirty="0" err="1"/>
              <a:t>are</a:t>
            </a:r>
            <a:r>
              <a:rPr lang="de-DE" sz="1900" dirty="0"/>
              <a:t> </a:t>
            </a:r>
            <a:r>
              <a:rPr lang="de-DE" sz="1900" dirty="0" err="1"/>
              <a:t>good</a:t>
            </a:r>
            <a:r>
              <a:rPr lang="de-DE" sz="1900" dirty="0"/>
              <a:t> </a:t>
            </a:r>
            <a:r>
              <a:rPr lang="de-DE" sz="1900" dirty="0" err="1"/>
              <a:t>for</a:t>
            </a:r>
            <a:r>
              <a:rPr lang="de-DE" sz="1900" dirty="0"/>
              <a:t> </a:t>
            </a:r>
            <a:r>
              <a:rPr lang="de-DE" sz="1900" dirty="0" err="1"/>
              <a:t>your</a:t>
            </a:r>
            <a:r>
              <a:rPr lang="de-DE" sz="1900" dirty="0"/>
              <a:t> </a:t>
            </a:r>
            <a:r>
              <a:rPr lang="de-DE" sz="1900" dirty="0" err="1"/>
              <a:t>brand</a:t>
            </a:r>
            <a:r>
              <a:rPr lang="de-DE" sz="1900" dirty="0"/>
              <a:t> and </a:t>
            </a:r>
            <a:r>
              <a:rPr lang="de-DE" sz="1900" dirty="0" err="1"/>
              <a:t>which</a:t>
            </a:r>
            <a:r>
              <a:rPr lang="de-DE" sz="1900" dirty="0"/>
              <a:t> </a:t>
            </a:r>
            <a:r>
              <a:rPr lang="de-DE" sz="1900" dirty="0" err="1"/>
              <a:t>are</a:t>
            </a:r>
            <a:r>
              <a:rPr lang="de-DE" sz="1900" dirty="0"/>
              <a:t> not. </a:t>
            </a:r>
            <a:r>
              <a:rPr lang="de-DE" sz="1900" dirty="0" err="1"/>
              <a:t>For</a:t>
            </a:r>
            <a:r>
              <a:rPr lang="de-DE" sz="1900" dirty="0"/>
              <a:t> </a:t>
            </a:r>
            <a:r>
              <a:rPr lang="de-DE" sz="1900" dirty="0" err="1"/>
              <a:t>example</a:t>
            </a:r>
            <a:r>
              <a:rPr lang="de-DE" sz="1900" dirty="0"/>
              <a:t>, a </a:t>
            </a:r>
            <a:r>
              <a:rPr lang="de-DE" sz="1900" dirty="0" err="1"/>
              <a:t>change</a:t>
            </a:r>
            <a:r>
              <a:rPr lang="de-DE" sz="1900" dirty="0"/>
              <a:t> in </a:t>
            </a:r>
            <a:r>
              <a:rPr lang="de-DE" sz="1900" dirty="0" err="1"/>
              <a:t>customer</a:t>
            </a:r>
            <a:r>
              <a:rPr lang="de-DE" sz="1900" dirty="0"/>
              <a:t> </a:t>
            </a:r>
            <a:r>
              <a:rPr lang="de-DE" sz="1900" dirty="0" err="1"/>
              <a:t>sentiment</a:t>
            </a:r>
            <a:r>
              <a:rPr lang="de-DE" sz="1900" dirty="0"/>
              <a:t> </a:t>
            </a:r>
            <a:r>
              <a:rPr lang="de-DE" sz="1900" dirty="0" err="1"/>
              <a:t>can</a:t>
            </a:r>
            <a:r>
              <a:rPr lang="de-DE" sz="1900" dirty="0"/>
              <a:t> also </a:t>
            </a:r>
            <a:r>
              <a:rPr lang="de-DE" sz="1900" dirty="0" err="1"/>
              <a:t>be</a:t>
            </a:r>
            <a:r>
              <a:rPr lang="de-DE" sz="1900" dirty="0"/>
              <a:t> a </a:t>
            </a:r>
            <a:r>
              <a:rPr lang="de-DE" sz="1900" dirty="0" err="1"/>
              <a:t>suitable</a:t>
            </a:r>
            <a:r>
              <a:rPr lang="de-DE" sz="1900" dirty="0"/>
              <a:t> </a:t>
            </a:r>
            <a:r>
              <a:rPr lang="de-DE" sz="1900" dirty="0" err="1"/>
              <a:t>early</a:t>
            </a:r>
            <a:r>
              <a:rPr lang="de-DE" sz="1900" dirty="0"/>
              <a:t> </a:t>
            </a:r>
            <a:r>
              <a:rPr lang="de-DE" sz="1900" dirty="0" err="1"/>
              <a:t>warning</a:t>
            </a:r>
            <a:r>
              <a:rPr lang="de-DE" sz="1900" dirty="0"/>
              <a:t> </a:t>
            </a:r>
            <a:r>
              <a:rPr lang="de-DE" sz="1900" dirty="0" err="1"/>
              <a:t>indicator</a:t>
            </a:r>
            <a:r>
              <a:rPr lang="de-DE" sz="1900" dirty="0"/>
              <a:t>. </a:t>
            </a:r>
            <a:br>
              <a:rPr lang="de-DE" sz="1900" dirty="0"/>
            </a:br>
            <a:r>
              <a:rPr lang="de-DE" sz="1900" dirty="0" err="1"/>
              <a:t>If</a:t>
            </a:r>
            <a:r>
              <a:rPr lang="de-DE" sz="1900" dirty="0"/>
              <a:t> </a:t>
            </a:r>
            <a:r>
              <a:rPr lang="de-DE" sz="1900" dirty="0" err="1"/>
              <a:t>sentiment</a:t>
            </a:r>
            <a:r>
              <a:rPr lang="de-DE" sz="1900" dirty="0"/>
              <a:t> </a:t>
            </a:r>
            <a:r>
              <a:rPr lang="de-DE" sz="1900" dirty="0" err="1"/>
              <a:t>deteriorates</a:t>
            </a:r>
            <a:r>
              <a:rPr lang="de-DE" sz="1900" dirty="0"/>
              <a:t>, </a:t>
            </a:r>
            <a:r>
              <a:rPr lang="de-DE" sz="1900" dirty="0" err="1"/>
              <a:t>look</a:t>
            </a:r>
            <a:r>
              <a:rPr lang="de-DE" sz="1900" dirty="0"/>
              <a:t> </a:t>
            </a:r>
            <a:r>
              <a:rPr lang="de-DE" sz="1900" dirty="0" err="1"/>
              <a:t>for</a:t>
            </a:r>
            <a:r>
              <a:rPr lang="de-DE" sz="1900" dirty="0"/>
              <a:t> </a:t>
            </a:r>
            <a:r>
              <a:rPr lang="de-DE" sz="1900" dirty="0" err="1"/>
              <a:t>the</a:t>
            </a:r>
            <a:r>
              <a:rPr lang="de-DE" sz="1900" dirty="0"/>
              <a:t> </a:t>
            </a:r>
            <a:r>
              <a:rPr lang="de-DE" sz="1900" dirty="0" err="1"/>
              <a:t>cause</a:t>
            </a:r>
            <a:r>
              <a:rPr lang="de-DE" sz="1900" dirty="0"/>
              <a:t> and </a:t>
            </a:r>
            <a:r>
              <a:rPr lang="de-DE" sz="1900" dirty="0" err="1"/>
              <a:t>make</a:t>
            </a:r>
            <a:r>
              <a:rPr lang="de-DE" sz="1900" dirty="0"/>
              <a:t> immediate </a:t>
            </a:r>
            <a:r>
              <a:rPr lang="de-DE" sz="1900" dirty="0" err="1"/>
              <a:t>changes</a:t>
            </a:r>
            <a:r>
              <a:rPr lang="de-DE" sz="1900" dirty="0"/>
              <a:t> </a:t>
            </a:r>
            <a:r>
              <a:rPr lang="de-DE" sz="1900" dirty="0" err="1"/>
              <a:t>by</a:t>
            </a:r>
            <a:r>
              <a:rPr lang="de-DE" sz="1900" dirty="0"/>
              <a:t> </a:t>
            </a:r>
            <a:r>
              <a:rPr lang="de-DE" sz="1900" dirty="0" err="1"/>
              <a:t>retracting</a:t>
            </a:r>
            <a:r>
              <a:rPr lang="de-DE" sz="1900" dirty="0"/>
              <a:t> a </a:t>
            </a:r>
            <a:r>
              <a:rPr lang="de-DE" sz="1900" dirty="0" err="1"/>
              <a:t>problematic</a:t>
            </a:r>
            <a:r>
              <a:rPr lang="de-DE" sz="1900" dirty="0"/>
              <a:t> </a:t>
            </a:r>
            <a:r>
              <a:rPr lang="de-DE" sz="1900" dirty="0" err="1"/>
              <a:t>post</a:t>
            </a:r>
            <a:r>
              <a:rPr lang="de-DE" sz="1900" dirty="0"/>
              <a:t> </a:t>
            </a:r>
            <a:r>
              <a:rPr lang="de-DE" sz="1900" dirty="0" err="1"/>
              <a:t>or</a:t>
            </a:r>
            <a:r>
              <a:rPr lang="de-DE" sz="1900" dirty="0"/>
              <a:t> </a:t>
            </a:r>
            <a:r>
              <a:rPr lang="de-DE" sz="1900" dirty="0" err="1"/>
              <a:t>apologising</a:t>
            </a:r>
            <a:r>
              <a:rPr lang="de-DE" sz="1900" dirty="0"/>
              <a:t> </a:t>
            </a:r>
            <a:r>
              <a:rPr lang="de-DE" sz="1900" dirty="0" err="1"/>
              <a:t>for</a:t>
            </a:r>
            <a:r>
              <a:rPr lang="de-DE" sz="1900" dirty="0"/>
              <a:t> an </a:t>
            </a:r>
            <a:r>
              <a:rPr lang="de-DE" sz="1900" dirty="0" err="1"/>
              <a:t>insensitive</a:t>
            </a:r>
            <a:r>
              <a:rPr lang="de-DE" sz="1900" dirty="0"/>
              <a:t> tweet.</a:t>
            </a:r>
            <a:br>
              <a:rPr lang="de-DE" dirty="0"/>
            </a:br>
            <a:endParaRPr dirty="0"/>
          </a:p>
        </p:txBody>
      </p:sp>
      <p:sp>
        <p:nvSpPr>
          <p:cNvPr id="2259" name="Google Shape;2259;p63"/>
          <p:cNvSpPr txBox="1">
            <a:spLocks noGrp="1"/>
          </p:cNvSpPr>
          <p:nvPr>
            <p:ph type="body" idx="2"/>
          </p:nvPr>
        </p:nvSpPr>
        <p:spPr>
          <a:xfrm>
            <a:off x="6441262" y="603708"/>
            <a:ext cx="5085159"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de-DE" sz="1800" dirty="0" err="1"/>
              <a:t>Social</a:t>
            </a:r>
            <a:r>
              <a:rPr lang="de-DE" sz="1800" dirty="0"/>
              <a:t> </a:t>
            </a:r>
            <a:r>
              <a:rPr lang="de-DE" sz="1800" dirty="0" err="1"/>
              <a:t>media</a:t>
            </a:r>
            <a:r>
              <a:rPr lang="de-DE" sz="1800" dirty="0"/>
              <a:t> </a:t>
            </a:r>
            <a:r>
              <a:rPr lang="de-DE" sz="1800" dirty="0" err="1"/>
              <a:t>monitoring</a:t>
            </a:r>
            <a:r>
              <a:rPr lang="de-DE" sz="1800" dirty="0"/>
              <a:t> </a:t>
            </a:r>
            <a:r>
              <a:rPr lang="de-DE" sz="1800" dirty="0" err="1"/>
              <a:t>offers</a:t>
            </a:r>
            <a:r>
              <a:rPr lang="de-DE" sz="1800" dirty="0"/>
              <a:t> </a:t>
            </a:r>
            <a:r>
              <a:rPr lang="de-DE" sz="1800" dirty="0" err="1"/>
              <a:t>key</a:t>
            </a:r>
            <a:r>
              <a:rPr lang="de-DE" sz="1800" dirty="0"/>
              <a:t> </a:t>
            </a:r>
            <a:r>
              <a:rPr lang="de-DE" sz="1800" dirty="0" err="1"/>
              <a:t>information</a:t>
            </a:r>
            <a:r>
              <a:rPr lang="de-DE" sz="1800" dirty="0"/>
              <a:t> </a:t>
            </a:r>
            <a:r>
              <a:rPr lang="de-DE" sz="1800" dirty="0" err="1"/>
              <a:t>about</a:t>
            </a:r>
            <a:r>
              <a:rPr lang="de-DE" sz="1800" dirty="0"/>
              <a:t> </a:t>
            </a:r>
            <a:r>
              <a:rPr lang="de-DE" sz="1800" dirty="0" err="1"/>
              <a:t>customers</a:t>
            </a:r>
            <a:r>
              <a:rPr lang="de-DE" sz="1800" dirty="0"/>
              <a:t>, </a:t>
            </a:r>
            <a:r>
              <a:rPr lang="de-DE" sz="1800" dirty="0" err="1"/>
              <a:t>competitors</a:t>
            </a:r>
            <a:r>
              <a:rPr lang="de-DE" sz="1800" dirty="0"/>
              <a:t> and </a:t>
            </a:r>
            <a:r>
              <a:rPr lang="de-DE" sz="1800" dirty="0" err="1"/>
              <a:t>general</a:t>
            </a:r>
            <a:r>
              <a:rPr lang="de-DE" sz="1800" dirty="0"/>
              <a:t> </a:t>
            </a:r>
            <a:r>
              <a:rPr lang="de-DE" sz="1800" dirty="0" err="1"/>
              <a:t>trends</a:t>
            </a:r>
            <a:r>
              <a:rPr lang="de-DE" sz="1800" dirty="0"/>
              <a:t> </a:t>
            </a:r>
            <a:endParaRPr sz="1800" dirty="0"/>
          </a:p>
        </p:txBody>
      </p:sp>
      <p:sp>
        <p:nvSpPr>
          <p:cNvPr id="2260" name="Google Shape;2260;p63"/>
          <p:cNvSpPr/>
          <p:nvPr/>
        </p:nvSpPr>
        <p:spPr>
          <a:xfrm>
            <a:off x="1" y="2858691"/>
            <a:ext cx="4893731" cy="654487"/>
          </a:xfrm>
          <a:prstGeom prst="homePlate">
            <a:avLst>
              <a:gd name="adj" fmla="val 2990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Trend &amp; Market Research</a:t>
            </a:r>
            <a:endParaRPr/>
          </a:p>
        </p:txBody>
      </p:sp>
      <p:sp>
        <p:nvSpPr>
          <p:cNvPr id="2261" name="Google Shape;2261;p63"/>
          <p:cNvSpPr/>
          <p:nvPr/>
        </p:nvSpPr>
        <p:spPr>
          <a:xfrm>
            <a:off x="1" y="2112448"/>
            <a:ext cx="4893731" cy="685866"/>
          </a:xfrm>
          <a:prstGeom prst="homePlate">
            <a:avLst>
              <a:gd name="adj" fmla="val 29904"/>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Competitor Analysis</a:t>
            </a:r>
            <a:endParaRPr/>
          </a:p>
        </p:txBody>
      </p:sp>
      <p:sp>
        <p:nvSpPr>
          <p:cNvPr id="2262" name="Google Shape;2262;p63"/>
          <p:cNvSpPr/>
          <p:nvPr/>
        </p:nvSpPr>
        <p:spPr>
          <a:xfrm>
            <a:off x="1" y="3612359"/>
            <a:ext cx="4893732" cy="646331"/>
          </a:xfrm>
          <a:prstGeom prst="homePlate">
            <a:avLst>
              <a:gd name="adj" fmla="val 2990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Product Innovation</a:t>
            </a:r>
            <a:endParaRPr/>
          </a:p>
        </p:txBody>
      </p:sp>
      <p:sp>
        <p:nvSpPr>
          <p:cNvPr id="2263" name="Google Shape;2263;p63"/>
          <p:cNvSpPr/>
          <p:nvPr/>
        </p:nvSpPr>
        <p:spPr>
          <a:xfrm>
            <a:off x="1" y="4369902"/>
            <a:ext cx="4893731" cy="646331"/>
          </a:xfrm>
          <a:prstGeom prst="homePlate">
            <a:avLst>
              <a:gd name="adj" fmla="val 2990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Crisis Management</a:t>
            </a:r>
            <a:endParaRPr/>
          </a:p>
        </p:txBody>
      </p:sp>
      <p:sp>
        <p:nvSpPr>
          <p:cNvPr id="2264" name="Google Shape;2264;p63"/>
          <p:cNvSpPr/>
          <p:nvPr/>
        </p:nvSpPr>
        <p:spPr>
          <a:xfrm>
            <a:off x="1" y="1343050"/>
            <a:ext cx="4893732" cy="685866"/>
          </a:xfrm>
          <a:prstGeom prst="homePlate">
            <a:avLst>
              <a:gd name="adj" fmla="val 29904"/>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Reputation Management</a:t>
            </a:r>
            <a:endParaRPr/>
          </a:p>
        </p:txBody>
      </p:sp>
      <p:sp>
        <p:nvSpPr>
          <p:cNvPr id="2265" name="Google Shape;2265;p63"/>
          <p:cNvSpPr txBox="1"/>
          <p:nvPr/>
        </p:nvSpPr>
        <p:spPr>
          <a:xfrm>
            <a:off x="6390273" y="235016"/>
            <a:ext cx="5085159" cy="582221"/>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90000"/>
              </a:lnSpc>
              <a:spcBef>
                <a:spcPts val="0"/>
              </a:spcBef>
              <a:spcAft>
                <a:spcPts val="0"/>
              </a:spcAft>
              <a:buClr>
                <a:schemeClr val="lt1"/>
              </a:buClr>
              <a:buSzPct val="100000"/>
              <a:buFont typeface="Arial"/>
              <a:buNone/>
            </a:pPr>
            <a:r>
              <a:rPr lang="de-DE" sz="3600" b="1" i="0" dirty="0">
                <a:solidFill>
                  <a:schemeClr val="lt1"/>
                </a:solidFill>
                <a:latin typeface="Calibri"/>
                <a:ea typeface="Calibri"/>
                <a:cs typeface="Calibri"/>
                <a:sym typeface="Calibri"/>
              </a:rPr>
              <a:t>SOCIAL MEDIA MONITORING</a:t>
            </a:r>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269"/>
        <p:cNvGrpSpPr/>
        <p:nvPr/>
      </p:nvGrpSpPr>
      <p:grpSpPr>
        <a:xfrm>
          <a:off x="0" y="0"/>
          <a:ext cx="0" cy="0"/>
          <a:chOff x="0" y="0"/>
          <a:chExt cx="0" cy="0"/>
        </a:xfrm>
      </p:grpSpPr>
      <p:sp>
        <p:nvSpPr>
          <p:cNvPr id="2270" name="Google Shape;2270;p64"/>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2271" name="Google Shape;2271;p64"/>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AWARENESS</a:t>
            </a:r>
            <a:endParaRPr/>
          </a:p>
        </p:txBody>
      </p:sp>
      <p:sp>
        <p:nvSpPr>
          <p:cNvPr id="2272" name="Google Shape;2272;p64"/>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2273" name="Google Shape;2273;p64"/>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LISTENING</a:t>
            </a:r>
            <a:endParaRPr/>
          </a:p>
        </p:txBody>
      </p:sp>
      <p:sp>
        <p:nvSpPr>
          <p:cNvPr id="2274" name="Google Shape;2274;p64"/>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2275" name="Google Shape;2275;p64"/>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TRANSPARENCY</a:t>
            </a:r>
            <a:endParaRPr/>
          </a:p>
        </p:txBody>
      </p:sp>
      <p:sp>
        <p:nvSpPr>
          <p:cNvPr id="2276" name="Google Shape;2276;p64"/>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2277" name="Google Shape;2277;p64"/>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FEEDBACK</a:t>
            </a:r>
            <a:endParaRPr/>
          </a:p>
        </p:txBody>
      </p:sp>
      <p:sp>
        <p:nvSpPr>
          <p:cNvPr id="2278" name="Google Shape;2278;p64"/>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5</a:t>
            </a:r>
            <a:endParaRPr/>
          </a:p>
        </p:txBody>
      </p:sp>
      <p:sp>
        <p:nvSpPr>
          <p:cNvPr id="2279" name="Google Shape;2279;p64"/>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a:t>RESOLUTION</a:t>
            </a:r>
            <a:endParaRPr/>
          </a:p>
        </p:txBody>
      </p:sp>
      <p:sp>
        <p:nvSpPr>
          <p:cNvPr id="2280" name="Google Shape;2280;p64"/>
          <p:cNvSpPr txBox="1">
            <a:spLocks noGrp="1"/>
          </p:cNvSpPr>
          <p:nvPr>
            <p:ph type="body" idx="14"/>
          </p:nvPr>
        </p:nvSpPr>
        <p:spPr>
          <a:xfrm>
            <a:off x="1575582" y="3064933"/>
            <a:ext cx="4180325" cy="3381211"/>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400"/>
              <a:buNone/>
            </a:pPr>
            <a:r>
              <a:rPr lang="de-DE" sz="2400" dirty="0">
                <a:solidFill>
                  <a:schemeClr val="lt1"/>
                </a:solidFill>
                <a:latin typeface="Calibri"/>
                <a:ea typeface="Calibri"/>
                <a:cs typeface="Calibri"/>
                <a:sym typeface="Calibri"/>
              </a:rPr>
              <a:t>On social </a:t>
            </a:r>
            <a:r>
              <a:rPr lang="de-DE" sz="2400" dirty="0" err="1">
                <a:solidFill>
                  <a:schemeClr val="lt1"/>
                </a:solidFill>
                <a:latin typeface="Calibri"/>
                <a:ea typeface="Calibri"/>
                <a:cs typeface="Calibri"/>
                <a:sym typeface="Calibri"/>
              </a:rPr>
              <a:t>media</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things</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can</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move</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blazingly</a:t>
            </a:r>
            <a:r>
              <a:rPr lang="de-DE" sz="2400" dirty="0">
                <a:solidFill>
                  <a:schemeClr val="lt1"/>
                </a:solidFill>
                <a:latin typeface="Calibri"/>
                <a:ea typeface="Calibri"/>
                <a:cs typeface="Calibri"/>
                <a:sym typeface="Calibri"/>
              </a:rPr>
              <a:t> fast. </a:t>
            </a:r>
            <a:r>
              <a:rPr lang="de-DE" sz="2400" dirty="0" err="1">
                <a:solidFill>
                  <a:schemeClr val="lt1"/>
                </a:solidFill>
                <a:latin typeface="Calibri"/>
                <a:ea typeface="Calibri"/>
                <a:cs typeface="Calibri"/>
                <a:sym typeface="Calibri"/>
              </a:rPr>
              <a:t>Sometimes</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it’s</a:t>
            </a:r>
            <a:r>
              <a:rPr lang="de-DE" sz="2400" dirty="0">
                <a:solidFill>
                  <a:schemeClr val="lt1"/>
                </a:solidFill>
                <a:latin typeface="Calibri"/>
                <a:ea typeface="Calibri"/>
                <a:cs typeface="Calibri"/>
                <a:sym typeface="Calibri"/>
              </a:rPr>
              <a:t> an Instagram </a:t>
            </a:r>
            <a:r>
              <a:rPr lang="de-DE" sz="2400" dirty="0" err="1">
                <a:solidFill>
                  <a:schemeClr val="lt1"/>
                </a:solidFill>
                <a:latin typeface="Calibri"/>
                <a:ea typeface="Calibri"/>
                <a:cs typeface="Calibri"/>
                <a:sym typeface="Calibri"/>
              </a:rPr>
              <a:t>post</a:t>
            </a:r>
            <a:r>
              <a:rPr lang="de-DE" sz="2400" dirty="0">
                <a:solidFill>
                  <a:schemeClr val="lt1"/>
                </a:solidFill>
                <a:latin typeface="Calibri"/>
                <a:ea typeface="Calibri"/>
                <a:cs typeface="Calibri"/>
                <a:sym typeface="Calibri"/>
              </a:rPr>
              <a:t> of a </a:t>
            </a:r>
            <a:r>
              <a:rPr lang="de-DE" sz="2400" dirty="0" err="1">
                <a:solidFill>
                  <a:schemeClr val="lt1"/>
                </a:solidFill>
                <a:latin typeface="Calibri"/>
                <a:ea typeface="Calibri"/>
                <a:cs typeface="Calibri"/>
                <a:sym typeface="Calibri"/>
              </a:rPr>
              <a:t>cat</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going</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inexplicably</a:t>
            </a:r>
            <a:r>
              <a:rPr lang="de-DE" sz="2400" dirty="0">
                <a:solidFill>
                  <a:schemeClr val="lt1"/>
                </a:solidFill>
                <a:latin typeface="Calibri"/>
                <a:ea typeface="Calibri"/>
                <a:cs typeface="Calibri"/>
                <a:sym typeface="Calibri"/>
              </a:rPr>
              <a:t> viral. But </a:t>
            </a:r>
            <a:r>
              <a:rPr lang="de-DE" sz="2400" dirty="0" err="1">
                <a:solidFill>
                  <a:schemeClr val="lt1"/>
                </a:solidFill>
                <a:latin typeface="Calibri"/>
                <a:ea typeface="Calibri"/>
                <a:cs typeface="Calibri"/>
                <a:sym typeface="Calibri"/>
              </a:rPr>
              <a:t>sometimes</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it’s</a:t>
            </a:r>
            <a:r>
              <a:rPr lang="de-DE" sz="2400" dirty="0">
                <a:solidFill>
                  <a:schemeClr val="lt1"/>
                </a:solidFill>
                <a:latin typeface="Calibri"/>
                <a:ea typeface="Calibri"/>
                <a:cs typeface="Calibri"/>
                <a:sym typeface="Calibri"/>
              </a:rPr>
              <a:t> a </a:t>
            </a:r>
            <a:r>
              <a:rPr lang="de-DE" sz="2400" dirty="0" err="1">
                <a:solidFill>
                  <a:schemeClr val="lt1"/>
                </a:solidFill>
                <a:latin typeface="Calibri"/>
                <a:ea typeface="Calibri"/>
                <a:cs typeface="Calibri"/>
                <a:sym typeface="Calibri"/>
              </a:rPr>
              <a:t>corporate</a:t>
            </a:r>
            <a:r>
              <a:rPr lang="de-DE" sz="2400" dirty="0">
                <a:solidFill>
                  <a:schemeClr val="lt1"/>
                </a:solidFill>
                <a:latin typeface="Calibri"/>
                <a:ea typeface="Calibri"/>
                <a:cs typeface="Calibri"/>
                <a:sym typeface="Calibri"/>
              </a:rPr>
              <a:t> PR </a:t>
            </a:r>
            <a:r>
              <a:rPr lang="de-DE" sz="2400" dirty="0" err="1">
                <a:solidFill>
                  <a:schemeClr val="lt1"/>
                </a:solidFill>
                <a:latin typeface="Calibri"/>
                <a:ea typeface="Calibri"/>
                <a:cs typeface="Calibri"/>
                <a:sym typeface="Calibri"/>
              </a:rPr>
              <a:t>crisis</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that</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seems</a:t>
            </a:r>
            <a:r>
              <a:rPr lang="de-DE" sz="2400" dirty="0">
                <a:solidFill>
                  <a:schemeClr val="lt1"/>
                </a:solidFill>
                <a:latin typeface="Calibri"/>
                <a:ea typeface="Calibri"/>
                <a:cs typeface="Calibri"/>
                <a:sym typeface="Calibri"/>
              </a:rPr>
              <a:t> to </a:t>
            </a:r>
            <a:r>
              <a:rPr lang="de-DE" sz="2400" dirty="0" err="1">
                <a:solidFill>
                  <a:schemeClr val="lt1"/>
                </a:solidFill>
                <a:latin typeface="Calibri"/>
                <a:ea typeface="Calibri"/>
                <a:cs typeface="Calibri"/>
                <a:sym typeface="Calibri"/>
              </a:rPr>
              <a:t>come</a:t>
            </a:r>
            <a:r>
              <a:rPr lang="de-DE" sz="2400" dirty="0">
                <a:solidFill>
                  <a:schemeClr val="lt1"/>
                </a:solidFill>
                <a:latin typeface="Calibri"/>
                <a:ea typeface="Calibri"/>
                <a:cs typeface="Calibri"/>
                <a:sym typeface="Calibri"/>
              </a:rPr>
              <a:t> out of </a:t>
            </a:r>
            <a:r>
              <a:rPr lang="de-DE" sz="2400" dirty="0" err="1">
                <a:solidFill>
                  <a:schemeClr val="lt1"/>
                </a:solidFill>
                <a:latin typeface="Calibri"/>
                <a:ea typeface="Calibri"/>
                <a:cs typeface="Calibri"/>
                <a:sym typeface="Calibri"/>
              </a:rPr>
              <a:t>nowhere</a:t>
            </a:r>
            <a:r>
              <a:rPr lang="de-DE" sz="2400" dirty="0">
                <a:solidFill>
                  <a:schemeClr val="lt1"/>
                </a:solidFill>
                <a:latin typeface="Calibri"/>
                <a:ea typeface="Calibri"/>
                <a:cs typeface="Calibri"/>
                <a:sym typeface="Calibri"/>
              </a:rPr>
              <a:t>, but </a:t>
            </a:r>
            <a:r>
              <a:rPr lang="de-DE" sz="2400" dirty="0" err="1">
                <a:solidFill>
                  <a:schemeClr val="lt1"/>
                </a:solidFill>
                <a:latin typeface="Calibri"/>
                <a:ea typeface="Calibri"/>
                <a:cs typeface="Calibri"/>
                <a:sym typeface="Calibri"/>
              </a:rPr>
              <a:t>can</a:t>
            </a:r>
            <a:r>
              <a:rPr lang="de-DE" sz="2400" dirty="0">
                <a:solidFill>
                  <a:schemeClr val="lt1"/>
                </a:solidFill>
                <a:latin typeface="Calibri"/>
                <a:ea typeface="Calibri"/>
                <a:cs typeface="Calibri"/>
                <a:sym typeface="Calibri"/>
              </a:rPr>
              <a:t> do </a:t>
            </a:r>
            <a:r>
              <a:rPr lang="de-DE" dirty="0"/>
              <a:t>irreparable</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damage</a:t>
            </a:r>
            <a:r>
              <a:rPr lang="de-DE" sz="2400" dirty="0">
                <a:solidFill>
                  <a:schemeClr val="lt1"/>
                </a:solidFill>
                <a:latin typeface="Calibri"/>
                <a:ea typeface="Calibri"/>
                <a:cs typeface="Calibri"/>
                <a:sym typeface="Calibri"/>
              </a:rPr>
              <a:t>.</a:t>
            </a:r>
            <a:endParaRPr dirty="0"/>
          </a:p>
          <a:p>
            <a:pPr marL="228600" lvl="0" indent="-228600" algn="l" rtl="0">
              <a:lnSpc>
                <a:spcPct val="90000"/>
              </a:lnSpc>
              <a:spcBef>
                <a:spcPts val="1000"/>
              </a:spcBef>
              <a:spcAft>
                <a:spcPts val="0"/>
              </a:spcAft>
              <a:buClr>
                <a:schemeClr val="lt1"/>
              </a:buClr>
              <a:buSzPts val="2400"/>
              <a:buNone/>
            </a:pPr>
            <a:endParaRPr dirty="0"/>
          </a:p>
        </p:txBody>
      </p:sp>
      <p:sp>
        <p:nvSpPr>
          <p:cNvPr id="2281" name="Google Shape;2281;p64"/>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a:t>FIVE STEPS of Managing a SOCIAL MEDIA CRISIS</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285"/>
        <p:cNvGrpSpPr/>
        <p:nvPr/>
      </p:nvGrpSpPr>
      <p:grpSpPr>
        <a:xfrm>
          <a:off x="0" y="0"/>
          <a:ext cx="0" cy="0"/>
          <a:chOff x="0" y="0"/>
          <a:chExt cx="0" cy="0"/>
        </a:xfrm>
      </p:grpSpPr>
      <p:sp>
        <p:nvSpPr>
          <p:cNvPr id="2286" name="Google Shape;2286;p65"/>
          <p:cNvSpPr txBox="1">
            <a:spLocks noGrp="1"/>
          </p:cNvSpPr>
          <p:nvPr>
            <p:ph type="body" idx="1"/>
          </p:nvPr>
        </p:nvSpPr>
        <p:spPr>
          <a:xfrm>
            <a:off x="1354667" y="3716869"/>
            <a:ext cx="5181600" cy="1710267"/>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100000"/>
              </a:lnSpc>
              <a:spcBef>
                <a:spcPts val="0"/>
              </a:spcBef>
              <a:spcAft>
                <a:spcPts val="0"/>
              </a:spcAft>
              <a:buClr>
                <a:srgbClr val="595A59"/>
              </a:buClr>
              <a:buSzPct val="100000"/>
              <a:buNone/>
            </a:pPr>
            <a:r>
              <a:rPr lang="de-DE" sz="2500" b="1" dirty="0"/>
              <a:t>Be</a:t>
            </a:r>
            <a:r>
              <a:rPr lang="de-DE" sz="2500" dirty="0"/>
              <a:t> </a:t>
            </a:r>
            <a:r>
              <a:rPr lang="de-DE" sz="2500" b="1" dirty="0"/>
              <a:t>alert</a:t>
            </a:r>
            <a:r>
              <a:rPr lang="de-DE" sz="2500" dirty="0"/>
              <a:t> and </a:t>
            </a:r>
            <a:r>
              <a:rPr lang="de-DE" sz="2500" dirty="0" err="1"/>
              <a:t>take</a:t>
            </a:r>
            <a:r>
              <a:rPr lang="de-DE" sz="2500" dirty="0"/>
              <a:t> </a:t>
            </a:r>
            <a:r>
              <a:rPr lang="de-DE" sz="2500" dirty="0" err="1"/>
              <a:t>notice</a:t>
            </a:r>
            <a:r>
              <a:rPr lang="de-DE" sz="2500" dirty="0"/>
              <a:t> of </a:t>
            </a:r>
            <a:r>
              <a:rPr lang="de-DE" sz="2500" dirty="0" err="1"/>
              <a:t>information</a:t>
            </a:r>
            <a:r>
              <a:rPr lang="de-DE" sz="2500" dirty="0"/>
              <a:t> </a:t>
            </a:r>
            <a:r>
              <a:rPr lang="de-DE" sz="2500" dirty="0" err="1"/>
              <a:t>about</a:t>
            </a:r>
            <a:r>
              <a:rPr lang="de-DE" sz="2500" dirty="0"/>
              <a:t> </a:t>
            </a:r>
            <a:r>
              <a:rPr lang="de-DE" sz="2500" dirty="0" err="1"/>
              <a:t>your</a:t>
            </a:r>
            <a:r>
              <a:rPr lang="de-DE" sz="2500" dirty="0"/>
              <a:t> </a:t>
            </a:r>
            <a:r>
              <a:rPr lang="de-DE" sz="2500" dirty="0" err="1"/>
              <a:t>business</a:t>
            </a:r>
            <a:r>
              <a:rPr lang="de-DE" sz="2500" dirty="0"/>
              <a:t> on social </a:t>
            </a:r>
            <a:r>
              <a:rPr lang="de-DE" sz="2500" dirty="0" err="1"/>
              <a:t>media</a:t>
            </a:r>
            <a:r>
              <a:rPr lang="de-DE" sz="2500" dirty="0"/>
              <a:t>. </a:t>
            </a:r>
            <a:endParaRPr dirty="0"/>
          </a:p>
          <a:p>
            <a:pPr marL="228600" lvl="0" indent="-228600" algn="l" rtl="0">
              <a:lnSpc>
                <a:spcPct val="100000"/>
              </a:lnSpc>
              <a:spcBef>
                <a:spcPts val="600"/>
              </a:spcBef>
              <a:spcAft>
                <a:spcPts val="0"/>
              </a:spcAft>
              <a:buClr>
                <a:srgbClr val="595A59"/>
              </a:buClr>
              <a:buSzPct val="100000"/>
              <a:buNone/>
            </a:pPr>
            <a:r>
              <a:rPr lang="de-DE" sz="2500" dirty="0"/>
              <a:t>Set </a:t>
            </a:r>
            <a:r>
              <a:rPr lang="de-DE" sz="2500" dirty="0" err="1"/>
              <a:t>up</a:t>
            </a:r>
            <a:r>
              <a:rPr lang="de-DE" sz="2500" dirty="0"/>
              <a:t> and monitor </a:t>
            </a:r>
            <a:r>
              <a:rPr lang="de-DE" sz="2500" dirty="0" err="1"/>
              <a:t>keywords</a:t>
            </a:r>
            <a:r>
              <a:rPr lang="de-DE" sz="2500" dirty="0"/>
              <a:t> </a:t>
            </a:r>
            <a:r>
              <a:rPr lang="de-DE" sz="2500" dirty="0" err="1"/>
              <a:t>about</a:t>
            </a:r>
            <a:r>
              <a:rPr lang="de-DE" sz="2500" dirty="0"/>
              <a:t> </a:t>
            </a:r>
            <a:r>
              <a:rPr lang="de-DE" sz="2500" dirty="0" err="1"/>
              <a:t>your</a:t>
            </a:r>
            <a:r>
              <a:rPr lang="de-DE" sz="2500" dirty="0"/>
              <a:t> </a:t>
            </a:r>
            <a:r>
              <a:rPr lang="de-DE" sz="2500" dirty="0" err="1"/>
              <a:t>business</a:t>
            </a:r>
            <a:r>
              <a:rPr lang="de-DE" sz="2500" dirty="0"/>
              <a:t>; </a:t>
            </a:r>
            <a:r>
              <a:rPr lang="de-DE" sz="2500" dirty="0" err="1"/>
              <a:t>stay</a:t>
            </a:r>
            <a:r>
              <a:rPr lang="de-DE" sz="2500" dirty="0"/>
              <a:t> </a:t>
            </a:r>
            <a:r>
              <a:rPr lang="de-DE" sz="2500" dirty="0" err="1"/>
              <a:t>up</a:t>
            </a:r>
            <a:r>
              <a:rPr lang="de-DE" sz="2500" dirty="0"/>
              <a:t> to date </a:t>
            </a:r>
            <a:r>
              <a:rPr lang="de-DE" sz="2500" dirty="0" err="1"/>
              <a:t>about</a:t>
            </a:r>
            <a:r>
              <a:rPr lang="de-DE" sz="2500" dirty="0"/>
              <a:t> </a:t>
            </a:r>
            <a:r>
              <a:rPr lang="de-DE" sz="2500" dirty="0" err="1"/>
              <a:t>your</a:t>
            </a:r>
            <a:r>
              <a:rPr lang="de-DE" sz="2500" dirty="0"/>
              <a:t> </a:t>
            </a:r>
            <a:r>
              <a:rPr lang="de-DE" sz="2500" dirty="0" err="1"/>
              <a:t>business</a:t>
            </a:r>
            <a:r>
              <a:rPr lang="de-DE" sz="2500" dirty="0"/>
              <a:t>. Pay </a:t>
            </a:r>
            <a:r>
              <a:rPr lang="de-DE" sz="2500" dirty="0" err="1"/>
              <a:t>attention</a:t>
            </a:r>
            <a:r>
              <a:rPr lang="de-DE" sz="2500" dirty="0"/>
              <a:t> to </a:t>
            </a:r>
            <a:r>
              <a:rPr lang="de-DE" sz="2500" dirty="0" err="1"/>
              <a:t>sudden</a:t>
            </a:r>
            <a:r>
              <a:rPr lang="de-DE" sz="2500" dirty="0"/>
              <a:t> </a:t>
            </a:r>
            <a:r>
              <a:rPr lang="de-DE" sz="2500" dirty="0" err="1"/>
              <a:t>changes</a:t>
            </a:r>
            <a:r>
              <a:rPr lang="de-DE" sz="2500" dirty="0"/>
              <a:t> in tone and </a:t>
            </a:r>
            <a:r>
              <a:rPr lang="de-DE" sz="2500" dirty="0" err="1"/>
              <a:t>mood</a:t>
            </a:r>
            <a:r>
              <a:rPr lang="de-DE" sz="2500" dirty="0"/>
              <a:t>.</a:t>
            </a:r>
            <a:endParaRPr dirty="0"/>
          </a:p>
          <a:p>
            <a:pPr marL="228600" lvl="0" indent="-228600" algn="ctr" rtl="0">
              <a:lnSpc>
                <a:spcPct val="90000"/>
              </a:lnSpc>
              <a:spcBef>
                <a:spcPts val="1000"/>
              </a:spcBef>
              <a:spcAft>
                <a:spcPts val="0"/>
              </a:spcAft>
              <a:buClr>
                <a:srgbClr val="595A59"/>
              </a:buClr>
              <a:buSzPct val="100000"/>
              <a:buNone/>
            </a:pPr>
            <a:endParaRPr dirty="0"/>
          </a:p>
        </p:txBody>
      </p:sp>
      <p:sp>
        <p:nvSpPr>
          <p:cNvPr id="2287" name="Google Shape;2287;p65"/>
          <p:cNvSpPr txBox="1">
            <a:spLocks noGrp="1"/>
          </p:cNvSpPr>
          <p:nvPr>
            <p:ph type="body" idx="2"/>
          </p:nvPr>
        </p:nvSpPr>
        <p:spPr>
          <a:xfrm>
            <a:off x="7484533" y="1063485"/>
            <a:ext cx="4224867" cy="2145382"/>
          </a:xfrm>
          <a:prstGeom prst="rect">
            <a:avLst/>
          </a:prstGeom>
          <a:noFill/>
          <a:ln>
            <a:noFill/>
          </a:ln>
        </p:spPr>
        <p:txBody>
          <a:bodyPr spcFirstLastPara="1" wrap="square" lIns="91425" tIns="45700" rIns="91425" bIns="45700" anchor="t" anchorCtr="0">
            <a:normAutofit fontScale="55000" lnSpcReduction="20000"/>
          </a:bodyPr>
          <a:lstStyle/>
          <a:p>
            <a:pPr marL="228600" lvl="0" indent="-228600" algn="l" rtl="0">
              <a:lnSpc>
                <a:spcPct val="100000"/>
              </a:lnSpc>
              <a:spcBef>
                <a:spcPts val="0"/>
              </a:spcBef>
              <a:spcAft>
                <a:spcPts val="0"/>
              </a:spcAft>
              <a:buClr>
                <a:srgbClr val="595A59"/>
              </a:buClr>
              <a:buSzPct val="100000"/>
              <a:buNone/>
            </a:pPr>
            <a:r>
              <a:rPr lang="de-DE" sz="3800" b="1" dirty="0"/>
              <a:t>Listen</a:t>
            </a:r>
            <a:r>
              <a:rPr lang="de-DE" sz="3800" dirty="0"/>
              <a:t> </a:t>
            </a:r>
            <a:r>
              <a:rPr lang="de-DE" sz="3800" b="1" dirty="0"/>
              <a:t>and </a:t>
            </a:r>
            <a:r>
              <a:rPr lang="de-DE" sz="3800" b="1" dirty="0" err="1"/>
              <a:t>answer</a:t>
            </a:r>
            <a:r>
              <a:rPr lang="de-DE" sz="3800" dirty="0"/>
              <a:t>. Pay </a:t>
            </a:r>
            <a:r>
              <a:rPr lang="de-DE" sz="3800" dirty="0" err="1"/>
              <a:t>attention</a:t>
            </a:r>
            <a:r>
              <a:rPr lang="de-DE" sz="3800" dirty="0"/>
              <a:t> to </a:t>
            </a:r>
            <a:r>
              <a:rPr lang="de-DE" sz="3800" dirty="0" err="1"/>
              <a:t>which</a:t>
            </a:r>
            <a:r>
              <a:rPr lang="de-DE" sz="3800" dirty="0"/>
              <a:t> </a:t>
            </a:r>
            <a:r>
              <a:rPr lang="de-DE" sz="3800" dirty="0" err="1"/>
              <a:t>platforms</a:t>
            </a:r>
            <a:r>
              <a:rPr lang="de-DE" sz="3800" dirty="0"/>
              <a:t> negative </a:t>
            </a:r>
            <a:r>
              <a:rPr lang="de-DE" sz="3800" dirty="0" err="1"/>
              <a:t>comments</a:t>
            </a:r>
            <a:r>
              <a:rPr lang="de-DE" sz="3800" dirty="0"/>
              <a:t> </a:t>
            </a:r>
            <a:r>
              <a:rPr lang="de-DE" sz="3800" dirty="0" err="1"/>
              <a:t>are</a:t>
            </a:r>
            <a:r>
              <a:rPr lang="de-DE" sz="3800" dirty="0"/>
              <a:t> </a:t>
            </a:r>
            <a:r>
              <a:rPr lang="de-DE" sz="3800" dirty="0" err="1"/>
              <a:t>found</a:t>
            </a:r>
            <a:r>
              <a:rPr lang="de-DE" sz="3800" dirty="0"/>
              <a:t> on. </a:t>
            </a:r>
            <a:r>
              <a:rPr lang="de-DE" sz="3800" dirty="0" err="1"/>
              <a:t>Answer</a:t>
            </a:r>
            <a:r>
              <a:rPr lang="de-DE" sz="3800" dirty="0"/>
              <a:t> </a:t>
            </a:r>
            <a:r>
              <a:rPr lang="de-DE" sz="3800" dirty="0" err="1"/>
              <a:t>them</a:t>
            </a:r>
            <a:r>
              <a:rPr lang="de-DE" sz="3800" dirty="0"/>
              <a:t> </a:t>
            </a:r>
            <a:r>
              <a:rPr lang="de-DE" sz="3800" dirty="0" err="1"/>
              <a:t>both</a:t>
            </a:r>
            <a:r>
              <a:rPr lang="de-DE" sz="3800" dirty="0"/>
              <a:t> </a:t>
            </a:r>
            <a:r>
              <a:rPr lang="de-DE" sz="3800" dirty="0" err="1"/>
              <a:t>directly</a:t>
            </a:r>
            <a:r>
              <a:rPr lang="de-DE" sz="3800" dirty="0"/>
              <a:t> and at </a:t>
            </a:r>
            <a:r>
              <a:rPr lang="de-DE" sz="3800" dirty="0" err="1"/>
              <a:t>the</a:t>
            </a:r>
            <a:r>
              <a:rPr lang="de-DE" sz="3800" dirty="0"/>
              <a:t> same time in a </a:t>
            </a:r>
            <a:r>
              <a:rPr lang="de-DE" sz="3800" dirty="0" err="1"/>
              <a:t>more</a:t>
            </a:r>
            <a:r>
              <a:rPr lang="de-DE" sz="3800" dirty="0"/>
              <a:t> </a:t>
            </a:r>
            <a:r>
              <a:rPr lang="de-DE" sz="3800" dirty="0" err="1"/>
              <a:t>general</a:t>
            </a:r>
            <a:r>
              <a:rPr lang="de-DE" sz="3800" dirty="0"/>
              <a:t> </a:t>
            </a:r>
            <a:r>
              <a:rPr lang="de-DE" sz="3800" dirty="0" err="1"/>
              <a:t>way</a:t>
            </a:r>
            <a:r>
              <a:rPr lang="de-DE" sz="3800" dirty="0"/>
              <a:t>. </a:t>
            </a:r>
            <a:endParaRPr dirty="0"/>
          </a:p>
          <a:p>
            <a:pPr marL="228600" lvl="0" indent="-228600" algn="l" rtl="0">
              <a:lnSpc>
                <a:spcPct val="100000"/>
              </a:lnSpc>
              <a:spcBef>
                <a:spcPts val="600"/>
              </a:spcBef>
              <a:spcAft>
                <a:spcPts val="0"/>
              </a:spcAft>
              <a:buClr>
                <a:srgbClr val="595A59"/>
              </a:buClr>
              <a:buSzPct val="100000"/>
              <a:buNone/>
            </a:pPr>
            <a:r>
              <a:rPr lang="de-DE" sz="3800" dirty="0" err="1"/>
              <a:t>Invite</a:t>
            </a:r>
            <a:r>
              <a:rPr lang="de-DE" sz="3800" dirty="0"/>
              <a:t> </a:t>
            </a:r>
            <a:r>
              <a:rPr lang="de-DE" sz="3800" dirty="0" err="1"/>
              <a:t>people</a:t>
            </a:r>
            <a:r>
              <a:rPr lang="de-DE" sz="3800" dirty="0"/>
              <a:t> to </a:t>
            </a:r>
            <a:r>
              <a:rPr lang="de-DE" sz="3800" dirty="0" err="1"/>
              <a:t>contact</a:t>
            </a:r>
            <a:r>
              <a:rPr lang="de-DE" sz="3800" dirty="0"/>
              <a:t> </a:t>
            </a:r>
            <a:r>
              <a:rPr lang="de-DE" sz="3800" dirty="0" err="1"/>
              <a:t>you</a:t>
            </a:r>
            <a:r>
              <a:rPr lang="de-DE" sz="3800" dirty="0"/>
              <a:t> </a:t>
            </a:r>
            <a:r>
              <a:rPr lang="de-DE" sz="3800" dirty="0" err="1"/>
              <a:t>directly</a:t>
            </a:r>
            <a:r>
              <a:rPr lang="de-DE" sz="3800" dirty="0"/>
              <a:t> via email to </a:t>
            </a:r>
            <a:r>
              <a:rPr lang="de-DE" sz="3800" dirty="0" err="1"/>
              <a:t>solve</a:t>
            </a:r>
            <a:r>
              <a:rPr lang="de-DE" sz="3800" dirty="0"/>
              <a:t> </a:t>
            </a:r>
            <a:r>
              <a:rPr lang="de-DE" sz="3800" dirty="0" err="1"/>
              <a:t>problems</a:t>
            </a:r>
            <a:r>
              <a:rPr lang="de-DE" sz="3800" dirty="0"/>
              <a:t>.</a:t>
            </a:r>
            <a:endParaRPr sz="3800" i="1" dirty="0"/>
          </a:p>
          <a:p>
            <a:pPr marL="228600" lvl="0" indent="-228600" algn="ctr" rtl="0">
              <a:lnSpc>
                <a:spcPct val="90000"/>
              </a:lnSpc>
              <a:spcBef>
                <a:spcPts val="1000"/>
              </a:spcBef>
              <a:spcAft>
                <a:spcPts val="0"/>
              </a:spcAft>
              <a:buClr>
                <a:srgbClr val="595A59"/>
              </a:buClr>
              <a:buSzPct val="100000"/>
              <a:buNone/>
            </a:pPr>
            <a:endParaRPr dirty="0"/>
          </a:p>
        </p:txBody>
      </p:sp>
      <p:sp>
        <p:nvSpPr>
          <p:cNvPr id="2288" name="Google Shape;2288;p65"/>
          <p:cNvSpPr txBox="1"/>
          <p:nvPr/>
        </p:nvSpPr>
        <p:spPr>
          <a:xfrm>
            <a:off x="3747016" y="20305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1</a:t>
            </a:r>
            <a:endParaRPr/>
          </a:p>
        </p:txBody>
      </p:sp>
      <p:sp>
        <p:nvSpPr>
          <p:cNvPr id="2289" name="Google Shape;2289;p65"/>
          <p:cNvSpPr txBox="1"/>
          <p:nvPr/>
        </p:nvSpPr>
        <p:spPr>
          <a:xfrm>
            <a:off x="9013282" y="4138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2</a:t>
            </a:r>
            <a:endParaRPr/>
          </a:p>
        </p:txBody>
      </p:sp>
      <p:sp>
        <p:nvSpPr>
          <p:cNvPr id="2290" name="Google Shape;2290;p65"/>
          <p:cNvSpPr/>
          <p:nvPr/>
        </p:nvSpPr>
        <p:spPr>
          <a:xfrm flipH="1">
            <a:off x="-42334" y="127000"/>
            <a:ext cx="4021665" cy="1303864"/>
          </a:xfrm>
          <a:prstGeom prst="rect">
            <a:avLst/>
          </a:pr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800" b="1">
                <a:solidFill>
                  <a:schemeClr val="lt1"/>
                </a:solidFill>
                <a:latin typeface="Calibri"/>
                <a:ea typeface="Calibri"/>
                <a:cs typeface="Calibri"/>
                <a:sym typeface="Calibri"/>
              </a:rPr>
              <a:t>FIVE STEPS of Managing a SOCIAL MEDIA CRISIS</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294"/>
        <p:cNvGrpSpPr/>
        <p:nvPr/>
      </p:nvGrpSpPr>
      <p:grpSpPr>
        <a:xfrm>
          <a:off x="0" y="0"/>
          <a:ext cx="0" cy="0"/>
          <a:chOff x="0" y="0"/>
          <a:chExt cx="0" cy="0"/>
        </a:xfrm>
      </p:grpSpPr>
      <p:sp>
        <p:nvSpPr>
          <p:cNvPr id="2295" name="Google Shape;2295;p66"/>
          <p:cNvSpPr txBox="1">
            <a:spLocks noGrp="1"/>
          </p:cNvSpPr>
          <p:nvPr>
            <p:ph type="body" idx="1"/>
          </p:nvPr>
        </p:nvSpPr>
        <p:spPr>
          <a:xfrm>
            <a:off x="67734" y="3720417"/>
            <a:ext cx="5748866" cy="1198716"/>
          </a:xfrm>
          <a:prstGeom prst="rect">
            <a:avLst/>
          </a:prstGeom>
          <a:noFill/>
          <a:ln>
            <a:noFill/>
          </a:ln>
        </p:spPr>
        <p:txBody>
          <a:bodyPr spcFirstLastPara="1" wrap="square" lIns="91425" tIns="45700" rIns="91425" bIns="45700" anchor="t" anchorCtr="0">
            <a:normAutofit fontScale="70000" lnSpcReduction="20000"/>
          </a:bodyPr>
          <a:lstStyle/>
          <a:p>
            <a:pPr marL="228600" lvl="0" indent="-228600" algn="l" rtl="0">
              <a:lnSpc>
                <a:spcPct val="100000"/>
              </a:lnSpc>
              <a:spcBef>
                <a:spcPts val="0"/>
              </a:spcBef>
              <a:spcAft>
                <a:spcPts val="0"/>
              </a:spcAft>
              <a:buClr>
                <a:srgbClr val="595A59"/>
              </a:buClr>
              <a:buSzPct val="100000"/>
              <a:buNone/>
            </a:pPr>
            <a:r>
              <a:rPr lang="de-DE" sz="3000" dirty="0"/>
              <a:t>Be </a:t>
            </a:r>
            <a:r>
              <a:rPr lang="de-DE" sz="3000" b="1" dirty="0"/>
              <a:t>honest</a:t>
            </a:r>
            <a:r>
              <a:rPr lang="de-DE" sz="3000" dirty="0"/>
              <a:t> and </a:t>
            </a:r>
            <a:r>
              <a:rPr lang="de-DE" sz="3000" b="1" dirty="0"/>
              <a:t>transparent</a:t>
            </a:r>
            <a:r>
              <a:rPr lang="de-DE" sz="3000" dirty="0"/>
              <a:t> </a:t>
            </a:r>
            <a:r>
              <a:rPr lang="de-DE" sz="3000" dirty="0" err="1"/>
              <a:t>if</a:t>
            </a:r>
            <a:r>
              <a:rPr lang="de-DE" sz="3000" dirty="0"/>
              <a:t> </a:t>
            </a:r>
            <a:r>
              <a:rPr lang="de-DE" sz="3000" dirty="0" err="1"/>
              <a:t>there</a:t>
            </a:r>
            <a:r>
              <a:rPr lang="de-DE" sz="3000" dirty="0"/>
              <a:t> </a:t>
            </a:r>
            <a:r>
              <a:rPr lang="de-DE" sz="3000" dirty="0" err="1"/>
              <a:t>are</a:t>
            </a:r>
            <a:r>
              <a:rPr lang="de-DE" sz="3000" dirty="0"/>
              <a:t> </a:t>
            </a:r>
            <a:r>
              <a:rPr lang="de-DE" sz="3000" dirty="0" err="1"/>
              <a:t>problems</a:t>
            </a:r>
            <a:r>
              <a:rPr lang="de-DE" sz="3000" dirty="0"/>
              <a:t>. Try to </a:t>
            </a:r>
            <a:r>
              <a:rPr lang="de-DE" sz="3000" dirty="0" err="1"/>
              <a:t>solve</a:t>
            </a:r>
            <a:r>
              <a:rPr lang="de-DE" sz="3000" dirty="0"/>
              <a:t> </a:t>
            </a:r>
            <a:r>
              <a:rPr lang="de-DE" sz="3000" dirty="0" err="1"/>
              <a:t>these</a:t>
            </a:r>
            <a:r>
              <a:rPr lang="de-DE" sz="3000" dirty="0"/>
              <a:t> </a:t>
            </a:r>
            <a:r>
              <a:rPr lang="de-DE" sz="3000" dirty="0" err="1"/>
              <a:t>problems</a:t>
            </a:r>
            <a:r>
              <a:rPr lang="de-DE" sz="3000" dirty="0"/>
              <a:t> - </a:t>
            </a:r>
            <a:r>
              <a:rPr lang="de-DE" sz="3000" dirty="0" err="1"/>
              <a:t>if</a:t>
            </a:r>
            <a:r>
              <a:rPr lang="de-DE" sz="3000" dirty="0"/>
              <a:t> </a:t>
            </a:r>
            <a:r>
              <a:rPr lang="de-DE" sz="3000" dirty="0" err="1"/>
              <a:t>necessary</a:t>
            </a:r>
            <a:r>
              <a:rPr lang="de-DE" sz="3000" dirty="0"/>
              <a:t>, in </a:t>
            </a:r>
            <a:r>
              <a:rPr lang="de-DE" sz="3000" dirty="0" err="1"/>
              <a:t>smaller</a:t>
            </a:r>
            <a:r>
              <a:rPr lang="de-DE" sz="3000" dirty="0"/>
              <a:t> </a:t>
            </a:r>
            <a:r>
              <a:rPr lang="de-DE" sz="3000" dirty="0" err="1"/>
              <a:t>steps</a:t>
            </a:r>
            <a:r>
              <a:rPr lang="de-DE" sz="3000" dirty="0"/>
              <a:t>. Talk </a:t>
            </a:r>
            <a:r>
              <a:rPr lang="de-DE" sz="3000" dirty="0" err="1"/>
              <a:t>about</a:t>
            </a:r>
            <a:r>
              <a:rPr lang="de-DE" sz="3000" dirty="0"/>
              <a:t> </a:t>
            </a:r>
            <a:r>
              <a:rPr lang="de-DE" sz="3000" dirty="0" err="1"/>
              <a:t>how</a:t>
            </a:r>
            <a:r>
              <a:rPr lang="de-DE" sz="3000" dirty="0"/>
              <a:t> </a:t>
            </a:r>
            <a:r>
              <a:rPr lang="de-DE" sz="3000" dirty="0" err="1"/>
              <a:t>you</a:t>
            </a:r>
            <a:r>
              <a:rPr lang="de-DE" sz="3000" dirty="0"/>
              <a:t> will </a:t>
            </a:r>
            <a:r>
              <a:rPr lang="de-DE" sz="3000" dirty="0" err="1"/>
              <a:t>solve</a:t>
            </a:r>
            <a:r>
              <a:rPr lang="de-DE" sz="3000" dirty="0"/>
              <a:t> the </a:t>
            </a:r>
            <a:r>
              <a:rPr lang="de-DE" sz="3000" dirty="0" err="1"/>
              <a:t>problem</a:t>
            </a:r>
            <a:r>
              <a:rPr lang="de-DE" sz="3000" dirty="0"/>
              <a:t>.</a:t>
            </a:r>
            <a:endParaRPr sz="3000" i="1" dirty="0"/>
          </a:p>
          <a:p>
            <a:pPr marL="228600" lvl="0" indent="-228600" algn="l" rtl="0">
              <a:lnSpc>
                <a:spcPct val="100000"/>
              </a:lnSpc>
              <a:spcBef>
                <a:spcPts val="600"/>
              </a:spcBef>
              <a:spcAft>
                <a:spcPts val="0"/>
              </a:spcAft>
              <a:buClr>
                <a:srgbClr val="595A59"/>
              </a:buClr>
              <a:buSzPct val="100000"/>
              <a:buNone/>
            </a:pPr>
            <a:endParaRPr sz="2400" dirty="0"/>
          </a:p>
          <a:p>
            <a:pPr marL="228600" lvl="0" indent="-228600" algn="ctr" rtl="0">
              <a:lnSpc>
                <a:spcPct val="90000"/>
              </a:lnSpc>
              <a:spcBef>
                <a:spcPts val="1000"/>
              </a:spcBef>
              <a:spcAft>
                <a:spcPts val="0"/>
              </a:spcAft>
              <a:buClr>
                <a:srgbClr val="595A59"/>
              </a:buClr>
              <a:buSzPct val="100000"/>
              <a:buNone/>
            </a:pPr>
            <a:endParaRPr dirty="0"/>
          </a:p>
        </p:txBody>
      </p:sp>
      <p:sp>
        <p:nvSpPr>
          <p:cNvPr id="2296" name="Google Shape;2296;p66"/>
          <p:cNvSpPr txBox="1">
            <a:spLocks noGrp="1"/>
          </p:cNvSpPr>
          <p:nvPr>
            <p:ph type="body" idx="2"/>
          </p:nvPr>
        </p:nvSpPr>
        <p:spPr>
          <a:xfrm>
            <a:off x="6731000" y="1151475"/>
            <a:ext cx="5359400" cy="2277531"/>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ts val="1900"/>
              <a:buNone/>
            </a:pPr>
            <a:r>
              <a:rPr lang="de-DE" sz="1900" b="1" dirty="0"/>
              <a:t>Negative </a:t>
            </a:r>
            <a:r>
              <a:rPr lang="de-DE" sz="1900" b="1" dirty="0" err="1"/>
              <a:t>feedback</a:t>
            </a:r>
            <a:r>
              <a:rPr lang="de-DE" sz="1900" b="1" dirty="0"/>
              <a:t> </a:t>
            </a:r>
            <a:r>
              <a:rPr lang="de-DE" sz="1900" dirty="0" err="1"/>
              <a:t>is</a:t>
            </a:r>
            <a:r>
              <a:rPr lang="de-DE" sz="1900" dirty="0"/>
              <a:t> also </a:t>
            </a:r>
            <a:r>
              <a:rPr lang="de-DE" sz="1900" b="1" dirty="0" err="1"/>
              <a:t>important</a:t>
            </a:r>
            <a:r>
              <a:rPr lang="de-DE" sz="1900" b="1" dirty="0"/>
              <a:t> </a:t>
            </a:r>
            <a:r>
              <a:rPr lang="de-DE" sz="1900" b="1" dirty="0" err="1"/>
              <a:t>feedback</a:t>
            </a:r>
            <a:r>
              <a:rPr lang="de-DE" sz="1900" dirty="0"/>
              <a:t>. Do not </a:t>
            </a:r>
            <a:r>
              <a:rPr lang="de-DE" sz="1900" dirty="0" err="1"/>
              <a:t>delete</a:t>
            </a:r>
            <a:r>
              <a:rPr lang="de-DE" sz="1900" dirty="0"/>
              <a:t> </a:t>
            </a:r>
            <a:r>
              <a:rPr lang="de-DE" sz="1900" dirty="0" err="1"/>
              <a:t>unwanted</a:t>
            </a:r>
            <a:r>
              <a:rPr lang="de-DE" sz="1900" dirty="0"/>
              <a:t> </a:t>
            </a:r>
            <a:r>
              <a:rPr lang="de-DE" sz="1900" dirty="0" err="1"/>
              <a:t>comments</a:t>
            </a:r>
            <a:r>
              <a:rPr lang="de-DE" sz="1900" dirty="0"/>
              <a:t>. See </a:t>
            </a:r>
            <a:r>
              <a:rPr lang="de-DE" sz="1900" dirty="0" err="1"/>
              <a:t>them</a:t>
            </a:r>
            <a:r>
              <a:rPr lang="de-DE" sz="1900" dirty="0"/>
              <a:t> </a:t>
            </a:r>
            <a:r>
              <a:rPr lang="de-DE" sz="1900" dirty="0" err="1"/>
              <a:t>as</a:t>
            </a:r>
            <a:r>
              <a:rPr lang="de-DE" sz="1900" dirty="0"/>
              <a:t> a </a:t>
            </a:r>
            <a:r>
              <a:rPr lang="de-DE" sz="1900" dirty="0" err="1"/>
              <a:t>chance</a:t>
            </a:r>
            <a:r>
              <a:rPr lang="de-DE" sz="1900" dirty="0"/>
              <a:t> to </a:t>
            </a:r>
            <a:r>
              <a:rPr lang="de-DE" sz="1900" dirty="0" err="1"/>
              <a:t>show</a:t>
            </a:r>
            <a:r>
              <a:rPr lang="de-DE" sz="1900" dirty="0"/>
              <a:t> </a:t>
            </a:r>
            <a:r>
              <a:rPr lang="de-DE" sz="1900" dirty="0" err="1"/>
              <a:t>the</a:t>
            </a:r>
            <a:r>
              <a:rPr lang="de-DE" sz="1900" dirty="0"/>
              <a:t> </a:t>
            </a:r>
            <a:r>
              <a:rPr lang="de-DE" sz="1900" dirty="0" err="1"/>
              <a:t>public</a:t>
            </a:r>
            <a:r>
              <a:rPr lang="de-DE" sz="1900" dirty="0"/>
              <a:t> </a:t>
            </a:r>
            <a:r>
              <a:rPr lang="de-DE" sz="1900" dirty="0" err="1"/>
              <a:t>how</a:t>
            </a:r>
            <a:r>
              <a:rPr lang="de-DE" sz="1900" dirty="0"/>
              <a:t> </a:t>
            </a:r>
            <a:r>
              <a:rPr lang="de-DE" sz="1900" dirty="0" err="1"/>
              <a:t>you</a:t>
            </a:r>
            <a:r>
              <a:rPr lang="de-DE" sz="1900" dirty="0"/>
              <a:t> deal </a:t>
            </a:r>
            <a:r>
              <a:rPr lang="de-DE" sz="1900" dirty="0" err="1"/>
              <a:t>with</a:t>
            </a:r>
            <a:r>
              <a:rPr lang="de-DE" sz="1900" dirty="0"/>
              <a:t> </a:t>
            </a:r>
            <a:r>
              <a:rPr lang="de-DE" sz="1900" dirty="0" err="1"/>
              <a:t>problems</a:t>
            </a:r>
            <a:r>
              <a:rPr lang="de-DE" sz="1900" dirty="0"/>
              <a:t>. </a:t>
            </a:r>
            <a:r>
              <a:rPr lang="de-DE" sz="1900" dirty="0" err="1"/>
              <a:t>Give</a:t>
            </a:r>
            <a:r>
              <a:rPr lang="de-DE" sz="1900" dirty="0"/>
              <a:t> </a:t>
            </a:r>
            <a:r>
              <a:rPr lang="de-DE" sz="1900" dirty="0" err="1"/>
              <a:t>your</a:t>
            </a:r>
            <a:r>
              <a:rPr lang="de-DE" sz="1900" dirty="0"/>
              <a:t> </a:t>
            </a:r>
            <a:r>
              <a:rPr lang="de-DE" sz="1900" dirty="0" err="1"/>
              <a:t>customers</a:t>
            </a:r>
            <a:r>
              <a:rPr lang="de-DE" sz="1900" dirty="0"/>
              <a:t>/</a:t>
            </a:r>
            <a:r>
              <a:rPr lang="de-DE" sz="1900" dirty="0" err="1"/>
              <a:t>users</a:t>
            </a:r>
            <a:r>
              <a:rPr lang="de-DE" sz="1900" dirty="0"/>
              <a:t> </a:t>
            </a:r>
            <a:r>
              <a:rPr lang="de-DE" sz="1900" dirty="0" err="1"/>
              <a:t>the</a:t>
            </a:r>
            <a:r>
              <a:rPr lang="de-DE" sz="1900" dirty="0"/>
              <a:t> </a:t>
            </a:r>
            <a:r>
              <a:rPr lang="de-DE" sz="1900" dirty="0" err="1"/>
              <a:t>feeling</a:t>
            </a:r>
            <a:r>
              <a:rPr lang="de-DE" sz="1900" dirty="0"/>
              <a:t> </a:t>
            </a:r>
            <a:r>
              <a:rPr lang="de-DE" sz="1900" dirty="0" err="1"/>
              <a:t>that</a:t>
            </a:r>
            <a:r>
              <a:rPr lang="de-DE" sz="1900" dirty="0"/>
              <a:t> </a:t>
            </a:r>
            <a:r>
              <a:rPr lang="de-DE" sz="1900" dirty="0" err="1"/>
              <a:t>you</a:t>
            </a:r>
            <a:r>
              <a:rPr lang="de-DE" sz="1900" dirty="0"/>
              <a:t> </a:t>
            </a:r>
            <a:r>
              <a:rPr lang="de-DE" sz="1900" dirty="0" err="1"/>
              <a:t>take</a:t>
            </a:r>
            <a:r>
              <a:rPr lang="de-DE" sz="1900" dirty="0"/>
              <a:t> </a:t>
            </a:r>
            <a:r>
              <a:rPr lang="de-DE" sz="1900" dirty="0" err="1"/>
              <a:t>their</a:t>
            </a:r>
            <a:r>
              <a:rPr lang="de-DE" sz="1900" dirty="0"/>
              <a:t> </a:t>
            </a:r>
            <a:r>
              <a:rPr lang="de-DE" sz="1900" dirty="0" err="1"/>
              <a:t>concerns</a:t>
            </a:r>
            <a:r>
              <a:rPr lang="de-DE" sz="1900" dirty="0"/>
              <a:t> </a:t>
            </a:r>
            <a:r>
              <a:rPr lang="de-DE" sz="1900" dirty="0" err="1"/>
              <a:t>seriously</a:t>
            </a:r>
            <a:r>
              <a:rPr lang="de-DE" sz="1900" dirty="0"/>
              <a:t> and </a:t>
            </a:r>
            <a:r>
              <a:rPr lang="de-DE" sz="1900" dirty="0" err="1"/>
              <a:t>work</a:t>
            </a:r>
            <a:r>
              <a:rPr lang="de-DE" sz="1900" dirty="0"/>
              <a:t> </a:t>
            </a:r>
            <a:r>
              <a:rPr lang="de-DE" sz="1900" dirty="0" err="1"/>
              <a:t>together</a:t>
            </a:r>
            <a:r>
              <a:rPr lang="de-DE" sz="1900" dirty="0"/>
              <a:t> to find a </a:t>
            </a:r>
            <a:r>
              <a:rPr lang="de-DE" sz="1900" dirty="0" err="1"/>
              <a:t>solution</a:t>
            </a:r>
            <a:r>
              <a:rPr lang="de-DE" sz="1900" dirty="0"/>
              <a:t>.</a:t>
            </a:r>
            <a:endParaRPr sz="1900" dirty="0"/>
          </a:p>
        </p:txBody>
      </p:sp>
      <p:sp>
        <p:nvSpPr>
          <p:cNvPr id="2297" name="Google Shape;2297;p66"/>
          <p:cNvSpPr txBox="1"/>
          <p:nvPr/>
        </p:nvSpPr>
        <p:spPr>
          <a:xfrm>
            <a:off x="3747016" y="20305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3</a:t>
            </a:r>
            <a:endParaRPr/>
          </a:p>
        </p:txBody>
      </p:sp>
      <p:sp>
        <p:nvSpPr>
          <p:cNvPr id="2298" name="Google Shape;2298;p66"/>
          <p:cNvSpPr txBox="1"/>
          <p:nvPr/>
        </p:nvSpPr>
        <p:spPr>
          <a:xfrm>
            <a:off x="9013282" y="4138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4</a:t>
            </a:r>
            <a:endParaRPr/>
          </a:p>
        </p:txBody>
      </p:sp>
      <p:sp>
        <p:nvSpPr>
          <p:cNvPr id="2299" name="Google Shape;2299;p66"/>
          <p:cNvSpPr/>
          <p:nvPr/>
        </p:nvSpPr>
        <p:spPr>
          <a:xfrm flipH="1">
            <a:off x="-42334" y="127000"/>
            <a:ext cx="4021665" cy="1303864"/>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800" b="1">
                <a:solidFill>
                  <a:schemeClr val="lt1"/>
                </a:solidFill>
                <a:latin typeface="Calibri"/>
                <a:ea typeface="Calibri"/>
                <a:cs typeface="Calibri"/>
                <a:sym typeface="Calibri"/>
              </a:rPr>
              <a:t>FIVE STEPS of Managing a SOCIAL MEDIA CRISIS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sp>
        <p:nvSpPr>
          <p:cNvPr id="1235" name="Google Shape;1235;p7"/>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A1D76"/>
              </a:buClr>
              <a:buSzPts val="2400"/>
              <a:buFont typeface="Arial"/>
              <a:buNone/>
            </a:pPr>
            <a:r>
              <a:rPr lang="de-DE" dirty="0"/>
              <a:t>The </a:t>
            </a:r>
            <a:r>
              <a:rPr lang="de-DE" dirty="0" err="1"/>
              <a:t>number</a:t>
            </a:r>
            <a:r>
              <a:rPr lang="de-DE" dirty="0"/>
              <a:t> of </a:t>
            </a:r>
            <a:r>
              <a:rPr lang="de-DE" dirty="0" err="1"/>
              <a:t>products</a:t>
            </a:r>
            <a:r>
              <a:rPr lang="de-DE" dirty="0"/>
              <a:t> </a:t>
            </a:r>
            <a:r>
              <a:rPr lang="de-DE" dirty="0" err="1"/>
              <a:t>or</a:t>
            </a:r>
            <a:r>
              <a:rPr lang="de-DE" dirty="0"/>
              <a:t> </a:t>
            </a:r>
            <a:r>
              <a:rPr lang="de-DE" dirty="0" err="1"/>
              <a:t>services</a:t>
            </a:r>
            <a:r>
              <a:rPr lang="de-DE" dirty="0"/>
              <a:t> </a:t>
            </a:r>
            <a:r>
              <a:rPr lang="de-DE" dirty="0" err="1"/>
              <a:t>that</a:t>
            </a:r>
            <a:r>
              <a:rPr lang="de-DE" dirty="0"/>
              <a:t> a </a:t>
            </a:r>
            <a:r>
              <a:rPr lang="de-DE" dirty="0" err="1"/>
              <a:t>company</a:t>
            </a:r>
            <a:r>
              <a:rPr lang="de-DE" dirty="0"/>
              <a:t> </a:t>
            </a:r>
            <a:r>
              <a:rPr lang="de-DE" dirty="0" err="1"/>
              <a:t>can</a:t>
            </a:r>
            <a:r>
              <a:rPr lang="de-DE" dirty="0"/>
              <a:t> </a:t>
            </a:r>
            <a:r>
              <a:rPr lang="de-DE" dirty="0" err="1"/>
              <a:t>distribute</a:t>
            </a:r>
            <a:r>
              <a:rPr lang="de-DE" dirty="0"/>
              <a:t> </a:t>
            </a:r>
            <a:r>
              <a:rPr lang="de-DE" dirty="0" err="1"/>
              <a:t>or</a:t>
            </a:r>
            <a:r>
              <a:rPr lang="de-DE" dirty="0"/>
              <a:t> </a:t>
            </a:r>
            <a:r>
              <a:rPr lang="de-DE" dirty="0" err="1"/>
              <a:t>sell</a:t>
            </a:r>
            <a:r>
              <a:rPr lang="de-DE" dirty="0"/>
              <a:t> in a </a:t>
            </a:r>
            <a:r>
              <a:rPr lang="de-DE" dirty="0" err="1"/>
              <a:t>given</a:t>
            </a:r>
            <a:r>
              <a:rPr lang="de-DE" dirty="0"/>
              <a:t> </a:t>
            </a:r>
            <a:r>
              <a:rPr lang="de-DE" dirty="0" err="1"/>
              <a:t>period</a:t>
            </a:r>
            <a:r>
              <a:rPr lang="de-DE" dirty="0"/>
              <a:t> of time </a:t>
            </a:r>
            <a:r>
              <a:rPr lang="de-DE" dirty="0" err="1"/>
              <a:t>must</a:t>
            </a:r>
            <a:r>
              <a:rPr lang="de-DE" dirty="0"/>
              <a:t> </a:t>
            </a:r>
            <a:r>
              <a:rPr lang="de-DE" dirty="0" err="1"/>
              <a:t>be</a:t>
            </a:r>
            <a:r>
              <a:rPr lang="de-DE" dirty="0"/>
              <a:t> </a:t>
            </a:r>
            <a:r>
              <a:rPr lang="de-DE" dirty="0" err="1"/>
              <a:t>determined</a:t>
            </a:r>
            <a:r>
              <a:rPr lang="de-DE" dirty="0"/>
              <a:t> and </a:t>
            </a:r>
            <a:r>
              <a:rPr lang="de-DE" dirty="0" err="1"/>
              <a:t>planned</a:t>
            </a:r>
            <a:r>
              <a:rPr lang="de-DE" dirty="0"/>
              <a:t>. The </a:t>
            </a:r>
            <a:r>
              <a:rPr lang="de-DE" dirty="0" err="1"/>
              <a:t>business</a:t>
            </a:r>
            <a:r>
              <a:rPr lang="de-DE" dirty="0"/>
              <a:t> </a:t>
            </a:r>
            <a:r>
              <a:rPr lang="de-DE" dirty="0" err="1"/>
              <a:t>manager</a:t>
            </a:r>
            <a:r>
              <a:rPr lang="de-DE" dirty="0"/>
              <a:t> </a:t>
            </a:r>
            <a:r>
              <a:rPr lang="de-DE" dirty="0" err="1"/>
              <a:t>can</a:t>
            </a:r>
            <a:r>
              <a:rPr lang="de-DE" dirty="0"/>
              <a:t> </a:t>
            </a:r>
            <a:r>
              <a:rPr lang="de-DE" dirty="0" err="1"/>
              <a:t>assess</a:t>
            </a:r>
            <a:r>
              <a:rPr lang="de-DE" dirty="0"/>
              <a:t> </a:t>
            </a:r>
            <a:r>
              <a:rPr lang="de-DE" dirty="0" err="1"/>
              <a:t>this</a:t>
            </a:r>
            <a:r>
              <a:rPr lang="de-DE" dirty="0"/>
              <a:t> </a:t>
            </a:r>
            <a:r>
              <a:rPr lang="de-DE" dirty="0" err="1"/>
              <a:t>using</a:t>
            </a:r>
            <a:r>
              <a:rPr lang="de-DE" dirty="0"/>
              <a:t> </a:t>
            </a:r>
            <a:r>
              <a:rPr lang="de-DE" dirty="0" err="1"/>
              <a:t>the</a:t>
            </a:r>
            <a:r>
              <a:rPr lang="de-DE" dirty="0"/>
              <a:t> </a:t>
            </a:r>
            <a:r>
              <a:rPr lang="de-DE" dirty="0" err="1"/>
              <a:t>raw</a:t>
            </a:r>
            <a:r>
              <a:rPr lang="de-DE" dirty="0"/>
              <a:t> </a:t>
            </a:r>
            <a:r>
              <a:rPr lang="de-DE" dirty="0" err="1"/>
              <a:t>materials</a:t>
            </a:r>
            <a:r>
              <a:rPr lang="de-DE" dirty="0"/>
              <a:t> </a:t>
            </a:r>
            <a:r>
              <a:rPr lang="de-DE" dirty="0" err="1"/>
              <a:t>needed</a:t>
            </a:r>
            <a:r>
              <a:rPr lang="de-DE" dirty="0"/>
              <a:t> </a:t>
            </a:r>
            <a:r>
              <a:rPr lang="de-DE" dirty="0" err="1"/>
              <a:t>for</a:t>
            </a:r>
            <a:r>
              <a:rPr lang="de-DE" dirty="0"/>
              <a:t> </a:t>
            </a:r>
            <a:r>
              <a:rPr lang="de-DE" dirty="0" err="1"/>
              <a:t>production</a:t>
            </a:r>
            <a:r>
              <a:rPr lang="de-DE" dirty="0"/>
              <a:t>, human </a:t>
            </a:r>
            <a:r>
              <a:rPr lang="de-DE" dirty="0" err="1"/>
              <a:t>resources</a:t>
            </a:r>
            <a:r>
              <a:rPr lang="de-DE" dirty="0"/>
              <a:t> </a:t>
            </a:r>
            <a:r>
              <a:rPr lang="de-DE" dirty="0" err="1"/>
              <a:t>required</a:t>
            </a:r>
            <a:r>
              <a:rPr lang="de-DE" dirty="0"/>
              <a:t>, </a:t>
            </a:r>
            <a:r>
              <a:rPr lang="de-DE" dirty="0" err="1"/>
              <a:t>market</a:t>
            </a:r>
            <a:r>
              <a:rPr lang="de-DE" dirty="0"/>
              <a:t> </a:t>
            </a:r>
            <a:r>
              <a:rPr lang="de-DE" dirty="0" err="1"/>
              <a:t>demand</a:t>
            </a:r>
            <a:r>
              <a:rPr lang="de-DE" dirty="0"/>
              <a:t> </a:t>
            </a:r>
            <a:r>
              <a:rPr lang="de-DE" dirty="0" err="1"/>
              <a:t>for</a:t>
            </a:r>
            <a:r>
              <a:rPr lang="de-DE" dirty="0"/>
              <a:t> </a:t>
            </a:r>
            <a:r>
              <a:rPr lang="de-DE" dirty="0" err="1"/>
              <a:t>the</a:t>
            </a:r>
            <a:r>
              <a:rPr lang="de-DE" dirty="0"/>
              <a:t> </a:t>
            </a:r>
            <a:r>
              <a:rPr lang="de-DE" dirty="0" err="1"/>
              <a:t>product</a:t>
            </a:r>
            <a:r>
              <a:rPr lang="de-DE" dirty="0"/>
              <a:t> and </a:t>
            </a:r>
            <a:r>
              <a:rPr lang="de-DE" dirty="0" err="1"/>
              <a:t>production</a:t>
            </a:r>
            <a:r>
              <a:rPr lang="de-DE" dirty="0"/>
              <a:t> </a:t>
            </a:r>
            <a:r>
              <a:rPr lang="de-DE" dirty="0" err="1"/>
              <a:t>planning</a:t>
            </a:r>
            <a:r>
              <a:rPr lang="de-DE" dirty="0"/>
              <a:t>.</a:t>
            </a:r>
            <a:endParaRPr dirty="0"/>
          </a:p>
          <a:p>
            <a:pPr marL="0" lvl="0" indent="0" algn="l" rtl="0">
              <a:lnSpc>
                <a:spcPct val="90000"/>
              </a:lnSpc>
              <a:spcBef>
                <a:spcPts val="1000"/>
              </a:spcBef>
              <a:spcAft>
                <a:spcPts val="0"/>
              </a:spcAft>
              <a:buClr>
                <a:srgbClr val="EA1D76"/>
              </a:buClr>
              <a:buSzPts val="2400"/>
              <a:buFont typeface="Arial"/>
              <a:buNone/>
            </a:pPr>
            <a:endParaRPr dirty="0"/>
          </a:p>
        </p:txBody>
      </p:sp>
      <p:sp>
        <p:nvSpPr>
          <p:cNvPr id="1236" name="Google Shape;1236;p7"/>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9ED4D3"/>
              </a:buClr>
              <a:buSzPts val="4800"/>
              <a:buNone/>
            </a:pPr>
            <a:r>
              <a:rPr lang="de-DE" sz="4800">
                <a:solidFill>
                  <a:srgbClr val="9ED4D3"/>
                </a:solidFill>
              </a:rPr>
              <a:t>Capacity planning</a:t>
            </a:r>
            <a:endParaRPr sz="4800">
              <a:solidFill>
                <a:srgbClr val="9ED4D3"/>
              </a:solidFill>
            </a:endParaRPr>
          </a:p>
        </p:txBody>
      </p:sp>
      <p:sp>
        <p:nvSpPr>
          <p:cNvPr id="1237" name="Google Shape;1237;p7"/>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de-DE">
                <a:solidFill>
                  <a:srgbClr val="595A59"/>
                </a:solidFill>
              </a:rPr>
              <a:t>The Responsibilities of Operations Management</a:t>
            </a:r>
            <a:endParaRPr/>
          </a:p>
          <a:p>
            <a:pPr marL="0" lvl="0" indent="0" algn="l" rtl="0">
              <a:lnSpc>
                <a:spcPct val="90000"/>
              </a:lnSpc>
              <a:spcBef>
                <a:spcPts val="1000"/>
              </a:spcBef>
              <a:spcAft>
                <a:spcPts val="0"/>
              </a:spcAft>
              <a:buClr>
                <a:srgbClr val="81D1C5"/>
              </a:buClr>
              <a:buSzPts val="3600"/>
              <a:buNone/>
            </a:pPr>
            <a:endParaRPr/>
          </a:p>
        </p:txBody>
      </p:sp>
      <p:sp>
        <p:nvSpPr>
          <p:cNvPr id="1238" name="Google Shape;1238;p7"/>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a:t>1</a:t>
            </a:r>
            <a:endParaRPr/>
          </a:p>
        </p:txBody>
      </p:sp>
      <p:sp>
        <p:nvSpPr>
          <p:cNvPr id="1239" name="Google Shape;1239;p7"/>
          <p:cNvSpPr txBox="1"/>
          <p:nvPr/>
        </p:nvSpPr>
        <p:spPr>
          <a:xfrm>
            <a:off x="1103474" y="2854961"/>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err="1">
                <a:solidFill>
                  <a:srgbClr val="595A59"/>
                </a:solidFill>
                <a:latin typeface="Calibri"/>
                <a:ea typeface="Calibri"/>
                <a:cs typeface="Calibri"/>
                <a:sym typeface="Calibri"/>
              </a:rPr>
              <a:t>Operations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encompasses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various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areas</a:t>
            </a:r>
            <a:r>
              <a:rPr lang="de-DE" sz="1600" b="0" i="0" dirty="0">
                <a:solidFill>
                  <a:srgbClr val="595A59"/>
                </a:solidFill>
                <a:latin typeface="Calibri"/>
                <a:ea typeface="Calibri"/>
                <a:cs typeface="Calibri"/>
                <a:sym typeface="Calibri"/>
              </a:rPr>
              <a:t> of </a:t>
            </a:r>
            <a:r>
              <a:rPr lang="de-DE" sz="1600" b="0" i="0" dirty="0" err="1">
                <a:solidFill>
                  <a:srgbClr val="595A59"/>
                </a:solidFill>
                <a:latin typeface="Calibri"/>
                <a:ea typeface="Calibri"/>
                <a:cs typeface="Calibri"/>
                <a:sym typeface="Calibri"/>
              </a:rPr>
              <a:t>responsibility</a:t>
            </a:r>
            <a:r>
              <a:rPr lang="de-DE" sz="1600" b="0" i="0" dirty="0">
                <a:solidFill>
                  <a:srgbClr val="595A59"/>
                </a:solidFill>
                <a:latin typeface="Calibri"/>
                <a:ea typeface="Calibri"/>
                <a:cs typeface="Calibri"/>
                <a:sym typeface="Calibri"/>
              </a:rPr>
              <a:t> - </a:t>
            </a:r>
            <a:r>
              <a:rPr lang="de-DE" sz="1600" b="0" i="0" dirty="0" err="1">
                <a:solidFill>
                  <a:srgbClr val="595A59"/>
                </a:solidFill>
                <a:latin typeface="Calibri"/>
                <a:ea typeface="Calibri"/>
                <a:cs typeface="Calibri"/>
                <a:sym typeface="Calibri"/>
              </a:rPr>
              <a:t>from</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proposal</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development</a:t>
            </a:r>
            <a:r>
              <a:rPr lang="de-DE" sz="1600" b="0" i="0" dirty="0">
                <a:solidFill>
                  <a:srgbClr val="595A59"/>
                </a:solidFill>
                <a:latin typeface="Calibri"/>
                <a:ea typeface="Calibri"/>
                <a:cs typeface="Calibri"/>
                <a:sym typeface="Calibri"/>
              </a:rPr>
              <a:t> to </a:t>
            </a:r>
            <a:r>
              <a:rPr lang="de-DE" sz="1600" b="0" i="0" dirty="0" err="1">
                <a:solidFill>
                  <a:srgbClr val="595A59"/>
                </a:solidFill>
                <a:latin typeface="Calibri"/>
                <a:ea typeface="Calibri"/>
                <a:cs typeface="Calibri"/>
                <a:sym typeface="Calibri"/>
              </a:rPr>
              <a:t>project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a:t>
            </a:r>
            <a:endParaRPr sz="1600" b="0" i="0" dirty="0">
              <a:solidFill>
                <a:srgbClr val="595A59"/>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304"/>
        <p:cNvGrpSpPr/>
        <p:nvPr/>
      </p:nvGrpSpPr>
      <p:grpSpPr>
        <a:xfrm>
          <a:off x="0" y="0"/>
          <a:ext cx="0" cy="0"/>
          <a:chOff x="0" y="0"/>
          <a:chExt cx="0" cy="0"/>
        </a:xfrm>
      </p:grpSpPr>
      <p:sp>
        <p:nvSpPr>
          <p:cNvPr id="2305" name="Google Shape;2305;p67"/>
          <p:cNvSpPr txBox="1">
            <a:spLocks noGrp="1"/>
          </p:cNvSpPr>
          <p:nvPr>
            <p:ph type="body" idx="1"/>
          </p:nvPr>
        </p:nvSpPr>
        <p:spPr>
          <a:xfrm>
            <a:off x="6925289" y="1723884"/>
            <a:ext cx="4464953" cy="3491582"/>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000"/>
              <a:buNone/>
            </a:pPr>
            <a:r>
              <a:rPr lang="de-DE" sz="2000" b="1" dirty="0"/>
              <a:t>Do not </a:t>
            </a:r>
            <a:r>
              <a:rPr lang="de-DE" sz="2000" b="1" dirty="0" err="1"/>
              <a:t>forget</a:t>
            </a:r>
            <a:r>
              <a:rPr lang="de-DE" sz="2000" b="1" dirty="0"/>
              <a:t> to </a:t>
            </a:r>
            <a:r>
              <a:rPr lang="de-DE" sz="2000" b="1" dirty="0" err="1"/>
              <a:t>talk</a:t>
            </a:r>
            <a:r>
              <a:rPr lang="de-DE" sz="2000" b="1" dirty="0"/>
              <a:t> </a:t>
            </a:r>
            <a:r>
              <a:rPr lang="de-DE" sz="2000" dirty="0" err="1"/>
              <a:t>about</a:t>
            </a:r>
            <a:r>
              <a:rPr lang="de-DE" sz="2000" dirty="0"/>
              <a:t> </a:t>
            </a:r>
            <a:r>
              <a:rPr lang="de-DE" sz="2000" dirty="0" err="1"/>
              <a:t>it</a:t>
            </a:r>
            <a:r>
              <a:rPr lang="de-DE" sz="2000" dirty="0"/>
              <a:t> </a:t>
            </a:r>
            <a:r>
              <a:rPr lang="de-DE" sz="2000" dirty="0" err="1"/>
              <a:t>when</a:t>
            </a:r>
            <a:r>
              <a:rPr lang="de-DE" sz="2000" dirty="0"/>
              <a:t> </a:t>
            </a:r>
            <a:r>
              <a:rPr lang="de-DE" sz="2000" dirty="0" err="1"/>
              <a:t>the</a:t>
            </a:r>
            <a:r>
              <a:rPr lang="de-DE" sz="2000" dirty="0"/>
              <a:t> </a:t>
            </a:r>
            <a:r>
              <a:rPr lang="de-DE" sz="2000" b="1" dirty="0" err="1"/>
              <a:t>problem</a:t>
            </a:r>
            <a:r>
              <a:rPr lang="de-DE" sz="2000" dirty="0"/>
              <a:t> </a:t>
            </a:r>
            <a:r>
              <a:rPr lang="de-DE" sz="2000" dirty="0" err="1"/>
              <a:t>is</a:t>
            </a:r>
            <a:r>
              <a:rPr lang="de-DE" sz="2000" dirty="0"/>
              <a:t> </a:t>
            </a:r>
            <a:r>
              <a:rPr lang="de-DE" sz="2000" b="1" dirty="0" err="1"/>
              <a:t>finally</a:t>
            </a:r>
            <a:r>
              <a:rPr lang="de-DE" sz="2000" b="1" dirty="0"/>
              <a:t> </a:t>
            </a:r>
            <a:r>
              <a:rPr lang="de-DE" sz="2000" b="1" dirty="0" err="1"/>
              <a:t>solved</a:t>
            </a:r>
            <a:r>
              <a:rPr lang="de-DE" sz="2000" dirty="0"/>
              <a:t>. Communication of </a:t>
            </a:r>
            <a:r>
              <a:rPr lang="de-DE" sz="2000" dirty="0" err="1"/>
              <a:t>the</a:t>
            </a:r>
            <a:r>
              <a:rPr lang="de-DE" sz="2000" dirty="0"/>
              <a:t> </a:t>
            </a:r>
            <a:r>
              <a:rPr lang="de-DE" sz="2000" dirty="0" err="1"/>
              <a:t>solution</a:t>
            </a:r>
            <a:r>
              <a:rPr lang="de-DE" sz="2000" dirty="0"/>
              <a:t> </a:t>
            </a:r>
            <a:r>
              <a:rPr lang="de-DE" sz="2000" dirty="0" err="1"/>
              <a:t>should</a:t>
            </a:r>
            <a:r>
              <a:rPr lang="de-DE" sz="2000" dirty="0"/>
              <a:t> not </a:t>
            </a:r>
            <a:r>
              <a:rPr lang="de-DE" sz="2000" dirty="0" err="1"/>
              <a:t>be</a:t>
            </a:r>
            <a:r>
              <a:rPr lang="de-DE" sz="2000" dirty="0"/>
              <a:t> limited to individual </a:t>
            </a:r>
            <a:r>
              <a:rPr lang="de-DE" sz="2000" dirty="0" err="1"/>
              <a:t>platforms</a:t>
            </a:r>
            <a:r>
              <a:rPr lang="de-DE" sz="2000" dirty="0"/>
              <a:t>. </a:t>
            </a:r>
            <a:endParaRPr dirty="0"/>
          </a:p>
          <a:p>
            <a:pPr marL="228600" lvl="0" indent="-228600" algn="ctr" rtl="0">
              <a:lnSpc>
                <a:spcPct val="90000"/>
              </a:lnSpc>
              <a:spcBef>
                <a:spcPts val="1000"/>
              </a:spcBef>
              <a:spcAft>
                <a:spcPts val="0"/>
              </a:spcAft>
              <a:buClr>
                <a:srgbClr val="595A59"/>
              </a:buClr>
              <a:buSzPts val="2000"/>
              <a:buNone/>
            </a:pPr>
            <a:r>
              <a:rPr lang="de-DE" sz="2000" b="1" dirty="0"/>
              <a:t>Outline </a:t>
            </a:r>
            <a:r>
              <a:rPr lang="de-DE" sz="2000" b="1" dirty="0" err="1"/>
              <a:t>the</a:t>
            </a:r>
            <a:r>
              <a:rPr lang="de-DE" sz="2000" b="1" dirty="0"/>
              <a:t> </a:t>
            </a:r>
            <a:r>
              <a:rPr lang="de-DE" sz="2000" b="1" dirty="0" err="1"/>
              <a:t>resolution</a:t>
            </a:r>
            <a:r>
              <a:rPr lang="de-DE" sz="2000" dirty="0"/>
              <a:t>, </a:t>
            </a:r>
            <a:r>
              <a:rPr lang="de-DE" sz="2000" dirty="0" err="1"/>
              <a:t>what</a:t>
            </a:r>
            <a:r>
              <a:rPr lang="de-DE" sz="2000" dirty="0"/>
              <a:t> was </a:t>
            </a:r>
            <a:r>
              <a:rPr lang="de-DE" sz="2000" dirty="0" err="1"/>
              <a:t>learned</a:t>
            </a:r>
            <a:r>
              <a:rPr lang="de-DE" sz="2000" dirty="0"/>
              <a:t>, and </a:t>
            </a:r>
            <a:r>
              <a:rPr lang="de-DE" sz="2000" dirty="0" err="1"/>
              <a:t>how</a:t>
            </a:r>
            <a:r>
              <a:rPr lang="de-DE" sz="2000" dirty="0"/>
              <a:t> </a:t>
            </a:r>
            <a:r>
              <a:rPr lang="de-DE" sz="2000" dirty="0" err="1"/>
              <a:t>similar</a:t>
            </a:r>
            <a:r>
              <a:rPr lang="de-DE" sz="2000" dirty="0"/>
              <a:t> </a:t>
            </a:r>
            <a:r>
              <a:rPr lang="de-DE" sz="2000" dirty="0" err="1"/>
              <a:t>situations</a:t>
            </a:r>
            <a:r>
              <a:rPr lang="de-DE" sz="2000" dirty="0"/>
              <a:t> will </a:t>
            </a:r>
            <a:r>
              <a:rPr lang="de-DE" sz="2000" dirty="0" err="1"/>
              <a:t>be</a:t>
            </a:r>
            <a:r>
              <a:rPr lang="de-DE" sz="2000" dirty="0"/>
              <a:t> </a:t>
            </a:r>
            <a:r>
              <a:rPr lang="de-DE" sz="2000" dirty="0" err="1"/>
              <a:t>prevented</a:t>
            </a:r>
            <a:r>
              <a:rPr lang="de-DE" sz="2000" dirty="0"/>
              <a:t> in </a:t>
            </a:r>
            <a:r>
              <a:rPr lang="de-DE" sz="2000" dirty="0" err="1"/>
              <a:t>the</a:t>
            </a:r>
            <a:r>
              <a:rPr lang="de-DE" sz="2000" dirty="0"/>
              <a:t> </a:t>
            </a:r>
            <a:r>
              <a:rPr lang="de-DE" sz="2000" dirty="0" err="1"/>
              <a:t>future</a:t>
            </a:r>
            <a:r>
              <a:rPr lang="de-DE" sz="2000" dirty="0"/>
              <a:t>. </a:t>
            </a:r>
            <a:r>
              <a:rPr lang="de-DE" sz="2000" dirty="0" err="1"/>
              <a:t>Notify</a:t>
            </a:r>
            <a:r>
              <a:rPr lang="de-DE" sz="2000" dirty="0"/>
              <a:t> </a:t>
            </a:r>
            <a:r>
              <a:rPr lang="de-DE" sz="2000" dirty="0" err="1"/>
              <a:t>the</a:t>
            </a:r>
            <a:r>
              <a:rPr lang="de-DE" sz="2000" dirty="0"/>
              <a:t> </a:t>
            </a:r>
            <a:r>
              <a:rPr lang="de-DE" sz="2000" dirty="0" err="1"/>
              <a:t>media</a:t>
            </a:r>
            <a:r>
              <a:rPr lang="de-DE" sz="2000" dirty="0"/>
              <a:t> </a:t>
            </a:r>
            <a:r>
              <a:rPr lang="de-DE" sz="2000" dirty="0" err="1"/>
              <a:t>for</a:t>
            </a:r>
            <a:r>
              <a:rPr lang="de-DE" sz="2000" dirty="0"/>
              <a:t> additional outreach, update social </a:t>
            </a:r>
            <a:r>
              <a:rPr lang="de-DE" sz="2000" dirty="0" err="1"/>
              <a:t>media</a:t>
            </a:r>
            <a:r>
              <a:rPr lang="de-DE" sz="2000" dirty="0"/>
              <a:t> </a:t>
            </a:r>
            <a:r>
              <a:rPr lang="de-DE" sz="2000" dirty="0" err="1"/>
              <a:t>platforms</a:t>
            </a:r>
            <a:r>
              <a:rPr lang="de-DE" sz="2000" dirty="0"/>
              <a:t> </a:t>
            </a:r>
            <a:r>
              <a:rPr lang="de-DE" sz="2000" dirty="0" err="1"/>
              <a:t>with</a:t>
            </a:r>
            <a:r>
              <a:rPr lang="de-DE" sz="2000" dirty="0"/>
              <a:t> </a:t>
            </a:r>
            <a:r>
              <a:rPr lang="de-DE" sz="2000" dirty="0" err="1"/>
              <a:t>outcome</a:t>
            </a:r>
            <a:r>
              <a:rPr lang="de-DE" sz="2000" dirty="0"/>
              <a:t>, update </a:t>
            </a:r>
            <a:r>
              <a:rPr lang="de-DE" sz="2000" dirty="0" err="1"/>
              <a:t>websites</a:t>
            </a:r>
            <a:r>
              <a:rPr lang="de-DE" sz="2000" dirty="0"/>
              <a:t>.</a:t>
            </a:r>
            <a:endParaRPr sz="2000" dirty="0"/>
          </a:p>
        </p:txBody>
      </p:sp>
      <p:sp>
        <p:nvSpPr>
          <p:cNvPr id="2306" name="Google Shape;2306;p67"/>
          <p:cNvSpPr txBox="1"/>
          <p:nvPr/>
        </p:nvSpPr>
        <p:spPr>
          <a:xfrm>
            <a:off x="5840461" y="1979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5</a:t>
            </a:r>
            <a:endParaRPr/>
          </a:p>
        </p:txBody>
      </p:sp>
      <p:sp>
        <p:nvSpPr>
          <p:cNvPr id="2307" name="Google Shape;2307;p67"/>
          <p:cNvSpPr/>
          <p:nvPr/>
        </p:nvSpPr>
        <p:spPr>
          <a:xfrm flipH="1">
            <a:off x="-42334" y="127000"/>
            <a:ext cx="4021665" cy="1303864"/>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800" b="1">
                <a:solidFill>
                  <a:schemeClr val="lt1"/>
                </a:solidFill>
                <a:latin typeface="Calibri"/>
                <a:ea typeface="Calibri"/>
                <a:cs typeface="Calibri"/>
                <a:sym typeface="Calibri"/>
              </a:rPr>
              <a:t>FIVE STEPS of Managing a SOCIAL MEDIA CRISIS</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311"/>
        <p:cNvGrpSpPr/>
        <p:nvPr/>
      </p:nvGrpSpPr>
      <p:grpSpPr>
        <a:xfrm>
          <a:off x="0" y="0"/>
          <a:ext cx="0" cy="0"/>
          <a:chOff x="0" y="0"/>
          <a:chExt cx="0" cy="0"/>
        </a:xfrm>
      </p:grpSpPr>
      <p:sp>
        <p:nvSpPr>
          <p:cNvPr id="2312" name="Google Shape;2312;p68"/>
          <p:cNvSpPr txBox="1">
            <a:spLocks noGrp="1"/>
          </p:cNvSpPr>
          <p:nvPr>
            <p:ph type="body" idx="1"/>
          </p:nvPr>
        </p:nvSpPr>
        <p:spPr>
          <a:xfrm>
            <a:off x="765736" y="270933"/>
            <a:ext cx="5948331" cy="120401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de-DE" sz="2800" dirty="0" err="1">
                <a:latin typeface="Calibri"/>
                <a:ea typeface="Calibri"/>
                <a:cs typeface="Calibri"/>
                <a:sym typeface="Calibri"/>
              </a:rPr>
              <a:t>Social</a:t>
            </a:r>
            <a:r>
              <a:rPr lang="de-DE" sz="2800" dirty="0">
                <a:latin typeface="Calibri"/>
                <a:ea typeface="Calibri"/>
                <a:cs typeface="Calibri"/>
                <a:sym typeface="Calibri"/>
              </a:rPr>
              <a:t> </a:t>
            </a:r>
            <a:r>
              <a:rPr lang="de-DE" sz="2800" dirty="0" err="1">
                <a:latin typeface="Calibri"/>
                <a:ea typeface="Calibri"/>
                <a:cs typeface="Calibri"/>
                <a:sym typeface="Calibri"/>
              </a:rPr>
              <a:t>media</a:t>
            </a:r>
            <a:r>
              <a:rPr lang="de-DE" sz="2800" dirty="0">
                <a:latin typeface="Calibri"/>
                <a:ea typeface="Calibri"/>
                <a:cs typeface="Calibri"/>
                <a:sym typeface="Calibri"/>
              </a:rPr>
              <a:t> </a:t>
            </a:r>
            <a:r>
              <a:rPr lang="de-DE" sz="2800" dirty="0" err="1">
                <a:latin typeface="Calibri"/>
                <a:ea typeface="Calibri"/>
                <a:cs typeface="Calibri"/>
                <a:sym typeface="Calibri"/>
              </a:rPr>
              <a:t>monitoring</a:t>
            </a:r>
            <a:r>
              <a:rPr lang="de-DE" sz="2800" dirty="0">
                <a:latin typeface="Calibri"/>
                <a:ea typeface="Calibri"/>
                <a:cs typeface="Calibri"/>
                <a:sym typeface="Calibri"/>
              </a:rPr>
              <a:t> </a:t>
            </a:r>
            <a:r>
              <a:rPr lang="de-DE" sz="2800" dirty="0" err="1">
                <a:latin typeface="Calibri"/>
                <a:ea typeface="Calibri"/>
                <a:cs typeface="Calibri"/>
                <a:sym typeface="Calibri"/>
              </a:rPr>
              <a:t>is</a:t>
            </a:r>
            <a:r>
              <a:rPr lang="de-DE" sz="2800" dirty="0">
                <a:latin typeface="Calibri"/>
                <a:ea typeface="Calibri"/>
                <a:cs typeface="Calibri"/>
                <a:sym typeface="Calibri"/>
              </a:rPr>
              <a:t> </a:t>
            </a:r>
            <a:r>
              <a:rPr lang="de-DE" sz="2800" dirty="0" err="1">
                <a:latin typeface="Calibri"/>
                <a:ea typeface="Calibri"/>
                <a:cs typeface="Calibri"/>
                <a:sym typeface="Calibri"/>
              </a:rPr>
              <a:t>designed</a:t>
            </a:r>
            <a:r>
              <a:rPr lang="de-DE" sz="2800" dirty="0">
                <a:latin typeface="Calibri"/>
                <a:ea typeface="Calibri"/>
                <a:cs typeface="Calibri"/>
                <a:sym typeface="Calibri"/>
              </a:rPr>
              <a:t> to </a:t>
            </a:r>
            <a:r>
              <a:rPr lang="de-DE" sz="2800" dirty="0" err="1">
                <a:latin typeface="Calibri"/>
                <a:ea typeface="Calibri"/>
                <a:cs typeface="Calibri"/>
                <a:sym typeface="Calibri"/>
              </a:rPr>
              <a:t>give</a:t>
            </a:r>
            <a:r>
              <a:rPr lang="de-DE" sz="2800" dirty="0">
                <a:latin typeface="Calibri"/>
                <a:ea typeface="Calibri"/>
                <a:cs typeface="Calibri"/>
                <a:sym typeface="Calibri"/>
              </a:rPr>
              <a:t> </a:t>
            </a:r>
            <a:r>
              <a:rPr lang="de-DE" sz="2800" dirty="0" err="1">
                <a:latin typeface="Calibri"/>
                <a:ea typeface="Calibri"/>
                <a:cs typeface="Calibri"/>
                <a:sym typeface="Calibri"/>
              </a:rPr>
              <a:t>companies</a:t>
            </a:r>
            <a:r>
              <a:rPr lang="de-DE" sz="2800" dirty="0">
                <a:latin typeface="Calibri"/>
                <a:ea typeface="Calibri"/>
                <a:cs typeface="Calibri"/>
                <a:sym typeface="Calibri"/>
              </a:rPr>
              <a:t> a permanent </a:t>
            </a:r>
            <a:r>
              <a:rPr lang="de-DE" sz="2800" dirty="0" err="1">
                <a:latin typeface="Calibri"/>
                <a:ea typeface="Calibri"/>
                <a:cs typeface="Calibri"/>
                <a:sym typeface="Calibri"/>
              </a:rPr>
              <a:t>overview</a:t>
            </a:r>
            <a:r>
              <a:rPr lang="de-DE" sz="2800" dirty="0">
                <a:latin typeface="Calibri"/>
                <a:ea typeface="Calibri"/>
                <a:cs typeface="Calibri"/>
                <a:sym typeface="Calibri"/>
              </a:rPr>
              <a:t> of </a:t>
            </a:r>
            <a:r>
              <a:rPr lang="de-DE" sz="2800" dirty="0" err="1">
                <a:latin typeface="Calibri"/>
                <a:ea typeface="Calibri"/>
                <a:cs typeface="Calibri"/>
                <a:sym typeface="Calibri"/>
              </a:rPr>
              <a:t>current</a:t>
            </a:r>
            <a:r>
              <a:rPr lang="de-DE" sz="2800" dirty="0">
                <a:latin typeface="Calibri"/>
                <a:ea typeface="Calibri"/>
                <a:cs typeface="Calibri"/>
                <a:sym typeface="Calibri"/>
              </a:rPr>
              <a:t> </a:t>
            </a:r>
            <a:r>
              <a:rPr lang="de-DE" sz="2800" dirty="0" err="1">
                <a:latin typeface="Calibri"/>
                <a:ea typeface="Calibri"/>
                <a:cs typeface="Calibri"/>
                <a:sym typeface="Calibri"/>
              </a:rPr>
              <a:t>topics</a:t>
            </a:r>
            <a:r>
              <a:rPr lang="de-DE" sz="2800" dirty="0">
                <a:latin typeface="Calibri"/>
                <a:ea typeface="Calibri"/>
                <a:cs typeface="Calibri"/>
                <a:sym typeface="Calibri"/>
              </a:rPr>
              <a:t>, </a:t>
            </a:r>
            <a:r>
              <a:rPr lang="de-DE" sz="2800" dirty="0" err="1">
                <a:latin typeface="Calibri"/>
                <a:ea typeface="Calibri"/>
                <a:cs typeface="Calibri"/>
                <a:sym typeface="Calibri"/>
              </a:rPr>
              <a:t>opinions</a:t>
            </a:r>
            <a:r>
              <a:rPr lang="de-DE" sz="2800" dirty="0">
                <a:latin typeface="Calibri"/>
                <a:ea typeface="Calibri"/>
                <a:cs typeface="Calibri"/>
                <a:sym typeface="Calibri"/>
              </a:rPr>
              <a:t>, </a:t>
            </a:r>
            <a:r>
              <a:rPr lang="de-DE" sz="2800" dirty="0" err="1">
                <a:latin typeface="Calibri"/>
                <a:ea typeface="Calibri"/>
                <a:cs typeface="Calibri"/>
                <a:sym typeface="Calibri"/>
              </a:rPr>
              <a:t>critics</a:t>
            </a:r>
            <a:r>
              <a:rPr lang="de-DE" sz="2800" dirty="0">
                <a:latin typeface="Calibri"/>
                <a:ea typeface="Calibri"/>
                <a:cs typeface="Calibri"/>
                <a:sym typeface="Calibri"/>
              </a:rPr>
              <a:t>, etc. </a:t>
            </a:r>
            <a:r>
              <a:rPr lang="de-DE" sz="2800" dirty="0" err="1">
                <a:latin typeface="Calibri"/>
                <a:ea typeface="Calibri"/>
                <a:cs typeface="Calibri"/>
                <a:sym typeface="Calibri"/>
              </a:rPr>
              <a:t>about</a:t>
            </a:r>
            <a:r>
              <a:rPr lang="de-DE" sz="2800" dirty="0">
                <a:latin typeface="Calibri"/>
                <a:ea typeface="Calibri"/>
                <a:cs typeface="Calibri"/>
                <a:sym typeface="Calibri"/>
              </a:rPr>
              <a:t> </a:t>
            </a:r>
            <a:r>
              <a:rPr lang="de-DE" sz="2800" dirty="0" err="1">
                <a:latin typeface="Calibri"/>
                <a:ea typeface="Calibri"/>
                <a:cs typeface="Calibri"/>
                <a:sym typeface="Calibri"/>
              </a:rPr>
              <a:t>their</a:t>
            </a:r>
            <a:r>
              <a:rPr lang="de-DE" sz="2800" dirty="0">
                <a:latin typeface="Calibri"/>
                <a:ea typeface="Calibri"/>
                <a:cs typeface="Calibri"/>
                <a:sym typeface="Calibri"/>
              </a:rPr>
              <a:t> own </a:t>
            </a:r>
            <a:r>
              <a:rPr lang="de-DE" sz="2800" dirty="0" err="1">
                <a:latin typeface="Calibri"/>
                <a:ea typeface="Calibri"/>
                <a:cs typeface="Calibri"/>
                <a:sym typeface="Calibri"/>
              </a:rPr>
              <a:t>company</a:t>
            </a:r>
            <a:r>
              <a:rPr lang="de-DE" sz="2800" dirty="0">
                <a:latin typeface="Calibri"/>
                <a:ea typeface="Calibri"/>
                <a:cs typeface="Calibri"/>
                <a:sym typeface="Calibri"/>
              </a:rPr>
              <a:t> and </a:t>
            </a:r>
            <a:r>
              <a:rPr lang="de-DE" sz="2800" dirty="0" err="1">
                <a:latin typeface="Calibri"/>
                <a:ea typeface="Calibri"/>
                <a:cs typeface="Calibri"/>
                <a:sym typeface="Calibri"/>
              </a:rPr>
              <a:t>everything</a:t>
            </a:r>
            <a:r>
              <a:rPr lang="de-DE" sz="2800" dirty="0">
                <a:latin typeface="Calibri"/>
                <a:ea typeface="Calibri"/>
                <a:cs typeface="Calibri"/>
                <a:sym typeface="Calibri"/>
              </a:rPr>
              <a:t> </a:t>
            </a:r>
            <a:r>
              <a:rPr lang="de-DE" sz="2800" dirty="0" err="1">
                <a:latin typeface="Calibri"/>
                <a:ea typeface="Calibri"/>
                <a:cs typeface="Calibri"/>
                <a:sym typeface="Calibri"/>
              </a:rPr>
              <a:t>related</a:t>
            </a:r>
            <a:r>
              <a:rPr lang="de-DE" sz="2800" dirty="0">
                <a:latin typeface="Calibri"/>
                <a:ea typeface="Calibri"/>
                <a:cs typeface="Calibri"/>
                <a:sym typeface="Calibri"/>
              </a:rPr>
              <a:t> to it.</a:t>
            </a:r>
            <a:endParaRPr dirty="0"/>
          </a:p>
        </p:txBody>
      </p:sp>
      <p:pic>
        <p:nvPicPr>
          <p:cNvPr id="2313" name="Google Shape;2313;p68"/>
          <p:cNvPicPr preferRelativeResize="0">
            <a:picLocks noGrp="1"/>
          </p:cNvPicPr>
          <p:nvPr>
            <p:ph type="pic" idx="2"/>
          </p:nvPr>
        </p:nvPicPr>
        <p:blipFill rotWithShape="1">
          <a:blip r:embed="rId3">
            <a:alphaModFix/>
          </a:blip>
          <a:srcRect t="2786" b="2785"/>
          <a:stretch/>
        </p:blipFill>
        <p:spPr>
          <a:xfrm>
            <a:off x="7061200" y="1203325"/>
            <a:ext cx="5130800" cy="3913188"/>
          </a:xfrm>
          <a:prstGeom prst="rect">
            <a:avLst/>
          </a:prstGeom>
          <a:solidFill>
            <a:schemeClr val="lt1"/>
          </a:solidFill>
          <a:ln>
            <a:noFill/>
          </a:ln>
        </p:spPr>
      </p:pic>
      <p:sp>
        <p:nvSpPr>
          <p:cNvPr id="2314" name="Google Shape;2314;p68"/>
          <p:cNvSpPr txBox="1">
            <a:spLocks noGrp="1"/>
          </p:cNvSpPr>
          <p:nvPr>
            <p:ph type="body" idx="3"/>
          </p:nvPr>
        </p:nvSpPr>
        <p:spPr>
          <a:xfrm>
            <a:off x="899083" y="2759507"/>
            <a:ext cx="5029134" cy="2864908"/>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ts val="1800"/>
              <a:buNone/>
            </a:pPr>
            <a:r>
              <a:rPr lang="de-DE" sz="1800" b="1"/>
              <a:t>Social Media Monitoring </a:t>
            </a:r>
            <a:r>
              <a:rPr lang="de-DE" sz="2000"/>
              <a:t>is the continuous systematic observation and analysis of social media networks and social communities. It supports a quick overview and insight into topics and opinions on the social web. The speed at which one can investigate a topic of interest greatly exceeds that of a traditional survey approach. Social Media Monitoring is more precise, faster and more economical than traditional expert panel analysis. </a:t>
            </a:r>
            <a:endParaRPr/>
          </a:p>
        </p:txBody>
      </p:sp>
      <p:sp>
        <p:nvSpPr>
          <p:cNvPr id="2315" name="Google Shape;2315;p68"/>
          <p:cNvSpPr txBox="1"/>
          <p:nvPr/>
        </p:nvSpPr>
        <p:spPr>
          <a:xfrm>
            <a:off x="10879667" y="5819148"/>
            <a:ext cx="1557866"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700">
                <a:solidFill>
                  <a:srgbClr val="595A59"/>
                </a:solidFill>
                <a:latin typeface="Calibri"/>
                <a:ea typeface="Calibri"/>
                <a:cs typeface="Calibri"/>
                <a:sym typeface="Calibri"/>
              </a:rPr>
              <a:t>Soure: Twitter, Nordstrom</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326"/>
        <p:cNvGrpSpPr/>
        <p:nvPr/>
      </p:nvGrpSpPr>
      <p:grpSpPr>
        <a:xfrm>
          <a:off x="0" y="0"/>
          <a:ext cx="0" cy="0"/>
          <a:chOff x="0" y="0"/>
          <a:chExt cx="0" cy="0"/>
        </a:xfrm>
      </p:grpSpPr>
      <p:sp>
        <p:nvSpPr>
          <p:cNvPr id="2327" name="Google Shape;2327;p70"/>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a:t>Recommended Readings</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sp>
        <p:nvSpPr>
          <p:cNvPr id="2333" name="Google Shape;2333;p71"/>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33637"/>
              </a:buClr>
              <a:buSzPts val="1800"/>
              <a:buFont typeface="Arial"/>
              <a:buChar char="•"/>
            </a:pPr>
            <a:r>
              <a:rPr lang="de-DE" u="sng" dirty="0" err="1">
                <a:solidFill>
                  <a:srgbClr val="033637"/>
                </a:solidFill>
                <a:latin typeface="Calibri" panose="020F0502020204030204" pitchFamily="34" charset="0"/>
                <a:cs typeface="Calibri" panose="020F0502020204030204" pitchFamily="34" charset="0"/>
              </a:rPr>
              <a:t>Civelek</a:t>
            </a:r>
            <a:r>
              <a:rPr lang="de-DE" u="sng" dirty="0">
                <a:solidFill>
                  <a:srgbClr val="033637"/>
                </a:solidFill>
                <a:latin typeface="Calibri" panose="020F0502020204030204" pitchFamily="34" charset="0"/>
                <a:cs typeface="Calibri" panose="020F0502020204030204" pitchFamily="34" charset="0"/>
              </a:rPr>
              <a:t> et al(2016): </a:t>
            </a:r>
            <a:r>
              <a:rPr lang="de-DE" b="0" i="0" u="sng" dirty="0">
                <a:solidFill>
                  <a:srgbClr val="033637"/>
                </a:solidFill>
                <a:latin typeface="Calibri" panose="020F0502020204030204" pitchFamily="34" charset="0"/>
                <a:cs typeface="Calibri" panose="020F0502020204030204" pitchFamily="34" charset="0"/>
              </a:rPr>
              <a:t>The </a:t>
            </a:r>
            <a:r>
              <a:rPr lang="de-DE" b="0" i="0" u="sng" dirty="0" err="1">
                <a:solidFill>
                  <a:srgbClr val="033637"/>
                </a:solidFill>
                <a:latin typeface="Calibri" panose="020F0502020204030204" pitchFamily="34" charset="0"/>
                <a:cs typeface="Calibri" panose="020F0502020204030204" pitchFamily="34" charset="0"/>
              </a:rPr>
              <a:t>Role</a:t>
            </a:r>
            <a:r>
              <a:rPr lang="de-DE" b="0" i="0" u="sng" dirty="0">
                <a:solidFill>
                  <a:srgbClr val="033637"/>
                </a:solidFill>
                <a:latin typeface="Calibri" panose="020F0502020204030204" pitchFamily="34" charset="0"/>
                <a:cs typeface="Calibri" panose="020F0502020204030204" pitchFamily="34" charset="0"/>
              </a:rPr>
              <a:t> </a:t>
            </a:r>
            <a:r>
              <a:rPr lang="de-DE" b="0" i="0" u="sng" dirty="0" err="1">
                <a:solidFill>
                  <a:srgbClr val="033637"/>
                </a:solidFill>
                <a:latin typeface="Calibri" panose="020F0502020204030204" pitchFamily="34" charset="0"/>
                <a:cs typeface="Calibri" panose="020F0502020204030204" pitchFamily="34" charset="0"/>
              </a:rPr>
              <a:t>of</a:t>
            </a:r>
            <a:r>
              <a:rPr lang="de-DE" b="0" i="0" u="sng" dirty="0">
                <a:solidFill>
                  <a:srgbClr val="033637"/>
                </a:solidFill>
                <a:latin typeface="Calibri" panose="020F0502020204030204" pitchFamily="34" charset="0"/>
                <a:cs typeface="Calibri" panose="020F0502020204030204" pitchFamily="34" charset="0"/>
              </a:rPr>
              <a:t> </a:t>
            </a:r>
            <a:r>
              <a:rPr lang="de-DE" b="0" i="0" u="sng" dirty="0" err="1">
                <a:solidFill>
                  <a:srgbClr val="033637"/>
                </a:solidFill>
                <a:latin typeface="Calibri" panose="020F0502020204030204" pitchFamily="34" charset="0"/>
                <a:cs typeface="Calibri" panose="020F0502020204030204" pitchFamily="34" charset="0"/>
              </a:rPr>
              <a:t>Social</a:t>
            </a:r>
            <a:r>
              <a:rPr lang="de-DE" b="0" i="0" u="sng" dirty="0">
                <a:solidFill>
                  <a:srgbClr val="033637"/>
                </a:solidFill>
                <a:latin typeface="Calibri" panose="020F0502020204030204" pitchFamily="34" charset="0"/>
                <a:cs typeface="Calibri" panose="020F0502020204030204" pitchFamily="34" charset="0"/>
              </a:rPr>
              <a:t> Media in Crisis Communication and Crisis Management, </a:t>
            </a:r>
            <a:r>
              <a:rPr lang="de-DE" b="0" i="1" u="sng" dirty="0">
                <a:solidFill>
                  <a:srgbClr val="033637"/>
                </a:solidFill>
                <a:latin typeface="Calibri" panose="020F0502020204030204" pitchFamily="34" charset="0"/>
                <a:cs typeface="Calibri" panose="020F0502020204030204" pitchFamily="34" charset="0"/>
              </a:rPr>
              <a:t>International Journal </a:t>
            </a:r>
            <a:r>
              <a:rPr lang="de-DE" b="0" i="1" u="sng" dirty="0" err="1">
                <a:solidFill>
                  <a:srgbClr val="033637"/>
                </a:solidFill>
                <a:latin typeface="Calibri" panose="020F0502020204030204" pitchFamily="34" charset="0"/>
                <a:cs typeface="Calibri" panose="020F0502020204030204" pitchFamily="34" charset="0"/>
              </a:rPr>
              <a:t>of</a:t>
            </a:r>
            <a:r>
              <a:rPr lang="de-DE" b="0" i="1" u="sng" dirty="0">
                <a:solidFill>
                  <a:srgbClr val="033637"/>
                </a:solidFill>
                <a:latin typeface="Calibri" panose="020F0502020204030204" pitchFamily="34" charset="0"/>
                <a:cs typeface="Calibri" panose="020F0502020204030204" pitchFamily="34" charset="0"/>
              </a:rPr>
              <a:t> Research in Business &amp; </a:t>
            </a:r>
            <a:r>
              <a:rPr lang="de-DE" b="0" i="1" u="sng" dirty="0" err="1">
                <a:solidFill>
                  <a:srgbClr val="033637"/>
                </a:solidFill>
                <a:latin typeface="Calibri" panose="020F0502020204030204" pitchFamily="34" charset="0"/>
                <a:cs typeface="Calibri" panose="020F0502020204030204" pitchFamily="34" charset="0"/>
              </a:rPr>
              <a:t>Social</a:t>
            </a:r>
            <a:r>
              <a:rPr lang="de-DE" b="0" i="1" u="sng" dirty="0">
                <a:solidFill>
                  <a:srgbClr val="033637"/>
                </a:solidFill>
                <a:latin typeface="Calibri" panose="020F0502020204030204" pitchFamily="34" charset="0"/>
                <a:cs typeface="Calibri" panose="020F0502020204030204" pitchFamily="34" charset="0"/>
              </a:rPr>
              <a:t> Science, 5(3).</a:t>
            </a:r>
            <a:endParaRPr u="sng" dirty="0">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b="0" i="0" u="sng" dirty="0">
                <a:solidFill>
                  <a:srgbClr val="033637"/>
                </a:solidFill>
                <a:latin typeface="Calibri" panose="020F0502020204030204" pitchFamily="34" charset="0"/>
                <a:cs typeface="Calibri" panose="020F0502020204030204" pitchFamily="34" charset="0"/>
              </a:rPr>
              <a:t>Stephens et al(2005): </a:t>
            </a:r>
            <a:r>
              <a:rPr lang="de-DE" b="0" i="0" u="sng" dirty="0" err="1">
                <a:solidFill>
                  <a:srgbClr val="033637"/>
                </a:solidFill>
                <a:latin typeface="Calibri" panose="020F0502020204030204" pitchFamily="34" charset="0"/>
                <a:cs typeface="Calibri" panose="020F0502020204030204" pitchFamily="34" charset="0"/>
              </a:rPr>
              <a:t>Communicating</a:t>
            </a:r>
            <a:r>
              <a:rPr lang="de-DE" b="0" i="0" u="sng" dirty="0">
                <a:solidFill>
                  <a:srgbClr val="033637"/>
                </a:solidFill>
                <a:latin typeface="Calibri" panose="020F0502020204030204" pitchFamily="34" charset="0"/>
                <a:cs typeface="Calibri" panose="020F0502020204030204" pitchFamily="34" charset="0"/>
              </a:rPr>
              <a:t> </a:t>
            </a:r>
            <a:r>
              <a:rPr lang="de-DE" b="0" i="0" u="sng" dirty="0" err="1">
                <a:solidFill>
                  <a:srgbClr val="033637"/>
                </a:solidFill>
                <a:latin typeface="Calibri" panose="020F0502020204030204" pitchFamily="34" charset="0"/>
                <a:cs typeface="Calibri" panose="020F0502020204030204" pitchFamily="34" charset="0"/>
              </a:rPr>
              <a:t>with</a:t>
            </a:r>
            <a:r>
              <a:rPr lang="de-DE" b="0" i="0" u="sng" dirty="0">
                <a:solidFill>
                  <a:srgbClr val="033637"/>
                </a:solidFill>
                <a:latin typeface="Calibri" panose="020F0502020204030204" pitchFamily="34" charset="0"/>
                <a:cs typeface="Calibri" panose="020F0502020204030204" pitchFamily="34" charset="0"/>
              </a:rPr>
              <a:t> Stakeholders </a:t>
            </a:r>
            <a:r>
              <a:rPr lang="de-DE" b="0" i="0" u="sng" dirty="0" err="1">
                <a:solidFill>
                  <a:srgbClr val="033637"/>
                </a:solidFill>
                <a:latin typeface="Calibri" panose="020F0502020204030204" pitchFamily="34" charset="0"/>
                <a:cs typeface="Calibri" panose="020F0502020204030204" pitchFamily="34" charset="0"/>
              </a:rPr>
              <a:t>during</a:t>
            </a:r>
            <a:r>
              <a:rPr lang="de-DE" b="0" i="0" u="sng" dirty="0">
                <a:solidFill>
                  <a:srgbClr val="033637"/>
                </a:solidFill>
                <a:latin typeface="Calibri" panose="020F0502020204030204" pitchFamily="34" charset="0"/>
                <a:cs typeface="Calibri" panose="020F0502020204030204" pitchFamily="34" charset="0"/>
              </a:rPr>
              <a:t> a Crisis, Journal </a:t>
            </a:r>
            <a:r>
              <a:rPr lang="de-DE" b="0" i="0" u="sng" dirty="0" err="1">
                <a:solidFill>
                  <a:srgbClr val="033637"/>
                </a:solidFill>
                <a:latin typeface="Calibri" panose="020F0502020204030204" pitchFamily="34" charset="0"/>
                <a:cs typeface="Calibri" panose="020F0502020204030204" pitchFamily="34" charset="0"/>
              </a:rPr>
              <a:t>of</a:t>
            </a:r>
            <a:r>
              <a:rPr lang="de-DE" b="0" i="0" u="sng" dirty="0">
                <a:solidFill>
                  <a:srgbClr val="033637"/>
                </a:solidFill>
                <a:latin typeface="Calibri" panose="020F0502020204030204" pitchFamily="34" charset="0"/>
                <a:cs typeface="Calibri" panose="020F0502020204030204" pitchFamily="34" charset="0"/>
              </a:rPr>
              <a:t> Business 42, 4</a:t>
            </a:r>
            <a:endParaRPr u="sng" dirty="0">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sz="1800" u="sng" dirty="0" err="1">
                <a:solidFill>
                  <a:srgbClr val="033637"/>
                </a:solidFill>
                <a:latin typeface="Calibri" panose="020F0502020204030204" pitchFamily="34" charset="0"/>
                <a:cs typeface="Calibri" panose="020F0502020204030204" pitchFamily="34" charset="0"/>
              </a:rPr>
              <a:t>Wolniak</a:t>
            </a:r>
            <a:r>
              <a:rPr lang="de-DE" sz="1800" u="sng" dirty="0">
                <a:solidFill>
                  <a:srgbClr val="033637"/>
                </a:solidFill>
                <a:latin typeface="Calibri" panose="020F0502020204030204" pitchFamily="34" charset="0"/>
                <a:cs typeface="Calibri" panose="020F0502020204030204" pitchFamily="34" charset="0"/>
              </a:rPr>
              <a:t> (2019): </a:t>
            </a:r>
            <a:r>
              <a:rPr lang="de-DE" sz="1800" u="sng" dirty="0" err="1">
                <a:solidFill>
                  <a:srgbClr val="033637"/>
                </a:solidFill>
                <a:latin typeface="Calibri" panose="020F0502020204030204" pitchFamily="34" charset="0"/>
                <a:cs typeface="Calibri" panose="020F0502020204030204" pitchFamily="34" charset="0"/>
              </a:rPr>
              <a:t>Operations</a:t>
            </a:r>
            <a:r>
              <a:rPr lang="de-DE" sz="1800" u="sng" dirty="0">
                <a:solidFill>
                  <a:srgbClr val="033637"/>
                </a:solidFill>
                <a:latin typeface="Calibri" panose="020F0502020204030204" pitchFamily="34" charset="0"/>
                <a:cs typeface="Calibri" panose="020F0502020204030204" pitchFamily="34" charset="0"/>
              </a:rPr>
              <a:t> </a:t>
            </a:r>
            <a:r>
              <a:rPr lang="de-DE" u="sng" dirty="0">
                <a:solidFill>
                  <a:srgbClr val="033637"/>
                </a:solidFill>
                <a:latin typeface="Calibri" panose="020F0502020204030204" pitchFamily="34" charset="0"/>
                <a:cs typeface="Calibri" panose="020F0502020204030204" pitchFamily="34" charset="0"/>
              </a:rPr>
              <a:t>Manager and </a:t>
            </a:r>
            <a:r>
              <a:rPr lang="de-DE" u="sng" dirty="0" err="1">
                <a:solidFill>
                  <a:srgbClr val="033637"/>
                </a:solidFill>
                <a:latin typeface="Calibri" panose="020F0502020204030204" pitchFamily="34" charset="0"/>
                <a:cs typeface="Calibri" panose="020F0502020204030204" pitchFamily="34" charset="0"/>
              </a:rPr>
              <a:t>its</a:t>
            </a:r>
            <a:r>
              <a:rPr lang="de-DE" u="sng" dirty="0">
                <a:solidFill>
                  <a:srgbClr val="033637"/>
                </a:solidFill>
                <a:latin typeface="Calibri" panose="020F0502020204030204" pitchFamily="34" charset="0"/>
                <a:cs typeface="Calibri" panose="020F0502020204030204" pitchFamily="34" charset="0"/>
              </a:rPr>
              <a:t> </a:t>
            </a:r>
            <a:r>
              <a:rPr lang="de-DE" u="sng" dirty="0" err="1">
                <a:solidFill>
                  <a:srgbClr val="033637"/>
                </a:solidFill>
                <a:latin typeface="Calibri" panose="020F0502020204030204" pitchFamily="34" charset="0"/>
                <a:cs typeface="Calibri" panose="020F0502020204030204" pitchFamily="34" charset="0"/>
              </a:rPr>
              <a:t>Role</a:t>
            </a:r>
            <a:r>
              <a:rPr lang="de-DE" u="sng" dirty="0">
                <a:solidFill>
                  <a:srgbClr val="033637"/>
                </a:solidFill>
                <a:latin typeface="Calibri" panose="020F0502020204030204" pitchFamily="34" charset="0"/>
                <a:cs typeface="Calibri" panose="020F0502020204030204" pitchFamily="34" charset="0"/>
              </a:rPr>
              <a:t> in </a:t>
            </a:r>
            <a:r>
              <a:rPr lang="de-DE" u="sng" dirty="0" err="1">
                <a:solidFill>
                  <a:srgbClr val="033637"/>
                </a:solidFill>
                <a:latin typeface="Calibri" panose="020F0502020204030204" pitchFamily="34" charset="0"/>
                <a:cs typeface="Calibri" panose="020F0502020204030204" pitchFamily="34" charset="0"/>
              </a:rPr>
              <a:t>the</a:t>
            </a:r>
            <a:r>
              <a:rPr lang="de-DE" u="sng" dirty="0">
                <a:solidFill>
                  <a:srgbClr val="033637"/>
                </a:solidFill>
                <a:latin typeface="Calibri" panose="020F0502020204030204" pitchFamily="34" charset="0"/>
                <a:cs typeface="Calibri" panose="020F0502020204030204" pitchFamily="34" charset="0"/>
              </a:rPr>
              <a:t> Enterprise, </a:t>
            </a:r>
            <a:r>
              <a:rPr lang="de-DE" u="sng" dirty="0" err="1">
                <a:solidFill>
                  <a:srgbClr val="033637"/>
                </a:solidFill>
                <a:latin typeface="Calibri" panose="020F0502020204030204" pitchFamily="34" charset="0"/>
                <a:cs typeface="Calibri" panose="020F0502020204030204" pitchFamily="34" charset="0"/>
              </a:rPr>
              <a:t>Production</a:t>
            </a:r>
            <a:r>
              <a:rPr lang="de-DE" u="sng" dirty="0">
                <a:solidFill>
                  <a:srgbClr val="033637"/>
                </a:solidFill>
                <a:latin typeface="Calibri" panose="020F0502020204030204" pitchFamily="34" charset="0"/>
                <a:cs typeface="Calibri" panose="020F0502020204030204" pitchFamily="34" charset="0"/>
              </a:rPr>
              <a:t> Engineering Archives 24, 1-4.</a:t>
            </a:r>
            <a:r>
              <a:rPr lang="de-DE" sz="1800" u="sng" dirty="0">
                <a:solidFill>
                  <a:srgbClr val="033637"/>
                </a:solidFill>
                <a:latin typeface="Calibri" panose="020F0502020204030204" pitchFamily="34" charset="0"/>
                <a:cs typeface="Calibri" panose="020F0502020204030204" pitchFamily="34" charset="0"/>
              </a:rPr>
              <a:t> </a:t>
            </a:r>
            <a:endParaRPr u="sng" dirty="0">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The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ultimate</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guide</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to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stakeholder</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management</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for</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your</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marketing</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de-DE" u="sng" dirty="0" err="1">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projects</a:t>
            </a:r>
            <a:r>
              <a:rPr lang="de-DE"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(filestage.io)</a:t>
            </a:r>
            <a:endParaRPr u="sng" dirty="0">
              <a:solidFill>
                <a:srgbClr val="033637"/>
              </a:solidFill>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u="sng" dirty="0">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The </a:t>
            </a:r>
            <a:r>
              <a:rPr lang="de-DE" u="sng" dirty="0" err="1">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Role</a:t>
            </a:r>
            <a:r>
              <a:rPr lang="de-DE" u="sng" dirty="0">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de-DE" u="sng" dirty="0" err="1">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of</a:t>
            </a:r>
            <a:r>
              <a:rPr lang="de-DE" u="sng" dirty="0">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HR in Crisis Management – </a:t>
            </a:r>
            <a:r>
              <a:rPr lang="de-DE" u="sng" dirty="0" err="1">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Bryghtpath</a:t>
            </a:r>
            <a:endParaRPr u="sng" dirty="0">
              <a:solidFill>
                <a:srgbClr val="033637"/>
              </a:solidFill>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de-DE" u="sng" dirty="0" err="1">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How</a:t>
            </a:r>
            <a:r>
              <a:rPr lang="de-DE" u="sng" dirty="0">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to Create a </a:t>
            </a:r>
            <a:r>
              <a:rPr lang="de-DE" u="sng" dirty="0" err="1">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Social</a:t>
            </a:r>
            <a:r>
              <a:rPr lang="de-DE" u="sng" dirty="0">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Media Crisis Communication Plan | Sprout </a:t>
            </a:r>
            <a:r>
              <a:rPr lang="de-DE" u="sng" dirty="0" err="1">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Social</a:t>
            </a:r>
            <a:endParaRPr sz="1800" u="sng" dirty="0">
              <a:solidFill>
                <a:srgbClr val="033637"/>
              </a:solidFill>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b="0" i="0" u="sng" dirty="0">
                <a:solidFill>
                  <a:srgbClr val="212121"/>
                </a:solidFill>
                <a:effectLst/>
                <a:latin typeface="Calibri" panose="020F0502020204030204" pitchFamily="34" charset="0"/>
                <a:cs typeface="Calibri" panose="020F0502020204030204" pitchFamily="34" charset="0"/>
              </a:rPr>
              <a:t>Ndlela (2018): A Stakeholder Approach to Risk Management, Crisis Communication Vol. 29, S. 53-75.</a:t>
            </a:r>
            <a:endParaRPr u="sng" dirty="0">
              <a:latin typeface="Calibri" panose="020F0502020204030204" pitchFamily="34" charset="0"/>
              <a:cs typeface="Calibri" panose="020F0502020204030204" pitchFamily="34" charset="0"/>
            </a:endParaRPr>
          </a:p>
        </p:txBody>
      </p:sp>
      <p:sp>
        <p:nvSpPr>
          <p:cNvPr id="2334" name="Google Shape;2334;p71"/>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Short but interesting articles that we find enlightening…</a:t>
            </a:r>
            <a:endParaRPr/>
          </a:p>
        </p:txBody>
      </p:sp>
      <p:sp>
        <p:nvSpPr>
          <p:cNvPr id="2335" name="Google Shape;2335;p71"/>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Recommended Reading</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339"/>
        <p:cNvGrpSpPr/>
        <p:nvPr/>
      </p:nvGrpSpPr>
      <p:grpSpPr>
        <a:xfrm>
          <a:off x="0" y="0"/>
          <a:ext cx="0" cy="0"/>
          <a:chOff x="0" y="0"/>
          <a:chExt cx="0" cy="0"/>
        </a:xfrm>
      </p:grpSpPr>
      <p:sp>
        <p:nvSpPr>
          <p:cNvPr id="2340" name="Google Shape;2340;p72"/>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de-DE" cap="none"/>
              <a:t>ADAPTIVE LEADERSHIP</a:t>
            </a:r>
            <a:endParaRPr cap="none"/>
          </a:p>
        </p:txBody>
      </p:sp>
      <p:sp>
        <p:nvSpPr>
          <p:cNvPr id="2341" name="Google Shape;2341;p72"/>
          <p:cNvSpPr txBox="1">
            <a:spLocks noGrp="1"/>
          </p:cNvSpPr>
          <p:nvPr>
            <p:ph type="body" idx="2"/>
          </p:nvPr>
        </p:nvSpPr>
        <p:spPr>
          <a:xfrm>
            <a:off x="967062" y="3344692"/>
            <a:ext cx="4438559"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000"/>
              <a:buNone/>
            </a:pPr>
            <a:r>
              <a:rPr lang="de-DE" dirty="0"/>
              <a:t>Next: Module 6</a:t>
            </a:r>
            <a:endParaRPr dirty="0"/>
          </a:p>
        </p:txBody>
      </p:sp>
      <p:grpSp>
        <p:nvGrpSpPr>
          <p:cNvPr id="2342" name="Google Shape;2342;p72"/>
          <p:cNvGrpSpPr/>
          <p:nvPr/>
        </p:nvGrpSpPr>
        <p:grpSpPr>
          <a:xfrm>
            <a:off x="7286899" y="3277496"/>
            <a:ext cx="233548" cy="233548"/>
            <a:chOff x="5941025" y="3634400"/>
            <a:chExt cx="467650" cy="467650"/>
          </a:xfrm>
        </p:grpSpPr>
        <p:sp>
          <p:nvSpPr>
            <p:cNvPr id="2343" name="Google Shape;2343;p72"/>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4" name="Google Shape;2344;p72"/>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5" name="Google Shape;2345;p72"/>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6" name="Google Shape;2346;p72"/>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7" name="Google Shape;2347;p72"/>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8" name="Google Shape;2348;p72"/>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2349" name="Google Shape;2349;p72"/>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de-DE" sz="1400">
                <a:solidFill>
                  <a:schemeClr val="lt1"/>
                </a:solidFill>
                <a:latin typeface="Calibri"/>
                <a:ea typeface="Calibri"/>
                <a:cs typeface="Calibri"/>
                <a:sym typeface="Calibri"/>
              </a:rPr>
              <a:t> </a:t>
            </a:r>
            <a:endParaRPr/>
          </a:p>
        </p:txBody>
      </p:sp>
      <p:sp>
        <p:nvSpPr>
          <p:cNvPr id="2350" name="Google Shape;2350;p72"/>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de-DE" sz="1400">
                <a:solidFill>
                  <a:schemeClr val="lt1"/>
                </a:solidFill>
                <a:latin typeface="Calibri"/>
                <a:ea typeface="Calibri"/>
                <a:cs typeface="Calibri"/>
                <a:sym typeface="Calibri"/>
              </a:rPr>
              <a:t> </a:t>
            </a:r>
            <a:endParaRPr/>
          </a:p>
        </p:txBody>
      </p:sp>
      <p:sp>
        <p:nvSpPr>
          <p:cNvPr id="2351" name="Google Shape;2351;p72"/>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p8"/>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dirty="0"/>
              <a:t>Supply </a:t>
            </a:r>
            <a:r>
              <a:rPr lang="de-DE" dirty="0" err="1"/>
              <a:t>chain</a:t>
            </a:r>
            <a:r>
              <a:rPr lang="de-DE" dirty="0"/>
              <a:t> </a:t>
            </a:r>
            <a:r>
              <a:rPr lang="de-DE" dirty="0" err="1"/>
              <a:t>management</a:t>
            </a:r>
            <a:r>
              <a:rPr lang="de-DE" dirty="0"/>
              <a:t> </a:t>
            </a:r>
            <a:r>
              <a:rPr lang="de-DE" dirty="0" err="1"/>
              <a:t>or</a:t>
            </a:r>
            <a:r>
              <a:rPr lang="de-DE" dirty="0"/>
              <a:t> </a:t>
            </a:r>
            <a:r>
              <a:rPr lang="de-DE" dirty="0" err="1"/>
              <a:t>inventory</a:t>
            </a:r>
            <a:r>
              <a:rPr lang="de-DE" dirty="0"/>
              <a:t> </a:t>
            </a:r>
            <a:r>
              <a:rPr lang="de-DE" dirty="0" err="1"/>
              <a:t>control</a:t>
            </a:r>
            <a:r>
              <a:rPr lang="de-DE" dirty="0"/>
              <a:t> </a:t>
            </a:r>
            <a:r>
              <a:rPr lang="de-DE" dirty="0" err="1"/>
              <a:t>involves</a:t>
            </a:r>
            <a:r>
              <a:rPr lang="de-DE" dirty="0"/>
              <a:t> </a:t>
            </a:r>
            <a:r>
              <a:rPr lang="de-DE" dirty="0" err="1"/>
              <a:t>setting</a:t>
            </a:r>
            <a:r>
              <a:rPr lang="de-DE" dirty="0"/>
              <a:t> </a:t>
            </a:r>
            <a:r>
              <a:rPr lang="de-DE" dirty="0" err="1"/>
              <a:t>up</a:t>
            </a:r>
            <a:r>
              <a:rPr lang="de-DE" dirty="0"/>
              <a:t> an </a:t>
            </a:r>
            <a:r>
              <a:rPr lang="de-DE" dirty="0" err="1"/>
              <a:t>efficient</a:t>
            </a:r>
            <a:r>
              <a:rPr lang="de-DE" dirty="0"/>
              <a:t> </a:t>
            </a:r>
            <a:r>
              <a:rPr lang="de-DE" dirty="0" err="1"/>
              <a:t>system</a:t>
            </a:r>
            <a:r>
              <a:rPr lang="de-DE" dirty="0"/>
              <a:t> </a:t>
            </a:r>
            <a:r>
              <a:rPr lang="de-DE" dirty="0" err="1"/>
              <a:t>for</a:t>
            </a:r>
            <a:r>
              <a:rPr lang="de-DE" dirty="0"/>
              <a:t> </a:t>
            </a:r>
            <a:r>
              <a:rPr lang="de-DE" dirty="0" err="1"/>
              <a:t>planning</a:t>
            </a:r>
            <a:r>
              <a:rPr lang="de-DE" dirty="0"/>
              <a:t>, </a:t>
            </a:r>
            <a:r>
              <a:rPr lang="de-DE" dirty="0" err="1"/>
              <a:t>controlling</a:t>
            </a:r>
            <a:r>
              <a:rPr lang="de-DE" dirty="0"/>
              <a:t> and </a:t>
            </a:r>
            <a:r>
              <a:rPr lang="de-DE" dirty="0" err="1"/>
              <a:t>executing</a:t>
            </a:r>
            <a:r>
              <a:rPr lang="de-DE" dirty="0"/>
              <a:t> </a:t>
            </a:r>
            <a:r>
              <a:rPr lang="de-DE" dirty="0" err="1"/>
              <a:t>production</a:t>
            </a:r>
            <a:r>
              <a:rPr lang="de-DE" dirty="0"/>
              <a:t> </a:t>
            </a:r>
            <a:r>
              <a:rPr lang="de-DE" dirty="0" err="1"/>
              <a:t>as</a:t>
            </a:r>
            <a:r>
              <a:rPr lang="de-DE" dirty="0"/>
              <a:t> </a:t>
            </a:r>
            <a:r>
              <a:rPr lang="de-DE" dirty="0" err="1"/>
              <a:t>well</a:t>
            </a:r>
            <a:r>
              <a:rPr lang="de-DE" dirty="0"/>
              <a:t> </a:t>
            </a:r>
            <a:r>
              <a:rPr lang="de-DE" dirty="0" err="1"/>
              <a:t>as</a:t>
            </a:r>
            <a:r>
              <a:rPr lang="de-DE" dirty="0"/>
              <a:t> </a:t>
            </a:r>
            <a:r>
              <a:rPr lang="de-DE" dirty="0" err="1"/>
              <a:t>services</a:t>
            </a:r>
            <a:r>
              <a:rPr lang="de-DE" dirty="0"/>
              <a:t> </a:t>
            </a:r>
            <a:r>
              <a:rPr lang="de-DE" dirty="0" err="1"/>
              <a:t>along</a:t>
            </a:r>
            <a:r>
              <a:rPr lang="de-DE" dirty="0"/>
              <a:t> the </a:t>
            </a:r>
            <a:r>
              <a:rPr lang="de-DE" dirty="0" err="1"/>
              <a:t>entire</a:t>
            </a:r>
            <a:r>
              <a:rPr lang="de-DE" dirty="0"/>
              <a:t> </a:t>
            </a:r>
            <a:r>
              <a:rPr lang="de-DE" dirty="0" err="1"/>
              <a:t>value</a:t>
            </a:r>
            <a:r>
              <a:rPr lang="de-DE" dirty="0"/>
              <a:t> </a:t>
            </a:r>
            <a:r>
              <a:rPr lang="de-DE" dirty="0" err="1"/>
              <a:t>chain</a:t>
            </a:r>
            <a:r>
              <a:rPr lang="de-DE" dirty="0"/>
              <a:t>. This </a:t>
            </a:r>
            <a:r>
              <a:rPr lang="de-DE" dirty="0" err="1"/>
              <a:t>prevents</a:t>
            </a:r>
            <a:r>
              <a:rPr lang="de-DE" dirty="0"/>
              <a:t> </a:t>
            </a:r>
            <a:r>
              <a:rPr lang="de-DE" dirty="0" err="1"/>
              <a:t>bottlenecks</a:t>
            </a:r>
            <a:r>
              <a:rPr lang="de-DE" dirty="0"/>
              <a:t> and </a:t>
            </a:r>
            <a:r>
              <a:rPr lang="de-DE" dirty="0" err="1"/>
              <a:t>contributes</a:t>
            </a:r>
            <a:r>
              <a:rPr lang="de-DE" dirty="0"/>
              <a:t> to </a:t>
            </a:r>
            <a:r>
              <a:rPr lang="de-DE" dirty="0" err="1"/>
              <a:t>customer</a:t>
            </a:r>
            <a:r>
              <a:rPr lang="de-DE" dirty="0"/>
              <a:t> </a:t>
            </a:r>
            <a:r>
              <a:rPr lang="de-DE" dirty="0" err="1"/>
              <a:t>satisfaction</a:t>
            </a:r>
            <a:r>
              <a:rPr lang="de-DE" dirty="0"/>
              <a:t>.</a:t>
            </a:r>
            <a:endParaRPr dirty="0"/>
          </a:p>
          <a:p>
            <a:pPr marL="0" lvl="0" indent="0" algn="l" rtl="0">
              <a:lnSpc>
                <a:spcPct val="90000"/>
              </a:lnSpc>
              <a:spcBef>
                <a:spcPts val="1000"/>
              </a:spcBef>
              <a:spcAft>
                <a:spcPts val="0"/>
              </a:spcAft>
              <a:buClr>
                <a:srgbClr val="EA1D76"/>
              </a:buClr>
              <a:buSzPts val="2400"/>
              <a:buFont typeface="Arial"/>
              <a:buNone/>
            </a:pPr>
            <a:endParaRPr dirty="0"/>
          </a:p>
        </p:txBody>
      </p:sp>
      <p:sp>
        <p:nvSpPr>
          <p:cNvPr id="1245" name="Google Shape;1245;p8"/>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a:solidFill>
                  <a:srgbClr val="9ED4D3"/>
                </a:solidFill>
              </a:rPr>
              <a:t>Supply Chain Management</a:t>
            </a:r>
            <a:endParaRPr sz="4800">
              <a:solidFill>
                <a:srgbClr val="9ED4D3"/>
              </a:solidFill>
            </a:endParaRPr>
          </a:p>
        </p:txBody>
      </p:sp>
      <p:sp>
        <p:nvSpPr>
          <p:cNvPr id="1246" name="Google Shape;1246;p8"/>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de-DE" dirty="0">
                <a:solidFill>
                  <a:srgbClr val="595A59"/>
                </a:solidFill>
              </a:rPr>
              <a:t>The </a:t>
            </a:r>
            <a:r>
              <a:rPr lang="de-DE" dirty="0" err="1">
                <a:solidFill>
                  <a:srgbClr val="595A59"/>
                </a:solidFill>
              </a:rPr>
              <a:t>Responsibilities</a:t>
            </a:r>
            <a:r>
              <a:rPr lang="de-DE" dirty="0">
                <a:solidFill>
                  <a:srgbClr val="595A59"/>
                </a:solidFill>
              </a:rPr>
              <a:t> of </a:t>
            </a:r>
            <a:r>
              <a:rPr lang="de-DE" dirty="0" err="1">
                <a:solidFill>
                  <a:srgbClr val="595A59"/>
                </a:solidFill>
              </a:rPr>
              <a:t>Operations</a:t>
            </a:r>
            <a:r>
              <a:rPr lang="de-DE" dirty="0">
                <a:solidFill>
                  <a:srgbClr val="595A59"/>
                </a:solidFill>
              </a:rPr>
              <a:t> Management</a:t>
            </a:r>
            <a:endParaRPr dirty="0"/>
          </a:p>
          <a:p>
            <a:pPr marL="0" lvl="0" indent="0" algn="l" rtl="0">
              <a:lnSpc>
                <a:spcPct val="90000"/>
              </a:lnSpc>
              <a:spcBef>
                <a:spcPts val="1000"/>
              </a:spcBef>
              <a:spcAft>
                <a:spcPts val="0"/>
              </a:spcAft>
              <a:buClr>
                <a:srgbClr val="81D1C5"/>
              </a:buClr>
              <a:buSzPts val="3600"/>
              <a:buNone/>
            </a:pPr>
            <a:endParaRPr dirty="0"/>
          </a:p>
        </p:txBody>
      </p:sp>
      <p:sp>
        <p:nvSpPr>
          <p:cNvPr id="1247" name="Google Shape;1247;p8"/>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a:t>2</a:t>
            </a:r>
            <a:endParaRPr/>
          </a:p>
        </p:txBody>
      </p:sp>
      <p:sp>
        <p:nvSpPr>
          <p:cNvPr id="1248" name="Google Shape;1248;p8"/>
          <p:cNvSpPr txBox="1"/>
          <p:nvPr/>
        </p:nvSpPr>
        <p:spPr>
          <a:xfrm>
            <a:off x="1103474" y="2854961"/>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err="1">
                <a:solidFill>
                  <a:srgbClr val="595A59"/>
                </a:solidFill>
                <a:latin typeface="Calibri"/>
                <a:ea typeface="Calibri"/>
                <a:cs typeface="Calibri"/>
                <a:sym typeface="Calibri"/>
              </a:rPr>
              <a:t>Operations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encompasses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various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areas</a:t>
            </a:r>
            <a:r>
              <a:rPr lang="de-DE" sz="1600" b="0" i="0" dirty="0">
                <a:solidFill>
                  <a:srgbClr val="595A59"/>
                </a:solidFill>
                <a:latin typeface="Calibri"/>
                <a:ea typeface="Calibri"/>
                <a:cs typeface="Calibri"/>
                <a:sym typeface="Calibri"/>
              </a:rPr>
              <a:t> of </a:t>
            </a:r>
            <a:r>
              <a:rPr lang="de-DE" sz="1600" b="0" i="0" dirty="0" err="1">
                <a:solidFill>
                  <a:srgbClr val="595A59"/>
                </a:solidFill>
                <a:latin typeface="Calibri"/>
                <a:ea typeface="Calibri"/>
                <a:cs typeface="Calibri"/>
                <a:sym typeface="Calibri"/>
              </a:rPr>
              <a:t>responsibility</a:t>
            </a:r>
            <a:r>
              <a:rPr lang="de-DE" sz="1600" b="0" i="0" dirty="0">
                <a:solidFill>
                  <a:srgbClr val="595A59"/>
                </a:solidFill>
                <a:latin typeface="Calibri"/>
                <a:ea typeface="Calibri"/>
                <a:cs typeface="Calibri"/>
                <a:sym typeface="Calibri"/>
              </a:rPr>
              <a:t> - </a:t>
            </a:r>
            <a:r>
              <a:rPr lang="de-DE" sz="1600" b="0" i="0" dirty="0" err="1">
                <a:solidFill>
                  <a:srgbClr val="595A59"/>
                </a:solidFill>
                <a:latin typeface="Calibri"/>
                <a:ea typeface="Calibri"/>
                <a:cs typeface="Calibri"/>
                <a:sym typeface="Calibri"/>
              </a:rPr>
              <a:t>from</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proposal</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development</a:t>
            </a:r>
            <a:r>
              <a:rPr lang="de-DE" sz="1600" b="0" i="0" dirty="0">
                <a:solidFill>
                  <a:srgbClr val="595A59"/>
                </a:solidFill>
                <a:latin typeface="Calibri"/>
                <a:ea typeface="Calibri"/>
                <a:cs typeface="Calibri"/>
                <a:sym typeface="Calibri"/>
              </a:rPr>
              <a:t> to </a:t>
            </a:r>
            <a:r>
              <a:rPr lang="de-DE" sz="1600" b="0" i="0" dirty="0" err="1">
                <a:solidFill>
                  <a:srgbClr val="595A59"/>
                </a:solidFill>
                <a:latin typeface="Calibri"/>
                <a:ea typeface="Calibri"/>
                <a:cs typeface="Calibri"/>
                <a:sym typeface="Calibri"/>
              </a:rPr>
              <a:t>project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a:t>
            </a:r>
            <a:endParaRPr sz="1600" b="0" i="0" dirty="0">
              <a:solidFill>
                <a:srgbClr val="595A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sp>
        <p:nvSpPr>
          <p:cNvPr id="1253" name="Google Shape;1253;p9"/>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a:t>Product or service design is about developing a product or service that gives the company a competitive advantage in the market. It involves considering the cost-effectiveness of a product and whether it meets the needs of customers. Furthermore, it should be checked whether the innovation is compatible with already existing products.</a:t>
            </a:r>
            <a:endParaRPr/>
          </a:p>
        </p:txBody>
      </p:sp>
      <p:sp>
        <p:nvSpPr>
          <p:cNvPr id="1254" name="Google Shape;1254;p9"/>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a:solidFill>
                  <a:srgbClr val="9ED4D3"/>
                </a:solidFill>
              </a:rPr>
              <a:t>Product and Service Design</a:t>
            </a:r>
            <a:endParaRPr sz="4800">
              <a:solidFill>
                <a:srgbClr val="9ED4D3"/>
              </a:solidFill>
            </a:endParaRPr>
          </a:p>
        </p:txBody>
      </p:sp>
      <p:sp>
        <p:nvSpPr>
          <p:cNvPr id="1255" name="Google Shape;1255;p9"/>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de-DE">
                <a:solidFill>
                  <a:srgbClr val="595A59"/>
                </a:solidFill>
              </a:rPr>
              <a:t>The Responsibilities of Operations Management</a:t>
            </a:r>
            <a:endParaRPr/>
          </a:p>
          <a:p>
            <a:pPr marL="0" lvl="0" indent="0" algn="l" rtl="0">
              <a:lnSpc>
                <a:spcPct val="90000"/>
              </a:lnSpc>
              <a:spcBef>
                <a:spcPts val="1000"/>
              </a:spcBef>
              <a:spcAft>
                <a:spcPts val="0"/>
              </a:spcAft>
              <a:buClr>
                <a:srgbClr val="81D1C5"/>
              </a:buClr>
              <a:buSzPts val="3600"/>
              <a:buNone/>
            </a:pPr>
            <a:endParaRPr/>
          </a:p>
        </p:txBody>
      </p:sp>
      <p:sp>
        <p:nvSpPr>
          <p:cNvPr id="1256" name="Google Shape;1256;p9"/>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a:t>3</a:t>
            </a:r>
            <a:endParaRPr/>
          </a:p>
        </p:txBody>
      </p:sp>
      <p:sp>
        <p:nvSpPr>
          <p:cNvPr id="1257" name="Google Shape;1257;p9"/>
          <p:cNvSpPr txBox="1"/>
          <p:nvPr/>
        </p:nvSpPr>
        <p:spPr>
          <a:xfrm>
            <a:off x="1103474" y="2854961"/>
            <a:ext cx="3575144" cy="840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1600"/>
              <a:buFont typeface="Arial"/>
              <a:buNone/>
            </a:pPr>
            <a:r>
              <a:rPr lang="de-DE" sz="1600" b="0" i="0" dirty="0" err="1">
                <a:solidFill>
                  <a:srgbClr val="595A59"/>
                </a:solidFill>
                <a:latin typeface="Calibri"/>
                <a:ea typeface="Calibri"/>
                <a:cs typeface="Calibri"/>
                <a:sym typeface="Calibri"/>
              </a:rPr>
              <a:t>Operations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encompasses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various</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areas</a:t>
            </a:r>
            <a:r>
              <a:rPr lang="de-DE" sz="1600" b="0" i="0" dirty="0">
                <a:solidFill>
                  <a:srgbClr val="595A59"/>
                </a:solidFill>
                <a:latin typeface="Calibri"/>
                <a:ea typeface="Calibri"/>
                <a:cs typeface="Calibri"/>
                <a:sym typeface="Calibri"/>
              </a:rPr>
              <a:t> of </a:t>
            </a:r>
            <a:r>
              <a:rPr lang="de-DE" sz="1600" b="0" i="0" dirty="0" err="1">
                <a:solidFill>
                  <a:srgbClr val="595A59"/>
                </a:solidFill>
                <a:latin typeface="Calibri"/>
                <a:ea typeface="Calibri"/>
                <a:cs typeface="Calibri"/>
                <a:sym typeface="Calibri"/>
              </a:rPr>
              <a:t>responsibility</a:t>
            </a:r>
            <a:r>
              <a:rPr lang="de-DE" sz="1600" b="0" i="0" dirty="0">
                <a:solidFill>
                  <a:srgbClr val="595A59"/>
                </a:solidFill>
                <a:latin typeface="Calibri"/>
                <a:ea typeface="Calibri"/>
                <a:cs typeface="Calibri"/>
                <a:sym typeface="Calibri"/>
              </a:rPr>
              <a:t> - </a:t>
            </a:r>
            <a:r>
              <a:rPr lang="de-DE" sz="1600" b="0" i="0" dirty="0" err="1">
                <a:solidFill>
                  <a:srgbClr val="595A59"/>
                </a:solidFill>
                <a:latin typeface="Calibri"/>
                <a:ea typeface="Calibri"/>
                <a:cs typeface="Calibri"/>
                <a:sym typeface="Calibri"/>
              </a:rPr>
              <a:t>from</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proposal</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development</a:t>
            </a:r>
            <a:r>
              <a:rPr lang="de-DE" sz="1600" b="0" i="0" dirty="0">
                <a:solidFill>
                  <a:srgbClr val="595A59"/>
                </a:solidFill>
                <a:latin typeface="Calibri"/>
                <a:ea typeface="Calibri"/>
                <a:cs typeface="Calibri"/>
                <a:sym typeface="Calibri"/>
              </a:rPr>
              <a:t> to </a:t>
            </a:r>
            <a:r>
              <a:rPr lang="de-DE" sz="1600" b="0" i="0" dirty="0" err="1">
                <a:solidFill>
                  <a:srgbClr val="595A59"/>
                </a:solidFill>
                <a:latin typeface="Calibri"/>
                <a:ea typeface="Calibri"/>
                <a:cs typeface="Calibri"/>
                <a:sym typeface="Calibri"/>
              </a:rPr>
              <a:t>project</a:t>
            </a:r>
            <a:r>
              <a:rPr lang="de-DE" sz="1600" b="0" i="0" dirty="0">
                <a:solidFill>
                  <a:srgbClr val="595A59"/>
                </a:solidFill>
                <a:latin typeface="Calibri"/>
                <a:ea typeface="Calibri"/>
                <a:cs typeface="Calibri"/>
                <a:sym typeface="Calibri"/>
              </a:rPr>
              <a:t> </a:t>
            </a:r>
            <a:r>
              <a:rPr lang="de-DE" sz="1600" b="0" i="0" dirty="0" err="1">
                <a:solidFill>
                  <a:srgbClr val="595A59"/>
                </a:solidFill>
                <a:latin typeface="Calibri"/>
                <a:ea typeface="Calibri"/>
                <a:cs typeface="Calibri"/>
                <a:sym typeface="Calibri"/>
              </a:rPr>
              <a:t>management</a:t>
            </a:r>
            <a:r>
              <a:rPr lang="de-DE" sz="1600" b="0" i="0" dirty="0">
                <a:solidFill>
                  <a:srgbClr val="595A59"/>
                </a:solidFill>
                <a:latin typeface="Calibri"/>
                <a:ea typeface="Calibri"/>
                <a:cs typeface="Calibri"/>
                <a:sym typeface="Calibri"/>
              </a:rPr>
              <a:t>.</a:t>
            </a:r>
            <a:endParaRPr sz="1600" b="0" i="0" dirty="0">
              <a:solidFill>
                <a:srgbClr val="595A5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6023</Words>
  <Application>Microsoft Office PowerPoint</Application>
  <PresentationFormat>Breitbild</PresentationFormat>
  <Paragraphs>605</Paragraphs>
  <Slides>74</Slides>
  <Notes>71</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74</vt:i4>
      </vt:variant>
    </vt:vector>
  </HeadingPairs>
  <TitlesOfParts>
    <vt:vector size="85" baseType="lpstr">
      <vt:lpstr>Lato Light</vt:lpstr>
      <vt:lpstr>Montserrat Medium</vt:lpstr>
      <vt:lpstr>Times New Roman</vt:lpstr>
      <vt:lpstr>Noto Sans Symbols</vt:lpstr>
      <vt:lpstr>Arial</vt:lpstr>
      <vt:lpstr>Lato</vt:lpstr>
      <vt:lpstr>Montserrat Light</vt:lpstr>
      <vt:lpstr>Calibri</vt:lpstr>
      <vt:lpstr>Quattrocento Sans</vt:lpstr>
      <vt:lpstr>Montserrat</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Julia Grey</cp:lastModifiedBy>
  <cp:revision>21</cp:revision>
  <cp:lastPrinted>2023-01-10T12:51:03Z</cp:lastPrinted>
  <dcterms:created xsi:type="dcterms:W3CDTF">2020-10-14T13:32:04Z</dcterms:created>
  <dcterms:modified xsi:type="dcterms:W3CDTF">2023-05-24T07:56:55Z</dcterms:modified>
</cp:coreProperties>
</file>