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8"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27"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Lst>
  <p:sldSz cx="12192000" cy="6858000"/>
  <p:notesSz cx="6858000" cy="9144000"/>
  <p:embeddedFontLst>
    <p:embeddedFont>
      <p:font typeface="Calibri" panose="020F0502020204030204" pitchFamily="34" charset="0"/>
      <p:regular r:id="rId76"/>
      <p:bold r:id="rId77"/>
      <p:italic r:id="rId78"/>
      <p:boldItalic r:id="rId79"/>
    </p:embeddedFont>
    <p:embeddedFont>
      <p:font typeface="Lato" panose="020F0502020204030203" pitchFamily="34" charset="0"/>
      <p:regular r:id="rId80"/>
      <p:bold r:id="rId81"/>
      <p:italic r:id="rId82"/>
      <p:boldItalic r:id="rId83"/>
    </p:embeddedFont>
    <p:embeddedFont>
      <p:font typeface="Lato Light" panose="020F0502020204030203" pitchFamily="34" charset="0"/>
      <p:regular r:id="rId84"/>
      <p:bold r:id="rId85"/>
      <p:italic r:id="rId86"/>
      <p:boldItalic r:id="rId87"/>
    </p:embeddedFont>
    <p:embeddedFont>
      <p:font typeface="Merriweather Sans" pitchFamily="2" charset="0"/>
      <p:regular r:id="rId88"/>
      <p:bold r:id="rId89"/>
      <p:italic r:id="rId90"/>
      <p:boldItalic r:id="rId91"/>
    </p:embeddedFont>
    <p:embeddedFont>
      <p:font typeface="Montserrat" panose="00000500000000000000" pitchFamily="2" charset="0"/>
      <p:regular r:id="rId92"/>
      <p:bold r:id="rId93"/>
      <p:italic r:id="rId94"/>
      <p:boldItalic r:id="rId95"/>
    </p:embeddedFont>
    <p:embeddedFont>
      <p:font typeface="Montserrat Light" panose="00000400000000000000" pitchFamily="2" charset="0"/>
      <p:regular r:id="rId96"/>
      <p:bold r:id="rId97"/>
      <p:italic r:id="rId98"/>
      <p:boldItalic r:id="rId99"/>
    </p:embeddedFont>
    <p:embeddedFont>
      <p:font typeface="Montserrat Medium" panose="00000600000000000000" pitchFamily="2" charset="0"/>
      <p:regular r:id="rId100"/>
      <p:bold r:id="rId101"/>
      <p:italic r:id="rId102"/>
      <p:boldItalic r:id="rId103"/>
    </p:embeddedFont>
    <p:embeddedFont>
      <p:font typeface="Quattrocento Sans" panose="020B0502050000020003" pitchFamily="34" charset="0"/>
      <p:regular r:id="rId104"/>
      <p:bold r:id="rId105"/>
      <p:italic r:id="rId106"/>
      <p:boldItalic r:id="rId107"/>
    </p:embeddedFont>
    <p:embeddedFont>
      <p:font typeface="Roboto" panose="02000000000000000000" pitchFamily="2"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2" roundtripDataSignature="AMtx7mjynDwutI/iJ/Bra5n4C9Hfi3Enl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9527B"/>
    <a:srgbClr val="595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949AC9-1718-4DC3-B878-04FAC6565C0D}">
  <a:tblStyle styleId="{BA949AC9-1718-4DC3-B878-04FAC6565C0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font" Target="fonts/font14.fntdata"/><Relationship Id="rId112" Type="http://customschemas.google.com/relationships/presentationmetadata" Target="metadata"/><Relationship Id="rId16" Type="http://schemas.openxmlformats.org/officeDocument/2006/relationships/slide" Target="slides/slide15.xml"/><Relationship Id="rId107" Type="http://schemas.openxmlformats.org/officeDocument/2006/relationships/font" Target="fonts/font3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102" Type="http://schemas.openxmlformats.org/officeDocument/2006/relationships/font" Target="fonts/font27.fntdata"/><Relationship Id="rId5" Type="http://schemas.openxmlformats.org/officeDocument/2006/relationships/slide" Target="slides/slide4.xml"/><Relationship Id="rId90" Type="http://schemas.openxmlformats.org/officeDocument/2006/relationships/font" Target="fonts/font15.fntdata"/><Relationship Id="rId95" Type="http://schemas.openxmlformats.org/officeDocument/2006/relationships/font" Target="fonts/font2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font" Target="fonts/font5.fntdata"/><Relationship Id="rId85" Type="http://schemas.openxmlformats.org/officeDocument/2006/relationships/font" Target="fonts/font10.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8.fntdata"/><Relationship Id="rId108" Type="http://schemas.openxmlformats.org/officeDocument/2006/relationships/font" Target="fonts/font3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notesMaster" Target="notesMasters/notesMaster1.xml"/><Relationship Id="rId91" Type="http://schemas.openxmlformats.org/officeDocument/2006/relationships/font" Target="fonts/font16.fntdata"/><Relationship Id="rId96"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1.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font" Target="fonts/font24.fntdata"/><Relationship Id="rId101"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97" Type="http://schemas.openxmlformats.org/officeDocument/2006/relationships/font" Target="fonts/font22.fntdata"/><Relationship Id="rId104"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110" Type="http://schemas.openxmlformats.org/officeDocument/2006/relationships/font" Target="fonts/font35.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 Id="rId100" Type="http://schemas.openxmlformats.org/officeDocument/2006/relationships/font" Target="fonts/font25.fntdata"/><Relationship Id="rId105"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8.fntdata"/><Relationship Id="rId98" Type="http://schemas.openxmlformats.org/officeDocument/2006/relationships/font" Target="fonts/font2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8.fntdata"/><Relationship Id="rId88" Type="http://schemas.openxmlformats.org/officeDocument/2006/relationships/font" Target="fonts/font13.fntdata"/><Relationship Id="rId111" Type="http://schemas.openxmlformats.org/officeDocument/2006/relationships/font" Target="fonts/font3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r>
              <a:rPr lang="de-DE" dirty="0" err="1"/>
              <a:t>Liquidity</a:t>
            </a:r>
            <a:r>
              <a:rPr lang="de-DE" dirty="0"/>
              <a:t> </a:t>
            </a:r>
            <a:r>
              <a:rPr lang="de-DE" dirty="0" err="1"/>
              <a:t>development</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endParaRPr lang="en-US"/>
        </a:p>
      </c:txPr>
    </c:title>
    <c:autoTitleDeleted val="0"/>
    <c:plotArea>
      <c:layout/>
      <c:barChart>
        <c:barDir val="col"/>
        <c:grouping val="clustered"/>
        <c:varyColors val="0"/>
        <c:ser>
          <c:idx val="1"/>
          <c:order val="1"/>
          <c:tx>
            <c:strRef>
              <c:f>Tabelle1!$C$1</c:f>
              <c:strCache>
                <c:ptCount val="1"/>
                <c:pt idx="0">
                  <c:v>Cash in</c:v>
                </c:pt>
              </c:strCache>
            </c:strRef>
          </c:tx>
          <c:spPr>
            <a:solidFill>
              <a:schemeClr val="accent1"/>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Tabelle1!$C$2:$C$14</c:f>
              <c:numCache>
                <c:formatCode>General</c:formatCode>
                <c:ptCount val="13"/>
                <c:pt idx="0">
                  <c:v>0</c:v>
                </c:pt>
                <c:pt idx="1">
                  <c:v>100</c:v>
                </c:pt>
                <c:pt idx="2">
                  <c:v>90</c:v>
                </c:pt>
                <c:pt idx="3">
                  <c:v>60</c:v>
                </c:pt>
                <c:pt idx="4">
                  <c:v>20</c:v>
                </c:pt>
                <c:pt idx="5">
                  <c:v>20</c:v>
                </c:pt>
                <c:pt idx="6">
                  <c:v>20</c:v>
                </c:pt>
                <c:pt idx="7">
                  <c:v>60</c:v>
                </c:pt>
                <c:pt idx="8">
                  <c:v>30</c:v>
                </c:pt>
                <c:pt idx="9">
                  <c:v>70</c:v>
                </c:pt>
                <c:pt idx="10">
                  <c:v>70</c:v>
                </c:pt>
                <c:pt idx="11">
                  <c:v>80</c:v>
                </c:pt>
                <c:pt idx="12">
                  <c:v>100</c:v>
                </c:pt>
              </c:numCache>
            </c:numRef>
          </c:val>
          <c:extLst>
            <c:ext xmlns:c16="http://schemas.microsoft.com/office/drawing/2014/chart" uri="{C3380CC4-5D6E-409C-BE32-E72D297353CC}">
              <c16:uniqueId val="{00000001-8B37-4736-9256-BA36C642F5C9}"/>
            </c:ext>
          </c:extLst>
        </c:ser>
        <c:ser>
          <c:idx val="2"/>
          <c:order val="2"/>
          <c:tx>
            <c:strRef>
              <c:f>Tabelle1!$D$1</c:f>
              <c:strCache>
                <c:ptCount val="1"/>
                <c:pt idx="0">
                  <c:v>Cash out</c:v>
                </c:pt>
              </c:strCache>
            </c:strRef>
          </c:tx>
          <c:spPr>
            <a:solidFill>
              <a:srgbClr val="C00000"/>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Tabelle1!$D$2:$D$14</c:f>
              <c:numCache>
                <c:formatCode>General</c:formatCode>
                <c:ptCount val="13"/>
                <c:pt idx="0">
                  <c:v>0</c:v>
                </c:pt>
                <c:pt idx="1">
                  <c:v>67</c:v>
                </c:pt>
                <c:pt idx="2">
                  <c:v>62</c:v>
                </c:pt>
                <c:pt idx="3">
                  <c:v>47</c:v>
                </c:pt>
                <c:pt idx="4">
                  <c:v>27</c:v>
                </c:pt>
                <c:pt idx="5">
                  <c:v>27</c:v>
                </c:pt>
                <c:pt idx="6">
                  <c:v>122</c:v>
                </c:pt>
                <c:pt idx="7">
                  <c:v>47</c:v>
                </c:pt>
                <c:pt idx="8">
                  <c:v>32</c:v>
                </c:pt>
                <c:pt idx="9">
                  <c:v>52</c:v>
                </c:pt>
                <c:pt idx="10">
                  <c:v>52</c:v>
                </c:pt>
                <c:pt idx="11">
                  <c:v>57</c:v>
                </c:pt>
                <c:pt idx="12">
                  <c:v>67</c:v>
                </c:pt>
              </c:numCache>
            </c:numRef>
          </c:val>
          <c:extLst>
            <c:ext xmlns:c16="http://schemas.microsoft.com/office/drawing/2014/chart" uri="{C3380CC4-5D6E-409C-BE32-E72D297353CC}">
              <c16:uniqueId val="{00000002-8B37-4736-9256-BA36C642F5C9}"/>
            </c:ext>
          </c:extLst>
        </c:ser>
        <c:dLbls>
          <c:showLegendKey val="0"/>
          <c:showVal val="0"/>
          <c:showCatName val="0"/>
          <c:showSerName val="0"/>
          <c:showPercent val="0"/>
          <c:showBubbleSize val="0"/>
        </c:dLbls>
        <c:gapWidth val="219"/>
        <c:axId val="1408063359"/>
        <c:axId val="1408060031"/>
      </c:barChart>
      <c:lineChart>
        <c:grouping val="standard"/>
        <c:varyColors val="0"/>
        <c:ser>
          <c:idx val="0"/>
          <c:order val="0"/>
          <c:tx>
            <c:strRef>
              <c:f>Tabelle1!$B$1</c:f>
              <c:strCache>
                <c:ptCount val="1"/>
                <c:pt idx="0">
                  <c:v>Liquidity End of Period</c:v>
                </c:pt>
              </c:strCache>
            </c:strRef>
          </c:tx>
          <c:spPr>
            <a:ln w="28575" cap="rnd">
              <a:solidFill>
                <a:srgbClr val="79527B"/>
              </a:solidFill>
              <a:round/>
            </a:ln>
            <a:effectLst/>
          </c:spPr>
          <c:marker>
            <c:symbol val="none"/>
          </c:marker>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Tabelle1!$B$2:$B$14</c:f>
              <c:numCache>
                <c:formatCode>General</c:formatCode>
                <c:ptCount val="13"/>
                <c:pt idx="0">
                  <c:v>100</c:v>
                </c:pt>
                <c:pt idx="1">
                  <c:v>133</c:v>
                </c:pt>
                <c:pt idx="2">
                  <c:v>161</c:v>
                </c:pt>
                <c:pt idx="3">
                  <c:v>174</c:v>
                </c:pt>
                <c:pt idx="4">
                  <c:v>167</c:v>
                </c:pt>
                <c:pt idx="5">
                  <c:v>160</c:v>
                </c:pt>
                <c:pt idx="6">
                  <c:v>58</c:v>
                </c:pt>
                <c:pt idx="7">
                  <c:v>71</c:v>
                </c:pt>
                <c:pt idx="8">
                  <c:v>101</c:v>
                </c:pt>
                <c:pt idx="9">
                  <c:v>119</c:v>
                </c:pt>
                <c:pt idx="10">
                  <c:v>137</c:v>
                </c:pt>
                <c:pt idx="11">
                  <c:v>160</c:v>
                </c:pt>
                <c:pt idx="12">
                  <c:v>193</c:v>
                </c:pt>
              </c:numCache>
            </c:numRef>
          </c:val>
          <c:smooth val="0"/>
          <c:extLst>
            <c:ext xmlns:c16="http://schemas.microsoft.com/office/drawing/2014/chart" uri="{C3380CC4-5D6E-409C-BE32-E72D297353CC}">
              <c16:uniqueId val="{00000000-8B37-4736-9256-BA36C642F5C9}"/>
            </c:ext>
          </c:extLst>
        </c:ser>
        <c:dLbls>
          <c:showLegendKey val="0"/>
          <c:showVal val="0"/>
          <c:showCatName val="0"/>
          <c:showSerName val="0"/>
          <c:showPercent val="0"/>
          <c:showBubbleSize val="0"/>
        </c:dLbls>
        <c:marker val="1"/>
        <c:smooth val="0"/>
        <c:axId val="1408063359"/>
        <c:axId val="1408060031"/>
      </c:lineChart>
      <c:catAx>
        <c:axId val="14080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0031"/>
        <c:crosses val="autoZero"/>
        <c:auto val="1"/>
        <c:lblAlgn val="ctr"/>
        <c:lblOffset val="100"/>
        <c:noMultiLvlLbl val="0"/>
      </c:catAx>
      <c:valAx>
        <c:axId val="1408060031"/>
        <c:scaling>
          <c:orientation val="minMax"/>
        </c:scaling>
        <c:delete val="0"/>
        <c:axPos val="l"/>
        <c:majorGridlines>
          <c:spPr>
            <a:ln w="9525" cap="flat" cmpd="sng" algn="ctr">
              <a:solidFill>
                <a:srgbClr val="D7C6D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A59"/>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9" name="Google Shape;12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5" name="Google Shape;12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6" name="Google Shape;12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8" name="Google Shape;124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6" name="Google Shape;12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7" name="Google Shape;12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8" name="Google Shape;12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8" name="Google Shape;12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2" name="Google Shape;12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9" name="Google Shape;13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9" name="Google Shape;131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6" name="Google Shape;134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6" name="Google Shape;135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9" name="Google Shape;136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7" name="Google Shape;137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6" name="Google Shape;13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7" name="Google Shape;13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5" name="Google Shape;139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6" name="Google Shape;139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5" name="Google Shape;14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1" name="Google Shape;141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6" name="Google Shape;145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3" name="Google Shape;147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4" name="Google Shape;147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2" name="Google Shape;14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3" name="Google Shape;14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0" name="Google Shape;151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1" name="Google Shape;151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9" name="Google Shape;152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0" name="Google Shape;153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1" name="Google Shape;155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2" name="Google Shape;155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5" name="Google Shape;159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6" name="Google Shape;159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5" name="Google Shape;160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6" name="Google Shape;160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5" name="Google Shape;16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6" name="Google Shape;161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5" name="Google Shape;162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6" name="Google Shape;162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5" name="Google Shape;16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6" name="Google Shape;163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5" name="Google Shape;164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6" name="Google Shape;164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5" name="Google Shape;165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6" name="Google Shape;165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5" name="Google Shape;166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6" name="Google Shape;166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5" name="Google Shape;167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6" name="Google Shape;167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6" name="Google Shape;1686;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5" name="Google Shape;169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6" name="Google Shape;1696;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5" name="Google Shape;170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6" name="Google Shape;170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5" name="Google Shape;171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6" name="Google Shape;171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5" name="Google Shape;172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6" name="Google Shape;172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1" name="Google Shape;173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2" name="Google Shape;173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6" name="Google Shape;175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7" name="Google Shape;175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0" name="Google Shape;178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1" name="Google Shape;178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4" name="Google Shape;18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5" name="Google Shape;180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8" name="Google Shape;182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9" name="Google Shape;182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66</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2" name="Google Shape;185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67</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7" name="Google Shape;1877;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68</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0" name="Google Shape;190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1" name="Google Shape;190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69</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8" name="Google Shape;1928;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70</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6" name="Google Shape;195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7" name="Google Shape;1957;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2" name="Google Shape;196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3" name="Google Shape;196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72</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0" name="Google Shape;19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73"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73"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73"/>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grpSp>
        <p:nvGrpSpPr>
          <p:cNvPr id="19" name="Google Shape;19;p73"/>
          <p:cNvGrpSpPr/>
          <p:nvPr/>
        </p:nvGrpSpPr>
        <p:grpSpPr>
          <a:xfrm>
            <a:off x="0" y="5916805"/>
            <a:ext cx="2735993" cy="679345"/>
            <a:chOff x="0" y="0"/>
            <a:chExt cx="2301694" cy="571500"/>
          </a:xfrm>
        </p:grpSpPr>
        <p:sp>
          <p:nvSpPr>
            <p:cNvPr id="20" name="Google Shape;20;p7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73"/>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2" name="Google Shape;22;p73"/>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73"/>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3"/>
          <p:cNvSpPr/>
          <p:nvPr/>
        </p:nvSpPr>
        <p:spPr>
          <a:xfrm>
            <a:off x="6519554" y="5700156"/>
            <a:ext cx="5300429"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de-DE" sz="1100" dirty="0">
                <a:solidFill>
                  <a:schemeClr val="lt1"/>
                </a:solidFill>
                <a:latin typeface="Calibri"/>
                <a:ea typeface="Calibri"/>
                <a:cs typeface="Calibri"/>
                <a:sym typeface="Calibri"/>
              </a:rPr>
              <a:t>2020-1-UK01-KA203-079083</a:t>
            </a:r>
            <a:endParaRPr sz="11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14"/>
        <p:cNvGrpSpPr/>
        <p:nvPr/>
      </p:nvGrpSpPr>
      <p:grpSpPr>
        <a:xfrm>
          <a:off x="0" y="0"/>
          <a:ext cx="0" cy="0"/>
          <a:chOff x="0" y="0"/>
          <a:chExt cx="0" cy="0"/>
        </a:xfrm>
      </p:grpSpPr>
      <p:sp>
        <p:nvSpPr>
          <p:cNvPr id="115" name="Google Shape;115;p82"/>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82"/>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82"/>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82"/>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82"/>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20" name="Google Shape;120;p82"/>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21" name="Google Shape;121;p82"/>
          <p:cNvGrpSpPr/>
          <p:nvPr/>
        </p:nvGrpSpPr>
        <p:grpSpPr>
          <a:xfrm>
            <a:off x="389965" y="6092742"/>
            <a:ext cx="3144242" cy="374574"/>
            <a:chOff x="301128" y="6151084"/>
            <a:chExt cx="3144242" cy="374574"/>
          </a:xfrm>
        </p:grpSpPr>
        <p:pic>
          <p:nvPicPr>
            <p:cNvPr id="122" name="Google Shape;122;p8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3" name="Google Shape;123;p8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4" name="Google Shape;124;p8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25" name="Google Shape;125;p8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26" name="Google Shape;126;p82"/>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2"/>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28"/>
        <p:cNvGrpSpPr/>
        <p:nvPr/>
      </p:nvGrpSpPr>
      <p:grpSpPr>
        <a:xfrm>
          <a:off x="0" y="0"/>
          <a:ext cx="0" cy="0"/>
          <a:chOff x="0" y="0"/>
          <a:chExt cx="0" cy="0"/>
        </a:xfrm>
      </p:grpSpPr>
      <p:sp>
        <p:nvSpPr>
          <p:cNvPr id="129" name="Google Shape;129;p8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3"/>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3"/>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2" name="Google Shape;132;p83"/>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33" name="Google Shape;133;p83"/>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83"/>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83"/>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83"/>
          <p:cNvGrpSpPr/>
          <p:nvPr/>
        </p:nvGrpSpPr>
        <p:grpSpPr>
          <a:xfrm>
            <a:off x="389965" y="6092742"/>
            <a:ext cx="3144242" cy="374574"/>
            <a:chOff x="301128" y="6151084"/>
            <a:chExt cx="3144242" cy="374574"/>
          </a:xfrm>
        </p:grpSpPr>
        <p:pic>
          <p:nvPicPr>
            <p:cNvPr id="137" name="Google Shape;137;p8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38" name="Google Shape;138;p8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39" name="Google Shape;139;p8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40" name="Google Shape;140;p83"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1"/>
        <p:cNvGrpSpPr/>
        <p:nvPr/>
      </p:nvGrpSpPr>
      <p:grpSpPr>
        <a:xfrm>
          <a:off x="0" y="0"/>
          <a:ext cx="0" cy="0"/>
          <a:chOff x="0" y="0"/>
          <a:chExt cx="0" cy="0"/>
        </a:xfrm>
      </p:grpSpPr>
      <p:sp>
        <p:nvSpPr>
          <p:cNvPr id="142" name="Google Shape;142;p84"/>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84"/>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de-DE"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44" name="Google Shape;144;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45" name="Google Shape;145;p84"/>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a:solidFill>
                  <a:schemeClr val="lt1"/>
                </a:solidFill>
                <a:latin typeface="Calibri"/>
                <a:ea typeface="Calibri"/>
                <a:cs typeface="Calibri"/>
                <a:sym typeface="Calibri"/>
              </a:rPr>
              <a:t>Please ensure to keep the font sizes set as per the slide layouts. The font used throughout the </a:t>
            </a:r>
            <a:r>
              <a:rPr lang="de-DE" sz="2400" b="1" i="0" u="none" strike="noStrike">
                <a:solidFill>
                  <a:schemeClr val="lt1"/>
                </a:solidFill>
                <a:latin typeface="Calibri"/>
                <a:ea typeface="Calibri"/>
                <a:cs typeface="Calibri"/>
                <a:sym typeface="Calibri"/>
              </a:rPr>
              <a:t>NAVIGATING TOURISM </a:t>
            </a:r>
            <a:r>
              <a:rPr lang="de-DE" sz="2400" b="0" i="0" u="none" strike="noStrike">
                <a:solidFill>
                  <a:schemeClr val="lt1"/>
                </a:solidFill>
                <a:latin typeface="Calibri"/>
                <a:ea typeface="Calibri"/>
                <a:cs typeface="Calibri"/>
                <a:sym typeface="Calibri"/>
              </a:rPr>
              <a:t>PowerPoint is….</a:t>
            </a:r>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de-DE"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46" name="Google Shape;146;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47" name="Google Shape;147;p84"/>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48" name="Google Shape;148;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a:p>
        </p:txBody>
      </p:sp>
      <p:cxnSp>
        <p:nvCxnSpPr>
          <p:cNvPr id="149" name="Google Shape;149;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0"/>
        <p:cNvGrpSpPr/>
        <p:nvPr/>
      </p:nvGrpSpPr>
      <p:grpSpPr>
        <a:xfrm>
          <a:off x="0" y="0"/>
          <a:ext cx="0" cy="0"/>
          <a:chOff x="0" y="0"/>
          <a:chExt cx="0" cy="0"/>
        </a:xfrm>
      </p:grpSpPr>
      <p:sp>
        <p:nvSpPr>
          <p:cNvPr id="151" name="Google Shape;151;p85"/>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85"/>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ICONS WHICH CAN BE USED WITHIN THE </a:t>
            </a:r>
            <a:r>
              <a:rPr lang="de-DE"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a:solidFill>
                  <a:schemeClr val="lt1"/>
                </a:solidFill>
                <a:latin typeface="Calibri"/>
                <a:ea typeface="Calibri"/>
                <a:cs typeface="Calibri"/>
                <a:sym typeface="Calibri"/>
              </a:rPr>
              <a:t>Isn’t that nice? :)</a:t>
            </a:r>
            <a:endParaRPr/>
          </a:p>
        </p:txBody>
      </p:sp>
      <p:sp>
        <p:nvSpPr>
          <p:cNvPr id="153" name="Google Shape;153;p85"/>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a:p>
        </p:txBody>
      </p:sp>
      <p:cxnSp>
        <p:nvCxnSpPr>
          <p:cNvPr id="154" name="Google Shape;154;p85"/>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5" name="Google Shape;155;p85"/>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56"/>
        <p:cNvGrpSpPr/>
        <p:nvPr/>
      </p:nvGrpSpPr>
      <p:grpSpPr>
        <a:xfrm>
          <a:off x="0" y="0"/>
          <a:ext cx="0" cy="0"/>
          <a:chOff x="0" y="0"/>
          <a:chExt cx="0" cy="0"/>
        </a:xfrm>
      </p:grpSpPr>
      <p:pic>
        <p:nvPicPr>
          <p:cNvPr id="157" name="Google Shape;157;p86"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158" name="Google Shape;158;p86"/>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59" name="Google Shape;159;p86"/>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86"/>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86"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162" name="Google Shape;162;p86"/>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163" name="Google Shape;163;p86"/>
          <p:cNvGrpSpPr/>
          <p:nvPr/>
        </p:nvGrpSpPr>
        <p:grpSpPr>
          <a:xfrm>
            <a:off x="9456007" y="5764605"/>
            <a:ext cx="2735993" cy="679345"/>
            <a:chOff x="0" y="0"/>
            <a:chExt cx="2301694" cy="571500"/>
          </a:xfrm>
        </p:grpSpPr>
        <p:sp>
          <p:nvSpPr>
            <p:cNvPr id="164" name="Google Shape;164;p8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8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166"/>
        <p:cNvGrpSpPr/>
        <p:nvPr/>
      </p:nvGrpSpPr>
      <p:grpSpPr>
        <a:xfrm>
          <a:off x="0" y="0"/>
          <a:ext cx="0" cy="0"/>
          <a:chOff x="0" y="0"/>
          <a:chExt cx="0" cy="0"/>
        </a:xfrm>
      </p:grpSpPr>
      <p:sp>
        <p:nvSpPr>
          <p:cNvPr id="167" name="Google Shape;167;p87"/>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68" name="Google Shape;168;p87"/>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87"/>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87"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171" name="Google Shape;171;p87"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172" name="Google Shape;172;p87"/>
          <p:cNvGrpSpPr/>
          <p:nvPr/>
        </p:nvGrpSpPr>
        <p:grpSpPr>
          <a:xfrm>
            <a:off x="9456007" y="5836660"/>
            <a:ext cx="2735993" cy="679345"/>
            <a:chOff x="0" y="0"/>
            <a:chExt cx="2301694" cy="571500"/>
          </a:xfrm>
        </p:grpSpPr>
        <p:sp>
          <p:nvSpPr>
            <p:cNvPr id="173" name="Google Shape;173;p8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75" name="Google Shape;175;p87"/>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76"/>
        <p:cNvGrpSpPr/>
        <p:nvPr/>
      </p:nvGrpSpPr>
      <p:grpSpPr>
        <a:xfrm>
          <a:off x="0" y="0"/>
          <a:ext cx="0" cy="0"/>
          <a:chOff x="0" y="0"/>
          <a:chExt cx="0" cy="0"/>
        </a:xfrm>
      </p:grpSpPr>
      <p:sp>
        <p:nvSpPr>
          <p:cNvPr id="177" name="Google Shape;177;p88"/>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178" name="Google Shape;178;p88"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179" name="Google Shape;179;p88"/>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88"/>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88"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182" name="Google Shape;182;p88"/>
          <p:cNvGrpSpPr/>
          <p:nvPr/>
        </p:nvGrpSpPr>
        <p:grpSpPr>
          <a:xfrm>
            <a:off x="9274983" y="5918985"/>
            <a:ext cx="2735993" cy="679345"/>
            <a:chOff x="0" y="0"/>
            <a:chExt cx="2301694" cy="571500"/>
          </a:xfrm>
        </p:grpSpPr>
        <p:sp>
          <p:nvSpPr>
            <p:cNvPr id="183" name="Google Shape;183;p8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88"/>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85" name="Google Shape;185;p88"/>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186"/>
        <p:cNvGrpSpPr/>
        <p:nvPr/>
      </p:nvGrpSpPr>
      <p:grpSpPr>
        <a:xfrm>
          <a:off x="0" y="0"/>
          <a:ext cx="0" cy="0"/>
          <a:chOff x="0" y="0"/>
          <a:chExt cx="0" cy="0"/>
        </a:xfrm>
      </p:grpSpPr>
      <p:sp>
        <p:nvSpPr>
          <p:cNvPr id="187" name="Google Shape;187;p89"/>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89"/>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9"/>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9"/>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89"/>
          <p:cNvSpPr>
            <a:spLocks noGrp="1"/>
          </p:cNvSpPr>
          <p:nvPr>
            <p:ph type="pic" idx="4"/>
          </p:nvPr>
        </p:nvSpPr>
        <p:spPr>
          <a:xfrm>
            <a:off x="5957047" y="0"/>
            <a:ext cx="5395869" cy="6858001"/>
          </a:xfrm>
          <a:prstGeom prst="rect">
            <a:avLst/>
          </a:prstGeom>
          <a:noFill/>
          <a:ln>
            <a:noFill/>
          </a:ln>
        </p:spPr>
      </p:sp>
      <p:grpSp>
        <p:nvGrpSpPr>
          <p:cNvPr id="192" name="Google Shape;192;p89"/>
          <p:cNvGrpSpPr/>
          <p:nvPr/>
        </p:nvGrpSpPr>
        <p:grpSpPr>
          <a:xfrm>
            <a:off x="291189" y="6151084"/>
            <a:ext cx="3144242" cy="374574"/>
            <a:chOff x="301128" y="6151084"/>
            <a:chExt cx="3144242" cy="374574"/>
          </a:xfrm>
        </p:grpSpPr>
        <p:pic>
          <p:nvPicPr>
            <p:cNvPr id="193" name="Google Shape;193;p8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8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8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196"/>
        <p:cNvGrpSpPr/>
        <p:nvPr/>
      </p:nvGrpSpPr>
      <p:grpSpPr>
        <a:xfrm>
          <a:off x="0" y="0"/>
          <a:ext cx="0" cy="0"/>
          <a:chOff x="0" y="0"/>
          <a:chExt cx="0" cy="0"/>
        </a:xfrm>
      </p:grpSpPr>
      <p:sp>
        <p:nvSpPr>
          <p:cNvPr id="197" name="Google Shape;197;p90"/>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90"/>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90"/>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90"/>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90"/>
          <p:cNvSpPr>
            <a:spLocks noGrp="1"/>
          </p:cNvSpPr>
          <p:nvPr>
            <p:ph type="pic" idx="4"/>
          </p:nvPr>
        </p:nvSpPr>
        <p:spPr>
          <a:xfrm>
            <a:off x="5957047" y="0"/>
            <a:ext cx="5395869" cy="6858001"/>
          </a:xfrm>
          <a:prstGeom prst="rect">
            <a:avLst/>
          </a:prstGeom>
          <a:noFill/>
          <a:ln>
            <a:noFill/>
          </a:ln>
        </p:spPr>
      </p:sp>
      <p:pic>
        <p:nvPicPr>
          <p:cNvPr id="202" name="Google Shape;202;p90"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03" name="Google Shape;203;p90"/>
          <p:cNvGrpSpPr/>
          <p:nvPr/>
        </p:nvGrpSpPr>
        <p:grpSpPr>
          <a:xfrm>
            <a:off x="301128" y="6151084"/>
            <a:ext cx="3144242" cy="374574"/>
            <a:chOff x="301128" y="6151084"/>
            <a:chExt cx="3144242" cy="374574"/>
          </a:xfrm>
        </p:grpSpPr>
        <p:pic>
          <p:nvPicPr>
            <p:cNvPr id="204" name="Google Shape;204;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05" name="Google Shape;205;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06" name="Google Shape;206;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07"/>
        <p:cNvGrpSpPr/>
        <p:nvPr/>
      </p:nvGrpSpPr>
      <p:grpSpPr>
        <a:xfrm>
          <a:off x="0" y="0"/>
          <a:ext cx="0" cy="0"/>
          <a:chOff x="0" y="0"/>
          <a:chExt cx="0" cy="0"/>
        </a:xfrm>
      </p:grpSpPr>
      <p:sp>
        <p:nvSpPr>
          <p:cNvPr id="208" name="Google Shape;208;p91"/>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9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9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9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91"/>
          <p:cNvSpPr>
            <a:spLocks noGrp="1"/>
          </p:cNvSpPr>
          <p:nvPr>
            <p:ph type="pic" idx="4"/>
          </p:nvPr>
        </p:nvSpPr>
        <p:spPr>
          <a:xfrm>
            <a:off x="5957047" y="0"/>
            <a:ext cx="5395869" cy="6858001"/>
          </a:xfrm>
          <a:prstGeom prst="rect">
            <a:avLst/>
          </a:prstGeom>
          <a:noFill/>
          <a:ln>
            <a:noFill/>
          </a:ln>
        </p:spPr>
      </p:sp>
      <p:pic>
        <p:nvPicPr>
          <p:cNvPr id="213" name="Google Shape;213;p91"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14" name="Google Shape;214;p91"/>
          <p:cNvGrpSpPr/>
          <p:nvPr/>
        </p:nvGrpSpPr>
        <p:grpSpPr>
          <a:xfrm>
            <a:off x="301128" y="6151084"/>
            <a:ext cx="3144242" cy="374574"/>
            <a:chOff x="301128" y="6151084"/>
            <a:chExt cx="3144242" cy="374574"/>
          </a:xfrm>
        </p:grpSpPr>
        <p:pic>
          <p:nvPicPr>
            <p:cNvPr id="215" name="Google Shape;215;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16" name="Google Shape;216;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17" name="Google Shape;217;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25"/>
        <p:cNvGrpSpPr/>
        <p:nvPr/>
      </p:nvGrpSpPr>
      <p:grpSpPr>
        <a:xfrm>
          <a:off x="0" y="0"/>
          <a:ext cx="0" cy="0"/>
          <a:chOff x="0" y="0"/>
          <a:chExt cx="0" cy="0"/>
        </a:xfrm>
      </p:grpSpPr>
      <p:sp>
        <p:nvSpPr>
          <p:cNvPr id="26" name="Google Shape;26;p74"/>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74"/>
          <p:cNvGrpSpPr/>
          <p:nvPr/>
        </p:nvGrpSpPr>
        <p:grpSpPr>
          <a:xfrm>
            <a:off x="389965" y="6092742"/>
            <a:ext cx="3144242" cy="374574"/>
            <a:chOff x="301128" y="6151084"/>
            <a:chExt cx="3144242" cy="374574"/>
          </a:xfrm>
        </p:grpSpPr>
        <p:pic>
          <p:nvPicPr>
            <p:cNvPr id="29" name="Google Shape;29;p7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0" name="Google Shape;30;p7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1" name="Google Shape;31;p7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2" name="Google Shape;32;p74"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33" name="Google Shape;33;p74"/>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218"/>
        <p:cNvGrpSpPr/>
        <p:nvPr/>
      </p:nvGrpSpPr>
      <p:grpSpPr>
        <a:xfrm>
          <a:off x="0" y="0"/>
          <a:ext cx="0" cy="0"/>
          <a:chOff x="0" y="0"/>
          <a:chExt cx="0" cy="0"/>
        </a:xfrm>
      </p:grpSpPr>
      <p:sp>
        <p:nvSpPr>
          <p:cNvPr id="219" name="Google Shape;219;p92"/>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20" name="Google Shape;220;p92"/>
          <p:cNvSpPr>
            <a:spLocks noGrp="1"/>
          </p:cNvSpPr>
          <p:nvPr>
            <p:ph type="pic" idx="2"/>
          </p:nvPr>
        </p:nvSpPr>
        <p:spPr>
          <a:xfrm>
            <a:off x="6852062" y="228600"/>
            <a:ext cx="5105121" cy="6362700"/>
          </a:xfrm>
          <a:prstGeom prst="rect">
            <a:avLst/>
          </a:prstGeom>
          <a:solidFill>
            <a:schemeClr val="lt1"/>
          </a:solidFill>
          <a:ln>
            <a:noFill/>
          </a:ln>
        </p:spPr>
      </p:sp>
      <p:sp>
        <p:nvSpPr>
          <p:cNvPr id="221" name="Google Shape;221;p92"/>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92"/>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92"/>
          <p:cNvGrpSpPr/>
          <p:nvPr/>
        </p:nvGrpSpPr>
        <p:grpSpPr>
          <a:xfrm rot="-5400000">
            <a:off x="-1025447" y="4518095"/>
            <a:ext cx="3445636" cy="410479"/>
            <a:chOff x="301128" y="6151084"/>
            <a:chExt cx="3144242" cy="374574"/>
          </a:xfrm>
        </p:grpSpPr>
        <p:pic>
          <p:nvPicPr>
            <p:cNvPr id="224" name="Google Shape;224;p9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25" name="Google Shape;225;p9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26" name="Google Shape;226;p9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227"/>
        <p:cNvGrpSpPr/>
        <p:nvPr/>
      </p:nvGrpSpPr>
      <p:grpSpPr>
        <a:xfrm>
          <a:off x="0" y="0"/>
          <a:ext cx="0" cy="0"/>
          <a:chOff x="0" y="0"/>
          <a:chExt cx="0" cy="0"/>
        </a:xfrm>
      </p:grpSpPr>
      <p:pic>
        <p:nvPicPr>
          <p:cNvPr id="228" name="Google Shape;228;p93"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229" name="Google Shape;229;p93"/>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30" name="Google Shape;230;p93"/>
          <p:cNvSpPr>
            <a:spLocks noGrp="1"/>
          </p:cNvSpPr>
          <p:nvPr>
            <p:ph type="pic" idx="2"/>
          </p:nvPr>
        </p:nvSpPr>
        <p:spPr>
          <a:xfrm>
            <a:off x="6852062" y="228600"/>
            <a:ext cx="5105121" cy="6362700"/>
          </a:xfrm>
          <a:prstGeom prst="rect">
            <a:avLst/>
          </a:prstGeom>
          <a:solidFill>
            <a:schemeClr val="lt1"/>
          </a:solidFill>
          <a:ln>
            <a:noFill/>
          </a:ln>
        </p:spPr>
      </p:sp>
      <p:sp>
        <p:nvSpPr>
          <p:cNvPr id="231" name="Google Shape;231;p93"/>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93"/>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3" name="Google Shape;233;p93"/>
          <p:cNvGrpSpPr/>
          <p:nvPr/>
        </p:nvGrpSpPr>
        <p:grpSpPr>
          <a:xfrm rot="-5400000">
            <a:off x="-1025447" y="4518095"/>
            <a:ext cx="3445636" cy="410479"/>
            <a:chOff x="301128" y="6151084"/>
            <a:chExt cx="3144242" cy="374574"/>
          </a:xfrm>
        </p:grpSpPr>
        <p:pic>
          <p:nvPicPr>
            <p:cNvPr id="234" name="Google Shape;234;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35" name="Google Shape;235;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36" name="Google Shape;236;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37"/>
        <p:cNvGrpSpPr/>
        <p:nvPr/>
      </p:nvGrpSpPr>
      <p:grpSpPr>
        <a:xfrm>
          <a:off x="0" y="0"/>
          <a:ext cx="0" cy="0"/>
          <a:chOff x="0" y="0"/>
          <a:chExt cx="0" cy="0"/>
        </a:xfrm>
      </p:grpSpPr>
      <p:sp>
        <p:nvSpPr>
          <p:cNvPr id="238" name="Google Shape;238;p94"/>
          <p:cNvSpPr>
            <a:spLocks noGrp="1"/>
          </p:cNvSpPr>
          <p:nvPr>
            <p:ph type="pic" idx="2"/>
          </p:nvPr>
        </p:nvSpPr>
        <p:spPr>
          <a:xfrm>
            <a:off x="247651" y="1278196"/>
            <a:ext cx="11696699" cy="4699000"/>
          </a:xfrm>
          <a:prstGeom prst="rect">
            <a:avLst/>
          </a:prstGeom>
          <a:solidFill>
            <a:schemeClr val="lt1"/>
          </a:solidFill>
          <a:ln>
            <a:noFill/>
          </a:ln>
        </p:spPr>
      </p:sp>
      <p:sp>
        <p:nvSpPr>
          <p:cNvPr id="239" name="Google Shape;239;p94"/>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de-DE"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240" name="Google Shape;240;p94"/>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41" name="Google Shape;241;p94"/>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94"/>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94"/>
          <p:cNvGrpSpPr/>
          <p:nvPr/>
        </p:nvGrpSpPr>
        <p:grpSpPr>
          <a:xfrm>
            <a:off x="301128" y="6151084"/>
            <a:ext cx="3144242" cy="374574"/>
            <a:chOff x="301128" y="6151084"/>
            <a:chExt cx="3144242" cy="374574"/>
          </a:xfrm>
        </p:grpSpPr>
        <p:pic>
          <p:nvPicPr>
            <p:cNvPr id="244" name="Google Shape;244;p9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45" name="Google Shape;245;p9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46" name="Google Shape;246;p9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47"/>
        <p:cNvGrpSpPr/>
        <p:nvPr/>
      </p:nvGrpSpPr>
      <p:grpSpPr>
        <a:xfrm>
          <a:off x="0" y="0"/>
          <a:ext cx="0" cy="0"/>
          <a:chOff x="0" y="0"/>
          <a:chExt cx="0" cy="0"/>
        </a:xfrm>
      </p:grpSpPr>
      <p:sp>
        <p:nvSpPr>
          <p:cNvPr id="248" name="Google Shape;248;p95"/>
          <p:cNvSpPr>
            <a:spLocks noGrp="1"/>
          </p:cNvSpPr>
          <p:nvPr>
            <p:ph type="pic" idx="2"/>
          </p:nvPr>
        </p:nvSpPr>
        <p:spPr>
          <a:xfrm>
            <a:off x="241300" y="228600"/>
            <a:ext cx="11696700" cy="5763986"/>
          </a:xfrm>
          <a:prstGeom prst="rect">
            <a:avLst/>
          </a:prstGeom>
          <a:noFill/>
          <a:ln>
            <a:noFill/>
          </a:ln>
        </p:spPr>
      </p:sp>
      <p:sp>
        <p:nvSpPr>
          <p:cNvPr id="249" name="Google Shape;249;p95"/>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95"/>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5"/>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95"/>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3" name="Google Shape;253;p95"/>
          <p:cNvGrpSpPr/>
          <p:nvPr/>
        </p:nvGrpSpPr>
        <p:grpSpPr>
          <a:xfrm>
            <a:off x="301128" y="6151084"/>
            <a:ext cx="3144242" cy="374574"/>
            <a:chOff x="301128" y="6151084"/>
            <a:chExt cx="3144242" cy="374574"/>
          </a:xfrm>
        </p:grpSpPr>
        <p:pic>
          <p:nvPicPr>
            <p:cNvPr id="254" name="Google Shape;254;p9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55" name="Google Shape;255;p9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56" name="Google Shape;256;p9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257"/>
        <p:cNvGrpSpPr/>
        <p:nvPr/>
      </p:nvGrpSpPr>
      <p:grpSpPr>
        <a:xfrm>
          <a:off x="0" y="0"/>
          <a:ext cx="0" cy="0"/>
          <a:chOff x="0" y="0"/>
          <a:chExt cx="0" cy="0"/>
        </a:xfrm>
      </p:grpSpPr>
      <p:sp>
        <p:nvSpPr>
          <p:cNvPr id="258" name="Google Shape;258;p96"/>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6"/>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96"/>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96"/>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96"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96"/>
          <p:cNvGrpSpPr/>
          <p:nvPr/>
        </p:nvGrpSpPr>
        <p:grpSpPr>
          <a:xfrm>
            <a:off x="8448790" y="6057987"/>
            <a:ext cx="3144242" cy="374574"/>
            <a:chOff x="301128" y="6151084"/>
            <a:chExt cx="3144242" cy="374574"/>
          </a:xfrm>
        </p:grpSpPr>
        <p:pic>
          <p:nvPicPr>
            <p:cNvPr id="264" name="Google Shape;264;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67"/>
        <p:cNvGrpSpPr/>
        <p:nvPr/>
      </p:nvGrpSpPr>
      <p:grpSpPr>
        <a:xfrm>
          <a:off x="0" y="0"/>
          <a:ext cx="0" cy="0"/>
          <a:chOff x="0" y="0"/>
          <a:chExt cx="0" cy="0"/>
        </a:xfrm>
      </p:grpSpPr>
      <p:sp>
        <p:nvSpPr>
          <p:cNvPr id="268" name="Google Shape;268;p97"/>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7"/>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97"/>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97"/>
          <p:cNvSpPr>
            <a:spLocks noGrp="1"/>
          </p:cNvSpPr>
          <p:nvPr>
            <p:ph type="pic" idx="3"/>
          </p:nvPr>
        </p:nvSpPr>
        <p:spPr>
          <a:xfrm>
            <a:off x="6392300" y="228600"/>
            <a:ext cx="5564883" cy="5447571"/>
          </a:xfrm>
          <a:prstGeom prst="rect">
            <a:avLst/>
          </a:prstGeom>
          <a:solidFill>
            <a:schemeClr val="lt1"/>
          </a:solidFill>
          <a:ln>
            <a:noFill/>
          </a:ln>
        </p:spPr>
      </p:sp>
      <p:pic>
        <p:nvPicPr>
          <p:cNvPr id="272" name="Google Shape;272;p97"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73" name="Google Shape;273;p97"/>
          <p:cNvGrpSpPr/>
          <p:nvPr/>
        </p:nvGrpSpPr>
        <p:grpSpPr>
          <a:xfrm>
            <a:off x="8448790" y="6057987"/>
            <a:ext cx="3144242" cy="374574"/>
            <a:chOff x="301128" y="6151084"/>
            <a:chExt cx="3144242" cy="374574"/>
          </a:xfrm>
        </p:grpSpPr>
        <p:pic>
          <p:nvPicPr>
            <p:cNvPr id="274" name="Google Shape;274;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75" name="Google Shape;275;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76" name="Google Shape;276;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277"/>
        <p:cNvGrpSpPr/>
        <p:nvPr/>
      </p:nvGrpSpPr>
      <p:grpSpPr>
        <a:xfrm>
          <a:off x="0" y="0"/>
          <a:ext cx="0" cy="0"/>
          <a:chOff x="0" y="0"/>
          <a:chExt cx="0" cy="0"/>
        </a:xfrm>
      </p:grpSpPr>
      <p:sp>
        <p:nvSpPr>
          <p:cNvPr id="278" name="Google Shape;278;p98"/>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8"/>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98"/>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98"/>
          <p:cNvSpPr>
            <a:spLocks noGrp="1"/>
          </p:cNvSpPr>
          <p:nvPr>
            <p:ph type="pic" idx="3"/>
          </p:nvPr>
        </p:nvSpPr>
        <p:spPr>
          <a:xfrm>
            <a:off x="6392300" y="228600"/>
            <a:ext cx="5564883" cy="5447571"/>
          </a:xfrm>
          <a:prstGeom prst="rect">
            <a:avLst/>
          </a:prstGeom>
          <a:solidFill>
            <a:schemeClr val="lt1"/>
          </a:solidFill>
          <a:ln>
            <a:noFill/>
          </a:ln>
        </p:spPr>
      </p:sp>
      <p:pic>
        <p:nvPicPr>
          <p:cNvPr id="282" name="Google Shape;282;p98"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83" name="Google Shape;283;p98"/>
          <p:cNvGrpSpPr/>
          <p:nvPr/>
        </p:nvGrpSpPr>
        <p:grpSpPr>
          <a:xfrm>
            <a:off x="8448790" y="6057987"/>
            <a:ext cx="3144242" cy="374574"/>
            <a:chOff x="301128" y="6151084"/>
            <a:chExt cx="3144242" cy="374574"/>
          </a:xfrm>
        </p:grpSpPr>
        <p:pic>
          <p:nvPicPr>
            <p:cNvPr id="284" name="Google Shape;284;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5" name="Google Shape;285;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86" name="Google Shape;286;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287"/>
        <p:cNvGrpSpPr/>
        <p:nvPr/>
      </p:nvGrpSpPr>
      <p:grpSpPr>
        <a:xfrm>
          <a:off x="0" y="0"/>
          <a:ext cx="0" cy="0"/>
          <a:chOff x="0" y="0"/>
          <a:chExt cx="0" cy="0"/>
        </a:xfrm>
      </p:grpSpPr>
      <p:sp>
        <p:nvSpPr>
          <p:cNvPr id="288" name="Google Shape;288;p99"/>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99"/>
          <p:cNvSpPr>
            <a:spLocks noGrp="1"/>
          </p:cNvSpPr>
          <p:nvPr>
            <p:ph type="pic" idx="2"/>
          </p:nvPr>
        </p:nvSpPr>
        <p:spPr>
          <a:xfrm>
            <a:off x="1147385" y="2043172"/>
            <a:ext cx="1723877" cy="1723877"/>
          </a:xfrm>
          <a:prstGeom prst="ellipse">
            <a:avLst/>
          </a:prstGeom>
          <a:solidFill>
            <a:schemeClr val="lt1"/>
          </a:solidFill>
          <a:ln>
            <a:noFill/>
          </a:ln>
        </p:spPr>
      </p:sp>
      <p:sp>
        <p:nvSpPr>
          <p:cNvPr id="290" name="Google Shape;290;p99"/>
          <p:cNvSpPr>
            <a:spLocks noGrp="1"/>
          </p:cNvSpPr>
          <p:nvPr>
            <p:ph type="pic" idx="3"/>
          </p:nvPr>
        </p:nvSpPr>
        <p:spPr>
          <a:xfrm>
            <a:off x="3886593" y="2052565"/>
            <a:ext cx="1723877" cy="1723877"/>
          </a:xfrm>
          <a:prstGeom prst="ellipse">
            <a:avLst/>
          </a:prstGeom>
          <a:solidFill>
            <a:schemeClr val="lt1"/>
          </a:solidFill>
          <a:ln>
            <a:noFill/>
          </a:ln>
        </p:spPr>
      </p:sp>
      <p:sp>
        <p:nvSpPr>
          <p:cNvPr id="291" name="Google Shape;291;p99"/>
          <p:cNvSpPr>
            <a:spLocks noGrp="1"/>
          </p:cNvSpPr>
          <p:nvPr>
            <p:ph type="pic" idx="4"/>
          </p:nvPr>
        </p:nvSpPr>
        <p:spPr>
          <a:xfrm>
            <a:off x="6581530" y="2048263"/>
            <a:ext cx="1723877" cy="1723877"/>
          </a:xfrm>
          <a:prstGeom prst="ellipse">
            <a:avLst/>
          </a:prstGeom>
          <a:solidFill>
            <a:schemeClr val="lt1"/>
          </a:solidFill>
          <a:ln>
            <a:noFill/>
          </a:ln>
        </p:spPr>
      </p:sp>
      <p:sp>
        <p:nvSpPr>
          <p:cNvPr id="292" name="Google Shape;292;p99"/>
          <p:cNvSpPr>
            <a:spLocks noGrp="1"/>
          </p:cNvSpPr>
          <p:nvPr>
            <p:ph type="pic" idx="5"/>
          </p:nvPr>
        </p:nvSpPr>
        <p:spPr>
          <a:xfrm>
            <a:off x="9320738" y="2057654"/>
            <a:ext cx="1723877" cy="1723877"/>
          </a:xfrm>
          <a:prstGeom prst="ellipse">
            <a:avLst/>
          </a:prstGeom>
          <a:solidFill>
            <a:schemeClr val="lt1"/>
          </a:solidFill>
          <a:ln>
            <a:noFill/>
          </a:ln>
        </p:spPr>
      </p:sp>
      <p:sp>
        <p:nvSpPr>
          <p:cNvPr id="293" name="Google Shape;293;p99"/>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99"/>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99"/>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99"/>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99"/>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99"/>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99"/>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99"/>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9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02" name="Google Shape;302;p99"/>
          <p:cNvGrpSpPr/>
          <p:nvPr/>
        </p:nvGrpSpPr>
        <p:grpSpPr>
          <a:xfrm>
            <a:off x="4480947" y="6257070"/>
            <a:ext cx="3144242" cy="374574"/>
            <a:chOff x="301128" y="6151084"/>
            <a:chExt cx="3144242" cy="374574"/>
          </a:xfrm>
        </p:grpSpPr>
        <p:pic>
          <p:nvPicPr>
            <p:cNvPr id="303" name="Google Shape;303;p9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4" name="Google Shape;304;p9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5" name="Google Shape;305;p9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06" name="Google Shape;306;p99"/>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07"/>
        <p:cNvGrpSpPr/>
        <p:nvPr/>
      </p:nvGrpSpPr>
      <p:grpSpPr>
        <a:xfrm>
          <a:off x="0" y="0"/>
          <a:ext cx="0" cy="0"/>
          <a:chOff x="0" y="0"/>
          <a:chExt cx="0" cy="0"/>
        </a:xfrm>
      </p:grpSpPr>
      <p:sp>
        <p:nvSpPr>
          <p:cNvPr id="308" name="Google Shape;308;p100"/>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00"/>
          <p:cNvSpPr>
            <a:spLocks noGrp="1"/>
          </p:cNvSpPr>
          <p:nvPr>
            <p:ph type="pic" idx="2"/>
          </p:nvPr>
        </p:nvSpPr>
        <p:spPr>
          <a:xfrm>
            <a:off x="1147385" y="2043172"/>
            <a:ext cx="1723877" cy="1723877"/>
          </a:xfrm>
          <a:prstGeom prst="ellipse">
            <a:avLst/>
          </a:prstGeom>
          <a:solidFill>
            <a:schemeClr val="lt1"/>
          </a:solidFill>
          <a:ln>
            <a:noFill/>
          </a:ln>
        </p:spPr>
      </p:sp>
      <p:sp>
        <p:nvSpPr>
          <p:cNvPr id="310" name="Google Shape;310;p100"/>
          <p:cNvSpPr>
            <a:spLocks noGrp="1"/>
          </p:cNvSpPr>
          <p:nvPr>
            <p:ph type="pic" idx="3"/>
          </p:nvPr>
        </p:nvSpPr>
        <p:spPr>
          <a:xfrm>
            <a:off x="3886593" y="2052565"/>
            <a:ext cx="1723877" cy="1723877"/>
          </a:xfrm>
          <a:prstGeom prst="ellipse">
            <a:avLst/>
          </a:prstGeom>
          <a:solidFill>
            <a:schemeClr val="lt1"/>
          </a:solidFill>
          <a:ln>
            <a:noFill/>
          </a:ln>
        </p:spPr>
      </p:sp>
      <p:sp>
        <p:nvSpPr>
          <p:cNvPr id="311" name="Google Shape;311;p100"/>
          <p:cNvSpPr>
            <a:spLocks noGrp="1"/>
          </p:cNvSpPr>
          <p:nvPr>
            <p:ph type="pic" idx="4"/>
          </p:nvPr>
        </p:nvSpPr>
        <p:spPr>
          <a:xfrm>
            <a:off x="6581530" y="2048263"/>
            <a:ext cx="1723877" cy="1723877"/>
          </a:xfrm>
          <a:prstGeom prst="ellipse">
            <a:avLst/>
          </a:prstGeom>
          <a:solidFill>
            <a:schemeClr val="lt1"/>
          </a:solidFill>
          <a:ln>
            <a:noFill/>
          </a:ln>
        </p:spPr>
      </p:sp>
      <p:sp>
        <p:nvSpPr>
          <p:cNvPr id="312" name="Google Shape;312;p100"/>
          <p:cNvSpPr>
            <a:spLocks noGrp="1"/>
          </p:cNvSpPr>
          <p:nvPr>
            <p:ph type="pic" idx="5"/>
          </p:nvPr>
        </p:nvSpPr>
        <p:spPr>
          <a:xfrm>
            <a:off x="9320738" y="2057654"/>
            <a:ext cx="1723877" cy="1723877"/>
          </a:xfrm>
          <a:prstGeom prst="ellipse">
            <a:avLst/>
          </a:prstGeom>
          <a:solidFill>
            <a:schemeClr val="lt1"/>
          </a:solidFill>
          <a:ln>
            <a:noFill/>
          </a:ln>
        </p:spPr>
      </p:sp>
      <p:sp>
        <p:nvSpPr>
          <p:cNvPr id="313" name="Google Shape;313;p100"/>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100"/>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100"/>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100"/>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100"/>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00"/>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100"/>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00"/>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1" name="Google Shape;321;p10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22" name="Google Shape;322;p100"/>
          <p:cNvGrpSpPr/>
          <p:nvPr/>
        </p:nvGrpSpPr>
        <p:grpSpPr>
          <a:xfrm>
            <a:off x="4480947" y="6257070"/>
            <a:ext cx="3144242" cy="374574"/>
            <a:chOff x="301128" y="6151084"/>
            <a:chExt cx="3144242" cy="374574"/>
          </a:xfrm>
        </p:grpSpPr>
        <p:pic>
          <p:nvPicPr>
            <p:cNvPr id="323" name="Google Shape;323;p10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24" name="Google Shape;324;p10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25" name="Google Shape;325;p10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26" name="Google Shape;326;p100"/>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27"/>
        <p:cNvGrpSpPr/>
        <p:nvPr/>
      </p:nvGrpSpPr>
      <p:grpSpPr>
        <a:xfrm>
          <a:off x="0" y="0"/>
          <a:ext cx="0" cy="0"/>
          <a:chOff x="0" y="0"/>
          <a:chExt cx="0" cy="0"/>
        </a:xfrm>
      </p:grpSpPr>
      <p:sp>
        <p:nvSpPr>
          <p:cNvPr id="328" name="Google Shape;328;p101"/>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9" name="Google Shape;329;p101"/>
          <p:cNvGrpSpPr/>
          <p:nvPr/>
        </p:nvGrpSpPr>
        <p:grpSpPr>
          <a:xfrm>
            <a:off x="301128" y="6151084"/>
            <a:ext cx="3144242" cy="374574"/>
            <a:chOff x="301128" y="6151084"/>
            <a:chExt cx="3144242" cy="374574"/>
          </a:xfrm>
        </p:grpSpPr>
        <p:pic>
          <p:nvPicPr>
            <p:cNvPr id="330" name="Google Shape;330;p10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31" name="Google Shape;331;p10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32" name="Google Shape;332;p10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33" name="Google Shape;333;p101"/>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101"/>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5" name="Google Shape;335;p101"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34"/>
        <p:cNvGrpSpPr/>
        <p:nvPr/>
      </p:nvGrpSpPr>
      <p:grpSpPr>
        <a:xfrm>
          <a:off x="0" y="0"/>
          <a:ext cx="0" cy="0"/>
          <a:chOff x="0" y="0"/>
          <a:chExt cx="0" cy="0"/>
        </a:xfrm>
      </p:grpSpPr>
      <p:sp>
        <p:nvSpPr>
          <p:cNvPr id="35" name="Google Shape;35;p75"/>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36" name="Google Shape;36;p7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 name="Google Shape;37;p75"/>
          <p:cNvGrpSpPr/>
          <p:nvPr/>
        </p:nvGrpSpPr>
        <p:grpSpPr>
          <a:xfrm>
            <a:off x="8448790" y="6057987"/>
            <a:ext cx="3144242" cy="374574"/>
            <a:chOff x="301128" y="6151084"/>
            <a:chExt cx="3144242" cy="374574"/>
          </a:xfrm>
        </p:grpSpPr>
        <p:pic>
          <p:nvPicPr>
            <p:cNvPr id="38" name="Google Shape;38;p7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 name="Google Shape;39;p7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 name="Google Shape;40;p7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41" name="Google Shape;41;p75"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36"/>
        <p:cNvGrpSpPr/>
        <p:nvPr/>
      </p:nvGrpSpPr>
      <p:grpSpPr>
        <a:xfrm>
          <a:off x="0" y="0"/>
          <a:ext cx="0" cy="0"/>
          <a:chOff x="0" y="0"/>
          <a:chExt cx="0" cy="0"/>
        </a:xfrm>
      </p:grpSpPr>
      <p:sp>
        <p:nvSpPr>
          <p:cNvPr id="337" name="Google Shape;337;p102"/>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02"/>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102"/>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0" name="Google Shape;340;p102"/>
          <p:cNvGrpSpPr/>
          <p:nvPr/>
        </p:nvGrpSpPr>
        <p:grpSpPr>
          <a:xfrm>
            <a:off x="301128" y="6151084"/>
            <a:ext cx="3144242" cy="374574"/>
            <a:chOff x="301128" y="6151084"/>
            <a:chExt cx="3144242" cy="374574"/>
          </a:xfrm>
        </p:grpSpPr>
        <p:pic>
          <p:nvPicPr>
            <p:cNvPr id="341" name="Google Shape;341;p10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42" name="Google Shape;342;p10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43" name="Google Shape;343;p10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44" name="Google Shape;344;p102"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45"/>
        <p:cNvGrpSpPr/>
        <p:nvPr/>
      </p:nvGrpSpPr>
      <p:grpSpPr>
        <a:xfrm>
          <a:off x="0" y="0"/>
          <a:ext cx="0" cy="0"/>
          <a:chOff x="0" y="0"/>
          <a:chExt cx="0" cy="0"/>
        </a:xfrm>
      </p:grpSpPr>
      <p:sp>
        <p:nvSpPr>
          <p:cNvPr id="346" name="Google Shape;346;p103"/>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03"/>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03"/>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9" name="Google Shape;349;p103"/>
          <p:cNvGrpSpPr/>
          <p:nvPr/>
        </p:nvGrpSpPr>
        <p:grpSpPr>
          <a:xfrm>
            <a:off x="301128" y="6151084"/>
            <a:ext cx="3144242" cy="374574"/>
            <a:chOff x="301128" y="6151084"/>
            <a:chExt cx="3144242" cy="374574"/>
          </a:xfrm>
        </p:grpSpPr>
        <p:pic>
          <p:nvPicPr>
            <p:cNvPr id="350" name="Google Shape;350;p10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1" name="Google Shape;351;p10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2" name="Google Shape;352;p10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53" name="Google Shape;353;p103"/>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03"/>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103"/>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6" name="Google Shape;356;p103"/>
          <p:cNvGrpSpPr/>
          <p:nvPr/>
        </p:nvGrpSpPr>
        <p:grpSpPr>
          <a:xfrm>
            <a:off x="301128" y="6151084"/>
            <a:ext cx="3144242" cy="374574"/>
            <a:chOff x="301128" y="6151084"/>
            <a:chExt cx="3144242" cy="374574"/>
          </a:xfrm>
        </p:grpSpPr>
        <p:pic>
          <p:nvPicPr>
            <p:cNvPr id="357" name="Google Shape;357;p10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8" name="Google Shape;358;p10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9" name="Google Shape;359;p10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60" name="Google Shape;360;p103"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61"/>
        <p:cNvGrpSpPr/>
        <p:nvPr/>
      </p:nvGrpSpPr>
      <p:grpSpPr>
        <a:xfrm>
          <a:off x="0" y="0"/>
          <a:ext cx="0" cy="0"/>
          <a:chOff x="0" y="0"/>
          <a:chExt cx="0" cy="0"/>
        </a:xfrm>
      </p:grpSpPr>
      <p:sp>
        <p:nvSpPr>
          <p:cNvPr id="362" name="Google Shape;362;p104"/>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04"/>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104"/>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65" name="Google Shape;365;p104"/>
          <p:cNvSpPr>
            <a:spLocks noGrp="1"/>
          </p:cNvSpPr>
          <p:nvPr>
            <p:ph type="pic" idx="2"/>
          </p:nvPr>
        </p:nvSpPr>
        <p:spPr>
          <a:xfrm>
            <a:off x="7061200" y="1203325"/>
            <a:ext cx="5130800" cy="3913188"/>
          </a:xfrm>
          <a:prstGeom prst="rect">
            <a:avLst/>
          </a:prstGeom>
          <a:solidFill>
            <a:schemeClr val="lt1"/>
          </a:solidFill>
          <a:ln>
            <a:noFill/>
          </a:ln>
        </p:spPr>
      </p:sp>
      <p:sp>
        <p:nvSpPr>
          <p:cNvPr id="366" name="Google Shape;366;p104"/>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7" name="Google Shape;367;p104"/>
          <p:cNvGrpSpPr/>
          <p:nvPr/>
        </p:nvGrpSpPr>
        <p:grpSpPr>
          <a:xfrm>
            <a:off x="389965" y="6092742"/>
            <a:ext cx="3144242" cy="374574"/>
            <a:chOff x="301128" y="6151084"/>
            <a:chExt cx="3144242" cy="374574"/>
          </a:xfrm>
        </p:grpSpPr>
        <p:pic>
          <p:nvPicPr>
            <p:cNvPr id="368" name="Google Shape;368;p10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69" name="Google Shape;369;p10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70" name="Google Shape;370;p10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71"/>
        <p:cNvGrpSpPr/>
        <p:nvPr/>
      </p:nvGrpSpPr>
      <p:grpSpPr>
        <a:xfrm>
          <a:off x="0" y="0"/>
          <a:ext cx="0" cy="0"/>
          <a:chOff x="0" y="0"/>
          <a:chExt cx="0" cy="0"/>
        </a:xfrm>
      </p:grpSpPr>
      <p:sp>
        <p:nvSpPr>
          <p:cNvPr id="372" name="Google Shape;372;p105"/>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05"/>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4" name="Google Shape;374;p105"/>
          <p:cNvGrpSpPr/>
          <p:nvPr/>
        </p:nvGrpSpPr>
        <p:grpSpPr>
          <a:xfrm>
            <a:off x="2530564" y="336687"/>
            <a:ext cx="9078210" cy="5854425"/>
            <a:chOff x="3152299" y="635855"/>
            <a:chExt cx="19296834" cy="12444290"/>
          </a:xfrm>
        </p:grpSpPr>
        <p:pic>
          <p:nvPicPr>
            <p:cNvPr id="375" name="Google Shape;375;p105"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376" name="Google Shape;376;p105"/>
            <p:cNvSpPr txBox="1"/>
            <p:nvPr/>
          </p:nvSpPr>
          <p:spPr>
            <a:xfrm>
              <a:off x="3152299" y="9384825"/>
              <a:ext cx="2603918" cy="785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377" name="Google Shape;377;p105"/>
            <p:cNvSpPr txBox="1"/>
            <p:nvPr/>
          </p:nvSpPr>
          <p:spPr>
            <a:xfrm>
              <a:off x="9842013" y="9384825"/>
              <a:ext cx="2586881" cy="785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378" name="Google Shape;378;p105"/>
          <p:cNvSpPr>
            <a:spLocks noGrp="1"/>
          </p:cNvSpPr>
          <p:nvPr>
            <p:ph type="pic" idx="2"/>
          </p:nvPr>
        </p:nvSpPr>
        <p:spPr>
          <a:xfrm>
            <a:off x="8602116" y="1265033"/>
            <a:ext cx="2266512" cy="3978298"/>
          </a:xfrm>
          <a:prstGeom prst="rect">
            <a:avLst/>
          </a:prstGeom>
          <a:solidFill>
            <a:schemeClr val="lt1"/>
          </a:solidFill>
          <a:ln>
            <a:noFill/>
          </a:ln>
        </p:spPr>
      </p:sp>
      <p:sp>
        <p:nvSpPr>
          <p:cNvPr id="379" name="Google Shape;379;p105"/>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0" name="Google Shape;380;p105"/>
          <p:cNvGrpSpPr/>
          <p:nvPr/>
        </p:nvGrpSpPr>
        <p:grpSpPr>
          <a:xfrm>
            <a:off x="389965" y="6092742"/>
            <a:ext cx="3144242" cy="374574"/>
            <a:chOff x="301128" y="6151084"/>
            <a:chExt cx="3144242" cy="374574"/>
          </a:xfrm>
        </p:grpSpPr>
        <p:pic>
          <p:nvPicPr>
            <p:cNvPr id="381" name="Google Shape;381;p10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82" name="Google Shape;382;p10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3" name="Google Shape;383;p10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384"/>
        <p:cNvGrpSpPr/>
        <p:nvPr/>
      </p:nvGrpSpPr>
      <p:grpSpPr>
        <a:xfrm>
          <a:off x="0" y="0"/>
          <a:ext cx="0" cy="0"/>
          <a:chOff x="0" y="0"/>
          <a:chExt cx="0" cy="0"/>
        </a:xfrm>
      </p:grpSpPr>
      <p:sp>
        <p:nvSpPr>
          <p:cNvPr id="385" name="Google Shape;385;p106"/>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106"/>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7" name="Google Shape;387;p106"/>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388" name="Google Shape;388;p106"/>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106"/>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90" name="Google Shape;390;p106"/>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1" name="Google Shape;391;p106"/>
          <p:cNvGrpSpPr/>
          <p:nvPr/>
        </p:nvGrpSpPr>
        <p:grpSpPr>
          <a:xfrm rot="-5400000">
            <a:off x="-1025447" y="4518095"/>
            <a:ext cx="3445636" cy="410479"/>
            <a:chOff x="301128" y="6151084"/>
            <a:chExt cx="3144242" cy="374574"/>
          </a:xfrm>
        </p:grpSpPr>
        <p:pic>
          <p:nvPicPr>
            <p:cNvPr id="392" name="Google Shape;392;p10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3" name="Google Shape;393;p10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4" name="Google Shape;394;p10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395"/>
        <p:cNvGrpSpPr/>
        <p:nvPr/>
      </p:nvGrpSpPr>
      <p:grpSpPr>
        <a:xfrm>
          <a:off x="0" y="0"/>
          <a:ext cx="0" cy="0"/>
          <a:chOff x="0" y="0"/>
          <a:chExt cx="0" cy="0"/>
        </a:xfrm>
      </p:grpSpPr>
      <p:sp>
        <p:nvSpPr>
          <p:cNvPr id="396" name="Google Shape;396;p107"/>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107"/>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8" name="Google Shape;398;p107"/>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399" name="Google Shape;399;p107"/>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07"/>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01" name="Google Shape;401;p107"/>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107"/>
          <p:cNvGrpSpPr/>
          <p:nvPr/>
        </p:nvGrpSpPr>
        <p:grpSpPr>
          <a:xfrm rot="-5400000">
            <a:off x="-1025447" y="4518095"/>
            <a:ext cx="3445636" cy="410479"/>
            <a:chOff x="301128" y="6151084"/>
            <a:chExt cx="3144242" cy="374574"/>
          </a:xfrm>
        </p:grpSpPr>
        <p:pic>
          <p:nvPicPr>
            <p:cNvPr id="403" name="Google Shape;403;p10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4" name="Google Shape;404;p10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5" name="Google Shape;405;p10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06"/>
        <p:cNvGrpSpPr/>
        <p:nvPr/>
      </p:nvGrpSpPr>
      <p:grpSpPr>
        <a:xfrm>
          <a:off x="0" y="0"/>
          <a:ext cx="0" cy="0"/>
          <a:chOff x="0" y="0"/>
          <a:chExt cx="0" cy="0"/>
        </a:xfrm>
      </p:grpSpPr>
      <p:sp>
        <p:nvSpPr>
          <p:cNvPr id="407" name="Google Shape;407;p108"/>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108"/>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9" name="Google Shape;409;p108"/>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10" name="Google Shape;410;p108"/>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108"/>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12" name="Google Shape;412;p108"/>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3" name="Google Shape;413;p108"/>
          <p:cNvGrpSpPr/>
          <p:nvPr/>
        </p:nvGrpSpPr>
        <p:grpSpPr>
          <a:xfrm rot="-5400000">
            <a:off x="-1025447" y="4518095"/>
            <a:ext cx="3445636" cy="410479"/>
            <a:chOff x="301128" y="6151084"/>
            <a:chExt cx="3144242" cy="374574"/>
          </a:xfrm>
        </p:grpSpPr>
        <p:pic>
          <p:nvPicPr>
            <p:cNvPr id="414" name="Google Shape;414;p10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5" name="Google Shape;415;p10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6" name="Google Shape;416;p10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17"/>
        <p:cNvGrpSpPr/>
        <p:nvPr/>
      </p:nvGrpSpPr>
      <p:grpSpPr>
        <a:xfrm>
          <a:off x="0" y="0"/>
          <a:ext cx="0" cy="0"/>
          <a:chOff x="0" y="0"/>
          <a:chExt cx="0" cy="0"/>
        </a:xfrm>
      </p:grpSpPr>
      <p:sp>
        <p:nvSpPr>
          <p:cNvPr id="418" name="Google Shape;418;p109"/>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700">
                <a:solidFill>
                  <a:schemeClr val="dk2"/>
                </a:solidFill>
                <a:latin typeface="Montserrat Medium"/>
                <a:ea typeface="Montserrat Medium"/>
                <a:cs typeface="Montserrat Medium"/>
                <a:sym typeface="Montserrat Medium"/>
              </a:rPr>
              <a:t>OUR TIMELINE</a:t>
            </a:r>
            <a:endParaRPr/>
          </a:p>
        </p:txBody>
      </p:sp>
      <p:cxnSp>
        <p:nvCxnSpPr>
          <p:cNvPr id="419" name="Google Shape;419;p109"/>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20" name="Google Shape;420;p109"/>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1" name="Google Shape;421;p109"/>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2" name="Google Shape;422;p109"/>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3" name="Google Shape;423;p109"/>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24" name="Google Shape;424;p109"/>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25" name="Google Shape;425;p109"/>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109"/>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09"/>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109"/>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p109"/>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109"/>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10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32" name="Google Shape;432;p109"/>
          <p:cNvGrpSpPr/>
          <p:nvPr/>
        </p:nvGrpSpPr>
        <p:grpSpPr>
          <a:xfrm>
            <a:off x="389965" y="6092742"/>
            <a:ext cx="3144242" cy="374574"/>
            <a:chOff x="301128" y="6151084"/>
            <a:chExt cx="3144242" cy="374574"/>
          </a:xfrm>
        </p:grpSpPr>
        <p:pic>
          <p:nvPicPr>
            <p:cNvPr id="433" name="Google Shape;433;p10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4" name="Google Shape;434;p10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5" name="Google Shape;435;p10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36"/>
        <p:cNvGrpSpPr/>
        <p:nvPr/>
      </p:nvGrpSpPr>
      <p:grpSpPr>
        <a:xfrm>
          <a:off x="0" y="0"/>
          <a:ext cx="0" cy="0"/>
          <a:chOff x="0" y="0"/>
          <a:chExt cx="0" cy="0"/>
        </a:xfrm>
      </p:grpSpPr>
      <p:cxnSp>
        <p:nvCxnSpPr>
          <p:cNvPr id="437" name="Google Shape;437;p110"/>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38" name="Google Shape;438;p110"/>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9" name="Google Shape;439;p110"/>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0" name="Google Shape;440;p110"/>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41" name="Google Shape;441;p110"/>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2" name="Google Shape;442;p110"/>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110"/>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10"/>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10"/>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10"/>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10"/>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8" name="Google Shape;448;p11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49" name="Google Shape;449;p110"/>
          <p:cNvGrpSpPr/>
          <p:nvPr/>
        </p:nvGrpSpPr>
        <p:grpSpPr>
          <a:xfrm>
            <a:off x="4480947" y="6257070"/>
            <a:ext cx="3144242" cy="374574"/>
            <a:chOff x="301128" y="6151084"/>
            <a:chExt cx="3144242" cy="374574"/>
          </a:xfrm>
        </p:grpSpPr>
        <p:pic>
          <p:nvPicPr>
            <p:cNvPr id="450" name="Google Shape;450;p11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51" name="Google Shape;451;p11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52" name="Google Shape;452;p11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53"/>
        <p:cNvGrpSpPr/>
        <p:nvPr/>
      </p:nvGrpSpPr>
      <p:grpSpPr>
        <a:xfrm>
          <a:off x="0" y="0"/>
          <a:ext cx="0" cy="0"/>
          <a:chOff x="0" y="0"/>
          <a:chExt cx="0" cy="0"/>
        </a:xfrm>
      </p:grpSpPr>
      <p:grpSp>
        <p:nvGrpSpPr>
          <p:cNvPr id="454" name="Google Shape;454;p111"/>
          <p:cNvGrpSpPr/>
          <p:nvPr/>
        </p:nvGrpSpPr>
        <p:grpSpPr>
          <a:xfrm flipH="1">
            <a:off x="-87112" y="2832249"/>
            <a:ext cx="10088030" cy="1233055"/>
            <a:chOff x="4201590" y="5664497"/>
            <a:chExt cx="20176060" cy="2466109"/>
          </a:xfrm>
        </p:grpSpPr>
        <p:cxnSp>
          <p:nvCxnSpPr>
            <p:cNvPr id="455" name="Google Shape;455;p111"/>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56" name="Google Shape;456;p111"/>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7" name="Google Shape;457;p111"/>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8" name="Google Shape;458;p111"/>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59" name="Google Shape;459;p111"/>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11"/>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111"/>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111"/>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111"/>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4" name="Google Shape;464;p111"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65" name="Google Shape;465;p111"/>
          <p:cNvGrpSpPr/>
          <p:nvPr/>
        </p:nvGrpSpPr>
        <p:grpSpPr>
          <a:xfrm>
            <a:off x="8448790" y="6057987"/>
            <a:ext cx="3144242" cy="374574"/>
            <a:chOff x="301128" y="6151084"/>
            <a:chExt cx="3144242" cy="374574"/>
          </a:xfrm>
        </p:grpSpPr>
        <p:pic>
          <p:nvPicPr>
            <p:cNvPr id="466" name="Google Shape;466;p11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67" name="Google Shape;467;p11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68" name="Google Shape;468;p11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42"/>
        <p:cNvGrpSpPr/>
        <p:nvPr/>
      </p:nvGrpSpPr>
      <p:grpSpPr>
        <a:xfrm>
          <a:off x="0" y="0"/>
          <a:ext cx="0" cy="0"/>
          <a:chOff x="0" y="0"/>
          <a:chExt cx="0" cy="0"/>
        </a:xfrm>
      </p:grpSpPr>
      <p:sp>
        <p:nvSpPr>
          <p:cNvPr id="43" name="Google Shape;43;p76"/>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76"/>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 name="Google Shape;45;p76"/>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6" name="Google Shape;46;p76"/>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6"/>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6"/>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76"/>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0" name="Google Shape;50;p76"/>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6"/>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76"/>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76"/>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4" name="Google Shape;54;p76"/>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6"/>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76"/>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76"/>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8" name="Google Shape;58;p76"/>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6"/>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76"/>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76"/>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62" name="Google Shape;62;p76"/>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76"/>
          <p:cNvGrpSpPr/>
          <p:nvPr/>
        </p:nvGrpSpPr>
        <p:grpSpPr>
          <a:xfrm rot="-5400000">
            <a:off x="-1025447" y="4518095"/>
            <a:ext cx="3445636" cy="410479"/>
            <a:chOff x="301128" y="6151084"/>
            <a:chExt cx="3144242" cy="374574"/>
          </a:xfrm>
        </p:grpSpPr>
        <p:pic>
          <p:nvPicPr>
            <p:cNvPr id="64" name="Google Shape;64;p7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7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7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67" name="Google Shape;67;p76"/>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 name="Google Shape;68;p76"/>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69"/>
        <p:cNvGrpSpPr/>
        <p:nvPr/>
      </p:nvGrpSpPr>
      <p:grpSpPr>
        <a:xfrm>
          <a:off x="0" y="0"/>
          <a:ext cx="0" cy="0"/>
          <a:chOff x="0" y="0"/>
          <a:chExt cx="0" cy="0"/>
        </a:xfrm>
      </p:grpSpPr>
      <p:sp>
        <p:nvSpPr>
          <p:cNvPr id="470" name="Google Shape;470;p112"/>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12"/>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112"/>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112"/>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112"/>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12"/>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6" name="Google Shape;476;p11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77" name="Google Shape;477;p112"/>
          <p:cNvGrpSpPr/>
          <p:nvPr/>
        </p:nvGrpSpPr>
        <p:grpSpPr>
          <a:xfrm>
            <a:off x="4480947" y="6257070"/>
            <a:ext cx="3144242" cy="374574"/>
            <a:chOff x="301128" y="6151084"/>
            <a:chExt cx="3144242" cy="374574"/>
          </a:xfrm>
        </p:grpSpPr>
        <p:pic>
          <p:nvPicPr>
            <p:cNvPr id="478" name="Google Shape;478;p11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79" name="Google Shape;479;p11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80" name="Google Shape;480;p11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481"/>
        <p:cNvGrpSpPr/>
        <p:nvPr/>
      </p:nvGrpSpPr>
      <p:grpSpPr>
        <a:xfrm>
          <a:off x="0" y="0"/>
          <a:ext cx="0" cy="0"/>
          <a:chOff x="0" y="0"/>
          <a:chExt cx="0" cy="0"/>
        </a:xfrm>
      </p:grpSpPr>
      <p:grpSp>
        <p:nvGrpSpPr>
          <p:cNvPr id="482" name="Google Shape;482;p113"/>
          <p:cNvGrpSpPr/>
          <p:nvPr/>
        </p:nvGrpSpPr>
        <p:grpSpPr>
          <a:xfrm>
            <a:off x="14068" y="1619338"/>
            <a:ext cx="12165015" cy="3845400"/>
            <a:chOff x="0" y="4738255"/>
            <a:chExt cx="21169744" cy="5292436"/>
          </a:xfrm>
        </p:grpSpPr>
        <p:sp>
          <p:nvSpPr>
            <p:cNvPr id="483" name="Google Shape;483;p113"/>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13"/>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13"/>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13"/>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113"/>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113"/>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113"/>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113"/>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113"/>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113"/>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13"/>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113"/>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13"/>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13"/>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113"/>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113"/>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113"/>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0" name="Google Shape;500;p11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1" name="Google Shape;501;p113"/>
          <p:cNvGrpSpPr/>
          <p:nvPr/>
        </p:nvGrpSpPr>
        <p:grpSpPr>
          <a:xfrm>
            <a:off x="4480947" y="6257070"/>
            <a:ext cx="3144242" cy="374574"/>
            <a:chOff x="301128" y="6151084"/>
            <a:chExt cx="3144242" cy="374574"/>
          </a:xfrm>
        </p:grpSpPr>
        <p:pic>
          <p:nvPicPr>
            <p:cNvPr id="502" name="Google Shape;502;p11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3" name="Google Shape;503;p11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4" name="Google Shape;504;p11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05"/>
        <p:cNvGrpSpPr/>
        <p:nvPr/>
      </p:nvGrpSpPr>
      <p:grpSpPr>
        <a:xfrm>
          <a:off x="0" y="0"/>
          <a:ext cx="0" cy="0"/>
          <a:chOff x="0" y="0"/>
          <a:chExt cx="0" cy="0"/>
        </a:xfrm>
      </p:grpSpPr>
      <p:sp>
        <p:nvSpPr>
          <p:cNvPr id="506" name="Google Shape;506;p114"/>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7" name="Google Shape;507;p114"/>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8" name="Google Shape;508;p114"/>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9" name="Google Shape;509;p114"/>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0" name="Google Shape;510;p114"/>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1" name="Google Shape;511;p114"/>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2" name="Google Shape;512;p114"/>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114"/>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114"/>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114"/>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6" name="Google Shape;516;p114"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17" name="Google Shape;517;p114"/>
          <p:cNvGrpSpPr/>
          <p:nvPr/>
        </p:nvGrpSpPr>
        <p:grpSpPr>
          <a:xfrm>
            <a:off x="4480947" y="6257070"/>
            <a:ext cx="3144242" cy="374574"/>
            <a:chOff x="301128" y="6151084"/>
            <a:chExt cx="3144242" cy="374574"/>
          </a:xfrm>
        </p:grpSpPr>
        <p:pic>
          <p:nvPicPr>
            <p:cNvPr id="518" name="Google Shape;518;p11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19" name="Google Shape;519;p11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0" name="Google Shape;520;p11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21"/>
        <p:cNvGrpSpPr/>
        <p:nvPr/>
      </p:nvGrpSpPr>
      <p:grpSpPr>
        <a:xfrm>
          <a:off x="0" y="0"/>
          <a:ext cx="0" cy="0"/>
          <a:chOff x="0" y="0"/>
          <a:chExt cx="0" cy="0"/>
        </a:xfrm>
      </p:grpSpPr>
      <p:sp>
        <p:nvSpPr>
          <p:cNvPr id="522" name="Google Shape;522;p115"/>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3" name="Google Shape;523;p115"/>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4" name="Google Shape;524;p115"/>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5" name="Google Shape;525;p115"/>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6" name="Google Shape;526;p115"/>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7" name="Google Shape;527;p115"/>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8" name="Google Shape;528;p115"/>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9" name="Google Shape;529;p115"/>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0" name="Google Shape;530;p115"/>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1" name="Google Shape;531;p115"/>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115"/>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115"/>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115"/>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15"/>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15"/>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115"/>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8" name="Google Shape;538;p11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9" name="Google Shape;539;p115"/>
          <p:cNvGrpSpPr/>
          <p:nvPr/>
        </p:nvGrpSpPr>
        <p:grpSpPr>
          <a:xfrm>
            <a:off x="4480947" y="6257070"/>
            <a:ext cx="3144242" cy="374574"/>
            <a:chOff x="301128" y="6151084"/>
            <a:chExt cx="3144242" cy="374574"/>
          </a:xfrm>
        </p:grpSpPr>
        <p:pic>
          <p:nvPicPr>
            <p:cNvPr id="540" name="Google Shape;540;p11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41" name="Google Shape;541;p11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42" name="Google Shape;542;p11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43"/>
        <p:cNvGrpSpPr/>
        <p:nvPr/>
      </p:nvGrpSpPr>
      <p:grpSpPr>
        <a:xfrm>
          <a:off x="0" y="0"/>
          <a:ext cx="0" cy="0"/>
          <a:chOff x="0" y="0"/>
          <a:chExt cx="0" cy="0"/>
        </a:xfrm>
      </p:grpSpPr>
      <p:sp>
        <p:nvSpPr>
          <p:cNvPr id="544" name="Google Shape;544;p116"/>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16"/>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16"/>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16"/>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16"/>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16"/>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116"/>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116"/>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116"/>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116"/>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16"/>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11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116"/>
          <p:cNvGrpSpPr/>
          <p:nvPr/>
        </p:nvGrpSpPr>
        <p:grpSpPr>
          <a:xfrm>
            <a:off x="4480947" y="6257070"/>
            <a:ext cx="3144242" cy="374574"/>
            <a:chOff x="301128" y="6151084"/>
            <a:chExt cx="3144242" cy="374574"/>
          </a:xfrm>
        </p:grpSpPr>
        <p:pic>
          <p:nvPicPr>
            <p:cNvPr id="557" name="Google Shape;557;p11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11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11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60"/>
        <p:cNvGrpSpPr/>
        <p:nvPr/>
      </p:nvGrpSpPr>
      <p:grpSpPr>
        <a:xfrm>
          <a:off x="0" y="0"/>
          <a:ext cx="0" cy="0"/>
          <a:chOff x="0" y="0"/>
          <a:chExt cx="0" cy="0"/>
        </a:xfrm>
      </p:grpSpPr>
      <p:grpSp>
        <p:nvGrpSpPr>
          <p:cNvPr id="561" name="Google Shape;561;p117"/>
          <p:cNvGrpSpPr/>
          <p:nvPr/>
        </p:nvGrpSpPr>
        <p:grpSpPr>
          <a:xfrm>
            <a:off x="1154562" y="1887157"/>
            <a:ext cx="9882876" cy="2857831"/>
            <a:chOff x="1875859" y="4907106"/>
            <a:chExt cx="20625932" cy="5964401"/>
          </a:xfrm>
        </p:grpSpPr>
        <p:sp>
          <p:nvSpPr>
            <p:cNvPr id="562" name="Google Shape;562;p117"/>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3" name="Google Shape;563;p117"/>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4" name="Google Shape;564;p117"/>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5" name="Google Shape;565;p117"/>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6" name="Google Shape;566;p117"/>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7" name="Google Shape;567;p117"/>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8" name="Google Shape;568;p117"/>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9" name="Google Shape;569;p117"/>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0" name="Google Shape;570;p117"/>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1" name="Google Shape;571;p117"/>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2" name="Google Shape;572;p117"/>
            <p:cNvSpPr txBox="1"/>
            <p:nvPr/>
          </p:nvSpPr>
          <p:spPr>
            <a:xfrm>
              <a:off x="3111035" y="10100697"/>
              <a:ext cx="2202027"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Mission</a:t>
              </a:r>
              <a:endParaRPr/>
            </a:p>
          </p:txBody>
        </p:sp>
        <p:sp>
          <p:nvSpPr>
            <p:cNvPr id="573" name="Google Shape;573;p117"/>
            <p:cNvSpPr txBox="1"/>
            <p:nvPr/>
          </p:nvSpPr>
          <p:spPr>
            <a:xfrm>
              <a:off x="7226430" y="10100695"/>
              <a:ext cx="1844056"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Vision</a:t>
              </a:r>
              <a:endParaRPr/>
            </a:p>
          </p:txBody>
        </p:sp>
        <p:sp>
          <p:nvSpPr>
            <p:cNvPr id="574" name="Google Shape;574;p117"/>
            <p:cNvSpPr txBox="1"/>
            <p:nvPr/>
          </p:nvSpPr>
          <p:spPr>
            <a:xfrm>
              <a:off x="11335383" y="10100695"/>
              <a:ext cx="1706890"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Goals</a:t>
              </a:r>
              <a:endParaRPr/>
            </a:p>
          </p:txBody>
        </p:sp>
        <p:sp>
          <p:nvSpPr>
            <p:cNvPr id="575" name="Google Shape;575;p117"/>
            <p:cNvSpPr txBox="1"/>
            <p:nvPr/>
          </p:nvSpPr>
          <p:spPr>
            <a:xfrm>
              <a:off x="15235238" y="10100695"/>
              <a:ext cx="1987914"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Values</a:t>
              </a:r>
              <a:endParaRPr/>
            </a:p>
          </p:txBody>
        </p:sp>
        <p:sp>
          <p:nvSpPr>
            <p:cNvPr id="576" name="Google Shape;576;p117"/>
            <p:cNvSpPr txBox="1"/>
            <p:nvPr/>
          </p:nvSpPr>
          <p:spPr>
            <a:xfrm>
              <a:off x="19053131" y="10100695"/>
              <a:ext cx="2432868"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Strategy</a:t>
              </a:r>
              <a:endParaRPr/>
            </a:p>
          </p:txBody>
        </p:sp>
      </p:grpSp>
      <p:sp>
        <p:nvSpPr>
          <p:cNvPr id="577" name="Google Shape;577;p117"/>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8" name="Google Shape;578;p117"/>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17"/>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17"/>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17"/>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17"/>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3" name="Google Shape;583;p11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84" name="Google Shape;584;p117"/>
          <p:cNvGrpSpPr/>
          <p:nvPr/>
        </p:nvGrpSpPr>
        <p:grpSpPr>
          <a:xfrm>
            <a:off x="4480947" y="6257070"/>
            <a:ext cx="3144242" cy="374574"/>
            <a:chOff x="301128" y="6151084"/>
            <a:chExt cx="3144242" cy="374574"/>
          </a:xfrm>
        </p:grpSpPr>
        <p:pic>
          <p:nvPicPr>
            <p:cNvPr id="585" name="Google Shape;585;p11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86" name="Google Shape;586;p11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87" name="Google Shape;587;p11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588"/>
        <p:cNvGrpSpPr/>
        <p:nvPr/>
      </p:nvGrpSpPr>
      <p:grpSpPr>
        <a:xfrm>
          <a:off x="0" y="0"/>
          <a:ext cx="0" cy="0"/>
          <a:chOff x="0" y="0"/>
          <a:chExt cx="0" cy="0"/>
        </a:xfrm>
      </p:grpSpPr>
      <p:grpSp>
        <p:nvGrpSpPr>
          <p:cNvPr id="589" name="Google Shape;589;p118"/>
          <p:cNvGrpSpPr/>
          <p:nvPr/>
        </p:nvGrpSpPr>
        <p:grpSpPr>
          <a:xfrm>
            <a:off x="958611" y="1840131"/>
            <a:ext cx="10383759" cy="2443881"/>
            <a:chOff x="2122935" y="4949396"/>
            <a:chExt cx="20123405" cy="5130654"/>
          </a:xfrm>
        </p:grpSpPr>
        <p:sp>
          <p:nvSpPr>
            <p:cNvPr id="590" name="Google Shape;590;p118"/>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1" name="Google Shape;591;p118"/>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2" name="Google Shape;592;p118"/>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3" name="Google Shape;593;p118"/>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4" name="Google Shape;594;p118"/>
            <p:cNvSpPr txBox="1"/>
            <p:nvPr/>
          </p:nvSpPr>
          <p:spPr>
            <a:xfrm>
              <a:off x="12638765" y="9304679"/>
              <a:ext cx="4216023" cy="7753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Three</a:t>
              </a:r>
              <a:endParaRPr/>
            </a:p>
          </p:txBody>
        </p:sp>
        <p:sp>
          <p:nvSpPr>
            <p:cNvPr id="595" name="Google Shape;595;p118"/>
            <p:cNvSpPr txBox="1"/>
            <p:nvPr/>
          </p:nvSpPr>
          <p:spPr>
            <a:xfrm>
              <a:off x="18030317" y="9304679"/>
              <a:ext cx="4216023" cy="7753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Four</a:t>
              </a:r>
              <a:endParaRPr/>
            </a:p>
          </p:txBody>
        </p:sp>
      </p:grpSp>
      <p:sp>
        <p:nvSpPr>
          <p:cNvPr id="596" name="Google Shape;596;p118"/>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7" name="Google Shape;597;p118"/>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8" name="Google Shape;598;p118"/>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118"/>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18"/>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18"/>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2" name="Google Shape;602;p118"/>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8"/>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118"/>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5" name="Google Shape;605;p118"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06" name="Google Shape;606;p118"/>
          <p:cNvGrpSpPr/>
          <p:nvPr/>
        </p:nvGrpSpPr>
        <p:grpSpPr>
          <a:xfrm>
            <a:off x="4480947" y="6257070"/>
            <a:ext cx="3144242" cy="374574"/>
            <a:chOff x="301128" y="6151084"/>
            <a:chExt cx="3144242" cy="374574"/>
          </a:xfrm>
        </p:grpSpPr>
        <p:pic>
          <p:nvPicPr>
            <p:cNvPr id="607" name="Google Shape;607;p11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08" name="Google Shape;608;p11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09" name="Google Shape;609;p11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10"/>
        <p:cNvGrpSpPr/>
        <p:nvPr/>
      </p:nvGrpSpPr>
      <p:grpSpPr>
        <a:xfrm>
          <a:off x="0" y="0"/>
          <a:ext cx="0" cy="0"/>
          <a:chOff x="0" y="0"/>
          <a:chExt cx="0" cy="0"/>
        </a:xfrm>
      </p:grpSpPr>
      <p:grpSp>
        <p:nvGrpSpPr>
          <p:cNvPr id="611" name="Google Shape;611;p119"/>
          <p:cNvGrpSpPr/>
          <p:nvPr/>
        </p:nvGrpSpPr>
        <p:grpSpPr>
          <a:xfrm>
            <a:off x="2282521" y="1805252"/>
            <a:ext cx="7491958" cy="1805615"/>
            <a:chOff x="7490990" y="4949396"/>
            <a:chExt cx="14519185" cy="3790686"/>
          </a:xfrm>
        </p:grpSpPr>
        <p:sp>
          <p:nvSpPr>
            <p:cNvPr id="612" name="Google Shape;612;p119"/>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3" name="Google Shape;613;p119"/>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4" name="Google Shape;614;p119"/>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15" name="Google Shape;615;p119"/>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119"/>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119"/>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119"/>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119"/>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119"/>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119"/>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2" name="Google Shape;622;p11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23" name="Google Shape;623;p119"/>
          <p:cNvGrpSpPr/>
          <p:nvPr/>
        </p:nvGrpSpPr>
        <p:grpSpPr>
          <a:xfrm>
            <a:off x="4480947" y="6257070"/>
            <a:ext cx="3144242" cy="374574"/>
            <a:chOff x="301128" y="6151084"/>
            <a:chExt cx="3144242" cy="374574"/>
          </a:xfrm>
        </p:grpSpPr>
        <p:pic>
          <p:nvPicPr>
            <p:cNvPr id="624" name="Google Shape;624;p11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25" name="Google Shape;625;p11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26" name="Google Shape;626;p11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27"/>
        <p:cNvGrpSpPr/>
        <p:nvPr/>
      </p:nvGrpSpPr>
      <p:grpSpPr>
        <a:xfrm>
          <a:off x="0" y="0"/>
          <a:ext cx="0" cy="0"/>
          <a:chOff x="0" y="0"/>
          <a:chExt cx="0" cy="0"/>
        </a:xfrm>
      </p:grpSpPr>
      <p:grpSp>
        <p:nvGrpSpPr>
          <p:cNvPr id="628" name="Google Shape;628;p120"/>
          <p:cNvGrpSpPr/>
          <p:nvPr/>
        </p:nvGrpSpPr>
        <p:grpSpPr>
          <a:xfrm flipH="1">
            <a:off x="8729578" y="863758"/>
            <a:ext cx="3462422" cy="4621568"/>
            <a:chOff x="1333421" y="1575267"/>
            <a:chExt cx="7926559" cy="10580207"/>
          </a:xfrm>
        </p:grpSpPr>
        <p:sp>
          <p:nvSpPr>
            <p:cNvPr id="629" name="Google Shape;629;p120"/>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20"/>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20"/>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20"/>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20"/>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4" name="Google Shape;634;p120"/>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35" name="Google Shape;635;p120"/>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6" name="Google Shape;636;p120"/>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7" name="Google Shape;637;p120"/>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8" name="Google Shape;638;p120"/>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9" name="Google Shape;639;p120"/>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0" name="Google Shape;640;p120"/>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1" name="Google Shape;641;p120"/>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2" name="Google Shape;642;p120"/>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43" name="Google Shape;643;p120"/>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4" name="Google Shape;644;p120"/>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45" name="Google Shape;645;p120"/>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6" name="Google Shape;646;p120"/>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7" name="Google Shape;647;p120"/>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8" name="Google Shape;648;p120"/>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9" name="Google Shape;649;p120"/>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0" name="Google Shape;650;p120"/>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1" name="Google Shape;651;p120"/>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2" name="Google Shape;652;p120"/>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3" name="Google Shape;653;p120"/>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4" name="Google Shape;654;p120"/>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55" name="Google Shape;655;p120"/>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6" name="Google Shape;656;p120"/>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7" name="Google Shape;657;p120"/>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8" name="Google Shape;658;p120"/>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9" name="Google Shape;659;p120"/>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0" name="Google Shape;660;p120"/>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1" name="Google Shape;661;p120"/>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2" name="Google Shape;662;p120"/>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120"/>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120"/>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120"/>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120"/>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120"/>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120"/>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120"/>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120"/>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1" name="Google Shape;671;p120"/>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2" name="Google Shape;672;p120"/>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120"/>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120"/>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120"/>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120"/>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120"/>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120"/>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120"/>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120"/>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120"/>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120"/>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120"/>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684" name="Google Shape;684;p120"/>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5" name="Google Shape;685;p120"/>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686" name="Google Shape;686;p120"/>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7" name="Google Shape;687;p120"/>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8" name="Google Shape;688;p120"/>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9" name="Google Shape;689;p120"/>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120"/>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120"/>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2" name="Google Shape;692;p120"/>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3" name="Google Shape;693;p120"/>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4" name="Google Shape;694;p120"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695" name="Google Shape;695;p120"/>
          <p:cNvGrpSpPr/>
          <p:nvPr/>
        </p:nvGrpSpPr>
        <p:grpSpPr>
          <a:xfrm>
            <a:off x="389965" y="6092742"/>
            <a:ext cx="3144242" cy="374574"/>
            <a:chOff x="301128" y="6151084"/>
            <a:chExt cx="3144242" cy="374574"/>
          </a:xfrm>
        </p:grpSpPr>
        <p:pic>
          <p:nvPicPr>
            <p:cNvPr id="696" name="Google Shape;696;p12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97" name="Google Shape;697;p12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98" name="Google Shape;698;p12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699"/>
        <p:cNvGrpSpPr/>
        <p:nvPr/>
      </p:nvGrpSpPr>
      <p:grpSpPr>
        <a:xfrm>
          <a:off x="0" y="0"/>
          <a:ext cx="0" cy="0"/>
          <a:chOff x="0" y="0"/>
          <a:chExt cx="0" cy="0"/>
        </a:xfrm>
      </p:grpSpPr>
      <p:sp>
        <p:nvSpPr>
          <p:cNvPr id="700" name="Google Shape;700;p121"/>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121"/>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21"/>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21"/>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21"/>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21"/>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21"/>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21"/>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121"/>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21"/>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21"/>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121"/>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2" name="Google Shape;712;p121"/>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21"/>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21"/>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121"/>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121"/>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7" name="Google Shape;717;p121"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18" name="Google Shape;718;p121"/>
          <p:cNvGrpSpPr/>
          <p:nvPr/>
        </p:nvGrpSpPr>
        <p:grpSpPr>
          <a:xfrm>
            <a:off x="389965" y="6092742"/>
            <a:ext cx="3144242" cy="374574"/>
            <a:chOff x="301128" y="6151084"/>
            <a:chExt cx="3144242" cy="374574"/>
          </a:xfrm>
        </p:grpSpPr>
        <p:pic>
          <p:nvPicPr>
            <p:cNvPr id="719" name="Google Shape;719;p12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20" name="Google Shape;720;p12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21" name="Google Shape;721;p12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22" name="Google Shape;722;p121"/>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121"/>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121"/>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5" name="Google Shape;725;p121"/>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70"/>
        <p:cNvGrpSpPr/>
        <p:nvPr/>
      </p:nvGrpSpPr>
      <p:grpSpPr>
        <a:xfrm>
          <a:off x="0" y="0"/>
          <a:ext cx="0" cy="0"/>
          <a:chOff x="0" y="0"/>
          <a:chExt cx="0" cy="0"/>
        </a:xfrm>
      </p:grpSpPr>
      <p:sp>
        <p:nvSpPr>
          <p:cNvPr id="71" name="Google Shape;71;p77"/>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2" name="Google Shape;72;p77"/>
          <p:cNvSpPr>
            <a:spLocks noGrp="1"/>
          </p:cNvSpPr>
          <p:nvPr>
            <p:ph type="pic" idx="2"/>
          </p:nvPr>
        </p:nvSpPr>
        <p:spPr>
          <a:xfrm>
            <a:off x="6852062" y="228600"/>
            <a:ext cx="5105121" cy="6362700"/>
          </a:xfrm>
          <a:prstGeom prst="rect">
            <a:avLst/>
          </a:prstGeom>
          <a:solidFill>
            <a:schemeClr val="lt1"/>
          </a:solidFill>
          <a:ln>
            <a:noFill/>
          </a:ln>
        </p:spPr>
      </p:sp>
      <p:sp>
        <p:nvSpPr>
          <p:cNvPr id="73" name="Google Shape;73;p7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7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 name="Google Shape;75;p77"/>
          <p:cNvGrpSpPr/>
          <p:nvPr/>
        </p:nvGrpSpPr>
        <p:grpSpPr>
          <a:xfrm rot="-5400000">
            <a:off x="-1025447" y="4518095"/>
            <a:ext cx="3445636" cy="410479"/>
            <a:chOff x="301128" y="6151084"/>
            <a:chExt cx="3144242" cy="374574"/>
          </a:xfrm>
        </p:grpSpPr>
        <p:pic>
          <p:nvPicPr>
            <p:cNvPr id="76" name="Google Shape;76;p7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7" name="Google Shape;77;p7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8" name="Google Shape;78;p7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26"/>
        <p:cNvGrpSpPr/>
        <p:nvPr/>
      </p:nvGrpSpPr>
      <p:grpSpPr>
        <a:xfrm>
          <a:off x="0" y="0"/>
          <a:ext cx="0" cy="0"/>
          <a:chOff x="0" y="0"/>
          <a:chExt cx="0" cy="0"/>
        </a:xfrm>
      </p:grpSpPr>
      <p:sp>
        <p:nvSpPr>
          <p:cNvPr id="727" name="Google Shape;727;p122"/>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22"/>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122"/>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122"/>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122"/>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122"/>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122"/>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22"/>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122"/>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122"/>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122"/>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22"/>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22"/>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122"/>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22"/>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22"/>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22"/>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122"/>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122"/>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22"/>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122"/>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22"/>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9" name="Google Shape;749;p122"/>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0" name="Google Shape;750;p122"/>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22"/>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2" name="Google Shape;752;p12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3" name="Google Shape;753;p122"/>
          <p:cNvGrpSpPr/>
          <p:nvPr/>
        </p:nvGrpSpPr>
        <p:grpSpPr>
          <a:xfrm>
            <a:off x="389965" y="6092742"/>
            <a:ext cx="3144242" cy="374574"/>
            <a:chOff x="301128" y="6151084"/>
            <a:chExt cx="3144242" cy="374574"/>
          </a:xfrm>
        </p:grpSpPr>
        <p:pic>
          <p:nvPicPr>
            <p:cNvPr id="754" name="Google Shape;754;p12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5" name="Google Shape;755;p12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6" name="Google Shape;756;p12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57"/>
        <p:cNvGrpSpPr/>
        <p:nvPr/>
      </p:nvGrpSpPr>
      <p:grpSpPr>
        <a:xfrm>
          <a:off x="0" y="0"/>
          <a:ext cx="0" cy="0"/>
          <a:chOff x="0" y="0"/>
          <a:chExt cx="0" cy="0"/>
        </a:xfrm>
      </p:grpSpPr>
      <p:pic>
        <p:nvPicPr>
          <p:cNvPr id="758" name="Google Shape;758;p123"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759" name="Google Shape;759;p123"/>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0" name="Google Shape;760;p123"/>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1" name="Google Shape;761;p123"/>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2" name="Google Shape;762;p123"/>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3" name="Google Shape;763;p123"/>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4" name="Google Shape;764;p123"/>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5" name="Google Shape;765;p123"/>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6" name="Google Shape;766;p123"/>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7" name="Google Shape;767;p123"/>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8" name="Google Shape;768;p123"/>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9" name="Google Shape;769;p123"/>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0" name="Google Shape;770;p123"/>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1" name="Google Shape;771;p123"/>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2" name="Google Shape;772;p123"/>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3" name="Google Shape;773;p123"/>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4" name="Google Shape;774;p123"/>
          <p:cNvSpPr txBox="1"/>
          <p:nvPr/>
        </p:nvSpPr>
        <p:spPr>
          <a:xfrm>
            <a:off x="5577077" y="1322650"/>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5" name="Google Shape;775;p123"/>
          <p:cNvSpPr txBox="1"/>
          <p:nvPr/>
        </p:nvSpPr>
        <p:spPr>
          <a:xfrm>
            <a:off x="9977804" y="1322650"/>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6" name="Google Shape;776;p123"/>
          <p:cNvSpPr txBox="1"/>
          <p:nvPr/>
        </p:nvSpPr>
        <p:spPr>
          <a:xfrm>
            <a:off x="7780418" y="3013347"/>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7" name="Google Shape;777;p123"/>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123"/>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23"/>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123"/>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1" name="Google Shape;781;p123"/>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782" name="Google Shape;782;p123"/>
          <p:cNvGrpSpPr/>
          <p:nvPr/>
        </p:nvGrpSpPr>
        <p:grpSpPr>
          <a:xfrm>
            <a:off x="389965" y="6092742"/>
            <a:ext cx="3144242" cy="374574"/>
            <a:chOff x="301128" y="6151084"/>
            <a:chExt cx="3144242" cy="374574"/>
          </a:xfrm>
        </p:grpSpPr>
        <p:pic>
          <p:nvPicPr>
            <p:cNvPr id="783" name="Google Shape;783;p12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84" name="Google Shape;784;p12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85" name="Google Shape;785;p12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1 Standardseite">
  <p:cSld name="5_1 Standardseite">
    <p:spTree>
      <p:nvGrpSpPr>
        <p:cNvPr id="1" name="Shape 786"/>
        <p:cNvGrpSpPr/>
        <p:nvPr/>
      </p:nvGrpSpPr>
      <p:grpSpPr>
        <a:xfrm>
          <a:off x="0" y="0"/>
          <a:ext cx="0" cy="0"/>
          <a:chOff x="0" y="0"/>
          <a:chExt cx="0" cy="0"/>
        </a:xfrm>
      </p:grpSpPr>
      <p:sp>
        <p:nvSpPr>
          <p:cNvPr id="787" name="Google Shape;787;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8" name="Google Shape;788;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9" name="Google Shape;789;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790" name="Google Shape;790;p124"/>
          <p:cNvSpPr txBox="1">
            <a:spLocks noGrp="1"/>
          </p:cNvSpPr>
          <p:nvPr>
            <p:ph type="body" idx="1"/>
          </p:nvPr>
        </p:nvSpPr>
        <p:spPr>
          <a:xfrm>
            <a:off x="3752490" y="1376363"/>
            <a:ext cx="8007709" cy="48676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124"/>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124"/>
          <p:cNvSpPr txBox="1">
            <a:spLocks noGrp="1"/>
          </p:cNvSpPr>
          <p:nvPr>
            <p:ph type="body" idx="3"/>
          </p:nvPr>
        </p:nvSpPr>
        <p:spPr>
          <a:xfrm>
            <a:off x="431800" y="6244046"/>
            <a:ext cx="11328400" cy="254363"/>
          </a:xfrm>
          <a:prstGeom prst="rect">
            <a:avLst/>
          </a:prstGeom>
          <a:noFill/>
          <a:ln>
            <a:noFill/>
          </a:ln>
        </p:spPr>
        <p:txBody>
          <a:bodyPr spcFirstLastPara="1" wrap="square" lIns="91425" tIns="45700" rIns="91425" bIns="45700" anchor="ctr" anchorCtr="0">
            <a:normAutofit/>
          </a:bodyPr>
          <a:lstStyle>
            <a:lvl1pPr marL="457200" lvl="0" indent="-2921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3" name="Google Shape;793;p124"/>
          <p:cNvSpPr txBox="1">
            <a:spLocks noGrp="1"/>
          </p:cNvSpPr>
          <p:nvPr>
            <p:ph type="body" idx="4"/>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4" name="Google Shape;794;p124"/>
          <p:cNvSpPr txBox="1">
            <a:spLocks noGrp="1"/>
          </p:cNvSpPr>
          <p:nvPr>
            <p:ph type="body" idx="5"/>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95" name="Google Shape;795;p124"/>
          <p:cNvCxnSpPr/>
          <p:nvPr/>
        </p:nvCxnSpPr>
        <p:spPr>
          <a:xfrm>
            <a:off x="3752490" y="1214711"/>
            <a:ext cx="8007710" cy="0"/>
          </a:xfrm>
          <a:prstGeom prst="straightConnector1">
            <a:avLst/>
          </a:prstGeom>
          <a:noFill/>
          <a:ln w="9525" cap="flat" cmpd="sng">
            <a:solidFill>
              <a:schemeClr val="accent1"/>
            </a:solidFill>
            <a:prstDash val="solid"/>
            <a:miter lim="800000"/>
            <a:headEnd type="none" w="sm" len="sm"/>
            <a:tailEnd type="none" w="sm" len="sm"/>
          </a:ln>
        </p:spPr>
      </p:cxnSp>
      <p:sp>
        <p:nvSpPr>
          <p:cNvPr id="796" name="Google Shape;796;p124"/>
          <p:cNvSpPr txBox="1">
            <a:spLocks noGrp="1"/>
          </p:cNvSpPr>
          <p:nvPr>
            <p:ph type="body" idx="6"/>
          </p:nvPr>
        </p:nvSpPr>
        <p:spPr>
          <a:xfrm>
            <a:off x="431800" y="1376363"/>
            <a:ext cx="3148161" cy="4867681"/>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600"/>
              </a:spcBef>
              <a:spcAft>
                <a:spcPts val="0"/>
              </a:spcAft>
              <a:buClr>
                <a:schemeClr val="dk1"/>
              </a:buClr>
              <a:buSzPts val="1600"/>
              <a:buChar char="•"/>
              <a:defRPr sz="1600"/>
            </a:lvl1pPr>
            <a:lvl2pPr marL="914400" lvl="1" indent="-330200" algn="l">
              <a:lnSpc>
                <a:spcPct val="100000"/>
              </a:lnSpc>
              <a:spcBef>
                <a:spcPts val="600"/>
              </a:spcBef>
              <a:spcAft>
                <a:spcPts val="0"/>
              </a:spcAft>
              <a:buClr>
                <a:schemeClr val="dk1"/>
              </a:buClr>
              <a:buSzPts val="1600"/>
              <a:buChar char="•"/>
              <a:defRPr sz="1600"/>
            </a:lvl2pPr>
            <a:lvl3pPr marL="1371600" lvl="2" indent="-317500" algn="l">
              <a:lnSpc>
                <a:spcPct val="100000"/>
              </a:lnSpc>
              <a:spcBef>
                <a:spcPts val="600"/>
              </a:spcBef>
              <a:spcAft>
                <a:spcPts val="0"/>
              </a:spcAft>
              <a:buClr>
                <a:schemeClr val="dk1"/>
              </a:buClr>
              <a:buSzPts val="1400"/>
              <a:buChar char="•"/>
              <a:defRPr sz="1400"/>
            </a:lvl3pPr>
            <a:lvl4pPr marL="1828800" lvl="3" indent="-304800" algn="l">
              <a:lnSpc>
                <a:spcPct val="100000"/>
              </a:lnSpc>
              <a:spcBef>
                <a:spcPts val="600"/>
              </a:spcBef>
              <a:spcAft>
                <a:spcPts val="0"/>
              </a:spcAft>
              <a:buClr>
                <a:schemeClr val="dk1"/>
              </a:buClr>
              <a:buSzPts val="1200"/>
              <a:buChar char="•"/>
              <a:defRPr sz="1200"/>
            </a:lvl4pPr>
            <a:lvl5pPr marL="2286000" lvl="4" indent="-298450" algn="l">
              <a:lnSpc>
                <a:spcPct val="100000"/>
              </a:lnSpc>
              <a:spcBef>
                <a:spcPts val="6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797"/>
        <p:cNvGrpSpPr/>
        <p:nvPr/>
      </p:nvGrpSpPr>
      <p:grpSpPr>
        <a:xfrm>
          <a:off x="0" y="0"/>
          <a:ext cx="0" cy="0"/>
          <a:chOff x="0" y="0"/>
          <a:chExt cx="0" cy="0"/>
        </a:xfrm>
      </p:grpSpPr>
      <p:sp>
        <p:nvSpPr>
          <p:cNvPr id="798" name="Google Shape;798;p125"/>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9" name="Google Shape;799;p125"/>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0" name="Google Shape;800;p125"/>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01" name="Google Shape;801;p125"/>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2" name="Google Shape;802;p125"/>
          <p:cNvPicPr preferRelativeResize="0"/>
          <p:nvPr/>
        </p:nvPicPr>
        <p:blipFill rotWithShape="1">
          <a:blip r:embed="rId2">
            <a:alphaModFix/>
          </a:blip>
          <a:srcRect l="25733" t="18650"/>
          <a:stretch/>
        </p:blipFill>
        <p:spPr>
          <a:xfrm>
            <a:off x="0" y="37279"/>
            <a:ext cx="1364978" cy="1286877"/>
          </a:xfrm>
          <a:prstGeom prst="rect">
            <a:avLst/>
          </a:prstGeom>
          <a:noFill/>
          <a:ln>
            <a:noFill/>
          </a:ln>
        </p:spPr>
      </p:pic>
      <p:grpSp>
        <p:nvGrpSpPr>
          <p:cNvPr id="803" name="Google Shape;803;p125"/>
          <p:cNvGrpSpPr/>
          <p:nvPr/>
        </p:nvGrpSpPr>
        <p:grpSpPr>
          <a:xfrm>
            <a:off x="3334007" y="6278877"/>
            <a:ext cx="8395542" cy="332623"/>
            <a:chOff x="7632699" y="6308250"/>
            <a:chExt cx="4040789" cy="572290"/>
          </a:xfrm>
        </p:grpSpPr>
        <p:sp>
          <p:nvSpPr>
            <p:cNvPr id="804" name="Google Shape;804;p125"/>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de-DE"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05" name="Google Shape;805;p125"/>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06" name="Google Shape;806;p125"/>
          <p:cNvPicPr preferRelativeResize="0"/>
          <p:nvPr/>
        </p:nvPicPr>
        <p:blipFill rotWithShape="1">
          <a:blip r:embed="rId3">
            <a:alphaModFix/>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79"/>
        <p:cNvGrpSpPr/>
        <p:nvPr/>
      </p:nvGrpSpPr>
      <p:grpSpPr>
        <a:xfrm>
          <a:off x="0" y="0"/>
          <a:ext cx="0" cy="0"/>
          <a:chOff x="0" y="0"/>
          <a:chExt cx="0" cy="0"/>
        </a:xfrm>
      </p:grpSpPr>
      <p:sp>
        <p:nvSpPr>
          <p:cNvPr id="80" name="Google Shape;80;p7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2" name="Google Shape;82;p78"/>
          <p:cNvGrpSpPr/>
          <p:nvPr/>
        </p:nvGrpSpPr>
        <p:grpSpPr>
          <a:xfrm>
            <a:off x="389965" y="6092742"/>
            <a:ext cx="3144242" cy="374574"/>
            <a:chOff x="301128" y="6151084"/>
            <a:chExt cx="3144242" cy="374574"/>
          </a:xfrm>
        </p:grpSpPr>
        <p:pic>
          <p:nvPicPr>
            <p:cNvPr id="83" name="Google Shape;83;p7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4" name="Google Shape;84;p7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5" name="Google Shape;85;p7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6" name="Google Shape;86;p78"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87" name="Google Shape;87;p7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89"/>
        <p:cNvGrpSpPr/>
        <p:nvPr/>
      </p:nvGrpSpPr>
      <p:grpSpPr>
        <a:xfrm>
          <a:off x="0" y="0"/>
          <a:ext cx="0" cy="0"/>
          <a:chOff x="0" y="0"/>
          <a:chExt cx="0" cy="0"/>
        </a:xfrm>
      </p:grpSpPr>
      <p:sp>
        <p:nvSpPr>
          <p:cNvPr id="90" name="Google Shape;90;p79"/>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1" name="Google Shape;91;p7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2" name="Google Shape;92;p79"/>
          <p:cNvGrpSpPr/>
          <p:nvPr/>
        </p:nvGrpSpPr>
        <p:grpSpPr>
          <a:xfrm>
            <a:off x="8448790" y="6057987"/>
            <a:ext cx="3144242" cy="374574"/>
            <a:chOff x="301128" y="6151084"/>
            <a:chExt cx="3144242" cy="374574"/>
          </a:xfrm>
        </p:grpSpPr>
        <p:pic>
          <p:nvPicPr>
            <p:cNvPr id="93" name="Google Shape;93;p7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94" name="Google Shape;94;p7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95" name="Google Shape;95;p7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96" name="Google Shape;96;p79"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97"/>
        <p:cNvGrpSpPr/>
        <p:nvPr/>
      </p:nvGrpSpPr>
      <p:grpSpPr>
        <a:xfrm>
          <a:off x="0" y="0"/>
          <a:ext cx="0" cy="0"/>
          <a:chOff x="0" y="0"/>
          <a:chExt cx="0" cy="0"/>
        </a:xfrm>
      </p:grpSpPr>
      <p:sp>
        <p:nvSpPr>
          <p:cNvPr id="98" name="Google Shape;98;p80"/>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9" name="Google Shape;99;p8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80"/>
          <p:cNvGrpSpPr/>
          <p:nvPr/>
        </p:nvGrpSpPr>
        <p:grpSpPr>
          <a:xfrm>
            <a:off x="8448790" y="6057987"/>
            <a:ext cx="3144242" cy="374574"/>
            <a:chOff x="301128" y="6151084"/>
            <a:chExt cx="3144242" cy="374574"/>
          </a:xfrm>
        </p:grpSpPr>
        <p:pic>
          <p:nvPicPr>
            <p:cNvPr id="101" name="Google Shape;101;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2" name="Google Shape;102;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3" name="Google Shape;103;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4" name="Google Shape;104;p80"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05"/>
        <p:cNvGrpSpPr/>
        <p:nvPr/>
      </p:nvGrpSpPr>
      <p:grpSpPr>
        <a:xfrm>
          <a:off x="0" y="0"/>
          <a:ext cx="0" cy="0"/>
          <a:chOff x="0" y="0"/>
          <a:chExt cx="0" cy="0"/>
        </a:xfrm>
      </p:grpSpPr>
      <p:pic>
        <p:nvPicPr>
          <p:cNvPr id="106" name="Google Shape;106;p81"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07" name="Google Shape;107;p81"/>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8" name="Google Shape;108;p81"/>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1"/>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81"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11" name="Google Shape;111;p81"/>
          <p:cNvGrpSpPr/>
          <p:nvPr/>
        </p:nvGrpSpPr>
        <p:grpSpPr>
          <a:xfrm>
            <a:off x="9456007" y="5836660"/>
            <a:ext cx="2735993" cy="679345"/>
            <a:chOff x="0" y="0"/>
            <a:chExt cx="2301694" cy="571500"/>
          </a:xfrm>
        </p:grpSpPr>
        <p:sp>
          <p:nvSpPr>
            <p:cNvPr id="112" name="Google Shape;112;p8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81"/>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ourismrecovery.eu/wp-content/uploads/2023/02/6_M4_Case-Study_Overcoming-a-liquidity-crisis.pptx" TargetMode="External"/><Relationship Id="rId1" Type="http://schemas.openxmlformats.org/officeDocument/2006/relationships/slideLayout" Target="../slideLayouts/slideLayout24.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8" Type="http://schemas.openxmlformats.org/officeDocument/2006/relationships/hyperlink" Target="https://accounto.ch/en/what-do-smes-need-to-consider-when-applying-for-a-loan/" TargetMode="External"/><Relationship Id="rId3" Type="http://schemas.openxmlformats.org/officeDocument/2006/relationships/hyperlink" Target="https://agicap.com/en/article/liquidity-crisis/#:~:text=A%20liquidity%20crisis%20occurs%20when,possible%20in%20such%20a%20case." TargetMode="External"/><Relationship Id="rId7" Type="http://schemas.openxmlformats.org/officeDocument/2006/relationships/hyperlink" Target="https://www.investopedia.com/terms/l/liquidityratios.asp"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www.researchgate.net/publication/270981427_Lean_and_Proactive_Liquidity_Management_for_SMEs" TargetMode="External"/><Relationship Id="rId5" Type="http://schemas.openxmlformats.org/officeDocument/2006/relationships/hyperlink" Target="https://assets.kpmg/content/dam/kpmg/ch/pdf/covid19-a-clear-path-towards-short-term-liquidity-visibility-for-smes.pdf" TargetMode="External"/><Relationship Id="rId4" Type="http://schemas.openxmlformats.org/officeDocument/2006/relationships/hyperlink" Target="https://finway.de/en/blog/good-liquidity-planning-important-sme/" TargetMode="External"/><Relationship Id="rId9" Type="http://schemas.openxmlformats.org/officeDocument/2006/relationships/hyperlink" Target="https://www.imf.org/en/Publications/Staff-Discussion-Notes/Issues/2021/03/25/Insolvency-Prospects-Among-Small-and-Medium-Sized-Enterprises-in-Advanced-Economies-5013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hyperlink" Target="https://www.facebook.com/tourismcrisisrecover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de-DE"/>
              <a:t>Liquidity Crisis &amp;</a:t>
            </a:r>
            <a:br>
              <a:rPr lang="de-DE"/>
            </a:br>
            <a:r>
              <a:rPr lang="de-DE"/>
              <a:t>Liquidity Management</a:t>
            </a:r>
            <a:endParaRPr/>
          </a:p>
        </p:txBody>
      </p:sp>
      <p:sp>
        <p:nvSpPr>
          <p:cNvPr id="813" name="Google Shape;813;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a:t>Module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Based on the factors influencing the probability of insolvency, fundamental implications and recommendations can be derived:</a:t>
            </a:r>
            <a:br>
              <a:rPr lang="de-DE"/>
            </a:br>
            <a:endParaRPr/>
          </a:p>
          <a:p>
            <a:pPr marL="0" lvl="0" indent="0" algn="l" rtl="0">
              <a:lnSpc>
                <a:spcPct val="100000"/>
              </a:lnSpc>
              <a:spcBef>
                <a:spcPts val="600"/>
              </a:spcBef>
              <a:spcAft>
                <a:spcPts val="0"/>
              </a:spcAft>
              <a:buClr>
                <a:srgbClr val="595A59"/>
              </a:buClr>
              <a:buSzPts val="1200"/>
              <a:buNone/>
            </a:pPr>
            <a:r>
              <a:rPr lang="de-DE" sz="1200"/>
              <a:t>Plaikner, A.; Tänzel, M.; Sparber, J.: Tourismusforschung Tirol (2020)</a:t>
            </a:r>
            <a:endParaRPr/>
          </a:p>
        </p:txBody>
      </p:sp>
      <p:sp>
        <p:nvSpPr>
          <p:cNvPr id="979" name="Google Shape;979;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a:t>From the scientific analysis of the influences of insolvency in tourism companies, fundamental implications and recommendations can be derived in order to reduce the probability of insolvency</a:t>
            </a:r>
            <a:endParaRPr/>
          </a:p>
        </p:txBody>
      </p:sp>
      <p:sp>
        <p:nvSpPr>
          <p:cNvPr id="980" name="Google Shape;980;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General implications and recommendations for tourism SMEs (II/II)</a:t>
            </a:r>
            <a:endParaRPr/>
          </a:p>
        </p:txBody>
      </p:sp>
      <p:sp>
        <p:nvSpPr>
          <p:cNvPr id="981" name="Google Shape;981;p10"/>
          <p:cNvSpPr/>
          <p:nvPr/>
        </p:nvSpPr>
        <p:spPr>
          <a:xfrm>
            <a:off x="887721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2" name="Google Shape;982;p10"/>
          <p:cNvSpPr/>
          <p:nvPr/>
        </p:nvSpPr>
        <p:spPr>
          <a:xfrm>
            <a:off x="7972364"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3" name="Google Shape;983;p10"/>
          <p:cNvSpPr txBox="1"/>
          <p:nvPr/>
        </p:nvSpPr>
        <p:spPr>
          <a:xfrm>
            <a:off x="827547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8</a:t>
            </a:r>
            <a:endParaRPr/>
          </a:p>
        </p:txBody>
      </p:sp>
      <p:sp>
        <p:nvSpPr>
          <p:cNvPr id="984" name="Google Shape;984;p10"/>
          <p:cNvSpPr txBox="1"/>
          <p:nvPr/>
        </p:nvSpPr>
        <p:spPr>
          <a:xfrm>
            <a:off x="9290956" y="4021981"/>
            <a:ext cx="251107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It should be checked whether the financing and capital structure fit the company and, if necessary, need to be adjusted</a:t>
            </a:r>
            <a:endParaRPr/>
          </a:p>
        </p:txBody>
      </p:sp>
      <p:sp>
        <p:nvSpPr>
          <p:cNvPr id="985" name="Google Shape;985;p10"/>
          <p:cNvSpPr/>
          <p:nvPr/>
        </p:nvSpPr>
        <p:spPr>
          <a:xfrm>
            <a:off x="482279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6" name="Google Shape;986;p10"/>
          <p:cNvSpPr/>
          <p:nvPr/>
        </p:nvSpPr>
        <p:spPr>
          <a:xfrm>
            <a:off x="3917945"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7" name="Google Shape;987;p10"/>
          <p:cNvSpPr txBox="1"/>
          <p:nvPr/>
        </p:nvSpPr>
        <p:spPr>
          <a:xfrm>
            <a:off x="422105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7</a:t>
            </a:r>
            <a:endParaRPr/>
          </a:p>
        </p:txBody>
      </p:sp>
      <p:sp>
        <p:nvSpPr>
          <p:cNvPr id="988" name="Google Shape;988;p10"/>
          <p:cNvSpPr txBox="1"/>
          <p:nvPr/>
        </p:nvSpPr>
        <p:spPr>
          <a:xfrm>
            <a:off x="5236537" y="4021981"/>
            <a:ext cx="245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Measures must be initiated to introduce efficient processes and reduce various costs</a:t>
            </a:r>
            <a:endParaRPr/>
          </a:p>
        </p:txBody>
      </p:sp>
      <p:sp>
        <p:nvSpPr>
          <p:cNvPr id="989" name="Google Shape;989;p10"/>
          <p:cNvSpPr/>
          <p:nvPr/>
        </p:nvSpPr>
        <p:spPr>
          <a:xfrm>
            <a:off x="887721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0" name="Google Shape;990;p10"/>
          <p:cNvSpPr/>
          <p:nvPr/>
        </p:nvSpPr>
        <p:spPr>
          <a:xfrm>
            <a:off x="7972364"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1" name="Google Shape;991;p10"/>
          <p:cNvSpPr txBox="1"/>
          <p:nvPr/>
        </p:nvSpPr>
        <p:spPr>
          <a:xfrm>
            <a:off x="827547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6</a:t>
            </a:r>
            <a:endParaRPr/>
          </a:p>
        </p:txBody>
      </p:sp>
      <p:sp>
        <p:nvSpPr>
          <p:cNvPr id="992" name="Google Shape;992;p10"/>
          <p:cNvSpPr txBox="1"/>
          <p:nvPr/>
        </p:nvSpPr>
        <p:spPr>
          <a:xfrm>
            <a:off x="9290956" y="2599830"/>
            <a:ext cx="24585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Industry-wide concepts should be developed to increase the attractiveness of working in tourism in general</a:t>
            </a:r>
            <a:endParaRPr/>
          </a:p>
        </p:txBody>
      </p:sp>
      <p:sp>
        <p:nvSpPr>
          <p:cNvPr id="993" name="Google Shape;993;p10"/>
          <p:cNvSpPr/>
          <p:nvPr/>
        </p:nvSpPr>
        <p:spPr>
          <a:xfrm>
            <a:off x="482279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4" name="Google Shape;994;p10"/>
          <p:cNvSpPr/>
          <p:nvPr/>
        </p:nvSpPr>
        <p:spPr>
          <a:xfrm>
            <a:off x="3917945"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5" name="Google Shape;995;p10"/>
          <p:cNvSpPr txBox="1"/>
          <p:nvPr/>
        </p:nvSpPr>
        <p:spPr>
          <a:xfrm>
            <a:off x="422105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5</a:t>
            </a:r>
            <a:endParaRPr/>
          </a:p>
        </p:txBody>
      </p:sp>
      <p:sp>
        <p:nvSpPr>
          <p:cNvPr id="996" name="Google Shape;996;p10"/>
          <p:cNvSpPr txBox="1"/>
          <p:nvPr/>
        </p:nvSpPr>
        <p:spPr>
          <a:xfrm>
            <a:off x="5236537" y="2599830"/>
            <a:ext cx="245857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A strong employer brand is important to attract good employees</a:t>
            </a:r>
            <a:endParaRPr/>
          </a:p>
        </p:txBody>
      </p:sp>
      <p:sp>
        <p:nvSpPr>
          <p:cNvPr id="997" name="Google Shape;997;p10"/>
          <p:cNvSpPr/>
          <p:nvPr/>
        </p:nvSpPr>
        <p:spPr>
          <a:xfrm>
            <a:off x="4822798" y="5487203"/>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8" name="Google Shape;998;p10"/>
          <p:cNvSpPr/>
          <p:nvPr/>
        </p:nvSpPr>
        <p:spPr>
          <a:xfrm>
            <a:off x="3917945" y="5487203"/>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9" name="Google Shape;999;p10"/>
          <p:cNvSpPr txBox="1"/>
          <p:nvPr/>
        </p:nvSpPr>
        <p:spPr>
          <a:xfrm>
            <a:off x="4221055" y="5603485"/>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9</a:t>
            </a:r>
            <a:endParaRPr/>
          </a:p>
        </p:txBody>
      </p:sp>
      <p:sp>
        <p:nvSpPr>
          <p:cNvPr id="1000" name="Google Shape;1000;p10"/>
          <p:cNvSpPr txBox="1"/>
          <p:nvPr/>
        </p:nvSpPr>
        <p:spPr>
          <a:xfrm>
            <a:off x="5236538" y="5444132"/>
            <a:ext cx="245857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Companies need professional working capital management in order to control and maintain liquidity</a:t>
            </a:r>
            <a:endParaRPr/>
          </a:p>
        </p:txBody>
      </p:sp>
      <p:sp>
        <p:nvSpPr>
          <p:cNvPr id="1001" name="Google Shape;1001;p10"/>
          <p:cNvSpPr txBox="1"/>
          <p:nvPr/>
        </p:nvSpPr>
        <p:spPr>
          <a:xfrm>
            <a:off x="4913033" y="5178859"/>
            <a:ext cx="32975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a:solidFill>
                  <a:srgbClr val="79527B"/>
                </a:solidFill>
                <a:latin typeface="Calibri"/>
                <a:ea typeface="Calibri"/>
                <a:cs typeface="Calibri"/>
                <a:sym typeface="Calibri"/>
              </a:rPr>
              <a:t>Liquidity is the focus of this module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1"/>
          <p:cNvSpPr txBox="1">
            <a:spLocks noGrp="1"/>
          </p:cNvSpPr>
          <p:nvPr>
            <p:ph type="body" idx="1"/>
          </p:nvPr>
        </p:nvSpPr>
        <p:spPr>
          <a:xfrm>
            <a:off x="666708" y="752638"/>
            <a:ext cx="4329835"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err="1"/>
              <a:t>Liquidity</a:t>
            </a:r>
            <a:r>
              <a:rPr lang="de-DE" dirty="0"/>
              <a:t> </a:t>
            </a:r>
            <a:r>
              <a:rPr lang="de-DE" dirty="0" err="1"/>
              <a:t>planning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Typically, the tourism sector is characterized by seasonality, dependencies that are difficult to plan, and in many sub-sectors also by volatile prices - to name just a few exemplary characteristics.</a:t>
            </a:r>
            <a:endParaRPr/>
          </a:p>
        </p:txBody>
      </p:sp>
      <p:sp>
        <p:nvSpPr>
          <p:cNvPr id="1014" name="Google Shape;1014;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tourism sector is characterized by factors that make sound liquidity planning even more important - but at the same time can make it significantly more difficult</a:t>
            </a:r>
            <a:endParaRPr/>
          </a:p>
        </p:txBody>
      </p:sp>
      <p:sp>
        <p:nvSpPr>
          <p:cNvPr id="1015" name="Google Shape;1015;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Complexity of liquidity planning in tourism</a:t>
            </a:r>
            <a:endParaRPr/>
          </a:p>
        </p:txBody>
      </p:sp>
      <p:sp>
        <p:nvSpPr>
          <p:cNvPr id="1016" name="Google Shape;1016;p1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091287" cy="95725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In many areas (for example, hotels), the tourism sector is characterized by highly fluctuating prices. This is closely linked to seasonality. </a:t>
            </a:r>
            <a:endParaRPr sz="140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49710" y="4829833"/>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The tourism sector is often influenced by external factors that are difficult to plan (e.g. weather, pandemic, etc.)</a:t>
            </a:r>
            <a:endParaRPr sz="140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49710" y="2320994"/>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Typically, the tourism sector is characterized by highly fluctuating demand throughout the year.</a:t>
            </a:r>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If your company is subject to highly fluctuating demand, then you need to build up enough liquidity in the months with strong sales to compensate for the months with weak sales.</a:t>
            </a:r>
            <a:endParaRPr/>
          </a:p>
        </p:txBody>
      </p:sp>
      <p:sp>
        <p:nvSpPr>
          <p:cNvPr id="1041" name="Google Shape;1041;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tourism sector is normally characterized by strongly fluctuating demand. In this context, one speaks of seasonality</a:t>
            </a:r>
            <a:endParaRPr/>
          </a:p>
        </p:txBody>
      </p:sp>
      <p:sp>
        <p:nvSpPr>
          <p:cNvPr id="1042" name="Google Shape;1042;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Complexity of liquidity planning in tourism: Seasonality</a:t>
            </a:r>
            <a:endParaRPr/>
          </a:p>
        </p:txBody>
      </p:sp>
      <p:sp>
        <p:nvSpPr>
          <p:cNvPr id="1043" name="Google Shape;1043;p1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044" name="Google Shape;1044;p13"/>
          <p:cNvSpPr/>
          <p:nvPr/>
        </p:nvSpPr>
        <p:spPr>
          <a:xfrm>
            <a:off x="9082048" y="2142155"/>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5" name="Google Shape;1045;p13"/>
          <p:cNvSpPr txBox="1"/>
          <p:nvPr/>
        </p:nvSpPr>
        <p:spPr>
          <a:xfrm>
            <a:off x="9721510" y="2192705"/>
            <a:ext cx="2038690" cy="3681224"/>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err="1">
                <a:solidFill>
                  <a:srgbClr val="79527B"/>
                </a:solidFill>
                <a:latin typeface="Calibri"/>
                <a:ea typeface="Calibri"/>
                <a:cs typeface="Calibri"/>
                <a:sym typeface="Calibri"/>
              </a:rPr>
              <a:t>Sufficient</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liquidity</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reserves</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must</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be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built</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up</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for</a:t>
            </a:r>
            <a:r>
              <a:rPr lang="de-DE" sz="1400" dirty="0">
                <a:solidFill>
                  <a:srgbClr val="79527B"/>
                </a:solidFill>
                <a:latin typeface="Calibri"/>
                <a:ea typeface="Calibri"/>
                <a:cs typeface="Calibri"/>
                <a:sym typeface="Calibri"/>
              </a:rPr>
              <a:t> the </a:t>
            </a:r>
            <a:r>
              <a:rPr lang="de-DE" sz="1400" dirty="0" err="1">
                <a:solidFill>
                  <a:srgbClr val="79527B"/>
                </a:solidFill>
                <a:latin typeface="Calibri"/>
                <a:ea typeface="Calibri"/>
                <a:cs typeface="Calibri"/>
                <a:sym typeface="Calibri"/>
              </a:rPr>
              <a:t>weaker</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phases</a:t>
            </a:r>
            <a:r>
              <a:rPr lang="de-DE" sz="1400" dirty="0">
                <a:solidFill>
                  <a:srgbClr val="79527B"/>
                </a:solidFill>
                <a:latin typeface="Calibri"/>
                <a:ea typeface="Calibri"/>
                <a:cs typeface="Calibri"/>
                <a:sym typeface="Calibri"/>
              </a:rPr>
              <a:t> in </a:t>
            </a:r>
            <a:r>
              <a:rPr lang="de-DE" sz="1400" dirty="0" err="1">
                <a:solidFill>
                  <a:srgbClr val="79527B"/>
                </a:solidFill>
                <a:latin typeface="Calibri"/>
                <a:ea typeface="Calibri"/>
                <a:cs typeface="Calibri"/>
                <a:sym typeface="Calibri"/>
              </a:rPr>
              <a:t>order</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to</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be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able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to</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compensate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for</a:t>
            </a:r>
            <a:r>
              <a:rPr lang="de-DE" sz="1400" dirty="0">
                <a:solidFill>
                  <a:srgbClr val="79527B"/>
                </a:solidFill>
                <a:latin typeface="Calibri"/>
                <a:ea typeface="Calibri"/>
                <a:cs typeface="Calibri"/>
                <a:sym typeface="Calibri"/>
              </a:rPr>
              <a:t> the </a:t>
            </a:r>
            <a:r>
              <a:rPr lang="de-DE" sz="1400" dirty="0" err="1">
                <a:solidFill>
                  <a:srgbClr val="79527B"/>
                </a:solidFill>
                <a:latin typeface="Calibri"/>
                <a:ea typeface="Calibri"/>
                <a:cs typeface="Calibri"/>
                <a:sym typeface="Calibri"/>
              </a:rPr>
              <a:t>fluctuations</a:t>
            </a:r>
            <a:r>
              <a:rPr lang="de-DE" sz="1400" dirty="0">
                <a:solidFill>
                  <a:srgbClr val="79527B"/>
                </a:solidFill>
                <a:latin typeface="Calibri"/>
                <a:ea typeface="Calibri"/>
                <a:cs typeface="Calibri"/>
                <a:sym typeface="Calibri"/>
              </a:rPr>
              <a:t> in </a:t>
            </a:r>
            <a:r>
              <a:rPr lang="de-DE" sz="1400" dirty="0" err="1">
                <a:solidFill>
                  <a:srgbClr val="79527B"/>
                </a:solidFill>
                <a:latin typeface="Calibri"/>
                <a:ea typeface="Calibri"/>
                <a:cs typeface="Calibri"/>
                <a:sym typeface="Calibri"/>
              </a:rPr>
              <a:t>sales</a:t>
            </a:r>
            <a:r>
              <a:rPr lang="de-DE" sz="1400" dirty="0">
                <a:solidFill>
                  <a:srgbClr val="79527B"/>
                </a:solidFill>
                <a:latin typeface="Calibri"/>
                <a:ea typeface="Calibri"/>
                <a:cs typeface="Calibri"/>
                <a:sym typeface="Calibri"/>
              </a:rPr>
              <a:t> and cash </a:t>
            </a:r>
            <a:r>
              <a:rPr lang="de-DE" sz="1400" dirty="0" err="1">
                <a:solidFill>
                  <a:srgbClr val="79527B"/>
                </a:solidFill>
                <a:latin typeface="Calibri"/>
                <a:ea typeface="Calibri"/>
                <a:cs typeface="Calibri"/>
                <a:sym typeface="Calibri"/>
              </a:rPr>
              <a:t>inflows</a:t>
            </a:r>
            <a:r>
              <a:rPr lang="de-DE" sz="1400" dirty="0">
                <a:solidFill>
                  <a:srgbClr val="79527B"/>
                </a:solidFill>
                <a:latin typeface="Calibri"/>
                <a:ea typeface="Calibri"/>
                <a:cs typeface="Calibri"/>
                <a:sym typeface="Calibri"/>
              </a:rPr>
              <a:t>. </a:t>
            </a:r>
            <a:endParaRPr dirty="0"/>
          </a:p>
          <a:p>
            <a:pPr marL="0" marR="0" lvl="0" indent="0" algn="l" rtl="0">
              <a:lnSpc>
                <a:spcPct val="118928"/>
              </a:lnSpc>
              <a:spcBef>
                <a:spcPts val="0"/>
              </a:spcBef>
              <a:spcAft>
                <a:spcPts val="0"/>
              </a:spcAft>
              <a:buNone/>
            </a:pPr>
            <a:endParaRPr sz="1400" dirty="0">
              <a:solidFill>
                <a:srgbClr val="79527B"/>
              </a:solidFill>
              <a:latin typeface="Calibri"/>
              <a:ea typeface="Calibri"/>
              <a:cs typeface="Calibri"/>
              <a:sym typeface="Calibri"/>
            </a:endParaRPr>
          </a:p>
          <a:p>
            <a:pPr marR="0" lvl="0" algn="l" rtl="0">
              <a:lnSpc>
                <a:spcPct val="118928"/>
              </a:lnSpc>
              <a:spcBef>
                <a:spcPts val="0"/>
              </a:spcBef>
              <a:spcAft>
                <a:spcPts val="0"/>
              </a:spcAft>
              <a:buClr>
                <a:srgbClr val="79527B"/>
              </a:buClr>
              <a:buSzPts val="1400"/>
              <a:tabLst>
                <a:tab pos="176213" algn="l"/>
              </a:tabLst>
            </a:pPr>
            <a:r>
              <a:rPr lang="de-DE" dirty="0">
                <a:solidFill>
                  <a:srgbClr val="79527B"/>
                </a:solidFill>
                <a:latin typeface="Calibri"/>
                <a:ea typeface="Calibri"/>
                <a:cs typeface="Calibri"/>
                <a:sym typeface="Calibri"/>
              </a:rPr>
              <a:t>	</a:t>
            </a:r>
            <a:r>
              <a:rPr lang="de-DE" sz="1400" dirty="0">
                <a:solidFill>
                  <a:srgbClr val="79527B"/>
                </a:solidFill>
                <a:latin typeface="Calibri"/>
                <a:ea typeface="Calibri"/>
                <a:cs typeface="Calibri"/>
                <a:sym typeface="Calibri"/>
              </a:rPr>
              <a:t>Analysis of </a:t>
            </a:r>
            <a:r>
              <a:rPr lang="de-DE" sz="1400" dirty="0" err="1">
                <a:solidFill>
                  <a:srgbClr val="79527B"/>
                </a:solidFill>
                <a:latin typeface="Calibri"/>
                <a:ea typeface="Calibri"/>
                <a:cs typeface="Calibri"/>
                <a:sym typeface="Calibri"/>
              </a:rPr>
              <a:t>fluctuations</a:t>
            </a:r>
            <a:r>
              <a:rPr lang="de-DE" sz="1400" dirty="0">
                <a:solidFill>
                  <a:srgbClr val="79527B"/>
                </a:solidFill>
                <a:latin typeface="Calibri"/>
                <a:ea typeface="Calibri"/>
                <a:cs typeface="Calibri"/>
                <a:sym typeface="Calibri"/>
              </a:rPr>
              <a:t> 	in </a:t>
            </a:r>
            <a:r>
              <a:rPr lang="de-DE" sz="1400" dirty="0" err="1">
                <a:solidFill>
                  <a:srgbClr val="79527B"/>
                </a:solidFill>
                <a:latin typeface="Calibri"/>
                <a:ea typeface="Calibri"/>
                <a:cs typeface="Calibri"/>
                <a:sym typeface="Calibri"/>
              </a:rPr>
              <a:t>recent</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years</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is</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necessary</a:t>
            </a:r>
            <a:r>
              <a:rPr lang="de-DE" sz="1400" dirty="0">
                <a:solidFill>
                  <a:srgbClr val="79527B"/>
                </a:solidFill>
                <a:latin typeface="Calibri"/>
                <a:ea typeface="Calibri"/>
                <a:cs typeface="Calibri"/>
                <a:sym typeface="Calibri"/>
              </a:rPr>
              <a:t>.</a:t>
            </a:r>
            <a:endParaRPr dirty="0"/>
          </a:p>
          <a:p>
            <a:pPr marR="0" lvl="0" algn="l" rtl="0">
              <a:lnSpc>
                <a:spcPct val="118928"/>
              </a:lnSpc>
              <a:spcBef>
                <a:spcPts val="0"/>
              </a:spcBef>
              <a:spcAft>
                <a:spcPts val="0"/>
              </a:spcAft>
              <a:buClr>
                <a:srgbClr val="79527B"/>
              </a:buClr>
              <a:buSzPts val="1400"/>
              <a:tabLst>
                <a:tab pos="176213" algn="l"/>
              </a:tabLst>
            </a:pPr>
            <a:r>
              <a:rPr lang="de-DE"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If</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no</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historical</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data</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is</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available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assumptions</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must</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be</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made</a:t>
            </a:r>
            <a:r>
              <a:rPr lang="de-DE" sz="1400" dirty="0">
                <a:solidFill>
                  <a:srgbClr val="79527B"/>
                </a:solidFill>
                <a:latin typeface="Calibri"/>
                <a:ea typeface="Calibri"/>
                <a:cs typeface="Calibri"/>
                <a:sym typeface="Calibri"/>
              </a:rPr>
              <a:t>. </a:t>
            </a:r>
            <a:endParaRPr sz="1400" dirty="0">
              <a:solidFill>
                <a:srgbClr val="79527B"/>
              </a:solidFill>
              <a:latin typeface="Calibri"/>
              <a:ea typeface="Calibri"/>
              <a:cs typeface="Calibri"/>
              <a:sym typeface="Calibri"/>
            </a:endParaRPr>
          </a:p>
        </p:txBody>
      </p:sp>
      <p:sp>
        <p:nvSpPr>
          <p:cNvPr id="1046" name="Google Shape;1046;p13"/>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7" name="Google Shape;1047;p13"/>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8" name="Google Shape;1048;p13"/>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9" name="Google Shape;1049;p13"/>
          <p:cNvSpPr txBox="1"/>
          <p:nvPr/>
        </p:nvSpPr>
        <p:spPr>
          <a:xfrm>
            <a:off x="4229099" y="3615500"/>
            <a:ext cx="734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50" name="Google Shape;1050;p13"/>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51" name="Google Shape;1051;p13"/>
          <p:cNvSpPr txBox="1"/>
          <p:nvPr/>
        </p:nvSpPr>
        <p:spPr>
          <a:xfrm>
            <a:off x="5649710" y="3417975"/>
            <a:ext cx="3091287" cy="95725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In many areas (for example, hotels), the tourism sector is characterized by highly fluctuating prices. This is closely linked to seasonality. </a:t>
            </a:r>
            <a:endParaRPr sz="1400">
              <a:solidFill>
                <a:schemeClr val="lt1"/>
              </a:solidFill>
              <a:latin typeface="Calibri"/>
              <a:ea typeface="Calibri"/>
              <a:cs typeface="Calibri"/>
              <a:sym typeface="Calibri"/>
            </a:endParaRPr>
          </a:p>
        </p:txBody>
      </p:sp>
      <p:sp>
        <p:nvSpPr>
          <p:cNvPr id="1052" name="Google Shape;1052;p13"/>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3" name="Google Shape;1053;p13"/>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4" name="Google Shape;1054;p13"/>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5" name="Google Shape;1055;p13"/>
          <p:cNvSpPr txBox="1"/>
          <p:nvPr/>
        </p:nvSpPr>
        <p:spPr>
          <a:xfrm>
            <a:off x="3990651" y="4846050"/>
            <a:ext cx="1259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56" name="Google Shape;1056;p13"/>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57" name="Google Shape;1057;p13"/>
          <p:cNvSpPr txBox="1"/>
          <p:nvPr/>
        </p:nvSpPr>
        <p:spPr>
          <a:xfrm>
            <a:off x="5649710" y="4829833"/>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The tourism sector is often influenced by external factors that are difficult to plan (e.g. weather, pandemic, etc.)</a:t>
            </a:r>
            <a:endParaRPr sz="1400">
              <a:solidFill>
                <a:schemeClr val="lt1"/>
              </a:solidFill>
              <a:latin typeface="Calibri"/>
              <a:ea typeface="Calibri"/>
              <a:cs typeface="Calibri"/>
              <a:sym typeface="Calibri"/>
            </a:endParaRPr>
          </a:p>
        </p:txBody>
      </p:sp>
      <p:sp>
        <p:nvSpPr>
          <p:cNvPr id="1058" name="Google Shape;1058;p13"/>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9" name="Google Shape;1059;p13"/>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60" name="Google Shape;1060;p13"/>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61" name="Google Shape;1061;p13"/>
          <p:cNvSpPr txBox="1"/>
          <p:nvPr/>
        </p:nvSpPr>
        <p:spPr>
          <a:xfrm>
            <a:off x="4038349" y="2370175"/>
            <a:ext cx="1177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62" name="Google Shape;1062;p13"/>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63" name="Google Shape;1063;p13"/>
          <p:cNvSpPr txBox="1"/>
          <p:nvPr/>
        </p:nvSpPr>
        <p:spPr>
          <a:xfrm>
            <a:off x="5649710" y="2320994"/>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Typically, the tourism sector is characterized by highly fluctuating demand throughout the year.</a:t>
            </a:r>
            <a:endParaRPr sz="1400">
              <a:solidFill>
                <a:schemeClr val="lt1"/>
              </a:solidFill>
              <a:latin typeface="Calibri"/>
              <a:ea typeface="Calibri"/>
              <a:cs typeface="Calibri"/>
              <a:sym typeface="Calibri"/>
            </a:endParaRPr>
          </a:p>
        </p:txBody>
      </p:sp>
      <p:cxnSp>
        <p:nvCxnSpPr>
          <p:cNvPr id="3" name="Gerade Verbindung mit Pfeil 2">
            <a:extLst>
              <a:ext uri="{FF2B5EF4-FFF2-40B4-BE49-F238E27FC236}">
                <a16:creationId xmlns:a16="http://schemas.microsoft.com/office/drawing/2014/main" id="{119B55B2-7CBE-5C17-A5EA-3F5E97BD3FC9}"/>
              </a:ext>
            </a:extLst>
          </p:cNvPr>
          <p:cNvCxnSpPr/>
          <p:nvPr/>
        </p:nvCxnSpPr>
        <p:spPr>
          <a:xfrm>
            <a:off x="9721510" y="4413576"/>
            <a:ext cx="184728"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976A1232-8091-E17C-FC63-E04B7164B72B}"/>
              </a:ext>
            </a:extLst>
          </p:cNvPr>
          <p:cNvCxnSpPr>
            <a:cxnSpLocks/>
          </p:cNvCxnSpPr>
          <p:nvPr/>
        </p:nvCxnSpPr>
        <p:spPr>
          <a:xfrm>
            <a:off x="9721510" y="5152097"/>
            <a:ext cx="184728"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Price fluctuations have a significant impact on liquidity planning - and must be taken into account accordingly.</a:t>
            </a:r>
            <a:endParaRPr/>
          </a:p>
        </p:txBody>
      </p:sp>
      <p:sp>
        <p:nvSpPr>
          <p:cNvPr id="1070" name="Google Shape;1070;p1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Price fluctuations, for example in the hotel industry, must be taken into account in liquidity planning in order to provide as accurate a picture as possible of future liquidity developments</a:t>
            </a:r>
            <a:endParaRPr/>
          </a:p>
        </p:txBody>
      </p:sp>
      <p:sp>
        <p:nvSpPr>
          <p:cNvPr id="1071" name="Google Shape;1071;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Complexity of liquidity planning in tourism: Prices</a:t>
            </a:r>
            <a:endParaRPr/>
          </a:p>
        </p:txBody>
      </p:sp>
      <p:sp>
        <p:nvSpPr>
          <p:cNvPr id="1072" name="Google Shape;1072;p1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73" name="Google Shape;1073;p14"/>
          <p:cNvSpPr/>
          <p:nvPr/>
        </p:nvSpPr>
        <p:spPr>
          <a:xfrm>
            <a:off x="9082048" y="337979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4" name="Google Shape;1074;p14"/>
          <p:cNvSpPr txBox="1"/>
          <p:nvPr/>
        </p:nvSpPr>
        <p:spPr>
          <a:xfrm>
            <a:off x="9781925" y="3295748"/>
            <a:ext cx="2038690" cy="1175258"/>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rgbClr val="79527B"/>
                </a:solidFill>
                <a:latin typeface="Calibri"/>
                <a:ea typeface="Calibri"/>
                <a:cs typeface="Calibri"/>
                <a:sym typeface="Calibri"/>
              </a:rPr>
              <a:t>If the business model shows fluctuating prices, these must be taken into account in liquidity planning.</a:t>
            </a:r>
            <a:endParaRPr sz="1400">
              <a:solidFill>
                <a:srgbClr val="79527B"/>
              </a:solidFill>
              <a:latin typeface="Calibri"/>
              <a:ea typeface="Calibri"/>
              <a:cs typeface="Calibri"/>
              <a:sym typeface="Calibri"/>
            </a:endParaRPr>
          </a:p>
        </p:txBody>
      </p:sp>
      <p:sp>
        <p:nvSpPr>
          <p:cNvPr id="1075" name="Google Shape;1075;p14"/>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6" name="Google Shape;1076;p14"/>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7" name="Google Shape;1077;p14"/>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8" name="Google Shape;1078;p14"/>
          <p:cNvSpPr txBox="1"/>
          <p:nvPr/>
        </p:nvSpPr>
        <p:spPr>
          <a:xfrm>
            <a:off x="4233398" y="3615500"/>
            <a:ext cx="7971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79" name="Google Shape;1079;p14"/>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80" name="Google Shape;1080;p14"/>
          <p:cNvSpPr txBox="1"/>
          <p:nvPr/>
        </p:nvSpPr>
        <p:spPr>
          <a:xfrm>
            <a:off x="5649710" y="3417975"/>
            <a:ext cx="3091287" cy="95725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In many areas (for example, hotels), the tourism sector is characterized by highly fluctuating prices. This is closely linked to seasonality. </a:t>
            </a:r>
            <a:endParaRPr sz="1400">
              <a:solidFill>
                <a:schemeClr val="lt1"/>
              </a:solidFill>
              <a:latin typeface="Calibri"/>
              <a:ea typeface="Calibri"/>
              <a:cs typeface="Calibri"/>
              <a:sym typeface="Calibri"/>
            </a:endParaRPr>
          </a:p>
        </p:txBody>
      </p:sp>
      <p:sp>
        <p:nvSpPr>
          <p:cNvPr id="1081" name="Google Shape;1081;p14"/>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2" name="Google Shape;1082;p14"/>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3" name="Google Shape;1083;p14"/>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4" name="Google Shape;1084;p14"/>
          <p:cNvSpPr txBox="1"/>
          <p:nvPr/>
        </p:nvSpPr>
        <p:spPr>
          <a:xfrm>
            <a:off x="3990651" y="4846050"/>
            <a:ext cx="1259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85" name="Google Shape;1085;p14"/>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86" name="Google Shape;1086;p14"/>
          <p:cNvSpPr txBox="1"/>
          <p:nvPr/>
        </p:nvSpPr>
        <p:spPr>
          <a:xfrm>
            <a:off x="5649710" y="4829833"/>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The tourism sector is often influenced by external factors that are difficult to plan (e.g. weather, pandemic, etc.)</a:t>
            </a:r>
            <a:endParaRPr sz="1400">
              <a:solidFill>
                <a:schemeClr val="lt1"/>
              </a:solidFill>
              <a:latin typeface="Calibri"/>
              <a:ea typeface="Calibri"/>
              <a:cs typeface="Calibri"/>
              <a:sym typeface="Calibri"/>
            </a:endParaRPr>
          </a:p>
        </p:txBody>
      </p:sp>
      <p:sp>
        <p:nvSpPr>
          <p:cNvPr id="1087" name="Google Shape;1087;p14"/>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8" name="Google Shape;1088;p14"/>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9" name="Google Shape;1089;p14"/>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90" name="Google Shape;1090;p14"/>
          <p:cNvSpPr txBox="1"/>
          <p:nvPr/>
        </p:nvSpPr>
        <p:spPr>
          <a:xfrm>
            <a:off x="4038349" y="2370175"/>
            <a:ext cx="1167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91" name="Google Shape;1091;p14"/>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92" name="Google Shape;1092;p14"/>
          <p:cNvSpPr txBox="1"/>
          <p:nvPr/>
        </p:nvSpPr>
        <p:spPr>
          <a:xfrm>
            <a:off x="5649710" y="2320994"/>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Typically, the tourism sector is characterized by highly fluctuating demand throughout the year.</a:t>
            </a:r>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Unforeseen events and environmental factors cannot be planned for - accordingly, it is important to build up sufficient liquidity reserves.</a:t>
            </a:r>
            <a:endParaRPr/>
          </a:p>
        </p:txBody>
      </p:sp>
      <p:sp>
        <p:nvSpPr>
          <p:cNvPr id="1099" name="Google Shape;1099;p1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External environmental factors can have a significant impact on sales in the tourism sector. These cannot be planned - accordingly, you should build up liquidity reserves in order to be secured</a:t>
            </a:r>
            <a:endParaRPr/>
          </a:p>
        </p:txBody>
      </p:sp>
      <p:sp>
        <p:nvSpPr>
          <p:cNvPr id="1100" name="Google Shape;1100;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Complexity of liquidity planning in tourism: Environment</a:t>
            </a:r>
            <a:endParaRPr/>
          </a:p>
        </p:txBody>
      </p:sp>
      <p:sp>
        <p:nvSpPr>
          <p:cNvPr id="1101" name="Google Shape;1101;p1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02" name="Google Shape;1102;p15"/>
          <p:cNvSpPr/>
          <p:nvPr/>
        </p:nvSpPr>
        <p:spPr>
          <a:xfrm>
            <a:off x="9082048" y="459374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3" name="Google Shape;1103;p15"/>
          <p:cNvSpPr txBox="1"/>
          <p:nvPr/>
        </p:nvSpPr>
        <p:spPr>
          <a:xfrm>
            <a:off x="9784417" y="3710093"/>
            <a:ext cx="2038690" cy="226530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rgbClr val="79527B"/>
                </a:solidFill>
                <a:latin typeface="Calibri"/>
                <a:ea typeface="Calibri"/>
                <a:cs typeface="Calibri"/>
                <a:sym typeface="Calibri"/>
              </a:rPr>
              <a:t>Due to the dependency of factors that cannot be influenced, a sufficient liquidity reserve must be taken into account. The amount of the liquidity reserve can best be derived from an analysis of several years in the past. </a:t>
            </a:r>
            <a:endParaRPr sz="1400">
              <a:solidFill>
                <a:srgbClr val="79527B"/>
              </a:solidFill>
              <a:latin typeface="Calibri"/>
              <a:ea typeface="Calibri"/>
              <a:cs typeface="Calibri"/>
              <a:sym typeface="Calibri"/>
            </a:endParaRPr>
          </a:p>
        </p:txBody>
      </p:sp>
      <p:sp>
        <p:nvSpPr>
          <p:cNvPr id="1104" name="Google Shape;1104;p15"/>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5" name="Google Shape;1105;p15"/>
          <p:cNvSpPr/>
          <p:nvPr/>
        </p:nvSpPr>
        <p:spPr>
          <a:xfrm>
            <a:off x="4009293" y="3379799"/>
            <a:ext cx="1449184"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6" name="Google Shape;1106;p15"/>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7" name="Google Shape;1107;p15"/>
          <p:cNvSpPr txBox="1"/>
          <p:nvPr/>
        </p:nvSpPr>
        <p:spPr>
          <a:xfrm>
            <a:off x="4229098" y="3615500"/>
            <a:ext cx="801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108" name="Google Shape;1108;p15"/>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109" name="Google Shape;1109;p15"/>
          <p:cNvSpPr txBox="1"/>
          <p:nvPr/>
        </p:nvSpPr>
        <p:spPr>
          <a:xfrm>
            <a:off x="5649710" y="3417975"/>
            <a:ext cx="3091287" cy="95725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In many areas (for example, hotels), the tourism sector is characterized by highly fluctuating prices. This is closely linked to seasonality. </a:t>
            </a:r>
            <a:endParaRPr sz="1400">
              <a:solidFill>
                <a:schemeClr val="lt1"/>
              </a:solidFill>
              <a:latin typeface="Calibri"/>
              <a:ea typeface="Calibri"/>
              <a:cs typeface="Calibri"/>
              <a:sym typeface="Calibri"/>
            </a:endParaRPr>
          </a:p>
        </p:txBody>
      </p:sp>
      <p:sp>
        <p:nvSpPr>
          <p:cNvPr id="1110" name="Google Shape;1110;p15"/>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1" name="Google Shape;1111;p15"/>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2" name="Google Shape;1112;p15"/>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3" name="Google Shape;1113;p15"/>
          <p:cNvSpPr txBox="1"/>
          <p:nvPr/>
        </p:nvSpPr>
        <p:spPr>
          <a:xfrm>
            <a:off x="3990650" y="4846050"/>
            <a:ext cx="120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114" name="Google Shape;1114;p15"/>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115" name="Google Shape;1115;p15"/>
          <p:cNvSpPr txBox="1"/>
          <p:nvPr/>
        </p:nvSpPr>
        <p:spPr>
          <a:xfrm>
            <a:off x="5649710" y="4829833"/>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The tourism sector is often influenced by external factors that are difficult to plan (e.g. weather, pandemic, etc.)</a:t>
            </a:r>
            <a:endParaRPr sz="1400">
              <a:solidFill>
                <a:schemeClr val="lt1"/>
              </a:solidFill>
              <a:latin typeface="Calibri"/>
              <a:ea typeface="Calibri"/>
              <a:cs typeface="Calibri"/>
              <a:sym typeface="Calibri"/>
            </a:endParaRPr>
          </a:p>
        </p:txBody>
      </p:sp>
      <p:sp>
        <p:nvSpPr>
          <p:cNvPr id="1116" name="Google Shape;1116;p15"/>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7" name="Google Shape;1117;p15"/>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8" name="Google Shape;1118;p15"/>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9" name="Google Shape;1119;p15"/>
          <p:cNvSpPr txBox="1"/>
          <p:nvPr/>
        </p:nvSpPr>
        <p:spPr>
          <a:xfrm>
            <a:off x="4038349" y="2370175"/>
            <a:ext cx="1156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120" name="Google Shape;1120;p15"/>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121" name="Google Shape;1121;p15"/>
          <p:cNvSpPr txBox="1"/>
          <p:nvPr/>
        </p:nvSpPr>
        <p:spPr>
          <a:xfrm>
            <a:off x="5649710" y="2320994"/>
            <a:ext cx="3091287" cy="73924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a:solidFill>
                  <a:schemeClr val="lt1"/>
                </a:solidFill>
                <a:latin typeface="Calibri"/>
                <a:ea typeface="Calibri"/>
                <a:cs typeface="Calibri"/>
                <a:sym typeface="Calibri"/>
              </a:rPr>
              <a:t>Typically, the tourism sector is characterized by highly fluctuating demand throughout the year.</a:t>
            </a:r>
            <a:endParaRPr sz="1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28" name="Google Shape;1128;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Liquidity planning considers all cash inflows and outflows in the period under review.</a:t>
            </a:r>
            <a:endParaRPr/>
          </a:p>
        </p:txBody>
      </p:sp>
      <p:sp>
        <p:nvSpPr>
          <p:cNvPr id="1129" name="Google Shape;1129;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Liquidity planning is intended to ensure that the company is able to meet its payment obligations at all times and to identify short-term financing requirements</a:t>
            </a:r>
            <a:endParaRPr/>
          </a:p>
        </p:txBody>
      </p:sp>
      <p:sp>
        <p:nvSpPr>
          <p:cNvPr id="1130" name="Google Shape;1130;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Basic structure of liquidity planning</a:t>
            </a:r>
            <a:endParaRPr/>
          </a:p>
        </p:txBody>
      </p:sp>
      <p:graphicFrame>
        <p:nvGraphicFramePr>
          <p:cNvPr id="1131" name="Google Shape;1131;p16"/>
          <p:cNvGraphicFramePr/>
          <p:nvPr/>
        </p:nvGraphicFramePr>
        <p:xfrm>
          <a:off x="3752489" y="1637401"/>
          <a:ext cx="8049550" cy="4340895"/>
        </p:xfrm>
        <a:graphic>
          <a:graphicData uri="http://schemas.openxmlformats.org/drawingml/2006/table">
            <a:tbl>
              <a:tblPr firstRow="1" bandRow="1">
                <a:noFill/>
                <a:tableStyleId>{BA949AC9-1718-4DC3-B878-04FAC6565C0D}</a:tableStyleId>
              </a:tblPr>
              <a:tblGrid>
                <a:gridCol w="4024775">
                  <a:extLst>
                    <a:ext uri="{9D8B030D-6E8A-4147-A177-3AD203B41FA5}">
                      <a16:colId xmlns:a16="http://schemas.microsoft.com/office/drawing/2014/main" val="20000"/>
                    </a:ext>
                  </a:extLst>
                </a:gridCol>
                <a:gridCol w="4024775">
                  <a:extLst>
                    <a:ext uri="{9D8B030D-6E8A-4147-A177-3AD203B41FA5}">
                      <a16:colId xmlns:a16="http://schemas.microsoft.com/office/drawing/2014/main" val="20001"/>
                    </a:ext>
                  </a:extLst>
                </a:gridCol>
              </a:tblGrid>
              <a:tr h="510850">
                <a:tc gridSpan="2">
                  <a:txBody>
                    <a:bodyPr/>
                    <a:lstStyle/>
                    <a:p>
                      <a:pPr marL="0" marR="0" lvl="0" indent="0" algn="ctr" rtl="0">
                        <a:spcBef>
                          <a:spcPts val="0"/>
                        </a:spcBef>
                        <a:spcAft>
                          <a:spcPts val="0"/>
                        </a:spcAft>
                        <a:buNone/>
                      </a:pPr>
                      <a:r>
                        <a:rPr lang="de-DE" sz="1800" u="none" strike="noStrike" cap="none"/>
                        <a:t>Basic structure of liquidity planning</a:t>
                      </a:r>
                      <a:endParaRPr sz="1800" u="none" strike="noStrike" cap="none"/>
                    </a:p>
                  </a:txBody>
                  <a:tcPr marL="91450" marR="91450" marT="45725" marB="45725">
                    <a:solidFill>
                      <a:srgbClr val="79527B"/>
                    </a:solidFill>
                  </a:tcPr>
                </a:tc>
                <a:tc hMerge="1">
                  <a:txBody>
                    <a:bodyPr/>
                    <a:lstStyle/>
                    <a:p>
                      <a:endParaRPr lang="en-US"/>
                    </a:p>
                  </a:txBody>
                  <a:tcPr/>
                </a:tc>
                <a:extLst>
                  <a:ext uri="{0D108BD9-81ED-4DB2-BD59-A6C34878D82A}">
                    <a16:rowId xmlns:a16="http://schemas.microsoft.com/office/drawing/2014/main" val="10000"/>
                  </a:ext>
                </a:extLst>
              </a:tr>
              <a:tr h="721075">
                <a:tc>
                  <a:txBody>
                    <a:bodyPr/>
                    <a:lstStyle/>
                    <a:p>
                      <a:pPr marL="0" marR="0" lvl="0" indent="0" algn="l" rtl="0">
                        <a:spcBef>
                          <a:spcPts val="0"/>
                        </a:spcBef>
                        <a:spcAft>
                          <a:spcPts val="0"/>
                        </a:spcAft>
                        <a:buNone/>
                      </a:pPr>
                      <a:r>
                        <a:rPr lang="de-DE" sz="1800" u="none" strike="noStrike" cap="none">
                          <a:solidFill>
                            <a:srgbClr val="79527B"/>
                          </a:solidFill>
                        </a:rPr>
                        <a:t>Total of all incoming payments</a:t>
                      </a:r>
                      <a:endParaRPr sz="1800">
                        <a:solidFill>
                          <a:srgbClr val="79527B"/>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de-DE" sz="1800">
                          <a:solidFill>
                            <a:srgbClr val="79527B"/>
                          </a:solidFill>
                        </a:rPr>
                        <a:t>Total of all payouts</a:t>
                      </a:r>
                      <a:endParaRPr sz="1800">
                        <a:solidFill>
                          <a:srgbClr val="79527B"/>
                        </a:solidFill>
                      </a:endParaRP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21675">
                <a:tc>
                  <a:txBody>
                    <a:bodyPr/>
                    <a:lstStyle/>
                    <a:p>
                      <a:pPr marL="0" marR="0" lvl="0" indent="0" algn="l" rtl="0">
                        <a:spcBef>
                          <a:spcPts val="0"/>
                        </a:spcBef>
                        <a:spcAft>
                          <a:spcPts val="0"/>
                        </a:spcAft>
                        <a:buClr>
                          <a:srgbClr val="595A59"/>
                        </a:buClr>
                        <a:buSzPts val="1800"/>
                        <a:buFont typeface="Calibri"/>
                        <a:buNone/>
                      </a:pPr>
                      <a:r>
                        <a:rPr lang="de-DE" sz="1800">
                          <a:solidFill>
                            <a:srgbClr val="595A59"/>
                          </a:solidFill>
                        </a:rPr>
                        <a:t>+ Sales / services</a:t>
                      </a:r>
                      <a:endParaRPr/>
                    </a:p>
                    <a:p>
                      <a:pPr marL="0" marR="0" lvl="0" indent="0" algn="l" rtl="0">
                        <a:spcBef>
                          <a:spcPts val="0"/>
                        </a:spcBef>
                        <a:spcAft>
                          <a:spcPts val="0"/>
                        </a:spcAft>
                        <a:buClr>
                          <a:srgbClr val="595A59"/>
                        </a:buClr>
                        <a:buSzPts val="1800"/>
                        <a:buFont typeface="Calibri"/>
                        <a:buNone/>
                      </a:pPr>
                      <a:r>
                        <a:rPr lang="de-DE" sz="1800">
                          <a:solidFill>
                            <a:srgbClr val="595A59"/>
                          </a:solidFill>
                        </a:rPr>
                        <a:t>+ Debtor payments</a:t>
                      </a:r>
                      <a:endParaRPr/>
                    </a:p>
                    <a:p>
                      <a:pPr marL="0" marR="0" lvl="0" indent="0" algn="l" rtl="0">
                        <a:spcBef>
                          <a:spcPts val="0"/>
                        </a:spcBef>
                        <a:spcAft>
                          <a:spcPts val="0"/>
                        </a:spcAft>
                        <a:buClr>
                          <a:srgbClr val="595A59"/>
                        </a:buClr>
                        <a:buSzPts val="1800"/>
                        <a:buFont typeface="Calibri"/>
                        <a:buNone/>
                      </a:pPr>
                      <a:r>
                        <a:rPr lang="de-DE" sz="1800">
                          <a:solidFill>
                            <a:srgbClr val="595A59"/>
                          </a:solidFill>
                        </a:rPr>
                        <a:t>+ Other cash inflows (e.g. interest, owners' capital contributions, etc.)</a:t>
                      </a:r>
                      <a:endParaRPr sz="1800">
                        <a:solidFill>
                          <a:srgbClr val="595A59"/>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285750" marR="0" lvl="0" indent="-285750" algn="l" rtl="0">
                        <a:spcBef>
                          <a:spcPts val="0"/>
                        </a:spcBef>
                        <a:spcAft>
                          <a:spcPts val="0"/>
                        </a:spcAft>
                        <a:buClr>
                          <a:srgbClr val="595A59"/>
                        </a:buClr>
                        <a:buSzPts val="1800"/>
                        <a:buFont typeface="Calibri"/>
                        <a:buChar char="-"/>
                      </a:pPr>
                      <a:r>
                        <a:rPr lang="de-DE" sz="1800">
                          <a:solidFill>
                            <a:srgbClr val="595A59"/>
                          </a:solidFill>
                        </a:rPr>
                        <a:t>Payments for goods and materials</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Wages, salaries, social benefits</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Advertising</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Taxes such as value added tax</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Interest on capital</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Insurance</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General office and administrative expenses</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Rent</a:t>
                      </a:r>
                      <a:endParaRPr/>
                    </a:p>
                    <a:p>
                      <a:pPr marL="285750" marR="0" lvl="0" indent="-285750" algn="l" rtl="0">
                        <a:spcBef>
                          <a:spcPts val="0"/>
                        </a:spcBef>
                        <a:spcAft>
                          <a:spcPts val="0"/>
                        </a:spcAft>
                        <a:buClr>
                          <a:srgbClr val="595A59"/>
                        </a:buClr>
                        <a:buSzPts val="1800"/>
                        <a:buFont typeface="Calibri"/>
                        <a:buChar char="-"/>
                      </a:pPr>
                      <a:r>
                        <a:rPr lang="de-DE" sz="1800">
                          <a:solidFill>
                            <a:srgbClr val="595A59"/>
                          </a:solidFill>
                        </a:rPr>
                        <a:t>Other disbursements (electricity, water, etc.)</a:t>
                      </a:r>
                      <a:endParaRP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a:p>
            <a:pPr marL="0" lvl="0" indent="0" algn="l" rtl="0">
              <a:lnSpc>
                <a:spcPct val="90000"/>
              </a:lnSpc>
              <a:spcBef>
                <a:spcPts val="1000"/>
              </a:spcBef>
              <a:spcAft>
                <a:spcPts val="0"/>
              </a:spcAft>
              <a:buClr>
                <a:srgbClr val="595A59"/>
              </a:buClr>
              <a:buSzPts val="1800"/>
              <a:buNone/>
            </a:pPr>
            <a:endParaRPr/>
          </a:p>
          <a:p>
            <a:pPr marL="0" lvl="0" indent="0" algn="l" rtl="0">
              <a:lnSpc>
                <a:spcPct val="90000"/>
              </a:lnSpc>
              <a:spcBef>
                <a:spcPts val="1000"/>
              </a:spcBef>
              <a:spcAft>
                <a:spcPts val="0"/>
              </a:spcAft>
              <a:buClr>
                <a:srgbClr val="595A59"/>
              </a:buClr>
              <a:buSzPts val="1800"/>
              <a:buNone/>
            </a:pPr>
            <a:endParaRPr/>
          </a:p>
          <a:p>
            <a:pPr marL="0" lvl="0" indent="0" algn="l" rtl="0">
              <a:lnSpc>
                <a:spcPct val="90000"/>
              </a:lnSpc>
              <a:spcBef>
                <a:spcPts val="1000"/>
              </a:spcBef>
              <a:spcAft>
                <a:spcPts val="0"/>
              </a:spcAft>
              <a:buClr>
                <a:srgbClr val="595A59"/>
              </a:buClr>
              <a:buSzPts val="1800"/>
              <a:buNone/>
            </a:pPr>
            <a:r>
              <a:rPr lang="de-DE"/>
              <a:t>Liquidity Status</a:t>
            </a:r>
            <a:endParaRPr/>
          </a:p>
          <a:p>
            <a:pPr marL="0" lvl="0" indent="0" algn="l" rtl="0">
              <a:lnSpc>
                <a:spcPct val="90000"/>
              </a:lnSpc>
              <a:spcBef>
                <a:spcPts val="1000"/>
              </a:spcBef>
              <a:spcAft>
                <a:spcPts val="0"/>
              </a:spcAft>
              <a:buClr>
                <a:srgbClr val="595A59"/>
              </a:buClr>
              <a:buSzPts val="1400"/>
              <a:buNone/>
            </a:pPr>
            <a:r>
              <a:rPr lang="de-DE" sz="1400"/>
              <a:t> + Cash flow from operating activities</a:t>
            </a:r>
            <a:br>
              <a:rPr lang="de-DE" sz="1400"/>
            </a:br>
            <a:endParaRPr sz="1400"/>
          </a:p>
          <a:p>
            <a:pPr marL="0" lvl="0" indent="0" algn="l" rtl="0">
              <a:lnSpc>
                <a:spcPct val="90000"/>
              </a:lnSpc>
              <a:spcBef>
                <a:spcPts val="1000"/>
              </a:spcBef>
              <a:spcAft>
                <a:spcPts val="0"/>
              </a:spcAft>
              <a:buClr>
                <a:srgbClr val="595A59"/>
              </a:buClr>
              <a:buSzPts val="1400"/>
              <a:buNone/>
            </a:pPr>
            <a:r>
              <a:rPr lang="de-DE" sz="1400"/>
              <a:t>+ Cash flow from investing activities</a:t>
            </a:r>
            <a:endParaRPr/>
          </a:p>
          <a:p>
            <a:pPr marL="0" lvl="0" indent="0" algn="l" rtl="0">
              <a:lnSpc>
                <a:spcPct val="90000"/>
              </a:lnSpc>
              <a:spcBef>
                <a:spcPts val="1000"/>
              </a:spcBef>
              <a:spcAft>
                <a:spcPts val="0"/>
              </a:spcAft>
              <a:buClr>
                <a:srgbClr val="595A59"/>
              </a:buClr>
              <a:buSzPts val="1400"/>
              <a:buNone/>
            </a:pPr>
            <a:br>
              <a:rPr lang="de-DE" sz="1400"/>
            </a:br>
            <a:r>
              <a:rPr lang="de-DE" sz="1400"/>
              <a:t>+ Cash flow from financing activities</a:t>
            </a:r>
            <a:endParaRPr sz="1400"/>
          </a:p>
          <a:p>
            <a:pPr marL="0" lvl="0" indent="0" algn="l" rtl="0">
              <a:lnSpc>
                <a:spcPct val="90000"/>
              </a:lnSpc>
              <a:spcBef>
                <a:spcPts val="1000"/>
              </a:spcBef>
              <a:spcAft>
                <a:spcPts val="0"/>
              </a:spcAft>
              <a:buClr>
                <a:srgbClr val="595A59"/>
              </a:buClr>
              <a:buSzPts val="1400"/>
              <a:buNone/>
            </a:pPr>
            <a:endParaRPr sz="1400">
              <a:solidFill>
                <a:srgbClr val="79527B"/>
              </a:solidFill>
            </a:endParaRPr>
          </a:p>
          <a:p>
            <a:pPr marL="0" lvl="0" indent="0" algn="l" rtl="0">
              <a:lnSpc>
                <a:spcPct val="90000"/>
              </a:lnSpc>
              <a:spcBef>
                <a:spcPts val="1000"/>
              </a:spcBef>
              <a:spcAft>
                <a:spcPts val="0"/>
              </a:spcAft>
              <a:buClr>
                <a:srgbClr val="79527B"/>
              </a:buClr>
              <a:buSzPts val="1400"/>
              <a:buNone/>
            </a:pPr>
            <a:r>
              <a:rPr lang="de-DE" sz="1400">
                <a:solidFill>
                  <a:srgbClr val="79527B"/>
                </a:solidFill>
              </a:rPr>
              <a:t>= Change in cash and cash equivalents</a:t>
            </a:r>
            <a:br>
              <a:rPr lang="de-DE" sz="1400">
                <a:solidFill>
                  <a:srgbClr val="79527B"/>
                </a:solidFill>
              </a:rPr>
            </a:br>
            <a:r>
              <a:rPr lang="de-DE" sz="1400">
                <a:solidFill>
                  <a:srgbClr val="79527B"/>
                </a:solidFill>
              </a:rPr>
              <a:t> with effect on liquidity</a:t>
            </a:r>
            <a:endParaRPr sz="1400">
              <a:solidFill>
                <a:srgbClr val="79527B"/>
              </a:solidFill>
            </a:endParaRPr>
          </a:p>
        </p:txBody>
      </p:sp>
      <p:sp>
        <p:nvSpPr>
          <p:cNvPr id="1138" name="Google Shape;1138;p1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Cash inflows and outflows from operating activities as well as from investing and financing activities must be taken into account.</a:t>
            </a:r>
            <a:endParaRPr/>
          </a:p>
        </p:txBody>
      </p:sp>
      <p:sp>
        <p:nvSpPr>
          <p:cNvPr id="1139" name="Google Shape;1139;p1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de-DE"/>
              <a:t>Liquidity planning comprises the sub-plans "operating activities", "investing activities" and "financing activities".</a:t>
            </a:r>
            <a:endParaRPr/>
          </a:p>
        </p:txBody>
      </p:sp>
      <p:sp>
        <p:nvSpPr>
          <p:cNvPr id="1140" name="Google Shape;1140;p1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Basic structure of liquidity planning</a:t>
            </a:r>
            <a:endParaRPr/>
          </a:p>
        </p:txBody>
      </p:sp>
      <p:cxnSp>
        <p:nvCxnSpPr>
          <p:cNvPr id="1141" name="Google Shape;1141;p17"/>
          <p:cNvCxnSpPr/>
          <p:nvPr/>
        </p:nvCxnSpPr>
        <p:spPr>
          <a:xfrm>
            <a:off x="3752490" y="4558732"/>
            <a:ext cx="3364590" cy="0"/>
          </a:xfrm>
          <a:prstGeom prst="straightConnector1">
            <a:avLst/>
          </a:prstGeom>
          <a:noFill/>
          <a:ln w="9525" cap="flat" cmpd="sng">
            <a:solidFill>
              <a:srgbClr val="79527B"/>
            </a:solidFill>
            <a:prstDash val="solid"/>
            <a:miter lim="800000"/>
            <a:headEnd type="none" w="sm" len="sm"/>
            <a:tailEnd type="none" w="sm" len="sm"/>
          </a:ln>
        </p:spPr>
      </p:cxnSp>
      <p:sp>
        <p:nvSpPr>
          <p:cNvPr id="1142" name="Google Shape;1142;p17"/>
          <p:cNvSpPr/>
          <p:nvPr/>
        </p:nvSpPr>
        <p:spPr>
          <a:xfrm>
            <a:off x="7437120" y="3162107"/>
            <a:ext cx="4323079" cy="365760"/>
          </a:xfrm>
          <a:prstGeom prst="rect">
            <a:avLst/>
          </a:prstGeom>
          <a:solidFill>
            <a:srgbClr val="AB85AD"/>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Cash inflows and outflows from operating activities</a:t>
            </a:r>
            <a:endParaRPr sz="1400">
              <a:solidFill>
                <a:schemeClr val="lt1"/>
              </a:solidFill>
              <a:latin typeface="Calibri"/>
              <a:ea typeface="Calibri"/>
              <a:cs typeface="Calibri"/>
              <a:sym typeface="Calibri"/>
            </a:endParaRPr>
          </a:p>
        </p:txBody>
      </p:sp>
      <p:sp>
        <p:nvSpPr>
          <p:cNvPr id="1143" name="Google Shape;1143;p17"/>
          <p:cNvSpPr/>
          <p:nvPr/>
        </p:nvSpPr>
        <p:spPr>
          <a:xfrm>
            <a:off x="7437119" y="3624494"/>
            <a:ext cx="4323079" cy="365760"/>
          </a:xfrm>
          <a:prstGeom prst="rect">
            <a:avLst/>
          </a:prstGeom>
          <a:solidFill>
            <a:srgbClr val="AB85AD"/>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Net of investments / divestments</a:t>
            </a:r>
            <a:endParaRPr/>
          </a:p>
        </p:txBody>
      </p:sp>
      <p:sp>
        <p:nvSpPr>
          <p:cNvPr id="1144" name="Google Shape;1144;p17"/>
          <p:cNvSpPr/>
          <p:nvPr/>
        </p:nvSpPr>
        <p:spPr>
          <a:xfrm>
            <a:off x="7437118" y="4071118"/>
            <a:ext cx="4323079" cy="365760"/>
          </a:xfrm>
          <a:prstGeom prst="rect">
            <a:avLst/>
          </a:prstGeom>
          <a:solidFill>
            <a:srgbClr val="AB85AD"/>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Net balance from external financing activities</a:t>
            </a:r>
            <a:endParaRPr sz="1400">
              <a:solidFill>
                <a:schemeClr val="lt1"/>
              </a:solidFill>
              <a:latin typeface="Calibri"/>
              <a:ea typeface="Calibri"/>
              <a:cs typeface="Calibri"/>
              <a:sym typeface="Calibri"/>
            </a:endParaRPr>
          </a:p>
        </p:txBody>
      </p:sp>
      <p:sp>
        <p:nvSpPr>
          <p:cNvPr id="1145" name="Google Shape;1145;p17"/>
          <p:cNvSpPr/>
          <p:nvPr/>
        </p:nvSpPr>
        <p:spPr>
          <a:xfrm>
            <a:off x="7437117" y="4773837"/>
            <a:ext cx="4323079" cy="365760"/>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Financial resources = sum of all above items</a:t>
            </a:r>
            <a:endParaRPr sz="1400">
              <a:solidFill>
                <a:schemeClr val="lt1"/>
              </a:solidFill>
              <a:latin typeface="Calibri"/>
              <a:ea typeface="Calibri"/>
              <a:cs typeface="Calibri"/>
              <a:sym typeface="Calibri"/>
            </a:endParaRPr>
          </a:p>
        </p:txBody>
      </p:sp>
      <p:sp>
        <p:nvSpPr>
          <p:cNvPr id="1146" name="Google Shape;1146;p17"/>
          <p:cNvSpPr/>
          <p:nvPr/>
        </p:nvSpPr>
        <p:spPr>
          <a:xfrm>
            <a:off x="7437116" y="2699682"/>
            <a:ext cx="4323079" cy="365760"/>
          </a:xfrm>
          <a:prstGeom prst="rect">
            <a:avLst/>
          </a:prstGeom>
          <a:solidFill>
            <a:srgbClr val="AB85AD"/>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Available Liquidity</a:t>
            </a:r>
            <a:endParaRPr sz="1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8"/>
          <p:cNvSpPr txBox="1">
            <a:spLocks noGrp="1"/>
          </p:cNvSpPr>
          <p:nvPr>
            <p:ph type="body" idx="2"/>
          </p:nvPr>
        </p:nvSpPr>
        <p:spPr>
          <a:xfrm>
            <a:off x="389965" y="1637402"/>
            <a:ext cx="3189996" cy="383052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Due </a:t>
            </a:r>
            <a:r>
              <a:rPr lang="de-DE" dirty="0" err="1"/>
              <a:t>to</a:t>
            </a:r>
            <a:r>
              <a:rPr lang="de-DE" dirty="0"/>
              <a:t> the </a:t>
            </a:r>
            <a:r>
              <a:rPr lang="de-DE" dirty="0" err="1"/>
              <a:t>linking</a:t>
            </a:r>
            <a:r>
              <a:rPr lang="de-DE" dirty="0"/>
              <a:t> of </a:t>
            </a:r>
            <a:r>
              <a:rPr lang="de-DE" dirty="0" err="1"/>
              <a:t>profit</a:t>
            </a:r>
            <a:r>
              <a:rPr lang="de-DE" dirty="0"/>
              <a:t> and </a:t>
            </a:r>
            <a:r>
              <a:rPr lang="de-DE" dirty="0" err="1"/>
              <a:t>loss</a:t>
            </a:r>
            <a:r>
              <a:rPr lang="de-DE" dirty="0"/>
              <a:t> </a:t>
            </a:r>
            <a:r>
              <a:rPr lang="de-DE" dirty="0" err="1"/>
              <a:t>planning</a:t>
            </a:r>
            <a:r>
              <a:rPr lang="de-DE" dirty="0"/>
              <a:t>, </a:t>
            </a:r>
            <a:r>
              <a:rPr lang="de-DE" dirty="0" err="1"/>
              <a:t>liquidity</a:t>
            </a:r>
            <a:r>
              <a:rPr lang="de-DE" dirty="0"/>
              <a:t> </a:t>
            </a:r>
            <a:r>
              <a:rPr lang="de-DE" dirty="0" err="1"/>
              <a:t>planning</a:t>
            </a:r>
            <a:r>
              <a:rPr lang="de-DE" dirty="0"/>
              <a:t> and </a:t>
            </a:r>
            <a:r>
              <a:rPr lang="de-DE" dirty="0" err="1"/>
              <a:t>balance</a:t>
            </a:r>
            <a:r>
              <a:rPr lang="de-DE" dirty="0"/>
              <a:t> </a:t>
            </a:r>
            <a:r>
              <a:rPr lang="de-DE" dirty="0" err="1"/>
              <a:t>sheet</a:t>
            </a:r>
            <a:r>
              <a:rPr lang="de-DE" dirty="0"/>
              <a:t> </a:t>
            </a:r>
            <a:r>
              <a:rPr lang="de-DE" dirty="0" err="1"/>
              <a:t>planning</a:t>
            </a:r>
            <a:r>
              <a:rPr lang="de-DE" dirty="0"/>
              <a:t>, </a:t>
            </a:r>
            <a:r>
              <a:rPr lang="de-DE" dirty="0" err="1"/>
              <a:t>this</a:t>
            </a:r>
            <a:r>
              <a:rPr lang="de-DE" dirty="0"/>
              <a:t> </a:t>
            </a:r>
            <a:r>
              <a:rPr lang="de-DE" dirty="0" err="1"/>
              <a:t>is</a:t>
            </a:r>
            <a:r>
              <a:rPr lang="de-DE" dirty="0"/>
              <a:t> also </a:t>
            </a:r>
            <a:r>
              <a:rPr lang="de-DE" dirty="0" err="1"/>
              <a:t>referred</a:t>
            </a:r>
            <a:r>
              <a:rPr lang="de-DE" dirty="0"/>
              <a:t> </a:t>
            </a:r>
            <a:r>
              <a:rPr lang="de-DE" dirty="0" err="1"/>
              <a:t>to</a:t>
            </a:r>
            <a:r>
              <a:rPr lang="de-DE" dirty="0"/>
              <a:t> </a:t>
            </a:r>
            <a:r>
              <a:rPr lang="de-DE" dirty="0" err="1"/>
              <a:t>as</a:t>
            </a:r>
            <a:r>
              <a:rPr lang="de-DE" dirty="0"/>
              <a:t> "</a:t>
            </a:r>
            <a:r>
              <a:rPr lang="de-DE" dirty="0" err="1"/>
              <a:t>integrated</a:t>
            </a:r>
            <a:r>
              <a:rPr lang="de-DE" dirty="0"/>
              <a:t> </a:t>
            </a:r>
            <a:r>
              <a:rPr lang="de-DE" dirty="0" err="1"/>
              <a:t>planning</a:t>
            </a:r>
            <a:r>
              <a:rPr lang="de-DE" dirty="0"/>
              <a:t>".</a:t>
            </a:r>
          </a:p>
        </p:txBody>
      </p:sp>
      <p:sp>
        <p:nvSpPr>
          <p:cNvPr id="1153" name="Google Shape;1153;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There is a close connection between liquidity planning, profit and loss planning, and balance sheet planning</a:t>
            </a:r>
            <a:endParaRPr/>
          </a:p>
        </p:txBody>
      </p:sp>
      <p:sp>
        <p:nvSpPr>
          <p:cNvPr id="1154" name="Google Shape;1154;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Integrated corporate planning</a:t>
            </a:r>
            <a:endParaRPr/>
          </a:p>
        </p:txBody>
      </p:sp>
      <p:sp>
        <p:nvSpPr>
          <p:cNvPr id="1155" name="Google Shape;1155;p18"/>
          <p:cNvSpPr/>
          <p:nvPr/>
        </p:nvSpPr>
        <p:spPr>
          <a:xfrm>
            <a:off x="3752491" y="1637400"/>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Profit and loss planning</a:t>
            </a:r>
            <a:endParaRPr/>
          </a:p>
        </p:txBody>
      </p:sp>
      <p:sp>
        <p:nvSpPr>
          <p:cNvPr id="1156" name="Google Shape;1156;p18"/>
          <p:cNvSpPr/>
          <p:nvPr/>
        </p:nvSpPr>
        <p:spPr>
          <a:xfrm>
            <a:off x="9294769" y="1637401"/>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Balance sheet planning</a:t>
            </a:r>
            <a:endParaRPr/>
          </a:p>
        </p:txBody>
      </p:sp>
      <p:sp>
        <p:nvSpPr>
          <p:cNvPr id="1157" name="Google Shape;1157;p18"/>
          <p:cNvSpPr/>
          <p:nvPr/>
        </p:nvSpPr>
        <p:spPr>
          <a:xfrm>
            <a:off x="6523630" y="1637401"/>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Preparation / coordination of the subplans</a:t>
            </a:r>
            <a:endParaRPr sz="1400">
              <a:solidFill>
                <a:schemeClr val="lt1"/>
              </a:solidFill>
              <a:latin typeface="Calibri"/>
              <a:ea typeface="Calibri"/>
              <a:cs typeface="Calibri"/>
              <a:sym typeface="Calibri"/>
            </a:endParaRPr>
          </a:p>
        </p:txBody>
      </p:sp>
      <p:sp>
        <p:nvSpPr>
          <p:cNvPr id="1158" name="Google Shape;1158;p18"/>
          <p:cNvSpPr/>
          <p:nvPr/>
        </p:nvSpPr>
        <p:spPr>
          <a:xfrm>
            <a:off x="6518294" y="5046418"/>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Liquidity planning</a:t>
            </a:r>
            <a:endParaRPr/>
          </a:p>
        </p:txBody>
      </p:sp>
      <p:sp>
        <p:nvSpPr>
          <p:cNvPr id="1159" name="Google Shape;1159;p18"/>
          <p:cNvSpPr/>
          <p:nvPr/>
        </p:nvSpPr>
        <p:spPr>
          <a:xfrm>
            <a:off x="3752489" y="2385309"/>
            <a:ext cx="2465430" cy="3240803"/>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Total </a:t>
            </a:r>
            <a:r>
              <a:rPr lang="de-DE" sz="1400" dirty="0" err="1">
                <a:solidFill>
                  <a:srgbClr val="79527B"/>
                </a:solidFill>
                <a:latin typeface="Calibri"/>
                <a:ea typeface="Calibri"/>
                <a:cs typeface="Calibri"/>
                <a:sym typeface="Calibri"/>
              </a:rPr>
              <a:t>output</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Cost</a:t>
            </a:r>
            <a:r>
              <a:rPr lang="de-DE" sz="1400" dirty="0">
                <a:solidFill>
                  <a:srgbClr val="79527B"/>
                </a:solidFill>
                <a:latin typeface="Calibri"/>
                <a:ea typeface="Calibri"/>
                <a:cs typeface="Calibri"/>
                <a:sym typeface="Calibri"/>
              </a:rPr>
              <a:t> of </a:t>
            </a:r>
            <a:r>
              <a:rPr lang="de-DE" sz="1400" dirty="0" err="1">
                <a:solidFill>
                  <a:srgbClr val="79527B"/>
                </a:solidFill>
                <a:latin typeface="Calibri"/>
                <a:ea typeface="Calibri"/>
                <a:cs typeface="Calibri"/>
                <a:sym typeface="Calibri"/>
              </a:rPr>
              <a:t>materials</a:t>
            </a:r>
            <a:endParaRPr dirty="0"/>
          </a:p>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 </a:t>
            </a:r>
            <a:r>
              <a:rPr lang="de-DE" sz="1400" b="1" dirty="0" err="1">
                <a:solidFill>
                  <a:srgbClr val="79527B"/>
                </a:solidFill>
                <a:latin typeface="Calibri"/>
                <a:ea typeface="Calibri"/>
                <a:cs typeface="Calibri"/>
                <a:sym typeface="Calibri"/>
              </a:rPr>
              <a:t>Gross</a:t>
            </a:r>
            <a:r>
              <a:rPr lang="de-DE" sz="1400" b="1" dirty="0">
                <a:solidFill>
                  <a:srgbClr val="79527B"/>
                </a:solidFill>
                <a:latin typeface="Calibri"/>
                <a:ea typeface="Calibri"/>
                <a:cs typeface="Calibri"/>
                <a:sym typeface="Calibri"/>
              </a:rPr>
              <a:t> </a:t>
            </a:r>
            <a:r>
              <a:rPr lang="de-DE" sz="1400" b="1" dirty="0" err="1">
                <a:solidFill>
                  <a:srgbClr val="79527B"/>
                </a:solidFill>
                <a:latin typeface="Calibri"/>
                <a:ea typeface="Calibri"/>
                <a:cs typeface="Calibri"/>
                <a:sym typeface="Calibri"/>
              </a:rPr>
              <a:t>profit</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Personnel</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expenses</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Other </a:t>
            </a:r>
            <a:r>
              <a:rPr lang="de-DE" sz="1400" dirty="0" err="1">
                <a:solidFill>
                  <a:srgbClr val="79527B"/>
                </a:solidFill>
                <a:latin typeface="Calibri"/>
                <a:ea typeface="Calibri"/>
                <a:cs typeface="Calibri"/>
                <a:sym typeface="Calibri"/>
              </a:rPr>
              <a:t>operating</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expenses</a:t>
            </a:r>
            <a:r>
              <a:rPr lang="de-DE" sz="1400" dirty="0">
                <a:solidFill>
                  <a:srgbClr val="79527B"/>
                </a:solidFill>
                <a:latin typeface="Calibri"/>
                <a:ea typeface="Calibri"/>
                <a:cs typeface="Calibri"/>
                <a:sym typeface="Calibri"/>
              </a:rPr>
              <a:t> </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EBITDA**</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Depreciation</a:t>
            </a:r>
            <a:r>
              <a:rPr lang="de-DE" sz="1400" dirty="0">
                <a:solidFill>
                  <a:srgbClr val="79527B"/>
                </a:solidFill>
                <a:latin typeface="Calibri"/>
                <a:ea typeface="Calibri"/>
                <a:cs typeface="Calibri"/>
                <a:sym typeface="Calibri"/>
              </a:rPr>
              <a:t> and </a:t>
            </a:r>
            <a:r>
              <a:rPr lang="de-DE" sz="1400" dirty="0" err="1">
                <a:solidFill>
                  <a:srgbClr val="79527B"/>
                </a:solidFill>
                <a:latin typeface="Calibri"/>
                <a:ea typeface="Calibri"/>
                <a:cs typeface="Calibri"/>
                <a:sym typeface="Calibri"/>
              </a:rPr>
              <a:t>amortization</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EBIT*</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Financial </a:t>
            </a:r>
            <a:r>
              <a:rPr lang="de-DE" sz="1400" dirty="0" err="1">
                <a:solidFill>
                  <a:srgbClr val="79527B"/>
                </a:solidFill>
                <a:latin typeface="Calibri"/>
                <a:ea typeface="Calibri"/>
                <a:cs typeface="Calibri"/>
                <a:sym typeface="Calibri"/>
              </a:rPr>
              <a:t>result</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Operating </a:t>
            </a:r>
            <a:r>
              <a:rPr lang="de-DE" sz="1400" b="1" dirty="0" err="1">
                <a:solidFill>
                  <a:srgbClr val="79527B"/>
                </a:solidFill>
                <a:latin typeface="Calibri"/>
                <a:ea typeface="Calibri"/>
                <a:cs typeface="Calibri"/>
                <a:sym typeface="Calibri"/>
              </a:rPr>
              <a:t>result</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Non-</a:t>
            </a:r>
            <a:r>
              <a:rPr lang="de-DE" sz="1400" dirty="0" err="1">
                <a:solidFill>
                  <a:srgbClr val="79527B"/>
                </a:solidFill>
                <a:latin typeface="Calibri"/>
                <a:ea typeface="Calibri"/>
                <a:cs typeface="Calibri"/>
                <a:sym typeface="Calibri"/>
              </a:rPr>
              <a:t>operating</a:t>
            </a: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result</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t>
            </a:r>
            <a:r>
              <a:rPr lang="de-DE" sz="1400" dirty="0" err="1">
                <a:solidFill>
                  <a:srgbClr val="79527B"/>
                </a:solidFill>
                <a:latin typeface="Calibri"/>
                <a:ea typeface="Calibri"/>
                <a:cs typeface="Calibri"/>
                <a:sym typeface="Calibri"/>
              </a:rPr>
              <a:t>Taxes</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Net </a:t>
            </a:r>
            <a:r>
              <a:rPr lang="de-DE" sz="1400" b="1" dirty="0" err="1">
                <a:solidFill>
                  <a:srgbClr val="79527B"/>
                </a:solidFill>
                <a:latin typeface="Calibri"/>
                <a:ea typeface="Calibri"/>
                <a:cs typeface="Calibri"/>
                <a:sym typeface="Calibri"/>
              </a:rPr>
              <a:t>income</a:t>
            </a:r>
            <a:r>
              <a:rPr lang="de-DE" sz="1400" b="1" dirty="0">
                <a:solidFill>
                  <a:srgbClr val="79527B"/>
                </a:solidFill>
                <a:latin typeface="Calibri"/>
                <a:ea typeface="Calibri"/>
                <a:cs typeface="Calibri"/>
                <a:sym typeface="Calibri"/>
              </a:rPr>
              <a:t>/</a:t>
            </a:r>
            <a:r>
              <a:rPr lang="de-DE" sz="1400" b="1" dirty="0" err="1">
                <a:solidFill>
                  <a:srgbClr val="79527B"/>
                </a:solidFill>
                <a:latin typeface="Calibri"/>
                <a:ea typeface="Calibri"/>
                <a:cs typeface="Calibri"/>
                <a:sym typeface="Calibri"/>
              </a:rPr>
              <a:t>loss</a:t>
            </a:r>
            <a:r>
              <a:rPr lang="de-DE" sz="1400" b="1" dirty="0">
                <a:solidFill>
                  <a:srgbClr val="79527B"/>
                </a:solidFill>
                <a:latin typeface="Calibri"/>
                <a:ea typeface="Calibri"/>
                <a:cs typeface="Calibri"/>
                <a:sym typeface="Calibri"/>
              </a:rPr>
              <a:t> </a:t>
            </a:r>
            <a:r>
              <a:rPr lang="de-DE" sz="1400" b="1" dirty="0" err="1">
                <a:solidFill>
                  <a:srgbClr val="79527B"/>
                </a:solidFill>
                <a:latin typeface="Calibri"/>
                <a:ea typeface="Calibri"/>
                <a:cs typeface="Calibri"/>
                <a:sym typeface="Calibri"/>
              </a:rPr>
              <a:t>for</a:t>
            </a:r>
            <a:r>
              <a:rPr lang="de-DE" sz="1400" b="1" dirty="0">
                <a:solidFill>
                  <a:srgbClr val="79527B"/>
                </a:solidFill>
                <a:latin typeface="Calibri"/>
                <a:ea typeface="Calibri"/>
                <a:cs typeface="Calibri"/>
                <a:sym typeface="Calibri"/>
              </a:rPr>
              <a:t> the </a:t>
            </a:r>
            <a:r>
              <a:rPr lang="de-DE" sz="1400" b="1" dirty="0" err="1">
                <a:solidFill>
                  <a:srgbClr val="79527B"/>
                </a:solidFill>
                <a:latin typeface="Calibri"/>
                <a:ea typeface="Calibri"/>
                <a:cs typeface="Calibri"/>
                <a:sym typeface="Calibri"/>
              </a:rPr>
              <a:t>year</a:t>
            </a:r>
            <a:endParaRPr sz="1400" b="1" dirty="0">
              <a:solidFill>
                <a:srgbClr val="79527B"/>
              </a:solidFill>
              <a:latin typeface="Calibri"/>
              <a:ea typeface="Calibri"/>
              <a:cs typeface="Calibri"/>
              <a:sym typeface="Calibri"/>
            </a:endParaRPr>
          </a:p>
        </p:txBody>
      </p:sp>
      <p:sp>
        <p:nvSpPr>
          <p:cNvPr id="1160" name="Google Shape;1160;p18"/>
          <p:cNvSpPr/>
          <p:nvPr/>
        </p:nvSpPr>
        <p:spPr>
          <a:xfrm>
            <a:off x="6523627" y="2400549"/>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79527B"/>
                </a:solidFill>
                <a:latin typeface="Calibri"/>
                <a:ea typeface="Calibri"/>
                <a:cs typeface="Calibri"/>
                <a:sym typeface="Calibri"/>
              </a:rPr>
              <a:t>Sales planning</a:t>
            </a:r>
            <a:endParaRPr/>
          </a:p>
        </p:txBody>
      </p:sp>
      <p:sp>
        <p:nvSpPr>
          <p:cNvPr id="1161" name="Google Shape;1161;p18"/>
          <p:cNvSpPr/>
          <p:nvPr/>
        </p:nvSpPr>
        <p:spPr>
          <a:xfrm>
            <a:off x="6523630" y="2819900"/>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79527B"/>
                </a:solidFill>
                <a:latin typeface="Calibri"/>
                <a:ea typeface="Calibri"/>
                <a:cs typeface="Calibri"/>
                <a:sym typeface="Calibri"/>
              </a:rPr>
              <a:t>Procurement</a:t>
            </a:r>
            <a:endParaRPr/>
          </a:p>
        </p:txBody>
      </p:sp>
      <p:sp>
        <p:nvSpPr>
          <p:cNvPr id="1162" name="Google Shape;1162;p18"/>
          <p:cNvSpPr/>
          <p:nvPr/>
        </p:nvSpPr>
        <p:spPr>
          <a:xfrm>
            <a:off x="6523626" y="3216140"/>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79527B"/>
                </a:solidFill>
                <a:latin typeface="Calibri"/>
                <a:ea typeface="Calibri"/>
                <a:cs typeface="Calibri"/>
                <a:sym typeface="Calibri"/>
              </a:rPr>
              <a:t>Personnel</a:t>
            </a:r>
            <a:endParaRPr/>
          </a:p>
        </p:txBody>
      </p:sp>
      <p:sp>
        <p:nvSpPr>
          <p:cNvPr id="1163" name="Google Shape;1163;p18"/>
          <p:cNvSpPr/>
          <p:nvPr/>
        </p:nvSpPr>
        <p:spPr>
          <a:xfrm>
            <a:off x="6523625" y="3593529"/>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79527B"/>
                </a:solidFill>
                <a:latin typeface="Calibri"/>
                <a:ea typeface="Calibri"/>
                <a:cs typeface="Calibri"/>
                <a:sym typeface="Calibri"/>
              </a:rPr>
              <a:t>Other expenses</a:t>
            </a:r>
            <a:endParaRPr/>
          </a:p>
        </p:txBody>
      </p:sp>
      <p:sp>
        <p:nvSpPr>
          <p:cNvPr id="1164" name="Google Shape;1164;p18"/>
          <p:cNvSpPr/>
          <p:nvPr/>
        </p:nvSpPr>
        <p:spPr>
          <a:xfrm>
            <a:off x="6523624" y="4051876"/>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79527B"/>
                </a:solidFill>
                <a:latin typeface="Calibri"/>
                <a:ea typeface="Calibri"/>
                <a:cs typeface="Calibri"/>
                <a:sym typeface="Calibri"/>
              </a:rPr>
              <a:t>Investments</a:t>
            </a:r>
            <a:endParaRPr/>
          </a:p>
        </p:txBody>
      </p:sp>
      <p:cxnSp>
        <p:nvCxnSpPr>
          <p:cNvPr id="1165" name="Google Shape;1165;p18"/>
          <p:cNvCxnSpPr>
            <a:stCxn id="1160" idx="1"/>
          </p:cNvCxnSpPr>
          <p:nvPr/>
        </p:nvCxnSpPr>
        <p:spPr>
          <a:xfrm rot="10800000">
            <a:off x="6217927" y="2556635"/>
            <a:ext cx="305700"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66" name="Google Shape;1166;p18"/>
          <p:cNvCxnSpPr/>
          <p:nvPr/>
        </p:nvCxnSpPr>
        <p:spPr>
          <a:xfrm rot="10800000">
            <a:off x="6219122" y="2984909"/>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7" name="Google Shape;1167;p18"/>
          <p:cNvCxnSpPr/>
          <p:nvPr/>
        </p:nvCxnSpPr>
        <p:spPr>
          <a:xfrm rot="10800000">
            <a:off x="6223258" y="3380744"/>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8" name="Google Shape;1168;p18"/>
          <p:cNvCxnSpPr/>
          <p:nvPr/>
        </p:nvCxnSpPr>
        <p:spPr>
          <a:xfrm rot="10800000">
            <a:off x="6223258" y="3741094"/>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9" name="Google Shape;1169;p18"/>
          <p:cNvCxnSpPr/>
          <p:nvPr/>
        </p:nvCxnSpPr>
        <p:spPr>
          <a:xfrm rot="10800000">
            <a:off x="6217918" y="4242956"/>
            <a:ext cx="305706" cy="1"/>
          </a:xfrm>
          <a:prstGeom prst="straightConnector1">
            <a:avLst/>
          </a:prstGeom>
          <a:noFill/>
          <a:ln w="9525" cap="flat" cmpd="sng">
            <a:solidFill>
              <a:srgbClr val="79527B"/>
            </a:solidFill>
            <a:prstDash val="solid"/>
            <a:miter lim="800000"/>
            <a:headEnd type="none" w="sm" len="sm"/>
            <a:tailEnd type="triangle" w="med" len="med"/>
          </a:ln>
        </p:spPr>
      </p:cxnSp>
      <p:sp>
        <p:nvSpPr>
          <p:cNvPr id="1170" name="Google Shape;1170;p18"/>
          <p:cNvSpPr/>
          <p:nvPr/>
        </p:nvSpPr>
        <p:spPr>
          <a:xfrm>
            <a:off x="9290334" y="2385308"/>
            <a:ext cx="2465430" cy="3240803"/>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a:solidFill>
                  <a:srgbClr val="79527B"/>
                </a:solidFill>
                <a:latin typeface="Calibri"/>
                <a:ea typeface="Calibri"/>
                <a:cs typeface="Calibri"/>
                <a:sym typeface="Calibri"/>
              </a:rPr>
              <a:t>Assets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Fixed assets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Current assets (inventories, cash and cash equivalents)</a:t>
            </a:r>
            <a:br>
              <a:rPr lang="de-DE" sz="1400" b="1">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endParaRPr sz="1400" b="1">
              <a:solidFill>
                <a:srgbClr val="79527B"/>
              </a:solidFill>
              <a:latin typeface="Calibri"/>
              <a:ea typeface="Calibri"/>
              <a:cs typeface="Calibri"/>
              <a:sym typeface="Calibri"/>
            </a:endParaRPr>
          </a:p>
          <a:p>
            <a:pPr marL="0" marR="0" lvl="0" indent="0" algn="l" rtl="0">
              <a:spcBef>
                <a:spcPts val="0"/>
              </a:spcBef>
              <a:spcAft>
                <a:spcPts val="0"/>
              </a:spcAft>
              <a:buNone/>
            </a:pPr>
            <a:r>
              <a:rPr lang="de-DE" sz="1400" b="1">
                <a:solidFill>
                  <a:srgbClr val="79527B"/>
                </a:solidFill>
                <a:latin typeface="Calibri"/>
                <a:ea typeface="Calibri"/>
                <a:cs typeface="Calibri"/>
                <a:sym typeface="Calibri"/>
              </a:rPr>
              <a:t>Equity and liabilities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Equity</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Accruals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Liabilities</a:t>
            </a:r>
            <a:endParaRPr sz="1400">
              <a:solidFill>
                <a:srgbClr val="79527B"/>
              </a:solidFill>
              <a:latin typeface="Calibri"/>
              <a:ea typeface="Calibri"/>
              <a:cs typeface="Calibri"/>
              <a:sym typeface="Calibri"/>
            </a:endParaRPr>
          </a:p>
        </p:txBody>
      </p:sp>
      <p:sp>
        <p:nvSpPr>
          <p:cNvPr id="1171" name="Google Shape;1171;p18"/>
          <p:cNvSpPr/>
          <p:nvPr/>
        </p:nvSpPr>
        <p:spPr>
          <a:xfrm>
            <a:off x="6523629" y="5797384"/>
            <a:ext cx="2465430" cy="779272"/>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Cash flow statement</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Cash and cash equivalents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Interest income / expense</a:t>
            </a:r>
            <a:endParaRPr sz="1400" b="1">
              <a:solidFill>
                <a:srgbClr val="79527B"/>
              </a:solidFill>
              <a:latin typeface="Calibri"/>
              <a:ea typeface="Calibri"/>
              <a:cs typeface="Calibri"/>
              <a:sym typeface="Calibri"/>
            </a:endParaRPr>
          </a:p>
        </p:txBody>
      </p:sp>
      <p:cxnSp>
        <p:nvCxnSpPr>
          <p:cNvPr id="1172" name="Google Shape;1172;p18"/>
          <p:cNvCxnSpPr/>
          <p:nvPr/>
        </p:nvCxnSpPr>
        <p:spPr>
          <a:xfrm>
            <a:off x="6237594" y="4701303"/>
            <a:ext cx="3057175"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73" name="Google Shape;1173;p18"/>
          <p:cNvCxnSpPr>
            <a:stCxn id="1170" idx="2"/>
            <a:endCxn id="1171" idx="3"/>
          </p:cNvCxnSpPr>
          <p:nvPr/>
        </p:nvCxnSpPr>
        <p:spPr>
          <a:xfrm rot="5400000">
            <a:off x="9475599" y="5139661"/>
            <a:ext cx="561000" cy="1533900"/>
          </a:xfrm>
          <a:prstGeom prst="bentConnector2">
            <a:avLst/>
          </a:prstGeom>
          <a:noFill/>
          <a:ln w="9525" cap="flat" cmpd="sng">
            <a:solidFill>
              <a:srgbClr val="79527B"/>
            </a:solidFill>
            <a:prstDash val="solid"/>
            <a:miter lim="800000"/>
            <a:headEnd type="triangle" w="med" len="med"/>
            <a:tailEnd type="triangle" w="med" len="med"/>
          </a:ln>
        </p:spPr>
      </p:cxnSp>
      <p:cxnSp>
        <p:nvCxnSpPr>
          <p:cNvPr id="1174" name="Google Shape;1174;p18"/>
          <p:cNvCxnSpPr>
            <a:stCxn id="1171" idx="1"/>
            <a:endCxn id="1159" idx="2"/>
          </p:cNvCxnSpPr>
          <p:nvPr/>
        </p:nvCxnSpPr>
        <p:spPr>
          <a:xfrm rot="10800000">
            <a:off x="4985229" y="5626020"/>
            <a:ext cx="1538400" cy="561000"/>
          </a:xfrm>
          <a:prstGeom prst="bentConnector2">
            <a:avLst/>
          </a:prstGeom>
          <a:noFill/>
          <a:ln w="9525" cap="flat" cmpd="sng">
            <a:solidFill>
              <a:srgbClr val="79527B"/>
            </a:solidFill>
            <a:prstDash val="solid"/>
            <a:miter lim="800000"/>
            <a:headEnd type="triangle" w="med" len="med"/>
            <a:tailEnd type="triangle" w="med" len="med"/>
          </a:ln>
        </p:spPr>
      </p:cxnSp>
      <p:sp>
        <p:nvSpPr>
          <p:cNvPr id="2" name="Textfeld 1">
            <a:extLst>
              <a:ext uri="{FF2B5EF4-FFF2-40B4-BE49-F238E27FC236}">
                <a16:creationId xmlns:a16="http://schemas.microsoft.com/office/drawing/2014/main" id="{AAD22A24-7AF0-3FE4-1827-B10E42ABA467}"/>
              </a:ext>
            </a:extLst>
          </p:cNvPr>
          <p:cNvSpPr txBox="1"/>
          <p:nvPr/>
        </p:nvSpPr>
        <p:spPr>
          <a:xfrm>
            <a:off x="489526" y="4833985"/>
            <a:ext cx="3243287" cy="1261884"/>
          </a:xfrm>
          <a:prstGeom prst="rect">
            <a:avLst/>
          </a:prstGeom>
          <a:noFill/>
        </p:spPr>
        <p:txBody>
          <a:bodyPr wrap="square" rtlCol="0">
            <a:spAutoFit/>
          </a:bodyPr>
          <a:lstStyle/>
          <a:p>
            <a:pPr>
              <a:spcBef>
                <a:spcPts val="1200"/>
              </a:spcBef>
            </a:pP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*EBIT: </a:t>
            </a:r>
            <a:r>
              <a:rPr lang="en-GB" dirty="0">
                <a:solidFill>
                  <a:srgbClr val="595A59"/>
                </a:solidFill>
                <a:latin typeface="Calibri" panose="020F0502020204030204" pitchFamily="34" charset="0"/>
                <a:ea typeface="Calibri" panose="020F0502020204030204" pitchFamily="34" charset="0"/>
                <a:cs typeface="Calibri" panose="020F0502020204030204" pitchFamily="34" charset="0"/>
              </a:rPr>
              <a:t>Earnings before interest and taxes</a:t>
            </a: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 </a:t>
            </a:r>
          </a:p>
          <a:p>
            <a:pPr>
              <a:spcBef>
                <a:spcPts val="1200"/>
              </a:spcBef>
            </a:pP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**EBITDA: E</a:t>
            </a:r>
            <a:r>
              <a:rPr lang="en-GB" dirty="0">
                <a:solidFill>
                  <a:srgbClr val="595A59"/>
                </a:solidFill>
                <a:latin typeface="Calibri" panose="020F0502020204030204" pitchFamily="34" charset="0"/>
                <a:ea typeface="Calibri" panose="020F0502020204030204" pitchFamily="34" charset="0"/>
                <a:cs typeface="Calibri" panose="020F0502020204030204" pitchFamily="34" charset="0"/>
              </a:rPr>
              <a:t>arnings before interest, taxes, depreciation and amortization</a:t>
            </a:r>
            <a:endParaRPr lang="de-DE" dirty="0">
              <a:solidFill>
                <a:srgbClr val="595A59"/>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endParaRPr lang="en-GB"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Liquidity planning takes into account all incoming and outgoing payments already booked as well as the planned values. Together with the account balance and the credit line, this results in the available liquidity.</a:t>
            </a:r>
            <a:endParaRPr/>
          </a:p>
        </p:txBody>
      </p:sp>
      <p:sp>
        <p:nvSpPr>
          <p:cNvPr id="1181" name="Google Shape;1181;p1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Both actual and planned values are taken into account in liquidity planning</a:t>
            </a:r>
            <a:endParaRPr/>
          </a:p>
        </p:txBody>
      </p:sp>
      <p:sp>
        <p:nvSpPr>
          <p:cNvPr id="1182" name="Google Shape;1182;p1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Structure of liquidity planning</a:t>
            </a:r>
            <a:endParaRPr/>
          </a:p>
        </p:txBody>
      </p:sp>
      <p:sp>
        <p:nvSpPr>
          <p:cNvPr id="1183" name="Google Shape;1183;p19"/>
          <p:cNvSpPr/>
          <p:nvPr/>
        </p:nvSpPr>
        <p:spPr>
          <a:xfrm>
            <a:off x="3752491" y="1637400"/>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PLAN values</a:t>
            </a:r>
            <a:endParaRPr/>
          </a:p>
        </p:txBody>
      </p:sp>
      <p:sp>
        <p:nvSpPr>
          <p:cNvPr id="1184" name="Google Shape;1184;p19"/>
          <p:cNvSpPr/>
          <p:nvPr/>
        </p:nvSpPr>
        <p:spPr>
          <a:xfrm>
            <a:off x="3752489" y="2385309"/>
            <a:ext cx="2465430" cy="161749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Sales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Cost of materials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Third-party services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Other costs</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Interest and amortization</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Investments / divestments</a:t>
            </a:r>
            <a:endParaRPr sz="1400">
              <a:solidFill>
                <a:srgbClr val="79527B"/>
              </a:solidFill>
              <a:latin typeface="Calibri"/>
              <a:ea typeface="Calibri"/>
              <a:cs typeface="Calibri"/>
              <a:sym typeface="Calibri"/>
            </a:endParaRPr>
          </a:p>
        </p:txBody>
      </p:sp>
      <p:sp>
        <p:nvSpPr>
          <p:cNvPr id="1185" name="Google Shape;1185;p19"/>
          <p:cNvSpPr/>
          <p:nvPr/>
        </p:nvSpPr>
        <p:spPr>
          <a:xfrm>
            <a:off x="3749820" y="4092845"/>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a:solidFill>
                  <a:schemeClr val="lt1"/>
                </a:solidFill>
                <a:latin typeface="Calibri"/>
                <a:ea typeface="Calibri"/>
                <a:cs typeface="Calibri"/>
                <a:sym typeface="Calibri"/>
              </a:rPr>
              <a:t>ACTUAL values</a:t>
            </a:r>
            <a:endParaRPr/>
          </a:p>
        </p:txBody>
      </p:sp>
      <p:sp>
        <p:nvSpPr>
          <p:cNvPr id="1186" name="Google Shape;1186;p19"/>
          <p:cNvSpPr/>
          <p:nvPr/>
        </p:nvSpPr>
        <p:spPr>
          <a:xfrm>
            <a:off x="3749818" y="4840754"/>
            <a:ext cx="2465430" cy="161749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Account balance</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Booked accounts receivable </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Booked accounts payable</a:t>
            </a:r>
            <a:endParaRPr/>
          </a:p>
          <a:p>
            <a:pPr marL="285750" marR="0" lvl="0" indent="-285750" algn="l" rtl="0">
              <a:spcBef>
                <a:spcPts val="0"/>
              </a:spcBef>
              <a:spcAft>
                <a:spcPts val="0"/>
              </a:spcAft>
              <a:buClr>
                <a:srgbClr val="79527B"/>
              </a:buClr>
              <a:buSzPts val="1400"/>
              <a:buFont typeface="Arial"/>
              <a:buChar char="•"/>
            </a:pPr>
            <a:r>
              <a:rPr lang="de-DE" sz="1400">
                <a:solidFill>
                  <a:srgbClr val="79527B"/>
                </a:solidFill>
                <a:latin typeface="Calibri"/>
                <a:ea typeface="Calibri"/>
                <a:cs typeface="Calibri"/>
                <a:sym typeface="Calibri"/>
              </a:rPr>
              <a:t>Credit limit</a:t>
            </a:r>
            <a:endParaRPr sz="1400">
              <a:solidFill>
                <a:srgbClr val="79527B"/>
              </a:solidFill>
              <a:latin typeface="Calibri"/>
              <a:ea typeface="Calibri"/>
              <a:cs typeface="Calibri"/>
              <a:sym typeface="Calibri"/>
            </a:endParaRPr>
          </a:p>
        </p:txBody>
      </p:sp>
      <p:sp>
        <p:nvSpPr>
          <p:cNvPr id="1187" name="Google Shape;1187;p19"/>
          <p:cNvSpPr/>
          <p:nvPr/>
        </p:nvSpPr>
        <p:spPr>
          <a:xfrm>
            <a:off x="6632570" y="1637400"/>
            <a:ext cx="2465430" cy="4820845"/>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a:solidFill>
                  <a:srgbClr val="79527B"/>
                </a:solidFill>
                <a:latin typeface="Calibri"/>
                <a:ea typeface="Calibri"/>
                <a:cs typeface="Calibri"/>
                <a:sym typeface="Calibri"/>
              </a:rPr>
              <a:t>Account balance</a:t>
            </a:r>
            <a:endParaRPr/>
          </a:p>
          <a:p>
            <a:pPr marL="0" marR="0" lvl="0" indent="0" algn="l" rtl="0">
              <a:spcBef>
                <a:spcPts val="0"/>
              </a:spcBef>
              <a:spcAft>
                <a:spcPts val="0"/>
              </a:spcAft>
              <a:buNone/>
            </a:pPr>
            <a:r>
              <a:rPr lang="de-DE" sz="1400">
                <a:solidFill>
                  <a:srgbClr val="79527B"/>
                </a:solidFill>
                <a:latin typeface="Calibri"/>
                <a:ea typeface="Calibri"/>
                <a:cs typeface="Calibri"/>
                <a:sym typeface="Calibri"/>
              </a:rPr>
              <a:t>+ Accounts </a:t>
            </a:r>
            <a:r>
              <a:rPr lang="de-DE">
                <a:solidFill>
                  <a:srgbClr val="79527B"/>
                </a:solidFill>
                <a:latin typeface="Calibri"/>
                <a:ea typeface="Calibri"/>
                <a:cs typeface="Calibri"/>
                <a:sym typeface="Calibri"/>
              </a:rPr>
              <a:t>r</a:t>
            </a:r>
            <a:r>
              <a:rPr lang="de-DE" sz="1400">
                <a:solidFill>
                  <a:srgbClr val="79527B"/>
                </a:solidFill>
                <a:latin typeface="Calibri"/>
                <a:ea typeface="Calibri"/>
                <a:cs typeface="Calibri"/>
                <a:sym typeface="Calibri"/>
              </a:rPr>
              <a:t>eceivable</a:t>
            </a:r>
            <a:r>
              <a:rPr lang="de-DE">
                <a:solidFill>
                  <a:srgbClr val="79527B"/>
                </a:solidFill>
                <a:latin typeface="Calibri"/>
                <a:ea typeface="Calibri"/>
                <a:cs typeface="Calibri"/>
                <a:sym typeface="Calibri"/>
              </a:rPr>
              <a:t> </a:t>
            </a:r>
            <a:endParaRPr>
              <a:solidFill>
                <a:srgbClr val="79527B"/>
              </a:solidFill>
              <a:latin typeface="Calibri"/>
              <a:ea typeface="Calibri"/>
              <a:cs typeface="Calibri"/>
              <a:sym typeface="Calibri"/>
            </a:endParaRPr>
          </a:p>
          <a:p>
            <a:pPr marL="0" marR="0" lvl="0" indent="0" algn="l" rtl="0">
              <a:spcBef>
                <a:spcPts val="0"/>
              </a:spcBef>
              <a:spcAft>
                <a:spcPts val="0"/>
              </a:spcAft>
              <a:buNone/>
            </a:pPr>
            <a:r>
              <a:rPr lang="de-DE" sz="1400">
                <a:solidFill>
                  <a:srgbClr val="79527B"/>
                </a:solidFill>
                <a:latin typeface="Calibri"/>
                <a:ea typeface="Calibri"/>
                <a:cs typeface="Calibri"/>
                <a:sym typeface="Calibri"/>
              </a:rPr>
              <a:t>(booked)</a:t>
            </a:r>
            <a:endParaRPr/>
          </a:p>
          <a:p>
            <a:pPr marL="0" marR="0" lvl="0" indent="0" algn="l" rtl="0">
              <a:spcBef>
                <a:spcPts val="0"/>
              </a:spcBef>
              <a:spcAft>
                <a:spcPts val="0"/>
              </a:spcAft>
              <a:buNone/>
            </a:pPr>
            <a:r>
              <a:rPr lang="de-DE" sz="1400">
                <a:solidFill>
                  <a:srgbClr val="79527B"/>
                </a:solidFill>
                <a:latin typeface="Calibri"/>
                <a:ea typeface="Calibri"/>
                <a:cs typeface="Calibri"/>
                <a:sym typeface="Calibri"/>
              </a:rPr>
              <a:t>+ Turnover</a:t>
            </a:r>
            <a:endParaRPr/>
          </a:p>
          <a:p>
            <a:pPr marL="0" marR="0" lvl="0" indent="0" algn="l" rtl="0">
              <a:spcBef>
                <a:spcPts val="0"/>
              </a:spcBef>
              <a:spcAft>
                <a:spcPts val="0"/>
              </a:spcAft>
              <a:buNone/>
            </a:pPr>
            <a:r>
              <a:rPr lang="de-DE" sz="1400">
                <a:solidFill>
                  <a:srgbClr val="79527B"/>
                </a:solidFill>
                <a:latin typeface="Calibri"/>
                <a:ea typeface="Calibri"/>
                <a:cs typeface="Calibri"/>
                <a:sym typeface="Calibri"/>
              </a:rPr>
              <a:t>+ Disinvestments</a:t>
            </a:r>
            <a:br>
              <a:rPr lang="de-DE" sz="1400" b="1">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r>
              <a:rPr lang="de-DE" sz="1400" b="1">
                <a:solidFill>
                  <a:srgbClr val="79527B"/>
                </a:solidFill>
                <a:latin typeface="Calibri"/>
                <a:ea typeface="Calibri"/>
                <a:cs typeface="Calibri"/>
                <a:sym typeface="Calibri"/>
              </a:rPr>
              <a:t>= total receipts</a:t>
            </a:r>
            <a:endParaRPr/>
          </a:p>
          <a:p>
            <a:pPr marL="0" marR="0" lvl="0" indent="0" algn="l" rtl="0">
              <a:spcBef>
                <a:spcPts val="0"/>
              </a:spcBef>
              <a:spcAft>
                <a:spcPts val="0"/>
              </a:spcAft>
              <a:buNone/>
            </a:pPr>
            <a:endParaRPr sz="1400" b="1">
              <a:solidFill>
                <a:srgbClr val="79527B"/>
              </a:solidFill>
              <a:latin typeface="Calibri"/>
              <a:ea typeface="Calibri"/>
              <a:cs typeface="Calibri"/>
              <a:sym typeface="Calibri"/>
            </a:endParaRPr>
          </a:p>
          <a:p>
            <a:pPr marL="0" marR="0" lvl="0" indent="0" algn="l" rtl="0">
              <a:spcBef>
                <a:spcPts val="0"/>
              </a:spcBef>
              <a:spcAft>
                <a:spcPts val="0"/>
              </a:spcAft>
              <a:buNone/>
            </a:pPr>
            <a:r>
              <a:rPr lang="de-DE" sz="1400" b="1">
                <a:solidFill>
                  <a:srgbClr val="79527B"/>
                </a:solidFill>
                <a:latin typeface="Calibri"/>
                <a:ea typeface="Calibri"/>
                <a:cs typeface="Calibri"/>
                <a:sym typeface="Calibri"/>
              </a:rPr>
              <a:t>- </a:t>
            </a:r>
            <a:r>
              <a:rPr lang="de-DE" sz="1400">
                <a:solidFill>
                  <a:srgbClr val="79527B"/>
                </a:solidFill>
                <a:latin typeface="Calibri"/>
                <a:ea typeface="Calibri"/>
                <a:cs typeface="Calibri"/>
                <a:sym typeface="Calibri"/>
              </a:rPr>
              <a:t>accounts payable</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material costs</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external services</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other costs</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interest and redemption</a:t>
            </a:r>
            <a:br>
              <a:rPr lang="de-DE" sz="1400">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r>
              <a:rPr lang="de-DE" sz="1400" b="1">
                <a:solidFill>
                  <a:srgbClr val="79527B"/>
                </a:solidFill>
                <a:latin typeface="Calibri"/>
                <a:ea typeface="Calibri"/>
                <a:cs typeface="Calibri"/>
                <a:sym typeface="Calibri"/>
              </a:rPr>
              <a:t>= total disbursements</a:t>
            </a:r>
            <a:br>
              <a:rPr lang="de-DE" sz="1400" b="1">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available credit line</a:t>
            </a:r>
            <a:br>
              <a:rPr lang="de-DE" sz="1400" b="1">
                <a:solidFill>
                  <a:srgbClr val="79527B"/>
                </a:solidFill>
                <a:latin typeface="Calibri"/>
                <a:ea typeface="Calibri"/>
                <a:cs typeface="Calibri"/>
                <a:sym typeface="Calibri"/>
              </a:rPr>
            </a:br>
            <a:br>
              <a:rPr lang="de-DE" sz="1400" b="1">
                <a:solidFill>
                  <a:srgbClr val="79527B"/>
                </a:solidFill>
                <a:latin typeface="Calibri"/>
                <a:ea typeface="Calibri"/>
                <a:cs typeface="Calibri"/>
                <a:sym typeface="Calibri"/>
              </a:rPr>
            </a:br>
            <a:r>
              <a:rPr lang="de-DE" sz="1400" b="1">
                <a:solidFill>
                  <a:srgbClr val="79527B"/>
                </a:solidFill>
                <a:latin typeface="Calibri"/>
                <a:ea typeface="Calibri"/>
                <a:cs typeface="Calibri"/>
                <a:sym typeface="Calibri"/>
              </a:rPr>
              <a:t>= available liquidity</a:t>
            </a:r>
            <a:endParaRPr/>
          </a:p>
        </p:txBody>
      </p:sp>
      <p:cxnSp>
        <p:nvCxnSpPr>
          <p:cNvPr id="1188" name="Google Shape;1188;p19"/>
          <p:cNvCxnSpPr>
            <a:stCxn id="1184" idx="3"/>
            <a:endCxn id="1187" idx="1"/>
          </p:cNvCxnSpPr>
          <p:nvPr/>
        </p:nvCxnSpPr>
        <p:spPr>
          <a:xfrm>
            <a:off x="6217919" y="3194055"/>
            <a:ext cx="414600" cy="853800"/>
          </a:xfrm>
          <a:prstGeom prst="bentConnector3">
            <a:avLst>
              <a:gd name="adj1" fmla="val 50000"/>
            </a:avLst>
          </a:prstGeom>
          <a:noFill/>
          <a:ln w="9525" cap="flat" cmpd="sng">
            <a:solidFill>
              <a:srgbClr val="79527B"/>
            </a:solidFill>
            <a:prstDash val="solid"/>
            <a:miter lim="800000"/>
            <a:headEnd type="none" w="sm" len="sm"/>
            <a:tailEnd type="triangle" w="med" len="med"/>
          </a:ln>
        </p:spPr>
      </p:cxnSp>
      <p:cxnSp>
        <p:nvCxnSpPr>
          <p:cNvPr id="1189" name="Google Shape;1189;p19"/>
          <p:cNvCxnSpPr>
            <a:stCxn id="1186" idx="3"/>
            <a:endCxn id="1187" idx="1"/>
          </p:cNvCxnSpPr>
          <p:nvPr/>
        </p:nvCxnSpPr>
        <p:spPr>
          <a:xfrm rot="10800000" flipH="1">
            <a:off x="6215248" y="4047800"/>
            <a:ext cx="417300" cy="1601700"/>
          </a:xfrm>
          <a:prstGeom prst="bentConnector3">
            <a:avLst>
              <a:gd name="adj1" fmla="val 50003"/>
            </a:avLst>
          </a:prstGeom>
          <a:noFill/>
          <a:ln w="9525" cap="flat" cmpd="sng">
            <a:solidFill>
              <a:srgbClr val="79527B"/>
            </a:solidFill>
            <a:prstDash val="solid"/>
            <a:miter lim="800000"/>
            <a:headEnd type="none" w="sm" len="sm"/>
            <a:tailEnd type="triangle" w="med" len="med"/>
          </a:ln>
        </p:spPr>
      </p:cxnSp>
      <p:sp>
        <p:nvSpPr>
          <p:cNvPr id="1190" name="Google Shape;1190;p19"/>
          <p:cNvSpPr/>
          <p:nvPr/>
        </p:nvSpPr>
        <p:spPr>
          <a:xfrm>
            <a:off x="9523598" y="1637402"/>
            <a:ext cx="2465430" cy="4820844"/>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79527B"/>
              </a:solidFill>
              <a:latin typeface="Calibri"/>
              <a:ea typeface="Calibri"/>
              <a:cs typeface="Calibri"/>
              <a:sym typeface="Calibri"/>
            </a:endParaRPr>
          </a:p>
        </p:txBody>
      </p:sp>
      <p:grpSp>
        <p:nvGrpSpPr>
          <p:cNvPr id="1191" name="Google Shape;1191;p19"/>
          <p:cNvGrpSpPr/>
          <p:nvPr/>
        </p:nvGrpSpPr>
        <p:grpSpPr>
          <a:xfrm>
            <a:off x="9748822" y="3194055"/>
            <a:ext cx="2240206" cy="1931038"/>
            <a:chOff x="9752076" y="4348991"/>
            <a:chExt cx="2240206" cy="1931038"/>
          </a:xfrm>
        </p:grpSpPr>
        <p:cxnSp>
          <p:nvCxnSpPr>
            <p:cNvPr id="1192" name="Google Shape;1192;p19"/>
            <p:cNvCxnSpPr/>
            <p:nvPr/>
          </p:nvCxnSpPr>
          <p:spPr>
            <a:xfrm>
              <a:off x="9752076" y="5989320"/>
              <a:ext cx="2049959"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93" name="Google Shape;1193;p19"/>
            <p:cNvCxnSpPr/>
            <p:nvPr/>
          </p:nvCxnSpPr>
          <p:spPr>
            <a:xfrm rot="10800000">
              <a:off x="9752076" y="4430268"/>
              <a:ext cx="0" cy="1559052"/>
            </a:xfrm>
            <a:prstGeom prst="straightConnector1">
              <a:avLst/>
            </a:prstGeom>
            <a:noFill/>
            <a:ln w="9525" cap="flat" cmpd="sng">
              <a:solidFill>
                <a:srgbClr val="79527B"/>
              </a:solidFill>
              <a:prstDash val="solid"/>
              <a:miter lim="800000"/>
              <a:headEnd type="none" w="sm" len="sm"/>
              <a:tailEnd type="triangle" w="med" len="med"/>
            </a:ln>
          </p:spPr>
        </p:cxnSp>
        <p:sp>
          <p:nvSpPr>
            <p:cNvPr id="1194" name="Google Shape;1194;p19"/>
            <p:cNvSpPr txBox="1"/>
            <p:nvPr/>
          </p:nvSpPr>
          <p:spPr>
            <a:xfrm>
              <a:off x="11372960" y="6018419"/>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Period</a:t>
              </a:r>
              <a:endParaRPr/>
            </a:p>
          </p:txBody>
        </p:sp>
        <p:sp>
          <p:nvSpPr>
            <p:cNvPr id="1195" name="Google Shape;1195;p19"/>
            <p:cNvSpPr txBox="1"/>
            <p:nvPr/>
          </p:nvSpPr>
          <p:spPr>
            <a:xfrm>
              <a:off x="975207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t0</a:t>
              </a:r>
              <a:endParaRPr/>
            </a:p>
          </p:txBody>
        </p:sp>
        <p:sp>
          <p:nvSpPr>
            <p:cNvPr id="1196" name="Google Shape;1196;p19"/>
            <p:cNvSpPr txBox="1"/>
            <p:nvPr/>
          </p:nvSpPr>
          <p:spPr>
            <a:xfrm>
              <a:off x="10182695"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t1</a:t>
              </a:r>
              <a:endParaRPr/>
            </a:p>
          </p:txBody>
        </p:sp>
        <p:sp>
          <p:nvSpPr>
            <p:cNvPr id="1197" name="Google Shape;1197;p19"/>
            <p:cNvSpPr txBox="1"/>
            <p:nvPr/>
          </p:nvSpPr>
          <p:spPr>
            <a:xfrm>
              <a:off x="1067314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t2</a:t>
              </a:r>
              <a:endParaRPr/>
            </a:p>
          </p:txBody>
        </p:sp>
        <p:sp>
          <p:nvSpPr>
            <p:cNvPr id="1198" name="Google Shape;1198;p19"/>
            <p:cNvSpPr txBox="1"/>
            <p:nvPr/>
          </p:nvSpPr>
          <p:spPr>
            <a:xfrm>
              <a:off x="9829429" y="4348991"/>
              <a:ext cx="97258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Liquidity</a:t>
              </a:r>
              <a:endParaRPr/>
            </a:p>
          </p:txBody>
        </p:sp>
        <p:sp>
          <p:nvSpPr>
            <p:cNvPr id="1199" name="Google Shape;1199;p19"/>
            <p:cNvSpPr txBox="1"/>
            <p:nvPr/>
          </p:nvSpPr>
          <p:spPr>
            <a:xfrm>
              <a:off x="11128749"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Tn</a:t>
              </a:r>
              <a:endParaRPr/>
            </a:p>
          </p:txBody>
        </p:sp>
        <p:sp>
          <p:nvSpPr>
            <p:cNvPr id="1200" name="Google Shape;1200;p19"/>
            <p:cNvSpPr/>
            <p:nvPr/>
          </p:nvSpPr>
          <p:spPr>
            <a:xfrm>
              <a:off x="9816084" y="4905756"/>
              <a:ext cx="1796796" cy="933451"/>
            </a:xfrm>
            <a:custGeom>
              <a:avLst/>
              <a:gdLst/>
              <a:ahLst/>
              <a:cxnLst/>
              <a:rect l="l" t="t" r="r" b="b"/>
              <a:pathLst>
                <a:path w="1796796" h="933451" extrusionOk="0">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201" name="Google Shape;1201;p19"/>
          <p:cNvCxnSpPr>
            <a:stCxn id="1187" idx="3"/>
            <a:endCxn id="1190" idx="1"/>
          </p:cNvCxnSpPr>
          <p:nvPr/>
        </p:nvCxnSpPr>
        <p:spPr>
          <a:xfrm>
            <a:off x="9098000" y="4047823"/>
            <a:ext cx="425700" cy="600"/>
          </a:xfrm>
          <a:prstGeom prst="bentConnector3">
            <a:avLst>
              <a:gd name="adj1" fmla="val 50000"/>
            </a:avLst>
          </a:prstGeom>
          <a:noFill/>
          <a:ln w="9525" cap="flat" cmpd="sng">
            <a:solidFill>
              <a:srgbClr val="79527B"/>
            </a:solidFill>
            <a:prstDash val="solid"/>
            <a:miter lim="800000"/>
            <a:headEnd type="none" w="sm" len="sm"/>
            <a:tailEnd type="triangle" w="med" len="med"/>
          </a:ln>
        </p:spPr>
      </p:cxnSp>
      <p:cxnSp>
        <p:nvCxnSpPr>
          <p:cNvPr id="1202" name="Google Shape;1202;p19"/>
          <p:cNvCxnSpPr/>
          <p:nvPr/>
        </p:nvCxnSpPr>
        <p:spPr>
          <a:xfrm>
            <a:off x="6711696" y="2843784"/>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3" name="Google Shape;1203;p19"/>
          <p:cNvCxnSpPr/>
          <p:nvPr/>
        </p:nvCxnSpPr>
        <p:spPr>
          <a:xfrm>
            <a:off x="6711696" y="3311144"/>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4" name="Google Shape;1204;p19"/>
          <p:cNvCxnSpPr/>
          <p:nvPr/>
        </p:nvCxnSpPr>
        <p:spPr>
          <a:xfrm>
            <a:off x="6711696" y="456996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5" name="Google Shape;1205;p19"/>
          <p:cNvCxnSpPr/>
          <p:nvPr/>
        </p:nvCxnSpPr>
        <p:spPr>
          <a:xfrm>
            <a:off x="6711696" y="501206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6" name="Google Shape;1206;p19"/>
          <p:cNvCxnSpPr/>
          <p:nvPr/>
        </p:nvCxnSpPr>
        <p:spPr>
          <a:xfrm>
            <a:off x="6711696" y="525590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7" name="Google Shape;1207;p19"/>
          <p:cNvCxnSpPr/>
          <p:nvPr/>
        </p:nvCxnSpPr>
        <p:spPr>
          <a:xfrm>
            <a:off x="6711696" y="5600332"/>
            <a:ext cx="2194784" cy="0"/>
          </a:xfrm>
          <a:prstGeom prst="straightConnector1">
            <a:avLst/>
          </a:prstGeom>
          <a:noFill/>
          <a:ln w="9525" cap="flat" cmpd="sng">
            <a:solidFill>
              <a:srgbClr val="79527B"/>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2"/>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r>
              <a:rPr lang="de-DE"/>
              <a:t>The information and measures presented here are general advice and do not constitute business, insolvency or tax advice. Neither the project partners nor the European Commission as funding body accept any liability for whether you take or do not take any action based on this information. Furthermore, no liability towards third parties is accepted. This also applies in the event that information presented here is incorrect in whole or in part despite careful compilation. </a:t>
            </a:r>
            <a:endParaRPr/>
          </a:p>
        </p:txBody>
      </p:sp>
      <p:sp>
        <p:nvSpPr>
          <p:cNvPr id="820" name="Google Shape;820;p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endParaRPr/>
          </a:p>
        </p:txBody>
      </p:sp>
      <p:sp>
        <p:nvSpPr>
          <p:cNvPr id="821" name="Google Shape;821;p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de-DE"/>
              <a:t>Important notice: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B59C0856-4D36-6C0B-FCFD-62613542C592}"/>
              </a:ext>
            </a:extLst>
          </p:cNvPr>
          <p:cNvSpPr>
            <a:spLocks noGrp="1"/>
          </p:cNvSpPr>
          <p:nvPr>
            <p:ph type="body" idx="1"/>
          </p:nvPr>
        </p:nvSpPr>
        <p:spPr>
          <a:xfrm>
            <a:off x="666708" y="752638"/>
            <a:ext cx="5059837" cy="1647662"/>
          </a:xfrm>
        </p:spPr>
        <p:txBody>
          <a:bodyPr/>
          <a:lstStyle/>
          <a:p>
            <a:pPr marL="176213" indent="0"/>
            <a:r>
              <a:rPr lang="en-GB" dirty="0"/>
              <a:t>Practical Example of Monthly Liquidity Planning</a:t>
            </a:r>
          </a:p>
          <a:p>
            <a:pPr marL="176213" indent="0"/>
            <a:endParaRPr lang="en-GB" dirty="0"/>
          </a:p>
        </p:txBody>
      </p:sp>
    </p:spTree>
    <p:extLst>
      <p:ext uri="{BB962C8B-B14F-4D97-AF65-F5344CB8AC3E}">
        <p14:creationId xmlns:p14="http://schemas.microsoft.com/office/powerpoint/2010/main" val="418551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aphicFrame>
        <p:nvGraphicFramePr>
          <p:cNvPr id="1213" name="Google Shape;1213;p20"/>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14" name="Google Shape;1214;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de-DE"/>
              <a:t>This simplified example shows a small, family-run hotel. A liquidity planning for the coming year is to be carried out</a:t>
            </a:r>
            <a:endParaRPr/>
          </a:p>
        </p:txBody>
      </p:sp>
      <p:sp>
        <p:nvSpPr>
          <p:cNvPr id="1215" name="Google Shape;1215;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graphicFrame>
        <p:nvGraphicFramePr>
          <p:cNvPr id="1221" name="Google Shape;1221;p21"/>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22" name="Google Shape;1222;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First the already known information is entered</a:t>
            </a:r>
            <a:endParaRPr/>
          </a:p>
        </p:txBody>
      </p:sp>
      <p:sp>
        <p:nvSpPr>
          <p:cNvPr id="1223" name="Google Shape;1223;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24" name="Google Shape;1224;p21"/>
          <p:cNvSpPr/>
          <p:nvPr/>
        </p:nvSpPr>
        <p:spPr>
          <a:xfrm>
            <a:off x="5793729" y="2401723"/>
            <a:ext cx="5778553" cy="2982234"/>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Initial </a:t>
            </a:r>
            <a:r>
              <a:rPr lang="de-DE" sz="1800" b="1" dirty="0" err="1">
                <a:solidFill>
                  <a:srgbClr val="595A59"/>
                </a:solidFill>
                <a:latin typeface="Calibri"/>
                <a:ea typeface="Calibri"/>
                <a:cs typeface="Calibri"/>
                <a:sym typeface="Calibri"/>
              </a:rPr>
              <a:t>situation</a:t>
            </a:r>
            <a:r>
              <a:rPr lang="de-DE" sz="1800" b="1"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currently</a:t>
            </a:r>
            <a:r>
              <a:rPr lang="de-DE" sz="1800" dirty="0">
                <a:solidFill>
                  <a:srgbClr val="595A59"/>
                </a:solidFill>
                <a:latin typeface="Calibri"/>
                <a:ea typeface="Calibri"/>
                <a:cs typeface="Calibri"/>
                <a:sym typeface="Calibri"/>
              </a:rPr>
              <a:t> € 100,000 in the </a:t>
            </a:r>
            <a:r>
              <a:rPr lang="de-DE" sz="1800" dirty="0" err="1">
                <a:solidFill>
                  <a:srgbClr val="595A59"/>
                </a:solidFill>
                <a:latin typeface="Calibri"/>
                <a:ea typeface="Calibri"/>
                <a:cs typeface="Calibri"/>
                <a:sym typeface="Calibri"/>
              </a:rPr>
              <a:t>account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no</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other</a:t>
            </a:r>
            <a:r>
              <a:rPr lang="de-DE" sz="1800" dirty="0">
                <a:solidFill>
                  <a:srgbClr val="595A59"/>
                </a:solidFill>
                <a:latin typeface="Calibri"/>
                <a:ea typeface="Calibri"/>
                <a:cs typeface="Calibri"/>
                <a:sym typeface="Calibri"/>
              </a:rPr>
              <a:t> liquid </a:t>
            </a:r>
            <a:r>
              <a:rPr lang="de-DE" sz="1800" dirty="0" err="1">
                <a:solidFill>
                  <a:srgbClr val="595A59"/>
                </a:solidFill>
                <a:latin typeface="Calibri"/>
                <a:ea typeface="Calibri"/>
                <a:cs typeface="Calibri"/>
                <a:sym typeface="Calibri"/>
              </a:rPr>
              <a:t>funds</a:t>
            </a:r>
            <a:r>
              <a:rPr lang="de-DE" sz="1800" dirty="0">
                <a:solidFill>
                  <a:srgbClr val="595A59"/>
                </a:solidFill>
                <a:latin typeface="Calibri"/>
                <a:ea typeface="Calibri"/>
                <a:cs typeface="Calibri"/>
                <a:sym typeface="Calibri"/>
              </a:rPr>
              <a:t>. </a:t>
            </a:r>
            <a:endParaRPr dirty="0"/>
          </a:p>
          <a:p>
            <a:pPr marL="285750" marR="0" lvl="0" indent="-285750" algn="l" rtl="0">
              <a:spcBef>
                <a:spcPts val="0"/>
              </a:spcBef>
              <a:spcAft>
                <a:spcPts val="0"/>
              </a:spcAft>
              <a:buClr>
                <a:srgbClr val="595A59"/>
              </a:buClr>
              <a:buSzPts val="1800"/>
              <a:buFont typeface="Arial"/>
              <a:buChar char="•"/>
            </a:pP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already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some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bookings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for</a:t>
            </a:r>
            <a:r>
              <a:rPr lang="de-DE" sz="1800" dirty="0">
                <a:solidFill>
                  <a:srgbClr val="595A59"/>
                </a:solidFill>
                <a:latin typeface="Calibri"/>
                <a:ea typeface="Calibri"/>
                <a:cs typeface="Calibri"/>
                <a:sym typeface="Calibri"/>
              </a:rPr>
              <a:t> the </a:t>
            </a:r>
            <a:r>
              <a:rPr lang="de-DE" sz="1800" dirty="0" err="1">
                <a:solidFill>
                  <a:srgbClr val="595A59"/>
                </a:solidFill>
                <a:latin typeface="Calibri"/>
                <a:ea typeface="Calibri"/>
                <a:cs typeface="Calibri"/>
                <a:sym typeface="Calibri"/>
              </a:rPr>
              <a:t>next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three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months</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In </a:t>
            </a:r>
            <a:r>
              <a:rPr lang="de-DE" sz="1800" dirty="0" err="1">
                <a:solidFill>
                  <a:srgbClr val="595A59"/>
                </a:solidFill>
                <a:latin typeface="Calibri"/>
                <a:ea typeface="Calibri"/>
                <a:cs typeface="Calibri"/>
                <a:sym typeface="Calibri"/>
              </a:rPr>
              <a:t>addition</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already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posted</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incoming</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invoices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that</a:t>
            </a:r>
            <a:r>
              <a:rPr lang="de-DE" sz="1800" dirty="0">
                <a:solidFill>
                  <a:srgbClr val="595A59"/>
                </a:solidFill>
                <a:latin typeface="Calibri"/>
                <a:ea typeface="Calibri"/>
                <a:cs typeface="Calibri"/>
                <a:sym typeface="Calibri"/>
              </a:rPr>
              <a:t> will </a:t>
            </a:r>
            <a:r>
              <a:rPr lang="de-DE" sz="1800" dirty="0" err="1">
                <a:solidFill>
                  <a:srgbClr val="595A59"/>
                </a:solidFill>
                <a:latin typeface="Calibri"/>
                <a:ea typeface="Calibri"/>
                <a:cs typeface="Calibri"/>
                <a:sym typeface="Calibri"/>
              </a:rPr>
              <a:t>be</a:t>
            </a:r>
            <a:r>
              <a:rPr lang="de-DE" sz="1800" dirty="0">
                <a:solidFill>
                  <a:srgbClr val="595A59"/>
                </a:solidFill>
                <a:latin typeface="Calibri"/>
                <a:ea typeface="Calibri"/>
                <a:cs typeface="Calibri"/>
                <a:sym typeface="Calibri"/>
              </a:rPr>
              <a:t> due in the </a:t>
            </a:r>
            <a:r>
              <a:rPr lang="de-DE" sz="1800" dirty="0" err="1">
                <a:solidFill>
                  <a:srgbClr val="595A59"/>
                </a:solidFill>
                <a:latin typeface="Calibri"/>
                <a:ea typeface="Calibri"/>
                <a:cs typeface="Calibri"/>
                <a:sym typeface="Calibri"/>
              </a:rPr>
              <a:t>next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a:t>
            </a:r>
            <a:r>
              <a:rPr lang="de-DE" sz="1800" dirty="0">
                <a:solidFill>
                  <a:srgbClr val="595A59"/>
                </a:solidFill>
                <a:latin typeface="Calibri"/>
                <a:ea typeface="Calibri"/>
                <a:cs typeface="Calibri"/>
                <a:sym typeface="Calibri"/>
              </a:rPr>
              <a:t>. </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a:t>
            </a:r>
            <a:r>
              <a:rPr lang="de-DE" sz="1800" dirty="0" err="1">
                <a:solidFill>
                  <a:srgbClr val="595A59"/>
                </a:solidFill>
                <a:latin typeface="Calibri"/>
                <a:ea typeface="Calibri"/>
                <a:cs typeface="Calibri"/>
                <a:sym typeface="Calibri"/>
              </a:rPr>
              <a:t>company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has</a:t>
            </a:r>
            <a:r>
              <a:rPr lang="de-DE" sz="1800" dirty="0">
                <a:solidFill>
                  <a:srgbClr val="595A59"/>
                </a:solidFill>
                <a:latin typeface="Calibri"/>
                <a:ea typeface="Calibri"/>
                <a:cs typeface="Calibri"/>
                <a:sym typeface="Calibri"/>
              </a:rPr>
              <a:t> a </a:t>
            </a:r>
            <a:r>
              <a:rPr lang="de-DE" sz="1800" dirty="0" err="1">
                <a:solidFill>
                  <a:srgbClr val="595A59"/>
                </a:solidFill>
                <a:latin typeface="Calibri"/>
                <a:ea typeface="Calibri"/>
                <a:cs typeface="Calibri"/>
                <a:sym typeface="Calibri"/>
              </a:rPr>
              <a:t>current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loan</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for</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which</a:t>
            </a:r>
            <a:r>
              <a:rPr lang="de-DE" sz="1800" dirty="0">
                <a:solidFill>
                  <a:srgbClr val="595A59"/>
                </a:solidFill>
                <a:latin typeface="Calibri"/>
                <a:ea typeface="Calibri"/>
                <a:cs typeface="Calibri"/>
                <a:sym typeface="Calibri"/>
              </a:rPr>
              <a:t> € 2,000 </a:t>
            </a:r>
            <a:r>
              <a:rPr lang="de-DE" sz="1800" dirty="0" err="1">
                <a:solidFill>
                  <a:srgbClr val="595A59"/>
                </a:solidFill>
                <a:latin typeface="Calibri"/>
                <a:ea typeface="Calibri"/>
                <a:cs typeface="Calibri"/>
                <a:sym typeface="Calibri"/>
              </a:rPr>
              <a:t>interest</a:t>
            </a:r>
            <a:r>
              <a:rPr lang="de-DE" sz="1800" dirty="0">
                <a:solidFill>
                  <a:srgbClr val="595A59"/>
                </a:solidFill>
                <a:latin typeface="Calibri"/>
                <a:ea typeface="Calibri"/>
                <a:cs typeface="Calibri"/>
                <a:sym typeface="Calibri"/>
              </a:rPr>
              <a:t> and </a:t>
            </a:r>
            <a:r>
              <a:rPr lang="de-DE" sz="1800" dirty="0" err="1">
                <a:solidFill>
                  <a:srgbClr val="595A59"/>
                </a:solidFill>
                <a:latin typeface="Calibri"/>
                <a:ea typeface="Calibri"/>
                <a:cs typeface="Calibri"/>
                <a:sym typeface="Calibri"/>
              </a:rPr>
              <a:t>repayment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due </a:t>
            </a:r>
            <a:r>
              <a:rPr lang="de-DE" sz="1800" dirty="0" err="1">
                <a:solidFill>
                  <a:srgbClr val="595A59"/>
                </a:solidFill>
                <a:latin typeface="Calibri"/>
                <a:ea typeface="Calibri"/>
                <a:cs typeface="Calibri"/>
                <a:sym typeface="Calibri"/>
              </a:rPr>
              <a:t>every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a:t>
            </a:r>
            <a:r>
              <a:rPr lang="de-DE" sz="1800" dirty="0">
                <a:solidFill>
                  <a:srgbClr val="595A59"/>
                </a:solidFill>
                <a:latin typeface="Calibri"/>
                <a:ea typeface="Calibri"/>
                <a:cs typeface="Calibri"/>
                <a:sym typeface="Calibri"/>
              </a:rPr>
              <a:t>.</a:t>
            </a:r>
            <a:endParaRPr sz="1400" dirty="0">
              <a:solidFill>
                <a:srgbClr val="595A59"/>
              </a:solidFill>
              <a:latin typeface="Calibri"/>
              <a:ea typeface="Calibri"/>
              <a:cs typeface="Calibri"/>
              <a:sym typeface="Calibri"/>
            </a:endParaRPr>
          </a:p>
        </p:txBody>
      </p:sp>
      <p:cxnSp>
        <p:nvCxnSpPr>
          <p:cNvPr id="1225" name="Google Shape;1225;p21"/>
          <p:cNvCxnSpPr/>
          <p:nvPr/>
        </p:nvCxnSpPr>
        <p:spPr>
          <a:xfrm rot="10800000">
            <a:off x="3194709" y="2208219"/>
            <a:ext cx="2720435" cy="607071"/>
          </a:xfrm>
          <a:prstGeom prst="straightConnector1">
            <a:avLst/>
          </a:prstGeom>
          <a:noFill/>
          <a:ln w="9525" cap="flat" cmpd="sng">
            <a:solidFill>
              <a:srgbClr val="79527B"/>
            </a:solidFill>
            <a:prstDash val="solid"/>
            <a:miter lim="800000"/>
            <a:headEnd type="none" w="sm" len="sm"/>
            <a:tailEnd type="triangle" w="med" len="med"/>
          </a:ln>
        </p:spPr>
      </p:cxnSp>
      <p:cxnSp>
        <p:nvCxnSpPr>
          <p:cNvPr id="1226" name="Google Shape;1226;p21"/>
          <p:cNvCxnSpPr/>
          <p:nvPr/>
        </p:nvCxnSpPr>
        <p:spPr>
          <a:xfrm rot="10800000">
            <a:off x="5234152" y="2980337"/>
            <a:ext cx="680992" cy="468582"/>
          </a:xfrm>
          <a:prstGeom prst="straightConnector1">
            <a:avLst/>
          </a:prstGeom>
          <a:noFill/>
          <a:ln w="9525" cap="flat" cmpd="sng">
            <a:solidFill>
              <a:srgbClr val="79527B"/>
            </a:solidFill>
            <a:prstDash val="solid"/>
            <a:miter lim="800000"/>
            <a:headEnd type="none" w="sm" len="sm"/>
            <a:tailEnd type="triangle" w="med" len="med"/>
          </a:ln>
        </p:spPr>
      </p:cxnSp>
      <p:cxnSp>
        <p:nvCxnSpPr>
          <p:cNvPr id="1227" name="Google Shape;1227;p21"/>
          <p:cNvCxnSpPr/>
          <p:nvPr/>
        </p:nvCxnSpPr>
        <p:spPr>
          <a:xfrm rot="10800000">
            <a:off x="4450586" y="2908738"/>
            <a:ext cx="1464558" cy="540181"/>
          </a:xfrm>
          <a:prstGeom prst="straightConnector1">
            <a:avLst/>
          </a:prstGeom>
          <a:noFill/>
          <a:ln w="9525" cap="flat" cmpd="sng">
            <a:solidFill>
              <a:srgbClr val="79527B"/>
            </a:solidFill>
            <a:prstDash val="solid"/>
            <a:miter lim="800000"/>
            <a:headEnd type="none" w="sm" len="sm"/>
            <a:tailEnd type="triangle" w="med" len="med"/>
          </a:ln>
        </p:spPr>
      </p:cxnSp>
      <p:cxnSp>
        <p:nvCxnSpPr>
          <p:cNvPr id="1228" name="Google Shape;1228;p21"/>
          <p:cNvCxnSpPr/>
          <p:nvPr/>
        </p:nvCxnSpPr>
        <p:spPr>
          <a:xfrm rot="10800000">
            <a:off x="3843515" y="2980337"/>
            <a:ext cx="2071629" cy="483760"/>
          </a:xfrm>
          <a:prstGeom prst="straightConnector1">
            <a:avLst/>
          </a:prstGeom>
          <a:noFill/>
          <a:ln w="9525" cap="flat" cmpd="sng">
            <a:solidFill>
              <a:srgbClr val="79527B"/>
            </a:solidFill>
            <a:prstDash val="solid"/>
            <a:miter lim="800000"/>
            <a:headEnd type="none" w="sm" len="sm"/>
            <a:tailEnd type="triangle" w="med" len="med"/>
          </a:ln>
        </p:spPr>
      </p:cxnSp>
      <p:cxnSp>
        <p:nvCxnSpPr>
          <p:cNvPr id="1229" name="Google Shape;1229;p21"/>
          <p:cNvCxnSpPr/>
          <p:nvPr/>
        </p:nvCxnSpPr>
        <p:spPr>
          <a:xfrm flipH="1">
            <a:off x="3684159" y="4526470"/>
            <a:ext cx="2230985" cy="428743"/>
          </a:xfrm>
          <a:prstGeom prst="straightConnector1">
            <a:avLst/>
          </a:prstGeom>
          <a:noFill/>
          <a:ln w="9525" cap="flat" cmpd="sng">
            <a:solidFill>
              <a:srgbClr val="79527B"/>
            </a:solidFill>
            <a:prstDash val="solid"/>
            <a:miter lim="800000"/>
            <a:headEnd type="none" w="sm" len="sm"/>
            <a:tailEnd type="triangle" w="med" len="med"/>
          </a:ln>
        </p:spPr>
      </p:cxnSp>
      <p:cxnSp>
        <p:nvCxnSpPr>
          <p:cNvPr id="1230" name="Google Shape;1230;p21"/>
          <p:cNvCxnSpPr/>
          <p:nvPr/>
        </p:nvCxnSpPr>
        <p:spPr>
          <a:xfrm flipH="1">
            <a:off x="4348143" y="4526470"/>
            <a:ext cx="1567001" cy="428743"/>
          </a:xfrm>
          <a:prstGeom prst="straightConnector1">
            <a:avLst/>
          </a:prstGeom>
          <a:noFill/>
          <a:ln w="9525" cap="flat" cmpd="sng">
            <a:solidFill>
              <a:srgbClr val="79527B"/>
            </a:solidFill>
            <a:prstDash val="solid"/>
            <a:miter lim="800000"/>
            <a:headEnd type="none" w="sm" len="sm"/>
            <a:tailEnd type="triangle" w="med" len="med"/>
          </a:ln>
        </p:spPr>
      </p:cxnSp>
      <p:cxnSp>
        <p:nvCxnSpPr>
          <p:cNvPr id="1231" name="Google Shape;1231;p21"/>
          <p:cNvCxnSpPr/>
          <p:nvPr/>
        </p:nvCxnSpPr>
        <p:spPr>
          <a:xfrm flipH="1">
            <a:off x="5008331" y="4526470"/>
            <a:ext cx="906813" cy="428743"/>
          </a:xfrm>
          <a:prstGeom prst="straightConnector1">
            <a:avLst/>
          </a:prstGeom>
          <a:noFill/>
          <a:ln w="9525" cap="flat" cmpd="sng">
            <a:solidFill>
              <a:srgbClr val="79527B"/>
            </a:solidFill>
            <a:prstDash val="solid"/>
            <a:miter lim="800000"/>
            <a:headEnd type="none" w="sm" len="sm"/>
            <a:tailEnd type="triangle" w="med" len="med"/>
          </a:ln>
        </p:spPr>
      </p:cxnSp>
      <p:cxnSp>
        <p:nvCxnSpPr>
          <p:cNvPr id="1232" name="Google Shape;1232;p21"/>
          <p:cNvCxnSpPr/>
          <p:nvPr/>
        </p:nvCxnSpPr>
        <p:spPr>
          <a:xfrm flipH="1">
            <a:off x="3752455" y="3877663"/>
            <a:ext cx="2162689" cy="428743"/>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aphicFrame>
        <p:nvGraphicFramePr>
          <p:cNvPr id="1238" name="Google Shape;1238;p22"/>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39" name="Google Shape;1239;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Based on this, the planned values from corporate planning are entered. For this purpose, data from previous years are also analyzed and included in the planning</a:t>
            </a:r>
            <a:endParaRPr/>
          </a:p>
        </p:txBody>
      </p:sp>
      <p:sp>
        <p:nvSpPr>
          <p:cNvPr id="1240" name="Google Shape;1240;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41" name="Google Shape;1241;p22"/>
          <p:cNvSpPr/>
          <p:nvPr/>
        </p:nvSpPr>
        <p:spPr>
          <a:xfrm>
            <a:off x="3896635" y="3430623"/>
            <a:ext cx="8111980" cy="1827177"/>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a:solidFill>
                  <a:srgbClr val="595A59"/>
                </a:solidFill>
                <a:latin typeface="Calibri"/>
                <a:ea typeface="Calibri"/>
                <a:cs typeface="Calibri"/>
                <a:sym typeface="Calibri"/>
              </a:rPr>
              <a:t>Revenue planning:</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The basis for the planning of sales is the previous year, there are no indications that the following year should be different from the previous year</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It is known from the past that months 4, 5, 6 and 8 are weak months</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Month 7 is typically a stronger month due to a trade show during this period</a:t>
            </a:r>
            <a:endParaRPr sz="1400">
              <a:solidFill>
                <a:srgbClr val="595A59"/>
              </a:solidFill>
              <a:latin typeface="Calibri"/>
              <a:ea typeface="Calibri"/>
              <a:cs typeface="Calibri"/>
              <a:sym typeface="Calibri"/>
            </a:endParaRPr>
          </a:p>
        </p:txBody>
      </p:sp>
      <p:cxnSp>
        <p:nvCxnSpPr>
          <p:cNvPr id="1242" name="Google Shape;1242;p22"/>
          <p:cNvCxnSpPr/>
          <p:nvPr/>
        </p:nvCxnSpPr>
        <p:spPr>
          <a:xfrm rot="10800000">
            <a:off x="3896635" y="3175604"/>
            <a:ext cx="686748" cy="182255"/>
          </a:xfrm>
          <a:prstGeom prst="straightConnector1">
            <a:avLst/>
          </a:prstGeom>
          <a:noFill/>
          <a:ln w="9525" cap="flat" cmpd="sng">
            <a:solidFill>
              <a:srgbClr val="79527B"/>
            </a:solidFill>
            <a:prstDash val="solid"/>
            <a:miter lim="800000"/>
            <a:headEnd type="none" w="sm" len="sm"/>
            <a:tailEnd type="triangle" w="med" len="med"/>
          </a:ln>
        </p:spPr>
      </p:cxnSp>
      <p:cxnSp>
        <p:nvCxnSpPr>
          <p:cNvPr id="1243" name="Google Shape;1243;p22"/>
          <p:cNvCxnSpPr/>
          <p:nvPr/>
        </p:nvCxnSpPr>
        <p:spPr>
          <a:xfrm rot="10800000">
            <a:off x="4445876" y="3202284"/>
            <a:ext cx="137507" cy="155575"/>
          </a:xfrm>
          <a:prstGeom prst="straightConnector1">
            <a:avLst/>
          </a:prstGeom>
          <a:noFill/>
          <a:ln w="9525" cap="flat" cmpd="sng">
            <a:solidFill>
              <a:srgbClr val="79527B"/>
            </a:solidFill>
            <a:prstDash val="solid"/>
            <a:miter lim="800000"/>
            <a:headEnd type="none" w="sm" len="sm"/>
            <a:tailEnd type="triangle" w="med" len="med"/>
          </a:ln>
        </p:spPr>
      </p:cxnSp>
      <p:cxnSp>
        <p:nvCxnSpPr>
          <p:cNvPr id="1244" name="Google Shape;1244;p22"/>
          <p:cNvCxnSpPr/>
          <p:nvPr/>
        </p:nvCxnSpPr>
        <p:spPr>
          <a:xfrm rot="10800000" flipH="1">
            <a:off x="4583383" y="3175604"/>
            <a:ext cx="345271" cy="182255"/>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graphicFrame>
        <p:nvGraphicFramePr>
          <p:cNvPr id="1250" name="Google Shape;1250;p23"/>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51" name="Google Shape;1251;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In this example, the costs are made up of a fixed cost block and a percentage of sales</a:t>
            </a:r>
            <a:endParaRPr/>
          </a:p>
        </p:txBody>
      </p:sp>
      <p:sp>
        <p:nvSpPr>
          <p:cNvPr id="1252" name="Google Shape;1252;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53" name="Google Shape;1253;p23"/>
          <p:cNvSpPr/>
          <p:nvPr/>
        </p:nvSpPr>
        <p:spPr>
          <a:xfrm>
            <a:off x="3854397" y="3295486"/>
            <a:ext cx="8111980" cy="1226047"/>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err="1">
                <a:solidFill>
                  <a:srgbClr val="595A59"/>
                </a:solidFill>
                <a:latin typeface="Calibri"/>
                <a:ea typeface="Calibri"/>
                <a:cs typeface="Calibri"/>
                <a:sym typeface="Calibri"/>
              </a:rPr>
              <a:t>Cost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planning</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a:t>
            </a:r>
            <a:r>
              <a:rPr lang="de-DE" sz="1800" dirty="0" err="1">
                <a:solidFill>
                  <a:srgbClr val="595A59"/>
                </a:solidFill>
                <a:latin typeface="Calibri"/>
                <a:ea typeface="Calibri"/>
                <a:cs typeface="Calibri"/>
                <a:sym typeface="Calibri"/>
              </a:rPr>
              <a:t>fixed</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costs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amount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to</a:t>
            </a:r>
            <a:r>
              <a:rPr lang="de-DE" sz="1800" dirty="0">
                <a:solidFill>
                  <a:srgbClr val="595A59"/>
                </a:solidFill>
                <a:latin typeface="Calibri"/>
                <a:ea typeface="Calibri"/>
                <a:cs typeface="Calibri"/>
                <a:sym typeface="Calibri"/>
              </a:rPr>
              <a:t> € 15,000 per </a:t>
            </a:r>
            <a:r>
              <a:rPr lang="de-DE" sz="1800" dirty="0" err="1">
                <a:solidFill>
                  <a:srgbClr val="595A59"/>
                </a:solidFill>
                <a:latin typeface="Calibri"/>
                <a:ea typeface="Calibri"/>
                <a:cs typeface="Calibri"/>
                <a:sym typeface="Calibri"/>
              </a:rPr>
              <a:t>month</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variable </a:t>
            </a:r>
            <a:r>
              <a:rPr lang="de-DE" sz="1800" dirty="0" err="1">
                <a:solidFill>
                  <a:srgbClr val="595A59"/>
                </a:solidFill>
                <a:latin typeface="Calibri"/>
                <a:ea typeface="Calibri"/>
                <a:cs typeface="Calibri"/>
                <a:sym typeface="Calibri"/>
              </a:rPr>
              <a:t>costs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calculated</a:t>
            </a:r>
            <a:r>
              <a:rPr lang="de-DE" sz="1800" dirty="0">
                <a:solidFill>
                  <a:srgbClr val="595A59"/>
                </a:solidFill>
                <a:latin typeface="Calibri"/>
                <a:ea typeface="Calibri"/>
                <a:cs typeface="Calibri"/>
                <a:sym typeface="Calibri"/>
              </a:rPr>
              <a:t> on the </a:t>
            </a:r>
            <a:r>
              <a:rPr lang="de-DE" sz="1800" dirty="0" err="1">
                <a:solidFill>
                  <a:srgbClr val="595A59"/>
                </a:solidFill>
                <a:latin typeface="Calibri"/>
                <a:ea typeface="Calibri"/>
                <a:cs typeface="Calibri"/>
                <a:sym typeface="Calibri"/>
              </a:rPr>
              <a:t>basis</a:t>
            </a:r>
            <a:r>
              <a:rPr lang="de-DE" sz="1800" dirty="0">
                <a:solidFill>
                  <a:srgbClr val="595A59"/>
                </a:solidFill>
                <a:latin typeface="Calibri"/>
                <a:ea typeface="Calibri"/>
                <a:cs typeface="Calibri"/>
                <a:sym typeface="Calibri"/>
              </a:rPr>
              <a:t> of the </a:t>
            </a:r>
            <a:r>
              <a:rPr lang="de-DE" sz="1800" dirty="0" err="1">
                <a:solidFill>
                  <a:srgbClr val="595A59"/>
                </a:solidFill>
                <a:latin typeface="Calibri"/>
                <a:ea typeface="Calibri"/>
                <a:cs typeface="Calibri"/>
                <a:sym typeface="Calibri"/>
              </a:rPr>
              <a:t>analysis</a:t>
            </a:r>
            <a:r>
              <a:rPr lang="de-DE" sz="1800" dirty="0">
                <a:solidFill>
                  <a:srgbClr val="595A59"/>
                </a:solidFill>
                <a:latin typeface="Calibri"/>
                <a:ea typeface="Calibri"/>
                <a:cs typeface="Calibri"/>
                <a:sym typeface="Calibri"/>
              </a:rPr>
              <a:t> of the </a:t>
            </a:r>
            <a:r>
              <a:rPr lang="de-DE" sz="1800" dirty="0" err="1">
                <a:solidFill>
                  <a:srgbClr val="595A59"/>
                </a:solidFill>
                <a:latin typeface="Calibri"/>
                <a:ea typeface="Calibri"/>
                <a:cs typeface="Calibri"/>
                <a:sym typeface="Calibri"/>
              </a:rPr>
              <a:t>previous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year's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values</a:t>
            </a:r>
            <a:r>
              <a:rPr lang="de-DE" sz="1800" dirty="0">
                <a:solidFill>
                  <a:srgbClr val="595A59"/>
                </a:solidFill>
                <a:latin typeface="Calibri"/>
                <a:ea typeface="Calibri"/>
                <a:cs typeface="Calibri"/>
                <a:sym typeface="Calibri"/>
              </a:rPr>
              <a:t> and </a:t>
            </a:r>
            <a:r>
              <a:rPr lang="de-DE" sz="1800" dirty="0" err="1">
                <a:solidFill>
                  <a:srgbClr val="595A59"/>
                </a:solidFill>
                <a:latin typeface="Calibri"/>
                <a:ea typeface="Calibri"/>
                <a:cs typeface="Calibri"/>
                <a:sym typeface="Calibri"/>
              </a:rPr>
              <a:t>amount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to</a:t>
            </a:r>
            <a:r>
              <a:rPr lang="de-DE" sz="1800" dirty="0">
                <a:solidFill>
                  <a:srgbClr val="595A59"/>
                </a:solidFill>
                <a:latin typeface="Calibri"/>
                <a:ea typeface="Calibri"/>
                <a:cs typeface="Calibri"/>
                <a:sym typeface="Calibri"/>
              </a:rPr>
              <a:t> 50% of the </a:t>
            </a:r>
            <a:r>
              <a:rPr lang="de-DE" sz="1800" dirty="0" err="1">
                <a:solidFill>
                  <a:srgbClr val="595A59"/>
                </a:solidFill>
                <a:latin typeface="Calibri"/>
                <a:ea typeface="Calibri"/>
                <a:cs typeface="Calibri"/>
                <a:sym typeface="Calibri"/>
              </a:rPr>
              <a:t>operating</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turnover</a:t>
            </a:r>
            <a:endParaRPr sz="1400" dirty="0">
              <a:solidFill>
                <a:srgbClr val="595A5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aphicFrame>
        <p:nvGraphicFramePr>
          <p:cNvPr id="1259" name="Google Shape;1259;p24"/>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60" name="Google Shape;1260;p2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In the months with a low turnover, some rooms are to be renovated. </a:t>
            </a:r>
            <a:endParaRPr/>
          </a:p>
        </p:txBody>
      </p:sp>
      <p:sp>
        <p:nvSpPr>
          <p:cNvPr id="1261" name="Google Shape;1261;p2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62" name="Google Shape;1262;p24"/>
          <p:cNvSpPr/>
          <p:nvPr/>
        </p:nvSpPr>
        <p:spPr>
          <a:xfrm>
            <a:off x="2829720" y="3485720"/>
            <a:ext cx="8111980" cy="994078"/>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Investment </a:t>
            </a:r>
            <a:r>
              <a:rPr lang="de-DE" sz="1800" dirty="0" err="1">
                <a:solidFill>
                  <a:srgbClr val="595A59"/>
                </a:solidFill>
                <a:latin typeface="Calibri"/>
                <a:ea typeface="Calibri"/>
                <a:cs typeface="Calibri"/>
                <a:sym typeface="Calibri"/>
              </a:rPr>
              <a:t>planning</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 the </a:t>
            </a:r>
            <a:r>
              <a:rPr lang="de-DE" sz="1400" dirty="0" err="1">
                <a:solidFill>
                  <a:srgbClr val="595A59"/>
                </a:solidFill>
                <a:latin typeface="Calibri"/>
                <a:ea typeface="Calibri"/>
                <a:cs typeface="Calibri"/>
                <a:sym typeface="Calibri"/>
              </a:rPr>
              <a:t>low</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turnover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month</a:t>
            </a:r>
            <a:r>
              <a:rPr lang="de-DE" sz="1400" dirty="0">
                <a:solidFill>
                  <a:srgbClr val="595A59"/>
                </a:solidFill>
                <a:latin typeface="Calibri"/>
                <a:ea typeface="Calibri"/>
                <a:cs typeface="Calibri"/>
                <a:sym typeface="Calibri"/>
              </a:rPr>
              <a:t> 6 </a:t>
            </a:r>
            <a:r>
              <a:rPr lang="de-DE" sz="1400" dirty="0" err="1">
                <a:solidFill>
                  <a:srgbClr val="595A59"/>
                </a:solidFill>
                <a:latin typeface="Calibri"/>
                <a:ea typeface="Calibri"/>
                <a:cs typeface="Calibri"/>
                <a:sym typeface="Calibri"/>
              </a:rPr>
              <a:t>some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rooms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renovated</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€ 100,000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Old </a:t>
            </a:r>
            <a:r>
              <a:rPr lang="de-DE" sz="1400" dirty="0" err="1">
                <a:solidFill>
                  <a:srgbClr val="595A59"/>
                </a:solidFill>
                <a:latin typeface="Calibri"/>
                <a:ea typeface="Calibri"/>
                <a:cs typeface="Calibri"/>
                <a:sym typeface="Calibri"/>
              </a:rPr>
              <a:t>furniture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sold</a:t>
            </a:r>
            <a:r>
              <a:rPr lang="de-DE" sz="1400" dirty="0">
                <a:solidFill>
                  <a:srgbClr val="595A59"/>
                </a:solidFill>
                <a:latin typeface="Calibri"/>
                <a:ea typeface="Calibri"/>
                <a:cs typeface="Calibri"/>
                <a:sym typeface="Calibri"/>
              </a:rPr>
              <a:t>. € 10.000 </a:t>
            </a:r>
            <a:r>
              <a:rPr lang="de-DE" sz="1400" dirty="0" err="1">
                <a:solidFill>
                  <a:srgbClr val="595A59"/>
                </a:solidFill>
                <a:latin typeface="Calibri"/>
                <a:ea typeface="Calibri"/>
                <a:cs typeface="Calibri"/>
                <a:sym typeface="Calibri"/>
              </a:rPr>
              <a:t>sales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proceeds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planned</a:t>
            </a:r>
            <a:endParaRPr sz="1100" dirty="0">
              <a:solidFill>
                <a:srgbClr val="595A59"/>
              </a:solidFill>
              <a:latin typeface="Calibri"/>
              <a:ea typeface="Calibri"/>
              <a:cs typeface="Calibri"/>
              <a:sym typeface="Calibri"/>
            </a:endParaRPr>
          </a:p>
        </p:txBody>
      </p:sp>
      <p:cxnSp>
        <p:nvCxnSpPr>
          <p:cNvPr id="1263" name="Google Shape;1263;p24"/>
          <p:cNvCxnSpPr/>
          <p:nvPr/>
        </p:nvCxnSpPr>
        <p:spPr>
          <a:xfrm>
            <a:off x="6225871" y="4126727"/>
            <a:ext cx="679556" cy="735496"/>
          </a:xfrm>
          <a:prstGeom prst="straightConnector1">
            <a:avLst/>
          </a:prstGeom>
          <a:noFill/>
          <a:ln w="9525" cap="flat" cmpd="sng">
            <a:solidFill>
              <a:srgbClr val="79527B"/>
            </a:solidFill>
            <a:prstDash val="solid"/>
            <a:miter lim="800000"/>
            <a:headEnd type="none" w="sm" len="sm"/>
            <a:tailEnd type="triangle" w="med" len="med"/>
          </a:ln>
        </p:spPr>
      </p:cxnSp>
      <p:cxnSp>
        <p:nvCxnSpPr>
          <p:cNvPr id="1264" name="Google Shape;1264;p24"/>
          <p:cNvCxnSpPr/>
          <p:nvPr/>
        </p:nvCxnSpPr>
        <p:spPr>
          <a:xfrm rot="10800000" flipH="1">
            <a:off x="6258910" y="3372280"/>
            <a:ext cx="678603" cy="923823"/>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graphicFrame>
        <p:nvGraphicFramePr>
          <p:cNvPr id="1270" name="Google Shape;1270;p25"/>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71" name="Google Shape;1271;p2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final values of the previous period form the starting point for the following period</a:t>
            </a:r>
            <a:endParaRPr/>
          </a:p>
        </p:txBody>
      </p:sp>
      <p:sp>
        <p:nvSpPr>
          <p:cNvPr id="1272" name="Google Shape;1272;p2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73" name="Google Shape;1273;p25"/>
          <p:cNvSpPr/>
          <p:nvPr/>
        </p:nvSpPr>
        <p:spPr>
          <a:xfrm>
            <a:off x="4219139" y="3251623"/>
            <a:ext cx="7899507" cy="1225522"/>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The closing balance of the liquidity of the previous period is entered as the opening balance of the following period</a:t>
            </a:r>
            <a:endParaRPr/>
          </a:p>
        </p:txBody>
      </p:sp>
      <p:cxnSp>
        <p:nvCxnSpPr>
          <p:cNvPr id="1274" name="Google Shape;1274;p25"/>
          <p:cNvCxnSpPr/>
          <p:nvPr/>
        </p:nvCxnSpPr>
        <p:spPr>
          <a:xfrm rot="10800000" flipH="1">
            <a:off x="2970851" y="2337222"/>
            <a:ext cx="523599" cy="3574127"/>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graphicFrame>
        <p:nvGraphicFramePr>
          <p:cNvPr id="1280" name="Google Shape;1280;p26"/>
          <p:cNvGraphicFramePr/>
          <p:nvPr/>
        </p:nvGraphicFramePr>
        <p:xfrm>
          <a:off x="370936" y="169434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81" name="Google Shape;1281;p2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planned cash inflows and outflows are totaled</a:t>
            </a:r>
            <a:endParaRPr/>
          </a:p>
        </p:txBody>
      </p:sp>
      <p:sp>
        <p:nvSpPr>
          <p:cNvPr id="1282" name="Google Shape;1282;p2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83" name="Google Shape;1283;p26"/>
          <p:cNvSpPr/>
          <p:nvPr/>
        </p:nvSpPr>
        <p:spPr>
          <a:xfrm>
            <a:off x="4109107" y="3938129"/>
            <a:ext cx="7899507" cy="1225522"/>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The planned cash inflows and outflows are totalled</a:t>
            </a:r>
            <a:endParaRPr sz="1400">
              <a:solidFill>
                <a:srgbClr val="595A59"/>
              </a:solidFill>
              <a:latin typeface="Calibri"/>
              <a:ea typeface="Calibri"/>
              <a:cs typeface="Calibri"/>
              <a:sym typeface="Calibri"/>
            </a:endParaRPr>
          </a:p>
        </p:txBody>
      </p:sp>
      <p:cxnSp>
        <p:nvCxnSpPr>
          <p:cNvPr id="1284" name="Google Shape;1284;p26"/>
          <p:cNvCxnSpPr/>
          <p:nvPr/>
        </p:nvCxnSpPr>
        <p:spPr>
          <a:xfrm>
            <a:off x="3631041" y="2894968"/>
            <a:ext cx="0" cy="633630"/>
          </a:xfrm>
          <a:prstGeom prst="straightConnector1">
            <a:avLst/>
          </a:prstGeom>
          <a:noFill/>
          <a:ln w="9525" cap="flat" cmpd="sng">
            <a:solidFill>
              <a:srgbClr val="79527B"/>
            </a:solidFill>
            <a:prstDash val="solid"/>
            <a:miter lim="800000"/>
            <a:headEnd type="none" w="sm" len="sm"/>
            <a:tailEnd type="triangle" w="med" len="med"/>
          </a:ln>
        </p:spPr>
      </p:cxnSp>
      <p:cxnSp>
        <p:nvCxnSpPr>
          <p:cNvPr id="1285" name="Google Shape;1285;p26"/>
          <p:cNvCxnSpPr/>
          <p:nvPr/>
        </p:nvCxnSpPr>
        <p:spPr>
          <a:xfrm>
            <a:off x="3539980" y="3122619"/>
            <a:ext cx="0" cy="405979"/>
          </a:xfrm>
          <a:prstGeom prst="straightConnector1">
            <a:avLst/>
          </a:prstGeom>
          <a:noFill/>
          <a:ln w="9525" cap="flat" cmpd="sng">
            <a:solidFill>
              <a:srgbClr val="79527B"/>
            </a:solidFill>
            <a:prstDash val="solid"/>
            <a:miter lim="800000"/>
            <a:headEnd type="none" w="sm" len="sm"/>
            <a:tailEnd type="triangle" w="med" len="med"/>
          </a:ln>
        </p:spPr>
      </p:cxnSp>
      <p:cxnSp>
        <p:nvCxnSpPr>
          <p:cNvPr id="1286" name="Google Shape;1286;p26"/>
          <p:cNvCxnSpPr/>
          <p:nvPr/>
        </p:nvCxnSpPr>
        <p:spPr>
          <a:xfrm>
            <a:off x="3784074" y="4420865"/>
            <a:ext cx="0" cy="815118"/>
          </a:xfrm>
          <a:prstGeom prst="straightConnector1">
            <a:avLst/>
          </a:prstGeom>
          <a:noFill/>
          <a:ln w="9525" cap="flat" cmpd="sng">
            <a:solidFill>
              <a:srgbClr val="79527B"/>
            </a:solidFill>
            <a:prstDash val="solid"/>
            <a:miter lim="800000"/>
            <a:headEnd type="none" w="sm" len="sm"/>
            <a:tailEnd type="triangle" w="med" len="med"/>
          </a:ln>
        </p:spPr>
      </p:cxnSp>
      <p:cxnSp>
        <p:nvCxnSpPr>
          <p:cNvPr id="1287" name="Google Shape;1287;p26"/>
          <p:cNvCxnSpPr/>
          <p:nvPr/>
        </p:nvCxnSpPr>
        <p:spPr>
          <a:xfrm>
            <a:off x="3693013" y="4648516"/>
            <a:ext cx="0" cy="587467"/>
          </a:xfrm>
          <a:prstGeom prst="straightConnector1">
            <a:avLst/>
          </a:prstGeom>
          <a:noFill/>
          <a:ln w="9525" cap="flat" cmpd="sng">
            <a:solidFill>
              <a:srgbClr val="79527B"/>
            </a:solidFill>
            <a:prstDash val="solid"/>
            <a:miter lim="800000"/>
            <a:headEnd type="none" w="sm" len="sm"/>
            <a:tailEnd type="triangle" w="med" len="med"/>
          </a:ln>
        </p:spPr>
      </p:cxnSp>
      <p:cxnSp>
        <p:nvCxnSpPr>
          <p:cNvPr id="1288" name="Google Shape;1288;p26"/>
          <p:cNvCxnSpPr/>
          <p:nvPr/>
        </p:nvCxnSpPr>
        <p:spPr>
          <a:xfrm>
            <a:off x="3589305" y="4989361"/>
            <a:ext cx="0" cy="246622"/>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aphicFrame>
        <p:nvGraphicFramePr>
          <p:cNvPr id="1294" name="Google Shape;1294;p27"/>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95" name="Google Shape;1295;p2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closing balance of the respective period is calculated from the summed values</a:t>
            </a:r>
            <a:endParaRPr/>
          </a:p>
        </p:txBody>
      </p:sp>
      <p:sp>
        <p:nvSpPr>
          <p:cNvPr id="1296" name="Google Shape;1296;p2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297" name="Google Shape;1297;p27"/>
          <p:cNvSpPr/>
          <p:nvPr/>
        </p:nvSpPr>
        <p:spPr>
          <a:xfrm>
            <a:off x="4109107" y="3709333"/>
            <a:ext cx="7899507" cy="1643935"/>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Cash and cash equivalents at the end of the period are calculated as follows</a:t>
            </a:r>
            <a:endParaRPr/>
          </a:p>
          <a:p>
            <a:pPr marL="0" marR="0" lvl="0" indent="0" algn="l" rtl="0">
              <a:spcBef>
                <a:spcPts val="0"/>
              </a:spcBef>
              <a:spcAft>
                <a:spcPts val="0"/>
              </a:spcAft>
              <a:buNone/>
            </a:pPr>
            <a:br>
              <a:rPr lang="de-DE" sz="1400">
                <a:solidFill>
                  <a:srgbClr val="595A59"/>
                </a:solidFill>
                <a:latin typeface="Calibri"/>
                <a:ea typeface="Calibri"/>
                <a:cs typeface="Calibri"/>
                <a:sym typeface="Calibri"/>
              </a:rPr>
            </a:br>
            <a:r>
              <a:rPr lang="de-DE" sz="1400">
                <a:solidFill>
                  <a:srgbClr val="595A59"/>
                </a:solidFill>
                <a:latin typeface="Calibri"/>
                <a:ea typeface="Calibri"/>
                <a:cs typeface="Calibri"/>
                <a:sym typeface="Calibri"/>
              </a:rPr>
              <a:t>Beginning balance</a:t>
            </a:r>
            <a:br>
              <a:rPr lang="de-DE" sz="1400">
                <a:solidFill>
                  <a:srgbClr val="595A59"/>
                </a:solidFill>
                <a:latin typeface="Calibri"/>
                <a:ea typeface="Calibri"/>
                <a:cs typeface="Calibri"/>
                <a:sym typeface="Calibri"/>
              </a:rPr>
            </a:br>
            <a:r>
              <a:rPr lang="de-DE" sz="1400">
                <a:solidFill>
                  <a:srgbClr val="595A59"/>
                </a:solidFill>
                <a:latin typeface="Calibri"/>
                <a:ea typeface="Calibri"/>
                <a:cs typeface="Calibri"/>
                <a:sym typeface="Calibri"/>
              </a:rPr>
              <a:t>+ Total cash inflows</a:t>
            </a:r>
            <a:br>
              <a:rPr lang="de-DE" sz="1400">
                <a:solidFill>
                  <a:srgbClr val="595A59"/>
                </a:solidFill>
                <a:latin typeface="Calibri"/>
                <a:ea typeface="Calibri"/>
                <a:cs typeface="Calibri"/>
                <a:sym typeface="Calibri"/>
              </a:rPr>
            </a:br>
            <a:r>
              <a:rPr lang="de-DE" sz="1400">
                <a:solidFill>
                  <a:srgbClr val="595A59"/>
                </a:solidFill>
                <a:latin typeface="Calibri"/>
                <a:ea typeface="Calibri"/>
                <a:cs typeface="Calibri"/>
                <a:sym typeface="Calibri"/>
              </a:rPr>
              <a:t>- Total cash outflows</a:t>
            </a:r>
            <a:br>
              <a:rPr lang="de-DE" sz="1400">
                <a:solidFill>
                  <a:srgbClr val="595A59"/>
                </a:solidFill>
                <a:latin typeface="Calibri"/>
                <a:ea typeface="Calibri"/>
                <a:cs typeface="Calibri"/>
                <a:sym typeface="Calibri"/>
              </a:rPr>
            </a:br>
            <a:r>
              <a:rPr lang="de-DE" sz="1400">
                <a:solidFill>
                  <a:srgbClr val="595A59"/>
                </a:solidFill>
                <a:latin typeface="Calibri"/>
                <a:ea typeface="Calibri"/>
                <a:cs typeface="Calibri"/>
                <a:sym typeface="Calibri"/>
              </a:rPr>
              <a:t>+/- Liquidity control measures</a:t>
            </a:r>
            <a:endParaRPr sz="1400">
              <a:solidFill>
                <a:srgbClr val="595A59"/>
              </a:solidFill>
              <a:latin typeface="Calibri"/>
              <a:ea typeface="Calibri"/>
              <a:cs typeface="Calibri"/>
              <a:sym typeface="Calibri"/>
            </a:endParaRPr>
          </a:p>
        </p:txBody>
      </p:sp>
      <p:cxnSp>
        <p:nvCxnSpPr>
          <p:cNvPr id="1298" name="Google Shape;1298;p27"/>
          <p:cNvCxnSpPr/>
          <p:nvPr/>
        </p:nvCxnSpPr>
        <p:spPr>
          <a:xfrm>
            <a:off x="3741072" y="2200631"/>
            <a:ext cx="0" cy="1475940"/>
          </a:xfrm>
          <a:prstGeom prst="straightConnector1">
            <a:avLst/>
          </a:prstGeom>
          <a:noFill/>
          <a:ln w="9525" cap="flat" cmpd="sng">
            <a:solidFill>
              <a:srgbClr val="79527B"/>
            </a:solidFill>
            <a:prstDash val="solid"/>
            <a:miter lim="800000"/>
            <a:headEnd type="none" w="sm" len="sm"/>
            <a:tailEnd type="triangle" w="med" len="med"/>
          </a:ln>
        </p:spPr>
      </p:cxnSp>
      <p:cxnSp>
        <p:nvCxnSpPr>
          <p:cNvPr id="1299" name="Google Shape;1299;p27"/>
          <p:cNvCxnSpPr/>
          <p:nvPr/>
        </p:nvCxnSpPr>
        <p:spPr>
          <a:xfrm>
            <a:off x="3741072" y="3862486"/>
            <a:ext cx="0" cy="1479735"/>
          </a:xfrm>
          <a:prstGeom prst="straightConnector1">
            <a:avLst/>
          </a:prstGeom>
          <a:noFill/>
          <a:ln w="9525" cap="flat" cmpd="sng">
            <a:solidFill>
              <a:srgbClr val="79527B"/>
            </a:solidFill>
            <a:prstDash val="solid"/>
            <a:miter lim="800000"/>
            <a:headEnd type="none" w="sm" len="sm"/>
            <a:tailEnd type="triangle" w="med" len="med"/>
          </a:ln>
        </p:spPr>
      </p:cxnSp>
      <p:cxnSp>
        <p:nvCxnSpPr>
          <p:cNvPr id="1300" name="Google Shape;1300;p27"/>
          <p:cNvCxnSpPr/>
          <p:nvPr/>
        </p:nvCxnSpPr>
        <p:spPr>
          <a:xfrm>
            <a:off x="3741072" y="5626112"/>
            <a:ext cx="0" cy="425622"/>
          </a:xfrm>
          <a:prstGeom prst="straightConnector1">
            <a:avLst/>
          </a:prstGeom>
          <a:noFill/>
          <a:ln w="9525" cap="flat" cmpd="sng">
            <a:solidFill>
              <a:srgbClr val="79527B"/>
            </a:solidFill>
            <a:prstDash val="solid"/>
            <a:miter lim="800000"/>
            <a:headEnd type="none" w="sm" len="sm"/>
            <a:tailEnd type="triangle" w="med" len="med"/>
          </a:ln>
        </p:spPr>
      </p:cxnSp>
      <p:sp>
        <p:nvSpPr>
          <p:cNvPr id="1301" name="Google Shape;1301;p27"/>
          <p:cNvSpPr txBox="1"/>
          <p:nvPr/>
        </p:nvSpPr>
        <p:spPr>
          <a:xfrm>
            <a:off x="3707717" y="2820209"/>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rgbClr val="79527B"/>
                </a:solidFill>
                <a:latin typeface="Calibri"/>
                <a:ea typeface="Calibri"/>
                <a:cs typeface="Calibri"/>
                <a:sym typeface="Calibri"/>
              </a:rPr>
              <a:t>+</a:t>
            </a:r>
            <a:endParaRPr sz="1400" b="1">
              <a:solidFill>
                <a:srgbClr val="79527B"/>
              </a:solidFill>
              <a:latin typeface="Calibri"/>
              <a:ea typeface="Calibri"/>
              <a:cs typeface="Calibri"/>
              <a:sym typeface="Calibri"/>
            </a:endParaRPr>
          </a:p>
        </p:txBody>
      </p:sp>
      <p:sp>
        <p:nvSpPr>
          <p:cNvPr id="1302" name="Google Shape;1302;p27"/>
          <p:cNvSpPr txBox="1"/>
          <p:nvPr/>
        </p:nvSpPr>
        <p:spPr>
          <a:xfrm>
            <a:off x="3707717" y="442546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rgbClr val="79527B"/>
                </a:solidFill>
                <a:latin typeface="Calibri"/>
                <a:ea typeface="Calibri"/>
                <a:cs typeface="Calibri"/>
                <a:sym typeface="Calibri"/>
              </a:rPr>
              <a:t>-</a:t>
            </a:r>
            <a:endParaRPr sz="1400" b="1">
              <a:solidFill>
                <a:srgbClr val="79527B"/>
              </a:solidFill>
              <a:latin typeface="Calibri"/>
              <a:ea typeface="Calibri"/>
              <a:cs typeface="Calibri"/>
              <a:sym typeface="Calibri"/>
            </a:endParaRPr>
          </a:p>
        </p:txBody>
      </p:sp>
      <p:sp>
        <p:nvSpPr>
          <p:cNvPr id="1303" name="Google Shape;1303;p27"/>
          <p:cNvSpPr txBox="1"/>
          <p:nvPr/>
        </p:nvSpPr>
        <p:spPr>
          <a:xfrm>
            <a:off x="3741072" y="5369048"/>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rgbClr val="79527B"/>
                </a:solidFill>
                <a:latin typeface="Calibri"/>
                <a:ea typeface="Calibri"/>
                <a:cs typeface="Calibri"/>
                <a:sym typeface="Calibri"/>
              </a:rPr>
              <a:t>=</a:t>
            </a:r>
            <a:endParaRPr sz="1400" b="1">
              <a:solidFill>
                <a:srgbClr val="79527B"/>
              </a:solidFill>
              <a:latin typeface="Calibri"/>
              <a:ea typeface="Calibri"/>
              <a:cs typeface="Calibri"/>
              <a:sym typeface="Calibri"/>
            </a:endParaRPr>
          </a:p>
        </p:txBody>
      </p:sp>
      <p:sp>
        <p:nvSpPr>
          <p:cNvPr id="1304" name="Google Shape;1304;p27"/>
          <p:cNvSpPr txBox="1"/>
          <p:nvPr/>
        </p:nvSpPr>
        <p:spPr>
          <a:xfrm>
            <a:off x="3741072" y="581874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rgbClr val="79527B"/>
                </a:solidFill>
                <a:latin typeface="Calibri"/>
                <a:ea typeface="Calibri"/>
                <a:cs typeface="Calibri"/>
                <a:sym typeface="Calibri"/>
              </a:rPr>
              <a:t>+/-</a:t>
            </a:r>
            <a:endParaRPr sz="1400" b="1">
              <a:solidFill>
                <a:srgbClr val="79527B"/>
              </a:solidFill>
              <a:latin typeface="Calibri"/>
              <a:ea typeface="Calibri"/>
              <a:cs typeface="Calibri"/>
              <a:sym typeface="Calibri"/>
            </a:endParaRPr>
          </a:p>
        </p:txBody>
      </p:sp>
      <p:sp>
        <p:nvSpPr>
          <p:cNvPr id="1305" name="Google Shape;1305;p27"/>
          <p:cNvSpPr txBox="1"/>
          <p:nvPr/>
        </p:nvSpPr>
        <p:spPr>
          <a:xfrm>
            <a:off x="3741071" y="6102880"/>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rgbClr val="79527B"/>
                </a:solidFill>
                <a:latin typeface="Calibri"/>
                <a:ea typeface="Calibri"/>
                <a:cs typeface="Calibri"/>
                <a:sym typeface="Calibri"/>
              </a:rPr>
              <a:t>=</a:t>
            </a:r>
            <a:endParaRPr sz="1400" b="1">
              <a:solidFill>
                <a:srgbClr val="79527B"/>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graphicFrame>
        <p:nvGraphicFramePr>
          <p:cNvPr id="1311" name="Google Shape;1311;p28"/>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chemeClr val="lt1"/>
                          </a:solidFill>
                        </a:rPr>
                        <a:t>Total outgoing payments</a:t>
                      </a: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312" name="Google Shape;1312;p2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closing balance of the period in turn forms the starting point for the following period - and so on</a:t>
            </a:r>
            <a:endParaRPr/>
          </a:p>
        </p:txBody>
      </p:sp>
      <p:sp>
        <p:nvSpPr>
          <p:cNvPr id="1313" name="Google Shape;1313;p2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314" name="Google Shape;1314;p28"/>
          <p:cNvSpPr/>
          <p:nvPr/>
        </p:nvSpPr>
        <p:spPr>
          <a:xfrm>
            <a:off x="4109107" y="3709333"/>
            <a:ext cx="7899507" cy="1423063"/>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The cash and cash equivalents at the end of the period are entered as the starting balance in the following period</a:t>
            </a:r>
            <a:endParaRPr sz="1400">
              <a:solidFill>
                <a:srgbClr val="595A59"/>
              </a:solidFill>
              <a:latin typeface="Calibri"/>
              <a:ea typeface="Calibri"/>
              <a:cs typeface="Calibri"/>
              <a:sym typeface="Calibri"/>
            </a:endParaRPr>
          </a:p>
        </p:txBody>
      </p:sp>
      <p:cxnSp>
        <p:nvCxnSpPr>
          <p:cNvPr id="1315" name="Google Shape;1315;p28"/>
          <p:cNvCxnSpPr/>
          <p:nvPr/>
        </p:nvCxnSpPr>
        <p:spPr>
          <a:xfrm rot="10800000" flipH="1">
            <a:off x="3741072" y="2242367"/>
            <a:ext cx="405979" cy="3779014"/>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3"/>
          <p:cNvSpPr txBox="1">
            <a:spLocks noGrp="1"/>
          </p:cNvSpPr>
          <p:nvPr>
            <p:ph type="body" idx="1"/>
          </p:nvPr>
        </p:nvSpPr>
        <p:spPr>
          <a:xfrm>
            <a:off x="666708" y="752638"/>
            <a:ext cx="4329835"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a:t>Liquidity Crisis in Tourism SMEs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aphicFrame>
        <p:nvGraphicFramePr>
          <p:cNvPr id="1321" name="Google Shape;1321;p29"/>
          <p:cNvGraphicFramePr/>
          <p:nvPr/>
        </p:nvGraphicFramePr>
        <p:xfrm>
          <a:off x="389965" y="1720709"/>
          <a:ext cx="11370225" cy="470933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a:solidFill>
                            <a:srgbClr val="595A59"/>
                          </a:solidFill>
                        </a:rPr>
                        <a:t>Total outgoing payments</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322" name="Google Shape;1322;p2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All values are entered in the planning table</a:t>
            </a:r>
            <a:endParaRPr/>
          </a:p>
        </p:txBody>
      </p:sp>
      <p:sp>
        <p:nvSpPr>
          <p:cNvPr id="1323" name="Google Shape;1323;p2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graphicFrame>
        <p:nvGraphicFramePr>
          <p:cNvPr id="1329" name="Google Shape;1329;p30"/>
          <p:cNvGraphicFramePr/>
          <p:nvPr/>
        </p:nvGraphicFramePr>
        <p:xfrm>
          <a:off x="389965" y="1846191"/>
          <a:ext cx="11535550" cy="1737430"/>
        </p:xfrm>
        <a:graphic>
          <a:graphicData uri="http://schemas.openxmlformats.org/drawingml/2006/table">
            <a:tbl>
              <a:tblPr firstRow="1" bandRow="1">
                <a:noFill/>
                <a:tableStyleId>{BA949AC9-1718-4DC3-B878-04FAC6565C0D}</a:tableStyleId>
              </a:tblPr>
              <a:tblGrid>
                <a:gridCol w="2476825">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extLst>
                  <a:ext uri="{0D108BD9-81ED-4DB2-BD59-A6C34878D82A}">
                    <a16:rowId xmlns:a16="http://schemas.microsoft.com/office/drawing/2014/main" val="10001"/>
                  </a:ext>
                </a:extLst>
              </a:tr>
              <a:tr h="208375">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D7C6D8"/>
                    </a:solidFill>
                  </a:tcPr>
                </a:tc>
                <a:extLst>
                  <a:ext uri="{0D108BD9-81ED-4DB2-BD59-A6C34878D82A}">
                    <a16:rowId xmlns:a16="http://schemas.microsoft.com/office/drawing/2014/main" val="10002"/>
                  </a:ext>
                </a:extLst>
              </a:tr>
              <a:tr h="208375">
                <a:tc>
                  <a:txBody>
                    <a:bodyPr/>
                    <a:lstStyle/>
                    <a:p>
                      <a:pPr marL="0" marR="0" lvl="0" indent="0" algn="l" rtl="0">
                        <a:spcBef>
                          <a:spcPts val="0"/>
                        </a:spcBef>
                        <a:spcAft>
                          <a:spcPts val="0"/>
                        </a:spcAft>
                        <a:buNone/>
                      </a:pPr>
                      <a:r>
                        <a:rPr lang="de-DE" sz="900">
                          <a:solidFill>
                            <a:srgbClr val="595A59"/>
                          </a:solidFill>
                        </a:rPr>
                        <a:t>Total outgoing payments</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rgbClr val="D7C6D8"/>
                    </a:solidFill>
                  </a:tcPr>
                </a:tc>
                <a:extLst>
                  <a:ext uri="{0D108BD9-81ED-4DB2-BD59-A6C34878D82A}">
                    <a16:rowId xmlns:a16="http://schemas.microsoft.com/office/drawing/2014/main" val="10003"/>
                  </a:ext>
                </a:extLst>
              </a:tr>
              <a:tr h="208375">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rgbClr val="A77FA9"/>
                    </a:solidFill>
                  </a:tcPr>
                </a:tc>
                <a:extLst>
                  <a:ext uri="{0D108BD9-81ED-4DB2-BD59-A6C34878D82A}">
                    <a16:rowId xmlns:a16="http://schemas.microsoft.com/office/drawing/2014/main" val="10004"/>
                  </a:ext>
                </a:extLst>
              </a:tr>
              <a:tr h="208375">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chemeClr val="lt1"/>
                          </a:solidFill>
                        </a:rPr>
                        <a:t>Finanzmittelbestand zum Ende der Periode</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rgbClr val="A77FA9"/>
                    </a:solidFill>
                  </a:tcPr>
                </a:tc>
                <a:extLst>
                  <a:ext uri="{0D108BD9-81ED-4DB2-BD59-A6C34878D82A}">
                    <a16:rowId xmlns:a16="http://schemas.microsoft.com/office/drawing/2014/main" val="10006"/>
                  </a:ext>
                </a:extLst>
              </a:tr>
            </a:tbl>
          </a:graphicData>
        </a:graphic>
      </p:graphicFrame>
      <p:sp>
        <p:nvSpPr>
          <p:cNvPr id="1330" name="Google Shape;1330;p3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Liquidity is expected to be sufficient to implement the planned renovation measures</a:t>
            </a:r>
            <a:endParaRPr/>
          </a:p>
        </p:txBody>
      </p:sp>
      <p:sp>
        <p:nvSpPr>
          <p:cNvPr id="1331" name="Google Shape;1331;p3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graphicFrame>
        <p:nvGraphicFramePr>
          <p:cNvPr id="1332" name="Google Shape;1332;p30"/>
          <p:cNvGraphicFramePr/>
          <p:nvPr/>
        </p:nvGraphicFramePr>
        <p:xfrm>
          <a:off x="2223396" y="3686408"/>
          <a:ext cx="9536793" cy="2451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aphicFrame>
        <p:nvGraphicFramePr>
          <p:cNvPr id="1338" name="Google Shape;1338;p31"/>
          <p:cNvGraphicFramePr/>
          <p:nvPr/>
        </p:nvGraphicFramePr>
        <p:xfrm>
          <a:off x="389965" y="1511435"/>
          <a:ext cx="11370225" cy="5258615"/>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457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D8D8D8"/>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9100">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254800">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54800">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54800">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60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54800">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457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254800">
                <a:tc>
                  <a:txBody>
                    <a:bodyPr/>
                    <a:lstStyle/>
                    <a:p>
                      <a:pPr marL="0" marR="0" lvl="0" indent="0" algn="l" rtl="0">
                        <a:spcBef>
                          <a:spcPts val="0"/>
                        </a:spcBef>
                        <a:spcAft>
                          <a:spcPts val="0"/>
                        </a:spcAft>
                        <a:buNone/>
                      </a:pPr>
                      <a:r>
                        <a:rPr lang="de-DE" sz="900">
                          <a:solidFill>
                            <a:srgbClr val="595A59"/>
                          </a:solidFill>
                        </a:rPr>
                        <a:t>Total outgoing payments</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13"/>
                  </a:ext>
                </a:extLst>
              </a:tr>
              <a:tr h="254800">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 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161</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174</a:t>
                      </a:r>
                      <a:endParaRPr/>
                    </a:p>
                  </a:txBody>
                  <a:tcPr marL="4225" marR="4225" marT="4225" marB="0" anchor="ctr">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54800">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9100">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339" name="Google Shape;1339;p3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After three months, the planning is updated. The actual values are significantly worse than planned.</a:t>
            </a:r>
            <a:endParaRPr/>
          </a:p>
        </p:txBody>
      </p:sp>
      <p:sp>
        <p:nvSpPr>
          <p:cNvPr id="1340" name="Google Shape;1340;p3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341" name="Google Shape;1341;p31"/>
          <p:cNvSpPr/>
          <p:nvPr/>
        </p:nvSpPr>
        <p:spPr>
          <a:xfrm>
            <a:off x="3232184" y="2552496"/>
            <a:ext cx="2156420" cy="832495"/>
          </a:xfrm>
          <a:prstGeom prst="ellipse">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2" name="Google Shape;1342;p31"/>
          <p:cNvSpPr/>
          <p:nvPr/>
        </p:nvSpPr>
        <p:spPr>
          <a:xfrm>
            <a:off x="5613536" y="2552496"/>
            <a:ext cx="6307893" cy="2896068"/>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Planned / actual comparison:</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It can be seen that the ACTUAL values of sales are significantly lower than originally planned.</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Variable costs are also higher than last year. They now amount to 60% of actual sales</a:t>
            </a:r>
            <a:endParaRPr sz="1400">
              <a:solidFill>
                <a:srgbClr val="595A59"/>
              </a:solidFill>
              <a:latin typeface="Calibri"/>
              <a:ea typeface="Calibri"/>
              <a:cs typeface="Calibri"/>
              <a:sym typeface="Calibri"/>
            </a:endParaRPr>
          </a:p>
        </p:txBody>
      </p:sp>
      <p:sp>
        <p:nvSpPr>
          <p:cNvPr id="1343" name="Google Shape;1343;p31"/>
          <p:cNvSpPr/>
          <p:nvPr/>
        </p:nvSpPr>
        <p:spPr>
          <a:xfrm>
            <a:off x="3295876" y="4407199"/>
            <a:ext cx="2156420" cy="832495"/>
          </a:xfrm>
          <a:prstGeom prst="ellipse">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graphicFrame>
        <p:nvGraphicFramePr>
          <p:cNvPr id="1349" name="Google Shape;1349;p32"/>
          <p:cNvGraphicFramePr/>
          <p:nvPr/>
        </p:nvGraphicFramePr>
        <p:xfrm>
          <a:off x="389965" y="1502521"/>
          <a:ext cx="11370225" cy="5258615"/>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457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D8D8D8"/>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9100">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87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-16</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-26</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-25</a:t>
                      </a:r>
                      <a:endParaRPr/>
                    </a:p>
                  </a:txBody>
                  <a:tcPr marL="4225" marR="4225" marT="4225" marB="0" anchor="ctr">
                    <a:solidFill>
                      <a:srgbClr val="A77FA9"/>
                    </a:solidFill>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2"/>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254800">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254800">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254800">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D7C6D8"/>
                    </a:solidFill>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254800">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33457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extLst>
                  <a:ext uri="{0D108BD9-81ED-4DB2-BD59-A6C34878D82A}">
                    <a16:rowId xmlns:a16="http://schemas.microsoft.com/office/drawing/2014/main" val="10012"/>
                  </a:ext>
                </a:extLst>
              </a:tr>
              <a:tr h="254800">
                <a:tc>
                  <a:txBody>
                    <a:bodyPr/>
                    <a:lstStyle/>
                    <a:p>
                      <a:pPr marL="0" marR="0" lvl="0" indent="0" algn="l" rtl="0">
                        <a:spcBef>
                          <a:spcPts val="0"/>
                        </a:spcBef>
                        <a:spcAft>
                          <a:spcPts val="0"/>
                        </a:spcAft>
                        <a:buNone/>
                      </a:pPr>
                      <a:r>
                        <a:rPr lang="de-DE" sz="900">
                          <a:solidFill>
                            <a:srgbClr val="595A59"/>
                          </a:solidFill>
                        </a:rPr>
                        <a:t>Total outgoing payments</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29</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59</a:t>
                      </a:r>
                      <a:endParaRPr/>
                    </a:p>
                  </a:txBody>
                  <a:tcPr marL="4225" marR="4225" marT="4225" marB="0" anchor="ctr">
                    <a:solidFill>
                      <a:srgbClr val="D7C6D8"/>
                    </a:solidFill>
                  </a:tcPr>
                </a:tc>
                <a:extLst>
                  <a:ext uri="{0D108BD9-81ED-4DB2-BD59-A6C34878D82A}">
                    <a16:rowId xmlns:a16="http://schemas.microsoft.com/office/drawing/2014/main" val="10013"/>
                  </a:ext>
                </a:extLst>
              </a:tr>
              <a:tr h="254800">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-26</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-25</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-14</a:t>
                      </a:r>
                      <a:endParaRPr/>
                    </a:p>
                  </a:txBody>
                  <a:tcPr marL="4225" marR="4225" marT="4225" marB="0" anchor="ctr">
                    <a:solidFill>
                      <a:srgbClr val="A77FA9"/>
                    </a:solidFill>
                  </a:tcPr>
                </a:tc>
                <a:extLst>
                  <a:ext uri="{0D108BD9-81ED-4DB2-BD59-A6C34878D82A}">
                    <a16:rowId xmlns:a16="http://schemas.microsoft.com/office/drawing/2014/main" val="10014"/>
                  </a:ext>
                </a:extLst>
              </a:tr>
              <a:tr h="254800">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09100">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-26</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-28</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-25</a:t>
                      </a:r>
                      <a:endParaRPr/>
                    </a:p>
                  </a:txBody>
                  <a:tcPr marL="4225" marR="4225" marT="4225" marB="0" anchor="ctr">
                    <a:solidFill>
                      <a:srgbClr val="C00000"/>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-14</a:t>
                      </a:r>
                      <a:endParaRPr/>
                    </a:p>
                  </a:txBody>
                  <a:tcPr marL="4225" marR="4225" marT="4225" marB="0" anchor="ctr">
                    <a:solidFill>
                      <a:srgbClr val="C00000"/>
                    </a:solidFill>
                  </a:tcPr>
                </a:tc>
                <a:extLst>
                  <a:ext uri="{0D108BD9-81ED-4DB2-BD59-A6C34878D82A}">
                    <a16:rowId xmlns:a16="http://schemas.microsoft.com/office/drawing/2014/main" val="10016"/>
                  </a:ext>
                </a:extLst>
              </a:tr>
            </a:tbl>
          </a:graphicData>
        </a:graphic>
      </p:graphicFrame>
      <p:sp>
        <p:nvSpPr>
          <p:cNvPr id="1350" name="Google Shape;1350;p3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Due to the actual development, the planning is also adjusted</a:t>
            </a:r>
            <a:endParaRPr/>
          </a:p>
        </p:txBody>
      </p:sp>
      <p:sp>
        <p:nvSpPr>
          <p:cNvPr id="1351" name="Google Shape;1351;p3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352" name="Google Shape;1352;p32"/>
          <p:cNvSpPr/>
          <p:nvPr/>
        </p:nvSpPr>
        <p:spPr>
          <a:xfrm>
            <a:off x="887422" y="2506595"/>
            <a:ext cx="4748034" cy="2896068"/>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Adjustment of the </a:t>
            </a:r>
            <a:r>
              <a:rPr lang="de-DE" sz="1800" dirty="0" err="1">
                <a:solidFill>
                  <a:srgbClr val="595A59"/>
                </a:solidFill>
                <a:latin typeface="Calibri"/>
                <a:ea typeface="Calibri"/>
                <a:cs typeface="Calibri"/>
                <a:sym typeface="Calibri"/>
              </a:rPr>
              <a:t>planning</a:t>
            </a:r>
            <a:endParaRPr sz="18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Due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lower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values</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future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planning</a:t>
            </a:r>
            <a:r>
              <a:rPr lang="de-DE" sz="1400" dirty="0">
                <a:solidFill>
                  <a:srgbClr val="595A59"/>
                </a:solidFill>
                <a:latin typeface="Calibri"/>
                <a:ea typeface="Calibri"/>
                <a:cs typeface="Calibri"/>
                <a:sym typeface="Calibri"/>
              </a:rPr>
              <a:t> will </a:t>
            </a:r>
            <a:r>
              <a:rPr lang="de-DE" sz="1400" dirty="0" err="1">
                <a:solidFill>
                  <a:srgbClr val="595A59"/>
                </a:solidFill>
                <a:latin typeface="Calibri"/>
                <a:ea typeface="Calibri"/>
                <a:cs typeface="Calibri"/>
                <a:sym typeface="Calibri"/>
              </a:rPr>
              <a:t>have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adjusted</a:t>
            </a:r>
            <a:r>
              <a:rPr lang="de-DE" sz="1400" dirty="0">
                <a:solidFill>
                  <a:srgbClr val="595A59"/>
                </a:solidFill>
                <a:latin typeface="Calibri"/>
                <a:ea typeface="Calibri"/>
                <a:cs typeface="Calibri"/>
                <a:sym typeface="Calibri"/>
              </a:rPr>
              <a:t>. </a:t>
            </a:r>
            <a:endParaRPr dirty="0"/>
          </a:p>
          <a:p>
            <a:pPr marL="285750" marR="0" lvl="0" indent="-19685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reasons</a:t>
            </a:r>
            <a:r>
              <a:rPr lang="de-DE" sz="1400" dirty="0">
                <a:solidFill>
                  <a:srgbClr val="595A59"/>
                </a:solidFill>
                <a:latin typeface="Calibri"/>
                <a:ea typeface="Calibri"/>
                <a:cs typeface="Calibri"/>
                <a:sym typeface="Calibri"/>
              </a:rPr>
              <a:t> of </a:t>
            </a:r>
            <a:r>
              <a:rPr lang="de-DE" sz="1400" dirty="0" err="1">
                <a:solidFill>
                  <a:srgbClr val="595A59"/>
                </a:solidFill>
                <a:latin typeface="Calibri"/>
                <a:ea typeface="Calibri"/>
                <a:cs typeface="Calibri"/>
                <a:sym typeface="Calibri"/>
              </a:rPr>
              <a:t>precaution</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sales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forecast</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reduced</a:t>
            </a:r>
            <a:r>
              <a:rPr lang="de-DE" sz="1400" dirty="0">
                <a:solidFill>
                  <a:srgbClr val="595A59"/>
                </a:solidFill>
                <a:latin typeface="Calibri"/>
                <a:ea typeface="Calibri"/>
                <a:cs typeface="Calibri"/>
                <a:sym typeface="Calibri"/>
              </a:rPr>
              <a:t>.</a:t>
            </a:r>
            <a:endParaRPr dirty="0"/>
          </a:p>
          <a:p>
            <a:pPr marL="285750" marR="0" lvl="0" indent="-19685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The </a:t>
            </a:r>
            <a:r>
              <a:rPr lang="de-DE" sz="1400" dirty="0" err="1">
                <a:solidFill>
                  <a:srgbClr val="595A59"/>
                </a:solidFill>
                <a:latin typeface="Calibri"/>
                <a:ea typeface="Calibri"/>
                <a:cs typeface="Calibri"/>
                <a:sym typeface="Calibri"/>
              </a:rPr>
              <a:t>actual</a:t>
            </a:r>
            <a:r>
              <a:rPr lang="de-DE" sz="1400" dirty="0">
                <a:solidFill>
                  <a:srgbClr val="595A59"/>
                </a:solidFill>
                <a:latin typeface="Calibri"/>
                <a:ea typeface="Calibri"/>
                <a:cs typeface="Calibri"/>
                <a:sym typeface="Calibri"/>
              </a:rPr>
              <a:t> variable </a:t>
            </a:r>
            <a:r>
              <a:rPr lang="de-DE" sz="1400" dirty="0" err="1">
                <a:solidFill>
                  <a:srgbClr val="595A59"/>
                </a:solidFill>
                <a:latin typeface="Calibri"/>
                <a:ea typeface="Calibri"/>
                <a:cs typeface="Calibri"/>
                <a:sym typeface="Calibri"/>
              </a:rPr>
              <a:t>costs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taken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over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future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values</a:t>
            </a:r>
            <a:r>
              <a:rPr lang="de-DE" sz="1400" dirty="0">
                <a:solidFill>
                  <a:srgbClr val="595A59"/>
                </a:solidFill>
                <a:latin typeface="Calibri"/>
                <a:ea typeface="Calibri"/>
                <a:cs typeface="Calibri"/>
                <a:sym typeface="Calibri"/>
              </a:rPr>
              <a:t>.</a:t>
            </a:r>
            <a:endParaRPr dirty="0"/>
          </a:p>
          <a:p>
            <a:pPr marL="285750" marR="0" lvl="0" indent="-19685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R="0" lvl="0" algn="l" rtl="0">
              <a:spcBef>
                <a:spcPts val="0"/>
              </a:spcBef>
              <a:spcAft>
                <a:spcPts val="0"/>
              </a:spcAft>
              <a:buClr>
                <a:srgbClr val="595A59"/>
              </a:buClr>
              <a:buSzPts val="1400"/>
            </a:pPr>
            <a:r>
              <a:rPr lang="de-DE" sz="1400" dirty="0">
                <a:solidFill>
                  <a:srgbClr val="595A59"/>
                </a:solidFill>
                <a:latin typeface="Calibri"/>
                <a:ea typeface="Calibri"/>
                <a:cs typeface="Calibri"/>
                <a:sym typeface="Calibri"/>
              </a:rPr>
              <a:t>The </a:t>
            </a:r>
            <a:r>
              <a:rPr lang="de-DE" sz="1400" dirty="0" err="1">
                <a:solidFill>
                  <a:srgbClr val="595A59"/>
                </a:solidFill>
                <a:latin typeface="Calibri"/>
                <a:ea typeface="Calibri"/>
                <a:cs typeface="Calibri"/>
                <a:sym typeface="Calibri"/>
              </a:rPr>
              <a:t>adjusted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planning</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shows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that</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planned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renovation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cannot</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implemented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because</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liquidity</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would</a:t>
            </a:r>
            <a:r>
              <a:rPr lang="de-DE" sz="1400" dirty="0">
                <a:solidFill>
                  <a:srgbClr val="595A59"/>
                </a:solidFill>
                <a:latin typeface="Calibri"/>
                <a:ea typeface="Calibri"/>
                <a:cs typeface="Calibri"/>
                <a:sym typeface="Calibri"/>
              </a:rPr>
              <a:t> not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sufficient</a:t>
            </a:r>
            <a:r>
              <a:rPr lang="de-DE" sz="1400" dirty="0">
                <a:solidFill>
                  <a:srgbClr val="595A59"/>
                </a:solidFill>
                <a:latin typeface="Calibri"/>
                <a:ea typeface="Calibri"/>
                <a:cs typeface="Calibri"/>
                <a:sym typeface="Calibri"/>
              </a:rPr>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1358" name="Google Shape;1358;p33"/>
          <p:cNvGraphicFramePr/>
          <p:nvPr/>
        </p:nvGraphicFramePr>
        <p:xfrm>
          <a:off x="389965" y="1545336"/>
          <a:ext cx="11370225" cy="5258615"/>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457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a:t>Status Quo</a:t>
                      </a:r>
                      <a:endParaRPr/>
                    </a:p>
                  </a:txBody>
                  <a:tcPr marL="91450" marR="91450" marT="45725" marB="45725">
                    <a:solidFill>
                      <a:srgbClr val="D8D8D8"/>
                    </a:solidFill>
                  </a:tcPr>
                </a:tc>
                <a:tc>
                  <a:txBody>
                    <a:bodyPr/>
                    <a:lstStyle/>
                    <a:p>
                      <a:pPr marL="0" marR="0" lvl="0" indent="0" algn="l" rtl="0">
                        <a:spcBef>
                          <a:spcPts val="0"/>
                        </a:spcBef>
                        <a:spcAft>
                          <a:spcPts val="0"/>
                        </a:spcAft>
                        <a:buNone/>
                      </a:pPr>
                      <a:r>
                        <a:rPr lang="de-DE" sz="900"/>
                        <a:t>Month 1</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2</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3</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4</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5</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6</a:t>
                      </a:r>
                      <a:endParaRPr/>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t>Month 7</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8</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9</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10</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11</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900"/>
                        <a:t>Month 12</a:t>
                      </a:r>
                      <a:endParaRPr/>
                    </a:p>
                  </a:txBody>
                  <a:tcPr marL="91450" marR="91450" marT="45725" marB="45725">
                    <a:solidFill>
                      <a:srgbClr val="79527B"/>
                    </a:solidFill>
                  </a:tcPr>
                </a:tc>
                <a:extLst>
                  <a:ext uri="{0D108BD9-81ED-4DB2-BD59-A6C34878D82A}">
                    <a16:rowId xmlns:a16="http://schemas.microsoft.com/office/drawing/2014/main" val="10000"/>
                  </a:ext>
                </a:extLst>
              </a:tr>
              <a:tr h="209100">
                <a:tc>
                  <a:txBody>
                    <a:bodyPr/>
                    <a:lstStyle/>
                    <a:p>
                      <a:pPr marL="0" marR="0" lvl="0" indent="0" algn="l" rtl="0">
                        <a:spcBef>
                          <a:spcPts val="0"/>
                        </a:spcBef>
                        <a:spcAft>
                          <a:spcPts val="0"/>
                        </a:spcAft>
                        <a:buNone/>
                      </a:pPr>
                      <a:r>
                        <a:rPr lang="de-DE" sz="900">
                          <a:solidFill>
                            <a:schemeClr val="lt1"/>
                          </a:solidFill>
                        </a:rPr>
                        <a:t>Cash and cash equivalents at beginning of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32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15</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a:t>
                      </a:r>
                      <a:endParaRPr/>
                    </a:p>
                  </a:txBody>
                  <a:tcPr marL="4225" marR="4225" marT="4225" marB="0" anchor="ctr">
                    <a:solidFill>
                      <a:srgbClr val="A77FA9"/>
                    </a:solidFill>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de-DE" sz="900">
                          <a:solidFill>
                            <a:srgbClr val="595A59"/>
                          </a:solidFill>
                        </a:rPr>
                        <a:t>Cash inflow from operating activities (incl. accounts receivable)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2"/>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254800">
                <a:tc>
                  <a:txBody>
                    <a:bodyPr/>
                    <a:lstStyle/>
                    <a:p>
                      <a:pPr marL="0" marR="0" lvl="0" indent="0" algn="l" rtl="0">
                        <a:spcBef>
                          <a:spcPts val="0"/>
                        </a:spcBef>
                        <a:spcAft>
                          <a:spcPts val="0"/>
                        </a:spcAft>
                        <a:buNone/>
                      </a:pPr>
                      <a:r>
                        <a:rPr lang="de-DE" sz="900">
                          <a:solidFill>
                            <a:srgbClr val="595A59"/>
                          </a:solidFill>
                        </a:rPr>
                        <a:t>Cash inflows from disinvestments</a:t>
                      </a: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254800">
                <a:tc>
                  <a:txBody>
                    <a:bodyPr/>
                    <a:lstStyle/>
                    <a:p>
                      <a:pPr marL="0" marR="0" lvl="0" indent="0" algn="l" rtl="0">
                        <a:spcBef>
                          <a:spcPts val="0"/>
                        </a:spcBef>
                        <a:spcAft>
                          <a:spcPts val="0"/>
                        </a:spcAft>
                        <a:buNone/>
                      </a:pPr>
                      <a:r>
                        <a:rPr lang="de-DE" sz="900">
                          <a:solidFill>
                            <a:srgbClr val="595A59"/>
                          </a:solidFill>
                        </a:rPr>
                        <a:t>Cash inflows from financial income</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254800">
                <a:tc>
                  <a:txBody>
                    <a:bodyPr/>
                    <a:lstStyle/>
                    <a:p>
                      <a:pPr marL="0" marR="0" lvl="0" indent="0" algn="l" rtl="0">
                        <a:spcBef>
                          <a:spcPts val="0"/>
                        </a:spcBef>
                        <a:spcAft>
                          <a:spcPts val="0"/>
                        </a:spcAft>
                        <a:buNone/>
                      </a:pPr>
                      <a:r>
                        <a:rPr lang="de-DE" sz="900">
                          <a:solidFill>
                            <a:srgbClr val="595A59"/>
                          </a:solidFill>
                        </a:rPr>
                        <a:t>Total payments received</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D7C6D8"/>
                    </a:solidFill>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Cash outflows from operating activities (incl. accounts payable)</a:t>
                      </a: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254800">
                <a:tc>
                  <a:txBody>
                    <a:bodyPr/>
                    <a:lstStyle/>
                    <a:p>
                      <a:pPr marL="0" marR="0" lvl="0" indent="0" algn="r" rtl="0">
                        <a:spcBef>
                          <a:spcPts val="0"/>
                        </a:spcBef>
                        <a:spcAft>
                          <a:spcPts val="0"/>
                        </a:spcAft>
                        <a:buNone/>
                      </a:pPr>
                      <a:r>
                        <a:rPr lang="de-DE" sz="900" i="1">
                          <a:solidFill>
                            <a:srgbClr val="595A59"/>
                          </a:solidFill>
                        </a:rPr>
                        <a:t>Thereof booked</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254800">
                <a:tc>
                  <a:txBody>
                    <a:bodyPr/>
                    <a:lstStyle/>
                    <a:p>
                      <a:pPr marL="0" marR="0" lvl="0" indent="0" algn="r" rtl="0">
                        <a:spcBef>
                          <a:spcPts val="0"/>
                        </a:spcBef>
                        <a:spcAft>
                          <a:spcPts val="0"/>
                        </a:spcAft>
                        <a:buNone/>
                      </a:pPr>
                      <a:r>
                        <a:rPr lang="de-DE" sz="900" i="1">
                          <a:solidFill>
                            <a:srgbClr val="595A59"/>
                          </a:solidFill>
                        </a:rPr>
                        <a:t>Thereof from planning</a:t>
                      </a:r>
                      <a:endParaRPr sz="900" i="1">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254800">
                <a:tc>
                  <a:txBody>
                    <a:bodyPr/>
                    <a:lstStyle/>
                    <a:p>
                      <a:pPr marL="0" marR="0" lvl="0" indent="0" algn="l" rtl="0">
                        <a:spcBef>
                          <a:spcPts val="0"/>
                        </a:spcBef>
                        <a:spcAft>
                          <a:spcPts val="0"/>
                        </a:spcAft>
                        <a:buNone/>
                      </a:pPr>
                      <a:r>
                        <a:rPr lang="de-DE" sz="900">
                          <a:solidFill>
                            <a:srgbClr val="595A59"/>
                          </a:solidFill>
                        </a:rPr>
                        <a:t>Outflows for investments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334575">
                <a:tc>
                  <a:txBody>
                    <a:bodyPr/>
                    <a:lstStyle/>
                    <a:p>
                      <a:pPr marL="0" marR="0" lvl="0" indent="0" algn="l" rtl="0">
                        <a:spcBef>
                          <a:spcPts val="0"/>
                        </a:spcBef>
                        <a:spcAft>
                          <a:spcPts val="0"/>
                        </a:spcAft>
                        <a:buNone/>
                      </a:pPr>
                      <a:r>
                        <a:rPr lang="de-DE" sz="900">
                          <a:solidFill>
                            <a:srgbClr val="595A59"/>
                          </a:solidFill>
                        </a:rPr>
                        <a:t>Outflows for financial transactions (redemption / interest)</a:t>
                      </a:r>
                      <a:endParaRPr sz="900">
                        <a:solidFill>
                          <a:srgbClr val="595A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extLst>
                  <a:ext uri="{0D108BD9-81ED-4DB2-BD59-A6C34878D82A}">
                    <a16:rowId xmlns:a16="http://schemas.microsoft.com/office/drawing/2014/main" val="10012"/>
                  </a:ext>
                </a:extLst>
              </a:tr>
              <a:tr h="254800">
                <a:tc>
                  <a:txBody>
                    <a:bodyPr/>
                    <a:lstStyle/>
                    <a:p>
                      <a:pPr marL="0" marR="0" lvl="0" indent="0" algn="l" rtl="0">
                        <a:spcBef>
                          <a:spcPts val="0"/>
                        </a:spcBef>
                        <a:spcAft>
                          <a:spcPts val="0"/>
                        </a:spcAft>
                        <a:buNone/>
                      </a:pPr>
                      <a:r>
                        <a:rPr lang="de-DE" sz="900">
                          <a:solidFill>
                            <a:srgbClr val="595A59"/>
                          </a:solidFill>
                        </a:rPr>
                        <a:t>Total outgoing payments</a:t>
                      </a: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125</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31</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49</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61</a:t>
                      </a:r>
                      <a:endParaRPr/>
                    </a:p>
                  </a:txBody>
                  <a:tcPr marL="4225" marR="4225" marT="4225" marB="0" anchor="ctr">
                    <a:solidFill>
                      <a:srgbClr val="D7C6D8"/>
                    </a:solidFill>
                  </a:tcPr>
                </a:tc>
                <a:extLst>
                  <a:ext uri="{0D108BD9-81ED-4DB2-BD59-A6C34878D82A}">
                    <a16:rowId xmlns:a16="http://schemas.microsoft.com/office/drawing/2014/main" val="10013"/>
                  </a:ext>
                </a:extLst>
              </a:tr>
              <a:tr h="254800">
                <a:tc>
                  <a:txBody>
                    <a:bodyPr/>
                    <a:lstStyle/>
                    <a:p>
                      <a:pPr marL="0" marR="0" lvl="0" indent="0" algn="l" rtl="0">
                        <a:spcBef>
                          <a:spcPts val="0"/>
                        </a:spcBef>
                        <a:spcAft>
                          <a:spcPts val="0"/>
                        </a:spcAft>
                        <a:buNone/>
                      </a:pPr>
                      <a:r>
                        <a:rPr lang="de-DE" sz="900">
                          <a:solidFill>
                            <a:schemeClr val="lt1"/>
                          </a:solidFill>
                        </a:rPr>
                        <a:t>Surplus / shortfall</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58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71</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101</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193</a:t>
                      </a:r>
                      <a:endParaRPr/>
                    </a:p>
                  </a:txBody>
                  <a:tcPr marL="4225" marR="4225" marT="4225" marB="0" anchor="ctr">
                    <a:solidFill>
                      <a:srgbClr val="A77FA9"/>
                    </a:solidFill>
                  </a:tcPr>
                </a:tc>
                <a:extLst>
                  <a:ext uri="{0D108BD9-81ED-4DB2-BD59-A6C34878D82A}">
                    <a16:rowId xmlns:a16="http://schemas.microsoft.com/office/drawing/2014/main" val="10014"/>
                  </a:ext>
                </a:extLst>
              </a:tr>
              <a:tr h="254800">
                <a:tc>
                  <a:txBody>
                    <a:bodyPr/>
                    <a:lstStyle/>
                    <a:p>
                      <a:pPr marL="0" marR="0" lvl="0" indent="0" algn="l" rtl="0">
                        <a:spcBef>
                          <a:spcPts val="0"/>
                        </a:spcBef>
                        <a:spcAft>
                          <a:spcPts val="0"/>
                        </a:spcAft>
                        <a:buNone/>
                      </a:pPr>
                      <a:r>
                        <a:rPr lang="de-DE" sz="900">
                          <a:solidFill>
                            <a:srgbClr val="595A59"/>
                          </a:solidFill>
                        </a:rPr>
                        <a:t>Measures</a:t>
                      </a: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09100">
                <a:tc>
                  <a:txBody>
                    <a:bodyPr/>
                    <a:lstStyle/>
                    <a:p>
                      <a:pPr marL="0" marR="0" lvl="0" indent="0" algn="l" rtl="0">
                        <a:spcBef>
                          <a:spcPts val="0"/>
                        </a:spcBef>
                        <a:spcAft>
                          <a:spcPts val="0"/>
                        </a:spcAft>
                        <a:buNone/>
                      </a:pPr>
                      <a:r>
                        <a:rPr lang="de-DE" sz="900">
                          <a:solidFill>
                            <a:schemeClr val="lt1"/>
                          </a:solidFill>
                        </a:rPr>
                        <a:t>Cash and cash equivalents at the end of the period</a:t>
                      </a: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32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15</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22</a:t>
                      </a:r>
                      <a:endParaRPr/>
                    </a:p>
                  </a:txBody>
                  <a:tcPr marL="4225" marR="4225" marT="4225" marB="0" anchor="ctr">
                    <a:solidFill>
                      <a:srgbClr val="A77FA9"/>
                    </a:solidFill>
                  </a:tcPr>
                </a:tc>
                <a:extLst>
                  <a:ext uri="{0D108BD9-81ED-4DB2-BD59-A6C34878D82A}">
                    <a16:rowId xmlns:a16="http://schemas.microsoft.com/office/drawing/2014/main" val="10016"/>
                  </a:ext>
                </a:extLst>
              </a:tr>
            </a:tbl>
          </a:graphicData>
        </a:graphic>
      </p:graphicFrame>
      <p:sp>
        <p:nvSpPr>
          <p:cNvPr id="1359" name="Google Shape;1359;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Due to the adjusted planning, the family decides to finance the planned renovation through an additional loan</a:t>
            </a:r>
            <a:endParaRPr/>
          </a:p>
        </p:txBody>
      </p:sp>
      <p:sp>
        <p:nvSpPr>
          <p:cNvPr id="1360" name="Google Shape;1360;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
        <p:nvSpPr>
          <p:cNvPr id="1361" name="Google Shape;1361;p33"/>
          <p:cNvSpPr/>
          <p:nvPr/>
        </p:nvSpPr>
        <p:spPr>
          <a:xfrm>
            <a:off x="559031" y="2404056"/>
            <a:ext cx="4748034" cy="1648698"/>
          </a:xfrm>
          <a:prstGeom prst="rect">
            <a:avLst/>
          </a:prstGeom>
          <a:solidFill>
            <a:srgbClr val="D7C6D8">
              <a:alpha val="72156"/>
            </a:srgbClr>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Adaptation of the </a:t>
            </a:r>
            <a:r>
              <a:rPr lang="de-DE" sz="1800" dirty="0" err="1">
                <a:solidFill>
                  <a:srgbClr val="595A59"/>
                </a:solidFill>
                <a:latin typeface="Calibri"/>
                <a:ea typeface="Calibri"/>
                <a:cs typeface="Calibri"/>
                <a:sym typeface="Calibri"/>
              </a:rPr>
              <a:t>planning</a:t>
            </a:r>
            <a:endParaRPr sz="18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err="1">
                <a:solidFill>
                  <a:srgbClr val="595A59"/>
                </a:solidFill>
                <a:latin typeface="Calibri"/>
                <a:ea typeface="Calibri"/>
                <a:cs typeface="Calibri"/>
                <a:sym typeface="Calibri"/>
              </a:rPr>
              <a:t>Since</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important</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future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development</a:t>
            </a:r>
            <a:r>
              <a:rPr lang="de-DE" sz="1400" dirty="0">
                <a:solidFill>
                  <a:srgbClr val="595A59"/>
                </a:solidFill>
                <a:latin typeface="Calibri"/>
                <a:ea typeface="Calibri"/>
                <a:cs typeface="Calibri"/>
                <a:sym typeface="Calibri"/>
              </a:rPr>
              <a:t> of the </a:t>
            </a:r>
            <a:r>
              <a:rPr lang="de-DE" sz="1400" dirty="0" err="1">
                <a:solidFill>
                  <a:srgbClr val="595A59"/>
                </a:solidFill>
                <a:latin typeface="Calibri"/>
                <a:ea typeface="Calibri"/>
                <a:cs typeface="Calibri"/>
                <a:sym typeface="Calibri"/>
              </a:rPr>
              <a:t>hotel</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family</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decides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take</a:t>
            </a:r>
            <a:r>
              <a:rPr lang="de-DE" sz="1400" dirty="0">
                <a:solidFill>
                  <a:srgbClr val="595A59"/>
                </a:solidFill>
                <a:latin typeface="Calibri"/>
                <a:ea typeface="Calibri"/>
                <a:cs typeface="Calibri"/>
                <a:sym typeface="Calibri"/>
              </a:rPr>
              <a:t> out a </a:t>
            </a:r>
            <a:r>
              <a:rPr lang="de-DE" sz="1400" dirty="0" err="1">
                <a:solidFill>
                  <a:srgbClr val="595A59"/>
                </a:solidFill>
                <a:latin typeface="Calibri"/>
                <a:ea typeface="Calibri"/>
                <a:cs typeface="Calibri"/>
                <a:sym typeface="Calibri"/>
              </a:rPr>
              <a:t>loan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finance</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r>
              <a:rPr lang="de-DE" sz="1400" dirty="0">
                <a:solidFill>
                  <a:srgbClr val="595A59"/>
                </a:solidFill>
                <a:latin typeface="Calibri"/>
                <a:ea typeface="Calibri"/>
                <a:cs typeface="Calibri"/>
                <a:sym typeface="Calibri"/>
              </a:rPr>
              <a:t>. </a:t>
            </a:r>
            <a:endParaRPr dirty="0"/>
          </a:p>
          <a:p>
            <a:pPr marL="285750" marR="0" lvl="0" indent="-19685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 </a:t>
            </a:r>
            <a:r>
              <a:rPr lang="de-DE" sz="1400" dirty="0" err="1">
                <a:solidFill>
                  <a:srgbClr val="595A59"/>
                </a:solidFill>
                <a:latin typeface="Calibri"/>
                <a:ea typeface="Calibri"/>
                <a:cs typeface="Calibri"/>
                <a:sym typeface="Calibri"/>
              </a:rPr>
              <a:t>order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have</a:t>
            </a:r>
            <a:r>
              <a:rPr lang="de-DE" sz="1400" dirty="0">
                <a:solidFill>
                  <a:srgbClr val="595A59"/>
                </a:solidFill>
                <a:latin typeface="Calibri"/>
                <a:ea typeface="Calibri"/>
                <a:cs typeface="Calibri"/>
                <a:sym typeface="Calibri"/>
              </a:rPr>
              <a:t> a </a:t>
            </a:r>
            <a:r>
              <a:rPr lang="de-DE" sz="1400" dirty="0" err="1">
                <a:solidFill>
                  <a:srgbClr val="595A59"/>
                </a:solidFill>
                <a:latin typeface="Calibri"/>
                <a:ea typeface="Calibri"/>
                <a:cs typeface="Calibri"/>
                <a:sym typeface="Calibri"/>
              </a:rPr>
              <a:t>liquidity</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buffer</a:t>
            </a:r>
            <a:r>
              <a:rPr lang="de-DE" sz="1400" dirty="0">
                <a:solidFill>
                  <a:srgbClr val="595A59"/>
                </a:solidFill>
                <a:latin typeface="Calibri"/>
                <a:ea typeface="Calibri"/>
                <a:cs typeface="Calibri"/>
                <a:sym typeface="Calibri"/>
              </a:rPr>
              <a:t>, a </a:t>
            </a:r>
            <a:r>
              <a:rPr lang="de-DE" sz="1400" dirty="0" err="1">
                <a:solidFill>
                  <a:srgbClr val="595A59"/>
                </a:solidFill>
                <a:latin typeface="Calibri"/>
                <a:ea typeface="Calibri"/>
                <a:cs typeface="Calibri"/>
                <a:sym typeface="Calibri"/>
              </a:rPr>
              <a:t>loan</a:t>
            </a:r>
            <a:r>
              <a:rPr lang="de-DE" sz="1400" dirty="0">
                <a:solidFill>
                  <a:srgbClr val="595A59"/>
                </a:solidFill>
                <a:latin typeface="Calibri"/>
                <a:ea typeface="Calibri"/>
                <a:cs typeface="Calibri"/>
                <a:sym typeface="Calibri"/>
              </a:rPr>
              <a:t> of € 50,000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taken</a:t>
            </a:r>
            <a:r>
              <a:rPr lang="de-DE" sz="1400" dirty="0">
                <a:solidFill>
                  <a:srgbClr val="595A59"/>
                </a:solidFill>
                <a:latin typeface="Calibri"/>
                <a:ea typeface="Calibri"/>
                <a:cs typeface="Calibri"/>
                <a:sym typeface="Calibri"/>
              </a:rPr>
              <a:t> out. This </a:t>
            </a:r>
            <a:r>
              <a:rPr lang="de-DE" sz="1400" dirty="0" err="1">
                <a:solidFill>
                  <a:srgbClr val="595A59"/>
                </a:solidFill>
                <a:latin typeface="Calibri"/>
                <a:ea typeface="Calibri"/>
                <a:cs typeface="Calibri"/>
                <a:sym typeface="Calibri"/>
              </a:rPr>
              <a:t>increases</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financing</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costs</a:t>
            </a:r>
            <a:endParaRPr sz="1400" dirty="0">
              <a:solidFill>
                <a:srgbClr val="595A59"/>
              </a:solidFill>
              <a:latin typeface="Calibri"/>
              <a:ea typeface="Calibri"/>
              <a:cs typeface="Calibri"/>
              <a:sym typeface="Calibri"/>
            </a:endParaRPr>
          </a:p>
        </p:txBody>
      </p:sp>
      <p:sp>
        <p:nvSpPr>
          <p:cNvPr id="1362" name="Google Shape;1362;p33"/>
          <p:cNvSpPr/>
          <p:nvPr/>
        </p:nvSpPr>
        <p:spPr>
          <a:xfrm>
            <a:off x="5994943" y="5918160"/>
            <a:ext cx="889951" cy="832495"/>
          </a:xfrm>
          <a:prstGeom prst="ellipse">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3" name="Google Shape;1363;p33"/>
          <p:cNvSpPr/>
          <p:nvPr/>
        </p:nvSpPr>
        <p:spPr>
          <a:xfrm>
            <a:off x="6739013" y="5139204"/>
            <a:ext cx="5063022" cy="664786"/>
          </a:xfrm>
          <a:prstGeom prst="ellipse">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64" name="Google Shape;1364;p33"/>
          <p:cNvCxnSpPr>
            <a:endCxn id="1362" idx="2"/>
          </p:cNvCxnSpPr>
          <p:nvPr/>
        </p:nvCxnSpPr>
        <p:spPr>
          <a:xfrm>
            <a:off x="4164943" y="3806908"/>
            <a:ext cx="1830000" cy="2527500"/>
          </a:xfrm>
          <a:prstGeom prst="straightConnector1">
            <a:avLst/>
          </a:prstGeom>
          <a:noFill/>
          <a:ln w="9525" cap="flat" cmpd="sng">
            <a:solidFill>
              <a:srgbClr val="79527B"/>
            </a:solidFill>
            <a:prstDash val="solid"/>
            <a:miter lim="800000"/>
            <a:headEnd type="none" w="sm" len="sm"/>
            <a:tailEnd type="triangle" w="med" len="med"/>
          </a:ln>
        </p:spPr>
      </p:cxnSp>
      <p:cxnSp>
        <p:nvCxnSpPr>
          <p:cNvPr id="1365" name="Google Shape;1365;p33"/>
          <p:cNvCxnSpPr/>
          <p:nvPr/>
        </p:nvCxnSpPr>
        <p:spPr>
          <a:xfrm>
            <a:off x="4165092" y="3148670"/>
            <a:ext cx="2573921" cy="2270901"/>
          </a:xfrm>
          <a:prstGeom prst="straightConnector1">
            <a:avLst/>
          </a:prstGeom>
          <a:noFill/>
          <a:ln w="9525" cap="flat" cmpd="sng">
            <a:solidFill>
              <a:srgbClr val="79527B"/>
            </a:solidFill>
            <a:prstDash val="solid"/>
            <a:miter lim="800000"/>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3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b="1" dirty="0" err="1">
                <a:solidFill>
                  <a:srgbClr val="79527B"/>
                </a:solidFill>
              </a:rPr>
              <a:t>Example</a:t>
            </a:r>
            <a:r>
              <a:rPr lang="de-DE" b="1" dirty="0">
                <a:solidFill>
                  <a:srgbClr val="79527B"/>
                </a:solidFill>
              </a:rPr>
              <a:t> 1: </a:t>
            </a:r>
            <a:r>
              <a:rPr lang="de-DE" dirty="0">
                <a:solidFill>
                  <a:srgbClr val="79527B"/>
                </a:solidFill>
              </a:rPr>
              <a:t>Payment of </a:t>
            </a:r>
            <a:r>
              <a:rPr lang="de-DE" dirty="0" err="1">
                <a:solidFill>
                  <a:srgbClr val="79527B"/>
                </a:solidFill>
              </a:rPr>
              <a:t>accounts</a:t>
            </a:r>
            <a:r>
              <a:rPr lang="de-DE" dirty="0">
                <a:solidFill>
                  <a:srgbClr val="79527B"/>
                </a:solidFill>
              </a:rPr>
              <a:t> </a:t>
            </a:r>
            <a:r>
              <a:rPr lang="de-DE" dirty="0" err="1">
                <a:solidFill>
                  <a:srgbClr val="79527B"/>
                </a:solidFill>
              </a:rPr>
              <a:t>payable</a:t>
            </a:r>
            <a:r>
              <a:rPr lang="de-DE" dirty="0">
                <a:solidFill>
                  <a:srgbClr val="79527B"/>
                </a:solidFill>
              </a:rPr>
              <a:t> in the </a:t>
            </a:r>
            <a:r>
              <a:rPr lang="de-DE" dirty="0" err="1">
                <a:solidFill>
                  <a:srgbClr val="79527B"/>
                </a:solidFill>
              </a:rPr>
              <a:t>amount</a:t>
            </a:r>
            <a:r>
              <a:rPr lang="de-DE" dirty="0">
                <a:solidFill>
                  <a:srgbClr val="79527B"/>
                </a:solidFill>
              </a:rPr>
              <a:t> of € 10,000 (</a:t>
            </a:r>
            <a:r>
              <a:rPr lang="de-DE" dirty="0" err="1">
                <a:solidFill>
                  <a:srgbClr val="79527B"/>
                </a:solidFill>
              </a:rPr>
              <a:t>creditors</a:t>
            </a:r>
            <a:r>
              <a:rPr lang="de-DE" dirty="0">
                <a:solidFill>
                  <a:srgbClr val="79527B"/>
                </a:solidFill>
              </a:rPr>
              <a:t> </a:t>
            </a:r>
            <a:r>
              <a:rPr lang="de-DE" dirty="0" err="1">
                <a:solidFill>
                  <a:srgbClr val="79527B"/>
                </a:solidFill>
              </a:rPr>
              <a:t>according</a:t>
            </a:r>
            <a:r>
              <a:rPr lang="de-DE" dirty="0">
                <a:solidFill>
                  <a:srgbClr val="79527B"/>
                </a:solidFill>
              </a:rPr>
              <a:t> </a:t>
            </a:r>
            <a:r>
              <a:rPr lang="de-DE" dirty="0" err="1">
                <a:solidFill>
                  <a:srgbClr val="79527B"/>
                </a:solidFill>
              </a:rPr>
              <a:t>to</a:t>
            </a:r>
            <a:r>
              <a:rPr lang="de-DE" dirty="0">
                <a:solidFill>
                  <a:srgbClr val="79527B"/>
                </a:solidFill>
              </a:rPr>
              <a:t> the </a:t>
            </a:r>
            <a:r>
              <a:rPr lang="de-DE" dirty="0" err="1">
                <a:solidFill>
                  <a:srgbClr val="79527B"/>
                </a:solidFill>
              </a:rPr>
              <a:t>balance</a:t>
            </a:r>
            <a:r>
              <a:rPr lang="de-DE" dirty="0">
                <a:solidFill>
                  <a:srgbClr val="79527B"/>
                </a:solidFill>
              </a:rPr>
              <a:t> </a:t>
            </a:r>
            <a:r>
              <a:rPr lang="de-DE" dirty="0" err="1">
                <a:solidFill>
                  <a:srgbClr val="79527B"/>
                </a:solidFill>
              </a:rPr>
              <a:t>sheet</a:t>
            </a:r>
            <a:r>
              <a:rPr lang="de-DE" dirty="0">
                <a:solidFill>
                  <a:srgbClr val="79527B"/>
                </a:solidFill>
              </a:rPr>
              <a:t> </a:t>
            </a:r>
            <a:r>
              <a:rPr lang="de-DE" dirty="0" err="1">
                <a:solidFill>
                  <a:srgbClr val="79527B"/>
                </a:solidFill>
              </a:rPr>
              <a:t>as</a:t>
            </a:r>
            <a:r>
              <a:rPr lang="de-DE" dirty="0">
                <a:solidFill>
                  <a:srgbClr val="79527B"/>
                </a:solidFill>
              </a:rPr>
              <a:t> of 31.12.2021) at 100% in </a:t>
            </a:r>
            <a:r>
              <a:rPr lang="de-DE" dirty="0" err="1">
                <a:solidFill>
                  <a:srgbClr val="79527B"/>
                </a:solidFill>
              </a:rPr>
              <a:t>January</a:t>
            </a:r>
            <a:r>
              <a:rPr lang="de-DE" dirty="0">
                <a:solidFill>
                  <a:srgbClr val="79527B"/>
                </a:solidFill>
              </a:rPr>
              <a:t> 2022</a:t>
            </a:r>
            <a:endParaRPr b="1" dirty="0">
              <a:solidFill>
                <a:srgbClr val="79527B"/>
              </a:solidFill>
            </a:endParaRPr>
          </a:p>
          <a:p>
            <a:pPr marL="0" lvl="0" indent="0" algn="l" rtl="0">
              <a:lnSpc>
                <a:spcPct val="90000"/>
              </a:lnSpc>
              <a:spcBef>
                <a:spcPts val="1000"/>
              </a:spcBef>
              <a:spcAft>
                <a:spcPts val="0"/>
              </a:spcAft>
              <a:buClr>
                <a:srgbClr val="595A59"/>
              </a:buClr>
              <a:buSzPts val="1800"/>
              <a:buNone/>
            </a:pPr>
            <a:endParaRPr b="1" dirty="0">
              <a:solidFill>
                <a:srgbClr val="79527B"/>
              </a:solidFill>
            </a:endParaRPr>
          </a:p>
          <a:p>
            <a:pPr marL="0" lvl="0" indent="0" algn="l" rtl="0">
              <a:lnSpc>
                <a:spcPct val="90000"/>
              </a:lnSpc>
              <a:spcBef>
                <a:spcPts val="1000"/>
              </a:spcBef>
              <a:spcAft>
                <a:spcPts val="0"/>
              </a:spcAft>
              <a:buClr>
                <a:srgbClr val="79527B"/>
              </a:buClr>
              <a:buSzPts val="1800"/>
              <a:buNone/>
            </a:pPr>
            <a:r>
              <a:rPr lang="de-DE" b="1" dirty="0" err="1">
                <a:solidFill>
                  <a:srgbClr val="79527B"/>
                </a:solidFill>
              </a:rPr>
              <a:t>Effect</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ts val="1800"/>
              <a:buFont typeface="Calibri"/>
              <a:buChar char="-"/>
            </a:pPr>
            <a:r>
              <a:rPr lang="de-DE" b="1" dirty="0" err="1">
                <a:solidFill>
                  <a:srgbClr val="79527B"/>
                </a:solidFill>
              </a:rPr>
              <a:t>Liquidity</a:t>
            </a:r>
            <a:r>
              <a:rPr lang="de-DE" b="1" dirty="0">
                <a:solidFill>
                  <a:srgbClr val="79527B"/>
                </a:solidFill>
              </a:rPr>
              <a: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Balance Sheet: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Profit and Loss Statement:</a:t>
            </a:r>
            <a:endParaRPr dirty="0"/>
          </a:p>
        </p:txBody>
      </p:sp>
      <p:sp>
        <p:nvSpPr>
          <p:cNvPr id="1372" name="Google Shape;1372;p3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Consider what influences this exemplary business transaction has on liquidity, the balance sheet and the profit and loss statement.</a:t>
            </a:r>
            <a:endParaRPr/>
          </a:p>
        </p:txBody>
      </p:sp>
      <p:sp>
        <p:nvSpPr>
          <p:cNvPr id="1373" name="Google Shape;1373;p3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Due to the linking of the individual plans in the integrated financial planning, business transactions usually also have an influence on the different sub-plans</a:t>
            </a:r>
            <a:endParaRPr/>
          </a:p>
        </p:txBody>
      </p:sp>
      <p:sp>
        <p:nvSpPr>
          <p:cNvPr id="1374" name="Google Shape;1374;p3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Examples of selected business transactions on integrated financial planning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3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b="1" dirty="0" err="1">
                <a:solidFill>
                  <a:srgbClr val="79527B"/>
                </a:solidFill>
              </a:rPr>
              <a:t>Example</a:t>
            </a:r>
            <a:r>
              <a:rPr lang="de-DE" b="1" dirty="0">
                <a:solidFill>
                  <a:srgbClr val="79527B"/>
                </a:solidFill>
              </a:rPr>
              <a:t> 1: </a:t>
            </a:r>
            <a:r>
              <a:rPr lang="de-DE" dirty="0">
                <a:solidFill>
                  <a:srgbClr val="79527B"/>
                </a:solidFill>
              </a:rPr>
              <a:t>Payment of </a:t>
            </a:r>
            <a:r>
              <a:rPr lang="de-DE" dirty="0" err="1">
                <a:solidFill>
                  <a:srgbClr val="79527B"/>
                </a:solidFill>
              </a:rPr>
              <a:t>accounts</a:t>
            </a:r>
            <a:r>
              <a:rPr lang="de-DE" dirty="0">
                <a:solidFill>
                  <a:srgbClr val="79527B"/>
                </a:solidFill>
              </a:rPr>
              <a:t> </a:t>
            </a:r>
            <a:r>
              <a:rPr lang="de-DE" dirty="0" err="1">
                <a:solidFill>
                  <a:srgbClr val="79527B"/>
                </a:solidFill>
              </a:rPr>
              <a:t>payable</a:t>
            </a:r>
            <a:r>
              <a:rPr lang="de-DE" dirty="0">
                <a:solidFill>
                  <a:srgbClr val="79527B"/>
                </a:solidFill>
              </a:rPr>
              <a:t> in the </a:t>
            </a:r>
            <a:r>
              <a:rPr lang="de-DE" dirty="0" err="1">
                <a:solidFill>
                  <a:srgbClr val="79527B"/>
                </a:solidFill>
              </a:rPr>
              <a:t>amount</a:t>
            </a:r>
            <a:r>
              <a:rPr lang="de-DE" dirty="0">
                <a:solidFill>
                  <a:srgbClr val="79527B"/>
                </a:solidFill>
              </a:rPr>
              <a:t> of € 10,000 (</a:t>
            </a:r>
            <a:r>
              <a:rPr lang="de-DE" dirty="0" err="1">
                <a:solidFill>
                  <a:srgbClr val="79527B"/>
                </a:solidFill>
              </a:rPr>
              <a:t>creditors</a:t>
            </a:r>
            <a:r>
              <a:rPr lang="de-DE" dirty="0">
                <a:solidFill>
                  <a:srgbClr val="79527B"/>
                </a:solidFill>
              </a:rPr>
              <a:t> </a:t>
            </a:r>
            <a:r>
              <a:rPr lang="de-DE" dirty="0" err="1">
                <a:solidFill>
                  <a:srgbClr val="79527B"/>
                </a:solidFill>
              </a:rPr>
              <a:t>according</a:t>
            </a:r>
            <a:r>
              <a:rPr lang="de-DE" dirty="0">
                <a:solidFill>
                  <a:srgbClr val="79527B"/>
                </a:solidFill>
              </a:rPr>
              <a:t> </a:t>
            </a:r>
            <a:r>
              <a:rPr lang="de-DE" dirty="0" err="1">
                <a:solidFill>
                  <a:srgbClr val="79527B"/>
                </a:solidFill>
              </a:rPr>
              <a:t>to</a:t>
            </a:r>
            <a:r>
              <a:rPr lang="de-DE" dirty="0">
                <a:solidFill>
                  <a:srgbClr val="79527B"/>
                </a:solidFill>
              </a:rPr>
              <a:t> the </a:t>
            </a:r>
            <a:r>
              <a:rPr lang="de-DE" dirty="0" err="1">
                <a:solidFill>
                  <a:srgbClr val="79527B"/>
                </a:solidFill>
              </a:rPr>
              <a:t>balance</a:t>
            </a:r>
            <a:r>
              <a:rPr lang="de-DE" dirty="0">
                <a:solidFill>
                  <a:srgbClr val="79527B"/>
                </a:solidFill>
              </a:rPr>
              <a:t> </a:t>
            </a:r>
            <a:r>
              <a:rPr lang="de-DE" dirty="0" err="1">
                <a:solidFill>
                  <a:srgbClr val="79527B"/>
                </a:solidFill>
              </a:rPr>
              <a:t>sheet</a:t>
            </a:r>
            <a:r>
              <a:rPr lang="de-DE" dirty="0">
                <a:solidFill>
                  <a:srgbClr val="79527B"/>
                </a:solidFill>
              </a:rPr>
              <a:t> </a:t>
            </a:r>
            <a:r>
              <a:rPr lang="de-DE" dirty="0" err="1">
                <a:solidFill>
                  <a:srgbClr val="79527B"/>
                </a:solidFill>
              </a:rPr>
              <a:t>as</a:t>
            </a:r>
            <a:r>
              <a:rPr lang="de-DE" dirty="0">
                <a:solidFill>
                  <a:srgbClr val="79527B"/>
                </a:solidFill>
              </a:rPr>
              <a:t> of 31.12.2021) at 100% in </a:t>
            </a:r>
            <a:r>
              <a:rPr lang="de-DE" dirty="0" err="1">
                <a:solidFill>
                  <a:srgbClr val="79527B"/>
                </a:solidFill>
              </a:rPr>
              <a:t>January</a:t>
            </a:r>
            <a:r>
              <a:rPr lang="de-DE" dirty="0">
                <a:solidFill>
                  <a:srgbClr val="79527B"/>
                </a:solidFill>
              </a:rPr>
              <a:t> 2022</a:t>
            </a:r>
            <a:endParaRPr b="1" dirty="0">
              <a:solidFill>
                <a:srgbClr val="79527B"/>
              </a:solidFill>
            </a:endParaRPr>
          </a:p>
          <a:p>
            <a:pPr marL="0" lvl="0" indent="0" algn="l" rtl="0">
              <a:lnSpc>
                <a:spcPct val="90000"/>
              </a:lnSpc>
              <a:spcBef>
                <a:spcPts val="1000"/>
              </a:spcBef>
              <a:spcAft>
                <a:spcPts val="0"/>
              </a:spcAft>
              <a:buClr>
                <a:srgbClr val="595A59"/>
              </a:buClr>
              <a:buSzPts val="1800"/>
              <a:buNone/>
            </a:pPr>
            <a:endParaRPr b="1" dirty="0">
              <a:solidFill>
                <a:srgbClr val="79527B"/>
              </a:solidFill>
            </a:endParaRPr>
          </a:p>
          <a:p>
            <a:pPr marL="0" lvl="0" indent="0" algn="l" rtl="0">
              <a:lnSpc>
                <a:spcPct val="90000"/>
              </a:lnSpc>
              <a:spcBef>
                <a:spcPts val="1000"/>
              </a:spcBef>
              <a:spcAft>
                <a:spcPts val="0"/>
              </a:spcAft>
              <a:buClr>
                <a:srgbClr val="79527B"/>
              </a:buClr>
              <a:buSzPts val="1800"/>
              <a:buNone/>
            </a:pPr>
            <a:r>
              <a:rPr lang="de-DE" b="1" dirty="0" err="1">
                <a:solidFill>
                  <a:srgbClr val="79527B"/>
                </a:solidFill>
              </a:rPr>
              <a:t>Effect</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ts val="1800"/>
              <a:buFont typeface="Calibri"/>
              <a:buChar char="-"/>
            </a:pPr>
            <a:r>
              <a:rPr lang="de-DE" b="1" dirty="0" err="1">
                <a:solidFill>
                  <a:srgbClr val="79527B"/>
                </a:solidFill>
              </a:rPr>
              <a:t>Liquidity</a:t>
            </a:r>
            <a:r>
              <a:rPr lang="de-DE" b="1" dirty="0">
                <a:solidFill>
                  <a:srgbClr val="79527B"/>
                </a:solidFill>
              </a:rPr>
              <a:t>: </a:t>
            </a:r>
            <a:r>
              <a:rPr lang="de-DE" dirty="0">
                <a:solidFill>
                  <a:srgbClr val="79527B"/>
                </a:solidFill>
              </a:rPr>
              <a:t>Cash </a:t>
            </a:r>
            <a:r>
              <a:rPr lang="de-DE" dirty="0" err="1">
                <a:solidFill>
                  <a:srgbClr val="79527B"/>
                </a:solidFill>
              </a:rPr>
              <a:t>outflows</a:t>
            </a:r>
            <a:r>
              <a:rPr lang="de-DE" dirty="0">
                <a:solidFill>
                  <a:srgbClr val="79527B"/>
                </a:solidFill>
              </a:rPr>
              <a:t> </a:t>
            </a:r>
            <a:r>
              <a:rPr lang="de-DE" dirty="0" err="1">
                <a:solidFill>
                  <a:srgbClr val="79527B"/>
                </a:solidFill>
              </a:rPr>
              <a:t>from</a:t>
            </a:r>
            <a:r>
              <a:rPr lang="de-DE" dirty="0">
                <a:solidFill>
                  <a:srgbClr val="79527B"/>
                </a:solidFill>
              </a:rPr>
              <a:t> </a:t>
            </a:r>
            <a:r>
              <a:rPr lang="de-DE" dirty="0" err="1">
                <a:solidFill>
                  <a:srgbClr val="79527B"/>
                </a:solidFill>
              </a:rPr>
              <a:t>operating</a:t>
            </a:r>
            <a:r>
              <a:rPr lang="de-DE" dirty="0">
                <a:solidFill>
                  <a:srgbClr val="79527B"/>
                </a:solidFill>
              </a:rPr>
              <a:t> </a:t>
            </a:r>
            <a:r>
              <a:rPr lang="de-DE" dirty="0" err="1">
                <a:solidFill>
                  <a:srgbClr val="79527B"/>
                </a:solidFill>
              </a:rPr>
              <a:t>activities</a:t>
            </a:r>
            <a:r>
              <a:rPr lang="de-DE" dirty="0">
                <a:solidFill>
                  <a:srgbClr val="79527B"/>
                </a:solidFill>
              </a:rPr>
              <a:t> in the </a:t>
            </a:r>
            <a:r>
              <a:rPr lang="de-DE" dirty="0" err="1">
                <a:solidFill>
                  <a:srgbClr val="79527B"/>
                </a:solidFill>
              </a:rPr>
              <a:t>liquidity</a:t>
            </a:r>
            <a:r>
              <a:rPr lang="de-DE" dirty="0">
                <a:solidFill>
                  <a:srgbClr val="79527B"/>
                </a:solidFill>
              </a:rPr>
              <a:t> </a:t>
            </a:r>
            <a:r>
              <a:rPr lang="de-DE" dirty="0" err="1">
                <a:solidFill>
                  <a:srgbClr val="79527B"/>
                </a:solidFill>
              </a:rPr>
              <a:t>planning</a:t>
            </a:r>
            <a:r>
              <a:rPr lang="de-DE" dirty="0">
                <a:solidFill>
                  <a:srgbClr val="79527B"/>
                </a:solidFill>
              </a:rPr>
              <a:t> in </a:t>
            </a:r>
            <a:r>
              <a:rPr lang="de-DE" dirty="0" err="1">
                <a:solidFill>
                  <a:srgbClr val="79527B"/>
                </a:solidFill>
              </a:rPr>
              <a:t>January</a:t>
            </a:r>
            <a:r>
              <a:rPr lang="de-DE" dirty="0">
                <a:solidFill>
                  <a:srgbClr val="79527B"/>
                </a:solidFill>
              </a:rPr>
              <a:t> 2022 (</a:t>
            </a:r>
            <a:r>
              <a:rPr lang="de-DE" dirty="0" err="1">
                <a:solidFill>
                  <a:srgbClr val="79527B"/>
                </a:solidFill>
              </a:rPr>
              <a:t>gross</a:t>
            </a:r>
            <a:r>
              <a:rPr lang="de-DE" dirty="0">
                <a:solidFill>
                  <a:srgbClr val="79527B"/>
                </a:solidFill>
              </a:rPr>
              <a: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Balance Sheet: </a:t>
            </a:r>
            <a:r>
              <a:rPr lang="de-DE" dirty="0" err="1">
                <a:solidFill>
                  <a:srgbClr val="79527B"/>
                </a:solidFill>
              </a:rPr>
              <a:t>Reduction</a:t>
            </a:r>
            <a:r>
              <a:rPr lang="de-DE" dirty="0">
                <a:solidFill>
                  <a:srgbClr val="79527B"/>
                </a:solidFill>
              </a:rPr>
              <a:t> of </a:t>
            </a:r>
            <a:r>
              <a:rPr lang="de-DE" dirty="0" err="1">
                <a:solidFill>
                  <a:srgbClr val="79527B"/>
                </a:solidFill>
              </a:rPr>
              <a:t>accounts</a:t>
            </a:r>
            <a:r>
              <a:rPr lang="de-DE" dirty="0">
                <a:solidFill>
                  <a:srgbClr val="79527B"/>
                </a:solidFill>
              </a:rPr>
              <a:t> </a:t>
            </a:r>
            <a:r>
              <a:rPr lang="de-DE" dirty="0" err="1">
                <a:solidFill>
                  <a:srgbClr val="79527B"/>
                </a:solidFill>
              </a:rPr>
              <a:t>payable</a:t>
            </a:r>
            <a:r>
              <a:rPr lang="de-DE" dirty="0">
                <a:solidFill>
                  <a:srgbClr val="79527B"/>
                </a:solidFill>
              </a:rPr>
              <a:t> in </a:t>
            </a:r>
            <a:r>
              <a:rPr lang="de-DE" dirty="0" err="1">
                <a:solidFill>
                  <a:srgbClr val="79527B"/>
                </a:solidFill>
              </a:rPr>
              <a:t>January</a:t>
            </a:r>
            <a:r>
              <a:rPr lang="de-DE" dirty="0">
                <a:solidFill>
                  <a:srgbClr val="79527B"/>
                </a:solidFill>
              </a:rPr>
              <a:t> 2022 </a:t>
            </a:r>
            <a:r>
              <a:rPr lang="de-DE" dirty="0" err="1">
                <a:solidFill>
                  <a:srgbClr val="79527B"/>
                </a:solidFill>
              </a:rPr>
              <a:t>by</a:t>
            </a:r>
            <a:r>
              <a:rPr lang="de-DE" dirty="0">
                <a:solidFill>
                  <a:srgbClr val="79527B"/>
                </a:solidFill>
              </a:rPr>
              <a:t> the </a:t>
            </a:r>
            <a:r>
              <a:rPr lang="de-DE" dirty="0" err="1">
                <a:solidFill>
                  <a:srgbClr val="79527B"/>
                </a:solidFill>
              </a:rPr>
              <a:t>amount</a:t>
            </a:r>
            <a:r>
              <a:rPr lang="de-DE" dirty="0">
                <a:solidFill>
                  <a:srgbClr val="79527B"/>
                </a:solidFill>
              </a:rPr>
              <a:t> of the </a:t>
            </a:r>
            <a:r>
              <a:rPr lang="de-DE" dirty="0" err="1">
                <a:solidFill>
                  <a:srgbClr val="79527B"/>
                </a:solidFill>
              </a:rPr>
              <a:t>outgoing</a:t>
            </a:r>
            <a:r>
              <a:rPr lang="de-DE" dirty="0">
                <a:solidFill>
                  <a:srgbClr val="79527B"/>
                </a:solidFill>
              </a:rPr>
              <a:t> </a:t>
            </a:r>
            <a:r>
              <a:rPr lang="de-DE" dirty="0" err="1">
                <a:solidFill>
                  <a:srgbClr val="79527B"/>
                </a:solidFill>
              </a:rPr>
              <a:t>payment</a:t>
            </a:r>
            <a:endParaRPr b="1" dirty="0">
              <a:solidFill>
                <a:srgbClr val="79527B"/>
              </a:solidFill>
            </a:endParaRPr>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Profit and Loss Statement: </a:t>
            </a:r>
            <a:r>
              <a:rPr lang="de-DE" dirty="0" err="1">
                <a:solidFill>
                  <a:srgbClr val="79527B"/>
                </a:solidFill>
              </a:rPr>
              <a:t>No</a:t>
            </a:r>
            <a:r>
              <a:rPr lang="de-DE" dirty="0">
                <a:solidFill>
                  <a:srgbClr val="79527B"/>
                </a:solidFill>
              </a:rPr>
              <a:t> </a:t>
            </a:r>
            <a:r>
              <a:rPr lang="de-DE" dirty="0" err="1">
                <a:solidFill>
                  <a:srgbClr val="79527B"/>
                </a:solidFill>
              </a:rPr>
              <a:t>effect</a:t>
            </a:r>
            <a:endParaRPr b="1" dirty="0">
              <a:solidFill>
                <a:srgbClr val="79527B"/>
              </a:solidFill>
            </a:endParaRPr>
          </a:p>
        </p:txBody>
      </p:sp>
      <p:sp>
        <p:nvSpPr>
          <p:cNvPr id="1381" name="Google Shape;1381;p3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a:p>
        </p:txBody>
      </p:sp>
      <p:sp>
        <p:nvSpPr>
          <p:cNvPr id="1382" name="Google Shape;1382;p3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Due to the linking of the individual plans in the integrated financial planning, business transactions usually also have an influence on the different sub-plans</a:t>
            </a:r>
            <a:endParaRPr/>
          </a:p>
        </p:txBody>
      </p:sp>
      <p:sp>
        <p:nvSpPr>
          <p:cNvPr id="1383" name="Google Shape;1383;p3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Examples of selected business transactions on integrated financial planning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3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b="1" dirty="0" err="1">
                <a:solidFill>
                  <a:srgbClr val="79527B"/>
                </a:solidFill>
              </a:rPr>
              <a:t>Example</a:t>
            </a:r>
            <a:r>
              <a:rPr lang="de-DE" b="1" dirty="0">
                <a:solidFill>
                  <a:srgbClr val="79527B"/>
                </a:solidFill>
              </a:rPr>
              <a:t> 2: </a:t>
            </a:r>
            <a:r>
              <a:rPr lang="de-DE" dirty="0" err="1">
                <a:solidFill>
                  <a:srgbClr val="79527B"/>
                </a:solidFill>
              </a:rPr>
              <a:t>Revenues</a:t>
            </a:r>
            <a:r>
              <a:rPr lang="de-DE" dirty="0">
                <a:solidFill>
                  <a:srgbClr val="79527B"/>
                </a:solidFill>
              </a:rPr>
              <a:t> of € 10,000 (</a:t>
            </a:r>
            <a:r>
              <a:rPr lang="de-DE" dirty="0" err="1">
                <a:solidFill>
                  <a:srgbClr val="79527B"/>
                </a:solidFill>
              </a:rPr>
              <a:t>net</a:t>
            </a:r>
            <a:r>
              <a:rPr lang="de-DE" dirty="0">
                <a:solidFill>
                  <a:srgbClr val="79527B"/>
                </a:solidFill>
              </a:rPr>
              <a:t>) in </a:t>
            </a:r>
            <a:r>
              <a:rPr lang="de-DE" dirty="0" err="1">
                <a:solidFill>
                  <a:srgbClr val="79527B"/>
                </a:solidFill>
              </a:rPr>
              <a:t>January</a:t>
            </a:r>
            <a:r>
              <a:rPr lang="de-DE" dirty="0">
                <a:solidFill>
                  <a:srgbClr val="79527B"/>
                </a:solidFill>
              </a:rPr>
              <a:t> 2022 and </a:t>
            </a:r>
            <a:r>
              <a:rPr lang="de-DE" dirty="0" err="1">
                <a:solidFill>
                  <a:srgbClr val="79527B"/>
                </a:solidFill>
              </a:rPr>
              <a:t>receipt</a:t>
            </a:r>
            <a:r>
              <a:rPr lang="de-DE" dirty="0">
                <a:solidFill>
                  <a:srgbClr val="79527B"/>
                </a:solidFill>
              </a:rPr>
              <a:t> of </a:t>
            </a:r>
            <a:r>
              <a:rPr lang="de-DE" dirty="0" err="1">
                <a:solidFill>
                  <a:srgbClr val="79527B"/>
                </a:solidFill>
              </a:rPr>
              <a:t>payment</a:t>
            </a:r>
            <a:r>
              <a:rPr lang="de-DE" dirty="0">
                <a:solidFill>
                  <a:srgbClr val="79527B"/>
                </a:solidFill>
              </a:rPr>
              <a:t> in </a:t>
            </a:r>
            <a:r>
              <a:rPr lang="de-DE" dirty="0" err="1">
                <a:solidFill>
                  <a:srgbClr val="79527B"/>
                </a:solidFill>
              </a:rPr>
              <a:t>February</a:t>
            </a:r>
            <a:r>
              <a:rPr lang="de-DE" dirty="0">
                <a:solidFill>
                  <a:srgbClr val="79527B"/>
                </a:solidFill>
              </a:rPr>
              <a:t> 2022 (</a:t>
            </a:r>
            <a:r>
              <a:rPr lang="de-DE" dirty="0" err="1">
                <a:solidFill>
                  <a:srgbClr val="79527B"/>
                </a:solidFill>
              </a:rPr>
              <a:t>sale</a:t>
            </a:r>
            <a:r>
              <a:rPr lang="de-DE" dirty="0">
                <a:solidFill>
                  <a:srgbClr val="79527B"/>
                </a:solidFill>
              </a:rPr>
              <a:t> </a:t>
            </a:r>
            <a:r>
              <a:rPr lang="de-DE" dirty="0" err="1">
                <a:solidFill>
                  <a:srgbClr val="79527B"/>
                </a:solidFill>
              </a:rPr>
              <a:t>with</a:t>
            </a:r>
            <a:r>
              <a:rPr lang="de-DE" dirty="0">
                <a:solidFill>
                  <a:srgbClr val="79527B"/>
                </a:solidFill>
              </a:rPr>
              <a:t> </a:t>
            </a:r>
            <a:r>
              <a:rPr lang="de-DE" dirty="0" err="1">
                <a:solidFill>
                  <a:srgbClr val="79527B"/>
                </a:solidFill>
              </a:rPr>
              <a:t>payment</a:t>
            </a:r>
            <a:r>
              <a:rPr lang="de-DE" dirty="0">
                <a:solidFill>
                  <a:srgbClr val="79527B"/>
                </a:solidFill>
              </a:rPr>
              <a:t> </a:t>
            </a:r>
            <a:r>
              <a:rPr lang="de-DE" dirty="0" err="1">
                <a:solidFill>
                  <a:srgbClr val="79527B"/>
                </a:solidFill>
              </a:rPr>
              <a:t>term</a:t>
            </a:r>
            <a:r>
              <a:rPr lang="de-DE" dirty="0">
                <a:solidFill>
                  <a:srgbClr val="79527B"/>
                </a:solidFill>
              </a:rPr>
              <a:t>)</a:t>
            </a:r>
            <a:endParaRPr dirty="0"/>
          </a:p>
          <a:p>
            <a:pPr marL="0" lvl="0" indent="0" algn="l" rtl="0">
              <a:lnSpc>
                <a:spcPct val="90000"/>
              </a:lnSpc>
              <a:spcBef>
                <a:spcPts val="1000"/>
              </a:spcBef>
              <a:spcAft>
                <a:spcPts val="0"/>
              </a:spcAft>
              <a:buClr>
                <a:srgbClr val="595A59"/>
              </a:buClr>
              <a:buSzPts val="1800"/>
              <a:buNone/>
            </a:pPr>
            <a:endParaRPr b="1" dirty="0">
              <a:solidFill>
                <a:srgbClr val="79527B"/>
              </a:solidFill>
            </a:endParaRPr>
          </a:p>
          <a:p>
            <a:pPr marL="0" lvl="0" indent="0" algn="l" rtl="0">
              <a:lnSpc>
                <a:spcPct val="90000"/>
              </a:lnSpc>
              <a:spcBef>
                <a:spcPts val="1000"/>
              </a:spcBef>
              <a:spcAft>
                <a:spcPts val="0"/>
              </a:spcAft>
              <a:buClr>
                <a:srgbClr val="595A59"/>
              </a:buClr>
              <a:buSzPts val="1800"/>
              <a:buNone/>
            </a:pPr>
            <a:endParaRPr b="1" dirty="0">
              <a:solidFill>
                <a:srgbClr val="79527B"/>
              </a:solidFill>
            </a:endParaRPr>
          </a:p>
          <a:p>
            <a:pPr marL="0" lvl="0" indent="0" algn="l" rtl="0">
              <a:lnSpc>
                <a:spcPct val="90000"/>
              </a:lnSpc>
              <a:spcBef>
                <a:spcPts val="1000"/>
              </a:spcBef>
              <a:spcAft>
                <a:spcPts val="0"/>
              </a:spcAft>
              <a:buClr>
                <a:srgbClr val="79527B"/>
              </a:buClr>
              <a:buSzPts val="1800"/>
              <a:buNone/>
            </a:pPr>
            <a:r>
              <a:rPr lang="de-DE" b="1" dirty="0" err="1">
                <a:solidFill>
                  <a:srgbClr val="79527B"/>
                </a:solidFill>
              </a:rPr>
              <a:t>Effect</a:t>
            </a:r>
            <a:r>
              <a:rPr lang="de-DE" b="1" dirty="0">
                <a:solidFill>
                  <a:srgbClr val="79527B"/>
                </a:solidFill>
              </a:rPr>
              <a:t> in </a:t>
            </a:r>
            <a:r>
              <a:rPr lang="de-DE" b="1" dirty="0" err="1">
                <a:solidFill>
                  <a:srgbClr val="79527B"/>
                </a:solidFill>
              </a:rPr>
              <a:t>January</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Profit and Loss Statement: </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Balance Sheet: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Balance Sheet:</a:t>
            </a:r>
            <a:endParaRPr dirty="0"/>
          </a:p>
          <a:p>
            <a:pPr marL="0" lvl="0" indent="0" algn="l" rtl="0">
              <a:lnSpc>
                <a:spcPct val="90000"/>
              </a:lnSpc>
              <a:spcBef>
                <a:spcPts val="1000"/>
              </a:spcBef>
              <a:spcAft>
                <a:spcPts val="0"/>
              </a:spcAft>
              <a:buClr>
                <a:srgbClr val="79527B"/>
              </a:buClr>
              <a:buSzPts val="1800"/>
              <a:buNone/>
            </a:pPr>
            <a:r>
              <a:rPr lang="de-DE" b="1" dirty="0" err="1">
                <a:solidFill>
                  <a:srgbClr val="79527B"/>
                </a:solidFill>
              </a:rPr>
              <a:t>Effect</a:t>
            </a:r>
            <a:r>
              <a:rPr lang="de-DE" b="1" dirty="0">
                <a:solidFill>
                  <a:srgbClr val="79527B"/>
                </a:solidFill>
              </a:rPr>
              <a:t> in </a:t>
            </a:r>
            <a:r>
              <a:rPr lang="de-DE" b="1" dirty="0" err="1">
                <a:solidFill>
                  <a:srgbClr val="79527B"/>
                </a:solidFill>
              </a:rPr>
              <a:t>February</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ts val="1800"/>
              <a:buFont typeface="Calibri"/>
              <a:buChar char="-"/>
            </a:pPr>
            <a:r>
              <a:rPr lang="de-DE" b="1" dirty="0" err="1">
                <a:solidFill>
                  <a:srgbClr val="79527B"/>
                </a:solidFill>
              </a:rPr>
              <a:t>Liquidity</a:t>
            </a:r>
            <a:r>
              <a:rPr lang="de-DE" b="1" dirty="0">
                <a:solidFill>
                  <a:srgbClr val="79527B"/>
                </a:solidFill>
              </a:rPr>
              <a: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err="1">
                <a:solidFill>
                  <a:srgbClr val="79527B"/>
                </a:solidFill>
              </a:rPr>
              <a:t>Liquidity</a:t>
            </a:r>
            <a:r>
              <a:rPr lang="de-DE" b="1" dirty="0">
                <a:solidFill>
                  <a:srgbClr val="79527B"/>
                </a:solidFill>
              </a:rPr>
              <a:t>:</a:t>
            </a:r>
            <a:endParaRPr dirty="0"/>
          </a:p>
          <a:p>
            <a:pPr marL="285750" lvl="0" indent="-285750" algn="l" rtl="0">
              <a:lnSpc>
                <a:spcPct val="90000"/>
              </a:lnSpc>
              <a:spcBef>
                <a:spcPts val="1000"/>
              </a:spcBef>
              <a:spcAft>
                <a:spcPts val="0"/>
              </a:spcAft>
              <a:buClr>
                <a:srgbClr val="79527B"/>
              </a:buClr>
              <a:buSzPts val="1800"/>
              <a:buFont typeface="Calibri"/>
              <a:buChar char="-"/>
            </a:pPr>
            <a:r>
              <a:rPr lang="de-DE" b="1" dirty="0">
                <a:solidFill>
                  <a:srgbClr val="79527B"/>
                </a:solidFill>
              </a:rPr>
              <a:t>Balance Sheet:</a:t>
            </a:r>
            <a:endParaRPr dirty="0"/>
          </a:p>
        </p:txBody>
      </p:sp>
      <p:sp>
        <p:nvSpPr>
          <p:cNvPr id="1390" name="Google Shape;1390;p3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Consider what influences this exemplary business transaction has on liquidity, the balance sheet and the profit and loss account.</a:t>
            </a:r>
            <a:endParaRPr/>
          </a:p>
        </p:txBody>
      </p:sp>
      <p:sp>
        <p:nvSpPr>
          <p:cNvPr id="1391" name="Google Shape;1391;p3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Due to the linking of the individual plans in the integrated financial planning, business transactions usually also have an influence on the different sub-plans</a:t>
            </a:r>
            <a:endParaRPr/>
          </a:p>
        </p:txBody>
      </p:sp>
      <p:sp>
        <p:nvSpPr>
          <p:cNvPr id="1392" name="Google Shape;1392;p3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Examples of selected business transactions on integrated financial planning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3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de-DE" b="1" dirty="0" err="1">
                <a:solidFill>
                  <a:srgbClr val="79527B"/>
                </a:solidFill>
              </a:rPr>
              <a:t>Example</a:t>
            </a:r>
            <a:r>
              <a:rPr lang="de-DE" b="1" dirty="0">
                <a:solidFill>
                  <a:srgbClr val="79527B"/>
                </a:solidFill>
              </a:rPr>
              <a:t> 2: </a:t>
            </a:r>
            <a:r>
              <a:rPr lang="de-DE" dirty="0" err="1">
                <a:solidFill>
                  <a:srgbClr val="79527B"/>
                </a:solidFill>
              </a:rPr>
              <a:t>Revenues</a:t>
            </a:r>
            <a:r>
              <a:rPr lang="de-DE" dirty="0">
                <a:solidFill>
                  <a:srgbClr val="79527B"/>
                </a:solidFill>
              </a:rPr>
              <a:t> of € 10,000 (</a:t>
            </a:r>
            <a:r>
              <a:rPr lang="de-DE" dirty="0" err="1">
                <a:solidFill>
                  <a:srgbClr val="79527B"/>
                </a:solidFill>
              </a:rPr>
              <a:t>net</a:t>
            </a:r>
            <a:r>
              <a:rPr lang="de-DE" dirty="0">
                <a:solidFill>
                  <a:srgbClr val="79527B"/>
                </a:solidFill>
              </a:rPr>
              <a:t>) in </a:t>
            </a:r>
            <a:r>
              <a:rPr lang="de-DE" dirty="0" err="1">
                <a:solidFill>
                  <a:srgbClr val="79527B"/>
                </a:solidFill>
              </a:rPr>
              <a:t>January</a:t>
            </a:r>
            <a:r>
              <a:rPr lang="de-DE" dirty="0">
                <a:solidFill>
                  <a:srgbClr val="79527B"/>
                </a:solidFill>
              </a:rPr>
              <a:t> 2022 and </a:t>
            </a:r>
            <a:r>
              <a:rPr lang="de-DE" dirty="0" err="1">
                <a:solidFill>
                  <a:srgbClr val="79527B"/>
                </a:solidFill>
              </a:rPr>
              <a:t>receipt</a:t>
            </a:r>
            <a:r>
              <a:rPr lang="de-DE" dirty="0">
                <a:solidFill>
                  <a:srgbClr val="79527B"/>
                </a:solidFill>
              </a:rPr>
              <a:t> of </a:t>
            </a:r>
            <a:r>
              <a:rPr lang="de-DE" dirty="0" err="1">
                <a:solidFill>
                  <a:srgbClr val="79527B"/>
                </a:solidFill>
              </a:rPr>
              <a:t>payment</a:t>
            </a:r>
            <a:r>
              <a:rPr lang="de-DE" dirty="0">
                <a:solidFill>
                  <a:srgbClr val="79527B"/>
                </a:solidFill>
              </a:rPr>
              <a:t> in </a:t>
            </a:r>
            <a:r>
              <a:rPr lang="de-DE" dirty="0" err="1">
                <a:solidFill>
                  <a:srgbClr val="79527B"/>
                </a:solidFill>
              </a:rPr>
              <a:t>February</a:t>
            </a:r>
            <a:r>
              <a:rPr lang="de-DE" dirty="0">
                <a:solidFill>
                  <a:srgbClr val="79527B"/>
                </a:solidFill>
              </a:rPr>
              <a:t> 2022 (</a:t>
            </a:r>
            <a:r>
              <a:rPr lang="de-DE" dirty="0" err="1">
                <a:solidFill>
                  <a:srgbClr val="79527B"/>
                </a:solidFill>
              </a:rPr>
              <a:t>sale</a:t>
            </a:r>
            <a:r>
              <a:rPr lang="de-DE" dirty="0">
                <a:solidFill>
                  <a:srgbClr val="79527B"/>
                </a:solidFill>
              </a:rPr>
              <a:t> </a:t>
            </a:r>
            <a:r>
              <a:rPr lang="de-DE" dirty="0" err="1">
                <a:solidFill>
                  <a:srgbClr val="79527B"/>
                </a:solidFill>
              </a:rPr>
              <a:t>with</a:t>
            </a:r>
            <a:r>
              <a:rPr lang="de-DE" dirty="0">
                <a:solidFill>
                  <a:srgbClr val="79527B"/>
                </a:solidFill>
              </a:rPr>
              <a:t> </a:t>
            </a:r>
            <a:r>
              <a:rPr lang="de-DE" dirty="0" err="1">
                <a:solidFill>
                  <a:srgbClr val="79527B"/>
                </a:solidFill>
              </a:rPr>
              <a:t>payment</a:t>
            </a:r>
            <a:r>
              <a:rPr lang="de-DE" dirty="0">
                <a:solidFill>
                  <a:srgbClr val="79527B"/>
                </a:solidFill>
              </a:rPr>
              <a:t> </a:t>
            </a:r>
            <a:r>
              <a:rPr lang="de-DE" dirty="0" err="1">
                <a:solidFill>
                  <a:srgbClr val="79527B"/>
                </a:solidFill>
              </a:rPr>
              <a:t>term</a:t>
            </a:r>
            <a:r>
              <a:rPr lang="de-DE" dirty="0">
                <a:solidFill>
                  <a:srgbClr val="79527B"/>
                </a:solidFill>
              </a:rPr>
              <a:t>)</a:t>
            </a:r>
            <a:endParaRPr dirty="0"/>
          </a:p>
          <a:p>
            <a:pPr marL="0" lvl="0" indent="0" algn="l" rtl="0">
              <a:lnSpc>
                <a:spcPct val="90000"/>
              </a:lnSpc>
              <a:spcBef>
                <a:spcPts val="1000"/>
              </a:spcBef>
              <a:spcAft>
                <a:spcPts val="0"/>
              </a:spcAft>
              <a:buClr>
                <a:srgbClr val="595A59"/>
              </a:buClr>
              <a:buSzPct val="100000"/>
              <a:buNone/>
            </a:pPr>
            <a:endParaRPr b="1" dirty="0">
              <a:solidFill>
                <a:srgbClr val="79527B"/>
              </a:solidFill>
            </a:endParaRPr>
          </a:p>
          <a:p>
            <a:pPr marL="0" lvl="0" indent="0" algn="l" rtl="0">
              <a:lnSpc>
                <a:spcPct val="90000"/>
              </a:lnSpc>
              <a:spcBef>
                <a:spcPts val="1000"/>
              </a:spcBef>
              <a:spcAft>
                <a:spcPts val="0"/>
              </a:spcAft>
              <a:buClr>
                <a:srgbClr val="595A59"/>
              </a:buClr>
              <a:buSzPct val="100000"/>
              <a:buNone/>
            </a:pPr>
            <a:endParaRPr b="1" dirty="0">
              <a:solidFill>
                <a:srgbClr val="79527B"/>
              </a:solidFill>
            </a:endParaRPr>
          </a:p>
          <a:p>
            <a:pPr marL="0" lvl="0" indent="0" algn="l" rtl="0">
              <a:lnSpc>
                <a:spcPct val="90000"/>
              </a:lnSpc>
              <a:spcBef>
                <a:spcPts val="1000"/>
              </a:spcBef>
              <a:spcAft>
                <a:spcPts val="0"/>
              </a:spcAft>
              <a:buClr>
                <a:srgbClr val="79527B"/>
              </a:buClr>
              <a:buSzPct val="100000"/>
              <a:buNone/>
            </a:pPr>
            <a:r>
              <a:rPr lang="de-DE" b="1" dirty="0" err="1">
                <a:solidFill>
                  <a:srgbClr val="79527B"/>
                </a:solidFill>
              </a:rPr>
              <a:t>Effect</a:t>
            </a:r>
            <a:r>
              <a:rPr lang="de-DE" b="1" dirty="0">
                <a:solidFill>
                  <a:srgbClr val="79527B"/>
                </a:solidFill>
              </a:rPr>
              <a:t> in </a:t>
            </a:r>
            <a:r>
              <a:rPr lang="de-DE" b="1" dirty="0" err="1">
                <a:solidFill>
                  <a:srgbClr val="79527B"/>
                </a:solidFill>
              </a:rPr>
              <a:t>January</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ct val="100000"/>
              <a:buFont typeface="Calibri"/>
              <a:buChar char="-"/>
            </a:pPr>
            <a:r>
              <a:rPr lang="de-DE" b="1" dirty="0">
                <a:solidFill>
                  <a:srgbClr val="79527B"/>
                </a:solidFill>
              </a:rPr>
              <a:t>Profit and Loss Statement: </a:t>
            </a:r>
            <a:r>
              <a:rPr lang="de-DE" dirty="0">
                <a:solidFill>
                  <a:srgbClr val="79527B"/>
                </a:solidFill>
              </a:rPr>
              <a:t>Revenue in </a:t>
            </a:r>
            <a:r>
              <a:rPr lang="de-DE" dirty="0" err="1">
                <a:solidFill>
                  <a:srgbClr val="79527B"/>
                </a:solidFill>
              </a:rPr>
              <a:t>January</a:t>
            </a:r>
            <a:r>
              <a:rPr lang="de-DE" dirty="0">
                <a:solidFill>
                  <a:srgbClr val="79527B"/>
                </a:solidFill>
              </a:rPr>
              <a:t> 2022 in the </a:t>
            </a:r>
            <a:r>
              <a:rPr lang="de-DE" dirty="0" err="1">
                <a:solidFill>
                  <a:srgbClr val="79527B"/>
                </a:solidFill>
              </a:rPr>
              <a:t>amount</a:t>
            </a:r>
            <a:r>
              <a:rPr lang="de-DE" dirty="0">
                <a:solidFill>
                  <a:srgbClr val="79527B"/>
                </a:solidFill>
              </a:rPr>
              <a:t> of € 10,000</a:t>
            </a:r>
            <a:endParaRPr b="1" dirty="0">
              <a:solidFill>
                <a:srgbClr val="79527B"/>
              </a:solidFill>
            </a:endParaRPr>
          </a:p>
          <a:p>
            <a:pPr marL="285750" lvl="0" indent="-285750" algn="l" rtl="0">
              <a:lnSpc>
                <a:spcPct val="90000"/>
              </a:lnSpc>
              <a:spcBef>
                <a:spcPts val="1000"/>
              </a:spcBef>
              <a:spcAft>
                <a:spcPts val="0"/>
              </a:spcAft>
              <a:buClr>
                <a:srgbClr val="79527B"/>
              </a:buClr>
              <a:buSzPct val="100000"/>
              <a:buFont typeface="Calibri"/>
              <a:buChar char="-"/>
            </a:pPr>
            <a:r>
              <a:rPr lang="de-DE" b="1" dirty="0">
                <a:solidFill>
                  <a:srgbClr val="79527B"/>
                </a:solidFill>
              </a:rPr>
              <a:t>Balance Sheet: </a:t>
            </a:r>
            <a:r>
              <a:rPr lang="de-DE" dirty="0">
                <a:solidFill>
                  <a:srgbClr val="79527B"/>
                </a:solidFill>
              </a:rPr>
              <a:t>Accounts </a:t>
            </a:r>
            <a:r>
              <a:rPr lang="de-DE" dirty="0" err="1">
                <a:solidFill>
                  <a:srgbClr val="79527B"/>
                </a:solidFill>
              </a:rPr>
              <a:t>receivable</a:t>
            </a:r>
            <a:r>
              <a:rPr lang="de-DE" dirty="0">
                <a:solidFill>
                  <a:srgbClr val="79527B"/>
                </a:solidFill>
              </a:rPr>
              <a:t> </a:t>
            </a:r>
            <a:r>
              <a:rPr lang="de-DE" dirty="0" err="1">
                <a:solidFill>
                  <a:srgbClr val="79527B"/>
                </a:solidFill>
              </a:rPr>
              <a:t>from</a:t>
            </a:r>
            <a:r>
              <a:rPr lang="de-DE" dirty="0">
                <a:solidFill>
                  <a:srgbClr val="79527B"/>
                </a:solidFill>
              </a:rPr>
              <a:t> </a:t>
            </a:r>
            <a:r>
              <a:rPr lang="de-DE" dirty="0" err="1">
                <a:solidFill>
                  <a:srgbClr val="79527B"/>
                </a:solidFill>
              </a:rPr>
              <a:t>deliveries</a:t>
            </a:r>
            <a:r>
              <a:rPr lang="de-DE" dirty="0">
                <a:solidFill>
                  <a:srgbClr val="79527B"/>
                </a:solidFill>
              </a:rPr>
              <a:t> and </a:t>
            </a:r>
            <a:r>
              <a:rPr lang="de-DE" dirty="0" err="1">
                <a:solidFill>
                  <a:srgbClr val="79527B"/>
                </a:solidFill>
              </a:rPr>
              <a:t>services</a:t>
            </a:r>
            <a:r>
              <a:rPr lang="de-DE" dirty="0">
                <a:solidFill>
                  <a:srgbClr val="79527B"/>
                </a:solidFill>
              </a:rPr>
              <a:t> in </a:t>
            </a:r>
            <a:r>
              <a:rPr lang="de-DE" dirty="0" err="1">
                <a:solidFill>
                  <a:srgbClr val="79527B"/>
                </a:solidFill>
              </a:rPr>
              <a:t>January</a:t>
            </a:r>
            <a:r>
              <a:rPr lang="de-DE" dirty="0">
                <a:solidFill>
                  <a:srgbClr val="79527B"/>
                </a:solidFill>
              </a:rPr>
              <a:t> 2022 in the </a:t>
            </a:r>
            <a:r>
              <a:rPr lang="de-DE" dirty="0" err="1">
                <a:solidFill>
                  <a:srgbClr val="79527B"/>
                </a:solidFill>
              </a:rPr>
              <a:t>amount</a:t>
            </a:r>
            <a:r>
              <a:rPr lang="de-DE" dirty="0">
                <a:solidFill>
                  <a:srgbClr val="79527B"/>
                </a:solidFill>
              </a:rPr>
              <a:t> of € 10,000 plus </a:t>
            </a:r>
            <a:r>
              <a:rPr lang="de-DE" dirty="0" err="1">
                <a:solidFill>
                  <a:srgbClr val="79527B"/>
                </a:solidFill>
              </a:rPr>
              <a:t>applicable</a:t>
            </a:r>
            <a:r>
              <a:rPr lang="de-DE" dirty="0">
                <a:solidFill>
                  <a:srgbClr val="79527B"/>
                </a:solidFill>
              </a:rPr>
              <a:t> VAT (</a:t>
            </a:r>
            <a:r>
              <a:rPr lang="de-DE" dirty="0" err="1">
                <a:solidFill>
                  <a:srgbClr val="79527B"/>
                </a:solidFill>
              </a:rPr>
              <a:t>gross</a:t>
            </a:r>
            <a:r>
              <a:rPr lang="de-DE" dirty="0">
                <a:solidFill>
                  <a:srgbClr val="79527B"/>
                </a:solidFill>
              </a:rPr>
              <a:t>)</a:t>
            </a:r>
            <a:endParaRPr dirty="0"/>
          </a:p>
          <a:p>
            <a:pPr marL="285750" lvl="0" indent="-285750" algn="l" rtl="0">
              <a:lnSpc>
                <a:spcPct val="90000"/>
              </a:lnSpc>
              <a:spcBef>
                <a:spcPts val="1000"/>
              </a:spcBef>
              <a:spcAft>
                <a:spcPts val="0"/>
              </a:spcAft>
              <a:buClr>
                <a:srgbClr val="79527B"/>
              </a:buClr>
              <a:buSzPct val="100000"/>
              <a:buFont typeface="Calibri"/>
              <a:buChar char="-"/>
            </a:pPr>
            <a:r>
              <a:rPr lang="de-DE" b="1" dirty="0">
                <a:solidFill>
                  <a:srgbClr val="79527B"/>
                </a:solidFill>
              </a:rPr>
              <a:t>Balance Sheet: </a:t>
            </a:r>
            <a:r>
              <a:rPr lang="de-DE" dirty="0">
                <a:solidFill>
                  <a:srgbClr val="79527B"/>
                </a:solidFill>
              </a:rPr>
              <a:t>VAT </a:t>
            </a:r>
            <a:r>
              <a:rPr lang="de-DE" dirty="0" err="1">
                <a:solidFill>
                  <a:srgbClr val="79527B"/>
                </a:solidFill>
              </a:rPr>
              <a:t>liability</a:t>
            </a:r>
            <a:r>
              <a:rPr lang="de-DE" dirty="0">
                <a:solidFill>
                  <a:srgbClr val="79527B"/>
                </a:solidFill>
              </a:rPr>
              <a:t> in </a:t>
            </a:r>
            <a:r>
              <a:rPr lang="de-DE" dirty="0" err="1">
                <a:solidFill>
                  <a:srgbClr val="79527B"/>
                </a:solidFill>
              </a:rPr>
              <a:t>January</a:t>
            </a:r>
            <a:r>
              <a:rPr lang="de-DE" dirty="0">
                <a:solidFill>
                  <a:srgbClr val="79527B"/>
                </a:solidFill>
              </a:rPr>
              <a:t> 2022 in the </a:t>
            </a:r>
            <a:r>
              <a:rPr lang="de-DE" dirty="0" err="1">
                <a:solidFill>
                  <a:srgbClr val="79527B"/>
                </a:solidFill>
              </a:rPr>
              <a:t>amount</a:t>
            </a:r>
            <a:r>
              <a:rPr lang="de-DE" dirty="0">
                <a:solidFill>
                  <a:srgbClr val="79527B"/>
                </a:solidFill>
              </a:rPr>
              <a:t> of VAT </a:t>
            </a:r>
            <a:r>
              <a:rPr lang="de-DE" dirty="0" err="1">
                <a:solidFill>
                  <a:srgbClr val="79527B"/>
                </a:solidFill>
              </a:rPr>
              <a:t>typically</a:t>
            </a:r>
            <a:r>
              <a:rPr lang="de-DE" dirty="0">
                <a:solidFill>
                  <a:srgbClr val="79527B"/>
                </a:solidFill>
              </a:rPr>
              <a:t> </a:t>
            </a:r>
            <a:r>
              <a:rPr lang="de-DE" dirty="0" err="1">
                <a:solidFill>
                  <a:srgbClr val="79527B"/>
                </a:solidFill>
              </a:rPr>
              <a:t>payable</a:t>
            </a:r>
            <a:r>
              <a:rPr lang="de-DE" dirty="0">
                <a:solidFill>
                  <a:srgbClr val="79527B"/>
                </a:solidFill>
              </a:rPr>
              <a:t> in the </a:t>
            </a:r>
            <a:r>
              <a:rPr lang="de-DE" dirty="0" err="1">
                <a:solidFill>
                  <a:srgbClr val="79527B"/>
                </a:solidFill>
              </a:rPr>
              <a:t>following</a:t>
            </a:r>
            <a:r>
              <a:rPr lang="de-DE" dirty="0">
                <a:solidFill>
                  <a:srgbClr val="79527B"/>
                </a:solidFill>
              </a:rPr>
              <a:t> </a:t>
            </a:r>
            <a:r>
              <a:rPr lang="de-DE" dirty="0" err="1">
                <a:solidFill>
                  <a:srgbClr val="79527B"/>
                </a:solidFill>
              </a:rPr>
              <a:t>month</a:t>
            </a:r>
            <a:endParaRPr dirty="0"/>
          </a:p>
          <a:p>
            <a:pPr marL="285750" lvl="0" indent="-180022" algn="l" rtl="0">
              <a:lnSpc>
                <a:spcPct val="90000"/>
              </a:lnSpc>
              <a:spcBef>
                <a:spcPts val="1000"/>
              </a:spcBef>
              <a:spcAft>
                <a:spcPts val="0"/>
              </a:spcAft>
              <a:buClr>
                <a:srgbClr val="595A59"/>
              </a:buClr>
              <a:buSzPct val="100000"/>
              <a:buFont typeface="Calibri"/>
              <a:buNone/>
            </a:pPr>
            <a:endParaRPr b="1" dirty="0">
              <a:solidFill>
                <a:srgbClr val="79527B"/>
              </a:solidFill>
            </a:endParaRPr>
          </a:p>
          <a:p>
            <a:pPr marL="0" lvl="0" indent="0" algn="l" rtl="0">
              <a:lnSpc>
                <a:spcPct val="90000"/>
              </a:lnSpc>
              <a:spcBef>
                <a:spcPts val="1000"/>
              </a:spcBef>
              <a:spcAft>
                <a:spcPts val="0"/>
              </a:spcAft>
              <a:buClr>
                <a:srgbClr val="79527B"/>
              </a:buClr>
              <a:buSzPct val="100000"/>
              <a:buNone/>
            </a:pPr>
            <a:r>
              <a:rPr lang="de-DE" b="1" dirty="0" err="1">
                <a:solidFill>
                  <a:srgbClr val="79527B"/>
                </a:solidFill>
              </a:rPr>
              <a:t>Effect</a:t>
            </a:r>
            <a:r>
              <a:rPr lang="de-DE" b="1" dirty="0">
                <a:solidFill>
                  <a:srgbClr val="79527B"/>
                </a:solidFill>
              </a:rPr>
              <a:t> in </a:t>
            </a:r>
            <a:r>
              <a:rPr lang="de-DE" b="1" dirty="0" err="1">
                <a:solidFill>
                  <a:srgbClr val="79527B"/>
                </a:solidFill>
              </a:rPr>
              <a:t>February</a:t>
            </a:r>
            <a:r>
              <a:rPr lang="de-DE" b="1" dirty="0">
                <a:solidFill>
                  <a:srgbClr val="79527B"/>
                </a:solidFill>
              </a:rPr>
              <a:t>: </a:t>
            </a:r>
            <a:endParaRPr dirty="0">
              <a:solidFill>
                <a:srgbClr val="79527B"/>
              </a:solidFill>
            </a:endParaRPr>
          </a:p>
          <a:p>
            <a:pPr marL="285750" lvl="0" indent="-285750" algn="l" rtl="0">
              <a:lnSpc>
                <a:spcPct val="90000"/>
              </a:lnSpc>
              <a:spcBef>
                <a:spcPts val="1000"/>
              </a:spcBef>
              <a:spcAft>
                <a:spcPts val="0"/>
              </a:spcAft>
              <a:buClr>
                <a:srgbClr val="79527B"/>
              </a:buClr>
              <a:buSzPct val="100000"/>
              <a:buFont typeface="Calibri"/>
              <a:buChar char="-"/>
            </a:pPr>
            <a:r>
              <a:rPr lang="de-DE" b="1" dirty="0" err="1">
                <a:solidFill>
                  <a:srgbClr val="79527B"/>
                </a:solidFill>
              </a:rPr>
              <a:t>Liquidity</a:t>
            </a:r>
            <a:r>
              <a:rPr lang="de-DE" b="1" dirty="0">
                <a:solidFill>
                  <a:srgbClr val="79527B"/>
                </a:solidFill>
              </a:rPr>
              <a:t>: </a:t>
            </a:r>
            <a:r>
              <a:rPr lang="de-DE" dirty="0">
                <a:solidFill>
                  <a:srgbClr val="79527B"/>
                </a:solidFill>
              </a:rPr>
              <a:t>Payment </a:t>
            </a:r>
            <a:r>
              <a:rPr lang="de-DE" dirty="0" err="1">
                <a:solidFill>
                  <a:srgbClr val="79527B"/>
                </a:solidFill>
              </a:rPr>
              <a:t>from</a:t>
            </a:r>
            <a:r>
              <a:rPr lang="de-DE" dirty="0">
                <a:solidFill>
                  <a:srgbClr val="79527B"/>
                </a:solidFill>
              </a:rPr>
              <a:t> </a:t>
            </a:r>
            <a:r>
              <a:rPr lang="de-DE" dirty="0" err="1">
                <a:solidFill>
                  <a:srgbClr val="79527B"/>
                </a:solidFill>
              </a:rPr>
              <a:t>operating</a:t>
            </a:r>
            <a:r>
              <a:rPr lang="de-DE" dirty="0">
                <a:solidFill>
                  <a:srgbClr val="79527B"/>
                </a:solidFill>
              </a:rPr>
              <a:t> </a:t>
            </a:r>
            <a:r>
              <a:rPr lang="de-DE" dirty="0" err="1">
                <a:solidFill>
                  <a:srgbClr val="79527B"/>
                </a:solidFill>
              </a:rPr>
              <a:t>business</a:t>
            </a:r>
            <a:r>
              <a:rPr lang="de-DE" dirty="0">
                <a:solidFill>
                  <a:srgbClr val="79527B"/>
                </a:solidFill>
              </a:rPr>
              <a:t> in </a:t>
            </a:r>
            <a:r>
              <a:rPr lang="de-DE" dirty="0" err="1">
                <a:solidFill>
                  <a:srgbClr val="79527B"/>
                </a:solidFill>
              </a:rPr>
              <a:t>liquidity</a:t>
            </a:r>
            <a:r>
              <a:rPr lang="de-DE" dirty="0">
                <a:solidFill>
                  <a:srgbClr val="79527B"/>
                </a:solidFill>
              </a:rPr>
              <a:t> </a:t>
            </a:r>
            <a:r>
              <a:rPr lang="de-DE" dirty="0" err="1">
                <a:solidFill>
                  <a:srgbClr val="79527B"/>
                </a:solidFill>
              </a:rPr>
              <a:t>planning</a:t>
            </a:r>
            <a:r>
              <a:rPr lang="de-DE" dirty="0">
                <a:solidFill>
                  <a:srgbClr val="79527B"/>
                </a:solidFill>
              </a:rPr>
              <a:t> in </a:t>
            </a:r>
            <a:r>
              <a:rPr lang="de-DE" dirty="0" err="1">
                <a:solidFill>
                  <a:srgbClr val="79527B"/>
                </a:solidFill>
              </a:rPr>
              <a:t>February</a:t>
            </a:r>
            <a:r>
              <a:rPr lang="de-DE" dirty="0">
                <a:solidFill>
                  <a:srgbClr val="79527B"/>
                </a:solidFill>
              </a:rPr>
              <a:t> 2022 in the </a:t>
            </a:r>
            <a:r>
              <a:rPr lang="de-DE" dirty="0" err="1">
                <a:solidFill>
                  <a:srgbClr val="79527B"/>
                </a:solidFill>
              </a:rPr>
              <a:t>amount</a:t>
            </a:r>
            <a:r>
              <a:rPr lang="de-DE" dirty="0">
                <a:solidFill>
                  <a:srgbClr val="79527B"/>
                </a:solidFill>
              </a:rPr>
              <a:t> of € 10,000 plus VAT</a:t>
            </a:r>
            <a:endParaRPr b="1" dirty="0">
              <a:solidFill>
                <a:srgbClr val="79527B"/>
              </a:solidFill>
            </a:endParaRPr>
          </a:p>
          <a:p>
            <a:pPr marL="285750" lvl="0" indent="-285750" algn="l" rtl="0">
              <a:lnSpc>
                <a:spcPct val="90000"/>
              </a:lnSpc>
              <a:spcBef>
                <a:spcPts val="1000"/>
              </a:spcBef>
              <a:spcAft>
                <a:spcPts val="0"/>
              </a:spcAft>
              <a:buClr>
                <a:srgbClr val="79527B"/>
              </a:buClr>
              <a:buSzPct val="100000"/>
              <a:buFont typeface="Calibri"/>
              <a:buChar char="-"/>
            </a:pPr>
            <a:r>
              <a:rPr lang="de-DE" b="1" dirty="0" err="1">
                <a:solidFill>
                  <a:srgbClr val="79527B"/>
                </a:solidFill>
              </a:rPr>
              <a:t>Liquidity</a:t>
            </a:r>
            <a:r>
              <a:rPr lang="de-DE" b="1" dirty="0">
                <a:solidFill>
                  <a:srgbClr val="79527B"/>
                </a:solidFill>
              </a:rPr>
              <a:t>: </a:t>
            </a:r>
            <a:r>
              <a:rPr lang="de-DE" dirty="0">
                <a:solidFill>
                  <a:srgbClr val="79527B"/>
                </a:solidFill>
              </a:rPr>
              <a:t>Payment of VAT / VAT </a:t>
            </a:r>
            <a:r>
              <a:rPr lang="de-DE" dirty="0" err="1">
                <a:solidFill>
                  <a:srgbClr val="79527B"/>
                </a:solidFill>
              </a:rPr>
              <a:t>balance</a:t>
            </a:r>
            <a:endParaRPr dirty="0">
              <a:solidFill>
                <a:srgbClr val="79527B"/>
              </a:solidFill>
            </a:endParaRPr>
          </a:p>
          <a:p>
            <a:pPr marL="285750" lvl="0" indent="-285750" algn="l" rtl="0">
              <a:lnSpc>
                <a:spcPct val="90000"/>
              </a:lnSpc>
              <a:spcBef>
                <a:spcPts val="1000"/>
              </a:spcBef>
              <a:spcAft>
                <a:spcPts val="0"/>
              </a:spcAft>
              <a:buClr>
                <a:srgbClr val="79527B"/>
              </a:buClr>
              <a:buSzPct val="100000"/>
              <a:buFont typeface="Calibri"/>
              <a:buChar char="-"/>
            </a:pPr>
            <a:r>
              <a:rPr lang="de-DE" b="1" dirty="0">
                <a:solidFill>
                  <a:srgbClr val="79527B"/>
                </a:solidFill>
              </a:rPr>
              <a:t>Balance Sheet: </a:t>
            </a:r>
            <a:r>
              <a:rPr lang="de-DE" dirty="0" err="1">
                <a:solidFill>
                  <a:srgbClr val="79527B"/>
                </a:solidFill>
              </a:rPr>
              <a:t>Reduction</a:t>
            </a:r>
            <a:r>
              <a:rPr lang="de-DE" dirty="0">
                <a:solidFill>
                  <a:srgbClr val="79527B"/>
                </a:solidFill>
              </a:rPr>
              <a:t> of </a:t>
            </a:r>
            <a:r>
              <a:rPr lang="de-DE" dirty="0" err="1">
                <a:solidFill>
                  <a:srgbClr val="79527B"/>
                </a:solidFill>
              </a:rPr>
              <a:t>accounts</a:t>
            </a:r>
            <a:r>
              <a:rPr lang="de-DE" dirty="0">
                <a:solidFill>
                  <a:srgbClr val="79527B"/>
                </a:solidFill>
              </a:rPr>
              <a:t> </a:t>
            </a:r>
            <a:r>
              <a:rPr lang="de-DE" dirty="0" err="1">
                <a:solidFill>
                  <a:srgbClr val="79527B"/>
                </a:solidFill>
              </a:rPr>
              <a:t>receivable</a:t>
            </a:r>
            <a:r>
              <a:rPr lang="de-DE" dirty="0">
                <a:solidFill>
                  <a:srgbClr val="79527B"/>
                </a:solidFill>
              </a:rPr>
              <a:t> in the </a:t>
            </a:r>
            <a:r>
              <a:rPr lang="de-DE" dirty="0" err="1">
                <a:solidFill>
                  <a:srgbClr val="79527B"/>
                </a:solidFill>
              </a:rPr>
              <a:t>amount</a:t>
            </a:r>
            <a:r>
              <a:rPr lang="de-DE" dirty="0">
                <a:solidFill>
                  <a:srgbClr val="79527B"/>
                </a:solidFill>
              </a:rPr>
              <a:t> of the </a:t>
            </a:r>
            <a:r>
              <a:rPr lang="de-DE" dirty="0" err="1">
                <a:solidFill>
                  <a:srgbClr val="79527B"/>
                </a:solidFill>
              </a:rPr>
              <a:t>payment</a:t>
            </a:r>
            <a:r>
              <a:rPr lang="de-DE" dirty="0">
                <a:solidFill>
                  <a:srgbClr val="79527B"/>
                </a:solidFill>
              </a:rPr>
              <a:t> of 10,000 plus VAT (</a:t>
            </a:r>
            <a:r>
              <a:rPr lang="de-DE" dirty="0" err="1">
                <a:solidFill>
                  <a:srgbClr val="79527B"/>
                </a:solidFill>
              </a:rPr>
              <a:t>gross</a:t>
            </a:r>
            <a:r>
              <a:rPr lang="de-DE" dirty="0">
                <a:solidFill>
                  <a:srgbClr val="79527B"/>
                </a:solidFill>
              </a:rPr>
              <a:t>)</a:t>
            </a:r>
            <a:endParaRPr b="1" dirty="0">
              <a:solidFill>
                <a:srgbClr val="79527B"/>
              </a:solidFill>
            </a:endParaRPr>
          </a:p>
        </p:txBody>
      </p:sp>
      <p:sp>
        <p:nvSpPr>
          <p:cNvPr id="1399" name="Google Shape;1399;p3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a:p>
        </p:txBody>
      </p:sp>
      <p:sp>
        <p:nvSpPr>
          <p:cNvPr id="1400" name="Google Shape;1400;p3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Due to the linking of the individual plans in the integrated financial planning, business transactions usually also have an influence on the different sub-plans</a:t>
            </a:r>
            <a:endParaRPr/>
          </a:p>
        </p:txBody>
      </p:sp>
      <p:sp>
        <p:nvSpPr>
          <p:cNvPr id="1401" name="Google Shape;1401;p3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Examples of selected business transactions on integrated financial planning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9CBB1E6-63D1-9CEA-063D-9C8F7B0FDA01}"/>
              </a:ext>
            </a:extLst>
          </p:cNvPr>
          <p:cNvSpPr>
            <a:spLocks noGrp="1"/>
          </p:cNvSpPr>
          <p:nvPr>
            <p:ph type="body" idx="1"/>
          </p:nvPr>
        </p:nvSpPr>
        <p:spPr/>
        <p:txBody>
          <a:bodyPr/>
          <a:lstStyle/>
          <a:p>
            <a:r>
              <a:rPr lang="de-DE" dirty="0" err="1"/>
              <a:t>Please</a:t>
            </a:r>
            <a:r>
              <a:rPr lang="de-DE" dirty="0"/>
              <a:t> </a:t>
            </a:r>
            <a:r>
              <a:rPr lang="de-DE" dirty="0" err="1"/>
              <a:t>take</a:t>
            </a:r>
            <a:r>
              <a:rPr lang="de-DE" dirty="0"/>
              <a:t> a </a:t>
            </a:r>
            <a:r>
              <a:rPr lang="de-DE" dirty="0" err="1"/>
              <a:t>look</a:t>
            </a:r>
            <a:r>
              <a:rPr lang="de-DE" dirty="0"/>
              <a:t> at </a:t>
            </a:r>
            <a:r>
              <a:rPr lang="de-DE" dirty="0">
                <a:solidFill>
                  <a:schemeClr val="bg1"/>
                </a:solidFill>
                <a:hlinkClick r:id="rId2">
                  <a:extLst>
                    <a:ext uri="{A12FA001-AC4F-418D-AE19-62706E023703}">
                      <ahyp:hlinkClr xmlns:ahyp="http://schemas.microsoft.com/office/drawing/2018/hyperlinkcolor" val="tx"/>
                    </a:ext>
                  </a:extLst>
                </a:hlinkClick>
              </a:rPr>
              <a:t>case </a:t>
            </a:r>
            <a:r>
              <a:rPr lang="de-DE" dirty="0" err="1">
                <a:solidFill>
                  <a:schemeClr val="bg1"/>
                </a:solidFill>
                <a:hlinkClick r:id="rId2">
                  <a:extLst>
                    <a:ext uri="{A12FA001-AC4F-418D-AE19-62706E023703}">
                      <ahyp:hlinkClr xmlns:ahyp="http://schemas.microsoft.com/office/drawing/2018/hyperlinkcolor" val="tx"/>
                    </a:ext>
                  </a:extLst>
                </a:hlinkClick>
              </a:rPr>
              <a:t>study</a:t>
            </a:r>
            <a:r>
              <a:rPr lang="de-DE" dirty="0">
                <a:solidFill>
                  <a:schemeClr val="bg1"/>
                </a:solidFill>
                <a:hlinkClick r:id="rId2">
                  <a:extLst>
                    <a:ext uri="{A12FA001-AC4F-418D-AE19-62706E023703}">
                      <ahyp:hlinkClr xmlns:ahyp="http://schemas.microsoft.com/office/drawing/2018/hyperlinkcolor" val="tx"/>
                    </a:ext>
                  </a:extLst>
                </a:hlinkClick>
              </a:rPr>
              <a:t> </a:t>
            </a:r>
            <a:r>
              <a:rPr lang="de-DE" dirty="0" err="1">
                <a:solidFill>
                  <a:schemeClr val="bg1"/>
                </a:solidFill>
                <a:hlinkClick r:id="rId2">
                  <a:extLst>
                    <a:ext uri="{A12FA001-AC4F-418D-AE19-62706E023703}">
                      <ahyp:hlinkClr xmlns:ahyp="http://schemas.microsoft.com/office/drawing/2018/hyperlinkcolor" val="tx"/>
                    </a:ext>
                  </a:extLst>
                </a:hlinkClick>
              </a:rPr>
              <a:t>no</a:t>
            </a:r>
            <a:r>
              <a:rPr lang="de-DE" dirty="0">
                <a:solidFill>
                  <a:schemeClr val="bg1"/>
                </a:solidFill>
                <a:hlinkClick r:id="rId2">
                  <a:extLst>
                    <a:ext uri="{A12FA001-AC4F-418D-AE19-62706E023703}">
                      <ahyp:hlinkClr xmlns:ahyp="http://schemas.microsoft.com/office/drawing/2018/hyperlinkcolor" val="tx"/>
                    </a:ext>
                  </a:extLst>
                </a:hlinkClick>
              </a:rPr>
              <a:t>. 6</a:t>
            </a:r>
            <a:r>
              <a:rPr lang="de-DE" dirty="0"/>
              <a:t> </a:t>
            </a:r>
            <a:r>
              <a:rPr lang="de-DE" dirty="0" err="1"/>
              <a:t>to</a:t>
            </a:r>
            <a:r>
              <a:rPr lang="de-DE" dirty="0"/>
              <a:t> </a:t>
            </a:r>
            <a:r>
              <a:rPr lang="de-DE" dirty="0" err="1"/>
              <a:t>see</a:t>
            </a:r>
            <a:r>
              <a:rPr lang="de-DE" dirty="0"/>
              <a:t> </a:t>
            </a:r>
            <a:r>
              <a:rPr lang="de-DE" dirty="0" err="1"/>
              <a:t>how</a:t>
            </a:r>
            <a:r>
              <a:rPr lang="de-DE" dirty="0"/>
              <a:t> a </a:t>
            </a:r>
            <a:r>
              <a:rPr lang="de-DE" dirty="0" err="1"/>
              <a:t>family</a:t>
            </a:r>
            <a:r>
              <a:rPr lang="de-DE" dirty="0"/>
              <a:t>-run </a:t>
            </a:r>
            <a:r>
              <a:rPr lang="de-DE" dirty="0" err="1"/>
              <a:t>hotel</a:t>
            </a:r>
            <a:r>
              <a:rPr lang="de-DE" dirty="0"/>
              <a:t> in Germany </a:t>
            </a:r>
            <a:r>
              <a:rPr lang="de-DE" dirty="0" err="1"/>
              <a:t>has</a:t>
            </a:r>
            <a:r>
              <a:rPr lang="de-DE" dirty="0"/>
              <a:t> </a:t>
            </a:r>
            <a:r>
              <a:rPr lang="de-DE" dirty="0" err="1"/>
              <a:t>implemented</a:t>
            </a:r>
            <a:r>
              <a:rPr lang="de-DE" dirty="0"/>
              <a:t> </a:t>
            </a:r>
            <a:r>
              <a:rPr lang="de-DE" dirty="0" err="1"/>
              <a:t>the</a:t>
            </a:r>
            <a:r>
              <a:rPr lang="de-DE" dirty="0"/>
              <a:t> </a:t>
            </a:r>
            <a:r>
              <a:rPr lang="de-DE" dirty="0" err="1"/>
              <a:t>liquidity</a:t>
            </a:r>
            <a:r>
              <a:rPr lang="de-DE" dirty="0"/>
              <a:t> </a:t>
            </a:r>
            <a:r>
              <a:rPr lang="de-DE" dirty="0" err="1"/>
              <a:t>planning</a:t>
            </a:r>
            <a:r>
              <a:rPr lang="de-DE" dirty="0"/>
              <a:t>. This will </a:t>
            </a:r>
            <a:r>
              <a:rPr lang="de-DE" dirty="0" err="1"/>
              <a:t>help</a:t>
            </a:r>
            <a:r>
              <a:rPr lang="de-DE" dirty="0"/>
              <a:t> </a:t>
            </a:r>
            <a:r>
              <a:rPr lang="de-DE" dirty="0" err="1"/>
              <a:t>you</a:t>
            </a:r>
            <a:r>
              <a:rPr lang="de-DE" dirty="0"/>
              <a:t> </a:t>
            </a:r>
            <a:r>
              <a:rPr lang="de-DE" dirty="0" err="1"/>
              <a:t>deepen</a:t>
            </a:r>
            <a:r>
              <a:rPr lang="de-DE" dirty="0"/>
              <a:t> </a:t>
            </a:r>
            <a:r>
              <a:rPr lang="de-DE" dirty="0" err="1"/>
              <a:t>your</a:t>
            </a:r>
            <a:r>
              <a:rPr lang="de-DE" dirty="0"/>
              <a:t> </a:t>
            </a:r>
            <a:r>
              <a:rPr lang="de-DE" dirty="0" err="1"/>
              <a:t>understanding</a:t>
            </a:r>
            <a:r>
              <a:rPr lang="de-DE" dirty="0"/>
              <a:t> and </a:t>
            </a:r>
            <a:r>
              <a:rPr lang="de-DE" dirty="0" err="1"/>
              <a:t>to</a:t>
            </a:r>
            <a:r>
              <a:rPr lang="de-DE" dirty="0"/>
              <a:t> </a:t>
            </a:r>
            <a:r>
              <a:rPr lang="de-DE" dirty="0" err="1"/>
              <a:t>learn</a:t>
            </a:r>
            <a:r>
              <a:rPr lang="de-DE" dirty="0"/>
              <a:t> </a:t>
            </a:r>
            <a:r>
              <a:rPr lang="de-DE" dirty="0" err="1"/>
              <a:t>about</a:t>
            </a:r>
            <a:r>
              <a:rPr lang="de-DE" dirty="0"/>
              <a:t> </a:t>
            </a:r>
            <a:r>
              <a:rPr lang="de-DE" dirty="0" err="1"/>
              <a:t>the</a:t>
            </a:r>
            <a:r>
              <a:rPr lang="de-DE" dirty="0"/>
              <a:t> </a:t>
            </a:r>
            <a:r>
              <a:rPr lang="de-DE" dirty="0" err="1"/>
              <a:t>specific</a:t>
            </a:r>
            <a:r>
              <a:rPr lang="de-DE" dirty="0"/>
              <a:t> </a:t>
            </a:r>
            <a:r>
              <a:rPr lang="de-DE" dirty="0" err="1"/>
              <a:t>challenges</a:t>
            </a:r>
            <a:r>
              <a:rPr lang="de-DE" dirty="0"/>
              <a:t>.</a:t>
            </a:r>
            <a:endParaRPr lang="en-GB" dirty="0"/>
          </a:p>
        </p:txBody>
      </p:sp>
      <p:sp>
        <p:nvSpPr>
          <p:cNvPr id="7" name="Textplatzhalter 6">
            <a:extLst>
              <a:ext uri="{FF2B5EF4-FFF2-40B4-BE49-F238E27FC236}">
                <a16:creationId xmlns:a16="http://schemas.microsoft.com/office/drawing/2014/main" id="{17005C3D-4DD5-DD98-DDBF-7C9C65CD5D4E}"/>
              </a:ext>
            </a:extLst>
          </p:cNvPr>
          <p:cNvSpPr>
            <a:spLocks noGrp="1"/>
          </p:cNvSpPr>
          <p:nvPr>
            <p:ph type="body" idx="2"/>
          </p:nvPr>
        </p:nvSpPr>
        <p:spPr/>
        <p:txBody>
          <a:bodyPr/>
          <a:lstStyle/>
          <a:p>
            <a:r>
              <a:rPr lang="de-DE" dirty="0"/>
              <a:t>Case Study</a:t>
            </a:r>
            <a:endParaRPr lang="en-GB" dirty="0"/>
          </a:p>
        </p:txBody>
      </p:sp>
      <p:pic>
        <p:nvPicPr>
          <p:cNvPr id="9" name="Grafik 8" descr="Lupe">
            <a:extLst>
              <a:ext uri="{FF2B5EF4-FFF2-40B4-BE49-F238E27FC236}">
                <a16:creationId xmlns:a16="http://schemas.microsoft.com/office/drawing/2014/main" id="{2CDD527E-9D6E-3833-3ACA-28D4339C1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630" y="1383051"/>
            <a:ext cx="3569384" cy="3569384"/>
          </a:xfrm>
          <a:prstGeom prst="rect">
            <a:avLst/>
          </a:prstGeom>
        </p:spPr>
      </p:pic>
    </p:spTree>
    <p:extLst>
      <p:ext uri="{BB962C8B-B14F-4D97-AF65-F5344CB8AC3E}">
        <p14:creationId xmlns:p14="http://schemas.microsoft.com/office/powerpoint/2010/main" val="289223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833" name="Google Shape;833;p4"/>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b="1"/>
              <a:t>If you leave liquidity to chance, things can get serious very quickly.</a:t>
            </a:r>
            <a:endParaRPr/>
          </a:p>
          <a:p>
            <a:pPr marL="228600" lvl="0" indent="-228600" algn="l" rtl="0">
              <a:lnSpc>
                <a:spcPct val="90000"/>
              </a:lnSpc>
              <a:spcBef>
                <a:spcPts val="1000"/>
              </a:spcBef>
              <a:spcAft>
                <a:spcPts val="0"/>
              </a:spcAft>
              <a:buClr>
                <a:schemeClr val="lt1"/>
              </a:buClr>
              <a:buSzPts val="2400"/>
              <a:buNone/>
            </a:pPr>
            <a:endParaRPr/>
          </a:p>
        </p:txBody>
      </p:sp>
      <p:sp>
        <p:nvSpPr>
          <p:cNvPr id="834" name="Google Shape;834;p4"/>
          <p:cNvSpPr txBox="1">
            <a:spLocks noGrp="1"/>
          </p:cNvSpPr>
          <p:nvPr>
            <p:ph type="body" idx="15"/>
          </p:nvPr>
        </p:nvSpPr>
        <p:spPr>
          <a:xfrm>
            <a:off x="1610555" y="1971040"/>
            <a:ext cx="4250272" cy="603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sz="2400"/>
              <a:t>After completing this module, you will have insight knowledge to…</a:t>
            </a:r>
            <a:endParaRPr/>
          </a:p>
          <a:p>
            <a:pPr marL="0" lvl="0" indent="0" algn="l" rtl="0">
              <a:lnSpc>
                <a:spcPct val="90000"/>
              </a:lnSpc>
              <a:spcBef>
                <a:spcPts val="1000"/>
              </a:spcBef>
              <a:spcAft>
                <a:spcPts val="0"/>
              </a:spcAft>
              <a:buClr>
                <a:schemeClr val="lt1"/>
              </a:buClr>
              <a:buSzPts val="3600"/>
              <a:buNone/>
            </a:pPr>
            <a:endParaRPr/>
          </a:p>
        </p:txBody>
      </p:sp>
      <p:sp>
        <p:nvSpPr>
          <p:cNvPr id="835" name="Google Shape;835;p4"/>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err="1"/>
              <a:t>Practical</a:t>
            </a:r>
            <a:r>
              <a:rPr lang="de-DE" dirty="0"/>
              <a:t> </a:t>
            </a:r>
            <a:r>
              <a:rPr lang="de-DE" dirty="0" err="1"/>
              <a:t>Example</a:t>
            </a:r>
            <a:r>
              <a:rPr lang="de-DE" dirty="0"/>
              <a:t> of Monthly </a:t>
            </a:r>
            <a:r>
              <a:rPr lang="de-DE" dirty="0" err="1"/>
              <a:t>Liquidity</a:t>
            </a:r>
            <a:r>
              <a:rPr lang="de-DE" dirty="0"/>
              <a:t> </a:t>
            </a:r>
            <a:r>
              <a:rPr lang="de-DE" dirty="0" err="1"/>
              <a:t>Planning</a:t>
            </a:r>
            <a:endParaRPr dirty="0"/>
          </a:p>
        </p:txBody>
      </p:sp>
      <p:sp>
        <p:nvSpPr>
          <p:cNvPr id="836" name="Google Shape;836;p4"/>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837" name="Google Shape;837;p4"/>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a:t>Characteristics of a Liquidity Crisis</a:t>
            </a:r>
            <a:endParaRPr/>
          </a:p>
        </p:txBody>
      </p:sp>
      <p:sp>
        <p:nvSpPr>
          <p:cNvPr id="838" name="Google Shape;838;p4"/>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839" name="Google Shape;839;p4"/>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a:t>Liquidity Planning </a:t>
            </a:r>
            <a:endParaRPr/>
          </a:p>
        </p:txBody>
      </p:sp>
      <p:sp>
        <p:nvSpPr>
          <p:cNvPr id="840" name="Google Shape;840;p4"/>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841" name="Google Shape;841;p4"/>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a:t>Financial Measures to Overcome the Liquidity Crisis</a:t>
            </a:r>
            <a:endParaRPr/>
          </a:p>
        </p:txBody>
      </p:sp>
      <p:sp>
        <p:nvSpPr>
          <p:cNvPr id="842" name="Google Shape;842;p4"/>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de-DE" sz="2200">
                <a:solidFill>
                  <a:srgbClr val="595A59"/>
                </a:solidFill>
                <a:latin typeface="Calibri"/>
                <a:ea typeface="Calibri"/>
                <a:cs typeface="Calibri"/>
                <a:sym typeface="Calibri"/>
              </a:rPr>
              <a:t>Key Financial and Liquidity Ratios </a:t>
            </a:r>
            <a:endParaRPr sz="2200">
              <a:solidFill>
                <a:srgbClr val="FF0000"/>
              </a:solidFill>
              <a:highlight>
                <a:srgbClr val="FFFF00"/>
              </a:highlight>
              <a:latin typeface="Calibri"/>
              <a:ea typeface="Calibri"/>
              <a:cs typeface="Calibri"/>
              <a:sym typeface="Calibri"/>
            </a:endParaRPr>
          </a:p>
        </p:txBody>
      </p:sp>
      <p:sp>
        <p:nvSpPr>
          <p:cNvPr id="843" name="Google Shape;843;p4"/>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
        <p:nvSpPr>
          <p:cNvPr id="844" name="Google Shape;844;p4"/>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de-DE" sz="1400">
                <a:solidFill>
                  <a:schemeClr val="lt1"/>
                </a:solidFill>
                <a:latin typeface="Calibri"/>
                <a:ea typeface="Calibri"/>
                <a:cs typeface="Calibri"/>
                <a:sym typeface="Calibri"/>
              </a:rPr>
              <a:t>To view a copy of this licence, please visit </a:t>
            </a: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38"/>
          <p:cNvSpPr txBox="1">
            <a:spLocks noGrp="1"/>
          </p:cNvSpPr>
          <p:nvPr>
            <p:ph type="body" idx="1"/>
          </p:nvPr>
        </p:nvSpPr>
        <p:spPr>
          <a:xfrm>
            <a:off x="666708" y="752638"/>
            <a:ext cx="5235328" cy="16476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ct val="100000"/>
              <a:buNone/>
            </a:pPr>
            <a:r>
              <a:rPr lang="de-DE" dirty="0"/>
              <a:t>Financial </a:t>
            </a:r>
            <a:r>
              <a:rPr lang="de-DE" dirty="0" err="1"/>
              <a:t>measures</a:t>
            </a:r>
            <a:r>
              <a:rPr lang="de-DE" dirty="0"/>
              <a:t> </a:t>
            </a:r>
            <a:r>
              <a:rPr lang="de-DE" dirty="0" err="1"/>
              <a:t>to</a:t>
            </a:r>
            <a:r>
              <a:rPr lang="de-DE" dirty="0"/>
              <a:t> </a:t>
            </a:r>
            <a:r>
              <a:rPr lang="de-DE" dirty="0" err="1"/>
              <a:t>overcome</a:t>
            </a:r>
            <a:r>
              <a:rPr lang="de-DE" dirty="0"/>
              <a:t> </a:t>
            </a:r>
            <a:r>
              <a:rPr lang="de-DE" dirty="0" err="1"/>
              <a:t>the</a:t>
            </a:r>
            <a:r>
              <a:rPr lang="de-DE" dirty="0"/>
              <a:t> </a:t>
            </a:r>
            <a:r>
              <a:rPr lang="de-DE" dirty="0" err="1"/>
              <a:t>liquidity</a:t>
            </a:r>
            <a:r>
              <a:rPr lang="de-DE" dirty="0"/>
              <a:t> </a:t>
            </a:r>
            <a:r>
              <a:rPr lang="de-DE" dirty="0" err="1"/>
              <a:t>crisis</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3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Financial </a:t>
            </a:r>
            <a:r>
              <a:rPr lang="de-DE" dirty="0" err="1"/>
              <a:t>management</a:t>
            </a:r>
            <a:r>
              <a:rPr lang="de-DE" dirty="0"/>
              <a:t> </a:t>
            </a:r>
            <a:r>
              <a:rPr lang="de-DE" dirty="0" err="1"/>
              <a:t>measures</a:t>
            </a:r>
            <a:r>
              <a:rPr lang="de-DE" dirty="0"/>
              <a:t> </a:t>
            </a:r>
            <a:r>
              <a:rPr lang="de-DE" dirty="0" err="1"/>
              <a:t>include</a:t>
            </a:r>
            <a:r>
              <a:rPr lang="de-DE" dirty="0"/>
              <a:t> all </a:t>
            </a:r>
            <a:r>
              <a:rPr lang="de-DE" dirty="0" err="1"/>
              <a:t>activities</a:t>
            </a:r>
            <a:r>
              <a:rPr lang="de-DE" dirty="0"/>
              <a:t> </a:t>
            </a:r>
            <a:r>
              <a:rPr lang="de-DE" dirty="0" err="1"/>
              <a:t>that</a:t>
            </a:r>
            <a:r>
              <a:rPr lang="de-DE" dirty="0"/>
              <a:t> </a:t>
            </a:r>
            <a:r>
              <a:rPr lang="de-DE" dirty="0" err="1"/>
              <a:t>serve</a:t>
            </a:r>
            <a:r>
              <a:rPr lang="de-DE" dirty="0"/>
              <a:t> </a:t>
            </a:r>
            <a:r>
              <a:rPr lang="de-DE" dirty="0" err="1"/>
              <a:t>to</a:t>
            </a:r>
            <a:r>
              <a:rPr lang="de-DE" dirty="0"/>
              <a:t> manage </a:t>
            </a:r>
            <a:r>
              <a:rPr lang="de-DE" dirty="0" err="1"/>
              <a:t>insolvency</a:t>
            </a:r>
            <a:r>
              <a:rPr lang="de-DE" dirty="0"/>
              <a:t> and </a:t>
            </a:r>
            <a:r>
              <a:rPr lang="de-DE" dirty="0" err="1"/>
              <a:t>over-indebtedness</a:t>
            </a:r>
            <a:r>
              <a:rPr lang="de-DE" dirty="0"/>
              <a:t> in </a:t>
            </a:r>
            <a:r>
              <a:rPr lang="de-DE" dirty="0" err="1"/>
              <a:t>acute</a:t>
            </a:r>
            <a:r>
              <a:rPr lang="de-DE" dirty="0"/>
              <a:t> </a:t>
            </a:r>
            <a:r>
              <a:rPr lang="de-DE" dirty="0" err="1"/>
              <a:t>crisis</a:t>
            </a:r>
            <a:r>
              <a:rPr lang="de-DE" dirty="0"/>
              <a:t> </a:t>
            </a:r>
            <a:r>
              <a:rPr lang="de-DE" dirty="0" err="1"/>
              <a:t>situations</a:t>
            </a:r>
            <a:r>
              <a:rPr lang="de-DE" dirty="0"/>
              <a:t> and </a:t>
            </a:r>
            <a:r>
              <a:rPr lang="de-DE" dirty="0" err="1"/>
              <a:t>thus</a:t>
            </a:r>
            <a:r>
              <a:rPr lang="de-DE" dirty="0"/>
              <a:t> </a:t>
            </a:r>
            <a:r>
              <a:rPr lang="de-DE" dirty="0" err="1"/>
              <a:t>to</a:t>
            </a:r>
            <a:r>
              <a:rPr lang="de-DE" dirty="0"/>
              <a:t> </a:t>
            </a:r>
            <a:r>
              <a:rPr lang="de-DE" dirty="0" err="1"/>
              <a:t>secure</a:t>
            </a:r>
            <a:r>
              <a:rPr lang="de-DE" dirty="0"/>
              <a:t> </a:t>
            </a:r>
            <a:r>
              <a:rPr lang="de-DE" dirty="0" err="1"/>
              <a:t>liquidity</a:t>
            </a:r>
            <a:r>
              <a:rPr lang="de-DE" dirty="0"/>
              <a:t> and </a:t>
            </a:r>
            <a:r>
              <a:rPr lang="de-DE" dirty="0" err="1"/>
              <a:t>recover</a:t>
            </a:r>
            <a:r>
              <a:rPr lang="de-DE" dirty="0"/>
              <a:t> the </a:t>
            </a:r>
            <a:r>
              <a:rPr lang="de-DE" dirty="0" err="1"/>
              <a:t>balance</a:t>
            </a:r>
            <a:r>
              <a:rPr lang="de-DE" dirty="0"/>
              <a:t> </a:t>
            </a:r>
            <a:r>
              <a:rPr lang="de-DE" dirty="0" err="1"/>
              <a:t>sheet</a:t>
            </a:r>
            <a:r>
              <a:rPr lang="de-DE" dirty="0"/>
              <a:t>.</a:t>
            </a:r>
            <a:endParaRPr dirty="0"/>
          </a:p>
        </p:txBody>
      </p:sp>
      <p:sp>
        <p:nvSpPr>
          <p:cNvPr id="1414" name="Google Shape;1414;p3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Liquidity bottlenecks and the threat of over-indebtedness are characteristics of a company in need of financial restructuring</a:t>
            </a:r>
            <a:endParaRPr/>
          </a:p>
        </p:txBody>
      </p:sp>
      <p:sp>
        <p:nvSpPr>
          <p:cNvPr id="1415" name="Google Shape;1415;p3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Introduction</a:t>
            </a:r>
            <a:endParaRPr/>
          </a:p>
        </p:txBody>
      </p:sp>
      <p:sp>
        <p:nvSpPr>
          <p:cNvPr id="1416" name="Google Shape;1416;p39"/>
          <p:cNvSpPr/>
          <p:nvPr/>
        </p:nvSpPr>
        <p:spPr>
          <a:xfrm>
            <a:off x="9245250" y="4363845"/>
            <a:ext cx="872690" cy="233849"/>
          </a:xfrm>
          <a:custGeom>
            <a:avLst/>
            <a:gdLst/>
            <a:ahLst/>
            <a:cxnLst/>
            <a:rect l="l" t="t" r="r" b="b"/>
            <a:pathLst>
              <a:path w="1183" h="317" extrusionOk="0">
                <a:moveTo>
                  <a:pt x="1035" y="0"/>
                </a:moveTo>
                <a:lnTo>
                  <a:pt x="1183" y="317"/>
                </a:lnTo>
                <a:lnTo>
                  <a:pt x="0" y="89"/>
                </a:lnTo>
                <a:lnTo>
                  <a:pt x="1035" y="0"/>
                </a:lnTo>
                <a:close/>
              </a:path>
            </a:pathLst>
          </a:custGeom>
          <a:solidFill>
            <a:schemeClr val="accent3"/>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17" name="Google Shape;1417;p39"/>
          <p:cNvSpPr/>
          <p:nvPr/>
        </p:nvSpPr>
        <p:spPr>
          <a:xfrm>
            <a:off x="9245250" y="4283437"/>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nvGrpSpPr>
          <p:cNvPr id="1418" name="Google Shape;1418;p39"/>
          <p:cNvGrpSpPr/>
          <p:nvPr/>
        </p:nvGrpSpPr>
        <p:grpSpPr>
          <a:xfrm>
            <a:off x="8236086" y="3239604"/>
            <a:ext cx="3124126" cy="1050473"/>
            <a:chOff x="2197917" y="3875089"/>
            <a:chExt cx="8328834" cy="2800533"/>
          </a:xfrm>
        </p:grpSpPr>
        <p:sp>
          <p:nvSpPr>
            <p:cNvPr id="1419" name="Google Shape;1419;p39"/>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0" name="Google Shape;1420;p39"/>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1" name="Google Shape;1421;p39"/>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2" name="Google Shape;1422;p39"/>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3" name="Google Shape;1423;p39"/>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4" name="Google Shape;1424;p39"/>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5" name="Google Shape;1425;p39"/>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sp>
        <p:nvSpPr>
          <p:cNvPr id="1426" name="Google Shape;1426;p39"/>
          <p:cNvSpPr/>
          <p:nvPr/>
        </p:nvSpPr>
        <p:spPr>
          <a:xfrm>
            <a:off x="8365182" y="3120833"/>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7" name="Google Shape;1427;p39"/>
          <p:cNvSpPr/>
          <p:nvPr/>
        </p:nvSpPr>
        <p:spPr>
          <a:xfrm>
            <a:off x="8365183" y="3519925"/>
            <a:ext cx="135735" cy="86310"/>
          </a:xfrm>
          <a:custGeom>
            <a:avLst/>
            <a:gdLst/>
            <a:ahLst/>
            <a:cxnLst/>
            <a:rect l="l" t="t" r="r" b="b"/>
            <a:pathLst>
              <a:path w="184" h="117" extrusionOk="0">
                <a:moveTo>
                  <a:pt x="0" y="0"/>
                </a:moveTo>
                <a:lnTo>
                  <a:pt x="131" y="117"/>
                </a:lnTo>
                <a:lnTo>
                  <a:pt x="184" y="0"/>
                </a:lnTo>
                <a:lnTo>
                  <a:pt x="0" y="0"/>
                </a:lnTo>
                <a:close/>
              </a:path>
            </a:pathLst>
          </a:custGeom>
          <a:solidFill>
            <a:srgbClr val="033637"/>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8" name="Google Shape;1428;p39"/>
          <p:cNvSpPr/>
          <p:nvPr/>
        </p:nvSpPr>
        <p:spPr>
          <a:xfrm>
            <a:off x="8446330" y="2979936"/>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064947"/>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9" name="Google Shape;1429;p39"/>
          <p:cNvSpPr/>
          <p:nvPr/>
        </p:nvSpPr>
        <p:spPr>
          <a:xfrm>
            <a:off x="8284036" y="2979935"/>
            <a:ext cx="624088" cy="73032"/>
          </a:xfrm>
          <a:custGeom>
            <a:avLst/>
            <a:gdLst/>
            <a:ahLst/>
            <a:cxnLst/>
            <a:rect l="l" t="t" r="r" b="b"/>
            <a:pathLst>
              <a:path w="846" h="99" extrusionOk="0">
                <a:moveTo>
                  <a:pt x="846" y="0"/>
                </a:moveTo>
                <a:lnTo>
                  <a:pt x="0" y="59"/>
                </a:lnTo>
                <a:lnTo>
                  <a:pt x="519" y="99"/>
                </a:lnTo>
                <a:lnTo>
                  <a:pt x="846" y="0"/>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0" name="Google Shape;1430;p39"/>
          <p:cNvSpPr/>
          <p:nvPr/>
        </p:nvSpPr>
        <p:spPr>
          <a:xfrm>
            <a:off x="8416821" y="4026720"/>
            <a:ext cx="523024" cy="523761"/>
          </a:xfrm>
          <a:prstGeom prst="ellipse">
            <a:avLst/>
          </a:pr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1" name="Google Shape;1431;p39"/>
          <p:cNvSpPr/>
          <p:nvPr/>
        </p:nvSpPr>
        <p:spPr>
          <a:xfrm>
            <a:off x="5296654" y="4363845"/>
            <a:ext cx="872690" cy="233849"/>
          </a:xfrm>
          <a:custGeom>
            <a:avLst/>
            <a:gdLst/>
            <a:ahLst/>
            <a:cxnLst/>
            <a:rect l="l" t="t" r="r" b="b"/>
            <a:pathLst>
              <a:path w="1183" h="317" extrusionOk="0">
                <a:moveTo>
                  <a:pt x="1035" y="0"/>
                </a:moveTo>
                <a:lnTo>
                  <a:pt x="1183" y="317"/>
                </a:lnTo>
                <a:lnTo>
                  <a:pt x="0" y="89"/>
                </a:lnTo>
                <a:lnTo>
                  <a:pt x="1035"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2" name="Google Shape;1432;p39"/>
          <p:cNvSpPr/>
          <p:nvPr/>
        </p:nvSpPr>
        <p:spPr>
          <a:xfrm>
            <a:off x="5296655" y="4283437"/>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nvGrpSpPr>
          <p:cNvPr id="1433" name="Google Shape;1433;p39"/>
          <p:cNvGrpSpPr/>
          <p:nvPr/>
        </p:nvGrpSpPr>
        <p:grpSpPr>
          <a:xfrm>
            <a:off x="4287491" y="3239604"/>
            <a:ext cx="3124126" cy="1050473"/>
            <a:chOff x="2197917" y="3875089"/>
            <a:chExt cx="8328834" cy="2800533"/>
          </a:xfrm>
        </p:grpSpPr>
        <p:sp>
          <p:nvSpPr>
            <p:cNvPr id="1434" name="Google Shape;1434;p39"/>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5" name="Google Shape;1435;p39"/>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6" name="Google Shape;1436;p39"/>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7" name="Google Shape;1437;p39"/>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8" name="Google Shape;1438;p39"/>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9" name="Google Shape;1439;p39"/>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0" name="Google Shape;1440;p39"/>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sp>
        <p:nvSpPr>
          <p:cNvPr id="1441" name="Google Shape;1441;p39"/>
          <p:cNvSpPr/>
          <p:nvPr/>
        </p:nvSpPr>
        <p:spPr>
          <a:xfrm>
            <a:off x="4416587" y="3120833"/>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2" name="Google Shape;1442;p39"/>
          <p:cNvSpPr/>
          <p:nvPr/>
        </p:nvSpPr>
        <p:spPr>
          <a:xfrm>
            <a:off x="4416588" y="3519925"/>
            <a:ext cx="135735" cy="86310"/>
          </a:xfrm>
          <a:custGeom>
            <a:avLst/>
            <a:gdLst/>
            <a:ahLst/>
            <a:cxnLst/>
            <a:rect l="l" t="t" r="r" b="b"/>
            <a:pathLst>
              <a:path w="184" h="117" extrusionOk="0">
                <a:moveTo>
                  <a:pt x="0" y="0"/>
                </a:moveTo>
                <a:lnTo>
                  <a:pt x="131" y="117"/>
                </a:lnTo>
                <a:lnTo>
                  <a:pt x="184" y="0"/>
                </a:lnTo>
                <a:lnTo>
                  <a:pt x="0" y="0"/>
                </a:lnTo>
                <a:close/>
              </a:path>
            </a:pathLst>
          </a:custGeom>
          <a:solidFill>
            <a:srgbClr val="595A59"/>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3" name="Google Shape;1443;p39"/>
          <p:cNvSpPr/>
          <p:nvPr/>
        </p:nvSpPr>
        <p:spPr>
          <a:xfrm>
            <a:off x="4497735" y="2979936"/>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595A59"/>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4" name="Google Shape;1444;p39"/>
          <p:cNvSpPr/>
          <p:nvPr/>
        </p:nvSpPr>
        <p:spPr>
          <a:xfrm>
            <a:off x="4335441" y="2979935"/>
            <a:ext cx="624088" cy="73032"/>
          </a:xfrm>
          <a:custGeom>
            <a:avLst/>
            <a:gdLst/>
            <a:ahLst/>
            <a:cxnLst/>
            <a:rect l="l" t="t" r="r" b="b"/>
            <a:pathLst>
              <a:path w="846" h="99" extrusionOk="0">
                <a:moveTo>
                  <a:pt x="846" y="0"/>
                </a:moveTo>
                <a:lnTo>
                  <a:pt x="0" y="59"/>
                </a:lnTo>
                <a:lnTo>
                  <a:pt x="519" y="99"/>
                </a:lnTo>
                <a:lnTo>
                  <a:pt x="846"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5" name="Google Shape;1445;p39"/>
          <p:cNvSpPr/>
          <p:nvPr/>
        </p:nvSpPr>
        <p:spPr>
          <a:xfrm>
            <a:off x="4468226" y="4026720"/>
            <a:ext cx="523024" cy="523761"/>
          </a:xfrm>
          <a:prstGeom prst="ellipse">
            <a:avLst/>
          </a:pr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6" name="Google Shape;1446;p39"/>
          <p:cNvSpPr txBox="1"/>
          <p:nvPr/>
        </p:nvSpPr>
        <p:spPr>
          <a:xfrm>
            <a:off x="8930389" y="3194150"/>
            <a:ext cx="1502400" cy="33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Calibri"/>
                <a:ea typeface="Calibri"/>
                <a:cs typeface="Calibri"/>
                <a:sym typeface="Calibri"/>
              </a:rPr>
              <a:t>Not in focus:</a:t>
            </a:r>
            <a:endParaRPr/>
          </a:p>
        </p:txBody>
      </p:sp>
      <p:sp>
        <p:nvSpPr>
          <p:cNvPr id="1447" name="Google Shape;1447;p39"/>
          <p:cNvSpPr txBox="1"/>
          <p:nvPr/>
        </p:nvSpPr>
        <p:spPr>
          <a:xfrm>
            <a:off x="8534889" y="4151558"/>
            <a:ext cx="300082"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Roboto"/>
                <a:ea typeface="Roboto"/>
                <a:cs typeface="Roboto"/>
                <a:sym typeface="Roboto"/>
              </a:rPr>
              <a:t>2</a:t>
            </a:r>
            <a:endParaRPr/>
          </a:p>
        </p:txBody>
      </p:sp>
      <p:sp>
        <p:nvSpPr>
          <p:cNvPr id="1448" name="Google Shape;1448;p39"/>
          <p:cNvSpPr txBox="1"/>
          <p:nvPr/>
        </p:nvSpPr>
        <p:spPr>
          <a:xfrm>
            <a:off x="4902602" y="3109925"/>
            <a:ext cx="1660800" cy="33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Calibri"/>
                <a:ea typeface="Calibri"/>
                <a:cs typeface="Calibri"/>
                <a:sym typeface="Calibri"/>
              </a:rPr>
              <a:t>Primary focus</a:t>
            </a:r>
            <a:endParaRPr/>
          </a:p>
        </p:txBody>
      </p:sp>
      <p:sp>
        <p:nvSpPr>
          <p:cNvPr id="1449" name="Google Shape;1449;p39"/>
          <p:cNvSpPr txBox="1"/>
          <p:nvPr/>
        </p:nvSpPr>
        <p:spPr>
          <a:xfrm>
            <a:off x="4570030" y="4151558"/>
            <a:ext cx="300082"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Roboto"/>
                <a:ea typeface="Roboto"/>
                <a:cs typeface="Roboto"/>
                <a:sym typeface="Roboto"/>
              </a:rPr>
              <a:t>1</a:t>
            </a:r>
            <a:endParaRPr/>
          </a:p>
        </p:txBody>
      </p:sp>
      <p:sp>
        <p:nvSpPr>
          <p:cNvPr id="1450" name="Google Shape;1450;p39"/>
          <p:cNvSpPr txBox="1"/>
          <p:nvPr/>
        </p:nvSpPr>
        <p:spPr>
          <a:xfrm>
            <a:off x="8730142" y="3509723"/>
            <a:ext cx="232299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a:solidFill>
                  <a:schemeClr val="lt1"/>
                </a:solidFill>
                <a:latin typeface="Calibri"/>
                <a:ea typeface="Calibri"/>
                <a:cs typeface="Calibri"/>
                <a:sym typeface="Calibri"/>
              </a:rPr>
              <a:t>They do not primarily serve to overcome the loss situation (but can have an influence on it). </a:t>
            </a:r>
            <a:endParaRPr/>
          </a:p>
        </p:txBody>
      </p:sp>
      <p:sp>
        <p:nvSpPr>
          <p:cNvPr id="1451" name="Google Shape;1451;p39"/>
          <p:cNvSpPr txBox="1"/>
          <p:nvPr/>
        </p:nvSpPr>
        <p:spPr>
          <a:xfrm>
            <a:off x="4683630" y="3509723"/>
            <a:ext cx="232299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a:solidFill>
                  <a:schemeClr val="lt1"/>
                </a:solidFill>
                <a:latin typeface="Calibri"/>
                <a:ea typeface="Calibri"/>
                <a:cs typeface="Calibri"/>
                <a:sym typeface="Calibri"/>
              </a:rPr>
              <a:t>They form the basis for creating room for manoeuvre for a restructuring process.</a:t>
            </a:r>
            <a:endParaRPr/>
          </a:p>
        </p:txBody>
      </p:sp>
      <p:sp>
        <p:nvSpPr>
          <p:cNvPr id="1452" name="Google Shape;1452;p39"/>
          <p:cNvSpPr txBox="1"/>
          <p:nvPr/>
        </p:nvSpPr>
        <p:spPr>
          <a:xfrm>
            <a:off x="4172134" y="2158600"/>
            <a:ext cx="60953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rgbClr val="79527B"/>
                </a:solidFill>
                <a:latin typeface="Calibri"/>
                <a:ea typeface="Calibri"/>
                <a:cs typeface="Calibri"/>
                <a:sym typeface="Calibri"/>
              </a:rPr>
              <a:t>Focus of financial measures:</a:t>
            </a:r>
            <a:endParaRPr sz="1800" b="1">
              <a:solidFill>
                <a:srgbClr val="79527B"/>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Some measures can be carried out by the company's management itself, while others require the approval or involvement of external stakeholders.</a:t>
            </a:r>
            <a:endParaRPr/>
          </a:p>
        </p:txBody>
      </p:sp>
      <p:sp>
        <p:nvSpPr>
          <p:cNvPr id="1459" name="Google Shape;1459;p4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Financial measures can be classified according to whether they can be carried out by the management itself (autonomous measures) or whether the involvement of external parties is required (heteronomous)</a:t>
            </a:r>
            <a:endParaRPr/>
          </a:p>
        </p:txBody>
      </p:sp>
      <p:sp>
        <p:nvSpPr>
          <p:cNvPr id="1460" name="Google Shape;1460;p4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Autonomous and heteronomous measures</a:t>
            </a:r>
            <a:endParaRPr/>
          </a:p>
        </p:txBody>
      </p:sp>
      <p:sp>
        <p:nvSpPr>
          <p:cNvPr id="1461" name="Google Shape;1461;p40"/>
          <p:cNvSpPr/>
          <p:nvPr/>
        </p:nvSpPr>
        <p:spPr>
          <a:xfrm>
            <a:off x="6239198" y="383668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2" name="Google Shape;1462;p40"/>
          <p:cNvSpPr/>
          <p:nvPr/>
        </p:nvSpPr>
        <p:spPr>
          <a:xfrm>
            <a:off x="5217868" y="383668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3" name="Google Shape;1463;p40"/>
          <p:cNvSpPr/>
          <p:nvPr/>
        </p:nvSpPr>
        <p:spPr>
          <a:xfrm>
            <a:off x="5217868" y="383668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4" name="Google Shape;1464;p40"/>
          <p:cNvSpPr txBox="1"/>
          <p:nvPr/>
        </p:nvSpPr>
        <p:spPr>
          <a:xfrm>
            <a:off x="5108726" y="4072400"/>
            <a:ext cx="16032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Heteronomous </a:t>
            </a:r>
            <a:br>
              <a:rPr lang="de-DE" sz="1600" b="1">
                <a:solidFill>
                  <a:schemeClr val="lt1"/>
                </a:solidFill>
                <a:latin typeface="Calibri"/>
                <a:ea typeface="Calibri"/>
                <a:cs typeface="Calibri"/>
                <a:sym typeface="Calibri"/>
              </a:rPr>
            </a:br>
            <a:r>
              <a:rPr lang="de-DE" sz="1600" b="1">
                <a:solidFill>
                  <a:schemeClr val="lt1"/>
                </a:solidFill>
                <a:latin typeface="Calibri"/>
                <a:ea typeface="Calibri"/>
                <a:cs typeface="Calibri"/>
                <a:sym typeface="Calibri"/>
              </a:rPr>
              <a:t>measures</a:t>
            </a:r>
            <a:endParaRPr/>
          </a:p>
        </p:txBody>
      </p:sp>
      <p:sp>
        <p:nvSpPr>
          <p:cNvPr id="1465" name="Google Shape;1465;p40"/>
          <p:cNvSpPr txBox="1"/>
          <p:nvPr/>
        </p:nvSpPr>
        <p:spPr>
          <a:xfrm>
            <a:off x="6858284" y="3933390"/>
            <a:ext cx="3371923" cy="862119"/>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de-DE" sz="1313" dirty="0">
                <a:solidFill>
                  <a:schemeClr val="lt1"/>
                </a:solidFill>
                <a:latin typeface="Calibri"/>
                <a:ea typeface="Calibri"/>
                <a:cs typeface="Calibri"/>
                <a:sym typeface="Calibri"/>
              </a:rPr>
              <a:t>Financial </a:t>
            </a:r>
            <a:r>
              <a:rPr lang="de-DE" sz="1313" dirty="0" err="1">
                <a:solidFill>
                  <a:schemeClr val="lt1"/>
                </a:solidFill>
                <a:latin typeface="Calibri"/>
                <a:ea typeface="Calibri"/>
                <a:cs typeface="Calibri"/>
                <a:sym typeface="Calibri"/>
              </a:rPr>
              <a:t>measures</a:t>
            </a:r>
            <a:r>
              <a:rPr lang="de-DE" sz="1313" dirty="0">
                <a:solidFill>
                  <a:schemeClr val="lt1"/>
                </a:solidFill>
                <a:latin typeface="Calibri"/>
                <a:ea typeface="Calibri"/>
                <a:cs typeface="Calibri"/>
                <a:sym typeface="Calibri"/>
              </a:rPr>
              <a:t> in </a:t>
            </a:r>
            <a:r>
              <a:rPr lang="de-DE" sz="1313" dirty="0" err="1">
                <a:solidFill>
                  <a:schemeClr val="lt1"/>
                </a:solidFill>
                <a:latin typeface="Calibri"/>
                <a:ea typeface="Calibri"/>
                <a:cs typeface="Calibri"/>
                <a:sym typeface="Calibri"/>
              </a:rPr>
              <a:t>which</a:t>
            </a:r>
            <a:r>
              <a:rPr lang="de-DE" sz="1313" dirty="0">
                <a:solidFill>
                  <a:schemeClr val="lt1"/>
                </a:solidFill>
                <a:latin typeface="Calibri"/>
                <a:ea typeface="Calibri"/>
                <a:cs typeface="Calibri"/>
                <a:sym typeface="Calibri"/>
              </a:rPr>
              <a:t> external </a:t>
            </a:r>
            <a:r>
              <a:rPr lang="de-DE" sz="1313" dirty="0" err="1">
                <a:solidFill>
                  <a:schemeClr val="lt1"/>
                </a:solidFill>
                <a:latin typeface="Calibri"/>
                <a:ea typeface="Calibri"/>
                <a:cs typeface="Calibri"/>
                <a:sym typeface="Calibri"/>
              </a:rPr>
              <a:t>stakeholders</a:t>
            </a:r>
            <a:r>
              <a:rPr lang="de-DE" sz="1313" dirty="0">
                <a:solidFill>
                  <a:schemeClr val="lt1"/>
                </a:solidFill>
                <a:latin typeface="Calibri"/>
                <a:ea typeface="Calibri"/>
                <a:cs typeface="Calibri"/>
                <a:sym typeface="Calibri"/>
              </a:rPr>
              <a:t> (e.g. </a:t>
            </a:r>
            <a:r>
              <a:rPr lang="de-DE" sz="1313" dirty="0" err="1">
                <a:solidFill>
                  <a:schemeClr val="lt1"/>
                </a:solidFill>
                <a:latin typeface="Calibri"/>
                <a:ea typeface="Calibri"/>
                <a:cs typeface="Calibri"/>
                <a:sym typeface="Calibri"/>
              </a:rPr>
              <a:t>banks</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creditors</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government</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or</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customers</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must</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be</a:t>
            </a:r>
            <a:r>
              <a:rPr lang="de-DE" sz="1313" dirty="0">
                <a:solidFill>
                  <a:schemeClr val="lt1"/>
                </a:solidFill>
                <a:latin typeface="Calibri"/>
                <a:ea typeface="Calibri"/>
                <a:cs typeface="Calibri"/>
                <a:sym typeface="Calibri"/>
              </a:rPr>
              <a:t> </a:t>
            </a:r>
            <a:r>
              <a:rPr lang="de-DE" sz="1313" dirty="0" err="1">
                <a:solidFill>
                  <a:schemeClr val="lt1"/>
                </a:solidFill>
                <a:latin typeface="Calibri"/>
                <a:ea typeface="Calibri"/>
                <a:cs typeface="Calibri"/>
                <a:sym typeface="Calibri"/>
              </a:rPr>
              <a:t>involved</a:t>
            </a:r>
            <a:r>
              <a:rPr lang="de-DE" sz="1313" dirty="0">
                <a:solidFill>
                  <a:schemeClr val="lt1"/>
                </a:solidFill>
                <a:latin typeface="Calibri"/>
                <a:ea typeface="Calibri"/>
                <a:cs typeface="Calibri"/>
                <a:sym typeface="Calibri"/>
              </a:rPr>
              <a:t>.</a:t>
            </a:r>
            <a:endParaRPr dirty="0"/>
          </a:p>
        </p:txBody>
      </p:sp>
      <p:sp>
        <p:nvSpPr>
          <p:cNvPr id="1466" name="Google Shape;1466;p40"/>
          <p:cNvSpPr/>
          <p:nvPr/>
        </p:nvSpPr>
        <p:spPr>
          <a:xfrm>
            <a:off x="6239198" y="259136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7" name="Google Shape;1467;p40"/>
          <p:cNvSpPr/>
          <p:nvPr/>
        </p:nvSpPr>
        <p:spPr>
          <a:xfrm>
            <a:off x="5217868" y="259136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8" name="Google Shape;1468;p40"/>
          <p:cNvSpPr/>
          <p:nvPr/>
        </p:nvSpPr>
        <p:spPr>
          <a:xfrm>
            <a:off x="5217868" y="259136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9" name="Google Shape;1469;p40"/>
          <p:cNvSpPr txBox="1"/>
          <p:nvPr/>
        </p:nvSpPr>
        <p:spPr>
          <a:xfrm>
            <a:off x="5193551" y="2827075"/>
            <a:ext cx="1359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Autonomous </a:t>
            </a:r>
            <a:br>
              <a:rPr lang="de-DE" sz="1600" b="1">
                <a:solidFill>
                  <a:schemeClr val="lt1"/>
                </a:solidFill>
                <a:latin typeface="Calibri"/>
                <a:ea typeface="Calibri"/>
                <a:cs typeface="Calibri"/>
                <a:sym typeface="Calibri"/>
              </a:rPr>
            </a:br>
            <a:r>
              <a:rPr lang="de-DE" sz="1600" b="1">
                <a:solidFill>
                  <a:schemeClr val="lt1"/>
                </a:solidFill>
                <a:latin typeface="Calibri"/>
                <a:ea typeface="Calibri"/>
                <a:cs typeface="Calibri"/>
                <a:sym typeface="Calibri"/>
              </a:rPr>
              <a:t>measures</a:t>
            </a:r>
            <a:endParaRPr/>
          </a:p>
        </p:txBody>
      </p:sp>
      <p:sp>
        <p:nvSpPr>
          <p:cNvPr id="1470" name="Google Shape;1470;p40"/>
          <p:cNvSpPr txBox="1"/>
          <p:nvPr/>
        </p:nvSpPr>
        <p:spPr>
          <a:xfrm>
            <a:off x="6858285" y="2810848"/>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de-DE" sz="1313">
                <a:solidFill>
                  <a:schemeClr val="lt1"/>
                </a:solidFill>
                <a:latin typeface="Calibri"/>
                <a:ea typeface="Calibri"/>
                <a:cs typeface="Calibri"/>
                <a:sym typeface="Calibri"/>
              </a:rPr>
              <a:t>Financial measures that management can implement themselves.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Internal financing measures are based on the economic strength of the company - whereas external financing involves the injection of equity and / or debt capital.</a:t>
            </a:r>
            <a:endParaRPr/>
          </a:p>
        </p:txBody>
      </p:sp>
      <p:sp>
        <p:nvSpPr>
          <p:cNvPr id="1477" name="Google Shape;1477;p4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A basic distinction can be made between internal financing and external financing</a:t>
            </a:r>
            <a:endParaRPr/>
          </a:p>
        </p:txBody>
      </p:sp>
      <p:sp>
        <p:nvSpPr>
          <p:cNvPr id="1478" name="Google Shape;1478;p4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Distinction between internal financing and external financing</a:t>
            </a:r>
            <a:endParaRPr/>
          </a:p>
        </p:txBody>
      </p:sp>
      <p:graphicFrame>
        <p:nvGraphicFramePr>
          <p:cNvPr id="1479" name="Google Shape;1479;p41"/>
          <p:cNvGraphicFramePr/>
          <p:nvPr/>
        </p:nvGraphicFramePr>
        <p:xfrm>
          <a:off x="5093208" y="2630762"/>
          <a:ext cx="6126500" cy="2700200"/>
        </p:xfrm>
        <a:graphic>
          <a:graphicData uri="http://schemas.openxmlformats.org/drawingml/2006/table">
            <a:tbl>
              <a:tblPr firstRow="1" bandRow="1">
                <a:noFill/>
                <a:tableStyleId>{BA949AC9-1718-4DC3-B878-04FAC6565C0D}</a:tableStyleId>
              </a:tblPr>
              <a:tblGrid>
                <a:gridCol w="3063250">
                  <a:extLst>
                    <a:ext uri="{9D8B030D-6E8A-4147-A177-3AD203B41FA5}">
                      <a16:colId xmlns:a16="http://schemas.microsoft.com/office/drawing/2014/main" val="20000"/>
                    </a:ext>
                  </a:extLst>
                </a:gridCol>
                <a:gridCol w="3063250">
                  <a:extLst>
                    <a:ext uri="{9D8B030D-6E8A-4147-A177-3AD203B41FA5}">
                      <a16:colId xmlns:a16="http://schemas.microsoft.com/office/drawing/2014/main" val="20001"/>
                    </a:ext>
                  </a:extLst>
                </a:gridCol>
              </a:tblGrid>
              <a:tr h="900075">
                <a:tc gridSpan="2">
                  <a:txBody>
                    <a:bodyPr/>
                    <a:lstStyle/>
                    <a:p>
                      <a:pPr marL="0" marR="0" lvl="0" indent="0" algn="ctr" rtl="0">
                        <a:spcBef>
                          <a:spcPts val="0"/>
                        </a:spcBef>
                        <a:spcAft>
                          <a:spcPts val="0"/>
                        </a:spcAft>
                        <a:buNone/>
                      </a:pPr>
                      <a:r>
                        <a:rPr lang="de-DE" sz="1800"/>
                        <a:t>Balance sheet</a:t>
                      </a:r>
                      <a:endParaRPr/>
                    </a:p>
                  </a:txBody>
                  <a:tcPr marL="91450" marR="91450" marT="45725" marB="45725">
                    <a:solidFill>
                      <a:srgbClr val="79527B"/>
                    </a:solidFill>
                  </a:tcPr>
                </a:tc>
                <a:tc hMerge="1">
                  <a:txBody>
                    <a:bodyPr/>
                    <a:lstStyle/>
                    <a:p>
                      <a:endParaRPr lang="en-US"/>
                    </a:p>
                  </a:txBody>
                  <a:tcPr/>
                </a:tc>
                <a:extLst>
                  <a:ext uri="{0D108BD9-81ED-4DB2-BD59-A6C34878D82A}">
                    <a16:rowId xmlns:a16="http://schemas.microsoft.com/office/drawing/2014/main" val="10000"/>
                  </a:ext>
                </a:extLst>
              </a:tr>
              <a:tr h="1800125">
                <a:tc>
                  <a:txBody>
                    <a:bodyPr/>
                    <a:lstStyle/>
                    <a:p>
                      <a:pPr marL="0" marR="0" lvl="0" indent="0" algn="l" rtl="0">
                        <a:spcBef>
                          <a:spcPts val="0"/>
                        </a:spcBef>
                        <a:spcAft>
                          <a:spcPts val="0"/>
                        </a:spcAft>
                        <a:buNone/>
                      </a:pPr>
                      <a:endParaRPr sz="1800"/>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bl>
          </a:graphicData>
        </a:graphic>
      </p:graphicFrame>
      <p:sp>
        <p:nvSpPr>
          <p:cNvPr id="1480" name="Google Shape;1480;p41"/>
          <p:cNvSpPr/>
          <p:nvPr/>
        </p:nvSpPr>
        <p:spPr>
          <a:xfrm>
            <a:off x="5404104" y="3633977"/>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Fixed assets</a:t>
            </a:r>
            <a:endParaRPr/>
          </a:p>
        </p:txBody>
      </p:sp>
      <p:sp>
        <p:nvSpPr>
          <p:cNvPr id="1481" name="Google Shape;1481;p41"/>
          <p:cNvSpPr/>
          <p:nvPr/>
        </p:nvSpPr>
        <p:spPr>
          <a:xfrm>
            <a:off x="5404104" y="4677916"/>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Current assets</a:t>
            </a:r>
            <a:endParaRPr/>
          </a:p>
        </p:txBody>
      </p:sp>
      <p:sp>
        <p:nvSpPr>
          <p:cNvPr id="1482" name="Google Shape;1482;p41"/>
          <p:cNvSpPr/>
          <p:nvPr/>
        </p:nvSpPr>
        <p:spPr>
          <a:xfrm>
            <a:off x="8464296" y="3638549"/>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Equity</a:t>
            </a:r>
            <a:endParaRPr/>
          </a:p>
        </p:txBody>
      </p:sp>
      <p:sp>
        <p:nvSpPr>
          <p:cNvPr id="1483" name="Google Shape;1483;p41"/>
          <p:cNvSpPr/>
          <p:nvPr/>
        </p:nvSpPr>
        <p:spPr>
          <a:xfrm>
            <a:off x="8464296" y="4682488"/>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Debt capital</a:t>
            </a:r>
            <a:endParaRPr/>
          </a:p>
        </p:txBody>
      </p:sp>
      <p:sp>
        <p:nvSpPr>
          <p:cNvPr id="1484" name="Google Shape;1484;p41"/>
          <p:cNvSpPr/>
          <p:nvPr/>
        </p:nvSpPr>
        <p:spPr>
          <a:xfrm>
            <a:off x="6272784" y="4025643"/>
            <a:ext cx="832104" cy="361188"/>
          </a:xfrm>
          <a:prstGeom prst="curvedDownArrow">
            <a:avLst>
              <a:gd name="adj1" fmla="val 25000"/>
              <a:gd name="adj2" fmla="val 50000"/>
              <a:gd name="adj3" fmla="val 25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85" name="Google Shape;1485;p41"/>
          <p:cNvSpPr/>
          <p:nvPr/>
        </p:nvSpPr>
        <p:spPr>
          <a:xfrm rot="10800000">
            <a:off x="6245352" y="4461503"/>
            <a:ext cx="832104" cy="361188"/>
          </a:xfrm>
          <a:prstGeom prst="curvedDownArrow">
            <a:avLst>
              <a:gd name="adj1" fmla="val 25000"/>
              <a:gd name="adj2" fmla="val 50000"/>
              <a:gd name="adj3" fmla="val 25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86" name="Google Shape;1486;p41"/>
          <p:cNvSpPr/>
          <p:nvPr/>
        </p:nvSpPr>
        <p:spPr>
          <a:xfrm>
            <a:off x="11045952" y="3633977"/>
            <a:ext cx="612648" cy="501394"/>
          </a:xfrm>
          <a:prstGeom prst="leftArrow">
            <a:avLst>
              <a:gd name="adj1" fmla="val 50000"/>
              <a:gd name="adj2"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87" name="Google Shape;1487;p41"/>
          <p:cNvSpPr/>
          <p:nvPr/>
        </p:nvSpPr>
        <p:spPr>
          <a:xfrm>
            <a:off x="11045952" y="4684014"/>
            <a:ext cx="612648" cy="501394"/>
          </a:xfrm>
          <a:prstGeom prst="leftArrow">
            <a:avLst>
              <a:gd name="adj1" fmla="val 50000"/>
              <a:gd name="adj2"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88" name="Google Shape;1488;p41"/>
          <p:cNvSpPr/>
          <p:nvPr/>
        </p:nvSpPr>
        <p:spPr>
          <a:xfrm>
            <a:off x="5404104" y="5711185"/>
            <a:ext cx="2414016" cy="502920"/>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Internal </a:t>
            </a:r>
            <a:r>
              <a:rPr lang="de-DE" sz="1800" dirty="0" err="1">
                <a:solidFill>
                  <a:schemeClr val="lt1"/>
                </a:solidFill>
                <a:latin typeface="Calibri"/>
                <a:ea typeface="Calibri"/>
                <a:cs typeface="Calibri"/>
                <a:sym typeface="Calibri"/>
              </a:rPr>
              <a:t>financing</a:t>
            </a:r>
            <a:r>
              <a:rPr lang="de-DE" sz="1800" dirty="0">
                <a:solidFill>
                  <a:schemeClr val="lt1"/>
                </a:solidFill>
                <a:latin typeface="Calibri"/>
                <a:ea typeface="Calibri"/>
                <a:cs typeface="Calibri"/>
                <a:sym typeface="Calibri"/>
              </a:rPr>
              <a:t> = </a:t>
            </a:r>
            <a:r>
              <a:rPr lang="de-DE" sz="1800" dirty="0" err="1">
                <a:solidFill>
                  <a:schemeClr val="lt1"/>
                </a:solidFill>
                <a:latin typeface="Calibri"/>
                <a:ea typeface="Calibri"/>
                <a:cs typeface="Calibri"/>
                <a:sym typeface="Calibri"/>
              </a:rPr>
              <a:t>from</a:t>
            </a:r>
            <a:r>
              <a:rPr lang="de-DE" sz="1800" dirty="0">
                <a:solidFill>
                  <a:schemeClr val="lt1"/>
                </a:solidFill>
                <a:latin typeface="Calibri"/>
                <a:ea typeface="Calibri"/>
                <a:cs typeface="Calibri"/>
                <a:sym typeface="Calibri"/>
              </a:rPr>
              <a:t> own </a:t>
            </a:r>
            <a:r>
              <a:rPr lang="de-DE" sz="1800" dirty="0" err="1">
                <a:solidFill>
                  <a:schemeClr val="lt1"/>
                </a:solidFill>
                <a:latin typeface="Calibri"/>
                <a:ea typeface="Calibri"/>
                <a:cs typeface="Calibri"/>
                <a:sym typeface="Calibri"/>
              </a:rPr>
              <a:t>resources</a:t>
            </a:r>
            <a:endParaRPr dirty="0"/>
          </a:p>
        </p:txBody>
      </p:sp>
      <p:sp>
        <p:nvSpPr>
          <p:cNvPr id="1489" name="Google Shape;1489;p41"/>
          <p:cNvSpPr/>
          <p:nvPr/>
        </p:nvSpPr>
        <p:spPr>
          <a:xfrm>
            <a:off x="8464296" y="5711185"/>
            <a:ext cx="2414016" cy="502920"/>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External </a:t>
            </a:r>
            <a:r>
              <a:rPr lang="de-DE" sz="1800" dirty="0" err="1">
                <a:solidFill>
                  <a:schemeClr val="lt1"/>
                </a:solidFill>
                <a:latin typeface="Calibri"/>
                <a:ea typeface="Calibri"/>
                <a:cs typeface="Calibri"/>
                <a:sym typeface="Calibri"/>
              </a:rPr>
              <a:t>financing</a:t>
            </a:r>
            <a:r>
              <a:rPr lang="de-DE" sz="1800" dirty="0">
                <a:solidFill>
                  <a:schemeClr val="lt1"/>
                </a:solidFill>
                <a:latin typeface="Calibri"/>
                <a:ea typeface="Calibri"/>
                <a:cs typeface="Calibri"/>
                <a:sym typeface="Calibri"/>
              </a:rPr>
              <a:t> = </a:t>
            </a:r>
            <a:r>
              <a:rPr lang="de-DE" sz="1800" dirty="0" err="1">
                <a:solidFill>
                  <a:schemeClr val="lt1"/>
                </a:solidFill>
                <a:latin typeface="Calibri"/>
                <a:ea typeface="Calibri"/>
                <a:cs typeface="Calibri"/>
                <a:sym typeface="Calibri"/>
              </a:rPr>
              <a:t>injection</a:t>
            </a:r>
            <a:r>
              <a:rPr lang="de-DE" sz="1800" dirty="0">
                <a:solidFill>
                  <a:schemeClr val="lt1"/>
                </a:solidFill>
                <a:latin typeface="Calibri"/>
                <a:ea typeface="Calibri"/>
                <a:cs typeface="Calibri"/>
                <a:sym typeface="Calibri"/>
              </a:rPr>
              <a:t> of </a:t>
            </a:r>
            <a:r>
              <a:rPr lang="de-DE" sz="1800" dirty="0" err="1">
                <a:solidFill>
                  <a:schemeClr val="lt1"/>
                </a:solidFill>
                <a:latin typeface="Calibri"/>
                <a:ea typeface="Calibri"/>
                <a:cs typeface="Calibri"/>
                <a:sym typeface="Calibri"/>
              </a:rPr>
              <a:t>capital</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4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While some measures are aimed at improving the liquidity situation, others serve to clean up the balance sheet.</a:t>
            </a:r>
            <a:endParaRPr/>
          </a:p>
        </p:txBody>
      </p:sp>
      <p:sp>
        <p:nvSpPr>
          <p:cNvPr id="1496" name="Google Shape;1496;p4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A further distinguishing characteristic of financial measures is their direction of impact on liquidity and/or the balance sheet</a:t>
            </a:r>
            <a:endParaRPr/>
          </a:p>
        </p:txBody>
      </p:sp>
      <p:sp>
        <p:nvSpPr>
          <p:cNvPr id="1497" name="Google Shape;1497;p4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Liquidity-oriented measures vs. balance sheet-adjusting measures</a:t>
            </a:r>
            <a:endParaRPr/>
          </a:p>
        </p:txBody>
      </p:sp>
      <p:sp>
        <p:nvSpPr>
          <p:cNvPr id="1498" name="Google Shape;1498;p42"/>
          <p:cNvSpPr/>
          <p:nvPr/>
        </p:nvSpPr>
        <p:spPr>
          <a:xfrm>
            <a:off x="7256018" y="2924983"/>
            <a:ext cx="1808891" cy="456997"/>
          </a:xfrm>
          <a:prstGeom prst="roundRect">
            <a:avLst>
              <a:gd name="adj" fmla="val 50000"/>
            </a:avLst>
          </a:prstGeom>
          <a:solidFill>
            <a:srgbClr val="A77FA9">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499" name="Google Shape;1499;p42"/>
          <p:cNvSpPr/>
          <p:nvPr/>
        </p:nvSpPr>
        <p:spPr>
          <a:xfrm rot="-2706351">
            <a:off x="8047411" y="3164373"/>
            <a:ext cx="1124482" cy="456997"/>
          </a:xfrm>
          <a:prstGeom prst="roundRect">
            <a:avLst>
              <a:gd name="adj" fmla="val 50000"/>
            </a:avLst>
          </a:prstGeom>
          <a:solidFill>
            <a:srgbClr val="A77FA9">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500" name="Google Shape;1500;p42"/>
          <p:cNvSpPr/>
          <p:nvPr/>
        </p:nvSpPr>
        <p:spPr>
          <a:xfrm rot="2717866">
            <a:off x="8048208" y="2682037"/>
            <a:ext cx="1124482" cy="456997"/>
          </a:xfrm>
          <a:prstGeom prst="roundRect">
            <a:avLst>
              <a:gd name="adj" fmla="val 50000"/>
            </a:avLst>
          </a:prstGeom>
          <a:solidFill>
            <a:srgbClr val="A77FA9">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501" name="Google Shape;1501;p42"/>
          <p:cNvSpPr/>
          <p:nvPr/>
        </p:nvSpPr>
        <p:spPr>
          <a:xfrm rot="10800000">
            <a:off x="7256018" y="4261560"/>
            <a:ext cx="1808891" cy="456997"/>
          </a:xfrm>
          <a:prstGeom prst="roundRect">
            <a:avLst>
              <a:gd name="adj" fmla="val 50000"/>
            </a:avLst>
          </a:prstGeom>
          <a:solidFill>
            <a:srgbClr val="7952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502" name="Google Shape;1502;p42"/>
          <p:cNvSpPr/>
          <p:nvPr/>
        </p:nvSpPr>
        <p:spPr>
          <a:xfrm rot="8093649">
            <a:off x="7149031" y="4022170"/>
            <a:ext cx="1124482" cy="456997"/>
          </a:xfrm>
          <a:prstGeom prst="roundRect">
            <a:avLst>
              <a:gd name="adj" fmla="val 50000"/>
            </a:avLst>
          </a:prstGeom>
          <a:solidFill>
            <a:srgbClr val="7952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503" name="Google Shape;1503;p42"/>
          <p:cNvSpPr/>
          <p:nvPr/>
        </p:nvSpPr>
        <p:spPr>
          <a:xfrm rot="-8082134">
            <a:off x="7148234" y="4504506"/>
            <a:ext cx="1124482" cy="456997"/>
          </a:xfrm>
          <a:prstGeom prst="roundRect">
            <a:avLst>
              <a:gd name="adj" fmla="val 50000"/>
            </a:avLst>
          </a:prstGeom>
          <a:solidFill>
            <a:srgbClr val="7952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504" name="Google Shape;1504;p42"/>
          <p:cNvSpPr/>
          <p:nvPr/>
        </p:nvSpPr>
        <p:spPr>
          <a:xfrm>
            <a:off x="8669329" y="2993301"/>
            <a:ext cx="316190" cy="321549"/>
          </a:xfrm>
          <a:custGeom>
            <a:avLst/>
            <a:gdLst/>
            <a:ahLst/>
            <a:cxnLst/>
            <a:rect l="l" t="t" r="r" b="b"/>
            <a:pathLst>
              <a:path w="280627" h="285391" extrusionOk="0">
                <a:moveTo>
                  <a:pt x="64492" y="260527"/>
                </a:moveTo>
                <a:cubicBezTo>
                  <a:pt x="66145" y="258763"/>
                  <a:pt x="68791" y="258763"/>
                  <a:pt x="70114" y="260527"/>
                </a:cubicBezTo>
                <a:cubicBezTo>
                  <a:pt x="70775" y="261233"/>
                  <a:pt x="71106" y="262291"/>
                  <a:pt x="71106" y="263702"/>
                </a:cubicBezTo>
                <a:cubicBezTo>
                  <a:pt x="71106" y="264760"/>
                  <a:pt x="70775" y="265819"/>
                  <a:pt x="70114" y="266524"/>
                </a:cubicBezTo>
                <a:cubicBezTo>
                  <a:pt x="69453" y="267583"/>
                  <a:pt x="68460" y="267935"/>
                  <a:pt x="67468" y="267935"/>
                </a:cubicBezTo>
                <a:cubicBezTo>
                  <a:pt x="66476" y="267935"/>
                  <a:pt x="65153" y="267583"/>
                  <a:pt x="64492" y="266524"/>
                </a:cubicBezTo>
                <a:cubicBezTo>
                  <a:pt x="63830" y="265819"/>
                  <a:pt x="63500" y="264760"/>
                  <a:pt x="63500" y="263702"/>
                </a:cubicBezTo>
                <a:cubicBezTo>
                  <a:pt x="63500" y="262291"/>
                  <a:pt x="63830" y="261233"/>
                  <a:pt x="64492" y="260527"/>
                </a:cubicBezTo>
                <a:close/>
                <a:moveTo>
                  <a:pt x="107759" y="260350"/>
                </a:moveTo>
                <a:cubicBezTo>
                  <a:pt x="110426" y="260350"/>
                  <a:pt x="112331" y="262255"/>
                  <a:pt x="112331" y="264922"/>
                </a:cubicBezTo>
                <a:cubicBezTo>
                  <a:pt x="112331" y="267208"/>
                  <a:pt x="110426" y="269494"/>
                  <a:pt x="107759" y="269494"/>
                </a:cubicBezTo>
                <a:cubicBezTo>
                  <a:pt x="105092" y="269494"/>
                  <a:pt x="103187" y="267208"/>
                  <a:pt x="103187" y="264922"/>
                </a:cubicBezTo>
                <a:cubicBezTo>
                  <a:pt x="103187" y="262255"/>
                  <a:pt x="105092" y="260350"/>
                  <a:pt x="107759" y="260350"/>
                </a:cubicBezTo>
                <a:close/>
                <a:moveTo>
                  <a:pt x="8657" y="246213"/>
                </a:moveTo>
                <a:lnTo>
                  <a:pt x="8657" y="257714"/>
                </a:lnTo>
                <a:cubicBezTo>
                  <a:pt x="8657" y="268138"/>
                  <a:pt x="17313" y="276764"/>
                  <a:pt x="27774" y="276764"/>
                </a:cubicBezTo>
                <a:lnTo>
                  <a:pt x="146445" y="276764"/>
                </a:lnTo>
                <a:cubicBezTo>
                  <a:pt x="145363" y="274608"/>
                  <a:pt x="144641" y="272092"/>
                  <a:pt x="144641" y="269576"/>
                </a:cubicBezTo>
                <a:lnTo>
                  <a:pt x="144641" y="250526"/>
                </a:lnTo>
                <a:lnTo>
                  <a:pt x="22003" y="250526"/>
                </a:lnTo>
                <a:cubicBezTo>
                  <a:pt x="16953" y="250526"/>
                  <a:pt x="12264" y="249088"/>
                  <a:pt x="8657" y="246213"/>
                </a:cubicBezTo>
                <a:close/>
                <a:moveTo>
                  <a:pt x="210959" y="194388"/>
                </a:moveTo>
                <a:cubicBezTo>
                  <a:pt x="205262" y="194388"/>
                  <a:pt x="200989" y="199073"/>
                  <a:pt x="200989" y="204479"/>
                </a:cubicBezTo>
                <a:cubicBezTo>
                  <a:pt x="200989" y="207723"/>
                  <a:pt x="202413" y="210606"/>
                  <a:pt x="204906" y="212408"/>
                </a:cubicBezTo>
                <a:cubicBezTo>
                  <a:pt x="206330" y="213489"/>
                  <a:pt x="207042" y="214931"/>
                  <a:pt x="206330" y="216733"/>
                </a:cubicBezTo>
                <a:lnTo>
                  <a:pt x="201701" y="243403"/>
                </a:lnTo>
                <a:lnTo>
                  <a:pt x="220217" y="243403"/>
                </a:lnTo>
                <a:lnTo>
                  <a:pt x="215588" y="216733"/>
                </a:lnTo>
                <a:cubicBezTo>
                  <a:pt x="215232" y="214931"/>
                  <a:pt x="215944" y="213489"/>
                  <a:pt x="217012" y="212408"/>
                </a:cubicBezTo>
                <a:cubicBezTo>
                  <a:pt x="219505" y="210606"/>
                  <a:pt x="220929" y="207723"/>
                  <a:pt x="220929" y="204479"/>
                </a:cubicBezTo>
                <a:cubicBezTo>
                  <a:pt x="220929" y="199073"/>
                  <a:pt x="216656" y="194388"/>
                  <a:pt x="210959" y="194388"/>
                </a:cubicBezTo>
                <a:close/>
                <a:moveTo>
                  <a:pt x="210959" y="185738"/>
                </a:moveTo>
                <a:cubicBezTo>
                  <a:pt x="221285" y="185738"/>
                  <a:pt x="229831" y="194028"/>
                  <a:pt x="229831" y="204479"/>
                </a:cubicBezTo>
                <a:cubicBezTo>
                  <a:pt x="229831" y="209525"/>
                  <a:pt x="227695" y="214210"/>
                  <a:pt x="224490" y="217454"/>
                </a:cubicBezTo>
                <a:lnTo>
                  <a:pt x="229831" y="247007"/>
                </a:lnTo>
                <a:cubicBezTo>
                  <a:pt x="229831" y="248088"/>
                  <a:pt x="229475" y="249530"/>
                  <a:pt x="228763" y="250611"/>
                </a:cubicBezTo>
                <a:cubicBezTo>
                  <a:pt x="227695" y="251332"/>
                  <a:pt x="226627" y="252053"/>
                  <a:pt x="225558" y="252053"/>
                </a:cubicBezTo>
                <a:lnTo>
                  <a:pt x="196716" y="252053"/>
                </a:lnTo>
                <a:cubicBezTo>
                  <a:pt x="195292" y="252053"/>
                  <a:pt x="194224" y="251332"/>
                  <a:pt x="193512" y="250611"/>
                </a:cubicBezTo>
                <a:cubicBezTo>
                  <a:pt x="192799" y="249530"/>
                  <a:pt x="192087" y="248088"/>
                  <a:pt x="192443" y="247007"/>
                </a:cubicBezTo>
                <a:lnTo>
                  <a:pt x="197784" y="217454"/>
                </a:lnTo>
                <a:cubicBezTo>
                  <a:pt x="194224" y="214210"/>
                  <a:pt x="192443" y="209525"/>
                  <a:pt x="192443" y="204479"/>
                </a:cubicBezTo>
                <a:cubicBezTo>
                  <a:pt x="192443" y="194028"/>
                  <a:pt x="200989" y="185738"/>
                  <a:pt x="210959" y="185738"/>
                </a:cubicBezTo>
                <a:close/>
                <a:moveTo>
                  <a:pt x="160512" y="158870"/>
                </a:moveTo>
                <a:cubicBezTo>
                  <a:pt x="156545" y="158870"/>
                  <a:pt x="153298" y="161745"/>
                  <a:pt x="153298" y="165699"/>
                </a:cubicBezTo>
                <a:lnTo>
                  <a:pt x="153298" y="269576"/>
                </a:lnTo>
                <a:cubicBezTo>
                  <a:pt x="153298" y="273529"/>
                  <a:pt x="156545" y="276764"/>
                  <a:pt x="160512" y="276764"/>
                </a:cubicBezTo>
                <a:lnTo>
                  <a:pt x="264756" y="276764"/>
                </a:lnTo>
                <a:cubicBezTo>
                  <a:pt x="268363" y="276764"/>
                  <a:pt x="271970" y="273529"/>
                  <a:pt x="271970" y="269576"/>
                </a:cubicBezTo>
                <a:lnTo>
                  <a:pt x="271970" y="165699"/>
                </a:lnTo>
                <a:cubicBezTo>
                  <a:pt x="271970" y="161745"/>
                  <a:pt x="268363" y="158870"/>
                  <a:pt x="264756" y="158870"/>
                </a:cubicBezTo>
                <a:lnTo>
                  <a:pt x="160512" y="158870"/>
                </a:lnTo>
                <a:close/>
                <a:moveTo>
                  <a:pt x="107767" y="90488"/>
                </a:moveTo>
                <a:cubicBezTo>
                  <a:pt x="110325" y="90488"/>
                  <a:pt x="112153" y="92300"/>
                  <a:pt x="112153" y="94838"/>
                </a:cubicBezTo>
                <a:lnTo>
                  <a:pt x="112153" y="101002"/>
                </a:lnTo>
                <a:cubicBezTo>
                  <a:pt x="120558" y="102814"/>
                  <a:pt x="127868" y="107890"/>
                  <a:pt x="131157" y="115503"/>
                </a:cubicBezTo>
                <a:cubicBezTo>
                  <a:pt x="132253" y="117678"/>
                  <a:pt x="131157" y="120216"/>
                  <a:pt x="128964" y="121304"/>
                </a:cubicBezTo>
                <a:cubicBezTo>
                  <a:pt x="126771" y="122029"/>
                  <a:pt x="124213" y="121304"/>
                  <a:pt x="123117" y="119129"/>
                </a:cubicBezTo>
                <a:cubicBezTo>
                  <a:pt x="120558" y="113328"/>
                  <a:pt x="114711" y="109703"/>
                  <a:pt x="107767" y="109703"/>
                </a:cubicBezTo>
                <a:cubicBezTo>
                  <a:pt x="98630" y="109703"/>
                  <a:pt x="91321" y="115866"/>
                  <a:pt x="91321" y="123842"/>
                </a:cubicBezTo>
                <a:cubicBezTo>
                  <a:pt x="91321" y="130368"/>
                  <a:pt x="93879" y="138343"/>
                  <a:pt x="107767" y="138343"/>
                </a:cubicBezTo>
                <a:cubicBezTo>
                  <a:pt x="126406" y="138343"/>
                  <a:pt x="132984" y="150307"/>
                  <a:pt x="132984" y="161546"/>
                </a:cubicBezTo>
                <a:cubicBezTo>
                  <a:pt x="132984" y="172785"/>
                  <a:pt x="123848" y="182574"/>
                  <a:pt x="112153" y="184386"/>
                </a:cubicBezTo>
                <a:lnTo>
                  <a:pt x="112153" y="190913"/>
                </a:lnTo>
                <a:cubicBezTo>
                  <a:pt x="112153" y="193088"/>
                  <a:pt x="110325" y="194901"/>
                  <a:pt x="107767" y="194901"/>
                </a:cubicBezTo>
                <a:cubicBezTo>
                  <a:pt x="105209" y="194901"/>
                  <a:pt x="103381" y="193088"/>
                  <a:pt x="103381" y="190913"/>
                </a:cubicBezTo>
                <a:lnTo>
                  <a:pt x="103381" y="184386"/>
                </a:lnTo>
                <a:cubicBezTo>
                  <a:pt x="94610" y="182936"/>
                  <a:pt x="87666" y="177498"/>
                  <a:pt x="84012" y="169885"/>
                </a:cubicBezTo>
                <a:cubicBezTo>
                  <a:pt x="83281" y="167709"/>
                  <a:pt x="84377" y="165172"/>
                  <a:pt x="86570" y="164447"/>
                </a:cubicBezTo>
                <a:cubicBezTo>
                  <a:pt x="88763" y="163359"/>
                  <a:pt x="91321" y="164447"/>
                  <a:pt x="92417" y="166622"/>
                </a:cubicBezTo>
                <a:cubicBezTo>
                  <a:pt x="94610" y="172423"/>
                  <a:pt x="100823" y="176048"/>
                  <a:pt x="107767" y="176048"/>
                </a:cubicBezTo>
                <a:cubicBezTo>
                  <a:pt x="116904" y="176048"/>
                  <a:pt x="124213" y="169522"/>
                  <a:pt x="124213" y="161546"/>
                </a:cubicBezTo>
                <a:cubicBezTo>
                  <a:pt x="124213" y="155020"/>
                  <a:pt x="121289" y="147044"/>
                  <a:pt x="107767" y="147044"/>
                </a:cubicBezTo>
                <a:cubicBezTo>
                  <a:pt x="89128" y="147044"/>
                  <a:pt x="82550" y="135081"/>
                  <a:pt x="82550" y="123842"/>
                </a:cubicBezTo>
                <a:cubicBezTo>
                  <a:pt x="82550" y="112603"/>
                  <a:pt x="91321" y="103177"/>
                  <a:pt x="103381" y="101364"/>
                </a:cubicBezTo>
                <a:lnTo>
                  <a:pt x="103381" y="94838"/>
                </a:lnTo>
                <a:cubicBezTo>
                  <a:pt x="103381" y="92300"/>
                  <a:pt x="105209" y="90488"/>
                  <a:pt x="107767" y="90488"/>
                </a:cubicBezTo>
                <a:close/>
                <a:moveTo>
                  <a:pt x="206683" y="89499"/>
                </a:moveTo>
                <a:cubicBezTo>
                  <a:pt x="190090" y="89499"/>
                  <a:pt x="176383" y="103157"/>
                  <a:pt x="176383" y="119691"/>
                </a:cubicBezTo>
                <a:lnTo>
                  <a:pt x="176383" y="149884"/>
                </a:lnTo>
                <a:lnTo>
                  <a:pt x="248524" y="149884"/>
                </a:lnTo>
                <a:lnTo>
                  <a:pt x="248524" y="119691"/>
                </a:lnTo>
                <a:cubicBezTo>
                  <a:pt x="248524" y="103157"/>
                  <a:pt x="235178" y="89499"/>
                  <a:pt x="218225" y="89499"/>
                </a:cubicBezTo>
                <a:lnTo>
                  <a:pt x="206683" y="89499"/>
                </a:lnTo>
                <a:close/>
                <a:moveTo>
                  <a:pt x="108081" y="69850"/>
                </a:moveTo>
                <a:cubicBezTo>
                  <a:pt x="129239" y="69850"/>
                  <a:pt x="148962" y="78874"/>
                  <a:pt x="162948" y="94757"/>
                </a:cubicBezTo>
                <a:cubicBezTo>
                  <a:pt x="164741" y="96923"/>
                  <a:pt x="164383" y="99450"/>
                  <a:pt x="162589" y="100893"/>
                </a:cubicBezTo>
                <a:cubicBezTo>
                  <a:pt x="160796" y="102337"/>
                  <a:pt x="158286" y="102337"/>
                  <a:pt x="156493" y="100532"/>
                </a:cubicBezTo>
                <a:cubicBezTo>
                  <a:pt x="144300" y="86455"/>
                  <a:pt x="126729" y="78513"/>
                  <a:pt x="108081" y="78513"/>
                </a:cubicBezTo>
                <a:cubicBezTo>
                  <a:pt x="72579" y="78513"/>
                  <a:pt x="43531" y="107752"/>
                  <a:pt x="43531" y="143849"/>
                </a:cubicBezTo>
                <a:cubicBezTo>
                  <a:pt x="43531" y="179586"/>
                  <a:pt x="72579" y="208825"/>
                  <a:pt x="108081" y="208825"/>
                </a:cubicBezTo>
                <a:cubicBezTo>
                  <a:pt x="115253" y="208825"/>
                  <a:pt x="122425" y="207381"/>
                  <a:pt x="129239" y="205215"/>
                </a:cubicBezTo>
                <a:cubicBezTo>
                  <a:pt x="131391" y="204132"/>
                  <a:pt x="133901" y="205576"/>
                  <a:pt x="134618" y="207742"/>
                </a:cubicBezTo>
                <a:cubicBezTo>
                  <a:pt x="135335" y="209908"/>
                  <a:pt x="134259" y="212435"/>
                  <a:pt x="132108" y="213157"/>
                </a:cubicBezTo>
                <a:cubicBezTo>
                  <a:pt x="124218" y="216044"/>
                  <a:pt x="116329" y="217127"/>
                  <a:pt x="108081" y="217127"/>
                </a:cubicBezTo>
                <a:cubicBezTo>
                  <a:pt x="67558" y="217127"/>
                  <a:pt x="34925" y="184278"/>
                  <a:pt x="34925" y="143849"/>
                </a:cubicBezTo>
                <a:cubicBezTo>
                  <a:pt x="34925" y="103059"/>
                  <a:pt x="67558" y="69850"/>
                  <a:pt x="108081" y="69850"/>
                </a:cubicBezTo>
                <a:close/>
                <a:moveTo>
                  <a:pt x="22003" y="43491"/>
                </a:moveTo>
                <a:cubicBezTo>
                  <a:pt x="14789" y="43491"/>
                  <a:pt x="8657" y="49242"/>
                  <a:pt x="8657" y="56431"/>
                </a:cubicBezTo>
                <a:lnTo>
                  <a:pt x="8657" y="229319"/>
                </a:lnTo>
                <a:cubicBezTo>
                  <a:pt x="8657" y="236508"/>
                  <a:pt x="14789" y="242259"/>
                  <a:pt x="22003" y="242259"/>
                </a:cubicBezTo>
                <a:lnTo>
                  <a:pt x="144641" y="242259"/>
                </a:lnTo>
                <a:lnTo>
                  <a:pt x="144641" y="165699"/>
                </a:lnTo>
                <a:cubicBezTo>
                  <a:pt x="144641" y="157072"/>
                  <a:pt x="151855" y="149884"/>
                  <a:pt x="160512" y="149884"/>
                </a:cubicBezTo>
                <a:lnTo>
                  <a:pt x="167726" y="149884"/>
                </a:lnTo>
                <a:lnTo>
                  <a:pt x="167726" y="119691"/>
                </a:lnTo>
                <a:cubicBezTo>
                  <a:pt x="167726" y="98125"/>
                  <a:pt x="185040" y="80872"/>
                  <a:pt x="206683" y="80872"/>
                </a:cubicBezTo>
                <a:lnTo>
                  <a:pt x="208486" y="80872"/>
                </a:lnTo>
                <a:lnTo>
                  <a:pt x="208486" y="56431"/>
                </a:lnTo>
                <a:cubicBezTo>
                  <a:pt x="208486" y="49242"/>
                  <a:pt x="202354" y="43491"/>
                  <a:pt x="195140" y="43491"/>
                </a:cubicBezTo>
                <a:lnTo>
                  <a:pt x="22003" y="43491"/>
                </a:lnTo>
                <a:close/>
                <a:moveTo>
                  <a:pt x="104584" y="17463"/>
                </a:moveTo>
                <a:cubicBezTo>
                  <a:pt x="107251" y="17463"/>
                  <a:pt x="109156" y="19661"/>
                  <a:pt x="109156" y="22225"/>
                </a:cubicBezTo>
                <a:cubicBezTo>
                  <a:pt x="109156" y="24423"/>
                  <a:pt x="107251" y="26621"/>
                  <a:pt x="104584" y="26621"/>
                </a:cubicBezTo>
                <a:cubicBezTo>
                  <a:pt x="101917" y="26621"/>
                  <a:pt x="100012" y="24423"/>
                  <a:pt x="100012" y="22225"/>
                </a:cubicBezTo>
                <a:cubicBezTo>
                  <a:pt x="100012" y="19661"/>
                  <a:pt x="101917" y="17463"/>
                  <a:pt x="104584" y="17463"/>
                </a:cubicBezTo>
                <a:close/>
                <a:moveTo>
                  <a:pt x="27774" y="8986"/>
                </a:moveTo>
                <a:cubicBezTo>
                  <a:pt x="17313" y="8986"/>
                  <a:pt x="8657" y="17253"/>
                  <a:pt x="8657" y="27676"/>
                </a:cubicBezTo>
                <a:lnTo>
                  <a:pt x="8657" y="39178"/>
                </a:lnTo>
                <a:cubicBezTo>
                  <a:pt x="12264" y="36303"/>
                  <a:pt x="16953" y="34865"/>
                  <a:pt x="22003" y="34865"/>
                </a:cubicBezTo>
                <a:lnTo>
                  <a:pt x="195140" y="34865"/>
                </a:lnTo>
                <a:cubicBezTo>
                  <a:pt x="200190" y="34865"/>
                  <a:pt x="204518" y="36303"/>
                  <a:pt x="208486" y="39178"/>
                </a:cubicBezTo>
                <a:lnTo>
                  <a:pt x="208486" y="27676"/>
                </a:lnTo>
                <a:cubicBezTo>
                  <a:pt x="208486" y="17253"/>
                  <a:pt x="199829" y="8986"/>
                  <a:pt x="189368" y="8986"/>
                </a:cubicBezTo>
                <a:lnTo>
                  <a:pt x="27774" y="8986"/>
                </a:lnTo>
                <a:close/>
                <a:moveTo>
                  <a:pt x="27774" y="0"/>
                </a:moveTo>
                <a:lnTo>
                  <a:pt x="189368" y="0"/>
                </a:lnTo>
                <a:cubicBezTo>
                  <a:pt x="204518" y="0"/>
                  <a:pt x="216782" y="12580"/>
                  <a:pt x="216782" y="27676"/>
                </a:cubicBezTo>
                <a:lnTo>
                  <a:pt x="216782" y="80872"/>
                </a:lnTo>
                <a:lnTo>
                  <a:pt x="218225" y="80872"/>
                </a:lnTo>
                <a:cubicBezTo>
                  <a:pt x="239867" y="80872"/>
                  <a:pt x="257181" y="98125"/>
                  <a:pt x="257181" y="119691"/>
                </a:cubicBezTo>
                <a:lnTo>
                  <a:pt x="257181" y="149884"/>
                </a:lnTo>
                <a:lnTo>
                  <a:pt x="264756" y="149884"/>
                </a:lnTo>
                <a:cubicBezTo>
                  <a:pt x="273412" y="149884"/>
                  <a:pt x="280627" y="157072"/>
                  <a:pt x="280627" y="165699"/>
                </a:cubicBezTo>
                <a:lnTo>
                  <a:pt x="280627" y="269576"/>
                </a:lnTo>
                <a:cubicBezTo>
                  <a:pt x="280627" y="278202"/>
                  <a:pt x="273412" y="285391"/>
                  <a:pt x="264756" y="285391"/>
                </a:cubicBezTo>
                <a:lnTo>
                  <a:pt x="27774" y="285391"/>
                </a:lnTo>
                <a:cubicBezTo>
                  <a:pt x="12264" y="285391"/>
                  <a:pt x="0" y="273170"/>
                  <a:pt x="0" y="257714"/>
                </a:cubicBezTo>
                <a:lnTo>
                  <a:pt x="0" y="27676"/>
                </a:lnTo>
                <a:cubicBezTo>
                  <a:pt x="0" y="12580"/>
                  <a:pt x="12264" y="0"/>
                  <a:pt x="2777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Lato Light"/>
              <a:ea typeface="Lato Light"/>
              <a:cs typeface="Lato Light"/>
              <a:sym typeface="Lato Light"/>
            </a:endParaRPr>
          </a:p>
        </p:txBody>
      </p:sp>
      <p:sp>
        <p:nvSpPr>
          <p:cNvPr id="1505" name="Google Shape;1505;p42"/>
          <p:cNvSpPr/>
          <p:nvPr/>
        </p:nvSpPr>
        <p:spPr>
          <a:xfrm>
            <a:off x="7356373" y="4329283"/>
            <a:ext cx="309046" cy="321549"/>
          </a:xfrm>
          <a:custGeom>
            <a:avLst/>
            <a:gdLst/>
            <a:ahLst/>
            <a:cxnLst/>
            <a:rect l="l" t="t" r="r" b="b"/>
            <a:pathLst>
              <a:path w="274278" h="285391" extrusionOk="0">
                <a:moveTo>
                  <a:pt x="145828" y="255588"/>
                </a:moveTo>
                <a:lnTo>
                  <a:pt x="154210" y="255588"/>
                </a:lnTo>
                <a:cubicBezTo>
                  <a:pt x="156305" y="255588"/>
                  <a:pt x="158401" y="257493"/>
                  <a:pt x="158401" y="260160"/>
                </a:cubicBezTo>
                <a:cubicBezTo>
                  <a:pt x="158401" y="262446"/>
                  <a:pt x="156305" y="264732"/>
                  <a:pt x="154210" y="264732"/>
                </a:cubicBezTo>
                <a:lnTo>
                  <a:pt x="145828" y="264732"/>
                </a:lnTo>
                <a:cubicBezTo>
                  <a:pt x="143733" y="264732"/>
                  <a:pt x="141288" y="262446"/>
                  <a:pt x="141288" y="260160"/>
                </a:cubicBezTo>
                <a:cubicBezTo>
                  <a:pt x="141288" y="257493"/>
                  <a:pt x="143733" y="255588"/>
                  <a:pt x="145828" y="255588"/>
                </a:cubicBezTo>
                <a:close/>
                <a:moveTo>
                  <a:pt x="98077" y="255588"/>
                </a:moveTo>
                <a:lnTo>
                  <a:pt x="119043" y="255588"/>
                </a:lnTo>
                <a:cubicBezTo>
                  <a:pt x="121618" y="255588"/>
                  <a:pt x="123457" y="257493"/>
                  <a:pt x="123457" y="260160"/>
                </a:cubicBezTo>
                <a:cubicBezTo>
                  <a:pt x="123457" y="262446"/>
                  <a:pt x="121618" y="264732"/>
                  <a:pt x="119043" y="264732"/>
                </a:cubicBezTo>
                <a:lnTo>
                  <a:pt x="98077" y="264732"/>
                </a:lnTo>
                <a:cubicBezTo>
                  <a:pt x="95870" y="264732"/>
                  <a:pt x="93663" y="262446"/>
                  <a:pt x="93663" y="260160"/>
                </a:cubicBezTo>
                <a:cubicBezTo>
                  <a:pt x="93663" y="257493"/>
                  <a:pt x="95870" y="255588"/>
                  <a:pt x="98077" y="255588"/>
                </a:cubicBezTo>
                <a:close/>
                <a:moveTo>
                  <a:pt x="62929" y="255588"/>
                </a:moveTo>
                <a:lnTo>
                  <a:pt x="71311" y="255588"/>
                </a:lnTo>
                <a:cubicBezTo>
                  <a:pt x="73755" y="255588"/>
                  <a:pt x="75851" y="257493"/>
                  <a:pt x="75851" y="260160"/>
                </a:cubicBezTo>
                <a:cubicBezTo>
                  <a:pt x="75851" y="262446"/>
                  <a:pt x="73755" y="264732"/>
                  <a:pt x="71311" y="264732"/>
                </a:cubicBezTo>
                <a:lnTo>
                  <a:pt x="62929" y="264732"/>
                </a:lnTo>
                <a:cubicBezTo>
                  <a:pt x="60833" y="264732"/>
                  <a:pt x="58738" y="262446"/>
                  <a:pt x="58738" y="260160"/>
                </a:cubicBezTo>
                <a:cubicBezTo>
                  <a:pt x="58738" y="257493"/>
                  <a:pt x="60833" y="255588"/>
                  <a:pt x="62929" y="255588"/>
                </a:cubicBezTo>
                <a:close/>
                <a:moveTo>
                  <a:pt x="136598" y="204159"/>
                </a:moveTo>
                <a:lnTo>
                  <a:pt x="99836" y="240821"/>
                </a:lnTo>
                <a:cubicBezTo>
                  <a:pt x="99115" y="241540"/>
                  <a:pt x="97673" y="242259"/>
                  <a:pt x="96952" y="242259"/>
                </a:cubicBezTo>
                <a:lnTo>
                  <a:pt x="8650" y="242259"/>
                </a:lnTo>
                <a:lnTo>
                  <a:pt x="8650" y="259512"/>
                </a:lnTo>
                <a:cubicBezTo>
                  <a:pt x="8650" y="268857"/>
                  <a:pt x="16579" y="276764"/>
                  <a:pt x="25950" y="276764"/>
                </a:cubicBezTo>
                <a:lnTo>
                  <a:pt x="190661" y="276764"/>
                </a:lnTo>
                <a:cubicBezTo>
                  <a:pt x="200392" y="276764"/>
                  <a:pt x="207961" y="268857"/>
                  <a:pt x="207961" y="259512"/>
                </a:cubicBezTo>
                <a:lnTo>
                  <a:pt x="207961" y="242259"/>
                </a:lnTo>
                <a:lnTo>
                  <a:pt x="131552" y="242259"/>
                </a:lnTo>
                <a:cubicBezTo>
                  <a:pt x="129029" y="242259"/>
                  <a:pt x="126867" y="240102"/>
                  <a:pt x="126867" y="237946"/>
                </a:cubicBezTo>
                <a:cubicBezTo>
                  <a:pt x="126867" y="235429"/>
                  <a:pt x="129029" y="233273"/>
                  <a:pt x="131552" y="233273"/>
                </a:cubicBezTo>
                <a:lnTo>
                  <a:pt x="207961" y="233273"/>
                </a:lnTo>
                <a:lnTo>
                  <a:pt x="207961" y="213863"/>
                </a:lnTo>
                <a:cubicBezTo>
                  <a:pt x="200032" y="216020"/>
                  <a:pt x="191742" y="217458"/>
                  <a:pt x="183452" y="217458"/>
                </a:cubicBezTo>
                <a:cubicBezTo>
                  <a:pt x="166873" y="217458"/>
                  <a:pt x="150654" y="213145"/>
                  <a:pt x="136598" y="204159"/>
                </a:cubicBezTo>
                <a:close/>
                <a:moveTo>
                  <a:pt x="225235" y="122238"/>
                </a:moveTo>
                <a:cubicBezTo>
                  <a:pt x="227902" y="122238"/>
                  <a:pt x="229807" y="124524"/>
                  <a:pt x="229807" y="127191"/>
                </a:cubicBezTo>
                <a:cubicBezTo>
                  <a:pt x="229807" y="129477"/>
                  <a:pt x="227902" y="131382"/>
                  <a:pt x="225235" y="131382"/>
                </a:cubicBezTo>
                <a:cubicBezTo>
                  <a:pt x="222568" y="131382"/>
                  <a:pt x="220663" y="129477"/>
                  <a:pt x="220663" y="127191"/>
                </a:cubicBezTo>
                <a:cubicBezTo>
                  <a:pt x="220663" y="124524"/>
                  <a:pt x="222568" y="122238"/>
                  <a:pt x="225235" y="122238"/>
                </a:cubicBezTo>
                <a:close/>
                <a:moveTo>
                  <a:pt x="144272" y="122238"/>
                </a:moveTo>
                <a:cubicBezTo>
                  <a:pt x="146939" y="122238"/>
                  <a:pt x="148844" y="124524"/>
                  <a:pt x="148844" y="127191"/>
                </a:cubicBezTo>
                <a:cubicBezTo>
                  <a:pt x="148844" y="129477"/>
                  <a:pt x="146939" y="131382"/>
                  <a:pt x="144272" y="131382"/>
                </a:cubicBezTo>
                <a:cubicBezTo>
                  <a:pt x="141605" y="131382"/>
                  <a:pt x="139700" y="129477"/>
                  <a:pt x="139700" y="127191"/>
                </a:cubicBezTo>
                <a:cubicBezTo>
                  <a:pt x="139700" y="124524"/>
                  <a:pt x="141605" y="122238"/>
                  <a:pt x="144272" y="122238"/>
                </a:cubicBezTo>
                <a:close/>
                <a:moveTo>
                  <a:pt x="225657" y="79219"/>
                </a:moveTo>
                <a:cubicBezTo>
                  <a:pt x="227476" y="77788"/>
                  <a:pt x="230023" y="77788"/>
                  <a:pt x="231842" y="79219"/>
                </a:cubicBezTo>
                <a:cubicBezTo>
                  <a:pt x="258399" y="105705"/>
                  <a:pt x="258399" y="148296"/>
                  <a:pt x="231842" y="174424"/>
                </a:cubicBezTo>
                <a:cubicBezTo>
                  <a:pt x="231114" y="175497"/>
                  <a:pt x="230023" y="175855"/>
                  <a:pt x="228567" y="175855"/>
                </a:cubicBezTo>
                <a:cubicBezTo>
                  <a:pt x="227476" y="175855"/>
                  <a:pt x="226385" y="175497"/>
                  <a:pt x="225657" y="174424"/>
                </a:cubicBezTo>
                <a:cubicBezTo>
                  <a:pt x="223838" y="172992"/>
                  <a:pt x="223838" y="170129"/>
                  <a:pt x="225657" y="168697"/>
                </a:cubicBezTo>
                <a:cubicBezTo>
                  <a:pt x="248940" y="145433"/>
                  <a:pt x="248940" y="108568"/>
                  <a:pt x="225657" y="85662"/>
                </a:cubicBezTo>
                <a:cubicBezTo>
                  <a:pt x="223838" y="83872"/>
                  <a:pt x="223838" y="81009"/>
                  <a:pt x="225657" y="79219"/>
                </a:cubicBezTo>
                <a:close/>
                <a:moveTo>
                  <a:pt x="136375" y="79219"/>
                </a:moveTo>
                <a:cubicBezTo>
                  <a:pt x="138213" y="77788"/>
                  <a:pt x="140787" y="77788"/>
                  <a:pt x="142625" y="79219"/>
                </a:cubicBezTo>
                <a:cubicBezTo>
                  <a:pt x="144095" y="81009"/>
                  <a:pt x="144095" y="83872"/>
                  <a:pt x="142625" y="85662"/>
                </a:cubicBezTo>
                <a:cubicBezTo>
                  <a:pt x="119096" y="108568"/>
                  <a:pt x="119096" y="145433"/>
                  <a:pt x="142625" y="168697"/>
                </a:cubicBezTo>
                <a:cubicBezTo>
                  <a:pt x="144095" y="170129"/>
                  <a:pt x="144095" y="172992"/>
                  <a:pt x="142625" y="174424"/>
                </a:cubicBezTo>
                <a:cubicBezTo>
                  <a:pt x="141890" y="175497"/>
                  <a:pt x="140419" y="175855"/>
                  <a:pt x="139316" y="175855"/>
                </a:cubicBezTo>
                <a:cubicBezTo>
                  <a:pt x="138213" y="175855"/>
                  <a:pt x="137478" y="175497"/>
                  <a:pt x="136375" y="174424"/>
                </a:cubicBezTo>
                <a:cubicBezTo>
                  <a:pt x="109538" y="148296"/>
                  <a:pt x="109538" y="105705"/>
                  <a:pt x="136375" y="79219"/>
                </a:cubicBezTo>
                <a:close/>
                <a:moveTo>
                  <a:pt x="183356" y="76200"/>
                </a:moveTo>
                <a:cubicBezTo>
                  <a:pt x="185890" y="76200"/>
                  <a:pt x="187699" y="78361"/>
                  <a:pt x="187699" y="80523"/>
                </a:cubicBezTo>
                <a:lnTo>
                  <a:pt x="187699" y="86648"/>
                </a:lnTo>
                <a:cubicBezTo>
                  <a:pt x="196022" y="88089"/>
                  <a:pt x="202897" y="93133"/>
                  <a:pt x="206154" y="100699"/>
                </a:cubicBezTo>
                <a:cubicBezTo>
                  <a:pt x="206877" y="102861"/>
                  <a:pt x="205792" y="105383"/>
                  <a:pt x="203621" y="106103"/>
                </a:cubicBezTo>
                <a:cubicBezTo>
                  <a:pt x="201450" y="107184"/>
                  <a:pt x="198916" y="106103"/>
                  <a:pt x="197831" y="103942"/>
                </a:cubicBezTo>
                <a:cubicBezTo>
                  <a:pt x="195660" y="98537"/>
                  <a:pt x="189870" y="94935"/>
                  <a:pt x="183356" y="94935"/>
                </a:cubicBezTo>
                <a:cubicBezTo>
                  <a:pt x="174672" y="94935"/>
                  <a:pt x="167435" y="101059"/>
                  <a:pt x="167435" y="108625"/>
                </a:cubicBezTo>
                <a:cubicBezTo>
                  <a:pt x="167435" y="115110"/>
                  <a:pt x="170330" y="122317"/>
                  <a:pt x="183356" y="122317"/>
                </a:cubicBezTo>
                <a:cubicBezTo>
                  <a:pt x="201450" y="122317"/>
                  <a:pt x="207601" y="134206"/>
                  <a:pt x="207601" y="145014"/>
                </a:cubicBezTo>
                <a:cubicBezTo>
                  <a:pt x="207601" y="155823"/>
                  <a:pt x="198916" y="165190"/>
                  <a:pt x="187699" y="166992"/>
                </a:cubicBezTo>
                <a:lnTo>
                  <a:pt x="187699" y="173117"/>
                </a:lnTo>
                <a:cubicBezTo>
                  <a:pt x="187699" y="175278"/>
                  <a:pt x="185890" y="177440"/>
                  <a:pt x="183356" y="177440"/>
                </a:cubicBezTo>
                <a:cubicBezTo>
                  <a:pt x="180823" y="177440"/>
                  <a:pt x="179014" y="175278"/>
                  <a:pt x="179014" y="173117"/>
                </a:cubicBezTo>
                <a:lnTo>
                  <a:pt x="179014" y="166992"/>
                </a:lnTo>
                <a:cubicBezTo>
                  <a:pt x="170691" y="165551"/>
                  <a:pt x="163816" y="160507"/>
                  <a:pt x="160921" y="153301"/>
                </a:cubicBezTo>
                <a:cubicBezTo>
                  <a:pt x="159836" y="150779"/>
                  <a:pt x="160921" y="148257"/>
                  <a:pt x="162730" y="147536"/>
                </a:cubicBezTo>
                <a:cubicBezTo>
                  <a:pt x="165263" y="146816"/>
                  <a:pt x="167797" y="147536"/>
                  <a:pt x="168520" y="149698"/>
                </a:cubicBezTo>
                <a:cubicBezTo>
                  <a:pt x="171053" y="155102"/>
                  <a:pt x="176843" y="158705"/>
                  <a:pt x="183356" y="158705"/>
                </a:cubicBezTo>
                <a:cubicBezTo>
                  <a:pt x="192041" y="158705"/>
                  <a:pt x="198916" y="152580"/>
                  <a:pt x="198916" y="145014"/>
                </a:cubicBezTo>
                <a:cubicBezTo>
                  <a:pt x="198916" y="138890"/>
                  <a:pt x="196383" y="130963"/>
                  <a:pt x="183356" y="130963"/>
                </a:cubicBezTo>
                <a:cubicBezTo>
                  <a:pt x="165625" y="130963"/>
                  <a:pt x="158750" y="119434"/>
                  <a:pt x="158750" y="108625"/>
                </a:cubicBezTo>
                <a:cubicBezTo>
                  <a:pt x="158750" y="97817"/>
                  <a:pt x="167435" y="88810"/>
                  <a:pt x="179014" y="86648"/>
                </a:cubicBezTo>
                <a:lnTo>
                  <a:pt x="179014" y="80523"/>
                </a:lnTo>
                <a:cubicBezTo>
                  <a:pt x="179014" y="78361"/>
                  <a:pt x="180823" y="76200"/>
                  <a:pt x="183356" y="76200"/>
                </a:cubicBezTo>
                <a:close/>
                <a:moveTo>
                  <a:pt x="183452" y="44570"/>
                </a:moveTo>
                <a:cubicBezTo>
                  <a:pt x="138040" y="44570"/>
                  <a:pt x="100917" y="81591"/>
                  <a:pt x="100917" y="126880"/>
                </a:cubicBezTo>
                <a:lnTo>
                  <a:pt x="100917" y="227163"/>
                </a:lnTo>
                <a:lnTo>
                  <a:pt x="132994" y="195892"/>
                </a:lnTo>
                <a:cubicBezTo>
                  <a:pt x="134075" y="194454"/>
                  <a:pt x="136598" y="194095"/>
                  <a:pt x="138400" y="195173"/>
                </a:cubicBezTo>
                <a:cubicBezTo>
                  <a:pt x="151736" y="204159"/>
                  <a:pt x="167234" y="208831"/>
                  <a:pt x="183452" y="208831"/>
                </a:cubicBezTo>
                <a:cubicBezTo>
                  <a:pt x="228865" y="208831"/>
                  <a:pt x="265628" y="172169"/>
                  <a:pt x="265628" y="126880"/>
                </a:cubicBezTo>
                <a:cubicBezTo>
                  <a:pt x="265628" y="81591"/>
                  <a:pt x="228865" y="44570"/>
                  <a:pt x="183452" y="44570"/>
                </a:cubicBezTo>
                <a:close/>
                <a:moveTo>
                  <a:pt x="148432" y="22225"/>
                </a:moveTo>
                <a:cubicBezTo>
                  <a:pt x="150416" y="22225"/>
                  <a:pt x="152069" y="24130"/>
                  <a:pt x="152069" y="26797"/>
                </a:cubicBezTo>
                <a:cubicBezTo>
                  <a:pt x="152069" y="29083"/>
                  <a:pt x="150416" y="31369"/>
                  <a:pt x="148432" y="31369"/>
                </a:cubicBezTo>
                <a:cubicBezTo>
                  <a:pt x="146117" y="31369"/>
                  <a:pt x="144463" y="29083"/>
                  <a:pt x="144463" y="26797"/>
                </a:cubicBezTo>
                <a:cubicBezTo>
                  <a:pt x="144463" y="24130"/>
                  <a:pt x="146117" y="22225"/>
                  <a:pt x="148432" y="22225"/>
                </a:cubicBezTo>
                <a:close/>
                <a:moveTo>
                  <a:pt x="88449" y="22225"/>
                </a:moveTo>
                <a:lnTo>
                  <a:pt x="128680" y="22225"/>
                </a:lnTo>
                <a:cubicBezTo>
                  <a:pt x="130836" y="22225"/>
                  <a:pt x="132991" y="24130"/>
                  <a:pt x="132991" y="26797"/>
                </a:cubicBezTo>
                <a:cubicBezTo>
                  <a:pt x="132991" y="29083"/>
                  <a:pt x="130836" y="31369"/>
                  <a:pt x="128680" y="31369"/>
                </a:cubicBezTo>
                <a:lnTo>
                  <a:pt x="88449" y="31369"/>
                </a:lnTo>
                <a:cubicBezTo>
                  <a:pt x="85934" y="31369"/>
                  <a:pt x="84138" y="29083"/>
                  <a:pt x="84138" y="26797"/>
                </a:cubicBezTo>
                <a:cubicBezTo>
                  <a:pt x="84138" y="24130"/>
                  <a:pt x="85934" y="22225"/>
                  <a:pt x="88449" y="22225"/>
                </a:cubicBezTo>
                <a:close/>
                <a:moveTo>
                  <a:pt x="27752" y="8986"/>
                </a:moveTo>
                <a:cubicBezTo>
                  <a:pt x="17300" y="8986"/>
                  <a:pt x="8650" y="17253"/>
                  <a:pt x="8650" y="27676"/>
                </a:cubicBezTo>
                <a:lnTo>
                  <a:pt x="8650" y="233273"/>
                </a:lnTo>
                <a:lnTo>
                  <a:pt x="92627" y="233273"/>
                </a:lnTo>
                <a:lnTo>
                  <a:pt x="92627" y="126880"/>
                </a:lnTo>
                <a:cubicBezTo>
                  <a:pt x="92627" y="76919"/>
                  <a:pt x="133354" y="35943"/>
                  <a:pt x="183452" y="35943"/>
                </a:cubicBezTo>
                <a:cubicBezTo>
                  <a:pt x="191742" y="35943"/>
                  <a:pt x="200032" y="37381"/>
                  <a:pt x="207961" y="39537"/>
                </a:cubicBezTo>
                <a:lnTo>
                  <a:pt x="207961" y="27676"/>
                </a:lnTo>
                <a:cubicBezTo>
                  <a:pt x="207961" y="17253"/>
                  <a:pt x="199311" y="8986"/>
                  <a:pt x="189219" y="8986"/>
                </a:cubicBezTo>
                <a:lnTo>
                  <a:pt x="27752" y="8986"/>
                </a:lnTo>
                <a:close/>
                <a:moveTo>
                  <a:pt x="27752" y="0"/>
                </a:moveTo>
                <a:lnTo>
                  <a:pt x="189219" y="0"/>
                </a:lnTo>
                <a:cubicBezTo>
                  <a:pt x="204357" y="0"/>
                  <a:pt x="216611" y="12580"/>
                  <a:pt x="216611" y="27676"/>
                </a:cubicBezTo>
                <a:lnTo>
                  <a:pt x="216611" y="42413"/>
                </a:lnTo>
                <a:cubicBezTo>
                  <a:pt x="250490" y="55712"/>
                  <a:pt x="274278" y="88421"/>
                  <a:pt x="274278" y="126880"/>
                </a:cubicBezTo>
                <a:cubicBezTo>
                  <a:pt x="274278" y="164980"/>
                  <a:pt x="250490" y="197689"/>
                  <a:pt x="216611" y="210988"/>
                </a:cubicBezTo>
                <a:lnTo>
                  <a:pt x="216611" y="259512"/>
                </a:lnTo>
                <a:cubicBezTo>
                  <a:pt x="216611" y="273889"/>
                  <a:pt x="205077" y="285391"/>
                  <a:pt x="190661" y="285391"/>
                </a:cubicBezTo>
                <a:lnTo>
                  <a:pt x="25950" y="285391"/>
                </a:lnTo>
                <a:cubicBezTo>
                  <a:pt x="11894" y="285391"/>
                  <a:pt x="0" y="273889"/>
                  <a:pt x="0" y="259512"/>
                </a:cubicBezTo>
                <a:lnTo>
                  <a:pt x="0" y="27676"/>
                </a:lnTo>
                <a:cubicBezTo>
                  <a:pt x="0" y="12580"/>
                  <a:pt x="12254" y="0"/>
                  <a:pt x="2775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Lato Light"/>
              <a:ea typeface="Lato Light"/>
              <a:cs typeface="Lato Light"/>
              <a:sym typeface="Lato Light"/>
            </a:endParaRPr>
          </a:p>
        </p:txBody>
      </p:sp>
      <p:sp>
        <p:nvSpPr>
          <p:cNvPr id="1506" name="Google Shape;1506;p42"/>
          <p:cNvSpPr txBox="1"/>
          <p:nvPr/>
        </p:nvSpPr>
        <p:spPr>
          <a:xfrm>
            <a:off x="4587556" y="4197669"/>
            <a:ext cx="2455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rgbClr val="595A59"/>
                </a:solidFill>
                <a:latin typeface="Calibri"/>
                <a:ea typeface="Calibri"/>
                <a:cs typeface="Calibri"/>
                <a:sym typeface="Calibri"/>
              </a:rPr>
              <a:t>Liquidity-oriented measures have a direct liquidity effect</a:t>
            </a:r>
            <a:endParaRPr/>
          </a:p>
        </p:txBody>
      </p:sp>
      <p:sp>
        <p:nvSpPr>
          <p:cNvPr id="1507" name="Google Shape;1507;p42"/>
          <p:cNvSpPr txBox="1"/>
          <p:nvPr/>
        </p:nvSpPr>
        <p:spPr>
          <a:xfrm>
            <a:off x="9285173" y="2642488"/>
            <a:ext cx="24096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rgbClr val="595A59"/>
                </a:solidFill>
                <a:latin typeface="Calibri"/>
                <a:ea typeface="Calibri"/>
                <a:cs typeface="Calibri"/>
                <a:sym typeface="Calibri"/>
              </a:rPr>
              <a:t>Balance sheet-oriented </a:t>
            </a:r>
            <a:br>
              <a:rPr lang="de-DE" sz="1600" b="1">
                <a:solidFill>
                  <a:srgbClr val="595A59"/>
                </a:solidFill>
                <a:latin typeface="Calibri"/>
                <a:ea typeface="Calibri"/>
                <a:cs typeface="Calibri"/>
                <a:sym typeface="Calibri"/>
              </a:rPr>
            </a:br>
            <a:r>
              <a:rPr lang="de-DE" sz="1600" b="1">
                <a:solidFill>
                  <a:srgbClr val="595A59"/>
                </a:solidFill>
                <a:latin typeface="Calibri"/>
                <a:ea typeface="Calibri"/>
                <a:cs typeface="Calibri"/>
                <a:sym typeface="Calibri"/>
              </a:rPr>
              <a:t>measures serve to avoid </a:t>
            </a:r>
            <a:br>
              <a:rPr lang="de-DE" sz="1600" b="1">
                <a:solidFill>
                  <a:srgbClr val="595A59"/>
                </a:solidFill>
                <a:latin typeface="Calibri"/>
                <a:ea typeface="Calibri"/>
                <a:cs typeface="Calibri"/>
                <a:sym typeface="Calibri"/>
              </a:rPr>
            </a:br>
            <a:r>
              <a:rPr lang="de-DE" sz="1600" b="1">
                <a:solidFill>
                  <a:srgbClr val="595A59"/>
                </a:solidFill>
                <a:latin typeface="Calibri"/>
                <a:ea typeface="Calibri"/>
                <a:cs typeface="Calibri"/>
                <a:sym typeface="Calibri"/>
              </a:rPr>
              <a:t>over-indebtedness and can also have a liquidity effect.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4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Financial measures can focus on different objectives:</a:t>
            </a:r>
            <a:endParaRPr/>
          </a:p>
        </p:txBody>
      </p:sp>
      <p:sp>
        <p:nvSpPr>
          <p:cNvPr id="1514" name="Google Shape;1514;p4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focus of financial measures is firstly to avoid insolvency, and then to provide the funds for rehabilitation and sustainable restructuring.</a:t>
            </a:r>
            <a:endParaRPr/>
          </a:p>
        </p:txBody>
      </p:sp>
      <p:sp>
        <p:nvSpPr>
          <p:cNvPr id="1515" name="Google Shape;1515;p4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Objective of measures in the restructuring process</a:t>
            </a:r>
            <a:endParaRPr/>
          </a:p>
        </p:txBody>
      </p:sp>
      <p:pic>
        <p:nvPicPr>
          <p:cNvPr id="1516" name="Google Shape;1516;p43" descr="Ein Bild, das Spielzeug enthält.&#10;&#10;Automatisch generierte Beschreibung"/>
          <p:cNvPicPr preferRelativeResize="0"/>
          <p:nvPr/>
        </p:nvPicPr>
        <p:blipFill rotWithShape="1">
          <a:blip r:embed="rId3">
            <a:alphaModFix/>
          </a:blip>
          <a:srcRect t="19729"/>
          <a:stretch/>
        </p:blipFill>
        <p:spPr>
          <a:xfrm>
            <a:off x="4041520" y="3177627"/>
            <a:ext cx="2023872" cy="1624584"/>
          </a:xfrm>
          <a:prstGeom prst="rect">
            <a:avLst/>
          </a:prstGeom>
          <a:noFill/>
          <a:ln>
            <a:noFill/>
          </a:ln>
        </p:spPr>
      </p:pic>
      <p:pic>
        <p:nvPicPr>
          <p:cNvPr id="1517" name="Google Shape;1517;p43"/>
          <p:cNvPicPr preferRelativeResize="0"/>
          <p:nvPr/>
        </p:nvPicPr>
        <p:blipFill rotWithShape="1">
          <a:blip r:embed="rId4">
            <a:alphaModFix/>
          </a:blip>
          <a:srcRect/>
          <a:stretch/>
        </p:blipFill>
        <p:spPr>
          <a:xfrm>
            <a:off x="6777315" y="3240379"/>
            <a:ext cx="2248620" cy="1499080"/>
          </a:xfrm>
          <a:prstGeom prst="rect">
            <a:avLst/>
          </a:prstGeom>
          <a:noFill/>
          <a:ln>
            <a:noFill/>
          </a:ln>
        </p:spPr>
      </p:pic>
      <p:pic>
        <p:nvPicPr>
          <p:cNvPr id="1518" name="Google Shape;1518;p43"/>
          <p:cNvPicPr preferRelativeResize="0"/>
          <p:nvPr/>
        </p:nvPicPr>
        <p:blipFill rotWithShape="1">
          <a:blip r:embed="rId5">
            <a:alphaModFix/>
          </a:blip>
          <a:srcRect/>
          <a:stretch/>
        </p:blipFill>
        <p:spPr>
          <a:xfrm>
            <a:off x="9671303" y="3009987"/>
            <a:ext cx="1959864" cy="1959864"/>
          </a:xfrm>
          <a:prstGeom prst="rect">
            <a:avLst/>
          </a:prstGeom>
          <a:noFill/>
          <a:ln>
            <a:noFill/>
          </a:ln>
        </p:spPr>
      </p:pic>
      <p:sp>
        <p:nvSpPr>
          <p:cNvPr id="1519" name="Google Shape;1519;p43"/>
          <p:cNvSpPr txBox="1"/>
          <p:nvPr/>
        </p:nvSpPr>
        <p:spPr>
          <a:xfrm>
            <a:off x="4121278" y="2082819"/>
            <a:ext cx="186435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rgbClr val="79527B"/>
                </a:solidFill>
                <a:latin typeface="Calibri"/>
                <a:ea typeface="Calibri"/>
                <a:cs typeface="Calibri"/>
                <a:sym typeface="Calibri"/>
              </a:rPr>
              <a:t>Ambulance</a:t>
            </a:r>
            <a:br>
              <a:rPr lang="de-DE" sz="1800" b="1">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Short term stabilisation</a:t>
            </a:r>
            <a:endParaRPr/>
          </a:p>
        </p:txBody>
      </p:sp>
      <p:sp>
        <p:nvSpPr>
          <p:cNvPr id="1520" name="Google Shape;1520;p43"/>
          <p:cNvSpPr txBox="1"/>
          <p:nvPr/>
        </p:nvSpPr>
        <p:spPr>
          <a:xfrm>
            <a:off x="6966065" y="2066961"/>
            <a:ext cx="184518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rgbClr val="79527B"/>
                </a:solidFill>
                <a:latin typeface="Calibri"/>
                <a:ea typeface="Calibri"/>
                <a:cs typeface="Calibri"/>
                <a:sym typeface="Calibri"/>
              </a:rPr>
              <a:t>Intensive Care</a:t>
            </a:r>
            <a:endParaRPr/>
          </a:p>
          <a:p>
            <a:pPr marL="0" marR="0" lvl="0" indent="0" algn="ctr" rtl="0">
              <a:spcBef>
                <a:spcPts val="0"/>
              </a:spcBef>
              <a:spcAft>
                <a:spcPts val="0"/>
              </a:spcAft>
              <a:buNone/>
            </a:pPr>
            <a:r>
              <a:rPr lang="de-DE" sz="1400">
                <a:solidFill>
                  <a:srgbClr val="79527B"/>
                </a:solidFill>
                <a:latin typeface="Calibri"/>
                <a:ea typeface="Calibri"/>
                <a:cs typeface="Calibri"/>
                <a:sym typeface="Calibri"/>
              </a:rPr>
              <a:t>Operation and removal</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of causes</a:t>
            </a:r>
            <a:endParaRPr/>
          </a:p>
        </p:txBody>
      </p:sp>
      <p:sp>
        <p:nvSpPr>
          <p:cNvPr id="1521" name="Google Shape;1521;p43"/>
          <p:cNvSpPr txBox="1"/>
          <p:nvPr/>
        </p:nvSpPr>
        <p:spPr>
          <a:xfrm>
            <a:off x="9829022" y="2067863"/>
            <a:ext cx="164442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rgbClr val="79527B"/>
                </a:solidFill>
                <a:latin typeface="Calibri"/>
                <a:ea typeface="Calibri"/>
                <a:cs typeface="Calibri"/>
                <a:sym typeface="Calibri"/>
              </a:rPr>
              <a:t>Rehabilitation</a:t>
            </a:r>
            <a:endParaRPr/>
          </a:p>
          <a:p>
            <a:pPr marL="0" marR="0" lvl="0" indent="0" algn="ctr" rtl="0">
              <a:spcBef>
                <a:spcPts val="0"/>
              </a:spcBef>
              <a:spcAft>
                <a:spcPts val="0"/>
              </a:spcAft>
              <a:buNone/>
            </a:pPr>
            <a:r>
              <a:rPr lang="de-DE" sz="1400">
                <a:solidFill>
                  <a:srgbClr val="79527B"/>
                </a:solidFill>
                <a:latin typeface="Calibri"/>
                <a:ea typeface="Calibri"/>
                <a:cs typeface="Calibri"/>
                <a:sym typeface="Calibri"/>
              </a:rPr>
              <a:t>Permanent recovery</a:t>
            </a:r>
            <a:endParaRPr sz="1600" b="1">
              <a:solidFill>
                <a:srgbClr val="79527B"/>
              </a:solidFill>
              <a:latin typeface="Calibri"/>
              <a:ea typeface="Calibri"/>
              <a:cs typeface="Calibri"/>
              <a:sym typeface="Calibri"/>
            </a:endParaRPr>
          </a:p>
        </p:txBody>
      </p:sp>
      <p:pic>
        <p:nvPicPr>
          <p:cNvPr id="1522" name="Google Shape;1522;p43"/>
          <p:cNvPicPr preferRelativeResize="0"/>
          <p:nvPr/>
        </p:nvPicPr>
        <p:blipFill rotWithShape="1">
          <a:blip r:embed="rId6">
            <a:alphaModFix/>
          </a:blip>
          <a:srcRect/>
          <a:stretch/>
        </p:blipFill>
        <p:spPr>
          <a:xfrm>
            <a:off x="6019845" y="3739542"/>
            <a:ext cx="645369" cy="500755"/>
          </a:xfrm>
          <a:prstGeom prst="rect">
            <a:avLst/>
          </a:prstGeom>
          <a:noFill/>
          <a:ln>
            <a:noFill/>
          </a:ln>
        </p:spPr>
      </p:pic>
      <p:pic>
        <p:nvPicPr>
          <p:cNvPr id="1523" name="Google Shape;1523;p43"/>
          <p:cNvPicPr preferRelativeResize="0"/>
          <p:nvPr/>
        </p:nvPicPr>
        <p:blipFill rotWithShape="1">
          <a:blip r:embed="rId6">
            <a:alphaModFix/>
          </a:blip>
          <a:srcRect/>
          <a:stretch/>
        </p:blipFill>
        <p:spPr>
          <a:xfrm>
            <a:off x="9025935" y="3739542"/>
            <a:ext cx="645369" cy="500755"/>
          </a:xfrm>
          <a:prstGeom prst="rect">
            <a:avLst/>
          </a:prstGeom>
          <a:noFill/>
          <a:ln>
            <a:noFill/>
          </a:ln>
        </p:spPr>
      </p:pic>
      <p:sp>
        <p:nvSpPr>
          <p:cNvPr id="1524" name="Google Shape;1524;p43"/>
          <p:cNvSpPr txBox="1"/>
          <p:nvPr/>
        </p:nvSpPr>
        <p:spPr>
          <a:xfrm>
            <a:off x="3996182" y="4985709"/>
            <a:ext cx="211455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a:solidFill>
                  <a:srgbClr val="79527B"/>
                </a:solidFill>
                <a:latin typeface="Calibri"/>
                <a:ea typeface="Calibri"/>
                <a:cs typeface="Calibri"/>
                <a:sym typeface="Calibri"/>
              </a:rPr>
              <a:t>Short-term measures to </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avoid the risk of insolvency</a:t>
            </a:r>
            <a:endParaRPr/>
          </a:p>
        </p:txBody>
      </p:sp>
      <p:sp>
        <p:nvSpPr>
          <p:cNvPr id="1525" name="Google Shape;1525;p43"/>
          <p:cNvSpPr txBox="1"/>
          <p:nvPr/>
        </p:nvSpPr>
        <p:spPr>
          <a:xfrm>
            <a:off x="6806315" y="4985709"/>
            <a:ext cx="216469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a:solidFill>
                  <a:srgbClr val="79527B"/>
                </a:solidFill>
                <a:latin typeface="Calibri"/>
                <a:ea typeface="Calibri"/>
                <a:cs typeface="Calibri"/>
                <a:sym typeface="Calibri"/>
              </a:rPr>
              <a:t>Medium-term measures to </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finance the restructuring</a:t>
            </a:r>
            <a:endParaRPr/>
          </a:p>
        </p:txBody>
      </p:sp>
      <p:sp>
        <p:nvSpPr>
          <p:cNvPr id="1526" name="Google Shape;1526;p43"/>
          <p:cNvSpPr txBox="1"/>
          <p:nvPr/>
        </p:nvSpPr>
        <p:spPr>
          <a:xfrm>
            <a:off x="9435841" y="4985709"/>
            <a:ext cx="243079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a:solidFill>
                  <a:srgbClr val="79527B"/>
                </a:solidFill>
                <a:latin typeface="Calibri"/>
                <a:ea typeface="Calibri"/>
                <a:cs typeface="Calibri"/>
                <a:sym typeface="Calibri"/>
              </a:rPr>
              <a:t>Long-term measures to finance</a:t>
            </a:r>
            <a:br>
              <a:rPr lang="de-DE" sz="1400">
                <a:solidFill>
                  <a:srgbClr val="79527B"/>
                </a:solidFill>
                <a:latin typeface="Calibri"/>
                <a:ea typeface="Calibri"/>
                <a:cs typeface="Calibri"/>
                <a:sym typeface="Calibri"/>
              </a:rPr>
            </a:br>
            <a:r>
              <a:rPr lang="de-DE" sz="1400">
                <a:solidFill>
                  <a:srgbClr val="79527B"/>
                </a:solidFill>
                <a:latin typeface="Calibri"/>
                <a:ea typeface="Calibri"/>
                <a:cs typeface="Calibri"/>
                <a:sym typeface="Calibri"/>
              </a:rPr>
              <a:t> sustainable competitiveness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4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While short-term measures to secure solvency and liquidity are usually less complex, fundamental adjustments to the financing and capital structure can take a considerable amount of time.</a:t>
            </a:r>
            <a:endParaRPr/>
          </a:p>
        </p:txBody>
      </p:sp>
      <p:sp>
        <p:nvSpPr>
          <p:cNvPr id="1533" name="Google Shape;1533;p4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Financial measures are sometimes very complex and require a correspondingly long time for preparation and implementation</a:t>
            </a:r>
            <a:endParaRPr/>
          </a:p>
        </p:txBody>
      </p:sp>
      <p:sp>
        <p:nvSpPr>
          <p:cNvPr id="1534" name="Google Shape;1534;p4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Complexity and time requirements </a:t>
            </a:r>
            <a:endParaRPr/>
          </a:p>
        </p:txBody>
      </p:sp>
      <p:cxnSp>
        <p:nvCxnSpPr>
          <p:cNvPr id="1535" name="Google Shape;1535;p44"/>
          <p:cNvCxnSpPr/>
          <p:nvPr/>
        </p:nvCxnSpPr>
        <p:spPr>
          <a:xfrm rot="10800000">
            <a:off x="5330952" y="2121408"/>
            <a:ext cx="0" cy="3621024"/>
          </a:xfrm>
          <a:prstGeom prst="straightConnector1">
            <a:avLst/>
          </a:prstGeom>
          <a:noFill/>
          <a:ln w="9525" cap="flat" cmpd="sng">
            <a:solidFill>
              <a:srgbClr val="79527B"/>
            </a:solidFill>
            <a:prstDash val="solid"/>
            <a:miter lim="800000"/>
            <a:headEnd type="none" w="sm" len="sm"/>
            <a:tailEnd type="triangle" w="med" len="med"/>
          </a:ln>
        </p:spPr>
      </p:cxnSp>
      <p:cxnSp>
        <p:nvCxnSpPr>
          <p:cNvPr id="1536" name="Google Shape;1536;p44"/>
          <p:cNvCxnSpPr/>
          <p:nvPr/>
        </p:nvCxnSpPr>
        <p:spPr>
          <a:xfrm>
            <a:off x="5330952" y="5742432"/>
            <a:ext cx="5650992" cy="0"/>
          </a:xfrm>
          <a:prstGeom prst="straightConnector1">
            <a:avLst/>
          </a:prstGeom>
          <a:noFill/>
          <a:ln w="9525" cap="flat" cmpd="sng">
            <a:solidFill>
              <a:srgbClr val="79527B"/>
            </a:solidFill>
            <a:prstDash val="solid"/>
            <a:miter lim="800000"/>
            <a:headEnd type="none" w="sm" len="sm"/>
            <a:tailEnd type="triangle" w="med" len="med"/>
          </a:ln>
        </p:spPr>
      </p:cxnSp>
      <p:sp>
        <p:nvSpPr>
          <p:cNvPr id="1537" name="Google Shape;1537;p44"/>
          <p:cNvSpPr txBox="1"/>
          <p:nvPr/>
        </p:nvSpPr>
        <p:spPr>
          <a:xfrm>
            <a:off x="3875626" y="2009675"/>
            <a:ext cx="13185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rgbClr val="79527B"/>
                </a:solidFill>
                <a:latin typeface="Calibri"/>
                <a:ea typeface="Calibri"/>
                <a:cs typeface="Calibri"/>
                <a:sym typeface="Calibri"/>
              </a:rPr>
              <a:t>Complexity</a:t>
            </a:r>
            <a:endParaRPr sz="1400">
              <a:solidFill>
                <a:srgbClr val="79527B"/>
              </a:solidFill>
              <a:latin typeface="Calibri"/>
              <a:ea typeface="Calibri"/>
              <a:cs typeface="Calibri"/>
              <a:sym typeface="Calibri"/>
            </a:endParaRPr>
          </a:p>
        </p:txBody>
      </p:sp>
      <p:sp>
        <p:nvSpPr>
          <p:cNvPr id="1538" name="Google Shape;1538;p44"/>
          <p:cNvSpPr txBox="1"/>
          <p:nvPr/>
        </p:nvSpPr>
        <p:spPr>
          <a:xfrm>
            <a:off x="9831906" y="5828811"/>
            <a:ext cx="131837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a:solidFill>
                  <a:srgbClr val="79527B"/>
                </a:solidFill>
                <a:latin typeface="Calibri"/>
                <a:ea typeface="Calibri"/>
                <a:cs typeface="Calibri"/>
                <a:sym typeface="Calibri"/>
              </a:rPr>
              <a:t>Time required</a:t>
            </a:r>
            <a:endParaRPr sz="1400">
              <a:solidFill>
                <a:srgbClr val="79527B"/>
              </a:solidFill>
              <a:latin typeface="Calibri"/>
              <a:ea typeface="Calibri"/>
              <a:cs typeface="Calibri"/>
              <a:sym typeface="Calibri"/>
            </a:endParaRPr>
          </a:p>
        </p:txBody>
      </p:sp>
      <p:sp>
        <p:nvSpPr>
          <p:cNvPr id="1539" name="Google Shape;1539;p44"/>
          <p:cNvSpPr/>
          <p:nvPr/>
        </p:nvSpPr>
        <p:spPr>
          <a:xfrm>
            <a:off x="5574314" y="5031242"/>
            <a:ext cx="2414016" cy="502920"/>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Solvency</a:t>
            </a:r>
            <a:endParaRPr/>
          </a:p>
        </p:txBody>
      </p:sp>
      <p:sp>
        <p:nvSpPr>
          <p:cNvPr id="1540" name="Google Shape;1540;p44"/>
          <p:cNvSpPr/>
          <p:nvPr/>
        </p:nvSpPr>
        <p:spPr>
          <a:xfrm>
            <a:off x="6522242" y="4424187"/>
            <a:ext cx="2414016" cy="502920"/>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Securing liquidity</a:t>
            </a:r>
            <a:endParaRPr/>
          </a:p>
        </p:txBody>
      </p:sp>
      <p:sp>
        <p:nvSpPr>
          <p:cNvPr id="1541" name="Google Shape;1541;p44"/>
          <p:cNvSpPr/>
          <p:nvPr/>
        </p:nvSpPr>
        <p:spPr>
          <a:xfrm>
            <a:off x="8567928" y="2348221"/>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Capital structure</a:t>
            </a:r>
            <a:endParaRPr/>
          </a:p>
        </p:txBody>
      </p:sp>
      <p:sp>
        <p:nvSpPr>
          <p:cNvPr id="1542" name="Google Shape;1542;p44"/>
          <p:cNvSpPr/>
          <p:nvPr/>
        </p:nvSpPr>
        <p:spPr>
          <a:xfrm>
            <a:off x="7988330" y="2937519"/>
            <a:ext cx="2414016" cy="502920"/>
          </a:xfrm>
          <a:prstGeom prst="rect">
            <a:avLst/>
          </a:prstGeom>
          <a:solidFill>
            <a:srgbClr val="D7C6D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lt1"/>
                </a:solidFill>
                <a:latin typeface="Calibri"/>
                <a:ea typeface="Calibri"/>
                <a:cs typeface="Calibri"/>
                <a:sym typeface="Calibri"/>
              </a:rPr>
              <a:t>Financing structure</a:t>
            </a:r>
            <a:endParaRPr/>
          </a:p>
        </p:txBody>
      </p:sp>
      <p:sp>
        <p:nvSpPr>
          <p:cNvPr id="1543" name="Google Shape;1543;p44"/>
          <p:cNvSpPr txBox="1"/>
          <p:nvPr/>
        </p:nvSpPr>
        <p:spPr>
          <a:xfrm>
            <a:off x="9950951" y="4805178"/>
            <a:ext cx="11993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dirty="0">
                <a:solidFill>
                  <a:srgbClr val="79527B"/>
                </a:solidFill>
                <a:latin typeface="Calibri"/>
                <a:ea typeface="Calibri"/>
                <a:cs typeface="Calibri"/>
                <a:sym typeface="Calibri"/>
              </a:rPr>
              <a:t>Focus of </a:t>
            </a:r>
            <a:r>
              <a:rPr lang="de-DE" sz="1600" b="1" dirty="0" err="1">
                <a:solidFill>
                  <a:srgbClr val="79527B"/>
                </a:solidFill>
                <a:latin typeface="Calibri"/>
                <a:ea typeface="Calibri"/>
                <a:cs typeface="Calibri"/>
                <a:sym typeface="Calibri"/>
              </a:rPr>
              <a:t>this</a:t>
            </a:r>
            <a:r>
              <a:rPr lang="de-DE" sz="1600" b="1" dirty="0">
                <a:solidFill>
                  <a:srgbClr val="79527B"/>
                </a:solidFill>
                <a:latin typeface="Calibri"/>
                <a:ea typeface="Calibri"/>
                <a:cs typeface="Calibri"/>
                <a:sym typeface="Calibri"/>
              </a:rPr>
              <a:t> </a:t>
            </a:r>
            <a:r>
              <a:rPr lang="de-DE" sz="1600" b="1" dirty="0" err="1">
                <a:solidFill>
                  <a:srgbClr val="79527B"/>
                </a:solidFill>
                <a:latin typeface="Calibri"/>
                <a:ea typeface="Calibri"/>
                <a:cs typeface="Calibri"/>
                <a:sym typeface="Calibri"/>
              </a:rPr>
              <a:t>module</a:t>
            </a:r>
            <a:endParaRPr dirty="0"/>
          </a:p>
        </p:txBody>
      </p:sp>
      <p:sp>
        <p:nvSpPr>
          <p:cNvPr id="1544" name="Google Shape;1544;p44"/>
          <p:cNvSpPr/>
          <p:nvPr/>
        </p:nvSpPr>
        <p:spPr>
          <a:xfrm>
            <a:off x="9323475" y="4656272"/>
            <a:ext cx="2097908" cy="871226"/>
          </a:xfrm>
          <a:prstGeom prst="leftArrowCallout">
            <a:avLst>
              <a:gd name="adj1" fmla="val 25000"/>
              <a:gd name="adj2" fmla="val 25000"/>
              <a:gd name="adj3" fmla="val 25000"/>
              <a:gd name="adj4" fmla="val 79302"/>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5" name="Google Shape;1545;p44"/>
          <p:cNvSpPr/>
          <p:nvPr/>
        </p:nvSpPr>
        <p:spPr>
          <a:xfrm>
            <a:off x="5267921" y="1567815"/>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sp>
        <p:nvSpPr>
          <p:cNvPr id="1546" name="Google Shape;1546;p44"/>
          <p:cNvSpPr/>
          <p:nvPr/>
        </p:nvSpPr>
        <p:spPr>
          <a:xfrm>
            <a:off x="6818498" y="1567815"/>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
        <p:nvSpPr>
          <p:cNvPr id="1547" name="Google Shape;1547;p44"/>
          <p:cNvSpPr/>
          <p:nvPr/>
        </p:nvSpPr>
        <p:spPr>
          <a:xfrm>
            <a:off x="9919653" y="1567815"/>
            <a:ext cx="1501729" cy="232669"/>
          </a:xfrm>
          <a:prstGeom prst="rect">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Capital strucutre</a:t>
            </a:r>
            <a:endParaRPr sz="1100">
              <a:solidFill>
                <a:schemeClr val="lt1"/>
              </a:solidFill>
              <a:latin typeface="Calibri"/>
              <a:ea typeface="Calibri"/>
              <a:cs typeface="Calibri"/>
              <a:sym typeface="Calibri"/>
            </a:endParaRPr>
          </a:p>
        </p:txBody>
      </p:sp>
      <p:sp>
        <p:nvSpPr>
          <p:cNvPr id="1548" name="Google Shape;1548;p44"/>
          <p:cNvSpPr/>
          <p:nvPr/>
        </p:nvSpPr>
        <p:spPr>
          <a:xfrm>
            <a:off x="8369075" y="1567815"/>
            <a:ext cx="1501729" cy="232669"/>
          </a:xfrm>
          <a:prstGeom prst="rect">
            <a:avLst/>
          </a:prstGeom>
          <a:solidFill>
            <a:srgbClr val="D89F1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Financing structur</a:t>
            </a:r>
            <a:endParaRPr sz="11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4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actual degree of complexity and the corresponding time required depends, of course, very much on the situation of the company in question.</a:t>
            </a:r>
            <a:endParaRPr/>
          </a:p>
        </p:txBody>
      </p:sp>
      <p:sp>
        <p:nvSpPr>
          <p:cNvPr id="1555" name="Google Shape;1555;p4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Financial measures are sometimes very complex and require a correspondingly long time for preparation and implementation</a:t>
            </a:r>
            <a:endParaRPr/>
          </a:p>
        </p:txBody>
      </p:sp>
      <p:sp>
        <p:nvSpPr>
          <p:cNvPr id="1556" name="Google Shape;1556;p4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Financial measures: Complexity and time requirements </a:t>
            </a:r>
            <a:endParaRPr/>
          </a:p>
        </p:txBody>
      </p:sp>
      <p:cxnSp>
        <p:nvCxnSpPr>
          <p:cNvPr id="1557" name="Google Shape;1557;p45"/>
          <p:cNvCxnSpPr/>
          <p:nvPr/>
        </p:nvCxnSpPr>
        <p:spPr>
          <a:xfrm rot="10800000">
            <a:off x="5330952" y="2121408"/>
            <a:ext cx="0" cy="3621024"/>
          </a:xfrm>
          <a:prstGeom prst="straightConnector1">
            <a:avLst/>
          </a:prstGeom>
          <a:noFill/>
          <a:ln w="9525" cap="flat" cmpd="sng">
            <a:solidFill>
              <a:srgbClr val="79527B"/>
            </a:solidFill>
            <a:prstDash val="solid"/>
            <a:miter lim="800000"/>
            <a:headEnd type="none" w="sm" len="sm"/>
            <a:tailEnd type="triangle" w="med" len="med"/>
          </a:ln>
        </p:spPr>
      </p:cxnSp>
      <p:cxnSp>
        <p:nvCxnSpPr>
          <p:cNvPr id="1558" name="Google Shape;1558;p45"/>
          <p:cNvCxnSpPr/>
          <p:nvPr/>
        </p:nvCxnSpPr>
        <p:spPr>
          <a:xfrm>
            <a:off x="5330952" y="5742432"/>
            <a:ext cx="5650992" cy="0"/>
          </a:xfrm>
          <a:prstGeom prst="straightConnector1">
            <a:avLst/>
          </a:prstGeom>
          <a:noFill/>
          <a:ln w="9525" cap="flat" cmpd="sng">
            <a:solidFill>
              <a:srgbClr val="79527B"/>
            </a:solidFill>
            <a:prstDash val="solid"/>
            <a:miter lim="800000"/>
            <a:headEnd type="none" w="sm" len="sm"/>
            <a:tailEnd type="triangle" w="med" len="med"/>
          </a:ln>
        </p:spPr>
      </p:cxnSp>
      <p:sp>
        <p:nvSpPr>
          <p:cNvPr id="1559" name="Google Shape;1559;p45"/>
          <p:cNvSpPr txBox="1"/>
          <p:nvPr/>
        </p:nvSpPr>
        <p:spPr>
          <a:xfrm>
            <a:off x="3934693" y="2009667"/>
            <a:ext cx="12593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err="1">
                <a:solidFill>
                  <a:srgbClr val="79527B"/>
                </a:solidFill>
                <a:latin typeface="Calibri"/>
                <a:ea typeface="Calibri"/>
                <a:cs typeface="Calibri"/>
                <a:sym typeface="Calibri"/>
              </a:rPr>
              <a:t>Complexity</a:t>
            </a:r>
            <a:endParaRPr sz="1400" dirty="0">
              <a:solidFill>
                <a:srgbClr val="79527B"/>
              </a:solidFill>
              <a:latin typeface="Calibri"/>
              <a:ea typeface="Calibri"/>
              <a:cs typeface="Calibri"/>
              <a:sym typeface="Calibri"/>
            </a:endParaRPr>
          </a:p>
        </p:txBody>
      </p:sp>
      <p:sp>
        <p:nvSpPr>
          <p:cNvPr id="1560" name="Google Shape;1560;p45"/>
          <p:cNvSpPr txBox="1"/>
          <p:nvPr/>
        </p:nvSpPr>
        <p:spPr>
          <a:xfrm>
            <a:off x="9831906" y="5828811"/>
            <a:ext cx="18506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rgbClr val="79527B"/>
                </a:solidFill>
                <a:latin typeface="Calibri"/>
                <a:ea typeface="Calibri"/>
                <a:cs typeface="Calibri"/>
                <a:sym typeface="Calibri"/>
              </a:rPr>
              <a:t>Time </a:t>
            </a:r>
            <a:r>
              <a:rPr lang="de-DE" sz="1600" b="1" dirty="0" err="1">
                <a:solidFill>
                  <a:srgbClr val="79527B"/>
                </a:solidFill>
                <a:latin typeface="Calibri"/>
                <a:ea typeface="Calibri"/>
                <a:cs typeface="Calibri"/>
                <a:sym typeface="Calibri"/>
              </a:rPr>
              <a:t>required</a:t>
            </a:r>
            <a:endParaRPr sz="1400" dirty="0">
              <a:solidFill>
                <a:srgbClr val="79527B"/>
              </a:solidFill>
              <a:latin typeface="Calibri"/>
              <a:ea typeface="Calibri"/>
              <a:cs typeface="Calibri"/>
              <a:sym typeface="Calibri"/>
            </a:endParaRPr>
          </a:p>
          <a:p>
            <a:pPr marL="0" marR="0" lvl="0" indent="0" algn="ctr" rtl="0">
              <a:spcBef>
                <a:spcPts val="0"/>
              </a:spcBef>
              <a:spcAft>
                <a:spcPts val="0"/>
              </a:spcAft>
              <a:buNone/>
            </a:pPr>
            <a:endParaRPr sz="1400" dirty="0">
              <a:solidFill>
                <a:srgbClr val="79527B"/>
              </a:solidFill>
              <a:latin typeface="Calibri"/>
              <a:ea typeface="Calibri"/>
              <a:cs typeface="Calibri"/>
              <a:sym typeface="Calibri"/>
            </a:endParaRPr>
          </a:p>
        </p:txBody>
      </p:sp>
      <p:sp>
        <p:nvSpPr>
          <p:cNvPr id="1561" name="Google Shape;1561;p45"/>
          <p:cNvSpPr/>
          <p:nvPr/>
        </p:nvSpPr>
        <p:spPr>
          <a:xfrm>
            <a:off x="5267921" y="1567815"/>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sp>
        <p:nvSpPr>
          <p:cNvPr id="1562" name="Google Shape;1562;p45"/>
          <p:cNvSpPr/>
          <p:nvPr/>
        </p:nvSpPr>
        <p:spPr>
          <a:xfrm>
            <a:off x="6818498" y="1567815"/>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
        <p:nvSpPr>
          <p:cNvPr id="1563" name="Google Shape;1563;p45"/>
          <p:cNvSpPr/>
          <p:nvPr/>
        </p:nvSpPr>
        <p:spPr>
          <a:xfrm>
            <a:off x="9919653" y="1567815"/>
            <a:ext cx="1501729" cy="232669"/>
          </a:xfrm>
          <a:prstGeom prst="rect">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Capital structure</a:t>
            </a:r>
            <a:endParaRPr/>
          </a:p>
        </p:txBody>
      </p:sp>
      <p:sp>
        <p:nvSpPr>
          <p:cNvPr id="1564" name="Google Shape;1564;p45"/>
          <p:cNvSpPr/>
          <p:nvPr/>
        </p:nvSpPr>
        <p:spPr>
          <a:xfrm>
            <a:off x="8369075" y="1567815"/>
            <a:ext cx="1501729" cy="232669"/>
          </a:xfrm>
          <a:prstGeom prst="rect">
            <a:avLst/>
          </a:prstGeom>
          <a:solidFill>
            <a:srgbClr val="D89F1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Financing structure</a:t>
            </a:r>
            <a:endParaRPr/>
          </a:p>
        </p:txBody>
      </p:sp>
      <p:sp>
        <p:nvSpPr>
          <p:cNvPr id="1565" name="Google Shape;1565;p45"/>
          <p:cNvSpPr txBox="1"/>
          <p:nvPr/>
        </p:nvSpPr>
        <p:spPr>
          <a:xfrm>
            <a:off x="5619545" y="5139087"/>
            <a:ext cx="1021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err="1">
                <a:solidFill>
                  <a:srgbClr val="79527B"/>
                </a:solidFill>
                <a:latin typeface="Calibri"/>
                <a:ea typeface="Calibri"/>
                <a:cs typeface="Calibri"/>
                <a:sym typeface="Calibri"/>
              </a:rPr>
              <a:t>Deferral</a:t>
            </a:r>
            <a:endParaRPr dirty="0"/>
          </a:p>
        </p:txBody>
      </p:sp>
      <p:sp>
        <p:nvSpPr>
          <p:cNvPr id="1566" name="Google Shape;1566;p45"/>
          <p:cNvSpPr txBox="1"/>
          <p:nvPr/>
        </p:nvSpPr>
        <p:spPr>
          <a:xfrm>
            <a:off x="5715526" y="4914209"/>
            <a:ext cx="159043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79527B"/>
                </a:solidFill>
                <a:latin typeface="Calibri"/>
                <a:ea typeface="Calibri"/>
                <a:cs typeface="Calibri"/>
                <a:sym typeface="Calibri"/>
              </a:rPr>
              <a:t>Keeping Still </a:t>
            </a:r>
            <a:endParaRPr dirty="0"/>
          </a:p>
        </p:txBody>
      </p:sp>
      <p:sp>
        <p:nvSpPr>
          <p:cNvPr id="1567" name="Google Shape;1567;p45"/>
          <p:cNvSpPr txBox="1"/>
          <p:nvPr/>
        </p:nvSpPr>
        <p:spPr>
          <a:xfrm>
            <a:off x="5951759" y="4668409"/>
            <a:ext cx="177513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err="1">
                <a:solidFill>
                  <a:srgbClr val="79527B"/>
                </a:solidFill>
                <a:latin typeface="Calibri"/>
                <a:ea typeface="Calibri"/>
                <a:cs typeface="Calibri"/>
                <a:sym typeface="Calibri"/>
              </a:rPr>
              <a:t>Waival</a:t>
            </a:r>
            <a:r>
              <a:rPr lang="de-DE" sz="1200" b="1" dirty="0">
                <a:solidFill>
                  <a:srgbClr val="79527B"/>
                </a:solidFill>
                <a:latin typeface="Calibri"/>
                <a:ea typeface="Calibri"/>
                <a:cs typeface="Calibri"/>
                <a:sym typeface="Calibri"/>
              </a:rPr>
              <a:t> of </a:t>
            </a:r>
            <a:r>
              <a:rPr lang="de-DE" sz="1200" b="1" dirty="0" err="1">
                <a:solidFill>
                  <a:srgbClr val="79527B"/>
                </a:solidFill>
                <a:latin typeface="Calibri"/>
                <a:ea typeface="Calibri"/>
                <a:cs typeface="Calibri"/>
                <a:sym typeface="Calibri"/>
              </a:rPr>
              <a:t>Receivables</a:t>
            </a:r>
            <a:endParaRPr dirty="0"/>
          </a:p>
        </p:txBody>
      </p:sp>
      <p:sp>
        <p:nvSpPr>
          <p:cNvPr id="1568" name="Google Shape;1568;p45"/>
          <p:cNvSpPr txBox="1"/>
          <p:nvPr/>
        </p:nvSpPr>
        <p:spPr>
          <a:xfrm>
            <a:off x="5404324" y="4428585"/>
            <a:ext cx="22304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err="1">
                <a:solidFill>
                  <a:srgbClr val="79527B"/>
                </a:solidFill>
                <a:latin typeface="Calibri"/>
                <a:ea typeface="Calibri"/>
                <a:cs typeface="Calibri"/>
                <a:sym typeface="Calibri"/>
              </a:rPr>
              <a:t>Postponement</a:t>
            </a:r>
            <a:r>
              <a:rPr lang="de-DE" sz="1200" b="1" dirty="0">
                <a:solidFill>
                  <a:srgbClr val="79527B"/>
                </a:solidFill>
                <a:latin typeface="Calibri"/>
                <a:ea typeface="Calibri"/>
                <a:cs typeface="Calibri"/>
                <a:sym typeface="Calibri"/>
              </a:rPr>
              <a:t> of </a:t>
            </a:r>
            <a:r>
              <a:rPr lang="de-DE" sz="1200" b="1" dirty="0" err="1">
                <a:solidFill>
                  <a:srgbClr val="79527B"/>
                </a:solidFill>
                <a:latin typeface="Calibri"/>
                <a:ea typeface="Calibri"/>
                <a:cs typeface="Calibri"/>
                <a:sym typeface="Calibri"/>
              </a:rPr>
              <a:t>Priority</a:t>
            </a:r>
            <a:r>
              <a:rPr lang="de-DE" sz="1200" b="1" dirty="0">
                <a:solidFill>
                  <a:srgbClr val="79527B"/>
                </a:solidFill>
                <a:latin typeface="Calibri"/>
                <a:ea typeface="Calibri"/>
                <a:cs typeface="Calibri"/>
                <a:sym typeface="Calibri"/>
              </a:rPr>
              <a:t> </a:t>
            </a:r>
            <a:endParaRPr dirty="0"/>
          </a:p>
        </p:txBody>
      </p:sp>
      <p:sp>
        <p:nvSpPr>
          <p:cNvPr id="1569" name="Google Shape;1569;p45"/>
          <p:cNvSpPr txBox="1"/>
          <p:nvPr/>
        </p:nvSpPr>
        <p:spPr>
          <a:xfrm>
            <a:off x="6564111" y="3877976"/>
            <a:ext cx="161311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79527B"/>
                </a:solidFill>
                <a:latin typeface="Calibri"/>
                <a:ea typeface="Calibri"/>
                <a:cs typeface="Calibri"/>
                <a:sym typeface="Calibri"/>
              </a:rPr>
              <a:t>Letter of Comfort</a:t>
            </a:r>
            <a:endParaRPr dirty="0"/>
          </a:p>
        </p:txBody>
      </p:sp>
      <p:sp>
        <p:nvSpPr>
          <p:cNvPr id="1570" name="Google Shape;1570;p45"/>
          <p:cNvSpPr txBox="1"/>
          <p:nvPr/>
        </p:nvSpPr>
        <p:spPr>
          <a:xfrm>
            <a:off x="5680758" y="5382619"/>
            <a:ext cx="175095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65253"/>
                </a:solidFill>
                <a:latin typeface="Calibri"/>
                <a:ea typeface="Calibri"/>
                <a:cs typeface="Calibri"/>
                <a:sym typeface="Calibri"/>
              </a:rPr>
              <a:t>Shareholder loan</a:t>
            </a:r>
            <a:endParaRPr/>
          </a:p>
        </p:txBody>
      </p:sp>
      <p:sp>
        <p:nvSpPr>
          <p:cNvPr id="1571" name="Google Shape;1571;p45"/>
          <p:cNvSpPr txBox="1"/>
          <p:nvPr/>
        </p:nvSpPr>
        <p:spPr>
          <a:xfrm>
            <a:off x="5656589" y="4136130"/>
            <a:ext cx="238828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Endowment of Capital Reserve</a:t>
            </a:r>
            <a:endParaRPr dirty="0"/>
          </a:p>
        </p:txBody>
      </p:sp>
      <p:sp>
        <p:nvSpPr>
          <p:cNvPr id="1572" name="Google Shape;1572;p45"/>
          <p:cNvSpPr txBox="1"/>
          <p:nvPr/>
        </p:nvSpPr>
        <p:spPr>
          <a:xfrm>
            <a:off x="7051883" y="4396239"/>
            <a:ext cx="28466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Extension of </a:t>
            </a:r>
            <a:r>
              <a:rPr lang="de-DE" sz="1200" b="1" dirty="0" err="1">
                <a:solidFill>
                  <a:srgbClr val="065253"/>
                </a:solidFill>
                <a:latin typeface="Calibri"/>
                <a:ea typeface="Calibri"/>
                <a:cs typeface="Calibri"/>
                <a:sym typeface="Calibri"/>
              </a:rPr>
              <a:t>short</a:t>
            </a:r>
            <a:r>
              <a:rPr lang="de-DE" sz="1200" b="1" dirty="0">
                <a:solidFill>
                  <a:srgbClr val="065253"/>
                </a:solidFill>
                <a:latin typeface="Calibri"/>
                <a:ea typeface="Calibri"/>
                <a:cs typeface="Calibri"/>
                <a:sym typeface="Calibri"/>
              </a:rPr>
              <a:t>-term </a:t>
            </a:r>
            <a:r>
              <a:rPr lang="de-DE" sz="1200" b="1" dirty="0" err="1">
                <a:solidFill>
                  <a:srgbClr val="065253"/>
                </a:solidFill>
                <a:latin typeface="Calibri"/>
                <a:ea typeface="Calibri"/>
                <a:cs typeface="Calibri"/>
                <a:sym typeface="Calibri"/>
              </a:rPr>
              <a:t>credit</a:t>
            </a:r>
            <a:r>
              <a:rPr lang="de-DE" sz="1200" b="1" dirty="0">
                <a:solidFill>
                  <a:srgbClr val="065253"/>
                </a:solidFill>
                <a:latin typeface="Calibri"/>
                <a:ea typeface="Calibri"/>
                <a:cs typeface="Calibri"/>
                <a:sym typeface="Calibri"/>
              </a:rPr>
              <a:t> </a:t>
            </a:r>
            <a:r>
              <a:rPr lang="de-DE" sz="1200" b="1" dirty="0" err="1">
                <a:solidFill>
                  <a:srgbClr val="065253"/>
                </a:solidFill>
                <a:latin typeface="Calibri"/>
                <a:ea typeface="Calibri"/>
                <a:cs typeface="Calibri"/>
                <a:sym typeface="Calibri"/>
              </a:rPr>
              <a:t>line</a:t>
            </a:r>
            <a:endParaRPr dirty="0"/>
          </a:p>
        </p:txBody>
      </p:sp>
      <p:sp>
        <p:nvSpPr>
          <p:cNvPr id="1573" name="Google Shape;1573;p45"/>
          <p:cNvSpPr txBox="1"/>
          <p:nvPr/>
        </p:nvSpPr>
        <p:spPr>
          <a:xfrm>
            <a:off x="7503500" y="4939352"/>
            <a:ext cx="247118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Working Capital Management</a:t>
            </a:r>
            <a:endParaRPr dirty="0"/>
          </a:p>
        </p:txBody>
      </p:sp>
      <p:sp>
        <p:nvSpPr>
          <p:cNvPr id="1574" name="Google Shape;1574;p45"/>
          <p:cNvSpPr txBox="1"/>
          <p:nvPr/>
        </p:nvSpPr>
        <p:spPr>
          <a:xfrm>
            <a:off x="7914051" y="4677774"/>
            <a:ext cx="231060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Wage and </a:t>
            </a:r>
            <a:r>
              <a:rPr lang="de-DE" sz="1200" b="1" dirty="0" err="1">
                <a:solidFill>
                  <a:srgbClr val="065253"/>
                </a:solidFill>
                <a:latin typeface="Calibri"/>
                <a:ea typeface="Calibri"/>
                <a:cs typeface="Calibri"/>
                <a:sym typeface="Calibri"/>
              </a:rPr>
              <a:t>Salary</a:t>
            </a:r>
            <a:r>
              <a:rPr lang="de-DE" sz="1200" b="1" dirty="0">
                <a:solidFill>
                  <a:srgbClr val="065253"/>
                </a:solidFill>
                <a:latin typeface="Calibri"/>
                <a:ea typeface="Calibri"/>
                <a:cs typeface="Calibri"/>
                <a:sym typeface="Calibri"/>
              </a:rPr>
              <a:t> </a:t>
            </a:r>
            <a:r>
              <a:rPr lang="de-DE" sz="1200" b="1" dirty="0" err="1">
                <a:solidFill>
                  <a:srgbClr val="065253"/>
                </a:solidFill>
                <a:latin typeface="Calibri"/>
                <a:ea typeface="Calibri"/>
                <a:cs typeface="Calibri"/>
                <a:sym typeface="Calibri"/>
              </a:rPr>
              <a:t>Concessions</a:t>
            </a:r>
            <a:endParaRPr dirty="0"/>
          </a:p>
        </p:txBody>
      </p:sp>
      <p:sp>
        <p:nvSpPr>
          <p:cNvPr id="1575" name="Google Shape;1575;p45"/>
          <p:cNvSpPr txBox="1"/>
          <p:nvPr/>
        </p:nvSpPr>
        <p:spPr>
          <a:xfrm>
            <a:off x="7884727" y="4145445"/>
            <a:ext cx="148214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Supplier </a:t>
            </a:r>
            <a:r>
              <a:rPr lang="de-DE" sz="1200" b="1" dirty="0" err="1">
                <a:solidFill>
                  <a:srgbClr val="065253"/>
                </a:solidFill>
                <a:latin typeface="Calibri"/>
                <a:ea typeface="Calibri"/>
                <a:cs typeface="Calibri"/>
                <a:sym typeface="Calibri"/>
              </a:rPr>
              <a:t>Loans</a:t>
            </a:r>
            <a:endParaRPr dirty="0"/>
          </a:p>
        </p:txBody>
      </p:sp>
      <p:sp>
        <p:nvSpPr>
          <p:cNvPr id="1576" name="Google Shape;1576;p45"/>
          <p:cNvSpPr txBox="1"/>
          <p:nvPr/>
        </p:nvSpPr>
        <p:spPr>
          <a:xfrm>
            <a:off x="8300292" y="3894651"/>
            <a:ext cx="111009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Short-time</a:t>
            </a:r>
            <a:endParaRPr dirty="0"/>
          </a:p>
        </p:txBody>
      </p:sp>
      <p:sp>
        <p:nvSpPr>
          <p:cNvPr id="1577" name="Google Shape;1577;p45"/>
          <p:cNvSpPr txBox="1"/>
          <p:nvPr/>
        </p:nvSpPr>
        <p:spPr>
          <a:xfrm>
            <a:off x="5856091" y="3645998"/>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65253"/>
                </a:solidFill>
                <a:latin typeface="Calibri"/>
                <a:ea typeface="Calibri"/>
                <a:cs typeface="Calibri"/>
                <a:sym typeface="Calibri"/>
              </a:rPr>
              <a:t>Bridge Loan</a:t>
            </a:r>
            <a:endParaRPr/>
          </a:p>
        </p:txBody>
      </p:sp>
      <p:sp>
        <p:nvSpPr>
          <p:cNvPr id="1578" name="Google Shape;1578;p45"/>
          <p:cNvSpPr txBox="1"/>
          <p:nvPr/>
        </p:nvSpPr>
        <p:spPr>
          <a:xfrm>
            <a:off x="9209151" y="4175987"/>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65253"/>
                </a:solidFill>
                <a:latin typeface="Calibri"/>
                <a:ea typeface="Calibri"/>
                <a:cs typeface="Calibri"/>
                <a:sym typeface="Calibri"/>
              </a:rPr>
              <a:t>Grant Loans</a:t>
            </a:r>
            <a:endParaRPr/>
          </a:p>
        </p:txBody>
      </p:sp>
      <p:sp>
        <p:nvSpPr>
          <p:cNvPr id="1579" name="Google Shape;1579;p45"/>
          <p:cNvSpPr txBox="1"/>
          <p:nvPr/>
        </p:nvSpPr>
        <p:spPr>
          <a:xfrm>
            <a:off x="9209151" y="3898988"/>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65253"/>
                </a:solidFill>
                <a:latin typeface="Calibri"/>
                <a:ea typeface="Calibri"/>
                <a:cs typeface="Calibri"/>
                <a:sym typeface="Calibri"/>
              </a:rPr>
              <a:t>Rehabilitation Loan</a:t>
            </a:r>
            <a:endParaRPr/>
          </a:p>
        </p:txBody>
      </p:sp>
      <p:sp>
        <p:nvSpPr>
          <p:cNvPr id="1580" name="Google Shape;1580;p45"/>
          <p:cNvSpPr txBox="1"/>
          <p:nvPr/>
        </p:nvSpPr>
        <p:spPr>
          <a:xfrm>
            <a:off x="6884130" y="3248981"/>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65253"/>
                </a:solidFill>
                <a:latin typeface="Calibri"/>
                <a:ea typeface="Calibri"/>
                <a:cs typeface="Calibri"/>
                <a:sym typeface="Calibri"/>
              </a:rPr>
              <a:t>Factoring</a:t>
            </a:r>
            <a:endParaRPr/>
          </a:p>
        </p:txBody>
      </p:sp>
      <p:sp>
        <p:nvSpPr>
          <p:cNvPr id="1581" name="Google Shape;1581;p45"/>
          <p:cNvSpPr txBox="1"/>
          <p:nvPr/>
        </p:nvSpPr>
        <p:spPr>
          <a:xfrm>
            <a:off x="6874863" y="3061001"/>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dirty="0">
                <a:solidFill>
                  <a:srgbClr val="065253"/>
                </a:solidFill>
                <a:latin typeface="Calibri"/>
                <a:ea typeface="Calibri"/>
                <a:cs typeface="Calibri"/>
                <a:sym typeface="Calibri"/>
              </a:rPr>
              <a:t>Sale and Lease Back</a:t>
            </a:r>
            <a:endParaRPr dirty="0"/>
          </a:p>
        </p:txBody>
      </p:sp>
      <p:sp>
        <p:nvSpPr>
          <p:cNvPr id="1582" name="Google Shape;1582;p45"/>
          <p:cNvSpPr txBox="1"/>
          <p:nvPr/>
        </p:nvSpPr>
        <p:spPr>
          <a:xfrm>
            <a:off x="7941785" y="2700267"/>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0B0F0"/>
                </a:solidFill>
                <a:latin typeface="Calibri"/>
                <a:ea typeface="Calibri"/>
                <a:cs typeface="Calibri"/>
                <a:sym typeface="Calibri"/>
              </a:rPr>
              <a:t>Restructuring</a:t>
            </a:r>
            <a:endParaRPr/>
          </a:p>
        </p:txBody>
      </p:sp>
      <p:sp>
        <p:nvSpPr>
          <p:cNvPr id="1583" name="Google Shape;1583;p45"/>
          <p:cNvSpPr txBox="1"/>
          <p:nvPr/>
        </p:nvSpPr>
        <p:spPr>
          <a:xfrm>
            <a:off x="9291658" y="2138985"/>
            <a:ext cx="17078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00B0F0"/>
                </a:solidFill>
                <a:latin typeface="Calibri"/>
                <a:ea typeface="Calibri"/>
                <a:cs typeface="Calibri"/>
                <a:sym typeface="Calibri"/>
              </a:rPr>
              <a:t>Debt-Equity Swap</a:t>
            </a:r>
            <a:endParaRPr/>
          </a:p>
          <a:p>
            <a:pPr marL="0" marR="0" lvl="0" indent="0" algn="ctr" rtl="0">
              <a:spcBef>
                <a:spcPts val="0"/>
              </a:spcBef>
              <a:spcAft>
                <a:spcPts val="0"/>
              </a:spcAft>
              <a:buNone/>
            </a:pPr>
            <a:r>
              <a:rPr lang="de-DE" sz="1200" b="1">
                <a:solidFill>
                  <a:srgbClr val="00B0F0"/>
                </a:solidFill>
                <a:latin typeface="Calibri"/>
                <a:ea typeface="Calibri"/>
                <a:cs typeface="Calibri"/>
                <a:sym typeface="Calibri"/>
              </a:rPr>
              <a:t>Debt-Mezzanine-Swap</a:t>
            </a:r>
            <a:endParaRPr/>
          </a:p>
        </p:txBody>
      </p:sp>
      <p:sp>
        <p:nvSpPr>
          <p:cNvPr id="1584" name="Google Shape;1584;p45"/>
          <p:cNvSpPr txBox="1"/>
          <p:nvPr/>
        </p:nvSpPr>
        <p:spPr>
          <a:xfrm>
            <a:off x="7728786" y="2192839"/>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Mezzanine Financing</a:t>
            </a:r>
            <a:endParaRPr/>
          </a:p>
        </p:txBody>
      </p:sp>
      <p:sp>
        <p:nvSpPr>
          <p:cNvPr id="1585" name="Google Shape;1585;p45"/>
          <p:cNvSpPr txBox="1"/>
          <p:nvPr/>
        </p:nvSpPr>
        <p:spPr>
          <a:xfrm>
            <a:off x="9974683" y="1879951"/>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Bonds</a:t>
            </a:r>
            <a:endParaRPr/>
          </a:p>
        </p:txBody>
      </p:sp>
      <p:sp>
        <p:nvSpPr>
          <p:cNvPr id="1586" name="Google Shape;1586;p45"/>
          <p:cNvSpPr txBox="1"/>
          <p:nvPr/>
        </p:nvSpPr>
        <p:spPr>
          <a:xfrm>
            <a:off x="9637170" y="2588137"/>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Addition to equity</a:t>
            </a:r>
            <a:endParaRPr/>
          </a:p>
        </p:txBody>
      </p:sp>
      <p:sp>
        <p:nvSpPr>
          <p:cNvPr id="1587" name="Google Shape;1587;p45"/>
          <p:cNvSpPr txBox="1"/>
          <p:nvPr/>
        </p:nvSpPr>
        <p:spPr>
          <a:xfrm>
            <a:off x="6874864" y="2445901"/>
            <a:ext cx="17078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Silent Partners</a:t>
            </a:r>
            <a:endParaRPr/>
          </a:p>
        </p:txBody>
      </p:sp>
      <p:sp>
        <p:nvSpPr>
          <p:cNvPr id="1588" name="Google Shape;1588;p45"/>
          <p:cNvSpPr txBox="1"/>
          <p:nvPr/>
        </p:nvSpPr>
        <p:spPr>
          <a:xfrm>
            <a:off x="8813994" y="5139087"/>
            <a:ext cx="198605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Repurchase of Receivables</a:t>
            </a:r>
            <a:endParaRPr/>
          </a:p>
        </p:txBody>
      </p:sp>
      <p:sp>
        <p:nvSpPr>
          <p:cNvPr id="1589" name="Google Shape;1589;p45"/>
          <p:cNvSpPr txBox="1"/>
          <p:nvPr/>
        </p:nvSpPr>
        <p:spPr>
          <a:xfrm>
            <a:off x="6209460" y="2768262"/>
            <a:ext cx="198605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Cash Management</a:t>
            </a:r>
            <a:endParaRPr/>
          </a:p>
        </p:txBody>
      </p:sp>
      <p:sp>
        <p:nvSpPr>
          <p:cNvPr id="1590" name="Google Shape;1590;p45"/>
          <p:cNvSpPr txBox="1"/>
          <p:nvPr/>
        </p:nvSpPr>
        <p:spPr>
          <a:xfrm>
            <a:off x="8177229" y="3268515"/>
            <a:ext cx="262282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Restructuring of collaterals</a:t>
            </a:r>
            <a:endParaRPr/>
          </a:p>
        </p:txBody>
      </p:sp>
      <p:sp>
        <p:nvSpPr>
          <p:cNvPr id="1591" name="Google Shape;1591;p45"/>
          <p:cNvSpPr txBox="1"/>
          <p:nvPr/>
        </p:nvSpPr>
        <p:spPr>
          <a:xfrm>
            <a:off x="6839914" y="3468844"/>
            <a:ext cx="262282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D89F11"/>
                </a:solidFill>
                <a:latin typeface="Calibri"/>
                <a:ea typeface="Calibri"/>
                <a:cs typeface="Calibri"/>
                <a:sym typeface="Calibri"/>
              </a:rPr>
              <a:t>Waival of pension commitments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4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A deferral typically requires a healthy relationship with the creditors, who must agree to the deferral.</a:t>
            </a:r>
            <a:endParaRPr/>
          </a:p>
        </p:txBody>
      </p:sp>
      <p:sp>
        <p:nvSpPr>
          <p:cNvPr id="1599" name="Google Shape;1599;p4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A deferral of due liabilities can help to avert direct illiquidity and thus minimise the acute risk of insolvency. However, the amount of the liabilities remains unchanged</a:t>
            </a:r>
            <a:endParaRPr/>
          </a:p>
        </p:txBody>
      </p:sp>
      <p:sp>
        <p:nvSpPr>
          <p:cNvPr id="1600" name="Google Shape;1600;p4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avert insolvency: deferral of due liabilities</a:t>
            </a:r>
            <a:endParaRPr/>
          </a:p>
        </p:txBody>
      </p:sp>
      <p:sp>
        <p:nvSpPr>
          <p:cNvPr id="1601" name="Google Shape;1601;p46"/>
          <p:cNvSpPr/>
          <p:nvPr/>
        </p:nvSpPr>
        <p:spPr>
          <a:xfrm>
            <a:off x="395127" y="1720321"/>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graphicFrame>
        <p:nvGraphicFramePr>
          <p:cNvPr id="1602" name="Google Shape;1602;p46"/>
          <p:cNvGraphicFramePr/>
          <p:nvPr/>
        </p:nvGraphicFramePr>
        <p:xfrm>
          <a:off x="3749039" y="1726641"/>
          <a:ext cx="8047825" cy="341888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800"/>
                        <a:t>Deferral</a:t>
                      </a:r>
                      <a:endParaRPr/>
                    </a:p>
                  </a:txBody>
                  <a:tcPr marL="91450" marR="91450" marT="45725" marB="45725">
                    <a:solidFill>
                      <a:srgbClr val="79527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400">
                          <a:solidFill>
                            <a:srgbClr val="595A59"/>
                          </a:solidFill>
                        </a:rPr>
                        <a:t>A deferral postpones the due date of a payment to a later point in time in the future. It is requested by the debtor and the creditor must agree to the deferral. During the period of deferment, the creditor does not enforce his claim. It is a bilateral contract, but can normally be revoked and terminated by the creditor at any time.</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79527B"/>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Heteronomous measure</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Internal financing measure</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Direct liquidity effect (disbursements are postponed)</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Normally no effect on the balance sheet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79527B"/>
                    </a:solidFill>
                  </a:tcPr>
                </a:tc>
                <a:tc>
                  <a:txBody>
                    <a:bodyPr/>
                    <a:lstStyle/>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Addressing the creditors by the debtor</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It is essential to put this in writing and ideally have it signed in order to document the deferral.</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p4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letter of comfort must be formulated in a legally sound manner so that it is actually able to avoid the obligation to file for insolvency.</a:t>
            </a:r>
            <a:endParaRPr/>
          </a:p>
        </p:txBody>
      </p:sp>
      <p:sp>
        <p:nvSpPr>
          <p:cNvPr id="1609" name="Google Shape;1609;p4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Letters of comfort are typically used between parent and subsidiary companies - but can also be issued by the shareholders or externally</a:t>
            </a:r>
            <a:endParaRPr/>
          </a:p>
        </p:txBody>
      </p:sp>
      <p:sp>
        <p:nvSpPr>
          <p:cNvPr id="1610" name="Google Shape;1610;p4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avert insolvency: Letter of comfort (I/II)</a:t>
            </a:r>
            <a:endParaRPr/>
          </a:p>
        </p:txBody>
      </p:sp>
      <p:sp>
        <p:nvSpPr>
          <p:cNvPr id="1611" name="Google Shape;1611;p47"/>
          <p:cNvSpPr/>
          <p:nvPr/>
        </p:nvSpPr>
        <p:spPr>
          <a:xfrm>
            <a:off x="395127" y="1720321"/>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graphicFrame>
        <p:nvGraphicFramePr>
          <p:cNvPr id="1612" name="Google Shape;1612;p47"/>
          <p:cNvGraphicFramePr/>
          <p:nvPr/>
        </p:nvGraphicFramePr>
        <p:xfrm>
          <a:off x="3749039" y="1726641"/>
          <a:ext cx="8047825" cy="408942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800"/>
                        <a:t>Letter of Comfort</a:t>
                      </a:r>
                      <a:endParaRPr/>
                    </a:p>
                  </a:txBody>
                  <a:tcPr marL="91450" marR="91450" marT="45725" marB="45725">
                    <a:solidFill>
                      <a:srgbClr val="79527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400">
                          <a:solidFill>
                            <a:srgbClr val="595A59"/>
                          </a:solidFill>
                        </a:rPr>
                        <a:t>A letter of comfort exists when one (legal) person, the patron, makes a statement to secure the liabilities of another (legal) person, the protégé, against a third party. Letters of comfort show versatile possibilities of structuring. If they are to be used as a means of restructuring, their content is of decisive importance. In general, a distinction is made between soft and hard letters of comfort and between external and internal letters of comfort.</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A “</a:t>
                      </a:r>
                      <a:r>
                        <a:rPr lang="de-DE" sz="1400" b="1">
                          <a:solidFill>
                            <a:srgbClr val="595A59"/>
                          </a:solidFill>
                        </a:rPr>
                        <a:t>soft” letter of comfort </a:t>
                      </a:r>
                      <a:r>
                        <a:rPr lang="de-DE" sz="1400">
                          <a:solidFill>
                            <a:srgbClr val="595A59"/>
                          </a:solidFill>
                        </a:rPr>
                        <a:t>is understood to be a general, purely knowing declaration by the patron. For example, a parent company may declare that it will stand behind its subsidiary at all times. Such assurances and confirmations are also referred to as goodwill declarations. The declaration does not give grounds for an obligation on the part of the patron to provide the protégé with financial resources. It is therefore unsuitable as a restructuring instrument.</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Continued on the next slide</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a:t>… know the essential characteristics of a liquidity crisis</a:t>
            </a:r>
            <a:endParaRPr/>
          </a:p>
          <a:p>
            <a:pPr marL="228600" lvl="0" indent="-228600" algn="l" rtl="0">
              <a:lnSpc>
                <a:spcPct val="90000"/>
              </a:lnSpc>
              <a:spcBef>
                <a:spcPts val="1000"/>
              </a:spcBef>
              <a:spcAft>
                <a:spcPts val="0"/>
              </a:spcAft>
              <a:buClr>
                <a:schemeClr val="lt1"/>
              </a:buClr>
              <a:buSzPts val="2400"/>
              <a:buNone/>
            </a:pPr>
            <a:r>
              <a:rPr lang="de-DE"/>
              <a:t>… know how to reduce the probability of your SME facing insolvency</a:t>
            </a:r>
            <a:endParaRPr/>
          </a:p>
          <a:p>
            <a:pPr marL="228600" lvl="0" indent="-228600" algn="l" rtl="0">
              <a:lnSpc>
                <a:spcPct val="90000"/>
              </a:lnSpc>
              <a:spcBef>
                <a:spcPts val="1000"/>
              </a:spcBef>
              <a:spcAft>
                <a:spcPts val="0"/>
              </a:spcAft>
              <a:buClr>
                <a:schemeClr val="lt1"/>
              </a:buClr>
              <a:buSzPts val="2400"/>
              <a:buNone/>
            </a:pPr>
            <a:r>
              <a:rPr lang="de-DE"/>
              <a:t>… be familiar with the basic structure of liquidity planning </a:t>
            </a:r>
            <a:endParaRPr/>
          </a:p>
          <a:p>
            <a:pPr marL="228600" lvl="0" indent="-228600" algn="l" rtl="0">
              <a:lnSpc>
                <a:spcPct val="90000"/>
              </a:lnSpc>
              <a:spcBef>
                <a:spcPts val="1000"/>
              </a:spcBef>
              <a:spcAft>
                <a:spcPts val="0"/>
              </a:spcAft>
              <a:buClr>
                <a:schemeClr val="lt1"/>
              </a:buClr>
              <a:buSzPts val="2400"/>
              <a:buNone/>
            </a:pPr>
            <a:r>
              <a:rPr lang="de-DE"/>
              <a:t>… be familiar with a practical example of liquidity planning</a:t>
            </a:r>
            <a:endParaRPr/>
          </a:p>
          <a:p>
            <a:pPr marL="228600" lvl="0" indent="-228600" algn="l" rtl="0">
              <a:lnSpc>
                <a:spcPct val="90000"/>
              </a:lnSpc>
              <a:spcBef>
                <a:spcPts val="1000"/>
              </a:spcBef>
              <a:spcAft>
                <a:spcPts val="0"/>
              </a:spcAft>
              <a:buClr>
                <a:schemeClr val="lt1"/>
              </a:buClr>
              <a:buSzPts val="2400"/>
              <a:buNone/>
            </a:pPr>
            <a:r>
              <a:rPr lang="de-DE"/>
              <a:t>…know the key financial and liquidity ratios</a:t>
            </a:r>
            <a:endParaRPr/>
          </a:p>
        </p:txBody>
      </p:sp>
      <p:sp>
        <p:nvSpPr>
          <p:cNvPr id="850" name="Google Shape;850;p5"/>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a:t>After completing this module, you will…</a:t>
            </a:r>
            <a:endParaRPr/>
          </a:p>
        </p:txBody>
      </p:sp>
      <p:pic>
        <p:nvPicPr>
          <p:cNvPr id="851" name="Google Shape;851;p5" descr="Ein Bild, das Text enthält.&#10;&#10;Automatisch generierte Beschreibung"/>
          <p:cNvPicPr preferRelativeResize="0">
            <a:picLocks noGrp="1"/>
          </p:cNvPicPr>
          <p:nvPr>
            <p:ph type="pic" idx="2"/>
          </p:nvPr>
        </p:nvPicPr>
        <p:blipFill rotWithShape="1">
          <a:blip r:embed="rId3">
            <a:alphaModFix/>
          </a:blip>
          <a:srcRect l="29940" r="29939"/>
          <a:stretch/>
        </p:blipFill>
        <p:spPr>
          <a:xfrm>
            <a:off x="6852062" y="228600"/>
            <a:ext cx="5105121" cy="6362700"/>
          </a:xfrm>
          <a:prstGeom prst="rect">
            <a:avLst/>
          </a:prstGeom>
          <a:solidFill>
            <a:schemeClr val="lt1"/>
          </a:solidFill>
          <a:ln>
            <a:noFill/>
          </a:ln>
        </p:spPr>
      </p:pic>
      <p:sp>
        <p:nvSpPr>
          <p:cNvPr id="852" name="Google Shape;852;p5"/>
          <p:cNvSpPr txBox="1"/>
          <p:nvPr/>
        </p:nvSpPr>
        <p:spPr>
          <a:xfrm>
            <a:off x="6823682" y="6262490"/>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rgbClr val="595A59"/>
                </a:solidFill>
                <a:latin typeface="Calibri"/>
                <a:ea typeface="Calibri"/>
                <a:cs typeface="Calibri"/>
                <a:sym typeface="Calibri"/>
              </a:rPr>
              <a:t>Photo: Adobe Stock</a:t>
            </a:r>
            <a:endParaRPr sz="1000">
              <a:solidFill>
                <a:srgbClr val="595A59"/>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4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letter of comfort must be formulated in a legally sound manner so that it is actually able to avoid the obligation to file for insolvency.</a:t>
            </a:r>
            <a:endParaRPr/>
          </a:p>
        </p:txBody>
      </p:sp>
      <p:sp>
        <p:nvSpPr>
          <p:cNvPr id="1619" name="Google Shape;1619;p4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Letters of comfort are typically used between parent and subsidiary companies - but can also be issued by the shareholders or externally</a:t>
            </a:r>
            <a:endParaRPr/>
          </a:p>
        </p:txBody>
      </p:sp>
      <p:sp>
        <p:nvSpPr>
          <p:cNvPr id="1620" name="Google Shape;1620;p4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avert insolvency: Letter of comfort (II/II)</a:t>
            </a:r>
            <a:endParaRPr/>
          </a:p>
        </p:txBody>
      </p:sp>
      <p:sp>
        <p:nvSpPr>
          <p:cNvPr id="1621" name="Google Shape;1621;p48"/>
          <p:cNvSpPr/>
          <p:nvPr/>
        </p:nvSpPr>
        <p:spPr>
          <a:xfrm>
            <a:off x="395127" y="1720321"/>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graphicFrame>
        <p:nvGraphicFramePr>
          <p:cNvPr id="1622" name="Google Shape;1622;p48"/>
          <p:cNvGraphicFramePr/>
          <p:nvPr/>
        </p:nvGraphicFramePr>
        <p:xfrm>
          <a:off x="3749039" y="1726641"/>
          <a:ext cx="8047825" cy="427232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800"/>
                        <a:t>Letter of Comfort (continued)</a:t>
                      </a:r>
                      <a:endParaRPr/>
                    </a:p>
                  </a:txBody>
                  <a:tcPr marL="91450" marR="91450" marT="45725" marB="45725">
                    <a:solidFill>
                      <a:srgbClr val="79527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400">
                          <a:solidFill>
                            <a:srgbClr val="595A59"/>
                          </a:solidFill>
                        </a:rPr>
                        <a:t>Continued from previous slide:</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In contrast, “</a:t>
                      </a:r>
                      <a:r>
                        <a:rPr lang="de-DE" sz="1400" b="1">
                          <a:solidFill>
                            <a:srgbClr val="595A59"/>
                          </a:solidFill>
                        </a:rPr>
                        <a:t>hard” letters of comfort </a:t>
                      </a:r>
                      <a:r>
                        <a:rPr lang="de-DE" sz="1400">
                          <a:solidFill>
                            <a:srgbClr val="595A59"/>
                          </a:solidFill>
                        </a:rPr>
                        <a:t>are those that oblige the patron to establish or improve the economic performance of the protégé. The reason given here is a contractual obligation on the part of the parent company to provide its subsidiary with the necessary (financial) resources. For this reason, the term "patronage contract" or "patronage agreement" is often used in this context. The content and scope of the obligation can be freely agreed. The wording of the letter of comfort is therefore decisive.</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79527B"/>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over-indebtedness (securing of existing or new liabilities)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the obligation to file for insolvency, as the patron vouches for the 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Heteronomous measure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79527B"/>
                    </a:solidFill>
                  </a:tcPr>
                </a:tc>
                <a:tc>
                  <a:txBody>
                    <a:bodyPr/>
                    <a:lstStyle/>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Issuance of the letter of comfort by the patron</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Observe accounting rules for letters of comfort</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4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Subordination means that the creditor declares a provisional waiver of the fulfilment of his claim in order to put other creditors in a better position.</a:t>
            </a:r>
            <a:endParaRPr/>
          </a:p>
        </p:txBody>
      </p:sp>
      <p:sp>
        <p:nvSpPr>
          <p:cNvPr id="1629" name="Google Shape;1629;p4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Subordination of a claim may serve to avoid the obligation to file for insolvency</a:t>
            </a:r>
            <a:endParaRPr/>
          </a:p>
        </p:txBody>
      </p:sp>
      <p:sp>
        <p:nvSpPr>
          <p:cNvPr id="1630" name="Google Shape;1630;p4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for averting insolvency: subordination</a:t>
            </a:r>
            <a:endParaRPr/>
          </a:p>
        </p:txBody>
      </p:sp>
      <p:sp>
        <p:nvSpPr>
          <p:cNvPr id="1631" name="Google Shape;1631;p49"/>
          <p:cNvSpPr/>
          <p:nvPr/>
        </p:nvSpPr>
        <p:spPr>
          <a:xfrm>
            <a:off x="395127" y="1720321"/>
            <a:ext cx="1501729" cy="232669"/>
          </a:xfrm>
          <a:prstGeom prst="rect">
            <a:avLst/>
          </a:prstGeom>
          <a:solidFill>
            <a:srgbClr val="79527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Solvency</a:t>
            </a:r>
            <a:endParaRPr/>
          </a:p>
        </p:txBody>
      </p:sp>
      <p:graphicFrame>
        <p:nvGraphicFramePr>
          <p:cNvPr id="1632" name="Google Shape;1632;p49"/>
          <p:cNvGraphicFramePr/>
          <p:nvPr/>
        </p:nvGraphicFramePr>
        <p:xfrm>
          <a:off x="3749039" y="1726641"/>
          <a:ext cx="8047825" cy="341888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800"/>
                        <a:t>Subordination of Claims</a:t>
                      </a:r>
                      <a:endParaRPr/>
                    </a:p>
                  </a:txBody>
                  <a:tcPr marL="91450" marR="91450" marT="45725" marB="45725">
                    <a:solidFill>
                      <a:srgbClr val="79527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de-DE" sz="1400">
                          <a:solidFill>
                            <a:srgbClr val="595A59"/>
                          </a:solidFill>
                        </a:rPr>
                        <a:t>By means of a subordination agreement for his claim, the creditor temporarily waives the fulfilment of his claim in order to put other (potential) creditors in a better position or to prevent over-indebtedness of a company within the meaning of the Insolvency </a:t>
                      </a:r>
                      <a:r>
                        <a:rPr lang="de-DE">
                          <a:solidFill>
                            <a:srgbClr val="595A59"/>
                          </a:solidFill>
                        </a:rPr>
                        <a:t>C</a:t>
                      </a:r>
                      <a:r>
                        <a:rPr lang="de-DE" sz="1400">
                          <a:solidFill>
                            <a:srgbClr val="595A59"/>
                          </a:solidFill>
                        </a:rPr>
                        <a:t>ode.</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79527B"/>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over indebtedness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the obligation to file for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Creditors are subordinated in the event of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Normally no effect on the balance sheet</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Heteronomous measure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79527B"/>
                    </a:solidFill>
                  </a:tcPr>
                </a:tc>
                <a:tc>
                  <a:txBody>
                    <a:bodyPr/>
                    <a:lstStyle/>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It is essential to check legally secure formulation of subordination</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Check obligations to passivation</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5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Liquidity reserves are often deposited with the financing banks as collateral - in these cases, an agreement must be reached with the secured party on the use of the funds, in particular on what proportion actually flows to the company as liquidity - and what proportion flows to the secured party.</a:t>
            </a:r>
            <a:endParaRPr/>
          </a:p>
        </p:txBody>
      </p:sp>
      <p:sp>
        <p:nvSpPr>
          <p:cNvPr id="1639" name="Google Shape;1639;p5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If liquidity reserves exist, releasing them is a measure that can be implemented in the short term to secure liquidity - however, it must be checked whether the reserves already serve as a guarantee for financing</a:t>
            </a:r>
            <a:endParaRPr/>
          </a:p>
        </p:txBody>
      </p:sp>
      <p:sp>
        <p:nvSpPr>
          <p:cNvPr id="1640" name="Google Shape;1640;p5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Release of liquidity reserves</a:t>
            </a:r>
            <a:endParaRPr/>
          </a:p>
        </p:txBody>
      </p:sp>
      <p:graphicFrame>
        <p:nvGraphicFramePr>
          <p:cNvPr id="1641" name="Google Shape;1641;p50"/>
          <p:cNvGraphicFramePr/>
          <p:nvPr/>
        </p:nvGraphicFramePr>
        <p:xfrm>
          <a:off x="3749039" y="1726641"/>
          <a:ext cx="8047825" cy="320552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Release of liquidity reserves</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Release of liquidity reserves, for example through the sale of shares, stakes in affiliated companies or liquidation of long-term fixed-term deposits, etc.</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Creation of liquidity for restructuring</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Autonomous measure</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Internal financing measure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Check whether liquidity reserves serve as collateral for liabilities</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Create an overview of secured and unsecured liquidity reserves</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Dispose of reserves that are not collateralized</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If necessary, reach agreement with the collateral takers on the extent to which collateralized liquidity reserves can also be used</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42" name="Google Shape;1642;p50"/>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sale of non-operating assets can also have positive psychological effects. For example, if the company's management gives up luxury items, this also sends a signal to the employees.</a:t>
            </a:r>
            <a:endParaRPr/>
          </a:p>
        </p:txBody>
      </p:sp>
      <p:sp>
        <p:nvSpPr>
          <p:cNvPr id="1649" name="Google Shape;1649;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sale of non-operating assets can make an important contribution to securing liquidity - and in some circumstances also send an important psychological signal to employees</a:t>
            </a:r>
            <a:endParaRPr/>
          </a:p>
        </p:txBody>
      </p:sp>
      <p:sp>
        <p:nvSpPr>
          <p:cNvPr id="1650" name="Google Shape;1650;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Sale of non-operating assets</a:t>
            </a:r>
            <a:endParaRPr/>
          </a:p>
        </p:txBody>
      </p:sp>
      <p:graphicFrame>
        <p:nvGraphicFramePr>
          <p:cNvPr id="1651" name="Google Shape;1651;p51"/>
          <p:cNvGraphicFramePr/>
          <p:nvPr/>
        </p:nvGraphicFramePr>
        <p:xfrm>
          <a:off x="3749039" y="1726641"/>
          <a:ext cx="8047825" cy="384560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Sale of non-operating assets</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Sale of assets that are not used in operations. For example: </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Sale of reserve land for expansion</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Real estate no longer required</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Machinery no longer required</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Luxury items</a:t>
                      </a:r>
                      <a:endParaRPr/>
                    </a:p>
                    <a:p>
                      <a:pPr marL="0" marR="0" lvl="0" indent="0" algn="l" rtl="0">
                        <a:spcBef>
                          <a:spcPts val="0"/>
                        </a:spcBef>
                        <a:spcAft>
                          <a:spcPts val="0"/>
                        </a:spcAft>
                        <a:buClr>
                          <a:schemeClr val="dk1"/>
                        </a:buClr>
                        <a:buSzPts val="1400"/>
                        <a:buFont typeface="Calibri"/>
                        <a:buNone/>
                      </a:pPr>
                      <a:endParaRPr sz="1400">
                        <a:solidFill>
                          <a:srgbClr val="595A59"/>
                        </a:solidFill>
                      </a:endParaRPr>
                    </a:p>
                    <a:p>
                      <a:pPr marL="0" marR="0" lvl="0" indent="0" algn="l" rtl="0">
                        <a:spcBef>
                          <a:spcPts val="0"/>
                        </a:spcBef>
                        <a:spcAft>
                          <a:spcPts val="0"/>
                        </a:spcAft>
                        <a:buClr>
                          <a:srgbClr val="595A59"/>
                        </a:buClr>
                        <a:buSzPts val="1400"/>
                        <a:buFont typeface="Calibri"/>
                        <a:buNone/>
                      </a:pPr>
                      <a:r>
                        <a:rPr lang="de-DE" sz="1400">
                          <a:solidFill>
                            <a:srgbClr val="595A59"/>
                          </a:solidFill>
                        </a:rPr>
                        <a:t>It is essential to consider whether these items serve as collateral for existing financing.</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the obligation to file for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Creation of liquidity for restructuring</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Autonomous measure</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Internal financing measure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Check whether the assets serve as collateral for liabilities</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Check tax effects (if there are taxable capital gains)</a:t>
                      </a:r>
                      <a:endParaRPr/>
                    </a:p>
                    <a:p>
                      <a:pPr marL="342900" marR="0" lvl="0" indent="-342900" algn="l" rtl="0">
                        <a:spcBef>
                          <a:spcPts val="0"/>
                        </a:spcBef>
                        <a:spcAft>
                          <a:spcPts val="0"/>
                        </a:spcAft>
                        <a:buClr>
                          <a:srgbClr val="595A59"/>
                        </a:buClr>
                        <a:buSzPts val="1400"/>
                        <a:buFont typeface="Calibri"/>
                        <a:buAutoNum type="arabicPeriod"/>
                      </a:pPr>
                      <a:r>
                        <a:rPr lang="de-DE" sz="1400">
                          <a:solidFill>
                            <a:srgbClr val="595A59"/>
                          </a:solidFill>
                        </a:rPr>
                        <a:t>Sell the assets that are no longer needed</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52" name="Google Shape;1652;p51"/>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5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Optimization of the receivables side of the business aims to collect payments more quickly and minimize payment defaults or associated risks.</a:t>
            </a:r>
            <a:endParaRPr/>
          </a:p>
        </p:txBody>
      </p:sp>
      <p:sp>
        <p:nvSpPr>
          <p:cNvPr id="1659" name="Google Shape;1659;p5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In some cases, considerable liquidity effects can be achieved by optimizing working capital management. In this context, receivables, inventories and liabilities are to be optimized</a:t>
            </a:r>
            <a:endParaRPr/>
          </a:p>
        </p:txBody>
      </p:sp>
      <p:sp>
        <p:nvSpPr>
          <p:cNvPr id="1660" name="Google Shape;1660;p5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Working capital management (I/III) - Receivables optimization</a:t>
            </a:r>
            <a:endParaRPr/>
          </a:p>
        </p:txBody>
      </p:sp>
      <p:graphicFrame>
        <p:nvGraphicFramePr>
          <p:cNvPr id="1661" name="Google Shape;1661;p52"/>
          <p:cNvGraphicFramePr/>
          <p:nvPr/>
        </p:nvGraphicFramePr>
        <p:xfrm>
          <a:off x="3749039" y="1726641"/>
          <a:ext cx="8047825" cy="347476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Working Capital Management - Receivables optimization</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Implementation of measures to improve the receivables side of the business - for example, through:</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Factoring (sale of receivables)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Optimization of the dunning process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Shortening of payment terms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Risk hedging (checking creditworthiness, hedging against interest and currency risks)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Shortening of sales-to-payment cycles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Avoidance of payment defaults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Creation of liquidity for restructuring</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0" marR="0" lvl="0" indent="0" algn="l" rtl="0">
                        <a:spcBef>
                          <a:spcPts val="0"/>
                        </a:spcBef>
                        <a:spcAft>
                          <a:spcPts val="0"/>
                        </a:spcAft>
                        <a:buClr>
                          <a:srgbClr val="595A59"/>
                        </a:buClr>
                        <a:buSzPts val="1400"/>
                        <a:buFont typeface="Calibri"/>
                        <a:buNone/>
                      </a:pPr>
                      <a:r>
                        <a:rPr lang="de-DE" sz="1400">
                          <a:solidFill>
                            <a:srgbClr val="595A59"/>
                          </a:solidFill>
                        </a:rPr>
                        <a:t>Check the potential of the individual possible measures with external help if necessary.</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62" name="Google Shape;1662;p52"/>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5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purpose of optimizing inventory management is to reduce the amount of capital tied up in order to free up liquidity. However, care must be taken to ensure that, for example, there are no production stoppages if parts are not available.</a:t>
            </a:r>
            <a:endParaRPr/>
          </a:p>
        </p:txBody>
      </p:sp>
      <p:sp>
        <p:nvSpPr>
          <p:cNvPr id="1669" name="Google Shape;1669;p5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In some cases, considerable liquidity effects can be achieved by optimizing working capital management. In this context, receivables, inventories and liabilities are to be optimized</a:t>
            </a:r>
            <a:endParaRPr/>
          </a:p>
        </p:txBody>
      </p:sp>
      <p:sp>
        <p:nvSpPr>
          <p:cNvPr id="1670" name="Google Shape;1670;p5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Working capital management (II/III) - Inventory optimization</a:t>
            </a:r>
            <a:endParaRPr/>
          </a:p>
        </p:txBody>
      </p:sp>
      <p:graphicFrame>
        <p:nvGraphicFramePr>
          <p:cNvPr id="1671" name="Google Shape;1671;p53"/>
          <p:cNvGraphicFramePr/>
          <p:nvPr/>
        </p:nvGraphicFramePr>
        <p:xfrm>
          <a:off x="3749039" y="1726641"/>
          <a:ext cx="8047825" cy="304804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Working Capital Management - Inventory optimization</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Implementation of measures to reduce capital commitment in the warehouse - for example by: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Reduction of inventory levels (reduction of safety stock)</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Special sales campaigns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Consignment stock</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Just in time production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Reduction of capital commitment</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Creation of liquidity for restructuring</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0" marR="0" lvl="0" indent="0" algn="l" rtl="0">
                        <a:spcBef>
                          <a:spcPts val="0"/>
                        </a:spcBef>
                        <a:spcAft>
                          <a:spcPts val="0"/>
                        </a:spcAft>
                        <a:buClr>
                          <a:srgbClr val="595A59"/>
                        </a:buClr>
                        <a:buSzPts val="1400"/>
                        <a:buFont typeface="Calibri"/>
                        <a:buNone/>
                      </a:pPr>
                      <a:r>
                        <a:rPr lang="de-DE" sz="1400">
                          <a:solidFill>
                            <a:srgbClr val="595A59"/>
                          </a:solidFill>
                        </a:rPr>
                        <a:t>Check the potential of the individual possible measures with external help if necessary.</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72" name="Google Shape;1672;p53"/>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p5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tight liquidity situation can be improved in the medium term by extending payment terms and improving conditions (for example, bonuses or cash discounts).</a:t>
            </a:r>
            <a:endParaRPr/>
          </a:p>
        </p:txBody>
      </p:sp>
      <p:sp>
        <p:nvSpPr>
          <p:cNvPr id="1679" name="Google Shape;1679;p5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In some cases, considerable liquidity effects can be achieved by optimizing working capital management. In this context, receivables, inventories and liabilities are to be optimized</a:t>
            </a:r>
            <a:endParaRPr/>
          </a:p>
        </p:txBody>
      </p:sp>
      <p:sp>
        <p:nvSpPr>
          <p:cNvPr id="1680" name="Google Shape;1680;p5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Working capital management (III/III) - Optimization of liabilities</a:t>
            </a:r>
            <a:endParaRPr/>
          </a:p>
        </p:txBody>
      </p:sp>
      <p:graphicFrame>
        <p:nvGraphicFramePr>
          <p:cNvPr id="1681" name="Google Shape;1681;p54"/>
          <p:cNvGraphicFramePr/>
          <p:nvPr/>
        </p:nvGraphicFramePr>
        <p:xfrm>
          <a:off x="3749039" y="1726641"/>
          <a:ext cx="8047825" cy="226064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Working Capital Management – Optimization of liabilities</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Implementation of measures to optimize liabilities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Extension of payment terms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Negotiation of cash discounts / supplier bonuses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Creation of liquidity for restructuring</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0" marR="0" lvl="0" indent="0" algn="l" rtl="0">
                        <a:spcBef>
                          <a:spcPts val="0"/>
                        </a:spcBef>
                        <a:spcAft>
                          <a:spcPts val="0"/>
                        </a:spcAft>
                        <a:buClr>
                          <a:srgbClr val="595A59"/>
                        </a:buClr>
                        <a:buSzPts val="1400"/>
                        <a:buFont typeface="Calibri"/>
                        <a:buNone/>
                      </a:pPr>
                      <a:r>
                        <a:rPr lang="de-DE" sz="1400">
                          <a:solidFill>
                            <a:srgbClr val="595A59"/>
                          </a:solidFill>
                        </a:rPr>
                        <a:t>Check the potential of the individual possible measures with external help if necessary.</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82" name="Google Shape;1682;p54"/>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5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Sale and lease-backs can, under certain circumstances, generate considerable short-term liquidity effects. On the positive side, the creditworthiness of the company plays a subordinate role here, as the focus is on the saleability of the asset. However, the leasing rates are a burden on liquidity in the long term and this is typically a costly type of financing.</a:t>
            </a:r>
            <a:endParaRPr/>
          </a:p>
        </p:txBody>
      </p:sp>
      <p:sp>
        <p:nvSpPr>
          <p:cNvPr id="1689" name="Google Shape;1689;p5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Through sale and lease back, companies may be able to achieve significant liquidity effects by selling assets to a leasing company and then "leasing them back" from that company </a:t>
            </a:r>
            <a:endParaRPr/>
          </a:p>
        </p:txBody>
      </p:sp>
      <p:sp>
        <p:nvSpPr>
          <p:cNvPr id="1690" name="Google Shape;1690;p5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Sale and lease back</a:t>
            </a:r>
            <a:endParaRPr/>
          </a:p>
        </p:txBody>
      </p:sp>
      <p:graphicFrame>
        <p:nvGraphicFramePr>
          <p:cNvPr id="1691" name="Google Shape;1691;p55"/>
          <p:cNvGraphicFramePr/>
          <p:nvPr/>
        </p:nvGraphicFramePr>
        <p:xfrm>
          <a:off x="3749039" y="1726641"/>
          <a:ext cx="8047825" cy="369828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Sale and Lease Back</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Sale and lease</a:t>
                      </a:r>
                      <a:r>
                        <a:rPr lang="de-DE">
                          <a:solidFill>
                            <a:srgbClr val="595A59"/>
                          </a:solidFill>
                        </a:rPr>
                        <a:t>-</a:t>
                      </a:r>
                      <a:r>
                        <a:rPr lang="de-DE" sz="1400">
                          <a:solidFill>
                            <a:srgbClr val="595A59"/>
                          </a:solidFill>
                        </a:rPr>
                        <a:t>back is a financing method in which companies sell parts of their fixed assets to a leasing company and subsequently lease them for further use.</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Fixed assets include, for example, machinery, vehicles, land and real estate. In this way, the company receives the purchase price and thus obtains liquid funds, but can continue to use the asset. This is particularly important for production companies that rely on the continued use of their machinery.</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When the lease expires, the company buys back the leased asset.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One-time liquidity effect</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Long-term liquidity burden</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0" marR="0" lvl="0" indent="0" algn="l" rtl="0">
                        <a:spcBef>
                          <a:spcPts val="0"/>
                        </a:spcBef>
                        <a:spcAft>
                          <a:spcPts val="0"/>
                        </a:spcAft>
                        <a:buClr>
                          <a:srgbClr val="595A59"/>
                        </a:buClr>
                        <a:buSzPts val="1400"/>
                        <a:buFont typeface="Calibri"/>
                        <a:buNone/>
                      </a:pPr>
                      <a:r>
                        <a:rPr lang="de-DE" sz="1400">
                          <a:solidFill>
                            <a:srgbClr val="595A59"/>
                          </a:solidFill>
                        </a:rPr>
                        <a:t>Check if the assets serve as collateral for existing financing.</a:t>
                      </a:r>
                      <a:endParaRPr/>
                    </a:p>
                  </a:txBody>
                  <a:tcPr marL="91450" marR="91450" marT="45725" marB="45725"/>
                </a:tc>
                <a:extLst>
                  <a:ext uri="{0D108BD9-81ED-4DB2-BD59-A6C34878D82A}">
                    <a16:rowId xmlns:a16="http://schemas.microsoft.com/office/drawing/2014/main" val="10003"/>
                  </a:ext>
                </a:extLst>
              </a:tr>
            </a:tbl>
          </a:graphicData>
        </a:graphic>
      </p:graphicFrame>
      <p:sp>
        <p:nvSpPr>
          <p:cNvPr id="1692" name="Google Shape;1692;p55"/>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5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1800"/>
              <a:buNone/>
            </a:pPr>
            <a:r>
              <a:rPr lang="en-GB" dirty="0"/>
              <a:t>Typically, the factoring company also takes over the sending of invoices and the dunning process. </a:t>
            </a:r>
            <a:endParaRPr dirty="0"/>
          </a:p>
        </p:txBody>
      </p:sp>
      <p:sp>
        <p:nvSpPr>
          <p:cNvPr id="1699" name="Google Shape;1699;p5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Factoring is used to generate cash inflows on receivables before they fall due</a:t>
            </a:r>
            <a:endParaRPr/>
          </a:p>
        </p:txBody>
      </p:sp>
      <p:sp>
        <p:nvSpPr>
          <p:cNvPr id="1700" name="Google Shape;1700;p5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Factoring</a:t>
            </a:r>
            <a:endParaRPr/>
          </a:p>
        </p:txBody>
      </p:sp>
      <p:graphicFrame>
        <p:nvGraphicFramePr>
          <p:cNvPr id="1701" name="Google Shape;1701;p56"/>
          <p:cNvGraphicFramePr/>
          <p:nvPr/>
        </p:nvGraphicFramePr>
        <p:xfrm>
          <a:off x="3749039" y="1726641"/>
          <a:ext cx="8047825" cy="405896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Factoring</a:t>
                      </a:r>
                      <a:endParaRPr/>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Factoring is a method of financing whereby a company sells outstanding receivables from customers before they are due to a financial services provider, who then pays them out immediately.</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Typically, a framework agreement is concluded with a factoring company, which provides for the factoring company to purchase a large part of the receivables (subject to a credit check) in a systematic process.</a:t>
                      </a:r>
                      <a:endParaRPr sz="1400">
                        <a:solidFill>
                          <a:srgbClr val="595A59"/>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Advance payments on receivables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Liquidity effect</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Balance sheet effect</a:t>
                      </a:r>
                      <a:endParaRPr sz="1400">
                        <a:solidFill>
                          <a:srgbClr val="595A59"/>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Conclusion of a framework agreement with a factoring company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Credit check before the factoring company purchases the receivables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Payment by the factoring company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The client pays directly to the factoring company</a:t>
                      </a:r>
                      <a:endParaRPr sz="1400">
                        <a:solidFill>
                          <a:srgbClr val="595A59"/>
                        </a:solidFill>
                      </a:endParaRPr>
                    </a:p>
                  </a:txBody>
                  <a:tcPr marL="91450" marR="91450" marT="45725" marB="45725"/>
                </a:tc>
                <a:extLst>
                  <a:ext uri="{0D108BD9-81ED-4DB2-BD59-A6C34878D82A}">
                    <a16:rowId xmlns:a16="http://schemas.microsoft.com/office/drawing/2014/main" val="10003"/>
                  </a:ext>
                </a:extLst>
              </a:tr>
            </a:tbl>
          </a:graphicData>
        </a:graphic>
      </p:graphicFrame>
      <p:sp>
        <p:nvSpPr>
          <p:cNvPr id="1702" name="Google Shape;1702;p56"/>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5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sz="1800">
                <a:solidFill>
                  <a:srgbClr val="595A59"/>
                </a:solidFill>
              </a:rPr>
              <a:t>The injection of additional capital by the shareholders is a quick way to secure the liquidity of the company and at the same time improve the balance sheet structure. </a:t>
            </a:r>
            <a:endParaRPr/>
          </a:p>
        </p:txBody>
      </p:sp>
      <p:sp>
        <p:nvSpPr>
          <p:cNvPr id="1709" name="Google Shape;1709;p5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injection of additional equity by the shareholder(s) is a quick way to provide new capital to the company</a:t>
            </a:r>
            <a:endParaRPr/>
          </a:p>
        </p:txBody>
      </p:sp>
      <p:sp>
        <p:nvSpPr>
          <p:cNvPr id="1710" name="Google Shape;1710;p5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Equity injection</a:t>
            </a:r>
            <a:endParaRPr/>
          </a:p>
        </p:txBody>
      </p:sp>
      <p:graphicFrame>
        <p:nvGraphicFramePr>
          <p:cNvPr id="1711" name="Google Shape;1711;p57"/>
          <p:cNvGraphicFramePr/>
          <p:nvPr/>
        </p:nvGraphicFramePr>
        <p:xfrm>
          <a:off x="3749039" y="1726641"/>
          <a:ext cx="8047825" cy="327156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Equity injection</a:t>
                      </a:r>
                      <a:endParaRPr sz="1800"/>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One speaks of a capital increase when the share capital of the private limited company is increased by means of a formal procedure. This is associated with an increase in the assets of the private limited company, which in practice usually comes in the form of liquid funds. </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If all shareholders contribute capital equally, the ownership, decision-making and risk structures in the company remain the same. </a:t>
                      </a:r>
                      <a:endParaRPr sz="1400">
                        <a:solidFill>
                          <a:srgbClr val="595A59"/>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Liquidity effect to avoid insolvency</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Balance sheet effect to avoid balance sheet over-indebtedness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Can be implemented quickly (for example, no company valuation necessary)</a:t>
                      </a:r>
                      <a:endParaRPr sz="1400">
                        <a:solidFill>
                          <a:srgbClr val="595A59"/>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0" marR="0" lvl="0" indent="0" algn="l" rtl="0">
                        <a:spcBef>
                          <a:spcPts val="0"/>
                        </a:spcBef>
                        <a:spcAft>
                          <a:spcPts val="0"/>
                        </a:spcAft>
                        <a:buClr>
                          <a:srgbClr val="595A59"/>
                        </a:buClr>
                        <a:buSzPts val="1400"/>
                        <a:buFont typeface="Calibri"/>
                        <a:buNone/>
                      </a:pPr>
                      <a:r>
                        <a:rPr lang="de-DE" sz="1400">
                          <a:solidFill>
                            <a:srgbClr val="595A59"/>
                          </a:solidFill>
                        </a:rPr>
                        <a:t>Provision of additional equity by the existing shareholder(s).</a:t>
                      </a:r>
                      <a:endParaRPr sz="1400">
                        <a:solidFill>
                          <a:srgbClr val="595A59"/>
                        </a:solidFill>
                      </a:endParaRPr>
                    </a:p>
                  </a:txBody>
                  <a:tcPr marL="91450" marR="91450" marT="45725" marB="45725"/>
                </a:tc>
                <a:extLst>
                  <a:ext uri="{0D108BD9-81ED-4DB2-BD59-A6C34878D82A}">
                    <a16:rowId xmlns:a16="http://schemas.microsoft.com/office/drawing/2014/main" val="10003"/>
                  </a:ext>
                </a:extLst>
              </a:tr>
            </a:tbl>
          </a:graphicData>
        </a:graphic>
      </p:graphicFrame>
      <p:sp>
        <p:nvSpPr>
          <p:cNvPr id="1712" name="Google Shape;1712;p57"/>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859" name="Google Shape;85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As a rule, the more advanced the crisis, the more difficult and expensive it is to resolve. The liquidity crisis manifests itself in the fact that the company's financial reserves decrease significantly and credit lines are exhausted. In some cases, suppliers demand payment in advance because your credit rating is considered poor.</a:t>
            </a:r>
            <a:endParaRPr/>
          </a:p>
        </p:txBody>
      </p:sp>
      <p:sp>
        <p:nvSpPr>
          <p:cNvPr id="860" name="Google Shape;860;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Corporate crises usually follow a typical course. The individual phases can vary in length - sometimes a phase is skipped</a:t>
            </a:r>
            <a:endParaRPr/>
          </a:p>
        </p:txBody>
      </p:sp>
      <p:sp>
        <p:nvSpPr>
          <p:cNvPr id="861" name="Google Shape;861;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595A59"/>
              </a:buClr>
              <a:buSzPct val="100000"/>
              <a:buNone/>
            </a:pPr>
            <a:r>
              <a:rPr lang="de-DE">
                <a:solidFill>
                  <a:srgbClr val="595A59"/>
                </a:solidFill>
              </a:rPr>
              <a:t>What is a liquidity crisis?</a:t>
            </a:r>
            <a:endParaRPr>
              <a:solidFill>
                <a:srgbClr val="595A59"/>
              </a:solidFill>
            </a:endParaRPr>
          </a:p>
        </p:txBody>
      </p:sp>
      <p:sp>
        <p:nvSpPr>
          <p:cNvPr id="862" name="Google Shape;862;p6"/>
          <p:cNvSpPr/>
          <p:nvPr/>
        </p:nvSpPr>
        <p:spPr>
          <a:xfrm>
            <a:off x="3752489" y="1986281"/>
            <a:ext cx="7629613"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EC21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63" name="Google Shape;863;p6"/>
          <p:cNvGrpSpPr/>
          <p:nvPr/>
        </p:nvGrpSpPr>
        <p:grpSpPr>
          <a:xfrm>
            <a:off x="3752489" y="3559137"/>
            <a:ext cx="8361907" cy="544595"/>
            <a:chOff x="2867303" y="3559137"/>
            <a:chExt cx="9247094" cy="544595"/>
          </a:xfrm>
        </p:grpSpPr>
        <p:sp>
          <p:nvSpPr>
            <p:cNvPr id="864" name="Google Shape;864;p6"/>
            <p:cNvSpPr/>
            <p:nvPr/>
          </p:nvSpPr>
          <p:spPr>
            <a:xfrm>
              <a:off x="2867303"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5" name="Google Shape;865;p6"/>
            <p:cNvSpPr/>
            <p:nvPr/>
          </p:nvSpPr>
          <p:spPr>
            <a:xfrm>
              <a:off x="4419782" y="3571196"/>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6" name="Google Shape;866;p6"/>
            <p:cNvSpPr/>
            <p:nvPr/>
          </p:nvSpPr>
          <p:spPr>
            <a:xfrm>
              <a:off x="5972263"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7" name="Google Shape;867;p6"/>
            <p:cNvSpPr/>
            <p:nvPr/>
          </p:nvSpPr>
          <p:spPr>
            <a:xfrm>
              <a:off x="7512867"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8" name="Google Shape;868;p6"/>
            <p:cNvSpPr/>
            <p:nvPr/>
          </p:nvSpPr>
          <p:spPr>
            <a:xfrm>
              <a:off x="9053472" y="3559321"/>
              <a:ext cx="1520317" cy="532536"/>
            </a:xfrm>
            <a:prstGeom prst="chevron">
              <a:avLst>
                <a:gd name="adj" fmla="val 21186"/>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9" name="Google Shape;869;p6"/>
            <p:cNvSpPr txBox="1"/>
            <p:nvPr/>
          </p:nvSpPr>
          <p:spPr>
            <a:xfrm>
              <a:off x="3013761" y="3559137"/>
              <a:ext cx="1222490"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Stakeholder</a:t>
              </a:r>
              <a:br>
                <a:rPr lang="de-DE" sz="1400" b="1">
                  <a:solidFill>
                    <a:schemeClr val="lt1"/>
                  </a:solidFill>
                  <a:latin typeface="Calibri"/>
                  <a:ea typeface="Calibri"/>
                  <a:cs typeface="Calibri"/>
                  <a:sym typeface="Calibri"/>
                </a:rPr>
              </a:br>
              <a:r>
                <a:rPr lang="de-DE" sz="1400" b="1">
                  <a:solidFill>
                    <a:schemeClr val="lt1"/>
                  </a:solidFill>
                  <a:latin typeface="Calibri"/>
                  <a:ea typeface="Calibri"/>
                  <a:cs typeface="Calibri"/>
                  <a:sym typeface="Calibri"/>
                </a:rPr>
                <a:t>Crisis</a:t>
              </a:r>
              <a:endParaRPr/>
            </a:p>
          </p:txBody>
        </p:sp>
        <p:sp>
          <p:nvSpPr>
            <p:cNvPr id="870" name="Google Shape;870;p6"/>
            <p:cNvSpPr txBox="1"/>
            <p:nvPr/>
          </p:nvSpPr>
          <p:spPr>
            <a:xfrm>
              <a:off x="4535480" y="3559139"/>
              <a:ext cx="1269308"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Strategy</a:t>
              </a:r>
              <a:br>
                <a:rPr lang="de-DE" sz="1400" b="1">
                  <a:solidFill>
                    <a:schemeClr val="lt1"/>
                  </a:solidFill>
                  <a:latin typeface="Calibri"/>
                  <a:ea typeface="Calibri"/>
                  <a:cs typeface="Calibri"/>
                  <a:sym typeface="Calibri"/>
                </a:rPr>
              </a:br>
              <a:r>
                <a:rPr lang="de-DE" sz="1400" b="1">
                  <a:solidFill>
                    <a:schemeClr val="lt1"/>
                  </a:solidFill>
                  <a:latin typeface="Calibri"/>
                  <a:ea typeface="Calibri"/>
                  <a:cs typeface="Calibri"/>
                  <a:sym typeface="Calibri"/>
                </a:rPr>
                <a:t>Crisis</a:t>
              </a:r>
              <a:endParaRPr/>
            </a:p>
          </p:txBody>
        </p:sp>
        <p:sp>
          <p:nvSpPr>
            <p:cNvPr id="871" name="Google Shape;871;p6"/>
            <p:cNvSpPr txBox="1"/>
            <p:nvPr/>
          </p:nvSpPr>
          <p:spPr>
            <a:xfrm>
              <a:off x="6183540" y="3559137"/>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Product- / Sales Crisis</a:t>
              </a:r>
              <a:endParaRPr/>
            </a:p>
          </p:txBody>
        </p:sp>
        <p:sp>
          <p:nvSpPr>
            <p:cNvPr id="872" name="Google Shape;872;p6"/>
            <p:cNvSpPr txBox="1"/>
            <p:nvPr/>
          </p:nvSpPr>
          <p:spPr>
            <a:xfrm>
              <a:off x="7795152" y="3559137"/>
              <a:ext cx="904012"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Earnings</a:t>
              </a:r>
              <a:br>
                <a:rPr lang="de-DE" sz="1400" b="1">
                  <a:solidFill>
                    <a:schemeClr val="lt1"/>
                  </a:solidFill>
                  <a:latin typeface="Calibri"/>
                  <a:ea typeface="Calibri"/>
                  <a:cs typeface="Calibri"/>
                  <a:sym typeface="Calibri"/>
                </a:rPr>
              </a:br>
              <a:r>
                <a:rPr lang="de-DE" sz="1400" b="1">
                  <a:solidFill>
                    <a:schemeClr val="lt1"/>
                  </a:solidFill>
                  <a:latin typeface="Calibri"/>
                  <a:ea typeface="Calibri"/>
                  <a:cs typeface="Calibri"/>
                  <a:sym typeface="Calibri"/>
                </a:rPr>
                <a:t>Crisis</a:t>
              </a:r>
              <a:endParaRPr/>
            </a:p>
          </p:txBody>
        </p:sp>
        <p:sp>
          <p:nvSpPr>
            <p:cNvPr id="873" name="Google Shape;873;p6"/>
            <p:cNvSpPr txBox="1"/>
            <p:nvPr/>
          </p:nvSpPr>
          <p:spPr>
            <a:xfrm>
              <a:off x="9214365" y="3559137"/>
              <a:ext cx="1166510"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Liquidity </a:t>
              </a:r>
              <a:br>
                <a:rPr lang="de-DE" sz="1400" b="1">
                  <a:solidFill>
                    <a:schemeClr val="lt1"/>
                  </a:solidFill>
                  <a:latin typeface="Calibri"/>
                  <a:ea typeface="Calibri"/>
                  <a:cs typeface="Calibri"/>
                  <a:sym typeface="Calibri"/>
                </a:rPr>
              </a:br>
              <a:r>
                <a:rPr lang="de-DE" sz="1400" b="1">
                  <a:solidFill>
                    <a:schemeClr val="lt1"/>
                  </a:solidFill>
                  <a:latin typeface="Calibri"/>
                  <a:ea typeface="Calibri"/>
                  <a:cs typeface="Calibri"/>
                  <a:sym typeface="Calibri"/>
                </a:rPr>
                <a:t>Crisis</a:t>
              </a:r>
              <a:endParaRPr/>
            </a:p>
          </p:txBody>
        </p:sp>
        <p:sp>
          <p:nvSpPr>
            <p:cNvPr id="874" name="Google Shape;874;p6"/>
            <p:cNvSpPr/>
            <p:nvPr/>
          </p:nvSpPr>
          <p:spPr>
            <a:xfrm>
              <a:off x="10594080" y="3561189"/>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75" name="Google Shape;875;p6"/>
            <p:cNvSpPr txBox="1"/>
            <p:nvPr/>
          </p:nvSpPr>
          <p:spPr>
            <a:xfrm>
              <a:off x="10723840" y="3666858"/>
              <a:ext cx="1204609"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Insolvency</a:t>
              </a:r>
              <a:endParaRPr/>
            </a:p>
          </p:txBody>
        </p:sp>
      </p:grpSp>
      <p:sp>
        <p:nvSpPr>
          <p:cNvPr id="876" name="Google Shape;876;p6"/>
          <p:cNvSpPr/>
          <p:nvPr/>
        </p:nvSpPr>
        <p:spPr>
          <a:xfrm>
            <a:off x="9267325" y="1717814"/>
            <a:ext cx="2492874" cy="1477328"/>
          </a:xfrm>
          <a:prstGeom prst="rect">
            <a:avLst/>
          </a:prstGeom>
          <a:noFill/>
          <a:ln>
            <a:noFill/>
          </a:ln>
        </p:spPr>
        <p:txBody>
          <a:bodyPr spcFirstLastPara="1" wrap="square" lIns="91425" tIns="45700" rIns="91425" bIns="45700" anchor="t" anchorCtr="0">
            <a:spAutoFit/>
          </a:bodyPr>
          <a:lstStyle/>
          <a:p>
            <a:pPr marL="177800" marR="0" lvl="0" indent="-177800" algn="l" rtl="0">
              <a:lnSpc>
                <a:spcPct val="100000"/>
              </a:lnSpc>
              <a:spcBef>
                <a:spcPts val="0"/>
              </a:spcBef>
              <a:spcAft>
                <a:spcPts val="0"/>
              </a:spcAft>
              <a:buClr>
                <a:srgbClr val="79527B"/>
              </a:buClr>
              <a:buSzPts val="1500"/>
              <a:buFont typeface="Arial"/>
              <a:buChar char="•"/>
            </a:pPr>
            <a:r>
              <a:rPr lang="de-DE" sz="1500">
                <a:solidFill>
                  <a:srgbClr val="79527B"/>
                </a:solidFill>
                <a:latin typeface="Calibri"/>
                <a:ea typeface="Calibri"/>
                <a:cs typeface="Calibri"/>
                <a:sym typeface="Calibri"/>
              </a:rPr>
              <a:t>Credit lines exhausted</a:t>
            </a:r>
            <a:endParaRPr/>
          </a:p>
          <a:p>
            <a:pPr marL="177800" marR="0" lvl="0" indent="-177800" algn="l" rtl="0">
              <a:lnSpc>
                <a:spcPct val="100000"/>
              </a:lnSpc>
              <a:spcBef>
                <a:spcPts val="0"/>
              </a:spcBef>
              <a:spcAft>
                <a:spcPts val="0"/>
              </a:spcAft>
              <a:buClr>
                <a:srgbClr val="79527B"/>
              </a:buClr>
              <a:buSzPts val="1500"/>
              <a:buFont typeface="Arial"/>
              <a:buChar char="•"/>
            </a:pPr>
            <a:r>
              <a:rPr lang="de-DE" sz="1500">
                <a:solidFill>
                  <a:srgbClr val="79527B"/>
                </a:solidFill>
                <a:latin typeface="Calibri"/>
                <a:ea typeface="Calibri"/>
                <a:cs typeface="Calibri"/>
                <a:sym typeface="Calibri"/>
              </a:rPr>
              <a:t>Increase in liabilities</a:t>
            </a:r>
            <a:endParaRPr/>
          </a:p>
          <a:p>
            <a:pPr marL="177800" marR="0" lvl="0" indent="-177800" algn="l" rtl="0">
              <a:lnSpc>
                <a:spcPct val="100000"/>
              </a:lnSpc>
              <a:spcBef>
                <a:spcPts val="0"/>
              </a:spcBef>
              <a:spcAft>
                <a:spcPts val="0"/>
              </a:spcAft>
              <a:buClr>
                <a:srgbClr val="79527B"/>
              </a:buClr>
              <a:buSzPts val="1500"/>
              <a:buFont typeface="Arial"/>
              <a:buChar char="•"/>
            </a:pPr>
            <a:r>
              <a:rPr lang="de-DE" sz="1500">
                <a:solidFill>
                  <a:srgbClr val="79527B"/>
                </a:solidFill>
                <a:latin typeface="Calibri"/>
                <a:ea typeface="Calibri"/>
                <a:cs typeface="Calibri"/>
                <a:sym typeface="Calibri"/>
              </a:rPr>
              <a:t>Late payments</a:t>
            </a:r>
            <a:endParaRPr/>
          </a:p>
          <a:p>
            <a:pPr marL="177800" marR="0" lvl="0" indent="-177800" algn="l" rtl="0">
              <a:lnSpc>
                <a:spcPct val="100000"/>
              </a:lnSpc>
              <a:spcBef>
                <a:spcPts val="0"/>
              </a:spcBef>
              <a:spcAft>
                <a:spcPts val="0"/>
              </a:spcAft>
              <a:buClr>
                <a:srgbClr val="79527B"/>
              </a:buClr>
              <a:buSzPts val="1500"/>
              <a:buFont typeface="Arial"/>
              <a:buChar char="•"/>
            </a:pPr>
            <a:r>
              <a:rPr lang="de-DE" sz="1500">
                <a:solidFill>
                  <a:srgbClr val="79527B"/>
                </a:solidFill>
                <a:latin typeface="Calibri"/>
                <a:ea typeface="Calibri"/>
                <a:cs typeface="Calibri"/>
                <a:sym typeface="Calibri"/>
              </a:rPr>
              <a:t>Suppliers demand advance payment</a:t>
            </a:r>
            <a:endParaRPr/>
          </a:p>
          <a:p>
            <a:pPr marL="177800" marR="0" lvl="0" indent="-177800" algn="l" rtl="0">
              <a:lnSpc>
                <a:spcPct val="100000"/>
              </a:lnSpc>
              <a:spcBef>
                <a:spcPts val="0"/>
              </a:spcBef>
              <a:spcAft>
                <a:spcPts val="0"/>
              </a:spcAft>
              <a:buClr>
                <a:srgbClr val="79527B"/>
              </a:buClr>
              <a:buSzPts val="1500"/>
              <a:buFont typeface="Arial"/>
              <a:buChar char="•"/>
            </a:pPr>
            <a:r>
              <a:rPr lang="de-DE" sz="1500">
                <a:solidFill>
                  <a:srgbClr val="79527B"/>
                </a:solidFill>
                <a:latin typeface="Calibri"/>
                <a:ea typeface="Calibri"/>
                <a:cs typeface="Calibri"/>
                <a:sym typeface="Calibri"/>
              </a:rPr>
              <a:t>Supply bottlenecks</a:t>
            </a:r>
            <a:endParaRPr sz="1500">
              <a:solidFill>
                <a:srgbClr val="79527B"/>
              </a:solidFill>
              <a:latin typeface="Calibri"/>
              <a:ea typeface="Calibri"/>
              <a:cs typeface="Calibri"/>
              <a:sym typeface="Calibri"/>
            </a:endParaRPr>
          </a:p>
        </p:txBody>
      </p:sp>
      <p:sp>
        <p:nvSpPr>
          <p:cNvPr id="877" name="Google Shape;877;p6"/>
          <p:cNvSpPr txBox="1"/>
          <p:nvPr/>
        </p:nvSpPr>
        <p:spPr>
          <a:xfrm>
            <a:off x="3740661" y="2106189"/>
            <a:ext cx="1520317" cy="6973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2000"/>
              <a:buFont typeface="Arial"/>
              <a:buNone/>
            </a:pPr>
            <a:r>
              <a:rPr lang="de-DE" sz="2000">
                <a:solidFill>
                  <a:srgbClr val="79527B"/>
                </a:solidFill>
                <a:latin typeface="Calibri"/>
                <a:ea typeface="Calibri"/>
                <a:cs typeface="Calibri"/>
                <a:sym typeface="Calibri"/>
              </a:rPr>
              <a:t>Sales / </a:t>
            </a:r>
            <a:br>
              <a:rPr lang="de-DE" sz="2000">
                <a:solidFill>
                  <a:srgbClr val="79527B"/>
                </a:solidFill>
                <a:latin typeface="Calibri"/>
                <a:ea typeface="Calibri"/>
                <a:cs typeface="Calibri"/>
                <a:sym typeface="Calibri"/>
              </a:rPr>
            </a:br>
            <a:r>
              <a:rPr lang="de-DE" sz="2000">
                <a:solidFill>
                  <a:srgbClr val="79527B"/>
                </a:solidFill>
                <a:latin typeface="Calibri"/>
                <a:ea typeface="Calibri"/>
                <a:cs typeface="Calibri"/>
                <a:sym typeface="Calibri"/>
              </a:rPr>
              <a:t>Profit / Liquidity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5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A sensitive issue is the repayment of shareholder loans when the company is already in crisis. The insolvency administrator can file a challenge against repayments if they were made prior to the filing for insolvency proceedings - even if the company was not yet in a crisis at the time of repayment.</a:t>
            </a:r>
            <a:br>
              <a:rPr lang="de-DE"/>
            </a:br>
            <a:br>
              <a:rPr lang="de-DE"/>
            </a:br>
            <a:r>
              <a:rPr lang="de-DE"/>
              <a:t>(Different laws apply in this regard in different countries)</a:t>
            </a:r>
            <a:endParaRPr/>
          </a:p>
        </p:txBody>
      </p:sp>
      <p:sp>
        <p:nvSpPr>
          <p:cNvPr id="1719" name="Google Shape;1719;p5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Shareholder loans are a "pragmatic" method of providing capital to the company - however, shareholder loans are associated with risks</a:t>
            </a:r>
            <a:endParaRPr/>
          </a:p>
        </p:txBody>
      </p:sp>
      <p:sp>
        <p:nvSpPr>
          <p:cNvPr id="1720" name="Google Shape;1720;p5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measures to secure liquidity: shareholder loans</a:t>
            </a:r>
            <a:endParaRPr/>
          </a:p>
        </p:txBody>
      </p:sp>
      <p:graphicFrame>
        <p:nvGraphicFramePr>
          <p:cNvPr id="1721" name="Google Shape;1721;p58"/>
          <p:cNvGraphicFramePr/>
          <p:nvPr/>
        </p:nvGraphicFramePr>
        <p:xfrm>
          <a:off x="3749039" y="1726641"/>
          <a:ext cx="8047825" cy="4272320"/>
        </p:xfrm>
        <a:graphic>
          <a:graphicData uri="http://schemas.openxmlformats.org/drawingml/2006/table">
            <a:tbl>
              <a:tblPr firstRow="1" bandRow="1">
                <a:noFill/>
                <a:tableStyleId>{BA949AC9-1718-4DC3-B878-04FAC6565C0D}</a:tableStyleId>
              </a:tblPr>
              <a:tblGrid>
                <a:gridCol w="2727950">
                  <a:extLst>
                    <a:ext uri="{9D8B030D-6E8A-4147-A177-3AD203B41FA5}">
                      <a16:colId xmlns:a16="http://schemas.microsoft.com/office/drawing/2014/main" val="20000"/>
                    </a:ext>
                  </a:extLst>
                </a:gridCol>
                <a:gridCol w="5319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de-DE" sz="1800"/>
                        <a:t>Measure</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800"/>
                        <a:t>Shareholder loan</a:t>
                      </a:r>
                      <a:endParaRPr sz="1800"/>
                    </a:p>
                  </a:txBody>
                  <a:tcPr marL="91450" marR="91450" marT="45725" marB="45725">
                    <a:solidFill>
                      <a:srgbClr val="05515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solidFill>
                            <a:schemeClr val="lt1"/>
                          </a:solidFill>
                        </a:rPr>
                        <a:t>Definition / description:</a:t>
                      </a:r>
                      <a:endParaRPr/>
                    </a:p>
                  </a:txBody>
                  <a:tcPr marL="91450" marR="91450" marT="45725" marB="45725">
                    <a:solidFill>
                      <a:srgbClr val="055152"/>
                    </a:solidFill>
                  </a:tcPr>
                </a:tc>
                <a:tc>
                  <a:txBody>
                    <a:bodyPr/>
                    <a:lstStyle/>
                    <a:p>
                      <a:pPr marL="0" marR="0" lvl="0" indent="0" algn="l" rtl="0">
                        <a:spcBef>
                          <a:spcPts val="0"/>
                        </a:spcBef>
                        <a:spcAft>
                          <a:spcPts val="0"/>
                        </a:spcAft>
                        <a:buNone/>
                      </a:pPr>
                      <a:r>
                        <a:rPr lang="de-DE" sz="1400">
                          <a:solidFill>
                            <a:srgbClr val="595A59"/>
                          </a:solidFill>
                        </a:rPr>
                        <a:t>The shareholder loan is a loan granted by one of the shareholders to the company. Since this is not a capital injection, the shareholder has a claim to repayment of the loan and can demand corresponding interest or a share in the profits in return.</a:t>
                      </a:r>
                      <a:endParaRPr/>
                    </a:p>
                    <a:p>
                      <a:pPr marL="0" marR="0" lvl="0" indent="0" algn="l" rtl="0">
                        <a:spcBef>
                          <a:spcPts val="0"/>
                        </a:spcBef>
                        <a:spcAft>
                          <a:spcPts val="0"/>
                        </a:spcAft>
                        <a:buNone/>
                      </a:pPr>
                      <a:endParaRPr sz="1400">
                        <a:solidFill>
                          <a:srgbClr val="595A59"/>
                        </a:solidFill>
                      </a:endParaRPr>
                    </a:p>
                    <a:p>
                      <a:pPr marL="0" marR="0" lvl="0" indent="0" algn="l" rtl="0">
                        <a:spcBef>
                          <a:spcPts val="0"/>
                        </a:spcBef>
                        <a:spcAft>
                          <a:spcPts val="0"/>
                        </a:spcAft>
                        <a:buNone/>
                      </a:pPr>
                      <a:r>
                        <a:rPr lang="de-DE" sz="1400">
                          <a:solidFill>
                            <a:srgbClr val="595A59"/>
                          </a:solidFill>
                        </a:rPr>
                        <a:t>Shareholder loans are a kind of hybrid between debt and equity financing. The shareholder concludes an ordinary loan agreement with the company, but due to his position as shareholder he has considerably more insight into and influence over the company than an ordinary loan creditor. In a crisis, the repayment of shareholder loans can be problematic.</a:t>
                      </a:r>
                      <a:endParaRPr sz="1400">
                        <a:solidFill>
                          <a:srgbClr val="595A59"/>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solidFill>
                            <a:schemeClr val="lt1"/>
                          </a:solidFill>
                        </a:rPr>
                        <a:t>Focus and effects:</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Liquidity effect</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Economic treatment partly like equity (improvement of credit rating)</a:t>
                      </a:r>
                      <a:endParaRPr sz="1400">
                        <a:solidFill>
                          <a:srgbClr val="595A59"/>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solidFill>
                            <a:schemeClr val="lt1"/>
                          </a:solidFill>
                        </a:rPr>
                        <a:t>Implementation:</a:t>
                      </a:r>
                      <a:endParaRPr/>
                    </a:p>
                  </a:txBody>
                  <a:tcPr marL="91450" marR="91450" marT="45725" marB="45725">
                    <a:solidFill>
                      <a:srgbClr val="055152"/>
                    </a:solidFill>
                  </a:tcPr>
                </a:tc>
                <a:tc>
                  <a:txBody>
                    <a:bodyPr/>
                    <a:lstStyle/>
                    <a:p>
                      <a:pPr marL="285750" marR="0" lvl="0" indent="-285750" algn="l" rtl="0">
                        <a:spcBef>
                          <a:spcPts val="0"/>
                        </a:spcBef>
                        <a:spcAft>
                          <a:spcPts val="0"/>
                        </a:spcAft>
                        <a:buClr>
                          <a:srgbClr val="595A59"/>
                        </a:buClr>
                        <a:buSzPts val="1400"/>
                        <a:buFont typeface="Calibri"/>
                        <a:buChar char="-"/>
                      </a:pPr>
                      <a:r>
                        <a:rPr lang="de-DE" sz="1400">
                          <a:solidFill>
                            <a:srgbClr val="595A59"/>
                          </a:solidFill>
                        </a:rPr>
                        <a:t>Shareholder loans must provide for interest at market rates</a:t>
                      </a:r>
                      <a:endParaRPr/>
                    </a:p>
                    <a:p>
                      <a:pPr marL="285750" marR="0" lvl="0" indent="-285750" algn="l" rtl="0">
                        <a:spcBef>
                          <a:spcPts val="0"/>
                        </a:spcBef>
                        <a:spcAft>
                          <a:spcPts val="0"/>
                        </a:spcAft>
                        <a:buClr>
                          <a:srgbClr val="595A59"/>
                        </a:buClr>
                        <a:buSzPts val="1400"/>
                        <a:buFont typeface="Calibri"/>
                        <a:buChar char="-"/>
                      </a:pPr>
                      <a:r>
                        <a:rPr lang="de-DE" sz="1400">
                          <a:solidFill>
                            <a:srgbClr val="595A59"/>
                          </a:solidFill>
                        </a:rPr>
                        <a:t>Shareholder loans are subordinate - i.e. in the event of insolvency they are satisfied after other creditors.</a:t>
                      </a:r>
                      <a:endParaRPr sz="1400">
                        <a:solidFill>
                          <a:srgbClr val="595A59"/>
                        </a:solidFill>
                      </a:endParaRPr>
                    </a:p>
                  </a:txBody>
                  <a:tcPr marL="91450" marR="91450" marT="45725" marB="45725"/>
                </a:tc>
                <a:extLst>
                  <a:ext uri="{0D108BD9-81ED-4DB2-BD59-A6C34878D82A}">
                    <a16:rowId xmlns:a16="http://schemas.microsoft.com/office/drawing/2014/main" val="10003"/>
                  </a:ext>
                </a:extLst>
              </a:tr>
            </a:tbl>
          </a:graphicData>
        </a:graphic>
      </p:graphicFrame>
      <p:sp>
        <p:nvSpPr>
          <p:cNvPr id="1722" name="Google Shape;1722;p58"/>
          <p:cNvSpPr/>
          <p:nvPr/>
        </p:nvSpPr>
        <p:spPr>
          <a:xfrm>
            <a:off x="370936" y="1724736"/>
            <a:ext cx="1501729" cy="232669"/>
          </a:xfrm>
          <a:prstGeom prst="rect">
            <a:avLst/>
          </a:prstGeom>
          <a:solidFill>
            <a:srgbClr val="0551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100">
                <a:solidFill>
                  <a:schemeClr val="lt1"/>
                </a:solidFill>
                <a:latin typeface="Calibri"/>
                <a:ea typeface="Calibri"/>
                <a:cs typeface="Calibri"/>
                <a:sym typeface="Calibri"/>
              </a:rPr>
              <a:t>Securing liquidity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59"/>
          <p:cNvSpPr txBox="1">
            <a:spLocks noGrp="1"/>
          </p:cNvSpPr>
          <p:nvPr>
            <p:ph type="body" idx="1"/>
          </p:nvPr>
        </p:nvSpPr>
        <p:spPr>
          <a:xfrm>
            <a:off x="666708" y="752638"/>
            <a:ext cx="4921292" cy="16476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ct val="100000"/>
              <a:buNone/>
            </a:pPr>
            <a:r>
              <a:rPr lang="de-DE" dirty="0"/>
              <a:t>Key Financial and </a:t>
            </a:r>
            <a:r>
              <a:rPr lang="de-DE" dirty="0" err="1"/>
              <a:t>Liquidity</a:t>
            </a:r>
            <a:r>
              <a:rPr lang="de-DE" dirty="0"/>
              <a:t> </a:t>
            </a:r>
            <a:r>
              <a:rPr lang="de-DE" dirty="0" err="1"/>
              <a:t>Ratios</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know</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6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735" name="Google Shape;1735;p6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err="1"/>
              <a:t>Ratios</a:t>
            </a:r>
            <a:r>
              <a:rPr lang="de-DE" dirty="0"/>
              <a:t> </a:t>
            </a:r>
            <a:r>
              <a:rPr lang="de-DE" dirty="0" err="1"/>
              <a:t>provide</a:t>
            </a:r>
            <a:r>
              <a:rPr lang="de-DE" dirty="0"/>
              <a:t> essential quantitative </a:t>
            </a:r>
            <a:r>
              <a:rPr lang="de-DE" dirty="0" err="1"/>
              <a:t>analyses</a:t>
            </a:r>
            <a:r>
              <a:rPr lang="de-DE" dirty="0"/>
              <a:t>, </a:t>
            </a:r>
            <a:r>
              <a:rPr lang="de-DE" dirty="0" err="1"/>
              <a:t>identifying</a:t>
            </a:r>
            <a:r>
              <a:rPr lang="de-DE" dirty="0"/>
              <a:t> positive/ negative </a:t>
            </a:r>
            <a:r>
              <a:rPr lang="de-DE" dirty="0" err="1"/>
              <a:t>financial</a:t>
            </a:r>
            <a:r>
              <a:rPr lang="de-DE" dirty="0"/>
              <a:t> </a:t>
            </a:r>
            <a:r>
              <a:rPr lang="de-DE" dirty="0" err="1"/>
              <a:t>trends</a:t>
            </a:r>
            <a:r>
              <a:rPr lang="de-DE" dirty="0"/>
              <a:t> </a:t>
            </a:r>
            <a:r>
              <a:rPr lang="de-DE" dirty="0" err="1"/>
              <a:t>which</a:t>
            </a:r>
            <a:r>
              <a:rPr lang="de-DE" dirty="0"/>
              <a:t> </a:t>
            </a:r>
            <a:r>
              <a:rPr lang="de-DE" dirty="0" err="1"/>
              <a:t>allows</a:t>
            </a:r>
            <a:r>
              <a:rPr lang="de-DE" dirty="0"/>
              <a:t> </a:t>
            </a:r>
            <a:r>
              <a:rPr lang="de-DE" dirty="0" err="1"/>
              <a:t>businesses</a:t>
            </a:r>
            <a:r>
              <a:rPr lang="de-DE" dirty="0"/>
              <a:t> </a:t>
            </a:r>
            <a:r>
              <a:rPr lang="de-DE" dirty="0" err="1"/>
              <a:t>to</a:t>
            </a:r>
            <a:r>
              <a:rPr lang="de-DE" dirty="0"/>
              <a:t> </a:t>
            </a:r>
            <a:r>
              <a:rPr lang="de-DE" dirty="0" err="1"/>
              <a:t>create</a:t>
            </a:r>
            <a:r>
              <a:rPr lang="de-DE" dirty="0"/>
              <a:t> and </a:t>
            </a:r>
            <a:r>
              <a:rPr lang="de-DE" dirty="0" err="1"/>
              <a:t>implement</a:t>
            </a:r>
            <a:r>
              <a:rPr lang="de-DE" dirty="0"/>
              <a:t> </a:t>
            </a:r>
            <a:r>
              <a:rPr lang="de-DE" dirty="0" err="1"/>
              <a:t>financial</a:t>
            </a:r>
            <a:r>
              <a:rPr lang="de-DE" dirty="0"/>
              <a:t> </a:t>
            </a:r>
            <a:r>
              <a:rPr lang="de-DE" dirty="0" err="1"/>
              <a:t>plans</a:t>
            </a:r>
            <a:r>
              <a:rPr lang="de-DE" dirty="0"/>
              <a:t> and, </a:t>
            </a:r>
            <a:r>
              <a:rPr lang="de-DE" dirty="0" err="1"/>
              <a:t>if</a:t>
            </a:r>
            <a:r>
              <a:rPr lang="de-DE" dirty="0"/>
              <a:t> </a:t>
            </a:r>
            <a:r>
              <a:rPr lang="de-DE" dirty="0" err="1"/>
              <a:t>necessary</a:t>
            </a:r>
            <a:r>
              <a:rPr lang="de-DE" dirty="0"/>
              <a:t>, </a:t>
            </a:r>
            <a:r>
              <a:rPr lang="de-DE" dirty="0" err="1"/>
              <a:t>course-correct</a:t>
            </a:r>
            <a:r>
              <a:rPr lang="de-DE" dirty="0"/>
              <a:t> in the </a:t>
            </a:r>
            <a:r>
              <a:rPr lang="de-DE" dirty="0" err="1"/>
              <a:t>short</a:t>
            </a:r>
            <a:r>
              <a:rPr lang="de-DE" dirty="0"/>
              <a:t> </a:t>
            </a:r>
            <a:r>
              <a:rPr lang="de-DE" dirty="0" err="1"/>
              <a:t>term</a:t>
            </a:r>
            <a:r>
              <a:rPr lang="de-DE" dirty="0"/>
              <a:t>.</a:t>
            </a:r>
            <a:endParaRPr dirty="0"/>
          </a:p>
          <a:p>
            <a:pPr marL="0" lvl="0" indent="0" algn="l" rtl="0">
              <a:lnSpc>
                <a:spcPct val="100000"/>
              </a:lnSpc>
              <a:spcBef>
                <a:spcPts val="600"/>
              </a:spcBef>
              <a:spcAft>
                <a:spcPts val="0"/>
              </a:spcAft>
              <a:buClr>
                <a:srgbClr val="595A59"/>
              </a:buClr>
              <a:buSzPts val="1800"/>
            </a:pPr>
            <a:endParaRPr lang="de-DE" b="1" dirty="0"/>
          </a:p>
          <a:p>
            <a:pPr marL="0" lvl="0" indent="0" algn="l" rtl="0">
              <a:lnSpc>
                <a:spcPct val="100000"/>
              </a:lnSpc>
              <a:spcBef>
                <a:spcPts val="600"/>
              </a:spcBef>
              <a:spcAft>
                <a:spcPts val="0"/>
              </a:spcAft>
              <a:buClr>
                <a:srgbClr val="595A59"/>
              </a:buClr>
              <a:buSzPts val="1800"/>
            </a:pPr>
            <a:r>
              <a:rPr lang="de-DE" b="1" dirty="0"/>
              <a:t>The </a:t>
            </a:r>
            <a:r>
              <a:rPr lang="de-DE" b="1" dirty="0" err="1"/>
              <a:t>selection</a:t>
            </a:r>
            <a:r>
              <a:rPr lang="de-DE" b="1" dirty="0"/>
              <a:t> of the </a:t>
            </a:r>
            <a:r>
              <a:rPr lang="de-DE" b="1" dirty="0" err="1"/>
              <a:t>right</a:t>
            </a:r>
            <a:r>
              <a:rPr lang="de-DE" b="1" dirty="0"/>
              <a:t> </a:t>
            </a:r>
            <a:r>
              <a:rPr lang="de-DE" b="1" dirty="0" err="1"/>
              <a:t>indicators</a:t>
            </a:r>
            <a:r>
              <a:rPr lang="de-DE" b="1" dirty="0"/>
              <a:t> </a:t>
            </a:r>
            <a:r>
              <a:rPr lang="de-DE" b="1" dirty="0" err="1"/>
              <a:t>is</a:t>
            </a:r>
            <a:r>
              <a:rPr lang="de-DE" b="1" dirty="0"/>
              <a:t> </a:t>
            </a:r>
            <a:r>
              <a:rPr lang="de-DE" b="1" dirty="0" err="1"/>
              <a:t>strongly</a:t>
            </a:r>
            <a:r>
              <a:rPr lang="de-DE" b="1" dirty="0"/>
              <a:t> </a:t>
            </a:r>
            <a:r>
              <a:rPr lang="de-DE" b="1" dirty="0" err="1"/>
              <a:t>depended</a:t>
            </a:r>
            <a:r>
              <a:rPr lang="de-DE" b="1" dirty="0"/>
              <a:t> on the </a:t>
            </a:r>
            <a:r>
              <a:rPr lang="de-DE" b="1" dirty="0" err="1"/>
              <a:t>business</a:t>
            </a:r>
            <a:r>
              <a:rPr lang="de-DE" b="1" dirty="0"/>
              <a:t> </a:t>
            </a:r>
            <a:r>
              <a:rPr lang="de-DE" b="1" dirty="0" err="1"/>
              <a:t>model</a:t>
            </a:r>
            <a:r>
              <a:rPr lang="de-DE" b="1" dirty="0"/>
              <a:t>.</a:t>
            </a:r>
            <a:endParaRPr dirty="0"/>
          </a:p>
          <a:p>
            <a:pPr marL="285750" lvl="0" indent="-171450" algn="l" rtl="0">
              <a:lnSpc>
                <a:spcPct val="100000"/>
              </a:lnSpc>
              <a:spcBef>
                <a:spcPts val="600"/>
              </a:spcBef>
              <a:spcAft>
                <a:spcPts val="0"/>
              </a:spcAft>
              <a:buClr>
                <a:srgbClr val="595A59"/>
              </a:buClr>
              <a:buSzPts val="1800"/>
              <a:buFont typeface="Noto Sans Symbols"/>
              <a:buNone/>
            </a:pPr>
            <a:endParaRPr dirty="0"/>
          </a:p>
        </p:txBody>
      </p:sp>
      <p:sp>
        <p:nvSpPr>
          <p:cNvPr id="1736" name="Google Shape;1736;p6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latin typeface="Calibri"/>
                <a:ea typeface="Calibri"/>
                <a:cs typeface="Calibri"/>
                <a:sym typeface="Calibri"/>
              </a:rPr>
              <a:t>Financial ratios provide SMEs with ways to evaluate their company’s financial performance and allow them compare it to other businesses in their industry</a:t>
            </a:r>
            <a:endParaRPr/>
          </a:p>
        </p:txBody>
      </p:sp>
      <p:sp>
        <p:nvSpPr>
          <p:cNvPr id="1737" name="Google Shape;1737;p6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Overview about selected key financial ratios (I/II)</a:t>
            </a:r>
            <a:endParaRPr/>
          </a:p>
        </p:txBody>
      </p:sp>
      <p:sp>
        <p:nvSpPr>
          <p:cNvPr id="1738" name="Google Shape;1738;p60"/>
          <p:cNvSpPr/>
          <p:nvPr/>
        </p:nvSpPr>
        <p:spPr>
          <a:xfrm>
            <a:off x="4691621" y="2177559"/>
            <a:ext cx="3549707" cy="954352"/>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39" name="Google Shape;1739;p60"/>
          <p:cNvSpPr/>
          <p:nvPr/>
        </p:nvSpPr>
        <p:spPr>
          <a:xfrm>
            <a:off x="5016322" y="2177560"/>
            <a:ext cx="331601" cy="950497"/>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0" name="Google Shape;1740;p60"/>
          <p:cNvSpPr/>
          <p:nvPr/>
        </p:nvSpPr>
        <p:spPr>
          <a:xfrm>
            <a:off x="4578060" y="3341562"/>
            <a:ext cx="3666678"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1" name="Google Shape;1741;p60"/>
          <p:cNvSpPr/>
          <p:nvPr/>
        </p:nvSpPr>
        <p:spPr>
          <a:xfrm>
            <a:off x="4838453" y="3520057"/>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2" name="Google Shape;1742;p60"/>
          <p:cNvSpPr/>
          <p:nvPr/>
        </p:nvSpPr>
        <p:spPr>
          <a:xfrm>
            <a:off x="4556610" y="4470380"/>
            <a:ext cx="3549708"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3" name="Google Shape;1743;p60"/>
          <p:cNvSpPr/>
          <p:nvPr/>
        </p:nvSpPr>
        <p:spPr>
          <a:xfrm>
            <a:off x="4874677" y="4672255"/>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4" name="Google Shape;1744;p60"/>
          <p:cNvSpPr txBox="1"/>
          <p:nvPr/>
        </p:nvSpPr>
        <p:spPr>
          <a:xfrm>
            <a:off x="9499474" y="5190648"/>
            <a:ext cx="111319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YOUR TITLE</a:t>
            </a:r>
            <a:endParaRPr/>
          </a:p>
        </p:txBody>
      </p:sp>
      <p:sp>
        <p:nvSpPr>
          <p:cNvPr id="1745" name="Google Shape;1745;p60"/>
          <p:cNvSpPr txBox="1"/>
          <p:nvPr/>
        </p:nvSpPr>
        <p:spPr>
          <a:xfrm>
            <a:off x="5431075" y="4476775"/>
            <a:ext cx="2094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Profit Margin Ratio</a:t>
            </a:r>
            <a:endParaRPr/>
          </a:p>
        </p:txBody>
      </p:sp>
      <p:sp>
        <p:nvSpPr>
          <p:cNvPr id="1746" name="Google Shape;1746;p60"/>
          <p:cNvSpPr txBox="1"/>
          <p:nvPr/>
        </p:nvSpPr>
        <p:spPr>
          <a:xfrm>
            <a:off x="5506525" y="3348509"/>
            <a:ext cx="38271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Gross Profit Margin Ratio</a:t>
            </a:r>
            <a:endParaRPr/>
          </a:p>
        </p:txBody>
      </p:sp>
      <p:sp>
        <p:nvSpPr>
          <p:cNvPr id="1747" name="Google Shape;1747;p60"/>
          <p:cNvSpPr txBox="1"/>
          <p:nvPr/>
        </p:nvSpPr>
        <p:spPr>
          <a:xfrm>
            <a:off x="5467648" y="2179275"/>
            <a:ext cx="1707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Leverage Ratios</a:t>
            </a:r>
            <a:endParaRPr/>
          </a:p>
        </p:txBody>
      </p:sp>
      <p:sp>
        <p:nvSpPr>
          <p:cNvPr id="1748" name="Google Shape;1748;p60"/>
          <p:cNvSpPr/>
          <p:nvPr/>
        </p:nvSpPr>
        <p:spPr>
          <a:xfrm>
            <a:off x="8138538" y="2177559"/>
            <a:ext cx="3039147"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9" name="Google Shape;1749;p60"/>
          <p:cNvSpPr/>
          <p:nvPr/>
        </p:nvSpPr>
        <p:spPr>
          <a:xfrm>
            <a:off x="8109111" y="3337983"/>
            <a:ext cx="3068574"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50" name="Google Shape;1750;p60"/>
          <p:cNvSpPr txBox="1"/>
          <p:nvPr/>
        </p:nvSpPr>
        <p:spPr>
          <a:xfrm>
            <a:off x="5503624" y="3596163"/>
            <a:ext cx="56446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gross profit, or gross margin, ratio measures how much money you have from sales after subtracting the cost of goods sold (COGS). Gross profit shows you how much money on the Euro your business earns. </a:t>
            </a:r>
            <a:endParaRPr/>
          </a:p>
        </p:txBody>
      </p:sp>
      <p:sp>
        <p:nvSpPr>
          <p:cNvPr id="1751" name="Google Shape;1751;p60"/>
          <p:cNvSpPr txBox="1"/>
          <p:nvPr/>
        </p:nvSpPr>
        <p:spPr>
          <a:xfrm>
            <a:off x="5464757" y="2426933"/>
            <a:ext cx="56446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Leverage ratios are there to compare the debt to equity levels of your SME in order to finance operations and can help give an idea of how these changes in output will affect the income as a result, something that’s well worth investigating before you borrow.</a:t>
            </a:r>
            <a:endParaRPr/>
          </a:p>
        </p:txBody>
      </p:sp>
      <p:sp>
        <p:nvSpPr>
          <p:cNvPr id="1752" name="Google Shape;1752;p60"/>
          <p:cNvSpPr/>
          <p:nvPr/>
        </p:nvSpPr>
        <p:spPr>
          <a:xfrm>
            <a:off x="7827433" y="4470165"/>
            <a:ext cx="3350252"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53" name="Google Shape;1753;p60"/>
          <p:cNvSpPr txBox="1"/>
          <p:nvPr/>
        </p:nvSpPr>
        <p:spPr>
          <a:xfrm>
            <a:off x="5409205" y="4736260"/>
            <a:ext cx="57001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profit margin ratio is a percentage that shows you how much you earn after deducting all expenses. This is the leftover money after you subtract expenses like overhead and operating costs.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6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760" name="Google Shape;1760;p6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err="1"/>
              <a:t>Ratios</a:t>
            </a:r>
            <a:r>
              <a:rPr lang="de-DE" dirty="0"/>
              <a:t> </a:t>
            </a:r>
            <a:r>
              <a:rPr lang="de-DE" dirty="0" err="1"/>
              <a:t>provide</a:t>
            </a:r>
            <a:r>
              <a:rPr lang="de-DE" dirty="0"/>
              <a:t> essential quantitative </a:t>
            </a:r>
            <a:r>
              <a:rPr lang="de-DE" dirty="0" err="1"/>
              <a:t>analyses</a:t>
            </a:r>
            <a:r>
              <a:rPr lang="de-DE" dirty="0"/>
              <a:t>, </a:t>
            </a:r>
            <a:r>
              <a:rPr lang="de-DE" dirty="0" err="1"/>
              <a:t>identifying</a:t>
            </a:r>
            <a:r>
              <a:rPr lang="de-DE" dirty="0"/>
              <a:t> positive/ negative </a:t>
            </a:r>
            <a:r>
              <a:rPr lang="de-DE" dirty="0" err="1"/>
              <a:t>financial</a:t>
            </a:r>
            <a:r>
              <a:rPr lang="de-DE" dirty="0"/>
              <a:t> </a:t>
            </a:r>
            <a:r>
              <a:rPr lang="de-DE" dirty="0" err="1"/>
              <a:t>trends</a:t>
            </a:r>
            <a:r>
              <a:rPr lang="de-DE" dirty="0"/>
              <a:t> </a:t>
            </a:r>
            <a:r>
              <a:rPr lang="de-DE" dirty="0" err="1"/>
              <a:t>which</a:t>
            </a:r>
            <a:r>
              <a:rPr lang="de-DE" dirty="0"/>
              <a:t> </a:t>
            </a:r>
            <a:r>
              <a:rPr lang="de-DE" dirty="0" err="1"/>
              <a:t>allows</a:t>
            </a:r>
            <a:r>
              <a:rPr lang="de-DE" dirty="0"/>
              <a:t> </a:t>
            </a:r>
            <a:r>
              <a:rPr lang="de-DE" dirty="0" err="1"/>
              <a:t>businesses</a:t>
            </a:r>
            <a:r>
              <a:rPr lang="de-DE" dirty="0"/>
              <a:t> </a:t>
            </a:r>
            <a:r>
              <a:rPr lang="de-DE" dirty="0" err="1"/>
              <a:t>to</a:t>
            </a:r>
            <a:r>
              <a:rPr lang="de-DE" dirty="0"/>
              <a:t> </a:t>
            </a:r>
            <a:r>
              <a:rPr lang="de-DE" dirty="0" err="1"/>
              <a:t>create</a:t>
            </a:r>
            <a:r>
              <a:rPr lang="de-DE" dirty="0"/>
              <a:t> and </a:t>
            </a:r>
            <a:r>
              <a:rPr lang="de-DE" dirty="0" err="1"/>
              <a:t>implement</a:t>
            </a:r>
            <a:r>
              <a:rPr lang="de-DE" dirty="0"/>
              <a:t> </a:t>
            </a:r>
            <a:r>
              <a:rPr lang="de-DE" dirty="0" err="1"/>
              <a:t>financial</a:t>
            </a:r>
            <a:r>
              <a:rPr lang="de-DE" dirty="0"/>
              <a:t> </a:t>
            </a:r>
            <a:r>
              <a:rPr lang="de-DE" dirty="0" err="1"/>
              <a:t>plans</a:t>
            </a:r>
            <a:r>
              <a:rPr lang="de-DE" dirty="0"/>
              <a:t> and, </a:t>
            </a:r>
            <a:r>
              <a:rPr lang="de-DE" dirty="0" err="1"/>
              <a:t>if</a:t>
            </a:r>
            <a:r>
              <a:rPr lang="de-DE" dirty="0"/>
              <a:t> </a:t>
            </a:r>
            <a:r>
              <a:rPr lang="de-DE" dirty="0" err="1"/>
              <a:t>necessary</a:t>
            </a:r>
            <a:r>
              <a:rPr lang="de-DE" dirty="0"/>
              <a:t>, </a:t>
            </a:r>
            <a:r>
              <a:rPr lang="de-DE" dirty="0" err="1"/>
              <a:t>course-correct</a:t>
            </a:r>
            <a:r>
              <a:rPr lang="de-DE" dirty="0"/>
              <a:t> in the </a:t>
            </a:r>
            <a:r>
              <a:rPr lang="de-DE" dirty="0" err="1"/>
              <a:t>short</a:t>
            </a:r>
            <a:r>
              <a:rPr lang="de-DE" dirty="0"/>
              <a:t> </a:t>
            </a:r>
            <a:r>
              <a:rPr lang="de-DE" dirty="0" err="1"/>
              <a:t>term</a:t>
            </a:r>
            <a:r>
              <a:rPr lang="de-DE" dirty="0"/>
              <a:t>.</a:t>
            </a:r>
            <a:endParaRPr dirty="0"/>
          </a:p>
          <a:p>
            <a:pPr marL="0" lvl="0" indent="0" algn="l" rtl="0">
              <a:lnSpc>
                <a:spcPct val="100000"/>
              </a:lnSpc>
              <a:spcBef>
                <a:spcPts val="600"/>
              </a:spcBef>
              <a:spcAft>
                <a:spcPts val="0"/>
              </a:spcAft>
              <a:buClr>
                <a:srgbClr val="595A59"/>
              </a:buClr>
              <a:buSzPts val="1800"/>
            </a:pPr>
            <a:endParaRPr lang="de-DE" b="1" dirty="0"/>
          </a:p>
          <a:p>
            <a:pPr marL="0" lvl="0" indent="0" algn="l" rtl="0">
              <a:lnSpc>
                <a:spcPct val="100000"/>
              </a:lnSpc>
              <a:spcBef>
                <a:spcPts val="600"/>
              </a:spcBef>
              <a:spcAft>
                <a:spcPts val="0"/>
              </a:spcAft>
              <a:buClr>
                <a:srgbClr val="595A59"/>
              </a:buClr>
              <a:buSzPts val="1800"/>
            </a:pPr>
            <a:r>
              <a:rPr lang="de-DE" b="1" dirty="0"/>
              <a:t>The </a:t>
            </a:r>
            <a:r>
              <a:rPr lang="de-DE" b="1" dirty="0" err="1"/>
              <a:t>selection</a:t>
            </a:r>
            <a:r>
              <a:rPr lang="de-DE" b="1" dirty="0"/>
              <a:t> of the </a:t>
            </a:r>
            <a:r>
              <a:rPr lang="de-DE" b="1" dirty="0" err="1"/>
              <a:t>right</a:t>
            </a:r>
            <a:r>
              <a:rPr lang="de-DE" b="1" dirty="0"/>
              <a:t> </a:t>
            </a:r>
            <a:r>
              <a:rPr lang="de-DE" b="1" dirty="0" err="1"/>
              <a:t>indicators</a:t>
            </a:r>
            <a:r>
              <a:rPr lang="de-DE" b="1" dirty="0"/>
              <a:t> </a:t>
            </a:r>
            <a:r>
              <a:rPr lang="de-DE" b="1" dirty="0" err="1"/>
              <a:t>is</a:t>
            </a:r>
            <a:r>
              <a:rPr lang="de-DE" b="1" dirty="0"/>
              <a:t> </a:t>
            </a:r>
            <a:r>
              <a:rPr lang="de-DE" b="1" dirty="0" err="1"/>
              <a:t>strongly</a:t>
            </a:r>
            <a:r>
              <a:rPr lang="de-DE" b="1" dirty="0"/>
              <a:t> </a:t>
            </a:r>
            <a:r>
              <a:rPr lang="de-DE" b="1" dirty="0" err="1"/>
              <a:t>depended</a:t>
            </a:r>
            <a:r>
              <a:rPr lang="de-DE" b="1" dirty="0"/>
              <a:t> on the </a:t>
            </a:r>
            <a:r>
              <a:rPr lang="de-DE" b="1" dirty="0" err="1"/>
              <a:t>business</a:t>
            </a:r>
            <a:r>
              <a:rPr lang="de-DE" b="1" dirty="0"/>
              <a:t> </a:t>
            </a:r>
            <a:r>
              <a:rPr lang="de-DE" b="1" dirty="0" err="1"/>
              <a:t>model</a:t>
            </a:r>
            <a:r>
              <a:rPr lang="de-DE" b="1" dirty="0"/>
              <a:t>.</a:t>
            </a:r>
            <a:endParaRPr dirty="0"/>
          </a:p>
          <a:p>
            <a:pPr marL="285750" lvl="0" indent="-171450" algn="l" rtl="0">
              <a:lnSpc>
                <a:spcPct val="100000"/>
              </a:lnSpc>
              <a:spcBef>
                <a:spcPts val="600"/>
              </a:spcBef>
              <a:spcAft>
                <a:spcPts val="0"/>
              </a:spcAft>
              <a:buClr>
                <a:srgbClr val="595A59"/>
              </a:buClr>
              <a:buSzPts val="1800"/>
              <a:buFont typeface="Noto Sans Symbols"/>
              <a:buNone/>
            </a:pPr>
            <a:endParaRPr dirty="0"/>
          </a:p>
        </p:txBody>
      </p:sp>
      <p:sp>
        <p:nvSpPr>
          <p:cNvPr id="1761" name="Google Shape;1761;p6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latin typeface="Calibri"/>
                <a:ea typeface="Calibri"/>
                <a:cs typeface="Calibri"/>
                <a:sym typeface="Calibri"/>
              </a:rPr>
              <a:t>Financial ratios provide SMEs with ways to evaluate their company’s financial performance and allow them compare it to other businesses in their industry</a:t>
            </a:r>
            <a:endParaRPr/>
          </a:p>
        </p:txBody>
      </p:sp>
      <p:sp>
        <p:nvSpPr>
          <p:cNvPr id="1762" name="Google Shape;1762;p6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Overview about selected key financial ratios (II/II)</a:t>
            </a:r>
            <a:endParaRPr/>
          </a:p>
        </p:txBody>
      </p:sp>
      <p:sp>
        <p:nvSpPr>
          <p:cNvPr id="1763" name="Google Shape;1763;p61"/>
          <p:cNvSpPr/>
          <p:nvPr/>
        </p:nvSpPr>
        <p:spPr>
          <a:xfrm>
            <a:off x="4589075" y="2206512"/>
            <a:ext cx="3578942"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4" name="Google Shape;1764;p61"/>
          <p:cNvSpPr/>
          <p:nvPr/>
        </p:nvSpPr>
        <p:spPr>
          <a:xfrm>
            <a:off x="5180799" y="2206512"/>
            <a:ext cx="343175" cy="954352"/>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5" name="Google Shape;1765;p61"/>
          <p:cNvSpPr/>
          <p:nvPr/>
        </p:nvSpPr>
        <p:spPr>
          <a:xfrm>
            <a:off x="4621682" y="3348023"/>
            <a:ext cx="3546335" cy="954352"/>
          </a:xfrm>
          <a:custGeom>
            <a:avLst/>
            <a:gdLst/>
            <a:ahLst/>
            <a:cxnLst/>
            <a:rect l="l" t="t" r="r" b="b"/>
            <a:pathLst>
              <a:path w="1843" h="523" extrusionOk="0">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6" name="Google Shape;1766;p61"/>
          <p:cNvSpPr/>
          <p:nvPr/>
        </p:nvSpPr>
        <p:spPr>
          <a:xfrm>
            <a:off x="4844817" y="3346651"/>
            <a:ext cx="732149" cy="952146"/>
          </a:xfrm>
          <a:custGeom>
            <a:avLst/>
            <a:gdLst/>
            <a:ahLst/>
            <a:cxnLst/>
            <a:rect l="l" t="t" r="r" b="b"/>
            <a:pathLst>
              <a:path w="260" h="338" extrusionOk="0">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7" name="Google Shape;1767;p61"/>
          <p:cNvSpPr/>
          <p:nvPr/>
        </p:nvSpPr>
        <p:spPr>
          <a:xfrm>
            <a:off x="4566502" y="4508261"/>
            <a:ext cx="3550831" cy="954352"/>
          </a:xfrm>
          <a:custGeom>
            <a:avLst/>
            <a:gdLst/>
            <a:ahLst/>
            <a:cxnLst/>
            <a:rect l="l" t="t" r="r" b="b"/>
            <a:pathLst>
              <a:path w="1845" h="523" extrusionOk="0">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8" name="Google Shape;1768;p61"/>
          <p:cNvSpPr/>
          <p:nvPr/>
        </p:nvSpPr>
        <p:spPr>
          <a:xfrm>
            <a:off x="4755277" y="4508261"/>
            <a:ext cx="656933" cy="954352"/>
          </a:xfrm>
          <a:custGeom>
            <a:avLst/>
            <a:gdLst/>
            <a:ahLst/>
            <a:cxnLst/>
            <a:rect l="l" t="t" r="r" b="b"/>
            <a:pathLst>
              <a:path w="232" h="340" extrusionOk="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9" name="Google Shape;1769;p61"/>
          <p:cNvSpPr txBox="1"/>
          <p:nvPr/>
        </p:nvSpPr>
        <p:spPr>
          <a:xfrm>
            <a:off x="5540699" y="2219375"/>
            <a:ext cx="13278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Quick Ratio</a:t>
            </a:r>
            <a:endParaRPr/>
          </a:p>
        </p:txBody>
      </p:sp>
      <p:sp>
        <p:nvSpPr>
          <p:cNvPr id="1770" name="Google Shape;1770;p61"/>
          <p:cNvSpPr txBox="1"/>
          <p:nvPr/>
        </p:nvSpPr>
        <p:spPr>
          <a:xfrm>
            <a:off x="5470752" y="4494025"/>
            <a:ext cx="2264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Return on Investment</a:t>
            </a:r>
            <a:endParaRPr/>
          </a:p>
        </p:txBody>
      </p:sp>
      <p:sp>
        <p:nvSpPr>
          <p:cNvPr id="1771" name="Google Shape;1771;p61"/>
          <p:cNvSpPr txBox="1"/>
          <p:nvPr/>
        </p:nvSpPr>
        <p:spPr>
          <a:xfrm>
            <a:off x="5492952" y="3334900"/>
            <a:ext cx="1490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Current Ratio</a:t>
            </a:r>
            <a:endParaRPr/>
          </a:p>
        </p:txBody>
      </p:sp>
      <p:sp>
        <p:nvSpPr>
          <p:cNvPr id="1772" name="Google Shape;1772;p61"/>
          <p:cNvSpPr/>
          <p:nvPr/>
        </p:nvSpPr>
        <p:spPr>
          <a:xfrm>
            <a:off x="8024271" y="2206512"/>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73" name="Google Shape;1773;p61"/>
          <p:cNvSpPr/>
          <p:nvPr/>
        </p:nvSpPr>
        <p:spPr>
          <a:xfrm>
            <a:off x="8024271" y="3348023"/>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74" name="Google Shape;1774;p61"/>
          <p:cNvSpPr/>
          <p:nvPr/>
        </p:nvSpPr>
        <p:spPr>
          <a:xfrm>
            <a:off x="8020244" y="4508037"/>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75" name="Google Shape;1775;p61"/>
          <p:cNvSpPr txBox="1"/>
          <p:nvPr/>
        </p:nvSpPr>
        <p:spPr>
          <a:xfrm>
            <a:off x="5537803" y="2467030"/>
            <a:ext cx="55364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Also known as the acid test, the quick ratio is used to evaluate your company’s ability to meet short-term financial obligations. They only measure short-term liquidity, so don’t include inventory.</a:t>
            </a:r>
            <a:endParaRPr/>
          </a:p>
        </p:txBody>
      </p:sp>
      <p:sp>
        <p:nvSpPr>
          <p:cNvPr id="1776" name="Google Shape;1776;p61"/>
          <p:cNvSpPr txBox="1"/>
          <p:nvPr/>
        </p:nvSpPr>
        <p:spPr>
          <a:xfrm>
            <a:off x="5467838" y="4741682"/>
            <a:ext cx="55364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ROI ratio shows how much your company has gained from the investment you’ve made. The resulting figure is a percentage that will help you determine which investments were successful and which weren’t.</a:t>
            </a:r>
            <a:endParaRPr/>
          </a:p>
        </p:txBody>
      </p:sp>
      <p:sp>
        <p:nvSpPr>
          <p:cNvPr id="1777" name="Google Shape;1777;p61"/>
          <p:cNvSpPr txBox="1"/>
          <p:nvPr/>
        </p:nvSpPr>
        <p:spPr>
          <a:xfrm>
            <a:off x="5490038" y="3582554"/>
            <a:ext cx="56946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The </a:t>
            </a:r>
            <a:r>
              <a:rPr lang="de-DE" sz="1200" dirty="0" err="1">
                <a:solidFill>
                  <a:schemeClr val="lt1"/>
                </a:solidFill>
                <a:latin typeface="Calibri"/>
                <a:ea typeface="Calibri"/>
                <a:cs typeface="Calibri"/>
                <a:sym typeface="Calibri"/>
              </a:rPr>
              <a:t>current</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ratio</a:t>
            </a:r>
            <a:r>
              <a:rPr lang="de-DE" sz="1200" dirty="0">
                <a:solidFill>
                  <a:schemeClr val="lt1"/>
                </a:solidFill>
                <a:latin typeface="Calibri"/>
                <a:ea typeface="Calibri"/>
                <a:cs typeface="Calibri"/>
                <a:sym typeface="Calibri"/>
              </a:rPr>
              <a:t> also </a:t>
            </a:r>
            <a:r>
              <a:rPr lang="de-DE" sz="1200" dirty="0" err="1">
                <a:solidFill>
                  <a:schemeClr val="lt1"/>
                </a:solidFill>
                <a:latin typeface="Calibri"/>
                <a:ea typeface="Calibri"/>
                <a:cs typeface="Calibri"/>
                <a:sym typeface="Calibri"/>
              </a:rPr>
              <a:t>measures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your</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ability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pay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long</a:t>
            </a:r>
            <a:r>
              <a:rPr lang="de-DE" sz="1200" dirty="0">
                <a:solidFill>
                  <a:schemeClr val="lt1"/>
                </a:solidFill>
                <a:latin typeface="Calibri"/>
                <a:ea typeface="Calibri"/>
                <a:cs typeface="Calibri"/>
                <a:sym typeface="Calibri"/>
              </a:rPr>
              <a:t>-term </a:t>
            </a:r>
            <a:r>
              <a:rPr lang="de-DE" sz="1200" dirty="0" err="1">
                <a:solidFill>
                  <a:schemeClr val="lt1"/>
                </a:solidFill>
                <a:latin typeface="Calibri"/>
                <a:ea typeface="Calibri"/>
                <a:cs typeface="Calibri"/>
                <a:sym typeface="Calibri"/>
              </a:rPr>
              <a:t>debts</a:t>
            </a:r>
            <a:r>
              <a:rPr lang="de-DE" sz="1200" dirty="0">
                <a:solidFill>
                  <a:schemeClr val="lt1"/>
                </a:solidFill>
                <a:latin typeface="Calibri"/>
                <a:ea typeface="Calibri"/>
                <a:cs typeface="Calibri"/>
                <a:sym typeface="Calibri"/>
              </a:rPr>
              <a:t>. Thus, </a:t>
            </a:r>
            <a:r>
              <a:rPr lang="de-DE" sz="1200" dirty="0" err="1">
                <a:solidFill>
                  <a:schemeClr val="lt1"/>
                </a:solidFill>
                <a:latin typeface="Calibri"/>
                <a:ea typeface="Calibri"/>
                <a:cs typeface="Calibri"/>
                <a:sym typeface="Calibri"/>
              </a:rPr>
              <a:t>it</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looks</a:t>
            </a:r>
            <a:r>
              <a:rPr lang="de-DE" sz="1200" dirty="0">
                <a:solidFill>
                  <a:schemeClr val="lt1"/>
                </a:solidFill>
                <a:latin typeface="Calibri"/>
                <a:ea typeface="Calibri"/>
                <a:cs typeface="Calibri"/>
                <a:sym typeface="Calibri"/>
              </a:rPr>
              <a:t> at </a:t>
            </a:r>
            <a:r>
              <a:rPr lang="de-DE" sz="1200" dirty="0" err="1">
                <a:solidFill>
                  <a:schemeClr val="lt1"/>
                </a:solidFill>
                <a:latin typeface="Calibri"/>
                <a:ea typeface="Calibri"/>
                <a:cs typeface="Calibri"/>
                <a:sym typeface="Calibri"/>
              </a:rPr>
              <a:t>how</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many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assets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including</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inventory</a:t>
            </a:r>
            <a:r>
              <a:rPr lang="de-DE" sz="1200" dirty="0">
                <a:solidFill>
                  <a:schemeClr val="lt1"/>
                </a:solidFill>
                <a:latin typeface="Calibri"/>
                <a:ea typeface="Calibri"/>
                <a:cs typeface="Calibri"/>
                <a:sym typeface="Calibri"/>
              </a:rPr>
              <a:t>, the </a:t>
            </a:r>
            <a:r>
              <a:rPr lang="de-DE" sz="1200" dirty="0" err="1">
                <a:solidFill>
                  <a:schemeClr val="lt1"/>
                </a:solidFill>
                <a:latin typeface="Calibri"/>
                <a:ea typeface="Calibri"/>
                <a:cs typeface="Calibri"/>
                <a:sym typeface="Calibri"/>
              </a:rPr>
              <a:t>business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has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compared</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its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liabilities</a:t>
            </a:r>
            <a:r>
              <a:rPr lang="de-DE" sz="1200" dirty="0">
                <a:solidFill>
                  <a:schemeClr val="lt1"/>
                </a:solidFill>
                <a:latin typeface="Calibri"/>
                <a:ea typeface="Calibri"/>
                <a:cs typeface="Calibri"/>
                <a:sym typeface="Calibri"/>
              </a:rPr>
              <a:t>.  This </a:t>
            </a:r>
            <a:r>
              <a:rPr lang="de-DE" sz="1200" dirty="0" err="1">
                <a:solidFill>
                  <a:schemeClr val="lt1"/>
                </a:solidFill>
                <a:latin typeface="Calibri"/>
                <a:ea typeface="Calibri"/>
                <a:cs typeface="Calibri"/>
                <a:sym typeface="Calibri"/>
              </a:rPr>
              <a:t>is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used</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calculate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whether</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you</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can</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meet</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current</a:t>
            </a:r>
            <a:r>
              <a:rPr lang="de-DE" sz="1200" dirty="0">
                <a:solidFill>
                  <a:schemeClr val="lt1"/>
                </a:solidFill>
                <a:latin typeface="Calibri"/>
                <a:ea typeface="Calibri"/>
                <a:cs typeface="Calibri"/>
                <a:sym typeface="Calibri"/>
              </a:rPr>
              <a:t> and </a:t>
            </a:r>
            <a:r>
              <a:rPr lang="de-DE" sz="1200" dirty="0" err="1">
                <a:solidFill>
                  <a:schemeClr val="lt1"/>
                </a:solidFill>
                <a:latin typeface="Calibri"/>
                <a:ea typeface="Calibri"/>
                <a:cs typeface="Calibri"/>
                <a:sym typeface="Calibri"/>
              </a:rPr>
              <a:t>future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financial</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obligations</a:t>
            </a:r>
            <a:r>
              <a:rPr lang="de-DE" sz="1200" dirty="0">
                <a:solidFill>
                  <a:schemeClr val="lt1"/>
                </a:solidFill>
                <a:latin typeface="Calibri"/>
                <a:ea typeface="Calibri"/>
                <a:cs typeface="Calibri"/>
                <a:sym typeface="Calibri"/>
              </a:rPr>
              <a:t>.</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6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784" name="Google Shape;1784;p6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Sometimes referred to as the gross margin ratio, gross profit margin is frequently expressed as a percentage of sales.</a:t>
            </a:r>
            <a:endParaRPr/>
          </a:p>
        </p:txBody>
      </p:sp>
      <p:sp>
        <p:nvSpPr>
          <p:cNvPr id="1785" name="Google Shape;1785;p6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a:t>Gross profit margin is a metric analysts use to assess a company's financial health by calculating the amount of money left over from product sales after subtracting the cost of goods sold (COGS).</a:t>
            </a:r>
            <a:endParaRPr/>
          </a:p>
          <a:p>
            <a:pPr marL="0" lvl="0" indent="0" algn="l" rtl="0">
              <a:lnSpc>
                <a:spcPct val="90000"/>
              </a:lnSpc>
              <a:spcBef>
                <a:spcPts val="1000"/>
              </a:spcBef>
              <a:spcAft>
                <a:spcPts val="0"/>
              </a:spcAft>
              <a:buClr>
                <a:srgbClr val="79527B"/>
              </a:buClr>
              <a:buSzPts val="2000"/>
              <a:buNone/>
            </a:pPr>
            <a:endParaRPr/>
          </a:p>
        </p:txBody>
      </p:sp>
      <p:sp>
        <p:nvSpPr>
          <p:cNvPr id="1786" name="Google Shape;1786;p6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Gross Profit Margin</a:t>
            </a:r>
            <a:endParaRPr/>
          </a:p>
        </p:txBody>
      </p:sp>
      <p:sp>
        <p:nvSpPr>
          <p:cNvPr id="1787" name="Google Shape;1787;p62"/>
          <p:cNvSpPr/>
          <p:nvPr/>
        </p:nvSpPr>
        <p:spPr>
          <a:xfrm>
            <a:off x="4908885" y="3854023"/>
            <a:ext cx="7131732" cy="1305521"/>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88" name="Google Shape;1788;p62"/>
          <p:cNvSpPr/>
          <p:nvPr/>
        </p:nvSpPr>
        <p:spPr>
          <a:xfrm>
            <a:off x="4121302" y="3854023"/>
            <a:ext cx="2365835" cy="130552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89" name="Google Shape;1789;p62"/>
          <p:cNvSpPr/>
          <p:nvPr/>
        </p:nvSpPr>
        <p:spPr>
          <a:xfrm>
            <a:off x="5026637" y="3754783"/>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0" name="Google Shape;1790;p62"/>
          <p:cNvSpPr/>
          <p:nvPr/>
        </p:nvSpPr>
        <p:spPr>
          <a:xfrm>
            <a:off x="4908883" y="5197961"/>
            <a:ext cx="7131732"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1" name="Google Shape;1791;p62"/>
          <p:cNvSpPr/>
          <p:nvPr/>
        </p:nvSpPr>
        <p:spPr>
          <a:xfrm>
            <a:off x="4121302" y="5197961"/>
            <a:ext cx="232007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2" name="Google Shape;1792;p62"/>
          <p:cNvSpPr/>
          <p:nvPr/>
        </p:nvSpPr>
        <p:spPr>
          <a:xfrm>
            <a:off x="4992192" y="519796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3" name="Google Shape;1793;p62"/>
          <p:cNvSpPr/>
          <p:nvPr/>
        </p:nvSpPr>
        <p:spPr>
          <a:xfrm>
            <a:off x="4908884" y="1829843"/>
            <a:ext cx="7131733" cy="1964478"/>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4" name="Google Shape;1794;p62"/>
          <p:cNvSpPr/>
          <p:nvPr/>
        </p:nvSpPr>
        <p:spPr>
          <a:xfrm>
            <a:off x="4109987" y="1829843"/>
            <a:ext cx="2365835" cy="1964478"/>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5" name="Google Shape;1795;p62"/>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796" name="Google Shape;1796;p62"/>
          <p:cNvSpPr/>
          <p:nvPr/>
        </p:nvSpPr>
        <p:spPr>
          <a:xfrm>
            <a:off x="4068265" y="2440907"/>
            <a:ext cx="1975713" cy="7386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400" b="1">
                <a:solidFill>
                  <a:schemeClr val="lt1"/>
                </a:solidFill>
                <a:latin typeface="Calibri"/>
                <a:ea typeface="Calibri"/>
                <a:cs typeface="Calibri"/>
                <a:sym typeface="Calibri"/>
              </a:rPr>
              <a:t>What does it tell you</a:t>
            </a:r>
            <a:endParaRPr/>
          </a:p>
        </p:txBody>
      </p:sp>
      <p:sp>
        <p:nvSpPr>
          <p:cNvPr id="1797" name="Google Shape;1797;p62"/>
          <p:cNvSpPr txBox="1"/>
          <p:nvPr/>
        </p:nvSpPr>
        <p:spPr>
          <a:xfrm>
            <a:off x="6419598" y="1804243"/>
            <a:ext cx="559924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err="1">
                <a:solidFill>
                  <a:schemeClr val="lt1"/>
                </a:solidFill>
                <a:latin typeface="Calibri"/>
                <a:ea typeface="Calibri"/>
                <a:cs typeface="Calibri"/>
                <a:sym typeface="Calibri"/>
              </a:rPr>
              <a:t>If</a:t>
            </a:r>
            <a:r>
              <a:rPr lang="de-DE" sz="1600" dirty="0">
                <a:solidFill>
                  <a:schemeClr val="lt1"/>
                </a:solidFill>
                <a:latin typeface="Calibri"/>
                <a:ea typeface="Calibri"/>
                <a:cs typeface="Calibri"/>
                <a:sym typeface="Calibri"/>
              </a:rPr>
              <a:t> a </a:t>
            </a:r>
            <a:r>
              <a:rPr lang="de-DE" sz="1600" dirty="0" err="1">
                <a:solidFill>
                  <a:schemeClr val="lt1"/>
                </a:solidFill>
                <a:latin typeface="Calibri"/>
                <a:ea typeface="Calibri"/>
                <a:cs typeface="Calibri"/>
                <a:sym typeface="Calibri"/>
              </a:rPr>
              <a:t>company's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gross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profit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margin</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wildly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fluctuates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this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signal</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poor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management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practices</a:t>
            </a:r>
            <a:r>
              <a:rPr lang="de-DE" sz="1600" dirty="0">
                <a:solidFill>
                  <a:schemeClr val="lt1"/>
                </a:solidFill>
                <a:latin typeface="Calibri"/>
                <a:ea typeface="Calibri"/>
                <a:cs typeface="Calibri"/>
                <a:sym typeface="Calibri"/>
              </a:rPr>
              <a:t> and/</a:t>
            </a:r>
            <a:r>
              <a:rPr lang="de-DE" sz="1600" dirty="0" err="1">
                <a:solidFill>
                  <a:schemeClr val="lt1"/>
                </a:solidFill>
                <a:latin typeface="Calibri"/>
                <a:ea typeface="Calibri"/>
                <a:cs typeface="Calibri"/>
                <a:sym typeface="Calibri"/>
              </a:rPr>
              <a:t>or</a:t>
            </a:r>
            <a:r>
              <a:rPr lang="de-DE" sz="1600" dirty="0">
                <a:solidFill>
                  <a:schemeClr val="lt1"/>
                </a:solidFill>
                <a:latin typeface="Calibri"/>
                <a:ea typeface="Calibri"/>
                <a:cs typeface="Calibri"/>
                <a:sym typeface="Calibri"/>
              </a:rPr>
              <a:t> inferior </a:t>
            </a:r>
            <a:r>
              <a:rPr lang="de-DE" sz="1600" dirty="0" err="1">
                <a:solidFill>
                  <a:schemeClr val="lt1"/>
                </a:solidFill>
                <a:latin typeface="Calibri"/>
                <a:ea typeface="Calibri"/>
                <a:cs typeface="Calibri"/>
                <a:sym typeface="Calibri"/>
              </a:rPr>
              <a:t>products</a:t>
            </a:r>
            <a:r>
              <a:rPr lang="de-DE" sz="1600" dirty="0">
                <a:solidFill>
                  <a:schemeClr val="lt1"/>
                </a:solidFill>
                <a:latin typeface="Calibri"/>
                <a:ea typeface="Calibri"/>
                <a:cs typeface="Calibri"/>
                <a:sym typeface="Calibri"/>
              </a:rPr>
              <a:t>. Such </a:t>
            </a:r>
            <a:r>
              <a:rPr lang="de-DE" sz="1600" dirty="0" err="1">
                <a:solidFill>
                  <a:schemeClr val="lt1"/>
                </a:solidFill>
                <a:latin typeface="Calibri"/>
                <a:ea typeface="Calibri"/>
                <a:cs typeface="Calibri"/>
                <a:sym typeface="Calibri"/>
              </a:rPr>
              <a:t>fluctuations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justified</a:t>
            </a:r>
            <a:r>
              <a:rPr lang="de-DE" sz="1600" dirty="0">
                <a:solidFill>
                  <a:schemeClr val="lt1"/>
                </a:solidFill>
                <a:latin typeface="Calibri"/>
                <a:ea typeface="Calibri"/>
                <a:cs typeface="Calibri"/>
                <a:sym typeface="Calibri"/>
              </a:rPr>
              <a:t> in </a:t>
            </a:r>
            <a:r>
              <a:rPr lang="de-DE" sz="1600" dirty="0" err="1">
                <a:solidFill>
                  <a:schemeClr val="lt1"/>
                </a:solidFill>
                <a:latin typeface="Calibri"/>
                <a:ea typeface="Calibri"/>
                <a:cs typeface="Calibri"/>
                <a:sym typeface="Calibri"/>
              </a:rPr>
              <a:t>cases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where</a:t>
            </a:r>
            <a:r>
              <a:rPr lang="de-DE" sz="1600" dirty="0">
                <a:solidFill>
                  <a:schemeClr val="lt1"/>
                </a:solidFill>
                <a:latin typeface="Calibri"/>
                <a:ea typeface="Calibri"/>
                <a:cs typeface="Calibri"/>
                <a:sym typeface="Calibri"/>
              </a:rPr>
              <a:t> a </a:t>
            </a:r>
            <a:r>
              <a:rPr lang="de-DE" sz="1600" dirty="0" err="1">
                <a:solidFill>
                  <a:schemeClr val="lt1"/>
                </a:solidFill>
                <a:latin typeface="Calibri"/>
                <a:ea typeface="Calibri"/>
                <a:cs typeface="Calibri"/>
                <a:sym typeface="Calibri"/>
              </a:rPr>
              <a:t>company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makes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sweeping</a:t>
            </a:r>
            <a:r>
              <a:rPr lang="de-DE" sz="1600" dirty="0">
                <a:solidFill>
                  <a:schemeClr val="lt1"/>
                </a:solidFill>
                <a:latin typeface="Calibri"/>
                <a:ea typeface="Calibri"/>
                <a:cs typeface="Calibri"/>
                <a:sym typeface="Calibri"/>
              </a:rPr>
              <a:t> operational </a:t>
            </a:r>
            <a:r>
              <a:rPr lang="de-DE" sz="1600" dirty="0" err="1">
                <a:solidFill>
                  <a:schemeClr val="lt1"/>
                </a:solidFill>
                <a:latin typeface="Calibri"/>
                <a:ea typeface="Calibri"/>
                <a:cs typeface="Calibri"/>
                <a:sym typeface="Calibri"/>
              </a:rPr>
              <a:t>changes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its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business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model</a:t>
            </a:r>
            <a:r>
              <a:rPr lang="de-DE" sz="1600" dirty="0">
                <a:solidFill>
                  <a:schemeClr val="lt1"/>
                </a:solidFill>
                <a:latin typeface="Calibri"/>
                <a:ea typeface="Calibri"/>
                <a:cs typeface="Calibri"/>
                <a:sym typeface="Calibri"/>
              </a:rPr>
              <a:t>, in </a:t>
            </a:r>
            <a:r>
              <a:rPr lang="de-DE" sz="1600" dirty="0" err="1">
                <a:solidFill>
                  <a:schemeClr val="lt1"/>
                </a:solidFill>
                <a:latin typeface="Calibri"/>
                <a:ea typeface="Calibri"/>
                <a:cs typeface="Calibri"/>
                <a:sym typeface="Calibri"/>
              </a:rPr>
              <a:t>which</a:t>
            </a:r>
            <a:r>
              <a:rPr lang="de-DE" sz="1600" dirty="0">
                <a:solidFill>
                  <a:schemeClr val="lt1"/>
                </a:solidFill>
                <a:latin typeface="Calibri"/>
                <a:ea typeface="Calibri"/>
                <a:cs typeface="Calibri"/>
                <a:sym typeface="Calibri"/>
              </a:rPr>
              <a:t> case </a:t>
            </a:r>
            <a:r>
              <a:rPr lang="de-DE" sz="1600" dirty="0" err="1">
                <a:solidFill>
                  <a:schemeClr val="lt1"/>
                </a:solidFill>
                <a:latin typeface="Calibri"/>
                <a:ea typeface="Calibri"/>
                <a:cs typeface="Calibri"/>
                <a:sym typeface="Calibri"/>
              </a:rPr>
              <a:t>temporary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volatility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should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no</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cause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for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alarm</a:t>
            </a:r>
            <a:r>
              <a:rPr lang="de-DE" sz="1600" dirty="0">
                <a:solidFill>
                  <a:schemeClr val="lt1"/>
                </a:solidFill>
                <a:latin typeface="Calibri"/>
                <a:ea typeface="Calibri"/>
                <a:cs typeface="Calibri"/>
                <a:sym typeface="Calibri"/>
              </a:rPr>
              <a:t>. E.g. </a:t>
            </a:r>
            <a:r>
              <a:rPr lang="de-DE" sz="1600" dirty="0" err="1">
                <a:solidFill>
                  <a:schemeClr val="lt1"/>
                </a:solidFill>
                <a:latin typeface="Calibri"/>
                <a:ea typeface="Calibri"/>
                <a:cs typeface="Calibri"/>
                <a:sym typeface="Calibri"/>
              </a:rPr>
              <a:t>if</a:t>
            </a:r>
            <a:r>
              <a:rPr lang="de-DE" sz="1600" dirty="0">
                <a:solidFill>
                  <a:schemeClr val="lt1"/>
                </a:solidFill>
                <a:latin typeface="Calibri"/>
                <a:ea typeface="Calibri"/>
                <a:cs typeface="Calibri"/>
                <a:sym typeface="Calibri"/>
              </a:rPr>
              <a:t> a </a:t>
            </a:r>
            <a:r>
              <a:rPr lang="de-DE" sz="1600" dirty="0" err="1">
                <a:solidFill>
                  <a:schemeClr val="lt1"/>
                </a:solidFill>
                <a:latin typeface="Calibri"/>
                <a:ea typeface="Calibri"/>
                <a:cs typeface="Calibri"/>
                <a:sym typeface="Calibri"/>
              </a:rPr>
              <a:t>company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decides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automate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certain</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supply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chain</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functions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initial </a:t>
            </a:r>
            <a:r>
              <a:rPr lang="de-DE" sz="1600" dirty="0" err="1">
                <a:solidFill>
                  <a:schemeClr val="lt1"/>
                </a:solidFill>
                <a:latin typeface="Calibri"/>
                <a:ea typeface="Calibri"/>
                <a:cs typeface="Calibri"/>
                <a:sym typeface="Calibri"/>
              </a:rPr>
              <a:t>investment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may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be</a:t>
            </a:r>
            <a:r>
              <a:rPr lang="de-DE" sz="1600" dirty="0">
                <a:solidFill>
                  <a:schemeClr val="lt1"/>
                </a:solidFill>
                <a:latin typeface="Calibri"/>
                <a:ea typeface="Calibri"/>
                <a:cs typeface="Calibri"/>
                <a:sym typeface="Calibri"/>
              </a:rPr>
              <a:t> high, but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cost</a:t>
            </a:r>
            <a:r>
              <a:rPr lang="de-DE" sz="1600" dirty="0">
                <a:solidFill>
                  <a:schemeClr val="lt1"/>
                </a:solidFill>
                <a:latin typeface="Calibri"/>
                <a:ea typeface="Calibri"/>
                <a:cs typeface="Calibri"/>
                <a:sym typeface="Calibri"/>
              </a:rPr>
              <a:t> of </a:t>
            </a:r>
            <a:r>
              <a:rPr lang="de-DE" sz="1600" dirty="0" err="1">
                <a:solidFill>
                  <a:schemeClr val="lt1"/>
                </a:solidFill>
                <a:latin typeface="Calibri"/>
                <a:ea typeface="Calibri"/>
                <a:cs typeface="Calibri"/>
                <a:sym typeface="Calibri"/>
              </a:rPr>
              <a:t>goods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ultimately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decreases</a:t>
            </a:r>
            <a:r>
              <a:rPr lang="de-DE" sz="1600" dirty="0">
                <a:solidFill>
                  <a:schemeClr val="lt1"/>
                </a:solidFill>
                <a:latin typeface="Calibri"/>
                <a:ea typeface="Calibri"/>
                <a:cs typeface="Calibri"/>
                <a:sym typeface="Calibri"/>
              </a:rPr>
              <a:t> due </a:t>
            </a:r>
            <a:r>
              <a:rPr lang="de-DE" sz="1600" dirty="0" err="1">
                <a:solidFill>
                  <a:schemeClr val="lt1"/>
                </a:solidFill>
                <a:latin typeface="Calibri"/>
                <a:ea typeface="Calibri"/>
                <a:cs typeface="Calibri"/>
                <a:sym typeface="Calibri"/>
              </a:rPr>
              <a:t>to</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lower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labour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costs</a:t>
            </a:r>
            <a:r>
              <a:rPr lang="de-DE" sz="1600" dirty="0">
                <a:solidFill>
                  <a:schemeClr val="lt1"/>
                </a:solidFill>
                <a:latin typeface="Calibri"/>
                <a:ea typeface="Calibri"/>
                <a:cs typeface="Calibri"/>
                <a:sym typeface="Calibri"/>
              </a:rPr>
              <a:t>.</a:t>
            </a:r>
            <a:endParaRPr dirty="0"/>
          </a:p>
        </p:txBody>
      </p:sp>
      <p:sp>
        <p:nvSpPr>
          <p:cNvPr id="1798" name="Google Shape;1798;p62"/>
          <p:cNvSpPr/>
          <p:nvPr/>
        </p:nvSpPr>
        <p:spPr>
          <a:xfrm>
            <a:off x="4016035" y="4046227"/>
            <a:ext cx="2058076" cy="7386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400" b="1">
                <a:solidFill>
                  <a:schemeClr val="lt1"/>
                </a:solidFill>
                <a:latin typeface="Calibri"/>
                <a:ea typeface="Calibri"/>
                <a:cs typeface="Calibri"/>
                <a:sym typeface="Calibri"/>
              </a:rPr>
              <a:t>How to calculate</a:t>
            </a:r>
            <a:endParaRPr/>
          </a:p>
        </p:txBody>
      </p:sp>
      <p:sp>
        <p:nvSpPr>
          <p:cNvPr id="1799" name="Google Shape;1799;p62"/>
          <p:cNvSpPr/>
          <p:nvPr/>
        </p:nvSpPr>
        <p:spPr>
          <a:xfrm>
            <a:off x="4474819" y="5497173"/>
            <a:ext cx="1103636"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400" b="1">
                <a:solidFill>
                  <a:schemeClr val="lt1"/>
                </a:solidFill>
                <a:latin typeface="Calibri"/>
                <a:ea typeface="Calibri"/>
                <a:cs typeface="Calibri"/>
                <a:sym typeface="Calibri"/>
              </a:rPr>
              <a:t>Formula</a:t>
            </a:r>
            <a:endParaRPr/>
          </a:p>
        </p:txBody>
      </p:sp>
      <p:sp>
        <p:nvSpPr>
          <p:cNvPr id="1800" name="Google Shape;1800;p62"/>
          <p:cNvSpPr txBox="1"/>
          <p:nvPr/>
        </p:nvSpPr>
        <p:spPr>
          <a:xfrm>
            <a:off x="6419599" y="3870240"/>
            <a:ext cx="555751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a:solidFill>
                  <a:schemeClr val="lt1"/>
                </a:solidFill>
                <a:latin typeface="Calibri"/>
                <a:ea typeface="Calibri"/>
                <a:cs typeface="Calibri"/>
                <a:sym typeface="Calibri"/>
              </a:rPr>
              <a:t>A company's gross profit margin percentage is calculated by first subtracting the cost of goods sold (COGS) from net sales (gross revenues minus returns, allowances, and discounts). This figure is then divided by net sales, to calculate the gross profit margin in percentage terms.</a:t>
            </a:r>
            <a:endParaRPr/>
          </a:p>
        </p:txBody>
      </p:sp>
      <p:sp>
        <p:nvSpPr>
          <p:cNvPr id="1801" name="Google Shape;1801;p62"/>
          <p:cNvSpPr txBox="1"/>
          <p:nvPr/>
        </p:nvSpPr>
        <p:spPr>
          <a:xfrm>
            <a:off x="6571374" y="5497173"/>
            <a:ext cx="4435894" cy="52411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Calibri"/>
                <a:ea typeface="Calibri"/>
                <a:cs typeface="Calibri"/>
                <a:sym typeface="Calibri"/>
              </a:rPr>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6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808" name="Google Shape;1808;p6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a:p>
          <a:p>
            <a:pPr marL="0" lvl="0" indent="0" algn="l" rtl="0">
              <a:lnSpc>
                <a:spcPct val="100000"/>
              </a:lnSpc>
              <a:spcBef>
                <a:spcPts val="600"/>
              </a:spcBef>
              <a:spcAft>
                <a:spcPts val="0"/>
              </a:spcAft>
              <a:buClr>
                <a:srgbClr val="595A59"/>
              </a:buClr>
              <a:buSzPts val="1800"/>
              <a:buNone/>
            </a:pPr>
            <a:r>
              <a:rPr lang="de-DE"/>
              <a:t>While this figure still excludes debts, taxes and other non-operational expenses, it does include the amortization and depreciation of assets.</a:t>
            </a:r>
            <a:endParaRPr/>
          </a:p>
        </p:txBody>
      </p:sp>
      <p:sp>
        <p:nvSpPr>
          <p:cNvPr id="1809" name="Google Shape;1809;p6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a:t>A slightly more complex metric, operating profit also takes into account all overhead, operating, administrative and sales expenses necessary to run the business on a day-to-day basis. </a:t>
            </a:r>
            <a:endParaRPr/>
          </a:p>
          <a:p>
            <a:pPr marL="0" lvl="0" indent="0" algn="l" rtl="0">
              <a:lnSpc>
                <a:spcPct val="90000"/>
              </a:lnSpc>
              <a:spcBef>
                <a:spcPts val="1000"/>
              </a:spcBef>
              <a:spcAft>
                <a:spcPts val="0"/>
              </a:spcAft>
              <a:buClr>
                <a:srgbClr val="79527B"/>
              </a:buClr>
              <a:buSzPts val="2000"/>
              <a:buNone/>
            </a:pPr>
            <a:endParaRPr/>
          </a:p>
        </p:txBody>
      </p:sp>
      <p:sp>
        <p:nvSpPr>
          <p:cNvPr id="1810" name="Google Shape;1810;p6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Operating Profit Margin</a:t>
            </a:r>
            <a:endParaRPr/>
          </a:p>
        </p:txBody>
      </p:sp>
      <p:sp>
        <p:nvSpPr>
          <p:cNvPr id="1811" name="Google Shape;1811;p63"/>
          <p:cNvSpPr/>
          <p:nvPr/>
        </p:nvSpPr>
        <p:spPr>
          <a:xfrm>
            <a:off x="4908875" y="3123000"/>
            <a:ext cx="7131600" cy="2400775"/>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2" name="Google Shape;1812;p63"/>
          <p:cNvSpPr/>
          <p:nvPr/>
        </p:nvSpPr>
        <p:spPr>
          <a:xfrm>
            <a:off x="4109975" y="3120737"/>
            <a:ext cx="2365850" cy="240077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3" name="Google Shape;1813;p63"/>
          <p:cNvSpPr/>
          <p:nvPr/>
        </p:nvSpPr>
        <p:spPr>
          <a:xfrm>
            <a:off x="5026637" y="3759858"/>
            <a:ext cx="1449184"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4" name="Google Shape;1814;p63"/>
          <p:cNvSpPr/>
          <p:nvPr/>
        </p:nvSpPr>
        <p:spPr>
          <a:xfrm>
            <a:off x="4959081" y="5625262"/>
            <a:ext cx="7131600"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5" name="Google Shape;1815;p63"/>
          <p:cNvSpPr/>
          <p:nvPr/>
        </p:nvSpPr>
        <p:spPr>
          <a:xfrm>
            <a:off x="4109987" y="5625262"/>
            <a:ext cx="2365834"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6" name="Google Shape;1816;p63"/>
          <p:cNvSpPr/>
          <p:nvPr/>
        </p:nvSpPr>
        <p:spPr>
          <a:xfrm>
            <a:off x="4643487" y="4454052"/>
            <a:ext cx="1449184"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7" name="Google Shape;1817;p63"/>
          <p:cNvSpPr/>
          <p:nvPr/>
        </p:nvSpPr>
        <p:spPr>
          <a:xfrm>
            <a:off x="4908885" y="1866102"/>
            <a:ext cx="7131600" cy="1150899"/>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8" name="Google Shape;1818;p63"/>
          <p:cNvSpPr/>
          <p:nvPr/>
        </p:nvSpPr>
        <p:spPr>
          <a:xfrm>
            <a:off x="4132618" y="1866101"/>
            <a:ext cx="2365835" cy="1157293"/>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19" name="Google Shape;1819;p63"/>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20" name="Google Shape;1820;p63"/>
          <p:cNvSpPr/>
          <p:nvPr/>
        </p:nvSpPr>
        <p:spPr>
          <a:xfrm>
            <a:off x="4212261" y="2118934"/>
            <a:ext cx="2004600" cy="67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What does it tell you</a:t>
            </a:r>
            <a:endParaRPr/>
          </a:p>
        </p:txBody>
      </p:sp>
      <p:sp>
        <p:nvSpPr>
          <p:cNvPr id="1821" name="Google Shape;1821;p63"/>
          <p:cNvSpPr txBox="1"/>
          <p:nvPr/>
        </p:nvSpPr>
        <p:spPr>
          <a:xfrm>
            <a:off x="6445375" y="1859700"/>
            <a:ext cx="56454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a:solidFill>
                  <a:schemeClr val="lt1"/>
                </a:solidFill>
                <a:latin typeface="Calibri"/>
                <a:ea typeface="Calibri"/>
                <a:cs typeface="Calibri"/>
                <a:sym typeface="Calibri"/>
              </a:rPr>
              <a:t>A company's operating profit margin ratio tells you how well the company's operations contribute to its profitability. A company with a substantial profit margin ratio makes more money on each EURO of sales than a company with a narrow profit margin.</a:t>
            </a:r>
            <a:endParaRPr/>
          </a:p>
        </p:txBody>
      </p:sp>
      <p:sp>
        <p:nvSpPr>
          <p:cNvPr id="1822" name="Google Shape;1822;p63"/>
          <p:cNvSpPr/>
          <p:nvPr/>
        </p:nvSpPr>
        <p:spPr>
          <a:xfrm>
            <a:off x="4132623" y="4054243"/>
            <a:ext cx="1825800" cy="67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How to calculate</a:t>
            </a:r>
            <a:endParaRPr/>
          </a:p>
        </p:txBody>
      </p:sp>
      <p:sp>
        <p:nvSpPr>
          <p:cNvPr id="1823" name="Google Shape;1823;p63"/>
          <p:cNvSpPr/>
          <p:nvPr/>
        </p:nvSpPr>
        <p:spPr>
          <a:xfrm>
            <a:off x="4643480" y="5968853"/>
            <a:ext cx="1019100" cy="3387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Formula</a:t>
            </a:r>
            <a:endParaRPr/>
          </a:p>
        </p:txBody>
      </p:sp>
      <p:sp>
        <p:nvSpPr>
          <p:cNvPr id="1824" name="Google Shape;1824;p63"/>
          <p:cNvSpPr txBox="1"/>
          <p:nvPr/>
        </p:nvSpPr>
        <p:spPr>
          <a:xfrm>
            <a:off x="6328875" y="3119038"/>
            <a:ext cx="5761800" cy="2324100"/>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50"/>
              <a:buFont typeface="Calibri"/>
              <a:buAutoNum type="arabicPeriod"/>
            </a:pPr>
            <a:r>
              <a:rPr lang="de-DE" sz="1450">
                <a:solidFill>
                  <a:schemeClr val="lt1"/>
                </a:solidFill>
                <a:latin typeface="Calibri"/>
                <a:ea typeface="Calibri"/>
                <a:cs typeface="Calibri"/>
                <a:sym typeface="Calibri"/>
              </a:rPr>
              <a:t>Find the operating income (EBIT) by subtracting its operational expenses, allocated depreciation, and amortization amounts from gross income.</a:t>
            </a:r>
            <a:endParaRPr/>
          </a:p>
          <a:p>
            <a:pPr marL="182563" marR="0" lvl="0" indent="-182563" algn="l" rtl="0">
              <a:spcBef>
                <a:spcPts val="0"/>
              </a:spcBef>
              <a:spcAft>
                <a:spcPts val="0"/>
              </a:spcAft>
              <a:buClr>
                <a:schemeClr val="lt1"/>
              </a:buClr>
              <a:buSzPts val="1450"/>
              <a:buFont typeface="Calibri"/>
              <a:buAutoNum type="arabicPeriod"/>
            </a:pPr>
            <a:r>
              <a:rPr lang="de-DE" sz="1450">
                <a:solidFill>
                  <a:schemeClr val="lt1"/>
                </a:solidFill>
                <a:latin typeface="Calibri"/>
                <a:ea typeface="Calibri"/>
                <a:cs typeface="Calibri"/>
                <a:sym typeface="Calibri"/>
              </a:rPr>
              <a:t>Find the net sales revenue. This requires no calculation because the sales shown on the company's income statement are net sales. If that figure is unavailable, you can calculate net sales by taking the company's gross sales and subtracting its sales returns, allowances for damaged goods, and any discounts offered.</a:t>
            </a:r>
            <a:endParaRPr/>
          </a:p>
          <a:p>
            <a:pPr marL="182563" marR="0" lvl="0" indent="-182563" algn="l" rtl="0">
              <a:spcBef>
                <a:spcPts val="0"/>
              </a:spcBef>
              <a:spcAft>
                <a:spcPts val="0"/>
              </a:spcAft>
              <a:buClr>
                <a:schemeClr val="lt1"/>
              </a:buClr>
              <a:buSzPts val="1450"/>
              <a:buFont typeface="Calibri"/>
              <a:buAutoNum type="arabicPeriod"/>
            </a:pPr>
            <a:r>
              <a:rPr lang="de-DE" sz="1450">
                <a:solidFill>
                  <a:schemeClr val="lt1"/>
                </a:solidFill>
                <a:latin typeface="Calibri"/>
                <a:ea typeface="Calibri"/>
                <a:cs typeface="Calibri"/>
                <a:sym typeface="Calibri"/>
              </a:rPr>
              <a:t>Calculate the operating profit margin ratio by dividing the figure from step one (operating income) by the figure from step two (net sales).</a:t>
            </a:r>
            <a:endParaRPr/>
          </a:p>
        </p:txBody>
      </p:sp>
      <p:sp>
        <p:nvSpPr>
          <p:cNvPr id="1825" name="Google Shape;1825;p63"/>
          <p:cNvSpPr txBox="1"/>
          <p:nvPr/>
        </p:nvSpPr>
        <p:spPr>
          <a:xfrm>
            <a:off x="6726106" y="5955183"/>
            <a:ext cx="4915500" cy="4626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a:latin typeface="Calibri"/>
                <a:ea typeface="Calibri"/>
                <a:cs typeface="Calibri"/>
                <a:sym typeface="Calibri"/>
              </a:rPr>
              <a:t>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6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832" name="Google Shape;1832;p6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Comparing different periods, the Net Profit Margin only reveals reliable results if nothing else has changed in your expenses.</a:t>
            </a:r>
            <a:endParaRPr/>
          </a:p>
        </p:txBody>
      </p:sp>
      <p:sp>
        <p:nvSpPr>
          <p:cNvPr id="1833" name="Google Shape;1833;p6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 net profit margin can be used to compare performance over different periods</a:t>
            </a:r>
            <a:endParaRPr/>
          </a:p>
        </p:txBody>
      </p:sp>
      <p:sp>
        <p:nvSpPr>
          <p:cNvPr id="1834" name="Google Shape;1834;p6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Net Profit Margin</a:t>
            </a:r>
            <a:endParaRPr/>
          </a:p>
        </p:txBody>
      </p:sp>
      <p:sp>
        <p:nvSpPr>
          <p:cNvPr id="1835" name="Google Shape;1835;p64"/>
          <p:cNvSpPr/>
          <p:nvPr/>
        </p:nvSpPr>
        <p:spPr>
          <a:xfrm>
            <a:off x="4813681" y="3122999"/>
            <a:ext cx="6732838" cy="197519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36" name="Google Shape;1836;p64"/>
          <p:cNvSpPr/>
          <p:nvPr/>
        </p:nvSpPr>
        <p:spPr>
          <a:xfrm>
            <a:off x="4101206" y="3122999"/>
            <a:ext cx="1449185" cy="197519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37" name="Google Shape;1837;p64"/>
          <p:cNvSpPr/>
          <p:nvPr/>
        </p:nvSpPr>
        <p:spPr>
          <a:xfrm>
            <a:off x="5026637" y="3754783"/>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38" name="Google Shape;1838;p64"/>
          <p:cNvSpPr/>
          <p:nvPr/>
        </p:nvSpPr>
        <p:spPr>
          <a:xfrm>
            <a:off x="4834579" y="5191803"/>
            <a:ext cx="6732838"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39" name="Google Shape;1839;p64"/>
          <p:cNvSpPr/>
          <p:nvPr/>
        </p:nvSpPr>
        <p:spPr>
          <a:xfrm>
            <a:off x="4101206" y="5191803"/>
            <a:ext cx="1449186" cy="1124396"/>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40" name="Google Shape;1840;p64"/>
          <p:cNvSpPr/>
          <p:nvPr/>
        </p:nvSpPr>
        <p:spPr>
          <a:xfrm>
            <a:off x="5026637" y="472545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41" name="Google Shape;1841;p64"/>
          <p:cNvSpPr/>
          <p:nvPr/>
        </p:nvSpPr>
        <p:spPr>
          <a:xfrm>
            <a:off x="4834579" y="1884930"/>
            <a:ext cx="6732838" cy="1218288"/>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42" name="Google Shape;1842;p64"/>
          <p:cNvSpPr/>
          <p:nvPr/>
        </p:nvSpPr>
        <p:spPr>
          <a:xfrm>
            <a:off x="4109987" y="1884930"/>
            <a:ext cx="1449185" cy="1218288"/>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43" name="Google Shape;1843;p64"/>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44" name="Google Shape;1844;p64"/>
          <p:cNvSpPr/>
          <p:nvPr/>
        </p:nvSpPr>
        <p:spPr>
          <a:xfrm>
            <a:off x="4255847" y="1932202"/>
            <a:ext cx="1012927" cy="101566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What does it tell you</a:t>
            </a:r>
            <a:endParaRPr/>
          </a:p>
        </p:txBody>
      </p:sp>
      <p:sp>
        <p:nvSpPr>
          <p:cNvPr id="1845" name="Google Shape;1845;p64"/>
          <p:cNvSpPr txBox="1"/>
          <p:nvPr/>
        </p:nvSpPr>
        <p:spPr>
          <a:xfrm>
            <a:off x="5486904" y="1950315"/>
            <a:ext cx="6152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a:solidFill>
                  <a:schemeClr val="lt1"/>
                </a:solidFill>
                <a:latin typeface="Calibri"/>
                <a:ea typeface="Calibri"/>
                <a:cs typeface="Calibri"/>
                <a:sym typeface="Calibri"/>
              </a:rPr>
              <a:t>The net profit margin can indicate how well the company converts its sales into profits. This means that the percentage calculated is the % of your revenues that are profitable. It also indicates the amount of revenue you are spending to produce your products or services.</a:t>
            </a:r>
            <a:endParaRPr/>
          </a:p>
        </p:txBody>
      </p:sp>
      <p:sp>
        <p:nvSpPr>
          <p:cNvPr id="1846" name="Google Shape;1846;p64"/>
          <p:cNvSpPr/>
          <p:nvPr/>
        </p:nvSpPr>
        <p:spPr>
          <a:xfrm>
            <a:off x="4158155" y="3685992"/>
            <a:ext cx="1110619" cy="67710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How to calculate</a:t>
            </a:r>
            <a:endParaRPr/>
          </a:p>
        </p:txBody>
      </p:sp>
      <p:sp>
        <p:nvSpPr>
          <p:cNvPr id="1847" name="Google Shape;1847;p64"/>
          <p:cNvSpPr/>
          <p:nvPr/>
        </p:nvSpPr>
        <p:spPr>
          <a:xfrm>
            <a:off x="4214611" y="5520744"/>
            <a:ext cx="1019062" cy="33855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200" b="1">
                <a:solidFill>
                  <a:schemeClr val="lt1"/>
                </a:solidFill>
                <a:latin typeface="Calibri"/>
                <a:ea typeface="Calibri"/>
                <a:cs typeface="Calibri"/>
                <a:sym typeface="Calibri"/>
              </a:rPr>
              <a:t>Formula</a:t>
            </a:r>
            <a:endParaRPr/>
          </a:p>
        </p:txBody>
      </p:sp>
      <p:sp>
        <p:nvSpPr>
          <p:cNvPr id="1848" name="Google Shape;1848;p64"/>
          <p:cNvSpPr txBox="1"/>
          <p:nvPr/>
        </p:nvSpPr>
        <p:spPr>
          <a:xfrm>
            <a:off x="5509580" y="3152778"/>
            <a:ext cx="5996620" cy="187743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50"/>
              <a:buFont typeface="Calibri"/>
              <a:buAutoNum type="arabicPeriod"/>
            </a:pPr>
            <a:r>
              <a:rPr lang="de-DE" sz="1450">
                <a:solidFill>
                  <a:schemeClr val="lt1"/>
                </a:solidFill>
                <a:latin typeface="Calibri"/>
                <a:ea typeface="Calibri"/>
                <a:cs typeface="Calibri"/>
                <a:sym typeface="Calibri"/>
              </a:rPr>
              <a:t>You'll have to calculate net profit and net sales, as there are generally not line items labelled as such on the income statement. Net profit is calculated by subtracting all of your expenses from your revenues. These include wages, salaries, utilities, or other expenses.</a:t>
            </a:r>
            <a:endParaRPr/>
          </a:p>
          <a:p>
            <a:pPr marL="182563" marR="0" lvl="0" indent="-182563" algn="l" rtl="0">
              <a:spcBef>
                <a:spcPts val="0"/>
              </a:spcBef>
              <a:spcAft>
                <a:spcPts val="0"/>
              </a:spcAft>
              <a:buClr>
                <a:schemeClr val="lt1"/>
              </a:buClr>
              <a:buSzPts val="1450"/>
              <a:buFont typeface="Calibri"/>
              <a:buAutoNum type="arabicPeriod"/>
            </a:pPr>
            <a:r>
              <a:rPr lang="de-DE" sz="1450">
                <a:solidFill>
                  <a:schemeClr val="lt1"/>
                </a:solidFill>
                <a:latin typeface="Calibri"/>
                <a:ea typeface="Calibri"/>
                <a:cs typeface="Calibri"/>
                <a:sym typeface="Calibri"/>
              </a:rPr>
              <a:t>Net sales is the result of subtracting your allowances, returns, and discounts from your total revenue. Allowances stem from problems with a product or service which required you to reduce the price to satisfy the customer. A return is the return of an item or a refund for a service.</a:t>
            </a:r>
            <a:endParaRPr/>
          </a:p>
        </p:txBody>
      </p:sp>
      <p:sp>
        <p:nvSpPr>
          <p:cNvPr id="1849" name="Google Shape;1849;p64"/>
          <p:cNvSpPr txBox="1"/>
          <p:nvPr/>
        </p:nvSpPr>
        <p:spPr>
          <a:xfrm>
            <a:off x="5990059" y="5386424"/>
            <a:ext cx="3690434" cy="46820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a:latin typeface="Calibri"/>
                <a:ea typeface="Calibri"/>
                <a:cs typeface="Calibri"/>
                <a:sym typeface="Calibri"/>
              </a:rPr>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6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856" name="Google Shape;1856;p6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Quick Ratio tests, how much the company has in assets to pay off all of its liabilities. </a:t>
            </a:r>
            <a:endParaRPr/>
          </a:p>
          <a:p>
            <a:pPr marL="0" lvl="0" indent="0" algn="l" rtl="0">
              <a:lnSpc>
                <a:spcPct val="100000"/>
              </a:lnSpc>
              <a:spcBef>
                <a:spcPts val="600"/>
              </a:spcBef>
              <a:spcAft>
                <a:spcPts val="0"/>
              </a:spcAft>
              <a:buClr>
                <a:srgbClr val="595A59"/>
              </a:buClr>
              <a:buSzPts val="1800"/>
              <a:buNone/>
            </a:pPr>
            <a:r>
              <a:rPr lang="de-DE"/>
              <a:t>Assets include cash, accounts receivable, short-term investments, and inventory. The quick ratio offers a more stringent test of a company's liquidity than the current ratio.</a:t>
            </a:r>
            <a:endParaRPr/>
          </a:p>
        </p:txBody>
      </p:sp>
      <p:sp>
        <p:nvSpPr>
          <p:cNvPr id="1857" name="Google Shape;1857;p6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quick ratio—sometimes called the quick assets ratio or the acid-test—serves as an indicator of a company's short-term liquidity, or its ability to meet its short-term obligations. </a:t>
            </a:r>
            <a:endParaRPr/>
          </a:p>
        </p:txBody>
      </p:sp>
      <p:sp>
        <p:nvSpPr>
          <p:cNvPr id="1858" name="Google Shape;1858;p6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Quick Ratio</a:t>
            </a:r>
            <a:endParaRPr/>
          </a:p>
        </p:txBody>
      </p:sp>
      <p:sp>
        <p:nvSpPr>
          <p:cNvPr id="1859" name="Google Shape;1859;p65"/>
          <p:cNvSpPr/>
          <p:nvPr/>
        </p:nvSpPr>
        <p:spPr>
          <a:xfrm>
            <a:off x="4418267" y="4605174"/>
            <a:ext cx="7612853" cy="72942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0" name="Google Shape;1860;p65"/>
          <p:cNvSpPr/>
          <p:nvPr/>
        </p:nvSpPr>
        <p:spPr>
          <a:xfrm>
            <a:off x="4095786" y="4605173"/>
            <a:ext cx="1317037" cy="72942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1" name="Google Shape;1861;p65"/>
          <p:cNvSpPr/>
          <p:nvPr/>
        </p:nvSpPr>
        <p:spPr>
          <a:xfrm>
            <a:off x="5026637" y="4493822"/>
            <a:ext cx="1449185" cy="621010"/>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2" name="Google Shape;1862;p65"/>
          <p:cNvSpPr/>
          <p:nvPr/>
        </p:nvSpPr>
        <p:spPr>
          <a:xfrm>
            <a:off x="4271962" y="5406423"/>
            <a:ext cx="7734761" cy="929335"/>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3" name="Google Shape;1863;p65"/>
          <p:cNvSpPr/>
          <p:nvPr/>
        </p:nvSpPr>
        <p:spPr>
          <a:xfrm>
            <a:off x="4109988" y="5406423"/>
            <a:ext cx="1449186" cy="929336"/>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4" name="Google Shape;1864;p65"/>
          <p:cNvSpPr/>
          <p:nvPr/>
        </p:nvSpPr>
        <p:spPr>
          <a:xfrm>
            <a:off x="5026637" y="496295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5" name="Google Shape;1865;p65"/>
          <p:cNvSpPr/>
          <p:nvPr/>
        </p:nvSpPr>
        <p:spPr>
          <a:xfrm>
            <a:off x="4393870" y="2037819"/>
            <a:ext cx="7612854" cy="2495526"/>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6" name="Google Shape;1866;p65"/>
          <p:cNvSpPr/>
          <p:nvPr/>
        </p:nvSpPr>
        <p:spPr>
          <a:xfrm>
            <a:off x="4109988" y="2037819"/>
            <a:ext cx="1317036" cy="2495526"/>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7" name="Google Shape;1867;p65"/>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68" name="Google Shape;1868;p65"/>
          <p:cNvSpPr/>
          <p:nvPr/>
        </p:nvSpPr>
        <p:spPr>
          <a:xfrm>
            <a:off x="4307218" y="2699978"/>
            <a:ext cx="894174" cy="7386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What does it tell you</a:t>
            </a:r>
            <a:endParaRPr/>
          </a:p>
        </p:txBody>
      </p:sp>
      <p:sp>
        <p:nvSpPr>
          <p:cNvPr id="1869" name="Google Shape;1869;p65"/>
          <p:cNvSpPr txBox="1"/>
          <p:nvPr/>
        </p:nvSpPr>
        <p:spPr>
          <a:xfrm>
            <a:off x="5365022" y="1998332"/>
            <a:ext cx="670370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a:solidFill>
                  <a:schemeClr val="lt1"/>
                </a:solidFill>
                <a:latin typeface="Calibri"/>
                <a:ea typeface="Calibri"/>
                <a:cs typeface="Calibri"/>
                <a:sym typeface="Calibri"/>
              </a:rPr>
              <a:t>The quick ratio formula removes a firm's inventory assets from the equation. Inventory is the least liquid of all the current assets because it takes time for a business to find buyers if it wants to liquidate the inventory and turn it into cash. If a company's quick ratio comes out significantly lower than its current ratio, this means the company relies heavily on inventory and may be sorely lacking other liquid assets. The quick ratio assigns a EURO amount to a firm's liquid assets available to cover each EURO of its current liabilities. Thus, a quick ratio of 1.75X means that a company has €1.75 of liquid assets available to cover each €1 of current liabilities. The higher the quick ratio, the better the company's liquidity position. </a:t>
            </a:r>
            <a:endParaRPr/>
          </a:p>
        </p:txBody>
      </p:sp>
      <p:sp>
        <p:nvSpPr>
          <p:cNvPr id="1870" name="Google Shape;1870;p65"/>
          <p:cNvSpPr/>
          <p:nvPr/>
        </p:nvSpPr>
        <p:spPr>
          <a:xfrm>
            <a:off x="4217916" y="4670419"/>
            <a:ext cx="955736" cy="49244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How to calculate</a:t>
            </a:r>
            <a:endParaRPr/>
          </a:p>
        </p:txBody>
      </p:sp>
      <p:sp>
        <p:nvSpPr>
          <p:cNvPr id="1871" name="Google Shape;1871;p65"/>
          <p:cNvSpPr/>
          <p:nvPr/>
        </p:nvSpPr>
        <p:spPr>
          <a:xfrm>
            <a:off x="4277394" y="5650010"/>
            <a:ext cx="768480"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Formula</a:t>
            </a:r>
            <a:endParaRPr/>
          </a:p>
        </p:txBody>
      </p:sp>
      <p:sp>
        <p:nvSpPr>
          <p:cNvPr id="1872" name="Google Shape;1872;p65"/>
          <p:cNvSpPr txBox="1"/>
          <p:nvPr/>
        </p:nvSpPr>
        <p:spPr>
          <a:xfrm>
            <a:off x="5496133" y="4611932"/>
            <a:ext cx="58038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lt1"/>
                </a:solidFill>
                <a:latin typeface="Calibri"/>
                <a:ea typeface="Calibri"/>
                <a:cs typeface="Calibri"/>
                <a:sym typeface="Calibri"/>
              </a:rPr>
              <a:t>You can calculate the quick ratio from balance sheet data using this formula:</a:t>
            </a:r>
            <a:endParaRPr/>
          </a:p>
        </p:txBody>
      </p:sp>
      <p:sp>
        <p:nvSpPr>
          <p:cNvPr id="1873" name="Google Shape;1873;p65"/>
          <p:cNvSpPr txBox="1"/>
          <p:nvPr/>
        </p:nvSpPr>
        <p:spPr>
          <a:xfrm>
            <a:off x="6840827" y="5524211"/>
            <a:ext cx="4178260" cy="46910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Calibri"/>
                <a:ea typeface="Calibri"/>
                <a:cs typeface="Calibri"/>
                <a:sym typeface="Calibri"/>
              </a:rPr>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6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880" name="Google Shape;1880;p6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current ratio shows how many times over the firm can pay its current debt obligations based on its current, most liquid assets.</a:t>
            </a:r>
            <a:endParaRPr/>
          </a:p>
        </p:txBody>
      </p:sp>
      <p:sp>
        <p:nvSpPr>
          <p:cNvPr id="1881" name="Google Shape;1881;p6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The current ratio is used to evaluate the firm's ability to pay its short-term debt obligations, such as accounts payable (payments to suppliers) and taxes and wages. </a:t>
            </a:r>
            <a:endParaRPr/>
          </a:p>
        </p:txBody>
      </p:sp>
      <p:sp>
        <p:nvSpPr>
          <p:cNvPr id="1882" name="Google Shape;1882;p6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Current Ratio</a:t>
            </a:r>
            <a:endParaRPr/>
          </a:p>
        </p:txBody>
      </p:sp>
      <p:sp>
        <p:nvSpPr>
          <p:cNvPr id="1883" name="Google Shape;1883;p66"/>
          <p:cNvSpPr/>
          <p:nvPr/>
        </p:nvSpPr>
        <p:spPr>
          <a:xfrm>
            <a:off x="4112044" y="4578693"/>
            <a:ext cx="7929828" cy="72942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4" name="Google Shape;1884;p66"/>
          <p:cNvSpPr/>
          <p:nvPr/>
        </p:nvSpPr>
        <p:spPr>
          <a:xfrm>
            <a:off x="4091343" y="4578693"/>
            <a:ext cx="1449185" cy="71512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5" name="Google Shape;1885;p66"/>
          <p:cNvSpPr/>
          <p:nvPr/>
        </p:nvSpPr>
        <p:spPr>
          <a:xfrm>
            <a:off x="5026637" y="4446318"/>
            <a:ext cx="1449185" cy="621010"/>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6" name="Google Shape;1886;p66"/>
          <p:cNvSpPr/>
          <p:nvPr/>
        </p:nvSpPr>
        <p:spPr>
          <a:xfrm>
            <a:off x="4307218" y="5402586"/>
            <a:ext cx="7732597" cy="873324"/>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7" name="Google Shape;1887;p66"/>
          <p:cNvSpPr/>
          <p:nvPr/>
        </p:nvSpPr>
        <p:spPr>
          <a:xfrm>
            <a:off x="4112044" y="5402586"/>
            <a:ext cx="1449186" cy="873324"/>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8" name="Google Shape;1888;p66"/>
          <p:cNvSpPr/>
          <p:nvPr/>
        </p:nvSpPr>
        <p:spPr>
          <a:xfrm>
            <a:off x="5026637" y="491545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89" name="Google Shape;1889;p66"/>
          <p:cNvSpPr/>
          <p:nvPr/>
        </p:nvSpPr>
        <p:spPr>
          <a:xfrm>
            <a:off x="4109987" y="1993162"/>
            <a:ext cx="7929828" cy="2491060"/>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90" name="Google Shape;1890;p66"/>
          <p:cNvSpPr/>
          <p:nvPr/>
        </p:nvSpPr>
        <p:spPr>
          <a:xfrm>
            <a:off x="4109987" y="1993162"/>
            <a:ext cx="1449185" cy="2462456"/>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91" name="Google Shape;1891;p66"/>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892" name="Google Shape;1892;p66"/>
          <p:cNvSpPr/>
          <p:nvPr/>
        </p:nvSpPr>
        <p:spPr>
          <a:xfrm>
            <a:off x="4307218" y="2694223"/>
            <a:ext cx="941676" cy="92333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000" b="1">
                <a:solidFill>
                  <a:schemeClr val="lt1"/>
                </a:solidFill>
                <a:latin typeface="Calibri"/>
                <a:ea typeface="Calibri"/>
                <a:cs typeface="Calibri"/>
                <a:sym typeface="Calibri"/>
              </a:rPr>
              <a:t>What does it tell you</a:t>
            </a:r>
            <a:endParaRPr/>
          </a:p>
        </p:txBody>
      </p:sp>
      <p:sp>
        <p:nvSpPr>
          <p:cNvPr id="1893" name="Google Shape;1893;p66"/>
          <p:cNvSpPr txBox="1"/>
          <p:nvPr/>
        </p:nvSpPr>
        <p:spPr>
          <a:xfrm>
            <a:off x="5561230" y="1979034"/>
            <a:ext cx="647858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a:solidFill>
                  <a:schemeClr val="lt1"/>
                </a:solidFill>
                <a:latin typeface="Calibri"/>
                <a:ea typeface="Calibri"/>
                <a:cs typeface="Calibri"/>
                <a:sym typeface="Calibri"/>
              </a:rPr>
              <a:t>If a business firm has €200 in current assets and €100 in current liabilities, the calculation is €200/€100 = 2.00X. The "X" (times) part at the end means that the firm can pay its current liabilities from its current assets two times over.</a:t>
            </a:r>
            <a:endParaRPr/>
          </a:p>
          <a:p>
            <a:pPr marL="0" marR="0" lvl="0" indent="0" algn="l" rtl="0">
              <a:spcBef>
                <a:spcPts val="0"/>
              </a:spcBef>
              <a:spcAft>
                <a:spcPts val="0"/>
              </a:spcAft>
              <a:buNone/>
            </a:pPr>
            <a:r>
              <a:rPr lang="de-DE" sz="1600">
                <a:solidFill>
                  <a:schemeClr val="lt1"/>
                </a:solidFill>
                <a:latin typeface="Calibri"/>
                <a:ea typeface="Calibri"/>
                <a:cs typeface="Calibri"/>
                <a:sym typeface="Calibri"/>
              </a:rPr>
              <a:t>This is a good financial position for a firm, meaning that it can meet its short-term debt obligations with no stress. If the current ratio is less than 1.00X, then the firm would have a problem covering its monthly bills. A higher current ratio is typically better than a lower current ratio with regard to maintaining liquidity.</a:t>
            </a:r>
            <a:endParaRPr/>
          </a:p>
        </p:txBody>
      </p:sp>
      <p:sp>
        <p:nvSpPr>
          <p:cNvPr id="1894" name="Google Shape;1894;p66"/>
          <p:cNvSpPr/>
          <p:nvPr/>
        </p:nvSpPr>
        <p:spPr>
          <a:xfrm>
            <a:off x="4252782" y="4631003"/>
            <a:ext cx="896359" cy="49244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How to calculate</a:t>
            </a:r>
            <a:endParaRPr/>
          </a:p>
        </p:txBody>
      </p:sp>
      <p:sp>
        <p:nvSpPr>
          <p:cNvPr id="1895" name="Google Shape;1895;p66"/>
          <p:cNvSpPr/>
          <p:nvPr/>
        </p:nvSpPr>
        <p:spPr>
          <a:xfrm>
            <a:off x="4380661" y="5591528"/>
            <a:ext cx="768480"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Formula</a:t>
            </a:r>
            <a:endParaRPr/>
          </a:p>
        </p:txBody>
      </p:sp>
      <p:sp>
        <p:nvSpPr>
          <p:cNvPr id="1896" name="Google Shape;1896;p66"/>
          <p:cNvSpPr txBox="1"/>
          <p:nvPr/>
        </p:nvSpPr>
        <p:spPr>
          <a:xfrm>
            <a:off x="5590566" y="4677542"/>
            <a:ext cx="61448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a:solidFill>
                  <a:schemeClr val="lt1"/>
                </a:solidFill>
                <a:latin typeface="Calibri"/>
                <a:ea typeface="Calibri"/>
                <a:cs typeface="Calibri"/>
                <a:sym typeface="Calibri"/>
              </a:rPr>
              <a:t>The current ratio is calculated from balance sheet data using the following formula:</a:t>
            </a:r>
            <a:endParaRPr/>
          </a:p>
        </p:txBody>
      </p:sp>
      <p:sp>
        <p:nvSpPr>
          <p:cNvPr id="1897" name="Google Shape;1897;p66"/>
          <p:cNvSpPr txBox="1"/>
          <p:nvPr/>
        </p:nvSpPr>
        <p:spPr>
          <a:xfrm>
            <a:off x="6840825" y="5521556"/>
            <a:ext cx="3374001" cy="46269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Calibri"/>
                <a:ea typeface="Calibri"/>
                <a:cs typeface="Calibri"/>
                <a:sym typeface="Calibri"/>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6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04" name="Google Shape;1904;p6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Return on Investment is as useful in evaluating the potential return from a stand-alone investment as it is in comparing returns from several investments.</a:t>
            </a:r>
            <a:endParaRPr/>
          </a:p>
        </p:txBody>
      </p:sp>
      <p:sp>
        <p:nvSpPr>
          <p:cNvPr id="1905" name="Google Shape;1905;p6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a:t>Return on investment (ROI) is a financial metric of profitability that is widely used to measure the return or gain from an investment. ROI is a simple ratio of the gain from an investment relative to its cost</a:t>
            </a:r>
            <a:endParaRPr/>
          </a:p>
          <a:p>
            <a:pPr marL="0" lvl="0" indent="0" algn="l" rtl="0">
              <a:lnSpc>
                <a:spcPct val="90000"/>
              </a:lnSpc>
              <a:spcBef>
                <a:spcPts val="1000"/>
              </a:spcBef>
              <a:spcAft>
                <a:spcPts val="0"/>
              </a:spcAft>
              <a:buClr>
                <a:srgbClr val="79527B"/>
              </a:buClr>
              <a:buSzPts val="2000"/>
              <a:buNone/>
            </a:pPr>
            <a:endParaRPr/>
          </a:p>
        </p:txBody>
      </p:sp>
      <p:sp>
        <p:nvSpPr>
          <p:cNvPr id="1906" name="Google Shape;1906;p6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Selected key financial ratios: Return on Investment</a:t>
            </a:r>
            <a:endParaRPr/>
          </a:p>
        </p:txBody>
      </p:sp>
      <p:sp>
        <p:nvSpPr>
          <p:cNvPr id="1907" name="Google Shape;1907;p67"/>
          <p:cNvSpPr txBox="1"/>
          <p:nvPr/>
        </p:nvSpPr>
        <p:spPr>
          <a:xfrm>
            <a:off x="86748" y="2018394"/>
            <a:ext cx="3334845" cy="390153"/>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de-DE" sz="2000">
                <a:solidFill>
                  <a:schemeClr val="dk1"/>
                </a:solidFill>
                <a:latin typeface="Calibri"/>
                <a:ea typeface="Calibri"/>
                <a:cs typeface="Calibri"/>
                <a:sym typeface="Calibri"/>
              </a:rPr>
              <a:t> </a:t>
            </a:r>
            <a:endParaRPr/>
          </a:p>
        </p:txBody>
      </p:sp>
      <p:sp>
        <p:nvSpPr>
          <p:cNvPr id="1908" name="Google Shape;1908;p67"/>
          <p:cNvSpPr/>
          <p:nvPr/>
        </p:nvSpPr>
        <p:spPr>
          <a:xfrm>
            <a:off x="4225614" y="4092126"/>
            <a:ext cx="7879637" cy="921876"/>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09" name="Google Shape;1909;p67"/>
          <p:cNvSpPr/>
          <p:nvPr/>
        </p:nvSpPr>
        <p:spPr>
          <a:xfrm>
            <a:off x="4109988" y="4094097"/>
            <a:ext cx="1150782" cy="91990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0" name="Google Shape;1910;p67"/>
          <p:cNvSpPr/>
          <p:nvPr/>
        </p:nvSpPr>
        <p:spPr>
          <a:xfrm>
            <a:off x="5026637" y="4256315"/>
            <a:ext cx="1449185" cy="621010"/>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1" name="Google Shape;1911;p67"/>
          <p:cNvSpPr/>
          <p:nvPr/>
        </p:nvSpPr>
        <p:spPr>
          <a:xfrm>
            <a:off x="4215740" y="5056610"/>
            <a:ext cx="7879636" cy="1260520"/>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2" name="Google Shape;1912;p67"/>
          <p:cNvSpPr/>
          <p:nvPr/>
        </p:nvSpPr>
        <p:spPr>
          <a:xfrm>
            <a:off x="4109988" y="5056610"/>
            <a:ext cx="1150782" cy="126052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3" name="Google Shape;1913;p67"/>
          <p:cNvSpPr/>
          <p:nvPr/>
        </p:nvSpPr>
        <p:spPr>
          <a:xfrm>
            <a:off x="5026637" y="472545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4" name="Google Shape;1914;p67"/>
          <p:cNvSpPr/>
          <p:nvPr/>
        </p:nvSpPr>
        <p:spPr>
          <a:xfrm>
            <a:off x="4225614" y="2037819"/>
            <a:ext cx="7879637" cy="2011699"/>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5" name="Google Shape;1915;p67"/>
          <p:cNvSpPr/>
          <p:nvPr/>
        </p:nvSpPr>
        <p:spPr>
          <a:xfrm>
            <a:off x="4109988" y="2037819"/>
            <a:ext cx="1150782" cy="2011699"/>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6" name="Google Shape;1916;p67"/>
          <p:cNvSpPr/>
          <p:nvPr/>
        </p:nvSpPr>
        <p:spPr>
          <a:xfrm>
            <a:off x="5026637" y="2037820"/>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917" name="Google Shape;1917;p67"/>
          <p:cNvSpPr/>
          <p:nvPr/>
        </p:nvSpPr>
        <p:spPr>
          <a:xfrm>
            <a:off x="4208624" y="2739585"/>
            <a:ext cx="953700" cy="7386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What does it tell you</a:t>
            </a:r>
            <a:endParaRPr/>
          </a:p>
        </p:txBody>
      </p:sp>
      <p:sp>
        <p:nvSpPr>
          <p:cNvPr id="1918" name="Google Shape;1918;p67"/>
          <p:cNvSpPr txBox="1"/>
          <p:nvPr/>
        </p:nvSpPr>
        <p:spPr>
          <a:xfrm>
            <a:off x="5111013" y="2015991"/>
            <a:ext cx="7025488" cy="206210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lt1"/>
              </a:buClr>
              <a:buSzPts val="1600"/>
              <a:buFont typeface="Arial"/>
              <a:buChar char="•"/>
            </a:pPr>
            <a:r>
              <a:rPr lang="de-DE" sz="1600">
                <a:solidFill>
                  <a:schemeClr val="lt1"/>
                </a:solidFill>
                <a:latin typeface="Calibri"/>
                <a:ea typeface="Calibri"/>
                <a:cs typeface="Calibri"/>
                <a:sym typeface="Calibri"/>
              </a:rPr>
              <a:t>Return on investment (ROI) is a rough measure of an investment's profitability.</a:t>
            </a:r>
            <a:endParaRPr/>
          </a:p>
          <a:p>
            <a:pPr marL="171450" marR="0" lvl="0" indent="-171450" algn="l" rtl="0">
              <a:spcBef>
                <a:spcPts val="0"/>
              </a:spcBef>
              <a:spcAft>
                <a:spcPts val="0"/>
              </a:spcAft>
              <a:buClr>
                <a:schemeClr val="lt1"/>
              </a:buClr>
              <a:buSzPts val="1600"/>
              <a:buFont typeface="Arial"/>
              <a:buChar char="•"/>
            </a:pPr>
            <a:r>
              <a:rPr lang="de-DE" sz="1600">
                <a:solidFill>
                  <a:schemeClr val="lt1"/>
                </a:solidFill>
                <a:latin typeface="Calibri"/>
                <a:ea typeface="Calibri"/>
                <a:cs typeface="Calibri"/>
                <a:sym typeface="Calibri"/>
              </a:rPr>
              <a:t>The metric has a wide range of interpretations, such as the profitability of stock investment, purchasing a new manufacturing plant, or the result of a real estate transaction.  ROI is comparatively easy to calculate and understand, and its simplicity means that it is a standardized, universal measure internationally.</a:t>
            </a:r>
            <a:endParaRPr/>
          </a:p>
          <a:p>
            <a:pPr marL="171450" marR="0" lvl="0" indent="-171450" algn="l" rtl="0">
              <a:spcBef>
                <a:spcPts val="0"/>
              </a:spcBef>
              <a:spcAft>
                <a:spcPts val="0"/>
              </a:spcAft>
              <a:buClr>
                <a:schemeClr val="lt1"/>
              </a:buClr>
              <a:buSzPts val="1600"/>
              <a:buFont typeface="Arial"/>
              <a:buChar char="•"/>
            </a:pPr>
            <a:r>
              <a:rPr lang="de-DE" sz="1600">
                <a:solidFill>
                  <a:schemeClr val="lt1"/>
                </a:solidFill>
                <a:latin typeface="Calibri"/>
                <a:ea typeface="Calibri"/>
                <a:cs typeface="Calibri"/>
                <a:sym typeface="Calibri"/>
              </a:rPr>
              <a:t>On the downside, ROI doesn't account for how long an investment is held, making comparing investments less useful to an investor than a measure that incorporates the holding period.</a:t>
            </a:r>
            <a:endParaRPr/>
          </a:p>
        </p:txBody>
      </p:sp>
      <p:sp>
        <p:nvSpPr>
          <p:cNvPr id="1919" name="Google Shape;1919;p67"/>
          <p:cNvSpPr/>
          <p:nvPr/>
        </p:nvSpPr>
        <p:spPr>
          <a:xfrm>
            <a:off x="4142153" y="4256314"/>
            <a:ext cx="884484" cy="49244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How to calculate</a:t>
            </a:r>
            <a:endParaRPr/>
          </a:p>
        </p:txBody>
      </p:sp>
      <p:sp>
        <p:nvSpPr>
          <p:cNvPr id="1920" name="Google Shape;1920;p67"/>
          <p:cNvSpPr/>
          <p:nvPr/>
        </p:nvSpPr>
        <p:spPr>
          <a:xfrm>
            <a:off x="4225615" y="5524769"/>
            <a:ext cx="768480"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Formula</a:t>
            </a:r>
            <a:endParaRPr/>
          </a:p>
        </p:txBody>
      </p:sp>
      <p:sp>
        <p:nvSpPr>
          <p:cNvPr id="1921" name="Google Shape;1921;p67"/>
          <p:cNvSpPr txBox="1"/>
          <p:nvPr/>
        </p:nvSpPr>
        <p:spPr>
          <a:xfrm>
            <a:off x="5272981" y="4059895"/>
            <a:ext cx="67610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lt1"/>
                </a:solidFill>
                <a:latin typeface="Calibri"/>
                <a:ea typeface="Calibri"/>
                <a:cs typeface="Calibri"/>
                <a:sym typeface="Calibri"/>
              </a:rPr>
              <a:t>The ROI is calculated by dividing the net return on investment by the cost of investment and multiplying by 100% or by subtracting the initial value of the investment from the final value of the investment, dividing this new number by the cost of the investment and multiplying it by 100%.</a:t>
            </a:r>
            <a:endParaRPr/>
          </a:p>
        </p:txBody>
      </p:sp>
      <p:sp>
        <p:nvSpPr>
          <p:cNvPr id="1922" name="Google Shape;1922;p67"/>
          <p:cNvSpPr txBox="1"/>
          <p:nvPr/>
        </p:nvSpPr>
        <p:spPr>
          <a:xfrm>
            <a:off x="6581574" y="5182693"/>
            <a:ext cx="3662413" cy="504177"/>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Calibri"/>
                <a:ea typeface="Calibri"/>
                <a:cs typeface="Calibri"/>
                <a:sym typeface="Calibri"/>
              </a:rPr>
              <a:t> </a:t>
            </a:r>
            <a:endParaRPr/>
          </a:p>
        </p:txBody>
      </p:sp>
      <p:sp>
        <p:nvSpPr>
          <p:cNvPr id="1923" name="Google Shape;1923;p67"/>
          <p:cNvSpPr txBox="1"/>
          <p:nvPr/>
        </p:nvSpPr>
        <p:spPr>
          <a:xfrm>
            <a:off x="5163196" y="5802442"/>
            <a:ext cx="6531403" cy="511294"/>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Calibri"/>
                <a:ea typeface="Calibri"/>
                <a:cs typeface="Calibri"/>
                <a:sym typeface="Calibri"/>
              </a:rPr>
              <a:t> </a:t>
            </a:r>
            <a:endParaRPr/>
          </a:p>
        </p:txBody>
      </p:sp>
      <p:sp>
        <p:nvSpPr>
          <p:cNvPr id="1924" name="Google Shape;1924;p67"/>
          <p:cNvSpPr/>
          <p:nvPr/>
        </p:nvSpPr>
        <p:spPr>
          <a:xfrm>
            <a:off x="10508977" y="5268261"/>
            <a:ext cx="328744" cy="3077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2000" b="1">
                <a:solidFill>
                  <a:schemeClr val="lt1"/>
                </a:solidFill>
                <a:latin typeface="Calibri"/>
                <a:ea typeface="Calibri"/>
                <a:cs typeface="Calibri"/>
                <a:sym typeface="Calibri"/>
              </a:rPr>
              <a: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Analysis of insolvencies of tourism enterprises show specific variables influencing the probability of insolvency:</a:t>
            </a:r>
            <a:br>
              <a:rPr lang="de-DE"/>
            </a:br>
            <a:endParaRPr/>
          </a:p>
          <a:p>
            <a:pPr marL="0" lvl="0" indent="0" algn="l" rtl="0">
              <a:lnSpc>
                <a:spcPct val="100000"/>
              </a:lnSpc>
              <a:spcBef>
                <a:spcPts val="600"/>
              </a:spcBef>
              <a:spcAft>
                <a:spcPts val="0"/>
              </a:spcAft>
              <a:buClr>
                <a:srgbClr val="595A59"/>
              </a:buClr>
              <a:buSzPts val="1200"/>
              <a:buNone/>
            </a:pPr>
            <a:r>
              <a:rPr lang="de-DE" sz="1200"/>
              <a:t>Tänzel, M. (2019). Bankruptcy Prediction in Alpine Tourism: A West Austrian consideration</a:t>
            </a:r>
            <a:endParaRPr/>
          </a:p>
        </p:txBody>
      </p:sp>
      <p:sp>
        <p:nvSpPr>
          <p:cNvPr id="884" name="Google Shape;884;p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There are specific characteristics and influences that affect the probability of insolvency of tourism businesses</a:t>
            </a:r>
            <a:endParaRPr/>
          </a:p>
        </p:txBody>
      </p:sp>
      <p:sp>
        <p:nvSpPr>
          <p:cNvPr id="885" name="Google Shape;885;p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Overview of selected influences on the probability of insolvency of tourism enterprises (I/II)</a:t>
            </a:r>
            <a:endParaRPr/>
          </a:p>
        </p:txBody>
      </p:sp>
      <p:sp>
        <p:nvSpPr>
          <p:cNvPr id="886" name="Google Shape;886;p7"/>
          <p:cNvSpPr/>
          <p:nvPr/>
        </p:nvSpPr>
        <p:spPr>
          <a:xfrm>
            <a:off x="4014454" y="4486773"/>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7" name="Google Shape;887;p7"/>
          <p:cNvSpPr/>
          <p:nvPr/>
        </p:nvSpPr>
        <p:spPr>
          <a:xfrm>
            <a:off x="4080136" y="4486773"/>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8" name="Google Shape;888;p7"/>
          <p:cNvSpPr/>
          <p:nvPr/>
        </p:nvSpPr>
        <p:spPr>
          <a:xfrm>
            <a:off x="8026650" y="4505271"/>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9" name="Google Shape;889;p7"/>
          <p:cNvSpPr/>
          <p:nvPr/>
        </p:nvSpPr>
        <p:spPr>
          <a:xfrm>
            <a:off x="10259999" y="4505271"/>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0" name="Google Shape;890;p7"/>
          <p:cNvSpPr txBox="1"/>
          <p:nvPr/>
        </p:nvSpPr>
        <p:spPr>
          <a:xfrm>
            <a:off x="10488474" y="4523774"/>
            <a:ext cx="8595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Debt capital</a:t>
            </a:r>
            <a:endParaRPr/>
          </a:p>
        </p:txBody>
      </p:sp>
      <p:sp>
        <p:nvSpPr>
          <p:cNvPr id="891" name="Google Shape;891;p7"/>
          <p:cNvSpPr/>
          <p:nvPr/>
        </p:nvSpPr>
        <p:spPr>
          <a:xfrm>
            <a:off x="10805489" y="4761532"/>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06</a:t>
            </a:r>
            <a:endParaRPr/>
          </a:p>
        </p:txBody>
      </p:sp>
      <p:sp>
        <p:nvSpPr>
          <p:cNvPr id="892" name="Google Shape;892;p7"/>
          <p:cNvSpPr txBox="1"/>
          <p:nvPr/>
        </p:nvSpPr>
        <p:spPr>
          <a:xfrm>
            <a:off x="8029744" y="4523769"/>
            <a:ext cx="25623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higher the company's debt capital, the higher the probability of insolvency</a:t>
            </a:r>
            <a:endParaRPr/>
          </a:p>
        </p:txBody>
      </p:sp>
      <p:sp>
        <p:nvSpPr>
          <p:cNvPr id="893" name="Google Shape;893;p7"/>
          <p:cNvSpPr txBox="1"/>
          <p:nvPr/>
        </p:nvSpPr>
        <p:spPr>
          <a:xfrm>
            <a:off x="4262081" y="4516151"/>
            <a:ext cx="8355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Equity ratio</a:t>
            </a:r>
            <a:endParaRPr/>
          </a:p>
        </p:txBody>
      </p:sp>
      <p:sp>
        <p:nvSpPr>
          <p:cNvPr id="894" name="Google Shape;894;p7"/>
          <p:cNvSpPr/>
          <p:nvPr/>
        </p:nvSpPr>
        <p:spPr>
          <a:xfrm>
            <a:off x="4462966" y="474303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05</a:t>
            </a:r>
            <a:endParaRPr/>
          </a:p>
        </p:txBody>
      </p:sp>
      <p:sp>
        <p:nvSpPr>
          <p:cNvPr id="895" name="Google Shape;895;p7"/>
          <p:cNvSpPr txBox="1"/>
          <p:nvPr/>
        </p:nvSpPr>
        <p:spPr>
          <a:xfrm>
            <a:off x="5173279" y="4505271"/>
            <a:ext cx="249019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lt1"/>
                </a:solidFill>
                <a:latin typeface="Calibri"/>
                <a:ea typeface="Calibri"/>
                <a:cs typeface="Calibri"/>
                <a:sym typeface="Calibri"/>
              </a:rPr>
              <a:t>The higher the equity ratio, the lower the probability of insolvency</a:t>
            </a:r>
            <a:endParaRPr/>
          </a:p>
        </p:txBody>
      </p:sp>
      <p:sp>
        <p:nvSpPr>
          <p:cNvPr id="896" name="Google Shape;896;p7"/>
          <p:cNvSpPr/>
          <p:nvPr/>
        </p:nvSpPr>
        <p:spPr>
          <a:xfrm>
            <a:off x="4014454" y="2579417"/>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7" name="Google Shape;897;p7"/>
          <p:cNvSpPr/>
          <p:nvPr/>
        </p:nvSpPr>
        <p:spPr>
          <a:xfrm>
            <a:off x="4080136" y="2579417"/>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8" name="Google Shape;898;p7"/>
          <p:cNvSpPr/>
          <p:nvPr/>
        </p:nvSpPr>
        <p:spPr>
          <a:xfrm>
            <a:off x="8026650" y="2597915"/>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9" name="Google Shape;899;p7"/>
          <p:cNvSpPr/>
          <p:nvPr/>
        </p:nvSpPr>
        <p:spPr>
          <a:xfrm>
            <a:off x="10259999" y="2597915"/>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0" name="Google Shape;900;p7"/>
          <p:cNvSpPr txBox="1"/>
          <p:nvPr/>
        </p:nvSpPr>
        <p:spPr>
          <a:xfrm>
            <a:off x="10582257" y="2602243"/>
            <a:ext cx="39786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Age</a:t>
            </a:r>
            <a:endParaRPr/>
          </a:p>
        </p:txBody>
      </p:sp>
      <p:sp>
        <p:nvSpPr>
          <p:cNvPr id="901" name="Google Shape;901;p7"/>
          <p:cNvSpPr/>
          <p:nvPr/>
        </p:nvSpPr>
        <p:spPr>
          <a:xfrm>
            <a:off x="10805489" y="285417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02</a:t>
            </a:r>
            <a:endParaRPr/>
          </a:p>
        </p:txBody>
      </p:sp>
      <p:sp>
        <p:nvSpPr>
          <p:cNvPr id="902" name="Google Shape;902;p7"/>
          <p:cNvSpPr txBox="1"/>
          <p:nvPr/>
        </p:nvSpPr>
        <p:spPr>
          <a:xfrm>
            <a:off x="8029744" y="2616413"/>
            <a:ext cx="245873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older the company, the lower the probability of a crisis / insolvency</a:t>
            </a:r>
            <a:endParaRPr/>
          </a:p>
        </p:txBody>
      </p:sp>
      <p:sp>
        <p:nvSpPr>
          <p:cNvPr id="903" name="Google Shape;903;p7"/>
          <p:cNvSpPr txBox="1"/>
          <p:nvPr/>
        </p:nvSpPr>
        <p:spPr>
          <a:xfrm>
            <a:off x="4462976" y="2583750"/>
            <a:ext cx="4200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Size</a:t>
            </a:r>
            <a:endParaRPr/>
          </a:p>
        </p:txBody>
      </p:sp>
      <p:sp>
        <p:nvSpPr>
          <p:cNvPr id="904" name="Google Shape;904;p7"/>
          <p:cNvSpPr/>
          <p:nvPr/>
        </p:nvSpPr>
        <p:spPr>
          <a:xfrm>
            <a:off x="4462966" y="2835678"/>
            <a:ext cx="420000" cy="4617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01</a:t>
            </a:r>
            <a:endParaRPr/>
          </a:p>
        </p:txBody>
      </p:sp>
      <p:sp>
        <p:nvSpPr>
          <p:cNvPr id="905" name="Google Shape;905;p7"/>
          <p:cNvSpPr txBox="1"/>
          <p:nvPr/>
        </p:nvSpPr>
        <p:spPr>
          <a:xfrm>
            <a:off x="5173279" y="2597915"/>
            <a:ext cx="249019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lt1"/>
                </a:solidFill>
                <a:latin typeface="Calibri"/>
                <a:ea typeface="Calibri"/>
                <a:cs typeface="Calibri"/>
                <a:sym typeface="Calibri"/>
              </a:rPr>
              <a:t>The larger the company, the lower the probability of insolvency</a:t>
            </a:r>
            <a:endParaRPr/>
          </a:p>
        </p:txBody>
      </p:sp>
      <p:sp>
        <p:nvSpPr>
          <p:cNvPr id="906" name="Google Shape;906;p7"/>
          <p:cNvSpPr/>
          <p:nvPr/>
        </p:nvSpPr>
        <p:spPr>
          <a:xfrm>
            <a:off x="4014454" y="3533095"/>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7" name="Google Shape;907;p7"/>
          <p:cNvSpPr/>
          <p:nvPr/>
        </p:nvSpPr>
        <p:spPr>
          <a:xfrm>
            <a:off x="4080136" y="3533095"/>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8" name="Google Shape;908;p7"/>
          <p:cNvSpPr/>
          <p:nvPr/>
        </p:nvSpPr>
        <p:spPr>
          <a:xfrm>
            <a:off x="8026650" y="3551593"/>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9" name="Google Shape;909;p7"/>
          <p:cNvSpPr/>
          <p:nvPr/>
        </p:nvSpPr>
        <p:spPr>
          <a:xfrm>
            <a:off x="10259999" y="3551593"/>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10" name="Google Shape;910;p7"/>
          <p:cNvSpPr txBox="1"/>
          <p:nvPr/>
        </p:nvSpPr>
        <p:spPr>
          <a:xfrm>
            <a:off x="10103500" y="3553813"/>
            <a:ext cx="16809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Retained earnings</a:t>
            </a:r>
            <a:endParaRPr/>
          </a:p>
        </p:txBody>
      </p:sp>
      <p:sp>
        <p:nvSpPr>
          <p:cNvPr id="911" name="Google Shape;911;p7"/>
          <p:cNvSpPr/>
          <p:nvPr/>
        </p:nvSpPr>
        <p:spPr>
          <a:xfrm>
            <a:off x="10805489" y="380785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04</a:t>
            </a:r>
            <a:endParaRPr/>
          </a:p>
        </p:txBody>
      </p:sp>
      <p:sp>
        <p:nvSpPr>
          <p:cNvPr id="912" name="Google Shape;912;p7"/>
          <p:cNvSpPr txBox="1"/>
          <p:nvPr/>
        </p:nvSpPr>
        <p:spPr>
          <a:xfrm>
            <a:off x="8029744" y="3570091"/>
            <a:ext cx="25623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The </a:t>
            </a:r>
            <a:r>
              <a:rPr lang="de-DE" sz="1200" dirty="0" err="1">
                <a:solidFill>
                  <a:schemeClr val="lt1"/>
                </a:solidFill>
                <a:latin typeface="Calibri"/>
                <a:ea typeface="Calibri"/>
                <a:cs typeface="Calibri"/>
                <a:sym typeface="Calibri"/>
              </a:rPr>
              <a:t>more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retained</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earnings</a:t>
            </a:r>
            <a:r>
              <a:rPr lang="de-DE" sz="1200" dirty="0">
                <a:solidFill>
                  <a:schemeClr val="lt1"/>
                </a:solidFill>
                <a:latin typeface="Calibri"/>
                <a:ea typeface="Calibri"/>
                <a:cs typeface="Calibri"/>
                <a:sym typeface="Calibri"/>
              </a:rPr>
              <a:t> a </a:t>
            </a:r>
            <a:r>
              <a:rPr lang="de-DE" sz="1200" dirty="0" err="1">
                <a:solidFill>
                  <a:schemeClr val="lt1"/>
                </a:solidFill>
                <a:latin typeface="Calibri"/>
                <a:ea typeface="Calibri"/>
                <a:cs typeface="Calibri"/>
                <a:sym typeface="Calibri"/>
              </a:rPr>
              <a:t>company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has</a:t>
            </a:r>
            <a:r>
              <a:rPr lang="de-DE" sz="1200" dirty="0">
                <a:solidFill>
                  <a:schemeClr val="lt1"/>
                </a:solidFill>
                <a:latin typeface="Calibri"/>
                <a:ea typeface="Calibri"/>
                <a:cs typeface="Calibri"/>
                <a:sym typeface="Calibri"/>
              </a:rPr>
              <a:t>, the </a:t>
            </a:r>
            <a:r>
              <a:rPr lang="de-DE" sz="1200" dirty="0" err="1">
                <a:solidFill>
                  <a:schemeClr val="lt1"/>
                </a:solidFill>
                <a:latin typeface="Calibri"/>
                <a:ea typeface="Calibri"/>
                <a:cs typeface="Calibri"/>
                <a:sym typeface="Calibri"/>
              </a:rPr>
              <a:t>less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likely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it</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become</a:t>
            </a:r>
            <a:r>
              <a:rPr lang="de-DE" sz="1200" dirty="0">
                <a:solidFill>
                  <a:schemeClr val="lt1"/>
                </a:solidFill>
                <a:latin typeface="Calibri"/>
                <a:ea typeface="Calibri"/>
                <a:cs typeface="Calibri"/>
                <a:sym typeface="Calibri"/>
              </a:rPr>
              <a:t> insolvent</a:t>
            </a:r>
            <a:endParaRPr dirty="0"/>
          </a:p>
        </p:txBody>
      </p:sp>
      <p:sp>
        <p:nvSpPr>
          <p:cNvPr id="913" name="Google Shape;913;p7"/>
          <p:cNvSpPr txBox="1"/>
          <p:nvPr/>
        </p:nvSpPr>
        <p:spPr>
          <a:xfrm>
            <a:off x="4080135" y="3537425"/>
            <a:ext cx="11994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Working capital</a:t>
            </a:r>
            <a:endParaRPr/>
          </a:p>
        </p:txBody>
      </p:sp>
      <p:sp>
        <p:nvSpPr>
          <p:cNvPr id="914" name="Google Shape;914;p7"/>
          <p:cNvSpPr/>
          <p:nvPr/>
        </p:nvSpPr>
        <p:spPr>
          <a:xfrm>
            <a:off x="4462966" y="378935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03</a:t>
            </a:r>
            <a:endParaRPr/>
          </a:p>
        </p:txBody>
      </p:sp>
      <p:sp>
        <p:nvSpPr>
          <p:cNvPr id="915" name="Google Shape;915;p7"/>
          <p:cNvSpPr txBox="1"/>
          <p:nvPr/>
        </p:nvSpPr>
        <p:spPr>
          <a:xfrm>
            <a:off x="5039580" y="3551593"/>
            <a:ext cx="262389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The </a:t>
            </a:r>
            <a:r>
              <a:rPr lang="de-DE" sz="1200" dirty="0" err="1">
                <a:solidFill>
                  <a:schemeClr val="lt1"/>
                </a:solidFill>
                <a:latin typeface="Calibri"/>
                <a:ea typeface="Calibri"/>
                <a:cs typeface="Calibri"/>
                <a:sym typeface="Calibri"/>
              </a:rPr>
              <a:t>higher</a:t>
            </a:r>
            <a:r>
              <a:rPr lang="de-DE" sz="1200" dirty="0">
                <a:solidFill>
                  <a:schemeClr val="lt1"/>
                </a:solidFill>
                <a:latin typeface="Calibri"/>
                <a:ea typeface="Calibri"/>
                <a:cs typeface="Calibri"/>
                <a:sym typeface="Calibri"/>
              </a:rPr>
              <a:t> the </a:t>
            </a:r>
            <a:r>
              <a:rPr lang="de-DE" sz="1200" dirty="0" err="1">
                <a:solidFill>
                  <a:schemeClr val="lt1"/>
                </a:solidFill>
                <a:latin typeface="Calibri"/>
                <a:ea typeface="Calibri"/>
                <a:cs typeface="Calibri"/>
                <a:sym typeface="Calibri"/>
              </a:rPr>
              <a:t>working</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capital</a:t>
            </a:r>
            <a:r>
              <a:rPr lang="de-DE" sz="1200" dirty="0">
                <a:solidFill>
                  <a:schemeClr val="lt1"/>
                </a:solidFill>
                <a:latin typeface="Calibri"/>
                <a:ea typeface="Calibri"/>
                <a:cs typeface="Calibri"/>
                <a:sym typeface="Calibri"/>
              </a:rPr>
              <a:t> in </a:t>
            </a:r>
            <a:r>
              <a:rPr lang="de-DE" sz="1200" dirty="0" err="1">
                <a:solidFill>
                  <a:schemeClr val="lt1"/>
                </a:solidFill>
                <a:latin typeface="Calibri"/>
                <a:ea typeface="Calibri"/>
                <a:cs typeface="Calibri"/>
                <a:sym typeface="Calibri"/>
              </a:rPr>
              <a:t>relation</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the </a:t>
            </a:r>
            <a:r>
              <a:rPr lang="de-DE" sz="1200" dirty="0" err="1">
                <a:solidFill>
                  <a:schemeClr val="lt1"/>
                </a:solidFill>
                <a:latin typeface="Calibri"/>
                <a:ea typeface="Calibri"/>
                <a:cs typeface="Calibri"/>
                <a:sym typeface="Calibri"/>
              </a:rPr>
              <a:t>balance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sheet</a:t>
            </a:r>
            <a:r>
              <a:rPr lang="de-DE" sz="1200" dirty="0">
                <a:solidFill>
                  <a:schemeClr val="lt1"/>
                </a:solidFill>
                <a:latin typeface="Calibri"/>
                <a:ea typeface="Calibri"/>
                <a:cs typeface="Calibri"/>
                <a:sym typeface="Calibri"/>
              </a:rPr>
              <a:t> total, the </a:t>
            </a:r>
            <a:r>
              <a:rPr lang="de-DE" sz="1200" dirty="0" err="1">
                <a:solidFill>
                  <a:schemeClr val="lt1"/>
                </a:solidFill>
                <a:latin typeface="Calibri"/>
                <a:ea typeface="Calibri"/>
                <a:cs typeface="Calibri"/>
                <a:sym typeface="Calibri"/>
              </a:rPr>
              <a:t>higher</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is</a:t>
            </a:r>
            <a:r>
              <a:rPr lang="de-DE" sz="1200" dirty="0">
                <a:solidFill>
                  <a:schemeClr val="lt1"/>
                </a:solidFill>
                <a:latin typeface="Calibri"/>
                <a:ea typeface="Calibri"/>
                <a:cs typeface="Calibri"/>
                <a:sym typeface="Calibri"/>
              </a:rPr>
              <a:t> the </a:t>
            </a:r>
            <a:r>
              <a:rPr lang="de-DE" sz="1200" dirty="0" err="1">
                <a:solidFill>
                  <a:schemeClr val="lt1"/>
                </a:solidFill>
                <a:latin typeface="Calibri"/>
                <a:ea typeface="Calibri"/>
                <a:cs typeface="Calibri"/>
                <a:sym typeface="Calibri"/>
              </a:rPr>
              <a:t>probability</a:t>
            </a:r>
            <a:r>
              <a:rPr lang="de-DE" sz="1200" dirty="0">
                <a:solidFill>
                  <a:schemeClr val="lt1"/>
                </a:solidFill>
                <a:latin typeface="Calibri"/>
                <a:ea typeface="Calibri"/>
                <a:cs typeface="Calibri"/>
                <a:sym typeface="Calibri"/>
              </a:rPr>
              <a:t> of </a:t>
            </a:r>
            <a:r>
              <a:rPr lang="de-DE" sz="1200" dirty="0" err="1">
                <a:solidFill>
                  <a:schemeClr val="lt1"/>
                </a:solidFill>
                <a:latin typeface="Calibri"/>
                <a:ea typeface="Calibri"/>
                <a:cs typeface="Calibri"/>
                <a:sym typeface="Calibri"/>
              </a:rPr>
              <a:t>insolvency</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6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31" name="Google Shape;1931;p6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The liquidity ratios are a result of dividing cash and other liquid assets by the short-term borrowings and current liabilities. They show the number of times the short-term debt obligations are covered by the cash and liquid assets. If the value is greater than 1, it means the short-term obligations are fully covered.</a:t>
            </a:r>
            <a:endParaRPr/>
          </a:p>
          <a:p>
            <a:pPr marL="0" lvl="0" indent="0" algn="l" rtl="0">
              <a:lnSpc>
                <a:spcPct val="100000"/>
              </a:lnSpc>
              <a:spcBef>
                <a:spcPts val="600"/>
              </a:spcBef>
              <a:spcAft>
                <a:spcPts val="0"/>
              </a:spcAft>
              <a:buClr>
                <a:srgbClr val="595A59"/>
              </a:buClr>
              <a:buSzPts val="1800"/>
              <a:buNone/>
            </a:pPr>
            <a:endParaRPr/>
          </a:p>
        </p:txBody>
      </p:sp>
      <p:sp>
        <p:nvSpPr>
          <p:cNvPr id="1932" name="Google Shape;1932;p6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latin typeface="Calibri"/>
                <a:ea typeface="Calibri"/>
                <a:cs typeface="Calibri"/>
                <a:sym typeface="Calibri"/>
              </a:rPr>
              <a:t>Liquidity ratios are the ratios that measure the ability of a company to meet its short-term debt obligations</a:t>
            </a:r>
            <a:endParaRPr/>
          </a:p>
        </p:txBody>
      </p:sp>
      <p:sp>
        <p:nvSpPr>
          <p:cNvPr id="1933" name="Google Shape;1933;p6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a:t>Overview about selected liquidity ratios</a:t>
            </a:r>
            <a:endParaRPr/>
          </a:p>
          <a:p>
            <a:pPr marL="0" lvl="0" indent="0" algn="l" rtl="0">
              <a:lnSpc>
                <a:spcPct val="90000"/>
              </a:lnSpc>
              <a:spcBef>
                <a:spcPts val="1000"/>
              </a:spcBef>
              <a:spcAft>
                <a:spcPts val="0"/>
              </a:spcAft>
              <a:buClr>
                <a:srgbClr val="79527B"/>
              </a:buClr>
              <a:buSzPct val="100000"/>
              <a:buNone/>
            </a:pPr>
            <a:endParaRPr/>
          </a:p>
        </p:txBody>
      </p:sp>
      <p:sp>
        <p:nvSpPr>
          <p:cNvPr id="1934" name="Google Shape;1934;p68"/>
          <p:cNvSpPr/>
          <p:nvPr/>
        </p:nvSpPr>
        <p:spPr>
          <a:xfrm>
            <a:off x="7141138" y="5283741"/>
            <a:ext cx="3935541" cy="666054"/>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5" name="Google Shape;1935;p68"/>
          <p:cNvSpPr/>
          <p:nvPr/>
        </p:nvSpPr>
        <p:spPr>
          <a:xfrm>
            <a:off x="7141138" y="4502427"/>
            <a:ext cx="3935541" cy="666054"/>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6" name="Google Shape;1936;p68"/>
          <p:cNvSpPr/>
          <p:nvPr/>
        </p:nvSpPr>
        <p:spPr>
          <a:xfrm>
            <a:off x="7141138" y="3721114"/>
            <a:ext cx="3935541" cy="666054"/>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7" name="Google Shape;1937;p68"/>
          <p:cNvSpPr/>
          <p:nvPr/>
        </p:nvSpPr>
        <p:spPr>
          <a:xfrm>
            <a:off x="7141138" y="2939800"/>
            <a:ext cx="3935541" cy="666054"/>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8" name="Google Shape;1938;p68"/>
          <p:cNvSpPr/>
          <p:nvPr/>
        </p:nvSpPr>
        <p:spPr>
          <a:xfrm>
            <a:off x="7141138" y="2158487"/>
            <a:ext cx="3935541" cy="666054"/>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9" name="Google Shape;1939;p68"/>
          <p:cNvSpPr/>
          <p:nvPr/>
        </p:nvSpPr>
        <p:spPr>
          <a:xfrm>
            <a:off x="5426645" y="2158488"/>
            <a:ext cx="2140524" cy="666054"/>
          </a:xfrm>
          <a:prstGeom prst="homePlate">
            <a:avLst>
              <a:gd name="adj"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0" name="Google Shape;1940;p68"/>
          <p:cNvSpPr/>
          <p:nvPr/>
        </p:nvSpPr>
        <p:spPr>
          <a:xfrm>
            <a:off x="5426645" y="2939801"/>
            <a:ext cx="2140524" cy="666054"/>
          </a:xfrm>
          <a:prstGeom prst="homePlate">
            <a:avLst>
              <a:gd name="adj"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1" name="Google Shape;1941;p68"/>
          <p:cNvSpPr/>
          <p:nvPr/>
        </p:nvSpPr>
        <p:spPr>
          <a:xfrm>
            <a:off x="5426645" y="3721114"/>
            <a:ext cx="2140524" cy="666054"/>
          </a:xfrm>
          <a:prstGeom prst="homePlate">
            <a:avLst>
              <a:gd name="adj"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2" name="Google Shape;1942;p68"/>
          <p:cNvSpPr/>
          <p:nvPr/>
        </p:nvSpPr>
        <p:spPr>
          <a:xfrm>
            <a:off x="5426645" y="4502428"/>
            <a:ext cx="2140524" cy="666054"/>
          </a:xfrm>
          <a:prstGeom prst="homePlate">
            <a:avLst>
              <a:gd name="adj"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3" name="Google Shape;1943;p68"/>
          <p:cNvSpPr/>
          <p:nvPr/>
        </p:nvSpPr>
        <p:spPr>
          <a:xfrm>
            <a:off x="5426645" y="5283741"/>
            <a:ext cx="2140524" cy="666054"/>
          </a:xfrm>
          <a:prstGeom prst="homePlate">
            <a:avLst>
              <a:gd name="adj" fmla="val 50000"/>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4" name="Google Shape;1944;p68"/>
          <p:cNvSpPr txBox="1"/>
          <p:nvPr/>
        </p:nvSpPr>
        <p:spPr>
          <a:xfrm>
            <a:off x="5437827" y="2322239"/>
            <a:ext cx="186762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Debt-to-Assets Ratio</a:t>
            </a:r>
            <a:endParaRPr/>
          </a:p>
        </p:txBody>
      </p:sp>
      <p:sp>
        <p:nvSpPr>
          <p:cNvPr id="1945" name="Google Shape;1945;p68"/>
          <p:cNvSpPr txBox="1"/>
          <p:nvPr/>
        </p:nvSpPr>
        <p:spPr>
          <a:xfrm>
            <a:off x="5437827" y="3103552"/>
            <a:ext cx="1860830"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Debt-to-Equity Ratio</a:t>
            </a:r>
            <a:endParaRPr/>
          </a:p>
        </p:txBody>
      </p:sp>
      <p:sp>
        <p:nvSpPr>
          <p:cNvPr id="1946" name="Google Shape;1946;p68"/>
          <p:cNvSpPr txBox="1"/>
          <p:nvPr/>
        </p:nvSpPr>
        <p:spPr>
          <a:xfrm>
            <a:off x="5437827" y="3884866"/>
            <a:ext cx="190892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Debt-to-Capital Ratio</a:t>
            </a:r>
            <a:endParaRPr/>
          </a:p>
        </p:txBody>
      </p:sp>
      <p:sp>
        <p:nvSpPr>
          <p:cNvPr id="1947" name="Google Shape;1947;p68"/>
          <p:cNvSpPr txBox="1"/>
          <p:nvPr/>
        </p:nvSpPr>
        <p:spPr>
          <a:xfrm>
            <a:off x="5437827" y="4666179"/>
            <a:ext cx="1943609"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Debt-to-EBITDA Ratio</a:t>
            </a:r>
            <a:endParaRPr/>
          </a:p>
        </p:txBody>
      </p:sp>
      <p:sp>
        <p:nvSpPr>
          <p:cNvPr id="1948" name="Google Shape;1948;p68"/>
          <p:cNvSpPr txBox="1"/>
          <p:nvPr/>
        </p:nvSpPr>
        <p:spPr>
          <a:xfrm>
            <a:off x="5437827" y="5447493"/>
            <a:ext cx="190411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a:solidFill>
                  <a:schemeClr val="lt1"/>
                </a:solidFill>
                <a:latin typeface="Calibri"/>
                <a:ea typeface="Calibri"/>
                <a:cs typeface="Calibri"/>
                <a:sym typeface="Calibri"/>
              </a:rPr>
              <a:t>Asset-to-Equity Ratio</a:t>
            </a:r>
            <a:endParaRPr/>
          </a:p>
        </p:txBody>
      </p:sp>
      <p:sp>
        <p:nvSpPr>
          <p:cNvPr id="1949" name="Google Shape;1949;p68"/>
          <p:cNvSpPr txBox="1"/>
          <p:nvPr/>
        </p:nvSpPr>
        <p:spPr>
          <a:xfrm>
            <a:off x="7602944" y="2393090"/>
            <a:ext cx="3826742" cy="213785"/>
          </a:xfrm>
          <a:prstGeom prst="rect">
            <a:avLst/>
          </a:prstGeom>
          <a:noFill/>
          <a:ln>
            <a:noFill/>
          </a:ln>
        </p:spPr>
        <p:txBody>
          <a:bodyPr spcFirstLastPara="1" wrap="square" lIns="34275" tIns="17125" rIns="34275" bIns="17125" anchor="ctr" anchorCtr="0">
            <a:spAutoFit/>
          </a:bodyPr>
          <a:lstStyle/>
          <a:p>
            <a:pPr marL="0" marR="0" lvl="0" indent="0" algn="l" rtl="0">
              <a:lnSpc>
                <a:spcPct val="93785"/>
              </a:lnSpc>
              <a:spcBef>
                <a:spcPts val="0"/>
              </a:spcBef>
              <a:spcAft>
                <a:spcPts val="0"/>
              </a:spcAft>
              <a:buClr>
                <a:schemeClr val="lt1"/>
              </a:buClr>
              <a:buSzPts val="1400"/>
              <a:buFont typeface="Arial"/>
              <a:buNone/>
            </a:pPr>
            <a:r>
              <a:rPr lang="de-DE" sz="1400">
                <a:solidFill>
                  <a:schemeClr val="lt1"/>
                </a:solidFill>
                <a:latin typeface="Calibri"/>
                <a:ea typeface="Calibri"/>
                <a:cs typeface="Calibri"/>
                <a:sym typeface="Calibri"/>
              </a:rPr>
              <a:t>= Total Debt / Total Assets</a:t>
            </a:r>
            <a:endParaRPr/>
          </a:p>
        </p:txBody>
      </p:sp>
      <p:sp>
        <p:nvSpPr>
          <p:cNvPr id="1950" name="Google Shape;1950;p68"/>
          <p:cNvSpPr txBox="1"/>
          <p:nvPr/>
        </p:nvSpPr>
        <p:spPr>
          <a:xfrm>
            <a:off x="7602944" y="3165937"/>
            <a:ext cx="3826742" cy="213785"/>
          </a:xfrm>
          <a:prstGeom prst="rect">
            <a:avLst/>
          </a:prstGeom>
          <a:noFill/>
          <a:ln>
            <a:noFill/>
          </a:ln>
        </p:spPr>
        <p:txBody>
          <a:bodyPr spcFirstLastPara="1" wrap="square" lIns="34275" tIns="17125" rIns="34275" bIns="17125" anchor="ctr" anchorCtr="0">
            <a:spAutoFit/>
          </a:bodyPr>
          <a:lstStyle/>
          <a:p>
            <a:pPr marL="0" marR="0" lvl="0" indent="0" algn="l" rtl="0">
              <a:lnSpc>
                <a:spcPct val="93785"/>
              </a:lnSpc>
              <a:spcBef>
                <a:spcPts val="0"/>
              </a:spcBef>
              <a:spcAft>
                <a:spcPts val="0"/>
              </a:spcAft>
              <a:buClr>
                <a:schemeClr val="lt1"/>
              </a:buClr>
              <a:buSzPts val="1400"/>
              <a:buFont typeface="Arial"/>
              <a:buNone/>
            </a:pPr>
            <a:r>
              <a:rPr lang="de-DE" sz="1400">
                <a:solidFill>
                  <a:schemeClr val="lt1"/>
                </a:solidFill>
                <a:latin typeface="Calibri"/>
                <a:ea typeface="Calibri"/>
                <a:cs typeface="Calibri"/>
                <a:sym typeface="Calibri"/>
              </a:rPr>
              <a:t>= Total Debt / Total Equity</a:t>
            </a:r>
            <a:endParaRPr/>
          </a:p>
        </p:txBody>
      </p:sp>
      <p:sp>
        <p:nvSpPr>
          <p:cNvPr id="1951" name="Google Shape;1951;p68"/>
          <p:cNvSpPr txBox="1"/>
          <p:nvPr/>
        </p:nvSpPr>
        <p:spPr>
          <a:xfrm>
            <a:off x="7602944" y="3795654"/>
            <a:ext cx="3826742" cy="465520"/>
          </a:xfrm>
          <a:prstGeom prst="rect">
            <a:avLst/>
          </a:prstGeom>
          <a:noFill/>
          <a:ln>
            <a:noFill/>
          </a:ln>
        </p:spPr>
        <p:txBody>
          <a:bodyPr spcFirstLastPara="1" wrap="square" lIns="34275" tIns="17125" rIns="34275" bIns="17125" anchor="ctr" anchorCtr="0">
            <a:spAutoFit/>
          </a:bodyPr>
          <a:lstStyle/>
          <a:p>
            <a:pPr marL="0" marR="0" lvl="0" indent="0" algn="l" rtl="0">
              <a:lnSpc>
                <a:spcPct val="100000"/>
              </a:lnSpc>
              <a:spcBef>
                <a:spcPts val="0"/>
              </a:spcBef>
              <a:spcAft>
                <a:spcPts val="0"/>
              </a:spcAft>
              <a:buClr>
                <a:schemeClr val="lt1"/>
              </a:buClr>
              <a:buSzPts val="1400"/>
              <a:buFont typeface="Arial"/>
              <a:buNone/>
            </a:pPr>
            <a:r>
              <a:rPr lang="de-DE" sz="1400" dirty="0">
                <a:solidFill>
                  <a:schemeClr val="lt1"/>
                </a:solidFill>
                <a:latin typeface="Calibri"/>
                <a:ea typeface="Calibri"/>
                <a:cs typeface="Calibri"/>
                <a:sym typeface="Calibri"/>
              </a:rPr>
              <a:t>= Total </a:t>
            </a:r>
            <a:r>
              <a:rPr lang="de-DE" sz="1400" dirty="0" err="1">
                <a:solidFill>
                  <a:schemeClr val="lt1"/>
                </a:solidFill>
                <a:latin typeface="Calibri"/>
                <a:ea typeface="Calibri"/>
                <a:cs typeface="Calibri"/>
                <a:sym typeface="Calibri"/>
              </a:rPr>
              <a:t>Debt</a:t>
            </a:r>
            <a:r>
              <a:rPr lang="de-DE" sz="1400" dirty="0">
                <a:solidFill>
                  <a:schemeClr val="lt1"/>
                </a:solidFill>
                <a:latin typeface="Calibri"/>
                <a:ea typeface="Calibri"/>
                <a:cs typeface="Calibri"/>
                <a:sym typeface="Calibri"/>
              </a:rPr>
              <a:t> /                                                                              (Total </a:t>
            </a:r>
            <a:r>
              <a:rPr lang="de-DE" sz="1400" dirty="0" err="1">
                <a:solidFill>
                  <a:schemeClr val="lt1"/>
                </a:solidFill>
                <a:latin typeface="Calibri"/>
                <a:ea typeface="Calibri"/>
                <a:cs typeface="Calibri"/>
                <a:sym typeface="Calibri"/>
              </a:rPr>
              <a:t>Debt</a:t>
            </a:r>
            <a:r>
              <a:rPr lang="de-DE" sz="1400" dirty="0">
                <a:solidFill>
                  <a:schemeClr val="lt1"/>
                </a:solidFill>
                <a:latin typeface="Calibri"/>
                <a:ea typeface="Calibri"/>
                <a:cs typeface="Calibri"/>
                <a:sym typeface="Calibri"/>
              </a:rPr>
              <a:t> + Total Equity)</a:t>
            </a:r>
            <a:endParaRPr dirty="0"/>
          </a:p>
        </p:txBody>
      </p:sp>
      <p:sp>
        <p:nvSpPr>
          <p:cNvPr id="1952" name="Google Shape;1952;p68"/>
          <p:cNvSpPr txBox="1"/>
          <p:nvPr/>
        </p:nvSpPr>
        <p:spPr>
          <a:xfrm>
            <a:off x="7602944" y="4602693"/>
            <a:ext cx="3700424" cy="465520"/>
          </a:xfrm>
          <a:prstGeom prst="rect">
            <a:avLst/>
          </a:prstGeom>
          <a:noFill/>
          <a:ln>
            <a:noFill/>
          </a:ln>
        </p:spPr>
        <p:txBody>
          <a:bodyPr spcFirstLastPara="1" wrap="square" lIns="34275" tIns="17125" rIns="34275" bIns="17125" anchor="ctr" anchorCtr="0">
            <a:spAutoFit/>
          </a:bodyPr>
          <a:lstStyle/>
          <a:p>
            <a:pPr marL="0" marR="0" lvl="0" indent="0" algn="l" rtl="0">
              <a:lnSpc>
                <a:spcPct val="100000"/>
              </a:lnSpc>
              <a:spcBef>
                <a:spcPts val="0"/>
              </a:spcBef>
              <a:spcAft>
                <a:spcPts val="0"/>
              </a:spcAft>
              <a:buClr>
                <a:schemeClr val="lt1"/>
              </a:buClr>
              <a:buSzPts val="1400"/>
              <a:buFont typeface="Arial"/>
              <a:buNone/>
            </a:pPr>
            <a:r>
              <a:rPr lang="de-DE" sz="1400">
                <a:solidFill>
                  <a:schemeClr val="lt1"/>
                </a:solidFill>
                <a:latin typeface="Calibri"/>
                <a:ea typeface="Calibri"/>
                <a:cs typeface="Calibri"/>
                <a:sym typeface="Calibri"/>
              </a:rPr>
              <a:t>= Total Debt / Earnings Before Interest Taxes Depreciation &amp; Amortization (EBITDA)</a:t>
            </a:r>
            <a:endParaRPr/>
          </a:p>
        </p:txBody>
      </p:sp>
      <p:sp>
        <p:nvSpPr>
          <p:cNvPr id="1953" name="Google Shape;1953;p68"/>
          <p:cNvSpPr txBox="1"/>
          <p:nvPr/>
        </p:nvSpPr>
        <p:spPr>
          <a:xfrm>
            <a:off x="7602944" y="5509878"/>
            <a:ext cx="3826742" cy="213785"/>
          </a:xfrm>
          <a:prstGeom prst="rect">
            <a:avLst/>
          </a:prstGeom>
          <a:noFill/>
          <a:ln>
            <a:noFill/>
          </a:ln>
        </p:spPr>
        <p:txBody>
          <a:bodyPr spcFirstLastPara="1" wrap="square" lIns="34275" tIns="17125" rIns="34275" bIns="17125" anchor="ctr" anchorCtr="0">
            <a:spAutoFit/>
          </a:bodyPr>
          <a:lstStyle/>
          <a:p>
            <a:pPr marL="0" marR="0" lvl="0" indent="0" algn="l" rtl="0">
              <a:lnSpc>
                <a:spcPct val="93785"/>
              </a:lnSpc>
              <a:spcBef>
                <a:spcPts val="0"/>
              </a:spcBef>
              <a:spcAft>
                <a:spcPts val="0"/>
              </a:spcAft>
              <a:buClr>
                <a:schemeClr val="lt1"/>
              </a:buClr>
              <a:buSzPts val="1400"/>
              <a:buFont typeface="Arial"/>
              <a:buNone/>
            </a:pPr>
            <a:r>
              <a:rPr lang="de-DE" sz="1400">
                <a:solidFill>
                  <a:schemeClr val="lt1"/>
                </a:solidFill>
                <a:latin typeface="Calibri"/>
                <a:ea typeface="Calibri"/>
                <a:cs typeface="Calibri"/>
                <a:sym typeface="Calibri"/>
              </a:rPr>
              <a:t>= Total Assets / Total Equity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6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Recommended Reading</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p70"/>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3">
                  <a:extLst>
                    <a:ext uri="{A12FA001-AC4F-418D-AE19-62706E023703}">
                      <ahyp:hlinkClr xmlns:ahyp="http://schemas.microsoft.com/office/drawing/2018/hyperlinkcolor" val="tx"/>
                    </a:ext>
                  </a:extLst>
                </a:hlinkClick>
              </a:rPr>
              <a:t>Liquidity crisis: What happens &amp; how to solve it? | </a:t>
            </a:r>
            <a:r>
              <a:rPr lang="en-US" u="sng" dirty="0" err="1">
                <a:solidFill>
                  <a:srgbClr val="000000"/>
                </a:solidFill>
                <a:hlinkClick r:id="rId3">
                  <a:extLst>
                    <a:ext uri="{A12FA001-AC4F-418D-AE19-62706E023703}">
                      <ahyp:hlinkClr xmlns:ahyp="http://schemas.microsoft.com/office/drawing/2018/hyperlinkcolor" val="tx"/>
                    </a:ext>
                  </a:extLst>
                </a:hlinkClick>
              </a:rPr>
              <a:t>Agicap</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4">
                  <a:extLst>
                    <a:ext uri="{A12FA001-AC4F-418D-AE19-62706E023703}">
                      <ahyp:hlinkClr xmlns:ahyp="http://schemas.microsoft.com/office/drawing/2018/hyperlinkcolor" val="tx"/>
                    </a:ext>
                  </a:extLst>
                </a:hlinkClick>
              </a:rPr>
              <a:t>This is how good liquidity planning works | </a:t>
            </a:r>
            <a:r>
              <a:rPr lang="en-US" u="sng" dirty="0" err="1">
                <a:solidFill>
                  <a:srgbClr val="000000"/>
                </a:solidFill>
                <a:hlinkClick r:id="rId4">
                  <a:extLst>
                    <a:ext uri="{A12FA001-AC4F-418D-AE19-62706E023703}">
                      <ahyp:hlinkClr xmlns:ahyp="http://schemas.microsoft.com/office/drawing/2018/hyperlinkcolor" val="tx"/>
                    </a:ext>
                  </a:extLst>
                </a:hlinkClick>
              </a:rPr>
              <a:t>finway</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5">
                  <a:extLst>
                    <a:ext uri="{A12FA001-AC4F-418D-AE19-62706E023703}">
                      <ahyp:hlinkClr xmlns:ahyp="http://schemas.microsoft.com/office/drawing/2018/hyperlinkcolor" val="tx"/>
                    </a:ext>
                  </a:extLst>
                </a:hlinkClick>
              </a:rPr>
              <a:t>A clear path towards short-term liquidity visibility for SMEs (</a:t>
            </a:r>
            <a:r>
              <a:rPr lang="en-US" u="sng" dirty="0" err="1">
                <a:solidFill>
                  <a:srgbClr val="000000"/>
                </a:solidFill>
                <a:hlinkClick r:id="rId5">
                  <a:extLst>
                    <a:ext uri="{A12FA001-AC4F-418D-AE19-62706E023703}">
                      <ahyp:hlinkClr xmlns:ahyp="http://schemas.microsoft.com/office/drawing/2018/hyperlinkcolor" val="tx"/>
                    </a:ext>
                  </a:extLst>
                </a:hlinkClick>
              </a:rPr>
              <a:t>assets.kpmg</a:t>
            </a:r>
            <a:r>
              <a:rPr lang="en-US" u="sng" dirty="0">
                <a:solidFill>
                  <a:srgbClr val="000000"/>
                </a:solidFill>
                <a:hlinkClick r:id="rId5">
                  <a:extLst>
                    <a:ext uri="{A12FA001-AC4F-418D-AE19-62706E023703}">
                      <ahyp:hlinkClr xmlns:ahyp="http://schemas.microsoft.com/office/drawing/2018/hyperlinkcolor" val="tx"/>
                    </a:ext>
                  </a:extLst>
                </a:hlinkClick>
              </a:rPr>
              <a:t>)</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err="1">
                <a:solidFill>
                  <a:srgbClr val="000000"/>
                </a:solidFill>
              </a:rPr>
              <a:t>Zwißler</a:t>
            </a:r>
            <a:r>
              <a:rPr lang="en-US" u="sng" dirty="0">
                <a:solidFill>
                  <a:srgbClr val="000000"/>
                </a:solidFill>
              </a:rPr>
              <a:t> et al (2013): Lean and Proactive Liquidity Management for SMEs, Procedia CIRP Vol. 7, P. 604-609 (</a:t>
            </a:r>
            <a:r>
              <a:rPr lang="en-US" u="sng" dirty="0">
                <a:solidFill>
                  <a:srgbClr val="000000"/>
                </a:solidFill>
                <a:hlinkClick r:id="rId6">
                  <a:extLst>
                    <a:ext uri="{A12FA001-AC4F-418D-AE19-62706E023703}">
                      <ahyp:hlinkClr xmlns:ahyp="http://schemas.microsoft.com/office/drawing/2018/hyperlinkcolor" val="tx"/>
                    </a:ext>
                  </a:extLst>
                </a:hlinkClick>
              </a:rPr>
              <a:t>(PDF) Lean and Proactive Liquidity Management for SMEs (researchgate.net)</a:t>
            </a:r>
            <a:r>
              <a:rPr lang="en-US" u="sng" dirty="0">
                <a:solidFill>
                  <a:srgbClr val="000000"/>
                </a:solidFill>
              </a:rPr>
              <a:t>)</a:t>
            </a: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7">
                  <a:extLst>
                    <a:ext uri="{A12FA001-AC4F-418D-AE19-62706E023703}">
                      <ahyp:hlinkClr xmlns:ahyp="http://schemas.microsoft.com/office/drawing/2018/hyperlinkcolor" val="tx"/>
                    </a:ext>
                  </a:extLst>
                </a:hlinkClick>
              </a:rPr>
              <a:t>Understanding Liquidity Ratios: Types and Their Importance (investopedia.com)</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8">
                  <a:extLst>
                    <a:ext uri="{A12FA001-AC4F-418D-AE19-62706E023703}">
                      <ahyp:hlinkClr xmlns:ahyp="http://schemas.microsoft.com/office/drawing/2018/hyperlinkcolor" val="tx"/>
                    </a:ext>
                  </a:extLst>
                </a:hlinkClick>
              </a:rPr>
              <a:t>What do SMEs need to consider when applying for a loan? - </a:t>
            </a:r>
            <a:r>
              <a:rPr lang="en-US" u="sng" dirty="0" err="1">
                <a:solidFill>
                  <a:srgbClr val="000000"/>
                </a:solidFill>
                <a:hlinkClick r:id="rId8">
                  <a:extLst>
                    <a:ext uri="{A12FA001-AC4F-418D-AE19-62706E023703}">
                      <ahyp:hlinkClr xmlns:ahyp="http://schemas.microsoft.com/office/drawing/2018/hyperlinkcolor" val="tx"/>
                    </a:ext>
                  </a:extLst>
                </a:hlinkClick>
              </a:rPr>
              <a:t>Accounto</a:t>
            </a:r>
            <a:r>
              <a:rPr lang="en-US" u="sng" dirty="0">
                <a:solidFill>
                  <a:srgbClr val="000000"/>
                </a:solidFill>
                <a:hlinkClick r:id="rId8">
                  <a:extLst>
                    <a:ext uri="{A12FA001-AC4F-418D-AE19-62706E023703}">
                      <ahyp:hlinkClr xmlns:ahyp="http://schemas.microsoft.com/office/drawing/2018/hyperlinkcolor" val="tx"/>
                    </a:ext>
                  </a:extLst>
                </a:hlinkClick>
              </a:rPr>
              <a:t> | </a:t>
            </a:r>
            <a:r>
              <a:rPr lang="en-US" u="sng" dirty="0" err="1">
                <a:solidFill>
                  <a:srgbClr val="000000"/>
                </a:solidFill>
                <a:hlinkClick r:id="rId8">
                  <a:extLst>
                    <a:ext uri="{A12FA001-AC4F-418D-AE19-62706E023703}">
                      <ahyp:hlinkClr xmlns:ahyp="http://schemas.microsoft.com/office/drawing/2018/hyperlinkcolor" val="tx"/>
                    </a:ext>
                  </a:extLst>
                </a:hlinkClick>
              </a:rPr>
              <a:t>Digitale</a:t>
            </a:r>
            <a:r>
              <a:rPr lang="en-US" u="sng" dirty="0">
                <a:solidFill>
                  <a:srgbClr val="000000"/>
                </a:solidFill>
                <a:hlinkClick r:id="rId8">
                  <a:extLst>
                    <a:ext uri="{A12FA001-AC4F-418D-AE19-62706E023703}">
                      <ahyp:hlinkClr xmlns:ahyp="http://schemas.microsoft.com/office/drawing/2018/hyperlinkcolor" val="tx"/>
                    </a:ext>
                  </a:extLst>
                </a:hlinkClick>
              </a:rPr>
              <a:t> </a:t>
            </a:r>
            <a:r>
              <a:rPr lang="en-US" u="sng" dirty="0" err="1">
                <a:solidFill>
                  <a:srgbClr val="000000"/>
                </a:solidFill>
                <a:hlinkClick r:id="rId8">
                  <a:extLst>
                    <a:ext uri="{A12FA001-AC4F-418D-AE19-62706E023703}">
                      <ahyp:hlinkClr xmlns:ahyp="http://schemas.microsoft.com/office/drawing/2018/hyperlinkcolor" val="tx"/>
                    </a:ext>
                  </a:extLst>
                </a:hlinkClick>
              </a:rPr>
              <a:t>Buchhaltung</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rPr>
              <a:t>Diez et al (2021): Insolvency Prospects Among Small and Medium Enterprises in Advanced Economies: Assessment and Policy Options, Staff Discussion Notes No. 2021/002( </a:t>
            </a:r>
            <a:r>
              <a:rPr lang="en-US" u="sng" dirty="0">
                <a:solidFill>
                  <a:srgbClr val="000000"/>
                </a:solidFill>
                <a:hlinkClick r:id="rId9">
                  <a:extLst>
                    <a:ext uri="{A12FA001-AC4F-418D-AE19-62706E023703}">
                      <ahyp:hlinkClr xmlns:ahyp="http://schemas.microsoft.com/office/drawing/2018/hyperlinkcolor" val="tx"/>
                    </a:ext>
                  </a:extLst>
                </a:hlinkClick>
              </a:rPr>
              <a:t>Insolvency Prospects Among Small-and-Medium-Sized Enterprises in Advanced Economies: Assessment and Policy Options (imf.org)</a:t>
            </a:r>
            <a:r>
              <a:rPr lang="en-US" u="sng" dirty="0">
                <a:solidFill>
                  <a:srgbClr val="000000"/>
                </a:solidFill>
              </a:rPr>
              <a:t>)</a:t>
            </a:r>
            <a:endParaRPr u="sng" dirty="0">
              <a:solidFill>
                <a:srgbClr val="000000"/>
              </a:solidFill>
            </a:endParaRPr>
          </a:p>
        </p:txBody>
      </p:sp>
      <p:sp>
        <p:nvSpPr>
          <p:cNvPr id="1966" name="Google Shape;1966;p70"/>
          <p:cNvSpPr txBox="1">
            <a:spLocks noGrp="1"/>
          </p:cNvSpPr>
          <p:nvPr>
            <p:ph type="body" idx="2"/>
          </p:nvPr>
        </p:nvSpPr>
        <p:spPr>
          <a:xfrm>
            <a:off x="389965" y="577971"/>
            <a:ext cx="11470341" cy="58222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Short but interesting articles that we find enlightening…</a:t>
            </a:r>
            <a:endParaRPr/>
          </a:p>
        </p:txBody>
      </p:sp>
      <p:sp>
        <p:nvSpPr>
          <p:cNvPr id="1967" name="Google Shape;1967;p70"/>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de-DE"/>
              <a:t>Recommended Reading</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71"/>
          <p:cNvSpPr txBox="1">
            <a:spLocks noGrp="1"/>
          </p:cNvSpPr>
          <p:nvPr>
            <p:ph type="body" idx="1"/>
          </p:nvPr>
        </p:nvSpPr>
        <p:spPr>
          <a:xfrm>
            <a:off x="967061" y="4154268"/>
            <a:ext cx="5808311"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de-DE"/>
              <a:t>FUNCTIONAL COMPETENCIES</a:t>
            </a:r>
            <a:endParaRPr/>
          </a:p>
        </p:txBody>
      </p:sp>
      <p:sp>
        <p:nvSpPr>
          <p:cNvPr id="1973" name="Google Shape;1973;p71"/>
          <p:cNvSpPr txBox="1">
            <a:spLocks noGrp="1"/>
          </p:cNvSpPr>
          <p:nvPr>
            <p:ph type="body" idx="2"/>
          </p:nvPr>
        </p:nvSpPr>
        <p:spPr>
          <a:xfrm>
            <a:off x="967062" y="3344692"/>
            <a:ext cx="4547047"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None/>
            </a:pPr>
            <a:r>
              <a:rPr lang="de-DE" dirty="0"/>
              <a:t>Next: Module 5</a:t>
            </a:r>
            <a:endParaRPr dirty="0"/>
          </a:p>
        </p:txBody>
      </p:sp>
      <p:grpSp>
        <p:nvGrpSpPr>
          <p:cNvPr id="1974" name="Google Shape;1974;p71"/>
          <p:cNvGrpSpPr/>
          <p:nvPr/>
        </p:nvGrpSpPr>
        <p:grpSpPr>
          <a:xfrm>
            <a:off x="7286899" y="3277496"/>
            <a:ext cx="233548" cy="233548"/>
            <a:chOff x="5941025" y="3634400"/>
            <a:chExt cx="467650" cy="467650"/>
          </a:xfrm>
        </p:grpSpPr>
        <p:sp>
          <p:nvSpPr>
            <p:cNvPr id="1975" name="Google Shape;1975;p7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6" name="Google Shape;1976;p7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7" name="Google Shape;1977;p7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8" name="Google Shape;1978;p7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9" name="Google Shape;1979;p7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0" name="Google Shape;1980;p7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981" name="Google Shape;1981;p71"/>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1982" name="Google Shape;1982;p71"/>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1983" name="Google Shape;1983;p71"/>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Analysis of insolvencies of tourism enterprises show specific variables influencing the probability of insolvency:</a:t>
            </a:r>
            <a:br>
              <a:rPr lang="de-DE"/>
            </a:br>
            <a:endParaRPr/>
          </a:p>
          <a:p>
            <a:pPr marL="0" lvl="0" indent="0" algn="l" rtl="0">
              <a:lnSpc>
                <a:spcPct val="100000"/>
              </a:lnSpc>
              <a:spcBef>
                <a:spcPts val="600"/>
              </a:spcBef>
              <a:spcAft>
                <a:spcPts val="0"/>
              </a:spcAft>
              <a:buClr>
                <a:srgbClr val="595A59"/>
              </a:buClr>
              <a:buSzPts val="1200"/>
              <a:buNone/>
            </a:pPr>
            <a:r>
              <a:rPr lang="de-DE" sz="1200"/>
              <a:t>Tänzel, M. (2019). Bankruptcy Prediction in Alpine Tourism: A West Austrian consideration</a:t>
            </a:r>
            <a:endParaRPr/>
          </a:p>
        </p:txBody>
      </p:sp>
      <p:sp>
        <p:nvSpPr>
          <p:cNvPr id="922" name="Google Shape;922;p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a:t>There are specific characteristics and influences that affect the probability of insolvency of tourism businesses</a:t>
            </a:r>
            <a:endParaRPr/>
          </a:p>
        </p:txBody>
      </p:sp>
      <p:sp>
        <p:nvSpPr>
          <p:cNvPr id="923" name="Google Shape;923;p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Overview of selected influences on the probability of insolvency of tourism enterprises (II/II)</a:t>
            </a:r>
            <a:endParaRPr/>
          </a:p>
        </p:txBody>
      </p:sp>
      <p:sp>
        <p:nvSpPr>
          <p:cNvPr id="924" name="Google Shape;924;p8"/>
          <p:cNvSpPr/>
          <p:nvPr/>
        </p:nvSpPr>
        <p:spPr>
          <a:xfrm>
            <a:off x="4014454" y="4486773"/>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25" name="Google Shape;925;p8"/>
          <p:cNvSpPr/>
          <p:nvPr/>
        </p:nvSpPr>
        <p:spPr>
          <a:xfrm>
            <a:off x="4080136" y="4486773"/>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26" name="Google Shape;926;p8"/>
          <p:cNvSpPr txBox="1"/>
          <p:nvPr/>
        </p:nvSpPr>
        <p:spPr>
          <a:xfrm>
            <a:off x="4144033" y="4491100"/>
            <a:ext cx="10563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Rural areas</a:t>
            </a:r>
            <a:endParaRPr/>
          </a:p>
        </p:txBody>
      </p:sp>
      <p:sp>
        <p:nvSpPr>
          <p:cNvPr id="927" name="Google Shape;927;p8"/>
          <p:cNvSpPr/>
          <p:nvPr/>
        </p:nvSpPr>
        <p:spPr>
          <a:xfrm>
            <a:off x="4462966" y="474303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11</a:t>
            </a:r>
            <a:endParaRPr/>
          </a:p>
        </p:txBody>
      </p:sp>
      <p:sp>
        <p:nvSpPr>
          <p:cNvPr id="928" name="Google Shape;928;p8"/>
          <p:cNvSpPr txBox="1"/>
          <p:nvPr/>
        </p:nvSpPr>
        <p:spPr>
          <a:xfrm>
            <a:off x="5208448" y="4505271"/>
            <a:ext cx="2490194"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lt1"/>
                </a:solidFill>
                <a:latin typeface="Calibri"/>
                <a:ea typeface="Calibri"/>
                <a:cs typeface="Calibri"/>
                <a:sym typeface="Calibri"/>
              </a:rPr>
              <a:t>Companies in rural areas are less likely to experience crises and insolvency</a:t>
            </a:r>
            <a:endParaRPr/>
          </a:p>
        </p:txBody>
      </p:sp>
      <p:sp>
        <p:nvSpPr>
          <p:cNvPr id="929" name="Google Shape;929;p8"/>
          <p:cNvSpPr/>
          <p:nvPr/>
        </p:nvSpPr>
        <p:spPr>
          <a:xfrm>
            <a:off x="4014454" y="2579417"/>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0" name="Google Shape;930;p8"/>
          <p:cNvSpPr/>
          <p:nvPr/>
        </p:nvSpPr>
        <p:spPr>
          <a:xfrm>
            <a:off x="4080136" y="2579417"/>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1" name="Google Shape;931;p8"/>
          <p:cNvSpPr/>
          <p:nvPr/>
        </p:nvSpPr>
        <p:spPr>
          <a:xfrm>
            <a:off x="8026650" y="2597915"/>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2" name="Google Shape;932;p8"/>
          <p:cNvSpPr/>
          <p:nvPr/>
        </p:nvSpPr>
        <p:spPr>
          <a:xfrm>
            <a:off x="10259999" y="2597915"/>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3" name="Google Shape;933;p8"/>
          <p:cNvSpPr txBox="1"/>
          <p:nvPr/>
        </p:nvSpPr>
        <p:spPr>
          <a:xfrm>
            <a:off x="10359453" y="2602250"/>
            <a:ext cx="11646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Apprenticeships</a:t>
            </a:r>
            <a:endParaRPr/>
          </a:p>
        </p:txBody>
      </p:sp>
      <p:sp>
        <p:nvSpPr>
          <p:cNvPr id="934" name="Google Shape;934;p8"/>
          <p:cNvSpPr/>
          <p:nvPr/>
        </p:nvSpPr>
        <p:spPr>
          <a:xfrm>
            <a:off x="10805489" y="285417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08</a:t>
            </a:r>
            <a:endParaRPr/>
          </a:p>
        </p:txBody>
      </p:sp>
      <p:sp>
        <p:nvSpPr>
          <p:cNvPr id="935" name="Google Shape;935;p8"/>
          <p:cNvSpPr txBox="1"/>
          <p:nvPr/>
        </p:nvSpPr>
        <p:spPr>
          <a:xfrm>
            <a:off x="8006298" y="2616413"/>
            <a:ext cx="25623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more the number of apprentices in the sector decreases, the lower the probability of insolvency</a:t>
            </a:r>
            <a:endParaRPr/>
          </a:p>
        </p:txBody>
      </p:sp>
      <p:sp>
        <p:nvSpPr>
          <p:cNvPr id="936" name="Google Shape;936;p8"/>
          <p:cNvSpPr txBox="1"/>
          <p:nvPr/>
        </p:nvSpPr>
        <p:spPr>
          <a:xfrm>
            <a:off x="4266512" y="2602195"/>
            <a:ext cx="8130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Price Index</a:t>
            </a:r>
            <a:endParaRPr/>
          </a:p>
        </p:txBody>
      </p:sp>
      <p:sp>
        <p:nvSpPr>
          <p:cNvPr id="937" name="Google Shape;937;p8"/>
          <p:cNvSpPr/>
          <p:nvPr/>
        </p:nvSpPr>
        <p:spPr>
          <a:xfrm>
            <a:off x="4462966" y="2835678"/>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07</a:t>
            </a:r>
            <a:endParaRPr/>
          </a:p>
        </p:txBody>
      </p:sp>
      <p:sp>
        <p:nvSpPr>
          <p:cNvPr id="938" name="Google Shape;938;p8"/>
          <p:cNvSpPr txBox="1"/>
          <p:nvPr/>
        </p:nvSpPr>
        <p:spPr>
          <a:xfrm>
            <a:off x="5208448" y="2597915"/>
            <a:ext cx="2490194"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lt1"/>
                </a:solidFill>
                <a:latin typeface="Calibri"/>
                <a:ea typeface="Calibri"/>
                <a:cs typeface="Calibri"/>
                <a:sym typeface="Calibri"/>
              </a:rPr>
              <a:t>The higher the consumer price </a:t>
            </a:r>
            <a:br>
              <a:rPr lang="de-DE" sz="1200">
                <a:solidFill>
                  <a:schemeClr val="lt1"/>
                </a:solidFill>
                <a:latin typeface="Calibri"/>
                <a:ea typeface="Calibri"/>
                <a:cs typeface="Calibri"/>
                <a:sym typeface="Calibri"/>
              </a:rPr>
            </a:br>
            <a:r>
              <a:rPr lang="de-DE" sz="1200">
                <a:solidFill>
                  <a:schemeClr val="lt1"/>
                </a:solidFill>
                <a:latin typeface="Calibri"/>
                <a:ea typeface="Calibri"/>
                <a:cs typeface="Calibri"/>
                <a:sym typeface="Calibri"/>
              </a:rPr>
              <a:t>index, the lower the probability of insolvency</a:t>
            </a:r>
            <a:endParaRPr/>
          </a:p>
        </p:txBody>
      </p:sp>
      <p:sp>
        <p:nvSpPr>
          <p:cNvPr id="939" name="Google Shape;939;p8"/>
          <p:cNvSpPr/>
          <p:nvPr/>
        </p:nvSpPr>
        <p:spPr>
          <a:xfrm>
            <a:off x="4014454" y="3533095"/>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0" name="Google Shape;940;p8"/>
          <p:cNvSpPr/>
          <p:nvPr/>
        </p:nvSpPr>
        <p:spPr>
          <a:xfrm>
            <a:off x="4080136" y="3533095"/>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1" name="Google Shape;941;p8"/>
          <p:cNvSpPr/>
          <p:nvPr/>
        </p:nvSpPr>
        <p:spPr>
          <a:xfrm>
            <a:off x="8026650" y="3551593"/>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2" name="Google Shape;942;p8"/>
          <p:cNvSpPr/>
          <p:nvPr/>
        </p:nvSpPr>
        <p:spPr>
          <a:xfrm>
            <a:off x="10259999" y="3551593"/>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3" name="Google Shape;943;p8"/>
          <p:cNvSpPr txBox="1"/>
          <p:nvPr/>
        </p:nvSpPr>
        <p:spPr>
          <a:xfrm>
            <a:off x="10770160" y="3551596"/>
            <a:ext cx="4908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Cities</a:t>
            </a:r>
            <a:endParaRPr/>
          </a:p>
        </p:txBody>
      </p:sp>
      <p:sp>
        <p:nvSpPr>
          <p:cNvPr id="944" name="Google Shape;944;p8"/>
          <p:cNvSpPr/>
          <p:nvPr/>
        </p:nvSpPr>
        <p:spPr>
          <a:xfrm>
            <a:off x="10805489" y="380785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10</a:t>
            </a:r>
            <a:endParaRPr/>
          </a:p>
        </p:txBody>
      </p:sp>
      <p:sp>
        <p:nvSpPr>
          <p:cNvPr id="945" name="Google Shape;945;p8"/>
          <p:cNvSpPr txBox="1"/>
          <p:nvPr/>
        </p:nvSpPr>
        <p:spPr>
          <a:xfrm>
            <a:off x="8006298" y="3570091"/>
            <a:ext cx="25623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Companies in </a:t>
            </a:r>
            <a:r>
              <a:rPr lang="de-DE" sz="1200" dirty="0" err="1">
                <a:solidFill>
                  <a:schemeClr val="lt1"/>
                </a:solidFill>
                <a:latin typeface="Calibri"/>
                <a:ea typeface="Calibri"/>
                <a:cs typeface="Calibri"/>
                <a:sym typeface="Calibri"/>
              </a:rPr>
              <a:t>centres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cities</a:t>
            </a:r>
            <a:r>
              <a:rPr lang="de-DE" sz="1200" dirty="0">
                <a:solidFill>
                  <a:schemeClr val="lt1"/>
                </a:solidFill>
                <a:latin typeface="Calibri"/>
                <a:ea typeface="Calibri"/>
                <a:cs typeface="Calibri"/>
                <a:sym typeface="Calibri"/>
              </a:rPr>
              <a:t> and </a:t>
            </a:r>
            <a:r>
              <a:rPr lang="de-DE" sz="1200" dirty="0" err="1">
                <a:solidFill>
                  <a:schemeClr val="lt1"/>
                </a:solidFill>
                <a:latin typeface="Calibri"/>
                <a:ea typeface="Calibri"/>
                <a:cs typeface="Calibri"/>
                <a:sym typeface="Calibri"/>
              </a:rPr>
              <a:t>suburbs</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are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more</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likely</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to</a:t>
            </a:r>
            <a:r>
              <a:rPr lang="de-DE" sz="1200" dirty="0">
                <a:solidFill>
                  <a:schemeClr val="lt1"/>
                </a:solidFill>
                <a:latin typeface="Calibri"/>
                <a:ea typeface="Calibri"/>
                <a:cs typeface="Calibri"/>
                <a:sym typeface="Calibri"/>
              </a:rPr>
              <a:t> </a:t>
            </a:r>
            <a:r>
              <a:rPr lang="de-DE" sz="1200" dirty="0" err="1">
                <a:solidFill>
                  <a:schemeClr val="lt1"/>
                </a:solidFill>
                <a:latin typeface="Calibri"/>
                <a:ea typeface="Calibri"/>
                <a:cs typeface="Calibri"/>
                <a:sym typeface="Calibri"/>
              </a:rPr>
              <a:t>experience</a:t>
            </a:r>
            <a:r>
              <a:rPr lang="de-DE" sz="1200" dirty="0">
                <a:solidFill>
                  <a:schemeClr val="lt1"/>
                </a:solidFill>
                <a:latin typeface="Calibri"/>
                <a:ea typeface="Calibri"/>
                <a:cs typeface="Calibri"/>
                <a:sym typeface="Calibri"/>
              </a:rPr>
              <a:t> a </a:t>
            </a:r>
            <a:r>
              <a:rPr lang="de-DE" sz="1200" dirty="0" err="1">
                <a:solidFill>
                  <a:schemeClr val="lt1"/>
                </a:solidFill>
                <a:latin typeface="Calibri"/>
                <a:ea typeface="Calibri"/>
                <a:cs typeface="Calibri"/>
                <a:sym typeface="Calibri"/>
              </a:rPr>
              <a:t>crisis</a:t>
            </a:r>
            <a:endParaRPr dirty="0"/>
          </a:p>
        </p:txBody>
      </p:sp>
      <p:sp>
        <p:nvSpPr>
          <p:cNvPr id="946" name="Google Shape;946;p8"/>
          <p:cNvSpPr txBox="1"/>
          <p:nvPr/>
        </p:nvSpPr>
        <p:spPr>
          <a:xfrm>
            <a:off x="4080125" y="3591750"/>
            <a:ext cx="12225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a:solidFill>
                  <a:schemeClr val="lt1"/>
                </a:solidFill>
                <a:latin typeface="Calibri"/>
                <a:ea typeface="Calibri"/>
                <a:cs typeface="Calibri"/>
                <a:sym typeface="Calibri"/>
              </a:rPr>
              <a:t>Insolvency rates</a:t>
            </a:r>
            <a:endParaRPr/>
          </a:p>
        </p:txBody>
      </p:sp>
      <p:sp>
        <p:nvSpPr>
          <p:cNvPr id="947" name="Google Shape;947;p8"/>
          <p:cNvSpPr/>
          <p:nvPr/>
        </p:nvSpPr>
        <p:spPr>
          <a:xfrm>
            <a:off x="4462966" y="378935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09</a:t>
            </a:r>
            <a:endParaRPr/>
          </a:p>
        </p:txBody>
      </p:sp>
      <p:sp>
        <p:nvSpPr>
          <p:cNvPr id="948" name="Google Shape;948;p8"/>
          <p:cNvSpPr txBox="1"/>
          <p:nvPr/>
        </p:nvSpPr>
        <p:spPr>
          <a:xfrm>
            <a:off x="5131671" y="3551593"/>
            <a:ext cx="2567100" cy="646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lt1"/>
                </a:solidFill>
                <a:latin typeface="Calibri"/>
                <a:ea typeface="Calibri"/>
                <a:cs typeface="Calibri"/>
                <a:sym typeface="Calibri"/>
              </a:rPr>
              <a:t>The higher the annual insolvency rate in the sector, the lower the probability of insolvency for a single company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a:t>Based on the factors influencing the probability of insolvency, fundamental implications and recommendations can be derived:</a:t>
            </a:r>
            <a:br>
              <a:rPr lang="de-DE"/>
            </a:br>
            <a:endParaRPr/>
          </a:p>
          <a:p>
            <a:pPr marL="0" lvl="0" indent="0" algn="l" rtl="0">
              <a:lnSpc>
                <a:spcPct val="100000"/>
              </a:lnSpc>
              <a:spcBef>
                <a:spcPts val="600"/>
              </a:spcBef>
              <a:spcAft>
                <a:spcPts val="0"/>
              </a:spcAft>
              <a:buClr>
                <a:srgbClr val="595A59"/>
              </a:buClr>
              <a:buSzPts val="1200"/>
              <a:buNone/>
            </a:pPr>
            <a:r>
              <a:rPr lang="de-DE" sz="1200"/>
              <a:t>Plaikner, A.; Tänzel, M.; Sparber, J.: Tourismusforschung Tirol (2020)</a:t>
            </a:r>
            <a:endParaRPr/>
          </a:p>
        </p:txBody>
      </p:sp>
      <p:sp>
        <p:nvSpPr>
          <p:cNvPr id="955" name="Google Shape;955;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a:t>From the scientific analysis of the influences of insolvency in tourism companies, fundamental implications and recommendations can be derived in order to reduce the probability of insolvency</a:t>
            </a:r>
            <a:endParaRPr/>
          </a:p>
        </p:txBody>
      </p:sp>
      <p:sp>
        <p:nvSpPr>
          <p:cNvPr id="956" name="Google Shape;956;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de-DE"/>
              <a:t>General implications and recommendations for tourism SMEs (I/II)</a:t>
            </a:r>
            <a:endParaRPr/>
          </a:p>
        </p:txBody>
      </p:sp>
      <p:sp>
        <p:nvSpPr>
          <p:cNvPr id="957" name="Google Shape;957;p9"/>
          <p:cNvSpPr/>
          <p:nvPr/>
        </p:nvSpPr>
        <p:spPr>
          <a:xfrm>
            <a:off x="887721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58" name="Google Shape;958;p9"/>
          <p:cNvSpPr/>
          <p:nvPr/>
        </p:nvSpPr>
        <p:spPr>
          <a:xfrm>
            <a:off x="7972364"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59" name="Google Shape;959;p9"/>
          <p:cNvSpPr txBox="1"/>
          <p:nvPr/>
        </p:nvSpPr>
        <p:spPr>
          <a:xfrm>
            <a:off x="827547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4</a:t>
            </a:r>
            <a:endParaRPr/>
          </a:p>
        </p:txBody>
      </p:sp>
      <p:sp>
        <p:nvSpPr>
          <p:cNvPr id="960" name="Google Shape;960;p9"/>
          <p:cNvSpPr txBox="1"/>
          <p:nvPr/>
        </p:nvSpPr>
        <p:spPr>
          <a:xfrm>
            <a:off x="9290956" y="4021981"/>
            <a:ext cx="251107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The "family" should be used to strengthen the brand of the company and thereby create a differentiating factor</a:t>
            </a:r>
            <a:endParaRPr/>
          </a:p>
        </p:txBody>
      </p:sp>
      <p:sp>
        <p:nvSpPr>
          <p:cNvPr id="961" name="Google Shape;961;p9"/>
          <p:cNvSpPr/>
          <p:nvPr/>
        </p:nvSpPr>
        <p:spPr>
          <a:xfrm>
            <a:off x="482279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2" name="Google Shape;962;p9"/>
          <p:cNvSpPr/>
          <p:nvPr/>
        </p:nvSpPr>
        <p:spPr>
          <a:xfrm>
            <a:off x="3917945"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3" name="Google Shape;963;p9"/>
          <p:cNvSpPr txBox="1"/>
          <p:nvPr/>
        </p:nvSpPr>
        <p:spPr>
          <a:xfrm>
            <a:off x="422105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3</a:t>
            </a:r>
            <a:endParaRPr/>
          </a:p>
        </p:txBody>
      </p:sp>
      <p:sp>
        <p:nvSpPr>
          <p:cNvPr id="964" name="Google Shape;964;p9"/>
          <p:cNvSpPr txBox="1"/>
          <p:nvPr/>
        </p:nvSpPr>
        <p:spPr>
          <a:xfrm>
            <a:off x="5236537" y="4021981"/>
            <a:ext cx="245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Older companies can rely on tradition and should focus on the "family" in this context</a:t>
            </a:r>
            <a:endParaRPr/>
          </a:p>
        </p:txBody>
      </p:sp>
      <p:sp>
        <p:nvSpPr>
          <p:cNvPr id="965" name="Google Shape;965;p9"/>
          <p:cNvSpPr/>
          <p:nvPr/>
        </p:nvSpPr>
        <p:spPr>
          <a:xfrm>
            <a:off x="887721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6" name="Google Shape;966;p9"/>
          <p:cNvSpPr/>
          <p:nvPr/>
        </p:nvSpPr>
        <p:spPr>
          <a:xfrm>
            <a:off x="7972364"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7" name="Google Shape;967;p9"/>
          <p:cNvSpPr txBox="1"/>
          <p:nvPr/>
        </p:nvSpPr>
        <p:spPr>
          <a:xfrm>
            <a:off x="827547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2</a:t>
            </a:r>
            <a:endParaRPr/>
          </a:p>
        </p:txBody>
      </p:sp>
      <p:sp>
        <p:nvSpPr>
          <p:cNvPr id="968" name="Google Shape;968;p9"/>
          <p:cNvSpPr txBox="1"/>
          <p:nvPr/>
        </p:nvSpPr>
        <p:spPr>
          <a:xfrm>
            <a:off x="9290956" y="2599830"/>
            <a:ext cx="24585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Owners should expand their networks beyond the region in order to be able to use these resources strategically</a:t>
            </a:r>
            <a:endParaRPr/>
          </a:p>
        </p:txBody>
      </p:sp>
      <p:sp>
        <p:nvSpPr>
          <p:cNvPr id="969" name="Google Shape;969;p9"/>
          <p:cNvSpPr/>
          <p:nvPr/>
        </p:nvSpPr>
        <p:spPr>
          <a:xfrm>
            <a:off x="482279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70" name="Google Shape;970;p9"/>
          <p:cNvSpPr/>
          <p:nvPr/>
        </p:nvSpPr>
        <p:spPr>
          <a:xfrm>
            <a:off x="3917945"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71" name="Google Shape;971;p9"/>
          <p:cNvSpPr txBox="1"/>
          <p:nvPr/>
        </p:nvSpPr>
        <p:spPr>
          <a:xfrm>
            <a:off x="422105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1</a:t>
            </a:r>
            <a:endParaRPr/>
          </a:p>
        </p:txBody>
      </p:sp>
      <p:sp>
        <p:nvSpPr>
          <p:cNvPr id="972" name="Google Shape;972;p9"/>
          <p:cNvSpPr txBox="1"/>
          <p:nvPr/>
        </p:nvSpPr>
        <p:spPr>
          <a:xfrm>
            <a:off x="5236537" y="2599830"/>
            <a:ext cx="24585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lt1"/>
                </a:solidFill>
                <a:latin typeface="Calibri"/>
                <a:ea typeface="Calibri"/>
                <a:cs typeface="Calibri"/>
                <a:sym typeface="Calibri"/>
              </a:rPr>
              <a:t>Smaller companies should try to expand their capacities and resources in order to be prepared for future crises</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11424</Words>
  <Application>Microsoft Office PowerPoint</Application>
  <PresentationFormat>Breitbild</PresentationFormat>
  <Paragraphs>2265</Paragraphs>
  <Slides>73</Slides>
  <Notes>71</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73</vt:i4>
      </vt:variant>
    </vt:vector>
  </HeadingPairs>
  <TitlesOfParts>
    <vt:vector size="86" baseType="lpstr">
      <vt:lpstr>Quattrocento Sans</vt:lpstr>
      <vt:lpstr>Lato</vt:lpstr>
      <vt:lpstr>Roboto</vt:lpstr>
      <vt:lpstr>Calibri</vt:lpstr>
      <vt:lpstr>Lato Light</vt:lpstr>
      <vt:lpstr>Noto Sans Symbols</vt:lpstr>
      <vt:lpstr>Times New Roman</vt:lpstr>
      <vt:lpstr>Montserrat</vt:lpstr>
      <vt:lpstr>Montserrat Medium</vt:lpstr>
      <vt:lpstr>Montserrat Light</vt:lpstr>
      <vt:lpstr>Merriweather Sans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Julia Grey</cp:lastModifiedBy>
  <cp:revision>9</cp:revision>
  <dcterms:created xsi:type="dcterms:W3CDTF">2020-10-14T13:32:04Z</dcterms:created>
  <dcterms:modified xsi:type="dcterms:W3CDTF">2023-04-28T08:40:05Z</dcterms:modified>
</cp:coreProperties>
</file>