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2.xml" ContentType="application/vnd.openxmlformats-officedocument.drawingml.chartshap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78"/>
  </p:notesMasterIdLst>
  <p:sldIdLst>
    <p:sldId id="4299" r:id="rId5"/>
    <p:sldId id="4270" r:id="rId6"/>
    <p:sldId id="4817" r:id="rId7"/>
    <p:sldId id="4315" r:id="rId8"/>
    <p:sldId id="3341" r:id="rId9"/>
    <p:sldId id="4744" r:id="rId10"/>
    <p:sldId id="4362" r:id="rId11"/>
    <p:sldId id="4745" r:id="rId12"/>
    <p:sldId id="4746" r:id="rId13"/>
    <p:sldId id="4861" r:id="rId14"/>
    <p:sldId id="4860" r:id="rId15"/>
    <p:sldId id="4863" r:id="rId16"/>
    <p:sldId id="4304" r:id="rId17"/>
    <p:sldId id="4322" r:id="rId18"/>
    <p:sldId id="4824" r:id="rId19"/>
    <p:sldId id="4828" r:id="rId20"/>
    <p:sldId id="4827" r:id="rId21"/>
    <p:sldId id="4356" r:id="rId22"/>
    <p:sldId id="4310" r:id="rId23"/>
    <p:sldId id="4835" r:id="rId24"/>
    <p:sldId id="4838" r:id="rId25"/>
    <p:sldId id="4837" r:id="rId26"/>
    <p:sldId id="4829" r:id="rId27"/>
    <p:sldId id="4831" r:id="rId28"/>
    <p:sldId id="4830" r:id="rId29"/>
    <p:sldId id="4832" r:id="rId30"/>
    <p:sldId id="4833" r:id="rId31"/>
    <p:sldId id="4834" r:id="rId32"/>
    <p:sldId id="4826" r:id="rId33"/>
    <p:sldId id="4345" r:id="rId34"/>
    <p:sldId id="4823" r:id="rId35"/>
    <p:sldId id="4273" r:id="rId36"/>
    <p:sldId id="4818" r:id="rId37"/>
    <p:sldId id="4819" r:id="rId38"/>
    <p:sldId id="4820" r:id="rId39"/>
    <p:sldId id="4821" r:id="rId40"/>
    <p:sldId id="4822" r:id="rId41"/>
    <p:sldId id="4839" r:id="rId42"/>
    <p:sldId id="4312" r:id="rId43"/>
    <p:sldId id="4840" r:id="rId44"/>
    <p:sldId id="4841" r:id="rId45"/>
    <p:sldId id="4332" r:id="rId46"/>
    <p:sldId id="4842" r:id="rId47"/>
    <p:sldId id="4853" r:id="rId48"/>
    <p:sldId id="4333" r:id="rId49"/>
    <p:sldId id="4844" r:id="rId50"/>
    <p:sldId id="4854" r:id="rId51"/>
    <p:sldId id="4334" r:id="rId52"/>
    <p:sldId id="4845" r:id="rId53"/>
    <p:sldId id="4855" r:id="rId54"/>
    <p:sldId id="4340" r:id="rId55"/>
    <p:sldId id="4846" r:id="rId56"/>
    <p:sldId id="4856" r:id="rId57"/>
    <p:sldId id="4847" r:id="rId58"/>
    <p:sldId id="4850" r:id="rId59"/>
    <p:sldId id="4857" r:id="rId60"/>
    <p:sldId id="4342" r:id="rId61"/>
    <p:sldId id="4848" r:id="rId62"/>
    <p:sldId id="4858" r:id="rId63"/>
    <p:sldId id="4851" r:id="rId64"/>
    <p:sldId id="4849" r:id="rId65"/>
    <p:sldId id="4859" r:id="rId66"/>
    <p:sldId id="4852" r:id="rId67"/>
    <p:sldId id="4330" r:id="rId68"/>
    <p:sldId id="4867" r:id="rId69"/>
    <p:sldId id="4862" r:id="rId70"/>
    <p:sldId id="4864" r:id="rId71"/>
    <p:sldId id="4865" r:id="rId72"/>
    <p:sldId id="4866" r:id="rId73"/>
    <p:sldId id="4291" r:id="rId74"/>
    <p:sldId id="4868" r:id="rId75"/>
    <p:sldId id="326" r:id="rId76"/>
    <p:sldId id="4263"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A59"/>
    <a:srgbClr val="F27954"/>
    <a:srgbClr val="000000"/>
    <a:srgbClr val="79527B"/>
    <a:srgbClr val="916395"/>
    <a:srgbClr val="96669A"/>
    <a:srgbClr val="C3A7C5"/>
    <a:srgbClr val="7FB3B2"/>
    <a:srgbClr val="9ED4D3"/>
    <a:srgbClr val="D2EE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860" autoAdjust="0"/>
    <p:restoredTop sz="94663"/>
  </p:normalViewPr>
  <p:slideViewPr>
    <p:cSldViewPr snapToGrid="0" snapToObjects="1">
      <p:cViewPr varScale="1">
        <p:scale>
          <a:sx n="63" d="100"/>
          <a:sy n="63" d="100"/>
        </p:scale>
        <p:origin x="852" y="52"/>
      </p:cViewPr>
      <p:guideLst/>
    </p:cSldViewPr>
  </p:slideViewPr>
  <p:notesTextViewPr>
    <p:cViewPr>
      <p:scale>
        <a:sx n="1" d="1"/>
        <a:sy n="1" d="1"/>
      </p:scale>
      <p:origin x="0" y="0"/>
    </p:cViewPr>
  </p:notesTextViewPr>
  <p:sorterViewPr>
    <p:cViewPr>
      <p:scale>
        <a:sx n="100" d="100"/>
        <a:sy n="100" d="100"/>
      </p:scale>
      <p:origin x="0" y="-1603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rgbClr val="595A59"/>
                </a:solidFill>
                <a:latin typeface="+mj-lt"/>
                <a:ea typeface="+mn-ea"/>
                <a:cs typeface="+mn-cs"/>
              </a:defRPr>
            </a:pPr>
            <a:r>
              <a:rPr lang="en-US" sz="1600" dirty="0">
                <a:solidFill>
                  <a:srgbClr val="595A59"/>
                </a:solidFill>
                <a:latin typeface="+mj-lt"/>
              </a:rPr>
              <a:t>Identifiability of crises</a:t>
            </a:r>
          </a:p>
        </c:rich>
      </c:tx>
      <c:overlay val="0"/>
      <c:spPr>
        <a:noFill/>
        <a:ln>
          <a:noFill/>
        </a:ln>
        <a:effectLst/>
      </c:spPr>
      <c:txPr>
        <a:bodyPr rot="0" spcFirstLastPara="1" vertOverflow="ellipsis" vert="horz" wrap="square" anchor="ctr" anchorCtr="1"/>
        <a:lstStyle/>
        <a:p>
          <a:pPr>
            <a:defRPr sz="1600" b="0" i="0" u="none" strike="noStrike" kern="1200" spc="0" baseline="0">
              <a:solidFill>
                <a:srgbClr val="595A59"/>
              </a:solidFill>
              <a:latin typeface="+mj-lt"/>
              <a:ea typeface="+mn-ea"/>
              <a:cs typeface="+mn-cs"/>
            </a:defRPr>
          </a:pPr>
          <a:endParaRPr lang="en-US"/>
        </a:p>
      </c:txPr>
    </c:title>
    <c:autoTitleDeleted val="0"/>
    <c:plotArea>
      <c:layout/>
      <c:barChart>
        <c:barDir val="col"/>
        <c:grouping val="clustered"/>
        <c:varyColors val="0"/>
        <c:ser>
          <c:idx val="0"/>
          <c:order val="0"/>
          <c:tx>
            <c:strRef>
              <c:f>Tabelle1!$B$1</c:f>
              <c:strCache>
                <c:ptCount val="1"/>
                <c:pt idx="0">
                  <c:v>Turnover in Milion EUR</c:v>
                </c:pt>
              </c:strCache>
            </c:strRef>
          </c:tx>
          <c:spPr>
            <a:solidFill>
              <a:srgbClr val="79527B"/>
            </a:solidFill>
            <a:ln>
              <a:noFill/>
            </a:ln>
            <a:effectLst/>
          </c:spPr>
          <c:invertIfNegative val="0"/>
          <c:cat>
            <c:strRef>
              <c:f>Tabelle1!$A$2:$A$8</c:f>
              <c:strCache>
                <c:ptCount val="6"/>
                <c:pt idx="0">
                  <c:v>5+ Years</c:v>
                </c:pt>
                <c:pt idx="1">
                  <c:v>4 Years</c:v>
                </c:pt>
                <c:pt idx="2">
                  <c:v>3 Years</c:v>
                </c:pt>
                <c:pt idx="3">
                  <c:v>2 Years</c:v>
                </c:pt>
                <c:pt idx="4">
                  <c:v>1 Year</c:v>
                </c:pt>
                <c:pt idx="5">
                  <c:v>0</c:v>
                </c:pt>
              </c:strCache>
            </c:strRef>
          </c:cat>
          <c:val>
            <c:numRef>
              <c:f>Tabelle1!$B$2:$B$8</c:f>
              <c:numCache>
                <c:formatCode>General</c:formatCode>
                <c:ptCount val="7"/>
                <c:pt idx="0">
                  <c:v>28</c:v>
                </c:pt>
                <c:pt idx="1">
                  <c:v>43</c:v>
                </c:pt>
                <c:pt idx="2">
                  <c:v>63</c:v>
                </c:pt>
                <c:pt idx="3">
                  <c:v>91</c:v>
                </c:pt>
                <c:pt idx="4">
                  <c:v>100</c:v>
                </c:pt>
              </c:numCache>
            </c:numRef>
          </c:val>
          <c:extLst>
            <c:ext xmlns:c16="http://schemas.microsoft.com/office/drawing/2014/chart" uri="{C3380CC4-5D6E-409C-BE32-E72D297353CC}">
              <c16:uniqueId val="{00000000-1B8B-49BA-B6AC-299F11451F5A}"/>
            </c:ext>
          </c:extLst>
        </c:ser>
        <c:dLbls>
          <c:showLegendKey val="0"/>
          <c:showVal val="0"/>
          <c:showCatName val="0"/>
          <c:showSerName val="0"/>
          <c:showPercent val="0"/>
          <c:showBubbleSize val="0"/>
        </c:dLbls>
        <c:gapWidth val="219"/>
        <c:overlap val="-27"/>
        <c:axId val="1877354480"/>
        <c:axId val="1877359072"/>
      </c:barChart>
      <c:catAx>
        <c:axId val="1877354480"/>
        <c:scaling>
          <c:orientation val="minMax"/>
        </c:scaling>
        <c:delete val="0"/>
        <c:axPos val="b"/>
        <c:numFmt formatCode="General" sourceLinked="1"/>
        <c:majorTickMark val="none"/>
        <c:minorTickMark val="none"/>
        <c:tickLblPos val="nextTo"/>
        <c:spPr>
          <a:noFill/>
          <a:ln w="9525" cap="flat" cmpd="sng" algn="ctr">
            <a:solidFill>
              <a:schemeClr val="bg2">
                <a:lumMod val="85000"/>
              </a:schemeClr>
            </a:solidFill>
            <a:round/>
          </a:ln>
          <a:effectLst/>
        </c:spPr>
        <c:txPr>
          <a:bodyPr rot="-6000000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crossAx val="1877359072"/>
        <c:crosses val="autoZero"/>
        <c:auto val="1"/>
        <c:lblAlgn val="ctr"/>
        <c:lblOffset val="100"/>
        <c:noMultiLvlLbl val="0"/>
      </c:catAx>
      <c:valAx>
        <c:axId val="1877359072"/>
        <c:scaling>
          <c:orientation val="minMax"/>
          <c:max val="100"/>
        </c:scaling>
        <c:delete val="0"/>
        <c:axPos val="l"/>
        <c:majorGridlines>
          <c:spPr>
            <a:ln w="9525" cap="flat" cmpd="sng" algn="ctr">
              <a:solidFill>
                <a:schemeClr val="tx2">
                  <a:lumMod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crossAx val="1877354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3.8782923298213277E-2"/>
          <c:w val="0.99625980878847287"/>
          <c:h val="0.83431171025289952"/>
        </c:manualLayout>
      </c:layout>
      <c:bubbleChart>
        <c:varyColors val="0"/>
        <c:ser>
          <c:idx val="0"/>
          <c:order val="0"/>
          <c:spPr>
            <a:solidFill>
              <a:schemeClr val="accent2"/>
            </a:solidFill>
            <a:ln>
              <a:noFill/>
            </a:ln>
            <a:effectLst/>
          </c:spPr>
          <c:invertIfNegative val="0"/>
          <c:xVal>
            <c:numRef>
              <c:f>Tabelle1!$A$1:$A$7</c:f>
              <c:numCache>
                <c:formatCode>General</c:formatCode>
                <c:ptCount val="7"/>
                <c:pt idx="1">
                  <c:v>10</c:v>
                </c:pt>
                <c:pt idx="2">
                  <c:v>40</c:v>
                </c:pt>
                <c:pt idx="3">
                  <c:v>30</c:v>
                </c:pt>
                <c:pt idx="4">
                  <c:v>55</c:v>
                </c:pt>
                <c:pt idx="5">
                  <c:v>50</c:v>
                </c:pt>
                <c:pt idx="6">
                  <c:v>70</c:v>
                </c:pt>
              </c:numCache>
            </c:numRef>
          </c:xVal>
          <c:yVal>
            <c:numRef>
              <c:f>Tabelle1!$B$1:$B$7</c:f>
              <c:numCache>
                <c:formatCode>General</c:formatCode>
                <c:ptCount val="7"/>
                <c:pt idx="0">
                  <c:v>0</c:v>
                </c:pt>
                <c:pt idx="1">
                  <c:v>15</c:v>
                </c:pt>
                <c:pt idx="2">
                  <c:v>45</c:v>
                </c:pt>
                <c:pt idx="3">
                  <c:v>20</c:v>
                </c:pt>
              </c:numCache>
            </c:numRef>
          </c:yVal>
          <c:bubbleSize>
            <c:numRef>
              <c:f>Tabelle1!$C$1:$C$7</c:f>
              <c:numCache>
                <c:formatCode>General</c:formatCode>
                <c:ptCount val="7"/>
                <c:pt idx="0">
                  <c:v>0</c:v>
                </c:pt>
                <c:pt idx="1">
                  <c:v>0.5</c:v>
                </c:pt>
                <c:pt idx="2">
                  <c:v>4</c:v>
                </c:pt>
                <c:pt idx="3">
                  <c:v>1</c:v>
                </c:pt>
              </c:numCache>
            </c:numRef>
          </c:bubbleSize>
          <c:bubble3D val="0"/>
          <c:extLst>
            <c:ext xmlns:c16="http://schemas.microsoft.com/office/drawing/2014/chart" uri="{C3380CC4-5D6E-409C-BE32-E72D297353CC}">
              <c16:uniqueId val="{00000000-628E-40D3-A1A4-F49D05331E50}"/>
            </c:ext>
          </c:extLst>
        </c:ser>
        <c:ser>
          <c:idx val="1"/>
          <c:order val="1"/>
          <c:spPr>
            <a:solidFill>
              <a:srgbClr val="81D1C5"/>
            </a:solidFill>
            <a:ln>
              <a:noFill/>
            </a:ln>
            <a:effectLst/>
          </c:spPr>
          <c:invertIfNegative val="0"/>
          <c:xVal>
            <c:numRef>
              <c:f>Tabelle1!$A$1:$A$7</c:f>
              <c:numCache>
                <c:formatCode>General</c:formatCode>
                <c:ptCount val="7"/>
                <c:pt idx="1">
                  <c:v>10</c:v>
                </c:pt>
                <c:pt idx="2">
                  <c:v>40</c:v>
                </c:pt>
                <c:pt idx="3">
                  <c:v>30</c:v>
                </c:pt>
                <c:pt idx="4">
                  <c:v>55</c:v>
                </c:pt>
                <c:pt idx="5">
                  <c:v>50</c:v>
                </c:pt>
                <c:pt idx="6">
                  <c:v>70</c:v>
                </c:pt>
              </c:numCache>
            </c:numRef>
          </c:xVal>
          <c:yVal>
            <c:numRef>
              <c:f>Tabelle1!$D$1:$D$7</c:f>
              <c:numCache>
                <c:formatCode>General</c:formatCode>
                <c:ptCount val="7"/>
                <c:pt idx="0">
                  <c:v>0</c:v>
                </c:pt>
                <c:pt idx="4">
                  <c:v>65</c:v>
                </c:pt>
                <c:pt idx="5">
                  <c:v>30</c:v>
                </c:pt>
                <c:pt idx="6">
                  <c:v>80</c:v>
                </c:pt>
              </c:numCache>
            </c:numRef>
          </c:yVal>
          <c:bubbleSize>
            <c:numRef>
              <c:f>Tabelle1!$E$1:$E$7</c:f>
              <c:numCache>
                <c:formatCode>General</c:formatCode>
                <c:ptCount val="7"/>
                <c:pt idx="0">
                  <c:v>0</c:v>
                </c:pt>
                <c:pt idx="4">
                  <c:v>1.5</c:v>
                </c:pt>
                <c:pt idx="5">
                  <c:v>2.5</c:v>
                </c:pt>
                <c:pt idx="6">
                  <c:v>5</c:v>
                </c:pt>
              </c:numCache>
            </c:numRef>
          </c:bubbleSize>
          <c:bubble3D val="0"/>
          <c:extLst>
            <c:ext xmlns:c16="http://schemas.microsoft.com/office/drawing/2014/chart" uri="{C3380CC4-5D6E-409C-BE32-E72D297353CC}">
              <c16:uniqueId val="{00000001-628E-40D3-A1A4-F49D05331E50}"/>
            </c:ext>
          </c:extLst>
        </c:ser>
        <c:dLbls>
          <c:showLegendKey val="0"/>
          <c:showVal val="0"/>
          <c:showCatName val="0"/>
          <c:showSerName val="0"/>
          <c:showPercent val="0"/>
          <c:showBubbleSize val="0"/>
        </c:dLbls>
        <c:bubbleScale val="100"/>
        <c:showNegBubbles val="0"/>
        <c:axId val="726090408"/>
        <c:axId val="726090800"/>
      </c:bubbleChart>
      <c:valAx>
        <c:axId val="726090408"/>
        <c:scaling>
          <c:orientation val="minMax"/>
          <c:max val="100"/>
          <c:min val="0"/>
        </c:scaling>
        <c:delete val="1"/>
        <c:axPos val="b"/>
        <c:numFmt formatCode="General" sourceLinked="1"/>
        <c:majorTickMark val="none"/>
        <c:minorTickMark val="none"/>
        <c:tickLblPos val="none"/>
        <c:crossAx val="726090800"/>
        <c:crosses val="autoZero"/>
        <c:crossBetween val="midCat"/>
        <c:majorUnit val="20"/>
      </c:valAx>
      <c:valAx>
        <c:axId val="726090800"/>
        <c:scaling>
          <c:orientation val="minMax"/>
          <c:max val="100"/>
          <c:min val="0"/>
        </c:scaling>
        <c:delete val="1"/>
        <c:axPos val="l"/>
        <c:numFmt formatCode="General" sourceLinked="1"/>
        <c:majorTickMark val="out"/>
        <c:minorTickMark val="none"/>
        <c:tickLblPos val="none"/>
        <c:crossAx val="726090408"/>
        <c:crosses val="autoZero"/>
        <c:crossBetween val="midCat"/>
        <c:majorUnit val="20"/>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800" b="0">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6568827112320306"/>
          <c:w val="0.99625980878847287"/>
          <c:h val="0.83431171025289952"/>
        </c:manualLayout>
      </c:layout>
      <c:bubbleChart>
        <c:varyColors val="0"/>
        <c:dLbls>
          <c:showLegendKey val="0"/>
          <c:showVal val="0"/>
          <c:showCatName val="0"/>
          <c:showSerName val="0"/>
          <c:showPercent val="0"/>
          <c:showBubbleSize val="0"/>
        </c:dLbls>
        <c:bubbleScale val="100"/>
        <c:showNegBubbles val="0"/>
        <c:axId val="726090408"/>
        <c:axId val="726090800"/>
      </c:bubbleChart>
      <c:valAx>
        <c:axId val="726090408"/>
        <c:scaling>
          <c:orientation val="minMax"/>
          <c:max val="100"/>
          <c:min val="0"/>
        </c:scaling>
        <c:delete val="1"/>
        <c:axPos val="b"/>
        <c:numFmt formatCode="General" sourceLinked="1"/>
        <c:majorTickMark val="none"/>
        <c:minorTickMark val="none"/>
        <c:tickLblPos val="none"/>
        <c:crossAx val="726090800"/>
        <c:crosses val="autoZero"/>
        <c:crossBetween val="midCat"/>
        <c:majorUnit val="20"/>
      </c:valAx>
      <c:valAx>
        <c:axId val="726090800"/>
        <c:scaling>
          <c:orientation val="minMax"/>
          <c:max val="100"/>
          <c:min val="0"/>
        </c:scaling>
        <c:delete val="1"/>
        <c:axPos val="l"/>
        <c:numFmt formatCode="General" sourceLinked="1"/>
        <c:majorTickMark val="out"/>
        <c:minorTickMark val="none"/>
        <c:tickLblPos val="none"/>
        <c:crossAx val="726090408"/>
        <c:crosses val="autoZero"/>
        <c:crossBetween val="midCat"/>
        <c:majorUnit val="20"/>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800" b="0">
          <a:solidFill>
            <a:schemeClr val="tx1"/>
          </a:solidFill>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3.8782923298213277E-2"/>
          <c:w val="0.99625980878847287"/>
          <c:h val="0.83431171025289952"/>
        </c:manualLayout>
      </c:layout>
      <c:bubbleChart>
        <c:varyColors val="0"/>
        <c:ser>
          <c:idx val="0"/>
          <c:order val="0"/>
          <c:spPr>
            <a:solidFill>
              <a:schemeClr val="accent2"/>
            </a:solidFill>
            <a:ln>
              <a:noFill/>
            </a:ln>
            <a:effectLst/>
          </c:spPr>
          <c:invertIfNegative val="0"/>
          <c:xVal>
            <c:numRef>
              <c:f>Tabelle1!$A$1:$A$7</c:f>
              <c:numCache>
                <c:formatCode>General</c:formatCode>
                <c:ptCount val="7"/>
                <c:pt idx="1">
                  <c:v>10</c:v>
                </c:pt>
                <c:pt idx="2">
                  <c:v>40</c:v>
                </c:pt>
                <c:pt idx="3">
                  <c:v>30</c:v>
                </c:pt>
                <c:pt idx="4">
                  <c:v>55</c:v>
                </c:pt>
                <c:pt idx="5">
                  <c:v>50</c:v>
                </c:pt>
                <c:pt idx="6">
                  <c:v>70</c:v>
                </c:pt>
              </c:numCache>
            </c:numRef>
          </c:xVal>
          <c:yVal>
            <c:numRef>
              <c:f>Tabelle1!$B$1:$B$7</c:f>
              <c:numCache>
                <c:formatCode>General</c:formatCode>
                <c:ptCount val="7"/>
                <c:pt idx="0">
                  <c:v>0</c:v>
                </c:pt>
                <c:pt idx="1">
                  <c:v>15</c:v>
                </c:pt>
                <c:pt idx="2">
                  <c:v>45</c:v>
                </c:pt>
                <c:pt idx="3">
                  <c:v>20</c:v>
                </c:pt>
              </c:numCache>
            </c:numRef>
          </c:yVal>
          <c:bubbleSize>
            <c:numRef>
              <c:f>Tabelle1!$C$1:$C$7</c:f>
              <c:numCache>
                <c:formatCode>General</c:formatCode>
                <c:ptCount val="7"/>
                <c:pt idx="0">
                  <c:v>0</c:v>
                </c:pt>
                <c:pt idx="1">
                  <c:v>0.5</c:v>
                </c:pt>
                <c:pt idx="2">
                  <c:v>4</c:v>
                </c:pt>
                <c:pt idx="3">
                  <c:v>1</c:v>
                </c:pt>
              </c:numCache>
            </c:numRef>
          </c:bubbleSize>
          <c:bubble3D val="0"/>
          <c:extLst>
            <c:ext xmlns:c16="http://schemas.microsoft.com/office/drawing/2014/chart" uri="{C3380CC4-5D6E-409C-BE32-E72D297353CC}">
              <c16:uniqueId val="{00000000-628E-40D3-A1A4-F49D05331E50}"/>
            </c:ext>
          </c:extLst>
        </c:ser>
        <c:ser>
          <c:idx val="1"/>
          <c:order val="1"/>
          <c:spPr>
            <a:solidFill>
              <a:srgbClr val="81D1C5"/>
            </a:solidFill>
            <a:ln>
              <a:noFill/>
            </a:ln>
            <a:effectLst/>
          </c:spPr>
          <c:invertIfNegative val="0"/>
          <c:xVal>
            <c:numRef>
              <c:f>Tabelle1!$A$1:$A$7</c:f>
              <c:numCache>
                <c:formatCode>General</c:formatCode>
                <c:ptCount val="7"/>
                <c:pt idx="1">
                  <c:v>10</c:v>
                </c:pt>
                <c:pt idx="2">
                  <c:v>40</c:v>
                </c:pt>
                <c:pt idx="3">
                  <c:v>30</c:v>
                </c:pt>
                <c:pt idx="4">
                  <c:v>55</c:v>
                </c:pt>
                <c:pt idx="5">
                  <c:v>50</c:v>
                </c:pt>
                <c:pt idx="6">
                  <c:v>70</c:v>
                </c:pt>
              </c:numCache>
            </c:numRef>
          </c:xVal>
          <c:yVal>
            <c:numRef>
              <c:f>Tabelle1!$D$1:$D$7</c:f>
              <c:numCache>
                <c:formatCode>General</c:formatCode>
                <c:ptCount val="7"/>
                <c:pt idx="0">
                  <c:v>0</c:v>
                </c:pt>
                <c:pt idx="4">
                  <c:v>65</c:v>
                </c:pt>
                <c:pt idx="5">
                  <c:v>30</c:v>
                </c:pt>
                <c:pt idx="6">
                  <c:v>80</c:v>
                </c:pt>
              </c:numCache>
            </c:numRef>
          </c:yVal>
          <c:bubbleSize>
            <c:numRef>
              <c:f>Tabelle1!$E$1:$E$7</c:f>
              <c:numCache>
                <c:formatCode>General</c:formatCode>
                <c:ptCount val="7"/>
                <c:pt idx="0">
                  <c:v>0</c:v>
                </c:pt>
                <c:pt idx="4">
                  <c:v>1.5</c:v>
                </c:pt>
                <c:pt idx="5">
                  <c:v>2.5</c:v>
                </c:pt>
                <c:pt idx="6">
                  <c:v>5</c:v>
                </c:pt>
              </c:numCache>
            </c:numRef>
          </c:bubbleSize>
          <c:bubble3D val="0"/>
          <c:extLst>
            <c:ext xmlns:c16="http://schemas.microsoft.com/office/drawing/2014/chart" uri="{C3380CC4-5D6E-409C-BE32-E72D297353CC}">
              <c16:uniqueId val="{00000001-628E-40D3-A1A4-F49D05331E50}"/>
            </c:ext>
          </c:extLst>
        </c:ser>
        <c:dLbls>
          <c:showLegendKey val="0"/>
          <c:showVal val="0"/>
          <c:showCatName val="0"/>
          <c:showSerName val="0"/>
          <c:showPercent val="0"/>
          <c:showBubbleSize val="0"/>
        </c:dLbls>
        <c:bubbleScale val="100"/>
        <c:showNegBubbles val="0"/>
        <c:axId val="726090408"/>
        <c:axId val="726090800"/>
      </c:bubbleChart>
      <c:valAx>
        <c:axId val="726090408"/>
        <c:scaling>
          <c:orientation val="minMax"/>
          <c:max val="100"/>
          <c:min val="0"/>
        </c:scaling>
        <c:delete val="1"/>
        <c:axPos val="b"/>
        <c:numFmt formatCode="General" sourceLinked="1"/>
        <c:majorTickMark val="none"/>
        <c:minorTickMark val="none"/>
        <c:tickLblPos val="none"/>
        <c:crossAx val="726090800"/>
        <c:crosses val="autoZero"/>
        <c:crossBetween val="midCat"/>
        <c:majorUnit val="20"/>
      </c:valAx>
      <c:valAx>
        <c:axId val="726090800"/>
        <c:scaling>
          <c:orientation val="minMax"/>
          <c:max val="100"/>
          <c:min val="0"/>
        </c:scaling>
        <c:delete val="1"/>
        <c:axPos val="l"/>
        <c:numFmt formatCode="General" sourceLinked="1"/>
        <c:majorTickMark val="out"/>
        <c:minorTickMark val="none"/>
        <c:tickLblPos val="none"/>
        <c:crossAx val="726090408"/>
        <c:crosses val="autoZero"/>
        <c:crossBetween val="midCat"/>
        <c:majorUnit val="20"/>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800" b="0">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6568827112320306"/>
          <c:w val="0.99625980878847287"/>
          <c:h val="0.83431171025289952"/>
        </c:manualLayout>
      </c:layout>
      <c:bubbleChart>
        <c:varyColors val="0"/>
        <c:dLbls>
          <c:showLegendKey val="0"/>
          <c:showVal val="0"/>
          <c:showCatName val="0"/>
          <c:showSerName val="0"/>
          <c:showPercent val="0"/>
          <c:showBubbleSize val="0"/>
        </c:dLbls>
        <c:bubbleScale val="100"/>
        <c:showNegBubbles val="0"/>
        <c:axId val="726090408"/>
        <c:axId val="726090800"/>
      </c:bubbleChart>
      <c:valAx>
        <c:axId val="726090408"/>
        <c:scaling>
          <c:orientation val="minMax"/>
          <c:max val="100"/>
          <c:min val="0"/>
        </c:scaling>
        <c:delete val="1"/>
        <c:axPos val="b"/>
        <c:numFmt formatCode="General" sourceLinked="1"/>
        <c:majorTickMark val="none"/>
        <c:minorTickMark val="none"/>
        <c:tickLblPos val="none"/>
        <c:crossAx val="726090800"/>
        <c:crosses val="autoZero"/>
        <c:crossBetween val="midCat"/>
        <c:majorUnit val="20"/>
      </c:valAx>
      <c:valAx>
        <c:axId val="726090800"/>
        <c:scaling>
          <c:orientation val="minMax"/>
          <c:max val="100"/>
          <c:min val="0"/>
        </c:scaling>
        <c:delete val="1"/>
        <c:axPos val="l"/>
        <c:numFmt formatCode="General" sourceLinked="1"/>
        <c:majorTickMark val="out"/>
        <c:minorTickMark val="none"/>
        <c:tickLblPos val="none"/>
        <c:crossAx val="726090408"/>
        <c:crosses val="autoZero"/>
        <c:crossBetween val="midCat"/>
        <c:majorUnit val="20"/>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800" b="0">
          <a:solidFill>
            <a:schemeClr val="tx1"/>
          </a:solidFill>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6" Type="http://schemas.openxmlformats.org/officeDocument/2006/relationships/image" Target="../media/image44.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4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 Id="rId14" Type="http://schemas.openxmlformats.org/officeDocument/2006/relationships/image" Target="../media/image42.svg"/></Relationships>
</file>

<file path=ppt/diagrams/_rels/data2.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57.sv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51.sv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svg"/><Relationship Id="rId4" Type="http://schemas.openxmlformats.org/officeDocument/2006/relationships/image" Target="../media/image49.svg"/><Relationship Id="rId9" Type="http://schemas.openxmlformats.org/officeDocument/2006/relationships/image" Target="../media/image54.png"/></Relationships>
</file>

<file path=ppt/diagrams/_rels/data3.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1.png"/><Relationship Id="rId7" Type="http://schemas.openxmlformats.org/officeDocument/2006/relationships/image" Target="../media/image65.png"/><Relationship Id="rId12" Type="http://schemas.openxmlformats.org/officeDocument/2006/relationships/image" Target="../media/image70.sv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64.svg"/><Relationship Id="rId11" Type="http://schemas.openxmlformats.org/officeDocument/2006/relationships/image" Target="../media/image69.png"/><Relationship Id="rId5" Type="http://schemas.openxmlformats.org/officeDocument/2006/relationships/image" Target="../media/image63.png"/><Relationship Id="rId10" Type="http://schemas.openxmlformats.org/officeDocument/2006/relationships/image" Target="../media/image68.svg"/><Relationship Id="rId4" Type="http://schemas.openxmlformats.org/officeDocument/2006/relationships/image" Target="../media/image62.svg"/><Relationship Id="rId9" Type="http://schemas.openxmlformats.org/officeDocument/2006/relationships/image" Target="../media/image67.png"/></Relationships>
</file>

<file path=ppt/diagrams/_rels/data4.xml.rels><?xml version="1.0" encoding="UTF-8" standalone="yes"?>
<Relationships xmlns="http://schemas.openxmlformats.org/package/2006/relationships"><Relationship Id="rId8" Type="http://schemas.openxmlformats.org/officeDocument/2006/relationships/image" Target="../media/image79.sv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image" Target="../media/image73.svg"/><Relationship Id="rId1" Type="http://schemas.openxmlformats.org/officeDocument/2006/relationships/image" Target="../media/image72.png"/><Relationship Id="rId6" Type="http://schemas.openxmlformats.org/officeDocument/2006/relationships/image" Target="../media/image77.svg"/><Relationship Id="rId5" Type="http://schemas.openxmlformats.org/officeDocument/2006/relationships/image" Target="../media/image76.png"/><Relationship Id="rId10" Type="http://schemas.openxmlformats.org/officeDocument/2006/relationships/image" Target="../media/image49.svg"/><Relationship Id="rId4" Type="http://schemas.openxmlformats.org/officeDocument/2006/relationships/image" Target="../media/image75.svg"/><Relationship Id="rId9" Type="http://schemas.openxmlformats.org/officeDocument/2006/relationships/image" Target="../media/image48.png"/></Relationships>
</file>

<file path=ppt/diagrams/_rels/data5.xml.rels><?xml version="1.0" encoding="UTF-8" standalone="yes"?>
<Relationships xmlns="http://schemas.openxmlformats.org/package/2006/relationships"><Relationship Id="rId8" Type="http://schemas.openxmlformats.org/officeDocument/2006/relationships/image" Target="../media/image88.svg"/><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image" Target="../media/image82.svg"/><Relationship Id="rId1" Type="http://schemas.openxmlformats.org/officeDocument/2006/relationships/image" Target="../media/image81.png"/><Relationship Id="rId6" Type="http://schemas.openxmlformats.org/officeDocument/2006/relationships/image" Target="../media/image86.svg"/><Relationship Id="rId5" Type="http://schemas.openxmlformats.org/officeDocument/2006/relationships/image" Target="../media/image85.png"/><Relationship Id="rId4" Type="http://schemas.openxmlformats.org/officeDocument/2006/relationships/image" Target="../media/image84.svg"/></Relationships>
</file>

<file path=ppt/diagrams/_rels/data6.xml.rels><?xml version="1.0" encoding="UTF-8" standalone="yes"?>
<Relationships xmlns="http://schemas.openxmlformats.org/package/2006/relationships"><Relationship Id="rId8" Type="http://schemas.openxmlformats.org/officeDocument/2006/relationships/image" Target="../media/image97.sv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image" Target="../media/image91.svg"/><Relationship Id="rId1" Type="http://schemas.openxmlformats.org/officeDocument/2006/relationships/image" Target="../media/image90.png"/><Relationship Id="rId6" Type="http://schemas.openxmlformats.org/officeDocument/2006/relationships/image" Target="../media/image95.svg"/><Relationship Id="rId5" Type="http://schemas.openxmlformats.org/officeDocument/2006/relationships/image" Target="../media/image94.png"/><Relationship Id="rId10" Type="http://schemas.openxmlformats.org/officeDocument/2006/relationships/image" Target="../media/image99.svg"/><Relationship Id="rId4" Type="http://schemas.openxmlformats.org/officeDocument/2006/relationships/image" Target="../media/image93.svg"/><Relationship Id="rId9" Type="http://schemas.openxmlformats.org/officeDocument/2006/relationships/image" Target="../media/image98.png"/></Relationships>
</file>

<file path=ppt/diagrams/_rels/data7.xml.rels><?xml version="1.0" encoding="UTF-8" standalone="yes"?>
<Relationships xmlns="http://schemas.openxmlformats.org/package/2006/relationships"><Relationship Id="rId8" Type="http://schemas.openxmlformats.org/officeDocument/2006/relationships/image" Target="../media/image107.svg"/><Relationship Id="rId3" Type="http://schemas.openxmlformats.org/officeDocument/2006/relationships/image" Target="../media/image102.png"/><Relationship Id="rId7" Type="http://schemas.openxmlformats.org/officeDocument/2006/relationships/image" Target="../media/image106.png"/><Relationship Id="rId2" Type="http://schemas.openxmlformats.org/officeDocument/2006/relationships/image" Target="../media/image101.svg"/><Relationship Id="rId1" Type="http://schemas.openxmlformats.org/officeDocument/2006/relationships/image" Target="../media/image100.png"/><Relationship Id="rId6" Type="http://schemas.openxmlformats.org/officeDocument/2006/relationships/image" Target="../media/image105.svg"/><Relationship Id="rId5" Type="http://schemas.openxmlformats.org/officeDocument/2006/relationships/image" Target="../media/image104.png"/><Relationship Id="rId10" Type="http://schemas.openxmlformats.org/officeDocument/2006/relationships/image" Target="../media/image109.svg"/><Relationship Id="rId4" Type="http://schemas.openxmlformats.org/officeDocument/2006/relationships/image" Target="../media/image103.svg"/><Relationship Id="rId9" Type="http://schemas.openxmlformats.org/officeDocument/2006/relationships/image" Target="../media/image108.png"/></Relationships>
</file>

<file path=ppt/diagrams/_rels/data8.xml.rels><?xml version="1.0" encoding="UTF-8" standalone="yes"?>
<Relationships xmlns="http://schemas.openxmlformats.org/package/2006/relationships"><Relationship Id="rId8" Type="http://schemas.openxmlformats.org/officeDocument/2006/relationships/image" Target="../media/image115.svg"/><Relationship Id="rId3" Type="http://schemas.openxmlformats.org/officeDocument/2006/relationships/image" Target="../media/image46.png"/><Relationship Id="rId7" Type="http://schemas.openxmlformats.org/officeDocument/2006/relationships/image" Target="../media/image114.png"/><Relationship Id="rId2" Type="http://schemas.openxmlformats.org/officeDocument/2006/relationships/image" Target="../media/image111.svg"/><Relationship Id="rId1" Type="http://schemas.openxmlformats.org/officeDocument/2006/relationships/image" Target="../media/image67.png"/><Relationship Id="rId6" Type="http://schemas.openxmlformats.org/officeDocument/2006/relationships/image" Target="../media/image113.svg"/><Relationship Id="rId5" Type="http://schemas.openxmlformats.org/officeDocument/2006/relationships/image" Target="../media/image112.png"/><Relationship Id="rId4" Type="http://schemas.openxmlformats.org/officeDocument/2006/relationships/image" Target="../media/image4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6" Type="http://schemas.openxmlformats.org/officeDocument/2006/relationships/image" Target="../media/image44.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4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 Id="rId14" Type="http://schemas.openxmlformats.org/officeDocument/2006/relationships/image" Target="../media/image42.svg"/></Relationships>
</file>

<file path=ppt/diagrams/_rels/drawing2.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57.sv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51.sv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svg"/><Relationship Id="rId4" Type="http://schemas.openxmlformats.org/officeDocument/2006/relationships/image" Target="../media/image49.svg"/><Relationship Id="rId9" Type="http://schemas.openxmlformats.org/officeDocument/2006/relationships/image" Target="../media/image54.png"/></Relationships>
</file>

<file path=ppt/diagrams/_rels/drawing3.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1.png"/><Relationship Id="rId7" Type="http://schemas.openxmlformats.org/officeDocument/2006/relationships/image" Target="../media/image65.png"/><Relationship Id="rId12" Type="http://schemas.openxmlformats.org/officeDocument/2006/relationships/image" Target="../media/image70.sv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64.svg"/><Relationship Id="rId11" Type="http://schemas.openxmlformats.org/officeDocument/2006/relationships/image" Target="../media/image69.png"/><Relationship Id="rId5" Type="http://schemas.openxmlformats.org/officeDocument/2006/relationships/image" Target="../media/image63.png"/><Relationship Id="rId10" Type="http://schemas.openxmlformats.org/officeDocument/2006/relationships/image" Target="../media/image68.svg"/><Relationship Id="rId4" Type="http://schemas.openxmlformats.org/officeDocument/2006/relationships/image" Target="../media/image62.svg"/><Relationship Id="rId9" Type="http://schemas.openxmlformats.org/officeDocument/2006/relationships/image" Target="../media/image67.png"/></Relationships>
</file>

<file path=ppt/diagrams/_rels/drawing4.xml.rels><?xml version="1.0" encoding="UTF-8" standalone="yes"?>
<Relationships xmlns="http://schemas.openxmlformats.org/package/2006/relationships"><Relationship Id="rId8" Type="http://schemas.openxmlformats.org/officeDocument/2006/relationships/image" Target="../media/image79.sv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image" Target="../media/image73.svg"/><Relationship Id="rId1" Type="http://schemas.openxmlformats.org/officeDocument/2006/relationships/image" Target="../media/image72.png"/><Relationship Id="rId6" Type="http://schemas.openxmlformats.org/officeDocument/2006/relationships/image" Target="../media/image77.svg"/><Relationship Id="rId5" Type="http://schemas.openxmlformats.org/officeDocument/2006/relationships/image" Target="../media/image76.png"/><Relationship Id="rId10" Type="http://schemas.openxmlformats.org/officeDocument/2006/relationships/image" Target="../media/image49.svg"/><Relationship Id="rId4" Type="http://schemas.openxmlformats.org/officeDocument/2006/relationships/image" Target="../media/image75.svg"/><Relationship Id="rId9" Type="http://schemas.openxmlformats.org/officeDocument/2006/relationships/image" Target="../media/image48.png"/></Relationships>
</file>

<file path=ppt/diagrams/_rels/drawing5.xml.rels><?xml version="1.0" encoding="UTF-8" standalone="yes"?>
<Relationships xmlns="http://schemas.openxmlformats.org/package/2006/relationships"><Relationship Id="rId8" Type="http://schemas.openxmlformats.org/officeDocument/2006/relationships/image" Target="../media/image88.svg"/><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image" Target="../media/image82.svg"/><Relationship Id="rId1" Type="http://schemas.openxmlformats.org/officeDocument/2006/relationships/image" Target="../media/image81.png"/><Relationship Id="rId6" Type="http://schemas.openxmlformats.org/officeDocument/2006/relationships/image" Target="../media/image86.svg"/><Relationship Id="rId5" Type="http://schemas.openxmlformats.org/officeDocument/2006/relationships/image" Target="../media/image85.png"/><Relationship Id="rId4" Type="http://schemas.openxmlformats.org/officeDocument/2006/relationships/image" Target="../media/image84.svg"/></Relationships>
</file>

<file path=ppt/diagrams/_rels/drawing6.xml.rels><?xml version="1.0" encoding="UTF-8" standalone="yes"?>
<Relationships xmlns="http://schemas.openxmlformats.org/package/2006/relationships"><Relationship Id="rId8" Type="http://schemas.openxmlformats.org/officeDocument/2006/relationships/image" Target="../media/image97.sv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image" Target="../media/image91.svg"/><Relationship Id="rId1" Type="http://schemas.openxmlformats.org/officeDocument/2006/relationships/image" Target="../media/image90.png"/><Relationship Id="rId6" Type="http://schemas.openxmlformats.org/officeDocument/2006/relationships/image" Target="../media/image95.svg"/><Relationship Id="rId5" Type="http://schemas.openxmlformats.org/officeDocument/2006/relationships/image" Target="../media/image94.png"/><Relationship Id="rId10" Type="http://schemas.openxmlformats.org/officeDocument/2006/relationships/image" Target="../media/image99.svg"/><Relationship Id="rId4" Type="http://schemas.openxmlformats.org/officeDocument/2006/relationships/image" Target="../media/image93.svg"/><Relationship Id="rId9" Type="http://schemas.openxmlformats.org/officeDocument/2006/relationships/image" Target="../media/image98.png"/></Relationships>
</file>

<file path=ppt/diagrams/_rels/drawing7.xml.rels><?xml version="1.0" encoding="UTF-8" standalone="yes"?>
<Relationships xmlns="http://schemas.openxmlformats.org/package/2006/relationships"><Relationship Id="rId8" Type="http://schemas.openxmlformats.org/officeDocument/2006/relationships/image" Target="../media/image107.svg"/><Relationship Id="rId3" Type="http://schemas.openxmlformats.org/officeDocument/2006/relationships/image" Target="../media/image102.png"/><Relationship Id="rId7" Type="http://schemas.openxmlformats.org/officeDocument/2006/relationships/image" Target="../media/image106.png"/><Relationship Id="rId2" Type="http://schemas.openxmlformats.org/officeDocument/2006/relationships/image" Target="../media/image101.svg"/><Relationship Id="rId1" Type="http://schemas.openxmlformats.org/officeDocument/2006/relationships/image" Target="../media/image100.png"/><Relationship Id="rId6" Type="http://schemas.openxmlformats.org/officeDocument/2006/relationships/image" Target="../media/image105.svg"/><Relationship Id="rId5" Type="http://schemas.openxmlformats.org/officeDocument/2006/relationships/image" Target="../media/image104.png"/><Relationship Id="rId10" Type="http://schemas.openxmlformats.org/officeDocument/2006/relationships/image" Target="../media/image109.svg"/><Relationship Id="rId4" Type="http://schemas.openxmlformats.org/officeDocument/2006/relationships/image" Target="../media/image103.svg"/><Relationship Id="rId9" Type="http://schemas.openxmlformats.org/officeDocument/2006/relationships/image" Target="../media/image108.png"/></Relationships>
</file>

<file path=ppt/diagrams/_rels/drawing8.xml.rels><?xml version="1.0" encoding="UTF-8" standalone="yes"?>
<Relationships xmlns="http://schemas.openxmlformats.org/package/2006/relationships"><Relationship Id="rId8" Type="http://schemas.openxmlformats.org/officeDocument/2006/relationships/image" Target="../media/image115.svg"/><Relationship Id="rId3" Type="http://schemas.openxmlformats.org/officeDocument/2006/relationships/image" Target="../media/image46.png"/><Relationship Id="rId7" Type="http://schemas.openxmlformats.org/officeDocument/2006/relationships/image" Target="../media/image114.png"/><Relationship Id="rId2" Type="http://schemas.openxmlformats.org/officeDocument/2006/relationships/image" Target="../media/image111.svg"/><Relationship Id="rId1" Type="http://schemas.openxmlformats.org/officeDocument/2006/relationships/image" Target="../media/image67.png"/><Relationship Id="rId6" Type="http://schemas.openxmlformats.org/officeDocument/2006/relationships/image" Target="../media/image113.svg"/><Relationship Id="rId5" Type="http://schemas.openxmlformats.org/officeDocument/2006/relationships/image" Target="../media/image112.png"/><Relationship Id="rId4" Type="http://schemas.openxmlformats.org/officeDocument/2006/relationships/image" Target="../media/image4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9EF692-E69C-4A8D-A264-541F1D79E178}"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52A7BA86-4873-477C-8884-779B90AAA646}">
      <dgm:prSet custT="1"/>
      <dgm:spPr/>
      <dgm:t>
        <a:bodyPr/>
        <a:lstStyle/>
        <a:p>
          <a:pPr>
            <a:lnSpc>
              <a:spcPct val="100000"/>
            </a:lnSpc>
          </a:pPr>
          <a:r>
            <a:rPr lang="en-US" sz="1400" b="0" i="0" dirty="0">
              <a:solidFill>
                <a:schemeClr val="bg1"/>
              </a:solidFill>
            </a:rPr>
            <a:t>Make sure that the company structure is clearly defined</a:t>
          </a:r>
          <a:endParaRPr lang="en-US" sz="1400" dirty="0">
            <a:solidFill>
              <a:schemeClr val="bg1"/>
            </a:solidFill>
          </a:endParaRPr>
        </a:p>
      </dgm:t>
    </dgm:pt>
    <dgm:pt modelId="{2BDBA7C6-5EB1-4377-805E-6109B5364925}" type="parTrans" cxnId="{FF5DFBB2-894F-41AF-B389-94D735809D8E}">
      <dgm:prSet/>
      <dgm:spPr/>
      <dgm:t>
        <a:bodyPr/>
        <a:lstStyle/>
        <a:p>
          <a:endParaRPr lang="en-US"/>
        </a:p>
      </dgm:t>
    </dgm:pt>
    <dgm:pt modelId="{3FBE6317-C162-4AA1-AA65-2C5D0FE0C45A}" type="sibTrans" cxnId="{FF5DFBB2-894F-41AF-B389-94D735809D8E}">
      <dgm:prSet/>
      <dgm:spPr/>
      <dgm:t>
        <a:bodyPr/>
        <a:lstStyle/>
        <a:p>
          <a:pPr>
            <a:lnSpc>
              <a:spcPct val="100000"/>
            </a:lnSpc>
          </a:pPr>
          <a:endParaRPr lang="en-US"/>
        </a:p>
      </dgm:t>
    </dgm:pt>
    <dgm:pt modelId="{1DF614AB-1EC7-4B4B-A1EA-60C9B0639C84}">
      <dgm:prSet custT="1"/>
      <dgm:spPr/>
      <dgm:t>
        <a:bodyPr/>
        <a:lstStyle/>
        <a:p>
          <a:pPr marL="0" lvl="0" indent="0" algn="l" defTabSz="622300">
            <a:lnSpc>
              <a:spcPct val="100000"/>
            </a:lnSpc>
            <a:spcBef>
              <a:spcPct val="0"/>
            </a:spcBef>
            <a:spcAft>
              <a:spcPct val="35000"/>
            </a:spcAft>
            <a:buNone/>
          </a:pPr>
          <a:r>
            <a:rPr lang="en-US" sz="1400" b="0" i="0" kern="1200" dirty="0">
              <a:solidFill>
                <a:schemeClr val="bg1"/>
              </a:solidFill>
              <a:latin typeface="Calibri" panose="020F0502020204030204"/>
              <a:ea typeface="+mn-ea"/>
              <a:cs typeface="+mn-cs"/>
            </a:rPr>
            <a:t>Set out responsibilities or accountabilities</a:t>
          </a:r>
        </a:p>
      </dgm:t>
    </dgm:pt>
    <dgm:pt modelId="{5112C98A-6C66-4B45-9B79-144D660F0906}" type="parTrans" cxnId="{FA4C22D3-E769-4E0F-8582-19CFF5834E21}">
      <dgm:prSet/>
      <dgm:spPr/>
      <dgm:t>
        <a:bodyPr/>
        <a:lstStyle/>
        <a:p>
          <a:endParaRPr lang="en-US"/>
        </a:p>
      </dgm:t>
    </dgm:pt>
    <dgm:pt modelId="{9D6B951F-9C6B-4D1C-BEAF-80798F5DCEF8}" type="sibTrans" cxnId="{FA4C22D3-E769-4E0F-8582-19CFF5834E21}">
      <dgm:prSet/>
      <dgm:spPr/>
      <dgm:t>
        <a:bodyPr/>
        <a:lstStyle/>
        <a:p>
          <a:pPr>
            <a:lnSpc>
              <a:spcPct val="100000"/>
            </a:lnSpc>
          </a:pPr>
          <a:endParaRPr lang="en-US"/>
        </a:p>
      </dgm:t>
    </dgm:pt>
    <dgm:pt modelId="{27E2A66E-6AC6-46C0-B449-2498DC41756A}">
      <dgm:prSet custT="1"/>
      <dgm:spPr/>
      <dgm:t>
        <a:bodyPr/>
        <a:lstStyle/>
        <a:p>
          <a:pPr>
            <a:lnSpc>
              <a:spcPct val="100000"/>
            </a:lnSpc>
          </a:pPr>
          <a:r>
            <a:rPr lang="en-US" sz="1400" b="0" i="0" dirty="0">
              <a:solidFill>
                <a:schemeClr val="bg1"/>
              </a:solidFill>
            </a:rPr>
            <a:t>Ensure a balanced age of key managers/ employees</a:t>
          </a:r>
          <a:endParaRPr lang="en-US" sz="1400" dirty="0">
            <a:solidFill>
              <a:schemeClr val="bg1"/>
            </a:solidFill>
          </a:endParaRPr>
        </a:p>
      </dgm:t>
    </dgm:pt>
    <dgm:pt modelId="{76C7608A-FFA2-4B66-8754-93A8C1F09F2B}" type="parTrans" cxnId="{6BCD355B-8A9F-460C-93F3-4BD3EB0B0241}">
      <dgm:prSet/>
      <dgm:spPr/>
      <dgm:t>
        <a:bodyPr/>
        <a:lstStyle/>
        <a:p>
          <a:endParaRPr lang="en-US"/>
        </a:p>
      </dgm:t>
    </dgm:pt>
    <dgm:pt modelId="{79053C06-E7BF-4BE9-8BA9-154745C12B94}" type="sibTrans" cxnId="{6BCD355B-8A9F-460C-93F3-4BD3EB0B0241}">
      <dgm:prSet/>
      <dgm:spPr/>
      <dgm:t>
        <a:bodyPr/>
        <a:lstStyle/>
        <a:p>
          <a:pPr>
            <a:lnSpc>
              <a:spcPct val="100000"/>
            </a:lnSpc>
          </a:pPr>
          <a:endParaRPr lang="en-US"/>
        </a:p>
      </dgm:t>
    </dgm:pt>
    <dgm:pt modelId="{A2418EA2-BAE7-4CBC-BE6F-C4FD0E93051B}">
      <dgm:prSet custT="1"/>
      <dgm:spPr/>
      <dgm:t>
        <a:bodyPr/>
        <a:lstStyle/>
        <a:p>
          <a:pPr>
            <a:lnSpc>
              <a:spcPct val="100000"/>
            </a:lnSpc>
          </a:pPr>
          <a:r>
            <a:rPr lang="en-US" sz="1400" b="0" i="0" dirty="0">
              <a:solidFill>
                <a:schemeClr val="bg1"/>
              </a:solidFill>
            </a:rPr>
            <a:t>Define targets and use KPIs to control them</a:t>
          </a:r>
          <a:endParaRPr lang="en-US" sz="1400" dirty="0">
            <a:solidFill>
              <a:schemeClr val="bg1"/>
            </a:solidFill>
          </a:endParaRPr>
        </a:p>
      </dgm:t>
    </dgm:pt>
    <dgm:pt modelId="{6BB1A80A-9D02-466F-93E2-C1BBF3F63DB9}" type="parTrans" cxnId="{31F19DA7-1075-4177-ADA6-F35034755EF9}">
      <dgm:prSet/>
      <dgm:spPr/>
      <dgm:t>
        <a:bodyPr/>
        <a:lstStyle/>
        <a:p>
          <a:endParaRPr lang="en-US"/>
        </a:p>
      </dgm:t>
    </dgm:pt>
    <dgm:pt modelId="{A3DDAE05-330F-41D8-9292-11A70DA0DDA0}" type="sibTrans" cxnId="{31F19DA7-1075-4177-ADA6-F35034755EF9}">
      <dgm:prSet/>
      <dgm:spPr/>
      <dgm:t>
        <a:bodyPr/>
        <a:lstStyle/>
        <a:p>
          <a:pPr>
            <a:lnSpc>
              <a:spcPct val="100000"/>
            </a:lnSpc>
          </a:pPr>
          <a:endParaRPr lang="en-US"/>
        </a:p>
      </dgm:t>
    </dgm:pt>
    <dgm:pt modelId="{9C7306B0-9128-422A-805D-EC1826797D13}">
      <dgm:prSet custT="1"/>
      <dgm:spPr/>
      <dgm:t>
        <a:bodyPr/>
        <a:lstStyle/>
        <a:p>
          <a:pPr>
            <a:lnSpc>
              <a:spcPct val="100000"/>
            </a:lnSpc>
          </a:pPr>
          <a:r>
            <a:rPr lang="en-US" sz="1400" b="0" i="0" dirty="0">
              <a:solidFill>
                <a:schemeClr val="bg1"/>
              </a:solidFill>
            </a:rPr>
            <a:t>Gain an awareness of the strengths, weaknesses and risks of your company</a:t>
          </a:r>
          <a:endParaRPr lang="en-US" sz="1400" dirty="0">
            <a:solidFill>
              <a:schemeClr val="bg1"/>
            </a:solidFill>
          </a:endParaRPr>
        </a:p>
      </dgm:t>
    </dgm:pt>
    <dgm:pt modelId="{A16AE764-37AE-4883-BCE2-18EBA590B813}" type="parTrans" cxnId="{AD2D1B41-7F51-41DD-B7AA-753927AE0700}">
      <dgm:prSet/>
      <dgm:spPr/>
      <dgm:t>
        <a:bodyPr/>
        <a:lstStyle/>
        <a:p>
          <a:endParaRPr lang="en-US"/>
        </a:p>
      </dgm:t>
    </dgm:pt>
    <dgm:pt modelId="{46ECFBFF-A845-4400-B7EF-4B8E6C7F96A2}" type="sibTrans" cxnId="{AD2D1B41-7F51-41DD-B7AA-753927AE0700}">
      <dgm:prSet/>
      <dgm:spPr/>
      <dgm:t>
        <a:bodyPr/>
        <a:lstStyle/>
        <a:p>
          <a:pPr>
            <a:lnSpc>
              <a:spcPct val="100000"/>
            </a:lnSpc>
          </a:pPr>
          <a:endParaRPr lang="en-US"/>
        </a:p>
      </dgm:t>
    </dgm:pt>
    <dgm:pt modelId="{13BD1A8C-A787-4DD6-AF32-F69C01FD3201}">
      <dgm:prSet custT="1"/>
      <dgm:spPr/>
      <dgm:t>
        <a:bodyPr/>
        <a:lstStyle/>
        <a:p>
          <a:pPr>
            <a:lnSpc>
              <a:spcPct val="100000"/>
            </a:lnSpc>
          </a:pPr>
          <a:r>
            <a:rPr lang="en-US" sz="1400" b="0" i="0" dirty="0">
              <a:solidFill>
                <a:schemeClr val="bg1"/>
              </a:solidFill>
            </a:rPr>
            <a:t>Implement a risk detection system</a:t>
          </a:r>
          <a:endParaRPr lang="en-US" sz="1400" dirty="0">
            <a:solidFill>
              <a:schemeClr val="bg1"/>
            </a:solidFill>
          </a:endParaRPr>
        </a:p>
      </dgm:t>
    </dgm:pt>
    <dgm:pt modelId="{C037142A-58BF-4C8F-8E95-05E4EBB3DC86}" type="parTrans" cxnId="{06A682AD-3364-4980-B652-C791CDDD803E}">
      <dgm:prSet/>
      <dgm:spPr/>
      <dgm:t>
        <a:bodyPr/>
        <a:lstStyle/>
        <a:p>
          <a:endParaRPr lang="en-US"/>
        </a:p>
      </dgm:t>
    </dgm:pt>
    <dgm:pt modelId="{58E50349-8B13-48C6-921D-992D2F458455}" type="sibTrans" cxnId="{06A682AD-3364-4980-B652-C791CDDD803E}">
      <dgm:prSet/>
      <dgm:spPr/>
      <dgm:t>
        <a:bodyPr/>
        <a:lstStyle/>
        <a:p>
          <a:pPr>
            <a:lnSpc>
              <a:spcPct val="100000"/>
            </a:lnSpc>
          </a:pPr>
          <a:endParaRPr lang="en-US"/>
        </a:p>
      </dgm:t>
    </dgm:pt>
    <dgm:pt modelId="{8F8A494D-C98D-4128-BB96-D6749481075D}">
      <dgm:prSet custT="1"/>
      <dgm:spPr/>
      <dgm:t>
        <a:bodyPr/>
        <a:lstStyle/>
        <a:p>
          <a:pPr>
            <a:lnSpc>
              <a:spcPct val="100000"/>
            </a:lnSpc>
          </a:pPr>
          <a:r>
            <a:rPr lang="en-US" sz="1400" b="0" i="0" dirty="0">
              <a:solidFill>
                <a:schemeClr val="bg1"/>
              </a:solidFill>
            </a:rPr>
            <a:t>Insure your business against potential business risks</a:t>
          </a:r>
          <a:endParaRPr lang="en-US" sz="1400" dirty="0">
            <a:solidFill>
              <a:schemeClr val="bg1"/>
            </a:solidFill>
          </a:endParaRPr>
        </a:p>
      </dgm:t>
    </dgm:pt>
    <dgm:pt modelId="{1FF2688B-D970-4471-A1EE-3E1BD9D2CB61}" type="parTrans" cxnId="{17F807E8-091D-4C38-8D3A-9E60A560EFB1}">
      <dgm:prSet/>
      <dgm:spPr/>
      <dgm:t>
        <a:bodyPr/>
        <a:lstStyle/>
        <a:p>
          <a:endParaRPr lang="en-US"/>
        </a:p>
      </dgm:t>
    </dgm:pt>
    <dgm:pt modelId="{9AACCD6E-080F-46EE-9469-B31608B73CA1}" type="sibTrans" cxnId="{17F807E8-091D-4C38-8D3A-9E60A560EFB1}">
      <dgm:prSet/>
      <dgm:spPr/>
      <dgm:t>
        <a:bodyPr/>
        <a:lstStyle/>
        <a:p>
          <a:pPr>
            <a:lnSpc>
              <a:spcPct val="100000"/>
            </a:lnSpc>
          </a:pPr>
          <a:endParaRPr lang="en-US"/>
        </a:p>
      </dgm:t>
    </dgm:pt>
    <dgm:pt modelId="{6B347761-E4A4-4039-912C-9BE994EA78FF}">
      <dgm:prSet custT="1"/>
      <dgm:spPr/>
      <dgm:t>
        <a:bodyPr/>
        <a:lstStyle/>
        <a:p>
          <a:pPr>
            <a:lnSpc>
              <a:spcPct val="100000"/>
            </a:lnSpc>
          </a:pPr>
          <a:r>
            <a:rPr lang="en-US" sz="1400" b="0" i="0" dirty="0">
              <a:solidFill>
                <a:schemeClr val="bg1"/>
              </a:solidFill>
            </a:rPr>
            <a:t>Prepare a contingency plan for internal events</a:t>
          </a:r>
          <a:endParaRPr lang="en-US" sz="1400" dirty="0">
            <a:solidFill>
              <a:schemeClr val="bg1"/>
            </a:solidFill>
          </a:endParaRPr>
        </a:p>
      </dgm:t>
    </dgm:pt>
    <dgm:pt modelId="{1D644569-3A8F-45DA-B6F3-10A19B7A38DF}" type="parTrans" cxnId="{B4C9F572-68C3-40C4-B32A-51301141B314}">
      <dgm:prSet/>
      <dgm:spPr/>
      <dgm:t>
        <a:bodyPr/>
        <a:lstStyle/>
        <a:p>
          <a:endParaRPr lang="en-US"/>
        </a:p>
      </dgm:t>
    </dgm:pt>
    <dgm:pt modelId="{2599D971-2C63-4CBF-B931-5D17D15FDB7A}" type="sibTrans" cxnId="{B4C9F572-68C3-40C4-B32A-51301141B314}">
      <dgm:prSet/>
      <dgm:spPr/>
      <dgm:t>
        <a:bodyPr/>
        <a:lstStyle/>
        <a:p>
          <a:endParaRPr lang="en-US"/>
        </a:p>
      </dgm:t>
    </dgm:pt>
    <dgm:pt modelId="{A1D85CFE-5710-46C9-8C83-6665DA602AEA}" type="pres">
      <dgm:prSet presAssocID="{299EF692-E69C-4A8D-A264-541F1D79E178}" presName="root" presStyleCnt="0">
        <dgm:presLayoutVars>
          <dgm:dir/>
          <dgm:resizeHandles val="exact"/>
        </dgm:presLayoutVars>
      </dgm:prSet>
      <dgm:spPr/>
    </dgm:pt>
    <dgm:pt modelId="{FDA5C0C0-E85D-44AE-8EF0-E86101E80411}" type="pres">
      <dgm:prSet presAssocID="{299EF692-E69C-4A8D-A264-541F1D79E178}" presName="container" presStyleCnt="0">
        <dgm:presLayoutVars>
          <dgm:dir/>
          <dgm:resizeHandles val="exact"/>
        </dgm:presLayoutVars>
      </dgm:prSet>
      <dgm:spPr/>
    </dgm:pt>
    <dgm:pt modelId="{91276CBB-7D30-4070-B938-934EF310816F}" type="pres">
      <dgm:prSet presAssocID="{52A7BA86-4873-477C-8884-779B90AAA646}" presName="compNode" presStyleCnt="0"/>
      <dgm:spPr/>
    </dgm:pt>
    <dgm:pt modelId="{91E49F7E-45F8-4AAA-A3AC-4BBEABAB4CEF}" type="pres">
      <dgm:prSet presAssocID="{52A7BA86-4873-477C-8884-779B90AAA646}" presName="iconBgRect" presStyleLbl="bgShp" presStyleIdx="0" presStyleCnt="8"/>
      <dgm:spPr>
        <a:solidFill>
          <a:srgbClr val="916395"/>
        </a:solidFill>
      </dgm:spPr>
    </dgm:pt>
    <dgm:pt modelId="{18D78485-B38C-4DD7-844A-0FD8B9887D65}" type="pres">
      <dgm:prSet presAssocID="{52A7BA86-4873-477C-8884-779B90AAA646}"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ierarchie"/>
        </a:ext>
      </dgm:extLst>
    </dgm:pt>
    <dgm:pt modelId="{AA258728-FA42-49F9-8417-9136CF0C40C6}" type="pres">
      <dgm:prSet presAssocID="{52A7BA86-4873-477C-8884-779B90AAA646}" presName="spaceRect" presStyleCnt="0"/>
      <dgm:spPr/>
    </dgm:pt>
    <dgm:pt modelId="{F60B294A-E74C-4E4E-A3B8-F33FEAC7218B}" type="pres">
      <dgm:prSet presAssocID="{52A7BA86-4873-477C-8884-779B90AAA646}" presName="textRect" presStyleLbl="revTx" presStyleIdx="0" presStyleCnt="8" custScaleX="133861" custLinFactNeighborX="12277" custLinFactNeighborY="-328">
        <dgm:presLayoutVars>
          <dgm:chMax val="1"/>
          <dgm:chPref val="1"/>
        </dgm:presLayoutVars>
      </dgm:prSet>
      <dgm:spPr/>
    </dgm:pt>
    <dgm:pt modelId="{6B3B5B90-F4A0-4090-A432-FBBABEA63901}" type="pres">
      <dgm:prSet presAssocID="{3FBE6317-C162-4AA1-AA65-2C5D0FE0C45A}" presName="sibTrans" presStyleLbl="sibTrans2D1" presStyleIdx="0" presStyleCnt="0"/>
      <dgm:spPr/>
    </dgm:pt>
    <dgm:pt modelId="{BADBA8E7-5AFC-4F04-98D9-7B44C249D46A}" type="pres">
      <dgm:prSet presAssocID="{1DF614AB-1EC7-4B4B-A1EA-60C9B0639C84}" presName="compNode" presStyleCnt="0"/>
      <dgm:spPr/>
    </dgm:pt>
    <dgm:pt modelId="{095C6F75-38EC-4822-BAE9-B15DADA586A3}" type="pres">
      <dgm:prSet presAssocID="{1DF614AB-1EC7-4B4B-A1EA-60C9B0639C84}" presName="iconBgRect" presStyleLbl="bgShp" presStyleIdx="1" presStyleCnt="8"/>
      <dgm:spPr>
        <a:solidFill>
          <a:srgbClr val="916395"/>
        </a:solidFill>
      </dgm:spPr>
    </dgm:pt>
    <dgm:pt modelId="{14F56EC6-FF3E-4318-AE18-68CD2B9E0DF0}" type="pres">
      <dgm:prSet presAssocID="{1DF614AB-1EC7-4B4B-A1EA-60C9B0639C84}"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üfliste"/>
        </a:ext>
      </dgm:extLst>
    </dgm:pt>
    <dgm:pt modelId="{1B981F2C-8593-49B2-B4C5-97A69843E301}" type="pres">
      <dgm:prSet presAssocID="{1DF614AB-1EC7-4B4B-A1EA-60C9B0639C84}" presName="spaceRect" presStyleCnt="0"/>
      <dgm:spPr/>
    </dgm:pt>
    <dgm:pt modelId="{12481765-758F-427F-8384-57962F51CFB9}" type="pres">
      <dgm:prSet presAssocID="{1DF614AB-1EC7-4B4B-A1EA-60C9B0639C84}" presName="textRect" presStyleLbl="revTx" presStyleIdx="1" presStyleCnt="8" custScaleX="120736" custLinFactNeighborX="5737" custLinFactNeighborY="-328">
        <dgm:presLayoutVars>
          <dgm:chMax val="1"/>
          <dgm:chPref val="1"/>
        </dgm:presLayoutVars>
      </dgm:prSet>
      <dgm:spPr/>
    </dgm:pt>
    <dgm:pt modelId="{415A949F-6C95-4CF7-9D0A-2C48519DC9AC}" type="pres">
      <dgm:prSet presAssocID="{9D6B951F-9C6B-4D1C-BEAF-80798F5DCEF8}" presName="sibTrans" presStyleLbl="sibTrans2D1" presStyleIdx="0" presStyleCnt="0"/>
      <dgm:spPr/>
    </dgm:pt>
    <dgm:pt modelId="{25046599-2E3B-494A-B08C-ED97C69A9492}" type="pres">
      <dgm:prSet presAssocID="{27E2A66E-6AC6-46C0-B449-2498DC41756A}" presName="compNode" presStyleCnt="0"/>
      <dgm:spPr/>
    </dgm:pt>
    <dgm:pt modelId="{BF001E6C-BA61-4AD1-8B52-E6241D4DD149}" type="pres">
      <dgm:prSet presAssocID="{27E2A66E-6AC6-46C0-B449-2498DC41756A}" presName="iconBgRect" presStyleLbl="bgShp" presStyleIdx="2" presStyleCnt="8"/>
      <dgm:spPr>
        <a:solidFill>
          <a:srgbClr val="916395"/>
        </a:solidFill>
      </dgm:spPr>
    </dgm:pt>
    <dgm:pt modelId="{7C8B9DC0-9012-425C-9444-B40CB7A6B6D5}" type="pres">
      <dgm:prSet presAssocID="{27E2A66E-6AC6-46C0-B449-2498DC41756A}"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roup Success"/>
        </a:ext>
      </dgm:extLst>
    </dgm:pt>
    <dgm:pt modelId="{990534DA-1593-4E93-BCDE-8392A04C6EFE}" type="pres">
      <dgm:prSet presAssocID="{27E2A66E-6AC6-46C0-B449-2498DC41756A}" presName="spaceRect" presStyleCnt="0"/>
      <dgm:spPr/>
    </dgm:pt>
    <dgm:pt modelId="{4B357B67-D24C-4458-88CC-D1D73ED14951}" type="pres">
      <dgm:prSet presAssocID="{27E2A66E-6AC6-46C0-B449-2498DC41756A}" presName="textRect" presStyleLbl="revTx" presStyleIdx="2" presStyleCnt="8" custScaleX="133301" custLinFactNeighborX="12277" custLinFactNeighborY="329">
        <dgm:presLayoutVars>
          <dgm:chMax val="1"/>
          <dgm:chPref val="1"/>
        </dgm:presLayoutVars>
      </dgm:prSet>
      <dgm:spPr/>
    </dgm:pt>
    <dgm:pt modelId="{21E87B03-0D9D-43D0-ADFE-35AA573B8301}" type="pres">
      <dgm:prSet presAssocID="{79053C06-E7BF-4BE9-8BA9-154745C12B94}" presName="sibTrans" presStyleLbl="sibTrans2D1" presStyleIdx="0" presStyleCnt="0"/>
      <dgm:spPr/>
    </dgm:pt>
    <dgm:pt modelId="{88BA946C-68A9-41E2-A2B9-21980D59AA0F}" type="pres">
      <dgm:prSet presAssocID="{A2418EA2-BAE7-4CBC-BE6F-C4FD0E93051B}" presName="compNode" presStyleCnt="0"/>
      <dgm:spPr/>
    </dgm:pt>
    <dgm:pt modelId="{E0E75D73-3D7E-4FDE-AFA3-D8BF6DA3C8DB}" type="pres">
      <dgm:prSet presAssocID="{A2418EA2-BAE7-4CBC-BE6F-C4FD0E93051B}" presName="iconBgRect" presStyleLbl="bgShp" presStyleIdx="3" presStyleCnt="8"/>
      <dgm:spPr>
        <a:solidFill>
          <a:srgbClr val="916395"/>
        </a:solidFill>
      </dgm:spPr>
    </dgm:pt>
    <dgm:pt modelId="{3163AE50-CE59-4A31-9DF7-67366B9A96E5}" type="pres">
      <dgm:prSet presAssocID="{A2418EA2-BAE7-4CBC-BE6F-C4FD0E93051B}"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Volltreffer"/>
        </a:ext>
      </dgm:extLst>
    </dgm:pt>
    <dgm:pt modelId="{BDE79B34-E323-40AF-8C07-F9801895C988}" type="pres">
      <dgm:prSet presAssocID="{A2418EA2-BAE7-4CBC-BE6F-C4FD0E93051B}" presName="spaceRect" presStyleCnt="0"/>
      <dgm:spPr/>
    </dgm:pt>
    <dgm:pt modelId="{0FCF3A01-CCA1-4592-92AE-939AF046EE66}" type="pres">
      <dgm:prSet presAssocID="{A2418EA2-BAE7-4CBC-BE6F-C4FD0E93051B}" presName="textRect" presStyleLbl="revTx" presStyleIdx="3" presStyleCnt="8">
        <dgm:presLayoutVars>
          <dgm:chMax val="1"/>
          <dgm:chPref val="1"/>
        </dgm:presLayoutVars>
      </dgm:prSet>
      <dgm:spPr/>
    </dgm:pt>
    <dgm:pt modelId="{3E8A0BD5-5EF2-43BF-AF0A-6609298C2454}" type="pres">
      <dgm:prSet presAssocID="{A3DDAE05-330F-41D8-9292-11A70DA0DDA0}" presName="sibTrans" presStyleLbl="sibTrans2D1" presStyleIdx="0" presStyleCnt="0"/>
      <dgm:spPr/>
    </dgm:pt>
    <dgm:pt modelId="{52BA15BD-EE9C-4A42-907B-7F180EB8D79E}" type="pres">
      <dgm:prSet presAssocID="{9C7306B0-9128-422A-805D-EC1826797D13}" presName="compNode" presStyleCnt="0"/>
      <dgm:spPr/>
    </dgm:pt>
    <dgm:pt modelId="{91A96406-E895-4D04-9872-1F0EA710B31D}" type="pres">
      <dgm:prSet presAssocID="{9C7306B0-9128-422A-805D-EC1826797D13}" presName="iconBgRect" presStyleLbl="bgShp" presStyleIdx="4" presStyleCnt="8"/>
      <dgm:spPr>
        <a:solidFill>
          <a:srgbClr val="916395"/>
        </a:solidFill>
      </dgm:spPr>
    </dgm:pt>
    <dgm:pt modelId="{21E619BB-BBDB-47ED-9491-8FCE807101A2}" type="pres">
      <dgm:prSet presAssocID="{9C7306B0-9128-422A-805D-EC1826797D13}"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Kurzhantel"/>
        </a:ext>
      </dgm:extLst>
    </dgm:pt>
    <dgm:pt modelId="{F5B3E19E-6D61-4662-A6FE-803C0D79E093}" type="pres">
      <dgm:prSet presAssocID="{9C7306B0-9128-422A-805D-EC1826797D13}" presName="spaceRect" presStyleCnt="0"/>
      <dgm:spPr/>
    </dgm:pt>
    <dgm:pt modelId="{8745DCFB-49E5-47AB-8701-9AC966052D63}" type="pres">
      <dgm:prSet presAssocID="{9C7306B0-9128-422A-805D-EC1826797D13}" presName="textRect" presStyleLbl="revTx" presStyleIdx="4" presStyleCnt="8" custScaleX="133301" custLinFactNeighborX="12277" custLinFactNeighborY="329">
        <dgm:presLayoutVars>
          <dgm:chMax val="1"/>
          <dgm:chPref val="1"/>
        </dgm:presLayoutVars>
      </dgm:prSet>
      <dgm:spPr/>
    </dgm:pt>
    <dgm:pt modelId="{BE7023E1-7FB0-442C-91D7-6CAD8284113B}" type="pres">
      <dgm:prSet presAssocID="{46ECFBFF-A845-4400-B7EF-4B8E6C7F96A2}" presName="sibTrans" presStyleLbl="sibTrans2D1" presStyleIdx="0" presStyleCnt="0"/>
      <dgm:spPr/>
    </dgm:pt>
    <dgm:pt modelId="{9B077303-DA20-481B-A32A-F4EB2633174B}" type="pres">
      <dgm:prSet presAssocID="{13BD1A8C-A787-4DD6-AF32-F69C01FD3201}" presName="compNode" presStyleCnt="0"/>
      <dgm:spPr/>
    </dgm:pt>
    <dgm:pt modelId="{A89B6F53-9EDE-431D-B3E9-ACF571ECF622}" type="pres">
      <dgm:prSet presAssocID="{13BD1A8C-A787-4DD6-AF32-F69C01FD3201}" presName="iconBgRect" presStyleLbl="bgShp" presStyleIdx="5" presStyleCnt="8"/>
      <dgm:spPr>
        <a:solidFill>
          <a:srgbClr val="916395"/>
        </a:solidFill>
      </dgm:spPr>
    </dgm:pt>
    <dgm:pt modelId="{33EB9E4A-4686-4119-8A49-2A440B8DD6D5}" type="pres">
      <dgm:prSet presAssocID="{13BD1A8C-A787-4DD6-AF32-F69C01FD3201}"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Häkchen"/>
        </a:ext>
      </dgm:extLst>
    </dgm:pt>
    <dgm:pt modelId="{0576BC39-DF60-43F7-93D4-33E7C720B570}" type="pres">
      <dgm:prSet presAssocID="{13BD1A8C-A787-4DD6-AF32-F69C01FD3201}" presName="spaceRect" presStyleCnt="0"/>
      <dgm:spPr/>
    </dgm:pt>
    <dgm:pt modelId="{22A14483-D3A2-41E3-9696-C38A5A41446C}" type="pres">
      <dgm:prSet presAssocID="{13BD1A8C-A787-4DD6-AF32-F69C01FD3201}" presName="textRect" presStyleLbl="revTx" presStyleIdx="5" presStyleCnt="8" custLinFactNeighborX="-1350">
        <dgm:presLayoutVars>
          <dgm:chMax val="1"/>
          <dgm:chPref val="1"/>
        </dgm:presLayoutVars>
      </dgm:prSet>
      <dgm:spPr/>
    </dgm:pt>
    <dgm:pt modelId="{C5F313F7-5A13-4032-A16F-27BDD54A13FA}" type="pres">
      <dgm:prSet presAssocID="{58E50349-8B13-48C6-921D-992D2F458455}" presName="sibTrans" presStyleLbl="sibTrans2D1" presStyleIdx="0" presStyleCnt="0"/>
      <dgm:spPr/>
    </dgm:pt>
    <dgm:pt modelId="{16ACDD13-B97F-4277-A5C0-FA6AC4DFB6CF}" type="pres">
      <dgm:prSet presAssocID="{8F8A494D-C98D-4128-BB96-D6749481075D}" presName="compNode" presStyleCnt="0"/>
      <dgm:spPr/>
    </dgm:pt>
    <dgm:pt modelId="{B7E23604-B3BC-45A4-92AB-C490A234BF45}" type="pres">
      <dgm:prSet presAssocID="{8F8A494D-C98D-4128-BB96-D6749481075D}" presName="iconBgRect" presStyleLbl="bgShp" presStyleIdx="6" presStyleCnt="8"/>
      <dgm:spPr>
        <a:solidFill>
          <a:srgbClr val="916395"/>
        </a:solidFill>
      </dgm:spPr>
    </dgm:pt>
    <dgm:pt modelId="{ED77C134-62B1-410C-846B-9746945B845D}" type="pres">
      <dgm:prSet presAssocID="{8F8A494D-C98D-4128-BB96-D6749481075D}"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dgm:spPr>
      <dgm:extLst>
        <a:ext uri="{E40237B7-FDA0-4F09-8148-C483321AD2D9}">
          <dgm14:cNvPr xmlns:dgm14="http://schemas.microsoft.com/office/drawing/2010/diagram" id="0" name="" descr="Warnung"/>
        </a:ext>
      </dgm:extLst>
    </dgm:pt>
    <dgm:pt modelId="{92A25743-724F-4C7E-9550-B1C814E9180C}" type="pres">
      <dgm:prSet presAssocID="{8F8A494D-C98D-4128-BB96-D6749481075D}" presName="spaceRect" presStyleCnt="0"/>
      <dgm:spPr/>
    </dgm:pt>
    <dgm:pt modelId="{C88B7BED-A6D1-409D-B537-D05A975BDFF4}" type="pres">
      <dgm:prSet presAssocID="{8F8A494D-C98D-4128-BB96-D6749481075D}" presName="textRect" presStyleLbl="revTx" presStyleIdx="6" presStyleCnt="8" custScaleX="133301" custLinFactNeighborX="12277" custLinFactNeighborY="329">
        <dgm:presLayoutVars>
          <dgm:chMax val="1"/>
          <dgm:chPref val="1"/>
        </dgm:presLayoutVars>
      </dgm:prSet>
      <dgm:spPr/>
    </dgm:pt>
    <dgm:pt modelId="{E2168627-C8CB-401F-A667-0E3FC399472B}" type="pres">
      <dgm:prSet presAssocID="{9AACCD6E-080F-46EE-9469-B31608B73CA1}" presName="sibTrans" presStyleLbl="sibTrans2D1" presStyleIdx="0" presStyleCnt="0"/>
      <dgm:spPr/>
    </dgm:pt>
    <dgm:pt modelId="{941A7794-EC6C-4914-B922-356A94FB97DF}" type="pres">
      <dgm:prSet presAssocID="{6B347761-E4A4-4039-912C-9BE994EA78FF}" presName="compNode" presStyleCnt="0"/>
      <dgm:spPr/>
    </dgm:pt>
    <dgm:pt modelId="{4F173CB0-03C0-4584-B659-6BD0C3AE0E98}" type="pres">
      <dgm:prSet presAssocID="{6B347761-E4A4-4039-912C-9BE994EA78FF}" presName="iconBgRect" presStyleLbl="bgShp" presStyleIdx="7" presStyleCnt="8"/>
      <dgm:spPr>
        <a:solidFill>
          <a:srgbClr val="916395"/>
        </a:solidFill>
      </dgm:spPr>
    </dgm:pt>
    <dgm:pt modelId="{BBF25154-EEBF-45CD-B33A-0C955CA622CF}" type="pres">
      <dgm:prSet presAssocID="{6B347761-E4A4-4039-912C-9BE994EA78FF}"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dgm:spPr>
      <dgm:extLst>
        <a:ext uri="{E40237B7-FDA0-4F09-8148-C483321AD2D9}">
          <dgm14:cNvPr xmlns:dgm14="http://schemas.microsoft.com/office/drawing/2010/diagram" id="0" name="" descr="Krankenwagen"/>
        </a:ext>
      </dgm:extLst>
    </dgm:pt>
    <dgm:pt modelId="{F7084AE5-8B83-4EC6-9407-A52BD3324BF1}" type="pres">
      <dgm:prSet presAssocID="{6B347761-E4A4-4039-912C-9BE994EA78FF}" presName="spaceRect" presStyleCnt="0"/>
      <dgm:spPr/>
    </dgm:pt>
    <dgm:pt modelId="{FE219EC9-41C6-4F0F-B9B9-967C3A2F222A}" type="pres">
      <dgm:prSet presAssocID="{6B347761-E4A4-4039-912C-9BE994EA78FF}" presName="textRect" presStyleLbl="revTx" presStyleIdx="7" presStyleCnt="8" custScaleX="134050" custLinFactNeighborX="17407" custLinFactNeighborY="329">
        <dgm:presLayoutVars>
          <dgm:chMax val="1"/>
          <dgm:chPref val="1"/>
        </dgm:presLayoutVars>
      </dgm:prSet>
      <dgm:spPr/>
    </dgm:pt>
  </dgm:ptLst>
  <dgm:cxnLst>
    <dgm:cxn modelId="{A6AC3700-108A-44B0-B6D0-BE8F7A84598C}" type="presOf" srcId="{8F8A494D-C98D-4128-BB96-D6749481075D}" destId="{C88B7BED-A6D1-409D-B537-D05A975BDFF4}" srcOrd="0" destOrd="0" presId="urn:microsoft.com/office/officeart/2018/2/layout/IconCircleList"/>
    <dgm:cxn modelId="{6A546307-29D2-46D0-90A0-77372E509C11}" type="presOf" srcId="{58E50349-8B13-48C6-921D-992D2F458455}" destId="{C5F313F7-5A13-4032-A16F-27BDD54A13FA}" srcOrd="0" destOrd="0" presId="urn:microsoft.com/office/officeart/2018/2/layout/IconCircleList"/>
    <dgm:cxn modelId="{7F62200F-E724-4521-80D3-15C346B75AFF}" type="presOf" srcId="{6B347761-E4A4-4039-912C-9BE994EA78FF}" destId="{FE219EC9-41C6-4F0F-B9B9-967C3A2F222A}" srcOrd="0" destOrd="0" presId="urn:microsoft.com/office/officeart/2018/2/layout/IconCircleList"/>
    <dgm:cxn modelId="{3557D318-4545-41D4-8F87-847571B7946C}" type="presOf" srcId="{1DF614AB-1EC7-4B4B-A1EA-60C9B0639C84}" destId="{12481765-758F-427F-8384-57962F51CFB9}" srcOrd="0" destOrd="0" presId="urn:microsoft.com/office/officeart/2018/2/layout/IconCircleList"/>
    <dgm:cxn modelId="{A416E32F-A6A1-4827-B1AC-4A1360187DF9}" type="presOf" srcId="{9C7306B0-9128-422A-805D-EC1826797D13}" destId="{8745DCFB-49E5-47AB-8701-9AC966052D63}" srcOrd="0" destOrd="0" presId="urn:microsoft.com/office/officeart/2018/2/layout/IconCircleList"/>
    <dgm:cxn modelId="{D448E740-CDF2-4E9C-B86B-AB5CCB54222D}" type="presOf" srcId="{A3DDAE05-330F-41D8-9292-11A70DA0DDA0}" destId="{3E8A0BD5-5EF2-43BF-AF0A-6609298C2454}" srcOrd="0" destOrd="0" presId="urn:microsoft.com/office/officeart/2018/2/layout/IconCircleList"/>
    <dgm:cxn modelId="{6BCD355B-8A9F-460C-93F3-4BD3EB0B0241}" srcId="{299EF692-E69C-4A8D-A264-541F1D79E178}" destId="{27E2A66E-6AC6-46C0-B449-2498DC41756A}" srcOrd="2" destOrd="0" parTransId="{76C7608A-FFA2-4B66-8754-93A8C1F09F2B}" sibTransId="{79053C06-E7BF-4BE9-8BA9-154745C12B94}"/>
    <dgm:cxn modelId="{AD2D1B41-7F51-41DD-B7AA-753927AE0700}" srcId="{299EF692-E69C-4A8D-A264-541F1D79E178}" destId="{9C7306B0-9128-422A-805D-EC1826797D13}" srcOrd="4" destOrd="0" parTransId="{A16AE764-37AE-4883-BCE2-18EBA590B813}" sibTransId="{46ECFBFF-A845-4400-B7EF-4B8E6C7F96A2}"/>
    <dgm:cxn modelId="{C69B996A-346B-46D5-8DE0-778F5E8CD928}" type="presOf" srcId="{9D6B951F-9C6B-4D1C-BEAF-80798F5DCEF8}" destId="{415A949F-6C95-4CF7-9D0A-2C48519DC9AC}" srcOrd="0" destOrd="0" presId="urn:microsoft.com/office/officeart/2018/2/layout/IconCircleList"/>
    <dgm:cxn modelId="{2E185E6F-E1A2-49B2-BD22-051150707695}" type="presOf" srcId="{A2418EA2-BAE7-4CBC-BE6F-C4FD0E93051B}" destId="{0FCF3A01-CCA1-4592-92AE-939AF046EE66}" srcOrd="0" destOrd="0" presId="urn:microsoft.com/office/officeart/2018/2/layout/IconCircleList"/>
    <dgm:cxn modelId="{B9ED5750-64D8-4D80-864D-4250A51FDE98}" type="presOf" srcId="{9AACCD6E-080F-46EE-9469-B31608B73CA1}" destId="{E2168627-C8CB-401F-A667-0E3FC399472B}" srcOrd="0" destOrd="0" presId="urn:microsoft.com/office/officeart/2018/2/layout/IconCircleList"/>
    <dgm:cxn modelId="{B4C9F572-68C3-40C4-B32A-51301141B314}" srcId="{299EF692-E69C-4A8D-A264-541F1D79E178}" destId="{6B347761-E4A4-4039-912C-9BE994EA78FF}" srcOrd="7" destOrd="0" parTransId="{1D644569-3A8F-45DA-B6F3-10A19B7A38DF}" sibTransId="{2599D971-2C63-4CBF-B931-5D17D15FDB7A}"/>
    <dgm:cxn modelId="{0A6A9756-37E9-4B00-9D70-6D4BC8F3B38B}" type="presOf" srcId="{299EF692-E69C-4A8D-A264-541F1D79E178}" destId="{A1D85CFE-5710-46C9-8C83-6665DA602AEA}" srcOrd="0" destOrd="0" presId="urn:microsoft.com/office/officeart/2018/2/layout/IconCircleList"/>
    <dgm:cxn modelId="{205AFB91-030D-4F0D-9782-135AE878D221}" type="presOf" srcId="{79053C06-E7BF-4BE9-8BA9-154745C12B94}" destId="{21E87B03-0D9D-43D0-ADFE-35AA573B8301}" srcOrd="0" destOrd="0" presId="urn:microsoft.com/office/officeart/2018/2/layout/IconCircleList"/>
    <dgm:cxn modelId="{F084A093-747A-4654-89F8-8A8F0C1A5558}" type="presOf" srcId="{46ECFBFF-A845-4400-B7EF-4B8E6C7F96A2}" destId="{BE7023E1-7FB0-442C-91D7-6CAD8284113B}" srcOrd="0" destOrd="0" presId="urn:microsoft.com/office/officeart/2018/2/layout/IconCircleList"/>
    <dgm:cxn modelId="{31F19DA7-1075-4177-ADA6-F35034755EF9}" srcId="{299EF692-E69C-4A8D-A264-541F1D79E178}" destId="{A2418EA2-BAE7-4CBC-BE6F-C4FD0E93051B}" srcOrd="3" destOrd="0" parTransId="{6BB1A80A-9D02-466F-93E2-C1BBF3F63DB9}" sibTransId="{A3DDAE05-330F-41D8-9292-11A70DA0DDA0}"/>
    <dgm:cxn modelId="{06A682AD-3364-4980-B652-C791CDDD803E}" srcId="{299EF692-E69C-4A8D-A264-541F1D79E178}" destId="{13BD1A8C-A787-4DD6-AF32-F69C01FD3201}" srcOrd="5" destOrd="0" parTransId="{C037142A-58BF-4C8F-8E95-05E4EBB3DC86}" sibTransId="{58E50349-8B13-48C6-921D-992D2F458455}"/>
    <dgm:cxn modelId="{1D3724B2-8AE2-4090-9684-77E1CD210C5D}" type="presOf" srcId="{13BD1A8C-A787-4DD6-AF32-F69C01FD3201}" destId="{22A14483-D3A2-41E3-9696-C38A5A41446C}" srcOrd="0" destOrd="0" presId="urn:microsoft.com/office/officeart/2018/2/layout/IconCircleList"/>
    <dgm:cxn modelId="{FF5DFBB2-894F-41AF-B389-94D735809D8E}" srcId="{299EF692-E69C-4A8D-A264-541F1D79E178}" destId="{52A7BA86-4873-477C-8884-779B90AAA646}" srcOrd="0" destOrd="0" parTransId="{2BDBA7C6-5EB1-4377-805E-6109B5364925}" sibTransId="{3FBE6317-C162-4AA1-AA65-2C5D0FE0C45A}"/>
    <dgm:cxn modelId="{2C6FD5B3-E091-4952-9D82-FD3062CCD02E}" type="presOf" srcId="{52A7BA86-4873-477C-8884-779B90AAA646}" destId="{F60B294A-E74C-4E4E-A3B8-F33FEAC7218B}" srcOrd="0" destOrd="0" presId="urn:microsoft.com/office/officeart/2018/2/layout/IconCircleList"/>
    <dgm:cxn modelId="{C9CDF8C1-F0C6-429B-AD8B-9899BEE4C32E}" type="presOf" srcId="{27E2A66E-6AC6-46C0-B449-2498DC41756A}" destId="{4B357B67-D24C-4458-88CC-D1D73ED14951}" srcOrd="0" destOrd="0" presId="urn:microsoft.com/office/officeart/2018/2/layout/IconCircleList"/>
    <dgm:cxn modelId="{FA4C22D3-E769-4E0F-8582-19CFF5834E21}" srcId="{299EF692-E69C-4A8D-A264-541F1D79E178}" destId="{1DF614AB-1EC7-4B4B-A1EA-60C9B0639C84}" srcOrd="1" destOrd="0" parTransId="{5112C98A-6C66-4B45-9B79-144D660F0906}" sibTransId="{9D6B951F-9C6B-4D1C-BEAF-80798F5DCEF8}"/>
    <dgm:cxn modelId="{13F3D1D7-093B-4758-BBB1-47B8F2ADF97C}" type="presOf" srcId="{3FBE6317-C162-4AA1-AA65-2C5D0FE0C45A}" destId="{6B3B5B90-F4A0-4090-A432-FBBABEA63901}" srcOrd="0" destOrd="0" presId="urn:microsoft.com/office/officeart/2018/2/layout/IconCircleList"/>
    <dgm:cxn modelId="{17F807E8-091D-4C38-8D3A-9E60A560EFB1}" srcId="{299EF692-E69C-4A8D-A264-541F1D79E178}" destId="{8F8A494D-C98D-4128-BB96-D6749481075D}" srcOrd="6" destOrd="0" parTransId="{1FF2688B-D970-4471-A1EE-3E1BD9D2CB61}" sibTransId="{9AACCD6E-080F-46EE-9469-B31608B73CA1}"/>
    <dgm:cxn modelId="{4E602C5F-F1CD-470C-96C7-5D090D093B0B}" type="presParOf" srcId="{A1D85CFE-5710-46C9-8C83-6665DA602AEA}" destId="{FDA5C0C0-E85D-44AE-8EF0-E86101E80411}" srcOrd="0" destOrd="0" presId="urn:microsoft.com/office/officeart/2018/2/layout/IconCircleList"/>
    <dgm:cxn modelId="{99C12D3D-537A-4735-A937-826F2CF47E09}" type="presParOf" srcId="{FDA5C0C0-E85D-44AE-8EF0-E86101E80411}" destId="{91276CBB-7D30-4070-B938-934EF310816F}" srcOrd="0" destOrd="0" presId="urn:microsoft.com/office/officeart/2018/2/layout/IconCircleList"/>
    <dgm:cxn modelId="{D52C6729-0407-4D08-B0ED-3CD00C9A36A4}" type="presParOf" srcId="{91276CBB-7D30-4070-B938-934EF310816F}" destId="{91E49F7E-45F8-4AAA-A3AC-4BBEABAB4CEF}" srcOrd="0" destOrd="0" presId="urn:microsoft.com/office/officeart/2018/2/layout/IconCircleList"/>
    <dgm:cxn modelId="{2CFAFF46-3833-41E2-9F64-60AC51D024CC}" type="presParOf" srcId="{91276CBB-7D30-4070-B938-934EF310816F}" destId="{18D78485-B38C-4DD7-844A-0FD8B9887D65}" srcOrd="1" destOrd="0" presId="urn:microsoft.com/office/officeart/2018/2/layout/IconCircleList"/>
    <dgm:cxn modelId="{A378E919-E1A9-4A91-881F-094CDC6C46BF}" type="presParOf" srcId="{91276CBB-7D30-4070-B938-934EF310816F}" destId="{AA258728-FA42-49F9-8417-9136CF0C40C6}" srcOrd="2" destOrd="0" presId="urn:microsoft.com/office/officeart/2018/2/layout/IconCircleList"/>
    <dgm:cxn modelId="{E5C821AA-14C7-4D75-81BE-2D52E2FEA2BE}" type="presParOf" srcId="{91276CBB-7D30-4070-B938-934EF310816F}" destId="{F60B294A-E74C-4E4E-A3B8-F33FEAC7218B}" srcOrd="3" destOrd="0" presId="urn:microsoft.com/office/officeart/2018/2/layout/IconCircleList"/>
    <dgm:cxn modelId="{7C7DB52D-F53F-4B20-B5AB-D0D272E45DC2}" type="presParOf" srcId="{FDA5C0C0-E85D-44AE-8EF0-E86101E80411}" destId="{6B3B5B90-F4A0-4090-A432-FBBABEA63901}" srcOrd="1" destOrd="0" presId="urn:microsoft.com/office/officeart/2018/2/layout/IconCircleList"/>
    <dgm:cxn modelId="{7E832324-954E-4440-AD1D-D0124070BE74}" type="presParOf" srcId="{FDA5C0C0-E85D-44AE-8EF0-E86101E80411}" destId="{BADBA8E7-5AFC-4F04-98D9-7B44C249D46A}" srcOrd="2" destOrd="0" presId="urn:microsoft.com/office/officeart/2018/2/layout/IconCircleList"/>
    <dgm:cxn modelId="{5685AFD0-EB46-4F38-B2E4-04C4C0D16E98}" type="presParOf" srcId="{BADBA8E7-5AFC-4F04-98D9-7B44C249D46A}" destId="{095C6F75-38EC-4822-BAE9-B15DADA586A3}" srcOrd="0" destOrd="0" presId="urn:microsoft.com/office/officeart/2018/2/layout/IconCircleList"/>
    <dgm:cxn modelId="{83C6CFFC-182F-4AED-8B6C-919C8CA10D71}" type="presParOf" srcId="{BADBA8E7-5AFC-4F04-98D9-7B44C249D46A}" destId="{14F56EC6-FF3E-4318-AE18-68CD2B9E0DF0}" srcOrd="1" destOrd="0" presId="urn:microsoft.com/office/officeart/2018/2/layout/IconCircleList"/>
    <dgm:cxn modelId="{57489316-3522-4FBE-B759-D77485C208DA}" type="presParOf" srcId="{BADBA8E7-5AFC-4F04-98D9-7B44C249D46A}" destId="{1B981F2C-8593-49B2-B4C5-97A69843E301}" srcOrd="2" destOrd="0" presId="urn:microsoft.com/office/officeart/2018/2/layout/IconCircleList"/>
    <dgm:cxn modelId="{F7901980-E1DA-477D-A8AC-7FC002BA3F89}" type="presParOf" srcId="{BADBA8E7-5AFC-4F04-98D9-7B44C249D46A}" destId="{12481765-758F-427F-8384-57962F51CFB9}" srcOrd="3" destOrd="0" presId="urn:microsoft.com/office/officeart/2018/2/layout/IconCircleList"/>
    <dgm:cxn modelId="{40A96E4F-2B35-435D-9C5E-9B150BA2EB2B}" type="presParOf" srcId="{FDA5C0C0-E85D-44AE-8EF0-E86101E80411}" destId="{415A949F-6C95-4CF7-9D0A-2C48519DC9AC}" srcOrd="3" destOrd="0" presId="urn:microsoft.com/office/officeart/2018/2/layout/IconCircleList"/>
    <dgm:cxn modelId="{3D596770-4688-49EF-A0EA-71A9186EB44E}" type="presParOf" srcId="{FDA5C0C0-E85D-44AE-8EF0-E86101E80411}" destId="{25046599-2E3B-494A-B08C-ED97C69A9492}" srcOrd="4" destOrd="0" presId="urn:microsoft.com/office/officeart/2018/2/layout/IconCircleList"/>
    <dgm:cxn modelId="{C402B99A-BDED-41D3-BFFB-58072B5EE11A}" type="presParOf" srcId="{25046599-2E3B-494A-B08C-ED97C69A9492}" destId="{BF001E6C-BA61-4AD1-8B52-E6241D4DD149}" srcOrd="0" destOrd="0" presId="urn:microsoft.com/office/officeart/2018/2/layout/IconCircleList"/>
    <dgm:cxn modelId="{1FD9B15B-73A6-4069-A8B5-EC4D6BA40B70}" type="presParOf" srcId="{25046599-2E3B-494A-B08C-ED97C69A9492}" destId="{7C8B9DC0-9012-425C-9444-B40CB7A6B6D5}" srcOrd="1" destOrd="0" presId="urn:microsoft.com/office/officeart/2018/2/layout/IconCircleList"/>
    <dgm:cxn modelId="{1C3E417A-7C9C-4A8C-BA5D-C6ED3D47D263}" type="presParOf" srcId="{25046599-2E3B-494A-B08C-ED97C69A9492}" destId="{990534DA-1593-4E93-BCDE-8392A04C6EFE}" srcOrd="2" destOrd="0" presId="urn:microsoft.com/office/officeart/2018/2/layout/IconCircleList"/>
    <dgm:cxn modelId="{6CC7928A-2136-451B-A550-58A34091C7D1}" type="presParOf" srcId="{25046599-2E3B-494A-B08C-ED97C69A9492}" destId="{4B357B67-D24C-4458-88CC-D1D73ED14951}" srcOrd="3" destOrd="0" presId="urn:microsoft.com/office/officeart/2018/2/layout/IconCircleList"/>
    <dgm:cxn modelId="{C631E70C-1F96-4FBC-A52E-4AA03FA7E68E}" type="presParOf" srcId="{FDA5C0C0-E85D-44AE-8EF0-E86101E80411}" destId="{21E87B03-0D9D-43D0-ADFE-35AA573B8301}" srcOrd="5" destOrd="0" presId="urn:microsoft.com/office/officeart/2018/2/layout/IconCircleList"/>
    <dgm:cxn modelId="{A271A2D6-9354-413B-A666-32982125E5D1}" type="presParOf" srcId="{FDA5C0C0-E85D-44AE-8EF0-E86101E80411}" destId="{88BA946C-68A9-41E2-A2B9-21980D59AA0F}" srcOrd="6" destOrd="0" presId="urn:microsoft.com/office/officeart/2018/2/layout/IconCircleList"/>
    <dgm:cxn modelId="{A91204CA-FF21-4DDB-A7D8-F8FF70C24B90}" type="presParOf" srcId="{88BA946C-68A9-41E2-A2B9-21980D59AA0F}" destId="{E0E75D73-3D7E-4FDE-AFA3-D8BF6DA3C8DB}" srcOrd="0" destOrd="0" presId="urn:microsoft.com/office/officeart/2018/2/layout/IconCircleList"/>
    <dgm:cxn modelId="{D29E7388-8380-4D20-95E1-1446E018B23D}" type="presParOf" srcId="{88BA946C-68A9-41E2-A2B9-21980D59AA0F}" destId="{3163AE50-CE59-4A31-9DF7-67366B9A96E5}" srcOrd="1" destOrd="0" presId="urn:microsoft.com/office/officeart/2018/2/layout/IconCircleList"/>
    <dgm:cxn modelId="{F3E6604C-42C2-4DF0-94E2-5CB1E5E2C84C}" type="presParOf" srcId="{88BA946C-68A9-41E2-A2B9-21980D59AA0F}" destId="{BDE79B34-E323-40AF-8C07-F9801895C988}" srcOrd="2" destOrd="0" presId="urn:microsoft.com/office/officeart/2018/2/layout/IconCircleList"/>
    <dgm:cxn modelId="{E84888C4-96EC-465E-B441-2E0E2DF73258}" type="presParOf" srcId="{88BA946C-68A9-41E2-A2B9-21980D59AA0F}" destId="{0FCF3A01-CCA1-4592-92AE-939AF046EE66}" srcOrd="3" destOrd="0" presId="urn:microsoft.com/office/officeart/2018/2/layout/IconCircleList"/>
    <dgm:cxn modelId="{98B4C6D6-9BCC-4F25-A5F3-90665D24618C}" type="presParOf" srcId="{FDA5C0C0-E85D-44AE-8EF0-E86101E80411}" destId="{3E8A0BD5-5EF2-43BF-AF0A-6609298C2454}" srcOrd="7" destOrd="0" presId="urn:microsoft.com/office/officeart/2018/2/layout/IconCircleList"/>
    <dgm:cxn modelId="{B2ACB7A3-D889-4D6B-8B8F-1EA126E6DE69}" type="presParOf" srcId="{FDA5C0C0-E85D-44AE-8EF0-E86101E80411}" destId="{52BA15BD-EE9C-4A42-907B-7F180EB8D79E}" srcOrd="8" destOrd="0" presId="urn:microsoft.com/office/officeart/2018/2/layout/IconCircleList"/>
    <dgm:cxn modelId="{F200976F-657C-42C9-9945-BCF1FDA457CB}" type="presParOf" srcId="{52BA15BD-EE9C-4A42-907B-7F180EB8D79E}" destId="{91A96406-E895-4D04-9872-1F0EA710B31D}" srcOrd="0" destOrd="0" presId="urn:microsoft.com/office/officeart/2018/2/layout/IconCircleList"/>
    <dgm:cxn modelId="{F9F181DA-C80B-475D-BA0B-58FE97F68A9A}" type="presParOf" srcId="{52BA15BD-EE9C-4A42-907B-7F180EB8D79E}" destId="{21E619BB-BBDB-47ED-9491-8FCE807101A2}" srcOrd="1" destOrd="0" presId="urn:microsoft.com/office/officeart/2018/2/layout/IconCircleList"/>
    <dgm:cxn modelId="{ACFE4602-DED7-48D8-AF4C-6741E804D39B}" type="presParOf" srcId="{52BA15BD-EE9C-4A42-907B-7F180EB8D79E}" destId="{F5B3E19E-6D61-4662-A6FE-803C0D79E093}" srcOrd="2" destOrd="0" presId="urn:microsoft.com/office/officeart/2018/2/layout/IconCircleList"/>
    <dgm:cxn modelId="{484E7C34-DD38-40CF-83D7-B78ED3C52456}" type="presParOf" srcId="{52BA15BD-EE9C-4A42-907B-7F180EB8D79E}" destId="{8745DCFB-49E5-47AB-8701-9AC966052D63}" srcOrd="3" destOrd="0" presId="urn:microsoft.com/office/officeart/2018/2/layout/IconCircleList"/>
    <dgm:cxn modelId="{70C7A38F-1411-405E-BED8-1581129D3042}" type="presParOf" srcId="{FDA5C0C0-E85D-44AE-8EF0-E86101E80411}" destId="{BE7023E1-7FB0-442C-91D7-6CAD8284113B}" srcOrd="9" destOrd="0" presId="urn:microsoft.com/office/officeart/2018/2/layout/IconCircleList"/>
    <dgm:cxn modelId="{F5C14253-B0AD-4A56-9D91-CC024BE9E126}" type="presParOf" srcId="{FDA5C0C0-E85D-44AE-8EF0-E86101E80411}" destId="{9B077303-DA20-481B-A32A-F4EB2633174B}" srcOrd="10" destOrd="0" presId="urn:microsoft.com/office/officeart/2018/2/layout/IconCircleList"/>
    <dgm:cxn modelId="{B58F9155-A7E1-4685-8452-A7ADCC474E2F}" type="presParOf" srcId="{9B077303-DA20-481B-A32A-F4EB2633174B}" destId="{A89B6F53-9EDE-431D-B3E9-ACF571ECF622}" srcOrd="0" destOrd="0" presId="urn:microsoft.com/office/officeart/2018/2/layout/IconCircleList"/>
    <dgm:cxn modelId="{D70F07FF-7947-4537-9C30-F63C83BEAC2F}" type="presParOf" srcId="{9B077303-DA20-481B-A32A-F4EB2633174B}" destId="{33EB9E4A-4686-4119-8A49-2A440B8DD6D5}" srcOrd="1" destOrd="0" presId="urn:microsoft.com/office/officeart/2018/2/layout/IconCircleList"/>
    <dgm:cxn modelId="{42DBC40F-CD1E-43A5-9936-8FDCF43C1803}" type="presParOf" srcId="{9B077303-DA20-481B-A32A-F4EB2633174B}" destId="{0576BC39-DF60-43F7-93D4-33E7C720B570}" srcOrd="2" destOrd="0" presId="urn:microsoft.com/office/officeart/2018/2/layout/IconCircleList"/>
    <dgm:cxn modelId="{564739D0-4044-4BB6-8BE9-826C181ED6AB}" type="presParOf" srcId="{9B077303-DA20-481B-A32A-F4EB2633174B}" destId="{22A14483-D3A2-41E3-9696-C38A5A41446C}" srcOrd="3" destOrd="0" presId="urn:microsoft.com/office/officeart/2018/2/layout/IconCircleList"/>
    <dgm:cxn modelId="{FD5BE7BB-1980-4559-9EED-259AC8E6B159}" type="presParOf" srcId="{FDA5C0C0-E85D-44AE-8EF0-E86101E80411}" destId="{C5F313F7-5A13-4032-A16F-27BDD54A13FA}" srcOrd="11" destOrd="0" presId="urn:microsoft.com/office/officeart/2018/2/layout/IconCircleList"/>
    <dgm:cxn modelId="{87D7DEC9-7C36-4E12-A81A-985073FF3324}" type="presParOf" srcId="{FDA5C0C0-E85D-44AE-8EF0-E86101E80411}" destId="{16ACDD13-B97F-4277-A5C0-FA6AC4DFB6CF}" srcOrd="12" destOrd="0" presId="urn:microsoft.com/office/officeart/2018/2/layout/IconCircleList"/>
    <dgm:cxn modelId="{10220AA5-1FD1-4883-828A-D2C6C2AFBB1E}" type="presParOf" srcId="{16ACDD13-B97F-4277-A5C0-FA6AC4DFB6CF}" destId="{B7E23604-B3BC-45A4-92AB-C490A234BF45}" srcOrd="0" destOrd="0" presId="urn:microsoft.com/office/officeart/2018/2/layout/IconCircleList"/>
    <dgm:cxn modelId="{41128000-B84D-4838-BA6B-E470C64B0DDC}" type="presParOf" srcId="{16ACDD13-B97F-4277-A5C0-FA6AC4DFB6CF}" destId="{ED77C134-62B1-410C-846B-9746945B845D}" srcOrd="1" destOrd="0" presId="urn:microsoft.com/office/officeart/2018/2/layout/IconCircleList"/>
    <dgm:cxn modelId="{C8C1D098-AAE1-44F4-BB04-D0465A9367E8}" type="presParOf" srcId="{16ACDD13-B97F-4277-A5C0-FA6AC4DFB6CF}" destId="{92A25743-724F-4C7E-9550-B1C814E9180C}" srcOrd="2" destOrd="0" presId="urn:microsoft.com/office/officeart/2018/2/layout/IconCircleList"/>
    <dgm:cxn modelId="{C3F8A99A-5E9B-4DCD-9EDB-07914E280AF3}" type="presParOf" srcId="{16ACDD13-B97F-4277-A5C0-FA6AC4DFB6CF}" destId="{C88B7BED-A6D1-409D-B537-D05A975BDFF4}" srcOrd="3" destOrd="0" presId="urn:microsoft.com/office/officeart/2018/2/layout/IconCircleList"/>
    <dgm:cxn modelId="{9F4D9E43-A823-483F-8CE0-52A73F1CFED7}" type="presParOf" srcId="{FDA5C0C0-E85D-44AE-8EF0-E86101E80411}" destId="{E2168627-C8CB-401F-A667-0E3FC399472B}" srcOrd="13" destOrd="0" presId="urn:microsoft.com/office/officeart/2018/2/layout/IconCircleList"/>
    <dgm:cxn modelId="{DFE4127C-194E-4CB1-B5FB-859FEC26A60E}" type="presParOf" srcId="{FDA5C0C0-E85D-44AE-8EF0-E86101E80411}" destId="{941A7794-EC6C-4914-B922-356A94FB97DF}" srcOrd="14" destOrd="0" presId="urn:microsoft.com/office/officeart/2018/2/layout/IconCircleList"/>
    <dgm:cxn modelId="{8067F476-8E27-4CD4-85C0-1CFC21E5774F}" type="presParOf" srcId="{941A7794-EC6C-4914-B922-356A94FB97DF}" destId="{4F173CB0-03C0-4584-B659-6BD0C3AE0E98}" srcOrd="0" destOrd="0" presId="urn:microsoft.com/office/officeart/2018/2/layout/IconCircleList"/>
    <dgm:cxn modelId="{EA4FD8FE-D270-45B4-8E2E-8CD4852B5CC0}" type="presParOf" srcId="{941A7794-EC6C-4914-B922-356A94FB97DF}" destId="{BBF25154-EEBF-45CD-B33A-0C955CA622CF}" srcOrd="1" destOrd="0" presId="urn:microsoft.com/office/officeart/2018/2/layout/IconCircleList"/>
    <dgm:cxn modelId="{64EC0196-0B8A-432F-9593-3678DDAB688F}" type="presParOf" srcId="{941A7794-EC6C-4914-B922-356A94FB97DF}" destId="{F7084AE5-8B83-4EC6-9407-A52BD3324BF1}" srcOrd="2" destOrd="0" presId="urn:microsoft.com/office/officeart/2018/2/layout/IconCircleList"/>
    <dgm:cxn modelId="{0C66439D-6F00-43A4-88D7-5040E5A82A21}" type="presParOf" srcId="{941A7794-EC6C-4914-B922-356A94FB97DF}" destId="{FE219EC9-41C6-4F0F-B9B9-967C3A2F222A}"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299EF692-E69C-4A8D-A264-541F1D79E178}"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52A7BA86-4873-477C-8884-779B90AAA646}">
      <dgm:prSet custT="1"/>
      <dgm:spPr/>
      <dgm:t>
        <a:bodyPr/>
        <a:lstStyle/>
        <a:p>
          <a:pPr>
            <a:lnSpc>
              <a:spcPct val="100000"/>
            </a:lnSpc>
          </a:pPr>
          <a:r>
            <a:rPr lang="en-US" sz="1400" b="0" i="0">
              <a:solidFill>
                <a:schemeClr val="bg1"/>
              </a:solidFill>
            </a:rPr>
            <a:t>Establish an open communication culture in which the perspective of employees is valued </a:t>
          </a:r>
          <a:endParaRPr lang="en-US" sz="1400">
            <a:solidFill>
              <a:schemeClr val="bg1"/>
            </a:solidFill>
          </a:endParaRPr>
        </a:p>
      </dgm:t>
    </dgm:pt>
    <dgm:pt modelId="{2BDBA7C6-5EB1-4377-805E-6109B5364925}" type="parTrans" cxnId="{FF5DFBB2-894F-41AF-B389-94D735809D8E}">
      <dgm:prSet/>
      <dgm:spPr/>
      <dgm:t>
        <a:bodyPr/>
        <a:lstStyle/>
        <a:p>
          <a:endParaRPr lang="en-US"/>
        </a:p>
      </dgm:t>
    </dgm:pt>
    <dgm:pt modelId="{3FBE6317-C162-4AA1-AA65-2C5D0FE0C45A}" type="sibTrans" cxnId="{FF5DFBB2-894F-41AF-B389-94D735809D8E}">
      <dgm:prSet/>
      <dgm:spPr/>
      <dgm:t>
        <a:bodyPr/>
        <a:lstStyle/>
        <a:p>
          <a:pPr>
            <a:lnSpc>
              <a:spcPct val="100000"/>
            </a:lnSpc>
          </a:pPr>
          <a:endParaRPr lang="en-US"/>
        </a:p>
      </dgm:t>
    </dgm:pt>
    <dgm:pt modelId="{1DF614AB-1EC7-4B4B-A1EA-60C9B0639C84}">
      <dgm:prSet custT="1"/>
      <dgm:spPr/>
      <dgm:t>
        <a:bodyPr/>
        <a:lstStyle/>
        <a:p>
          <a:pPr>
            <a:lnSpc>
              <a:spcPct val="100000"/>
            </a:lnSpc>
          </a:pPr>
          <a:r>
            <a:rPr lang="en-US" sz="1400" b="0" i="0" kern="1200">
              <a:solidFill>
                <a:schemeClr val="bg1"/>
              </a:solidFill>
              <a:latin typeface="Calibri" panose="020F0502020204030204"/>
              <a:ea typeface="+mn-ea"/>
              <a:cs typeface="+mn-cs"/>
            </a:rPr>
            <a:t>Plan regular meetings between managers and employees to exchange ideas and the latest developments</a:t>
          </a:r>
          <a:endParaRPr lang="de-DE" sz="1400" b="0" i="0" kern="1200">
            <a:solidFill>
              <a:schemeClr val="bg1"/>
            </a:solidFill>
            <a:latin typeface="Calibri" panose="020F0502020204030204"/>
            <a:ea typeface="+mn-ea"/>
            <a:cs typeface="+mn-cs"/>
          </a:endParaRPr>
        </a:p>
        <a:p>
          <a:pPr marL="0" lvl="0" indent="0" algn="l" defTabSz="622300">
            <a:lnSpc>
              <a:spcPct val="100000"/>
            </a:lnSpc>
            <a:spcBef>
              <a:spcPct val="0"/>
            </a:spcBef>
            <a:spcAft>
              <a:spcPct val="35000"/>
            </a:spcAft>
            <a:buNone/>
          </a:pPr>
          <a:endParaRPr lang="en-US" sz="1400" b="0" i="0" kern="1200">
            <a:solidFill>
              <a:schemeClr val="bg1"/>
            </a:solidFill>
            <a:latin typeface="Calibri" panose="020F0502020204030204"/>
            <a:ea typeface="+mn-ea"/>
            <a:cs typeface="+mn-cs"/>
          </a:endParaRPr>
        </a:p>
      </dgm:t>
    </dgm:pt>
    <dgm:pt modelId="{5112C98A-6C66-4B45-9B79-144D660F0906}" type="parTrans" cxnId="{FA4C22D3-E769-4E0F-8582-19CFF5834E21}">
      <dgm:prSet/>
      <dgm:spPr/>
      <dgm:t>
        <a:bodyPr/>
        <a:lstStyle/>
        <a:p>
          <a:endParaRPr lang="en-US"/>
        </a:p>
      </dgm:t>
    </dgm:pt>
    <dgm:pt modelId="{9D6B951F-9C6B-4D1C-BEAF-80798F5DCEF8}" type="sibTrans" cxnId="{FA4C22D3-E769-4E0F-8582-19CFF5834E21}">
      <dgm:prSet/>
      <dgm:spPr/>
      <dgm:t>
        <a:bodyPr/>
        <a:lstStyle/>
        <a:p>
          <a:pPr>
            <a:lnSpc>
              <a:spcPct val="100000"/>
            </a:lnSpc>
          </a:pPr>
          <a:endParaRPr lang="en-US"/>
        </a:p>
      </dgm:t>
    </dgm:pt>
    <dgm:pt modelId="{27E2A66E-6AC6-46C0-B449-2498DC41756A}">
      <dgm:prSet custT="1"/>
      <dgm:spPr/>
      <dgm:t>
        <a:bodyPr/>
        <a:lstStyle/>
        <a:p>
          <a:pPr>
            <a:lnSpc>
              <a:spcPct val="100000"/>
            </a:lnSpc>
          </a:pPr>
          <a:r>
            <a:rPr lang="en-US" sz="1400" b="0" i="0">
              <a:solidFill>
                <a:schemeClr val="bg1"/>
              </a:solidFill>
            </a:rPr>
            <a:t>Manager training can foster a motivated and strong leadership team</a:t>
          </a:r>
          <a:endParaRPr lang="de-DE" sz="1400" b="0" i="0">
            <a:solidFill>
              <a:schemeClr val="bg1"/>
            </a:solidFill>
          </a:endParaRPr>
        </a:p>
        <a:p>
          <a:pPr>
            <a:lnSpc>
              <a:spcPct val="100000"/>
            </a:lnSpc>
          </a:pPr>
          <a:endParaRPr lang="en-US" sz="1400">
            <a:solidFill>
              <a:schemeClr val="bg1"/>
            </a:solidFill>
          </a:endParaRPr>
        </a:p>
      </dgm:t>
    </dgm:pt>
    <dgm:pt modelId="{76C7608A-FFA2-4B66-8754-93A8C1F09F2B}" type="parTrans" cxnId="{6BCD355B-8A9F-460C-93F3-4BD3EB0B0241}">
      <dgm:prSet/>
      <dgm:spPr/>
      <dgm:t>
        <a:bodyPr/>
        <a:lstStyle/>
        <a:p>
          <a:endParaRPr lang="en-US"/>
        </a:p>
      </dgm:t>
    </dgm:pt>
    <dgm:pt modelId="{79053C06-E7BF-4BE9-8BA9-154745C12B94}" type="sibTrans" cxnId="{6BCD355B-8A9F-460C-93F3-4BD3EB0B0241}">
      <dgm:prSet/>
      <dgm:spPr/>
      <dgm:t>
        <a:bodyPr/>
        <a:lstStyle/>
        <a:p>
          <a:pPr>
            <a:lnSpc>
              <a:spcPct val="100000"/>
            </a:lnSpc>
          </a:pPr>
          <a:endParaRPr lang="en-US"/>
        </a:p>
      </dgm:t>
    </dgm:pt>
    <dgm:pt modelId="{A2418EA2-BAE7-4CBC-BE6F-C4FD0E93051B}">
      <dgm:prSet custT="1"/>
      <dgm:spPr/>
      <dgm:t>
        <a:bodyPr/>
        <a:lstStyle/>
        <a:p>
          <a:pPr>
            <a:lnSpc>
              <a:spcPct val="100000"/>
            </a:lnSpc>
          </a:pPr>
          <a:r>
            <a:rPr lang="en-US" sz="1400" b="0" i="0">
              <a:solidFill>
                <a:schemeClr val="bg1"/>
              </a:solidFill>
            </a:rPr>
            <a:t>Create a safe working environment and train others to take care</a:t>
          </a:r>
          <a:endParaRPr lang="de-DE" sz="1400" b="0" i="0">
            <a:solidFill>
              <a:schemeClr val="bg1"/>
            </a:solidFill>
          </a:endParaRPr>
        </a:p>
        <a:p>
          <a:pPr>
            <a:lnSpc>
              <a:spcPct val="100000"/>
            </a:lnSpc>
          </a:pPr>
          <a:endParaRPr lang="en-US" sz="1400">
            <a:solidFill>
              <a:schemeClr val="bg1"/>
            </a:solidFill>
          </a:endParaRPr>
        </a:p>
      </dgm:t>
    </dgm:pt>
    <dgm:pt modelId="{6BB1A80A-9D02-466F-93E2-C1BBF3F63DB9}" type="parTrans" cxnId="{31F19DA7-1075-4177-ADA6-F35034755EF9}">
      <dgm:prSet/>
      <dgm:spPr/>
      <dgm:t>
        <a:bodyPr/>
        <a:lstStyle/>
        <a:p>
          <a:endParaRPr lang="en-US"/>
        </a:p>
      </dgm:t>
    </dgm:pt>
    <dgm:pt modelId="{A3DDAE05-330F-41D8-9292-11A70DA0DDA0}" type="sibTrans" cxnId="{31F19DA7-1075-4177-ADA6-F35034755EF9}">
      <dgm:prSet/>
      <dgm:spPr/>
      <dgm:t>
        <a:bodyPr/>
        <a:lstStyle/>
        <a:p>
          <a:pPr>
            <a:lnSpc>
              <a:spcPct val="100000"/>
            </a:lnSpc>
          </a:pPr>
          <a:endParaRPr lang="en-US"/>
        </a:p>
      </dgm:t>
    </dgm:pt>
    <dgm:pt modelId="{9C7306B0-9128-422A-805D-EC1826797D13}">
      <dgm:prSet custT="1"/>
      <dgm:spPr/>
      <dgm:t>
        <a:bodyPr/>
        <a:lstStyle/>
        <a:p>
          <a:pPr>
            <a:lnSpc>
              <a:spcPct val="100000"/>
            </a:lnSpc>
          </a:pPr>
          <a:r>
            <a:rPr lang="en-US" sz="1400" b="0" i="0">
              <a:solidFill>
                <a:schemeClr val="bg1"/>
              </a:solidFill>
            </a:rPr>
            <a:t>Plan and discuss responsibilities with your employees</a:t>
          </a:r>
          <a:endParaRPr lang="de-DE" sz="1400" b="0" i="0">
            <a:solidFill>
              <a:schemeClr val="bg1"/>
            </a:solidFill>
          </a:endParaRPr>
        </a:p>
        <a:p>
          <a:pPr>
            <a:lnSpc>
              <a:spcPct val="100000"/>
            </a:lnSpc>
          </a:pPr>
          <a:endParaRPr lang="en-US" sz="1400">
            <a:solidFill>
              <a:schemeClr val="bg1"/>
            </a:solidFill>
          </a:endParaRPr>
        </a:p>
      </dgm:t>
    </dgm:pt>
    <dgm:pt modelId="{A16AE764-37AE-4883-BCE2-18EBA590B813}" type="parTrans" cxnId="{AD2D1B41-7F51-41DD-B7AA-753927AE0700}">
      <dgm:prSet/>
      <dgm:spPr/>
      <dgm:t>
        <a:bodyPr/>
        <a:lstStyle/>
        <a:p>
          <a:endParaRPr lang="en-US"/>
        </a:p>
      </dgm:t>
    </dgm:pt>
    <dgm:pt modelId="{46ECFBFF-A845-4400-B7EF-4B8E6C7F96A2}" type="sibTrans" cxnId="{AD2D1B41-7F51-41DD-B7AA-753927AE0700}">
      <dgm:prSet/>
      <dgm:spPr/>
      <dgm:t>
        <a:bodyPr/>
        <a:lstStyle/>
        <a:p>
          <a:pPr>
            <a:lnSpc>
              <a:spcPct val="100000"/>
            </a:lnSpc>
          </a:pPr>
          <a:endParaRPr lang="en-US"/>
        </a:p>
      </dgm:t>
    </dgm:pt>
    <dgm:pt modelId="{13BD1A8C-A787-4DD6-AF32-F69C01FD3201}">
      <dgm:prSet custT="1"/>
      <dgm:spPr/>
      <dgm:t>
        <a:bodyPr/>
        <a:lstStyle/>
        <a:p>
          <a:pPr>
            <a:lnSpc>
              <a:spcPct val="100000"/>
            </a:lnSpc>
          </a:pPr>
          <a:r>
            <a:rPr lang="en-US" sz="1400" b="0" i="0" dirty="0">
              <a:solidFill>
                <a:schemeClr val="bg1"/>
              </a:solidFill>
            </a:rPr>
            <a:t>Reduce dependencies on individual employees</a:t>
          </a:r>
          <a:endParaRPr lang="de-DE" sz="1400" b="0" i="0" dirty="0">
            <a:solidFill>
              <a:schemeClr val="bg1"/>
            </a:solidFill>
          </a:endParaRPr>
        </a:p>
        <a:p>
          <a:pPr>
            <a:lnSpc>
              <a:spcPct val="100000"/>
            </a:lnSpc>
          </a:pPr>
          <a:endParaRPr lang="en-US" sz="1400" dirty="0">
            <a:solidFill>
              <a:schemeClr val="bg1"/>
            </a:solidFill>
          </a:endParaRPr>
        </a:p>
      </dgm:t>
    </dgm:pt>
    <dgm:pt modelId="{C037142A-58BF-4C8F-8E95-05E4EBB3DC86}" type="parTrans" cxnId="{06A682AD-3364-4980-B652-C791CDDD803E}">
      <dgm:prSet/>
      <dgm:spPr/>
      <dgm:t>
        <a:bodyPr/>
        <a:lstStyle/>
        <a:p>
          <a:endParaRPr lang="en-US"/>
        </a:p>
      </dgm:t>
    </dgm:pt>
    <dgm:pt modelId="{58E50349-8B13-48C6-921D-992D2F458455}" type="sibTrans" cxnId="{06A682AD-3364-4980-B652-C791CDDD803E}">
      <dgm:prSet/>
      <dgm:spPr/>
      <dgm:t>
        <a:bodyPr/>
        <a:lstStyle/>
        <a:p>
          <a:pPr>
            <a:lnSpc>
              <a:spcPct val="100000"/>
            </a:lnSpc>
          </a:pPr>
          <a:endParaRPr lang="en-US"/>
        </a:p>
      </dgm:t>
    </dgm:pt>
    <dgm:pt modelId="{A1D85CFE-5710-46C9-8C83-6665DA602AEA}" type="pres">
      <dgm:prSet presAssocID="{299EF692-E69C-4A8D-A264-541F1D79E178}" presName="root" presStyleCnt="0">
        <dgm:presLayoutVars>
          <dgm:dir/>
          <dgm:resizeHandles val="exact"/>
        </dgm:presLayoutVars>
      </dgm:prSet>
      <dgm:spPr/>
    </dgm:pt>
    <dgm:pt modelId="{FDA5C0C0-E85D-44AE-8EF0-E86101E80411}" type="pres">
      <dgm:prSet presAssocID="{299EF692-E69C-4A8D-A264-541F1D79E178}" presName="container" presStyleCnt="0">
        <dgm:presLayoutVars>
          <dgm:dir/>
          <dgm:resizeHandles val="exact"/>
        </dgm:presLayoutVars>
      </dgm:prSet>
      <dgm:spPr/>
    </dgm:pt>
    <dgm:pt modelId="{91276CBB-7D30-4070-B938-934EF310816F}" type="pres">
      <dgm:prSet presAssocID="{52A7BA86-4873-477C-8884-779B90AAA646}" presName="compNode" presStyleCnt="0"/>
      <dgm:spPr/>
    </dgm:pt>
    <dgm:pt modelId="{91E49F7E-45F8-4AAA-A3AC-4BBEABAB4CEF}" type="pres">
      <dgm:prSet presAssocID="{52A7BA86-4873-477C-8884-779B90AAA646}" presName="iconBgRect" presStyleLbl="bgShp" presStyleIdx="0" presStyleCnt="6"/>
      <dgm:spPr>
        <a:solidFill>
          <a:srgbClr val="916395"/>
        </a:solidFill>
      </dgm:spPr>
    </dgm:pt>
    <dgm:pt modelId="{18D78485-B38C-4DD7-844A-0FD8B9887D65}" type="pres">
      <dgm:prSet presAssocID="{52A7BA86-4873-477C-8884-779B90AAA646}"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at"/>
        </a:ext>
      </dgm:extLst>
    </dgm:pt>
    <dgm:pt modelId="{AA258728-FA42-49F9-8417-9136CF0C40C6}" type="pres">
      <dgm:prSet presAssocID="{52A7BA86-4873-477C-8884-779B90AAA646}" presName="spaceRect" presStyleCnt="0"/>
      <dgm:spPr/>
    </dgm:pt>
    <dgm:pt modelId="{F60B294A-E74C-4E4E-A3B8-F33FEAC7218B}" type="pres">
      <dgm:prSet presAssocID="{52A7BA86-4873-477C-8884-779B90AAA646}" presName="textRect" presStyleLbl="revTx" presStyleIdx="0" presStyleCnt="6" custScaleX="133861" custLinFactNeighborX="12277" custLinFactNeighborY="-328">
        <dgm:presLayoutVars>
          <dgm:chMax val="1"/>
          <dgm:chPref val="1"/>
        </dgm:presLayoutVars>
      </dgm:prSet>
      <dgm:spPr/>
    </dgm:pt>
    <dgm:pt modelId="{6B3B5B90-F4A0-4090-A432-FBBABEA63901}" type="pres">
      <dgm:prSet presAssocID="{3FBE6317-C162-4AA1-AA65-2C5D0FE0C45A}" presName="sibTrans" presStyleLbl="sibTrans2D1" presStyleIdx="0" presStyleCnt="0"/>
      <dgm:spPr/>
    </dgm:pt>
    <dgm:pt modelId="{BADBA8E7-5AFC-4F04-98D9-7B44C249D46A}" type="pres">
      <dgm:prSet presAssocID="{1DF614AB-1EC7-4B4B-A1EA-60C9B0639C84}" presName="compNode" presStyleCnt="0"/>
      <dgm:spPr/>
    </dgm:pt>
    <dgm:pt modelId="{095C6F75-38EC-4822-BAE9-B15DADA586A3}" type="pres">
      <dgm:prSet presAssocID="{1DF614AB-1EC7-4B4B-A1EA-60C9B0639C84}" presName="iconBgRect" presStyleLbl="bgShp" presStyleIdx="1" presStyleCnt="6"/>
      <dgm:spPr>
        <a:solidFill>
          <a:srgbClr val="916395"/>
        </a:solidFill>
      </dgm:spPr>
    </dgm:pt>
    <dgm:pt modelId="{14F56EC6-FF3E-4318-AE18-68CD2B9E0DF0}" type="pres">
      <dgm:prSet presAssocID="{1DF614AB-1EC7-4B4B-A1EA-60C9B0639C84}"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eeting"/>
        </a:ext>
      </dgm:extLst>
    </dgm:pt>
    <dgm:pt modelId="{1B981F2C-8593-49B2-B4C5-97A69843E301}" type="pres">
      <dgm:prSet presAssocID="{1DF614AB-1EC7-4B4B-A1EA-60C9B0639C84}" presName="spaceRect" presStyleCnt="0"/>
      <dgm:spPr/>
    </dgm:pt>
    <dgm:pt modelId="{12481765-758F-427F-8384-57962F51CFB9}" type="pres">
      <dgm:prSet presAssocID="{1DF614AB-1EC7-4B4B-A1EA-60C9B0639C84}" presName="textRect" presStyleLbl="revTx" presStyleIdx="1" presStyleCnt="6" custScaleX="120736" custLinFactNeighborX="7864" custLinFactNeighborY="41459">
        <dgm:presLayoutVars>
          <dgm:chMax val="1"/>
          <dgm:chPref val="1"/>
        </dgm:presLayoutVars>
      </dgm:prSet>
      <dgm:spPr/>
    </dgm:pt>
    <dgm:pt modelId="{415A949F-6C95-4CF7-9D0A-2C48519DC9AC}" type="pres">
      <dgm:prSet presAssocID="{9D6B951F-9C6B-4D1C-BEAF-80798F5DCEF8}" presName="sibTrans" presStyleLbl="sibTrans2D1" presStyleIdx="0" presStyleCnt="0"/>
      <dgm:spPr/>
    </dgm:pt>
    <dgm:pt modelId="{25046599-2E3B-494A-B08C-ED97C69A9492}" type="pres">
      <dgm:prSet presAssocID="{27E2A66E-6AC6-46C0-B449-2498DC41756A}" presName="compNode" presStyleCnt="0"/>
      <dgm:spPr/>
    </dgm:pt>
    <dgm:pt modelId="{BF001E6C-BA61-4AD1-8B52-E6241D4DD149}" type="pres">
      <dgm:prSet presAssocID="{27E2A66E-6AC6-46C0-B449-2498DC41756A}" presName="iconBgRect" presStyleLbl="bgShp" presStyleIdx="2" presStyleCnt="6"/>
      <dgm:spPr>
        <a:solidFill>
          <a:srgbClr val="916395"/>
        </a:solidFill>
      </dgm:spPr>
    </dgm:pt>
    <dgm:pt modelId="{7C8B9DC0-9012-425C-9444-B40CB7A6B6D5}" type="pres">
      <dgm:prSet presAssocID="{27E2A66E-6AC6-46C0-B449-2498DC41756A}"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ead with Gears"/>
        </a:ext>
      </dgm:extLst>
    </dgm:pt>
    <dgm:pt modelId="{990534DA-1593-4E93-BCDE-8392A04C6EFE}" type="pres">
      <dgm:prSet presAssocID="{27E2A66E-6AC6-46C0-B449-2498DC41756A}" presName="spaceRect" presStyleCnt="0"/>
      <dgm:spPr/>
    </dgm:pt>
    <dgm:pt modelId="{4B357B67-D24C-4458-88CC-D1D73ED14951}" type="pres">
      <dgm:prSet presAssocID="{27E2A66E-6AC6-46C0-B449-2498DC41756A}" presName="textRect" presStyleLbl="revTx" presStyleIdx="2" presStyleCnt="6" custScaleX="133301" custLinFactNeighborX="12277" custLinFactNeighborY="18710">
        <dgm:presLayoutVars>
          <dgm:chMax val="1"/>
          <dgm:chPref val="1"/>
        </dgm:presLayoutVars>
      </dgm:prSet>
      <dgm:spPr/>
    </dgm:pt>
    <dgm:pt modelId="{21E87B03-0D9D-43D0-ADFE-35AA573B8301}" type="pres">
      <dgm:prSet presAssocID="{79053C06-E7BF-4BE9-8BA9-154745C12B94}" presName="sibTrans" presStyleLbl="sibTrans2D1" presStyleIdx="0" presStyleCnt="0"/>
      <dgm:spPr/>
    </dgm:pt>
    <dgm:pt modelId="{88BA946C-68A9-41E2-A2B9-21980D59AA0F}" type="pres">
      <dgm:prSet presAssocID="{A2418EA2-BAE7-4CBC-BE6F-C4FD0E93051B}" presName="compNode" presStyleCnt="0"/>
      <dgm:spPr/>
    </dgm:pt>
    <dgm:pt modelId="{E0E75D73-3D7E-4FDE-AFA3-D8BF6DA3C8DB}" type="pres">
      <dgm:prSet presAssocID="{A2418EA2-BAE7-4CBC-BE6F-C4FD0E93051B}" presName="iconBgRect" presStyleLbl="bgShp" presStyleIdx="3" presStyleCnt="6"/>
      <dgm:spPr>
        <a:solidFill>
          <a:srgbClr val="916395"/>
        </a:solidFill>
      </dgm:spPr>
    </dgm:pt>
    <dgm:pt modelId="{3163AE50-CE59-4A31-9DF7-67366B9A96E5}" type="pres">
      <dgm:prSet presAssocID="{A2418EA2-BAE7-4CBC-BE6F-C4FD0E93051B}" presName="iconRect" presStyleLbl="node1" presStyleIdx="3" presStyleCnt="6"/>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Marke Herz mit einfarbiger Füllung"/>
        </a:ext>
      </dgm:extLst>
    </dgm:pt>
    <dgm:pt modelId="{BDE79B34-E323-40AF-8C07-F9801895C988}" type="pres">
      <dgm:prSet presAssocID="{A2418EA2-BAE7-4CBC-BE6F-C4FD0E93051B}" presName="spaceRect" presStyleCnt="0"/>
      <dgm:spPr/>
    </dgm:pt>
    <dgm:pt modelId="{0FCF3A01-CCA1-4592-92AE-939AF046EE66}" type="pres">
      <dgm:prSet presAssocID="{A2418EA2-BAE7-4CBC-BE6F-C4FD0E93051B}" presName="textRect" presStyleLbl="revTx" presStyleIdx="3" presStyleCnt="6" custLinFactNeighborX="-2127" custLinFactNeighborY="50144">
        <dgm:presLayoutVars>
          <dgm:chMax val="1"/>
          <dgm:chPref val="1"/>
        </dgm:presLayoutVars>
      </dgm:prSet>
      <dgm:spPr/>
    </dgm:pt>
    <dgm:pt modelId="{3E8A0BD5-5EF2-43BF-AF0A-6609298C2454}" type="pres">
      <dgm:prSet presAssocID="{A3DDAE05-330F-41D8-9292-11A70DA0DDA0}" presName="sibTrans" presStyleLbl="sibTrans2D1" presStyleIdx="0" presStyleCnt="0"/>
      <dgm:spPr/>
    </dgm:pt>
    <dgm:pt modelId="{52BA15BD-EE9C-4A42-907B-7F180EB8D79E}" type="pres">
      <dgm:prSet presAssocID="{9C7306B0-9128-422A-805D-EC1826797D13}" presName="compNode" presStyleCnt="0"/>
      <dgm:spPr/>
    </dgm:pt>
    <dgm:pt modelId="{91A96406-E895-4D04-9872-1F0EA710B31D}" type="pres">
      <dgm:prSet presAssocID="{9C7306B0-9128-422A-805D-EC1826797D13}" presName="iconBgRect" presStyleLbl="bgShp" presStyleIdx="4" presStyleCnt="6"/>
      <dgm:spPr>
        <a:solidFill>
          <a:srgbClr val="916395"/>
        </a:solidFill>
      </dgm:spPr>
    </dgm:pt>
    <dgm:pt modelId="{21E619BB-BBDB-47ED-9491-8FCE807101A2}" type="pres">
      <dgm:prSet presAssocID="{9C7306B0-9128-422A-805D-EC1826797D13}"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Questions"/>
        </a:ext>
      </dgm:extLst>
    </dgm:pt>
    <dgm:pt modelId="{F5B3E19E-6D61-4662-A6FE-803C0D79E093}" type="pres">
      <dgm:prSet presAssocID="{9C7306B0-9128-422A-805D-EC1826797D13}" presName="spaceRect" presStyleCnt="0"/>
      <dgm:spPr/>
    </dgm:pt>
    <dgm:pt modelId="{8745DCFB-49E5-47AB-8701-9AC966052D63}" type="pres">
      <dgm:prSet presAssocID="{9C7306B0-9128-422A-805D-EC1826797D13}" presName="textRect" presStyleLbl="revTx" presStyleIdx="4" presStyleCnt="6" custScaleX="133301" custLinFactNeighborX="12277" custLinFactNeighborY="17039">
        <dgm:presLayoutVars>
          <dgm:chMax val="1"/>
          <dgm:chPref val="1"/>
        </dgm:presLayoutVars>
      </dgm:prSet>
      <dgm:spPr/>
    </dgm:pt>
    <dgm:pt modelId="{BE7023E1-7FB0-442C-91D7-6CAD8284113B}" type="pres">
      <dgm:prSet presAssocID="{46ECFBFF-A845-4400-B7EF-4B8E6C7F96A2}" presName="sibTrans" presStyleLbl="sibTrans2D1" presStyleIdx="0" presStyleCnt="0"/>
      <dgm:spPr/>
    </dgm:pt>
    <dgm:pt modelId="{9B077303-DA20-481B-A32A-F4EB2633174B}" type="pres">
      <dgm:prSet presAssocID="{13BD1A8C-A787-4DD6-AF32-F69C01FD3201}" presName="compNode" presStyleCnt="0"/>
      <dgm:spPr/>
    </dgm:pt>
    <dgm:pt modelId="{A89B6F53-9EDE-431D-B3E9-ACF571ECF622}" type="pres">
      <dgm:prSet presAssocID="{13BD1A8C-A787-4DD6-AF32-F69C01FD3201}" presName="iconBgRect" presStyleLbl="bgShp" presStyleIdx="5" presStyleCnt="6"/>
      <dgm:spPr>
        <a:solidFill>
          <a:srgbClr val="916395"/>
        </a:solidFill>
      </dgm:spPr>
    </dgm:pt>
    <dgm:pt modelId="{33EB9E4A-4686-4119-8A49-2A440B8DD6D5}" type="pres">
      <dgm:prSet presAssocID="{13BD1A8C-A787-4DD6-AF32-F69C01FD3201}"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Business Growth"/>
        </a:ext>
      </dgm:extLst>
    </dgm:pt>
    <dgm:pt modelId="{0576BC39-DF60-43F7-93D4-33E7C720B570}" type="pres">
      <dgm:prSet presAssocID="{13BD1A8C-A787-4DD6-AF32-F69C01FD3201}" presName="spaceRect" presStyleCnt="0"/>
      <dgm:spPr/>
    </dgm:pt>
    <dgm:pt modelId="{22A14483-D3A2-41E3-9696-C38A5A41446C}" type="pres">
      <dgm:prSet presAssocID="{13BD1A8C-A787-4DD6-AF32-F69C01FD3201}" presName="textRect" presStyleLbl="revTx" presStyleIdx="5" presStyleCnt="6" custLinFactNeighborX="-1350" custLinFactNeighborY="36772">
        <dgm:presLayoutVars>
          <dgm:chMax val="1"/>
          <dgm:chPref val="1"/>
        </dgm:presLayoutVars>
      </dgm:prSet>
      <dgm:spPr/>
    </dgm:pt>
  </dgm:ptLst>
  <dgm:cxnLst>
    <dgm:cxn modelId="{3557D318-4545-41D4-8F87-847571B7946C}" type="presOf" srcId="{1DF614AB-1EC7-4B4B-A1EA-60C9B0639C84}" destId="{12481765-758F-427F-8384-57962F51CFB9}" srcOrd="0" destOrd="0" presId="urn:microsoft.com/office/officeart/2018/2/layout/IconCircleList"/>
    <dgm:cxn modelId="{A416E32F-A6A1-4827-B1AC-4A1360187DF9}" type="presOf" srcId="{9C7306B0-9128-422A-805D-EC1826797D13}" destId="{8745DCFB-49E5-47AB-8701-9AC966052D63}" srcOrd="0" destOrd="0" presId="urn:microsoft.com/office/officeart/2018/2/layout/IconCircleList"/>
    <dgm:cxn modelId="{D448E740-CDF2-4E9C-B86B-AB5CCB54222D}" type="presOf" srcId="{A3DDAE05-330F-41D8-9292-11A70DA0DDA0}" destId="{3E8A0BD5-5EF2-43BF-AF0A-6609298C2454}" srcOrd="0" destOrd="0" presId="urn:microsoft.com/office/officeart/2018/2/layout/IconCircleList"/>
    <dgm:cxn modelId="{6BCD355B-8A9F-460C-93F3-4BD3EB0B0241}" srcId="{299EF692-E69C-4A8D-A264-541F1D79E178}" destId="{27E2A66E-6AC6-46C0-B449-2498DC41756A}" srcOrd="2" destOrd="0" parTransId="{76C7608A-FFA2-4B66-8754-93A8C1F09F2B}" sibTransId="{79053C06-E7BF-4BE9-8BA9-154745C12B94}"/>
    <dgm:cxn modelId="{AD2D1B41-7F51-41DD-B7AA-753927AE0700}" srcId="{299EF692-E69C-4A8D-A264-541F1D79E178}" destId="{9C7306B0-9128-422A-805D-EC1826797D13}" srcOrd="4" destOrd="0" parTransId="{A16AE764-37AE-4883-BCE2-18EBA590B813}" sibTransId="{46ECFBFF-A845-4400-B7EF-4B8E6C7F96A2}"/>
    <dgm:cxn modelId="{C69B996A-346B-46D5-8DE0-778F5E8CD928}" type="presOf" srcId="{9D6B951F-9C6B-4D1C-BEAF-80798F5DCEF8}" destId="{415A949F-6C95-4CF7-9D0A-2C48519DC9AC}" srcOrd="0" destOrd="0" presId="urn:microsoft.com/office/officeart/2018/2/layout/IconCircleList"/>
    <dgm:cxn modelId="{2E185E6F-E1A2-49B2-BD22-051150707695}" type="presOf" srcId="{A2418EA2-BAE7-4CBC-BE6F-C4FD0E93051B}" destId="{0FCF3A01-CCA1-4592-92AE-939AF046EE66}" srcOrd="0" destOrd="0" presId="urn:microsoft.com/office/officeart/2018/2/layout/IconCircleList"/>
    <dgm:cxn modelId="{0A6A9756-37E9-4B00-9D70-6D4BC8F3B38B}" type="presOf" srcId="{299EF692-E69C-4A8D-A264-541F1D79E178}" destId="{A1D85CFE-5710-46C9-8C83-6665DA602AEA}" srcOrd="0" destOrd="0" presId="urn:microsoft.com/office/officeart/2018/2/layout/IconCircleList"/>
    <dgm:cxn modelId="{205AFB91-030D-4F0D-9782-135AE878D221}" type="presOf" srcId="{79053C06-E7BF-4BE9-8BA9-154745C12B94}" destId="{21E87B03-0D9D-43D0-ADFE-35AA573B8301}" srcOrd="0" destOrd="0" presId="urn:microsoft.com/office/officeart/2018/2/layout/IconCircleList"/>
    <dgm:cxn modelId="{F084A093-747A-4654-89F8-8A8F0C1A5558}" type="presOf" srcId="{46ECFBFF-A845-4400-B7EF-4B8E6C7F96A2}" destId="{BE7023E1-7FB0-442C-91D7-6CAD8284113B}" srcOrd="0" destOrd="0" presId="urn:microsoft.com/office/officeart/2018/2/layout/IconCircleList"/>
    <dgm:cxn modelId="{31F19DA7-1075-4177-ADA6-F35034755EF9}" srcId="{299EF692-E69C-4A8D-A264-541F1D79E178}" destId="{A2418EA2-BAE7-4CBC-BE6F-C4FD0E93051B}" srcOrd="3" destOrd="0" parTransId="{6BB1A80A-9D02-466F-93E2-C1BBF3F63DB9}" sibTransId="{A3DDAE05-330F-41D8-9292-11A70DA0DDA0}"/>
    <dgm:cxn modelId="{06A682AD-3364-4980-B652-C791CDDD803E}" srcId="{299EF692-E69C-4A8D-A264-541F1D79E178}" destId="{13BD1A8C-A787-4DD6-AF32-F69C01FD3201}" srcOrd="5" destOrd="0" parTransId="{C037142A-58BF-4C8F-8E95-05E4EBB3DC86}" sibTransId="{58E50349-8B13-48C6-921D-992D2F458455}"/>
    <dgm:cxn modelId="{1D3724B2-8AE2-4090-9684-77E1CD210C5D}" type="presOf" srcId="{13BD1A8C-A787-4DD6-AF32-F69C01FD3201}" destId="{22A14483-D3A2-41E3-9696-C38A5A41446C}" srcOrd="0" destOrd="0" presId="urn:microsoft.com/office/officeart/2018/2/layout/IconCircleList"/>
    <dgm:cxn modelId="{FF5DFBB2-894F-41AF-B389-94D735809D8E}" srcId="{299EF692-E69C-4A8D-A264-541F1D79E178}" destId="{52A7BA86-4873-477C-8884-779B90AAA646}" srcOrd="0" destOrd="0" parTransId="{2BDBA7C6-5EB1-4377-805E-6109B5364925}" sibTransId="{3FBE6317-C162-4AA1-AA65-2C5D0FE0C45A}"/>
    <dgm:cxn modelId="{2C6FD5B3-E091-4952-9D82-FD3062CCD02E}" type="presOf" srcId="{52A7BA86-4873-477C-8884-779B90AAA646}" destId="{F60B294A-E74C-4E4E-A3B8-F33FEAC7218B}" srcOrd="0" destOrd="0" presId="urn:microsoft.com/office/officeart/2018/2/layout/IconCircleList"/>
    <dgm:cxn modelId="{C9CDF8C1-F0C6-429B-AD8B-9899BEE4C32E}" type="presOf" srcId="{27E2A66E-6AC6-46C0-B449-2498DC41756A}" destId="{4B357B67-D24C-4458-88CC-D1D73ED14951}" srcOrd="0" destOrd="0" presId="urn:microsoft.com/office/officeart/2018/2/layout/IconCircleList"/>
    <dgm:cxn modelId="{FA4C22D3-E769-4E0F-8582-19CFF5834E21}" srcId="{299EF692-E69C-4A8D-A264-541F1D79E178}" destId="{1DF614AB-1EC7-4B4B-A1EA-60C9B0639C84}" srcOrd="1" destOrd="0" parTransId="{5112C98A-6C66-4B45-9B79-144D660F0906}" sibTransId="{9D6B951F-9C6B-4D1C-BEAF-80798F5DCEF8}"/>
    <dgm:cxn modelId="{13F3D1D7-093B-4758-BBB1-47B8F2ADF97C}" type="presOf" srcId="{3FBE6317-C162-4AA1-AA65-2C5D0FE0C45A}" destId="{6B3B5B90-F4A0-4090-A432-FBBABEA63901}" srcOrd="0" destOrd="0" presId="urn:microsoft.com/office/officeart/2018/2/layout/IconCircleList"/>
    <dgm:cxn modelId="{4E602C5F-F1CD-470C-96C7-5D090D093B0B}" type="presParOf" srcId="{A1D85CFE-5710-46C9-8C83-6665DA602AEA}" destId="{FDA5C0C0-E85D-44AE-8EF0-E86101E80411}" srcOrd="0" destOrd="0" presId="urn:microsoft.com/office/officeart/2018/2/layout/IconCircleList"/>
    <dgm:cxn modelId="{99C12D3D-537A-4735-A937-826F2CF47E09}" type="presParOf" srcId="{FDA5C0C0-E85D-44AE-8EF0-E86101E80411}" destId="{91276CBB-7D30-4070-B938-934EF310816F}" srcOrd="0" destOrd="0" presId="urn:microsoft.com/office/officeart/2018/2/layout/IconCircleList"/>
    <dgm:cxn modelId="{D52C6729-0407-4D08-B0ED-3CD00C9A36A4}" type="presParOf" srcId="{91276CBB-7D30-4070-B938-934EF310816F}" destId="{91E49F7E-45F8-4AAA-A3AC-4BBEABAB4CEF}" srcOrd="0" destOrd="0" presId="urn:microsoft.com/office/officeart/2018/2/layout/IconCircleList"/>
    <dgm:cxn modelId="{2CFAFF46-3833-41E2-9F64-60AC51D024CC}" type="presParOf" srcId="{91276CBB-7D30-4070-B938-934EF310816F}" destId="{18D78485-B38C-4DD7-844A-0FD8B9887D65}" srcOrd="1" destOrd="0" presId="urn:microsoft.com/office/officeart/2018/2/layout/IconCircleList"/>
    <dgm:cxn modelId="{A378E919-E1A9-4A91-881F-094CDC6C46BF}" type="presParOf" srcId="{91276CBB-7D30-4070-B938-934EF310816F}" destId="{AA258728-FA42-49F9-8417-9136CF0C40C6}" srcOrd="2" destOrd="0" presId="urn:microsoft.com/office/officeart/2018/2/layout/IconCircleList"/>
    <dgm:cxn modelId="{E5C821AA-14C7-4D75-81BE-2D52E2FEA2BE}" type="presParOf" srcId="{91276CBB-7D30-4070-B938-934EF310816F}" destId="{F60B294A-E74C-4E4E-A3B8-F33FEAC7218B}" srcOrd="3" destOrd="0" presId="urn:microsoft.com/office/officeart/2018/2/layout/IconCircleList"/>
    <dgm:cxn modelId="{7C7DB52D-F53F-4B20-B5AB-D0D272E45DC2}" type="presParOf" srcId="{FDA5C0C0-E85D-44AE-8EF0-E86101E80411}" destId="{6B3B5B90-F4A0-4090-A432-FBBABEA63901}" srcOrd="1" destOrd="0" presId="urn:microsoft.com/office/officeart/2018/2/layout/IconCircleList"/>
    <dgm:cxn modelId="{7E832324-954E-4440-AD1D-D0124070BE74}" type="presParOf" srcId="{FDA5C0C0-E85D-44AE-8EF0-E86101E80411}" destId="{BADBA8E7-5AFC-4F04-98D9-7B44C249D46A}" srcOrd="2" destOrd="0" presId="urn:microsoft.com/office/officeart/2018/2/layout/IconCircleList"/>
    <dgm:cxn modelId="{5685AFD0-EB46-4F38-B2E4-04C4C0D16E98}" type="presParOf" srcId="{BADBA8E7-5AFC-4F04-98D9-7B44C249D46A}" destId="{095C6F75-38EC-4822-BAE9-B15DADA586A3}" srcOrd="0" destOrd="0" presId="urn:microsoft.com/office/officeart/2018/2/layout/IconCircleList"/>
    <dgm:cxn modelId="{83C6CFFC-182F-4AED-8B6C-919C8CA10D71}" type="presParOf" srcId="{BADBA8E7-5AFC-4F04-98D9-7B44C249D46A}" destId="{14F56EC6-FF3E-4318-AE18-68CD2B9E0DF0}" srcOrd="1" destOrd="0" presId="urn:microsoft.com/office/officeart/2018/2/layout/IconCircleList"/>
    <dgm:cxn modelId="{57489316-3522-4FBE-B759-D77485C208DA}" type="presParOf" srcId="{BADBA8E7-5AFC-4F04-98D9-7B44C249D46A}" destId="{1B981F2C-8593-49B2-B4C5-97A69843E301}" srcOrd="2" destOrd="0" presId="urn:microsoft.com/office/officeart/2018/2/layout/IconCircleList"/>
    <dgm:cxn modelId="{F7901980-E1DA-477D-A8AC-7FC002BA3F89}" type="presParOf" srcId="{BADBA8E7-5AFC-4F04-98D9-7B44C249D46A}" destId="{12481765-758F-427F-8384-57962F51CFB9}" srcOrd="3" destOrd="0" presId="urn:microsoft.com/office/officeart/2018/2/layout/IconCircleList"/>
    <dgm:cxn modelId="{40A96E4F-2B35-435D-9C5E-9B150BA2EB2B}" type="presParOf" srcId="{FDA5C0C0-E85D-44AE-8EF0-E86101E80411}" destId="{415A949F-6C95-4CF7-9D0A-2C48519DC9AC}" srcOrd="3" destOrd="0" presId="urn:microsoft.com/office/officeart/2018/2/layout/IconCircleList"/>
    <dgm:cxn modelId="{3D596770-4688-49EF-A0EA-71A9186EB44E}" type="presParOf" srcId="{FDA5C0C0-E85D-44AE-8EF0-E86101E80411}" destId="{25046599-2E3B-494A-B08C-ED97C69A9492}" srcOrd="4" destOrd="0" presId="urn:microsoft.com/office/officeart/2018/2/layout/IconCircleList"/>
    <dgm:cxn modelId="{C402B99A-BDED-41D3-BFFB-58072B5EE11A}" type="presParOf" srcId="{25046599-2E3B-494A-B08C-ED97C69A9492}" destId="{BF001E6C-BA61-4AD1-8B52-E6241D4DD149}" srcOrd="0" destOrd="0" presId="urn:microsoft.com/office/officeart/2018/2/layout/IconCircleList"/>
    <dgm:cxn modelId="{1FD9B15B-73A6-4069-A8B5-EC4D6BA40B70}" type="presParOf" srcId="{25046599-2E3B-494A-B08C-ED97C69A9492}" destId="{7C8B9DC0-9012-425C-9444-B40CB7A6B6D5}" srcOrd="1" destOrd="0" presId="urn:microsoft.com/office/officeart/2018/2/layout/IconCircleList"/>
    <dgm:cxn modelId="{1C3E417A-7C9C-4A8C-BA5D-C6ED3D47D263}" type="presParOf" srcId="{25046599-2E3B-494A-B08C-ED97C69A9492}" destId="{990534DA-1593-4E93-BCDE-8392A04C6EFE}" srcOrd="2" destOrd="0" presId="urn:microsoft.com/office/officeart/2018/2/layout/IconCircleList"/>
    <dgm:cxn modelId="{6CC7928A-2136-451B-A550-58A34091C7D1}" type="presParOf" srcId="{25046599-2E3B-494A-B08C-ED97C69A9492}" destId="{4B357B67-D24C-4458-88CC-D1D73ED14951}" srcOrd="3" destOrd="0" presId="urn:microsoft.com/office/officeart/2018/2/layout/IconCircleList"/>
    <dgm:cxn modelId="{C631E70C-1F96-4FBC-A52E-4AA03FA7E68E}" type="presParOf" srcId="{FDA5C0C0-E85D-44AE-8EF0-E86101E80411}" destId="{21E87B03-0D9D-43D0-ADFE-35AA573B8301}" srcOrd="5" destOrd="0" presId="urn:microsoft.com/office/officeart/2018/2/layout/IconCircleList"/>
    <dgm:cxn modelId="{A271A2D6-9354-413B-A666-32982125E5D1}" type="presParOf" srcId="{FDA5C0C0-E85D-44AE-8EF0-E86101E80411}" destId="{88BA946C-68A9-41E2-A2B9-21980D59AA0F}" srcOrd="6" destOrd="0" presId="urn:microsoft.com/office/officeart/2018/2/layout/IconCircleList"/>
    <dgm:cxn modelId="{A91204CA-FF21-4DDB-A7D8-F8FF70C24B90}" type="presParOf" srcId="{88BA946C-68A9-41E2-A2B9-21980D59AA0F}" destId="{E0E75D73-3D7E-4FDE-AFA3-D8BF6DA3C8DB}" srcOrd="0" destOrd="0" presId="urn:microsoft.com/office/officeart/2018/2/layout/IconCircleList"/>
    <dgm:cxn modelId="{D29E7388-8380-4D20-95E1-1446E018B23D}" type="presParOf" srcId="{88BA946C-68A9-41E2-A2B9-21980D59AA0F}" destId="{3163AE50-CE59-4A31-9DF7-67366B9A96E5}" srcOrd="1" destOrd="0" presId="urn:microsoft.com/office/officeart/2018/2/layout/IconCircleList"/>
    <dgm:cxn modelId="{F3E6604C-42C2-4DF0-94E2-5CB1E5E2C84C}" type="presParOf" srcId="{88BA946C-68A9-41E2-A2B9-21980D59AA0F}" destId="{BDE79B34-E323-40AF-8C07-F9801895C988}" srcOrd="2" destOrd="0" presId="urn:microsoft.com/office/officeart/2018/2/layout/IconCircleList"/>
    <dgm:cxn modelId="{E84888C4-96EC-465E-B441-2E0E2DF73258}" type="presParOf" srcId="{88BA946C-68A9-41E2-A2B9-21980D59AA0F}" destId="{0FCF3A01-CCA1-4592-92AE-939AF046EE66}" srcOrd="3" destOrd="0" presId="urn:microsoft.com/office/officeart/2018/2/layout/IconCircleList"/>
    <dgm:cxn modelId="{98B4C6D6-9BCC-4F25-A5F3-90665D24618C}" type="presParOf" srcId="{FDA5C0C0-E85D-44AE-8EF0-E86101E80411}" destId="{3E8A0BD5-5EF2-43BF-AF0A-6609298C2454}" srcOrd="7" destOrd="0" presId="urn:microsoft.com/office/officeart/2018/2/layout/IconCircleList"/>
    <dgm:cxn modelId="{B2ACB7A3-D889-4D6B-8B8F-1EA126E6DE69}" type="presParOf" srcId="{FDA5C0C0-E85D-44AE-8EF0-E86101E80411}" destId="{52BA15BD-EE9C-4A42-907B-7F180EB8D79E}" srcOrd="8" destOrd="0" presId="urn:microsoft.com/office/officeart/2018/2/layout/IconCircleList"/>
    <dgm:cxn modelId="{F200976F-657C-42C9-9945-BCF1FDA457CB}" type="presParOf" srcId="{52BA15BD-EE9C-4A42-907B-7F180EB8D79E}" destId="{91A96406-E895-4D04-9872-1F0EA710B31D}" srcOrd="0" destOrd="0" presId="urn:microsoft.com/office/officeart/2018/2/layout/IconCircleList"/>
    <dgm:cxn modelId="{F9F181DA-C80B-475D-BA0B-58FE97F68A9A}" type="presParOf" srcId="{52BA15BD-EE9C-4A42-907B-7F180EB8D79E}" destId="{21E619BB-BBDB-47ED-9491-8FCE807101A2}" srcOrd="1" destOrd="0" presId="urn:microsoft.com/office/officeart/2018/2/layout/IconCircleList"/>
    <dgm:cxn modelId="{ACFE4602-DED7-48D8-AF4C-6741E804D39B}" type="presParOf" srcId="{52BA15BD-EE9C-4A42-907B-7F180EB8D79E}" destId="{F5B3E19E-6D61-4662-A6FE-803C0D79E093}" srcOrd="2" destOrd="0" presId="urn:microsoft.com/office/officeart/2018/2/layout/IconCircleList"/>
    <dgm:cxn modelId="{484E7C34-DD38-40CF-83D7-B78ED3C52456}" type="presParOf" srcId="{52BA15BD-EE9C-4A42-907B-7F180EB8D79E}" destId="{8745DCFB-49E5-47AB-8701-9AC966052D63}" srcOrd="3" destOrd="0" presId="urn:microsoft.com/office/officeart/2018/2/layout/IconCircleList"/>
    <dgm:cxn modelId="{70C7A38F-1411-405E-BED8-1581129D3042}" type="presParOf" srcId="{FDA5C0C0-E85D-44AE-8EF0-E86101E80411}" destId="{BE7023E1-7FB0-442C-91D7-6CAD8284113B}" srcOrd="9" destOrd="0" presId="urn:microsoft.com/office/officeart/2018/2/layout/IconCircleList"/>
    <dgm:cxn modelId="{F5C14253-B0AD-4A56-9D91-CC024BE9E126}" type="presParOf" srcId="{FDA5C0C0-E85D-44AE-8EF0-E86101E80411}" destId="{9B077303-DA20-481B-A32A-F4EB2633174B}" srcOrd="10" destOrd="0" presId="urn:microsoft.com/office/officeart/2018/2/layout/IconCircleList"/>
    <dgm:cxn modelId="{B58F9155-A7E1-4685-8452-A7ADCC474E2F}" type="presParOf" srcId="{9B077303-DA20-481B-A32A-F4EB2633174B}" destId="{A89B6F53-9EDE-431D-B3E9-ACF571ECF622}" srcOrd="0" destOrd="0" presId="urn:microsoft.com/office/officeart/2018/2/layout/IconCircleList"/>
    <dgm:cxn modelId="{D70F07FF-7947-4537-9C30-F63C83BEAC2F}" type="presParOf" srcId="{9B077303-DA20-481B-A32A-F4EB2633174B}" destId="{33EB9E4A-4686-4119-8A49-2A440B8DD6D5}" srcOrd="1" destOrd="0" presId="urn:microsoft.com/office/officeart/2018/2/layout/IconCircleList"/>
    <dgm:cxn modelId="{42DBC40F-CD1E-43A5-9936-8FDCF43C1803}" type="presParOf" srcId="{9B077303-DA20-481B-A32A-F4EB2633174B}" destId="{0576BC39-DF60-43F7-93D4-33E7C720B570}" srcOrd="2" destOrd="0" presId="urn:microsoft.com/office/officeart/2018/2/layout/IconCircleList"/>
    <dgm:cxn modelId="{564739D0-4044-4BB6-8BE9-826C181ED6AB}" type="presParOf" srcId="{9B077303-DA20-481B-A32A-F4EB2633174B}" destId="{22A14483-D3A2-41E3-9696-C38A5A41446C}"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299EF692-E69C-4A8D-A264-541F1D79E178}"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52A7BA86-4873-477C-8884-779B90AAA646}">
      <dgm:prSet custT="1"/>
      <dgm:spPr/>
      <dgm:t>
        <a:bodyPr/>
        <a:lstStyle/>
        <a:p>
          <a:pPr>
            <a:lnSpc>
              <a:spcPct val="100000"/>
            </a:lnSpc>
          </a:pPr>
          <a:r>
            <a:rPr lang="en-US" sz="1400" b="0" i="0">
              <a:solidFill>
                <a:schemeClr val="bg1"/>
              </a:solidFill>
            </a:rPr>
            <a:t>Check that you comply with national and international industry standards; these can be a good guide for action</a:t>
          </a:r>
          <a:endParaRPr lang="de-DE" sz="1400" b="0" i="0">
            <a:solidFill>
              <a:schemeClr val="bg1"/>
            </a:solidFill>
          </a:endParaRPr>
        </a:p>
        <a:p>
          <a:pPr>
            <a:lnSpc>
              <a:spcPct val="100000"/>
            </a:lnSpc>
          </a:pPr>
          <a:endParaRPr lang="en-US" sz="1400">
            <a:solidFill>
              <a:schemeClr val="bg1"/>
            </a:solidFill>
          </a:endParaRPr>
        </a:p>
      </dgm:t>
    </dgm:pt>
    <dgm:pt modelId="{2BDBA7C6-5EB1-4377-805E-6109B5364925}" type="parTrans" cxnId="{FF5DFBB2-894F-41AF-B389-94D735809D8E}">
      <dgm:prSet/>
      <dgm:spPr/>
      <dgm:t>
        <a:bodyPr/>
        <a:lstStyle/>
        <a:p>
          <a:endParaRPr lang="en-US"/>
        </a:p>
      </dgm:t>
    </dgm:pt>
    <dgm:pt modelId="{3FBE6317-C162-4AA1-AA65-2C5D0FE0C45A}" type="sibTrans" cxnId="{FF5DFBB2-894F-41AF-B389-94D735809D8E}">
      <dgm:prSet/>
      <dgm:spPr/>
      <dgm:t>
        <a:bodyPr/>
        <a:lstStyle/>
        <a:p>
          <a:pPr>
            <a:lnSpc>
              <a:spcPct val="100000"/>
            </a:lnSpc>
          </a:pPr>
          <a:endParaRPr lang="en-US"/>
        </a:p>
      </dgm:t>
    </dgm:pt>
    <dgm:pt modelId="{1DF614AB-1EC7-4B4B-A1EA-60C9B0639C84}">
      <dgm:prSet custT="1"/>
      <dgm:spPr/>
      <dgm:t>
        <a:bodyPr/>
        <a:lstStyle/>
        <a:p>
          <a:pPr>
            <a:lnSpc>
              <a:spcPct val="100000"/>
            </a:lnSpc>
          </a:pPr>
          <a:r>
            <a:rPr lang="en-US" sz="1400" b="0" i="0" kern="1200">
              <a:solidFill>
                <a:schemeClr val="bg1"/>
              </a:solidFill>
              <a:latin typeface="Calibri" panose="020F0502020204030204"/>
              <a:ea typeface="+mn-ea"/>
              <a:cs typeface="+mn-cs"/>
            </a:rPr>
            <a:t>Include a budget for innovation in your business plan </a:t>
          </a:r>
          <a:endParaRPr lang="de-DE" sz="1400" b="0" i="0" kern="1200">
            <a:solidFill>
              <a:schemeClr val="bg1"/>
            </a:solidFill>
            <a:latin typeface="Calibri" panose="020F0502020204030204"/>
            <a:ea typeface="+mn-ea"/>
            <a:cs typeface="+mn-cs"/>
          </a:endParaRPr>
        </a:p>
        <a:p>
          <a:pPr marL="0" lvl="0" indent="0" algn="l" defTabSz="622300">
            <a:lnSpc>
              <a:spcPct val="100000"/>
            </a:lnSpc>
            <a:spcBef>
              <a:spcPct val="0"/>
            </a:spcBef>
            <a:spcAft>
              <a:spcPct val="35000"/>
            </a:spcAft>
            <a:buNone/>
          </a:pPr>
          <a:endParaRPr lang="en-US" sz="1400" b="0" i="0" kern="1200">
            <a:solidFill>
              <a:schemeClr val="bg1"/>
            </a:solidFill>
            <a:latin typeface="Calibri" panose="020F0502020204030204"/>
            <a:ea typeface="+mn-ea"/>
            <a:cs typeface="+mn-cs"/>
          </a:endParaRPr>
        </a:p>
      </dgm:t>
    </dgm:pt>
    <dgm:pt modelId="{5112C98A-6C66-4B45-9B79-144D660F0906}" type="parTrans" cxnId="{FA4C22D3-E769-4E0F-8582-19CFF5834E21}">
      <dgm:prSet/>
      <dgm:spPr/>
      <dgm:t>
        <a:bodyPr/>
        <a:lstStyle/>
        <a:p>
          <a:endParaRPr lang="en-US"/>
        </a:p>
      </dgm:t>
    </dgm:pt>
    <dgm:pt modelId="{9D6B951F-9C6B-4D1C-BEAF-80798F5DCEF8}" type="sibTrans" cxnId="{FA4C22D3-E769-4E0F-8582-19CFF5834E21}">
      <dgm:prSet/>
      <dgm:spPr/>
      <dgm:t>
        <a:bodyPr/>
        <a:lstStyle/>
        <a:p>
          <a:pPr>
            <a:lnSpc>
              <a:spcPct val="100000"/>
            </a:lnSpc>
          </a:pPr>
          <a:endParaRPr lang="en-US"/>
        </a:p>
      </dgm:t>
    </dgm:pt>
    <dgm:pt modelId="{27E2A66E-6AC6-46C0-B449-2498DC41756A}">
      <dgm:prSet custT="1"/>
      <dgm:spPr/>
      <dgm:t>
        <a:bodyPr/>
        <a:lstStyle/>
        <a:p>
          <a:pPr>
            <a:lnSpc>
              <a:spcPct val="100000"/>
            </a:lnSpc>
          </a:pPr>
          <a:r>
            <a:rPr lang="en-US" sz="1400" b="0" i="0" dirty="0">
              <a:solidFill>
                <a:schemeClr val="bg1"/>
              </a:solidFill>
            </a:rPr>
            <a:t>Keep up to date with trends and optimization potential, e.g., by internet research, visiting trade fairs and industry events</a:t>
          </a:r>
          <a:endParaRPr lang="de-DE" sz="1400" b="0" i="0" dirty="0">
            <a:solidFill>
              <a:schemeClr val="bg1"/>
            </a:solidFill>
          </a:endParaRPr>
        </a:p>
        <a:p>
          <a:pPr>
            <a:lnSpc>
              <a:spcPct val="100000"/>
            </a:lnSpc>
          </a:pPr>
          <a:endParaRPr lang="en-US" sz="1400" dirty="0">
            <a:solidFill>
              <a:schemeClr val="bg1"/>
            </a:solidFill>
          </a:endParaRPr>
        </a:p>
      </dgm:t>
    </dgm:pt>
    <dgm:pt modelId="{76C7608A-FFA2-4B66-8754-93A8C1F09F2B}" type="parTrans" cxnId="{6BCD355B-8A9F-460C-93F3-4BD3EB0B0241}">
      <dgm:prSet/>
      <dgm:spPr/>
      <dgm:t>
        <a:bodyPr/>
        <a:lstStyle/>
        <a:p>
          <a:endParaRPr lang="en-US"/>
        </a:p>
      </dgm:t>
    </dgm:pt>
    <dgm:pt modelId="{79053C06-E7BF-4BE9-8BA9-154745C12B94}" type="sibTrans" cxnId="{6BCD355B-8A9F-460C-93F3-4BD3EB0B0241}">
      <dgm:prSet/>
      <dgm:spPr/>
      <dgm:t>
        <a:bodyPr/>
        <a:lstStyle/>
        <a:p>
          <a:pPr>
            <a:lnSpc>
              <a:spcPct val="100000"/>
            </a:lnSpc>
          </a:pPr>
          <a:endParaRPr lang="en-US"/>
        </a:p>
      </dgm:t>
    </dgm:pt>
    <dgm:pt modelId="{A2418EA2-BAE7-4CBC-BE6F-C4FD0E93051B}">
      <dgm:prSet custT="1"/>
      <dgm:spPr/>
      <dgm:t>
        <a:bodyPr/>
        <a:lstStyle/>
        <a:p>
          <a:pPr>
            <a:lnSpc>
              <a:spcPct val="100000"/>
            </a:lnSpc>
          </a:pPr>
          <a:r>
            <a:rPr lang="en-US" sz="1400" b="0" i="0">
              <a:solidFill>
                <a:schemeClr val="bg1"/>
              </a:solidFill>
            </a:rPr>
            <a:t>Keep an eye on your competitors</a:t>
          </a:r>
          <a:endParaRPr lang="de-DE" sz="1400" b="0" i="0">
            <a:solidFill>
              <a:schemeClr val="bg1"/>
            </a:solidFill>
          </a:endParaRPr>
        </a:p>
        <a:p>
          <a:pPr>
            <a:lnSpc>
              <a:spcPct val="100000"/>
            </a:lnSpc>
          </a:pPr>
          <a:endParaRPr lang="en-US" sz="1400">
            <a:solidFill>
              <a:schemeClr val="bg1"/>
            </a:solidFill>
          </a:endParaRPr>
        </a:p>
      </dgm:t>
    </dgm:pt>
    <dgm:pt modelId="{6BB1A80A-9D02-466F-93E2-C1BBF3F63DB9}" type="parTrans" cxnId="{31F19DA7-1075-4177-ADA6-F35034755EF9}">
      <dgm:prSet/>
      <dgm:spPr/>
      <dgm:t>
        <a:bodyPr/>
        <a:lstStyle/>
        <a:p>
          <a:endParaRPr lang="en-US"/>
        </a:p>
      </dgm:t>
    </dgm:pt>
    <dgm:pt modelId="{A3DDAE05-330F-41D8-9292-11A70DA0DDA0}" type="sibTrans" cxnId="{31F19DA7-1075-4177-ADA6-F35034755EF9}">
      <dgm:prSet/>
      <dgm:spPr/>
      <dgm:t>
        <a:bodyPr/>
        <a:lstStyle/>
        <a:p>
          <a:pPr>
            <a:lnSpc>
              <a:spcPct val="100000"/>
            </a:lnSpc>
          </a:pPr>
          <a:endParaRPr lang="en-US"/>
        </a:p>
      </dgm:t>
    </dgm:pt>
    <dgm:pt modelId="{9C7306B0-9128-422A-805D-EC1826797D13}">
      <dgm:prSet custT="1"/>
      <dgm:spPr/>
      <dgm:t>
        <a:bodyPr/>
        <a:lstStyle/>
        <a:p>
          <a:pPr>
            <a:lnSpc>
              <a:spcPct val="100000"/>
            </a:lnSpc>
          </a:pPr>
          <a:r>
            <a:rPr lang="en-US" sz="1400" b="0" i="0">
              <a:solidFill>
                <a:schemeClr val="bg1"/>
              </a:solidFill>
            </a:rPr>
            <a:t>Regularly revise your service offer</a:t>
          </a:r>
          <a:endParaRPr lang="de-DE" sz="1400" b="0" i="0">
            <a:solidFill>
              <a:schemeClr val="bg1"/>
            </a:solidFill>
          </a:endParaRPr>
        </a:p>
        <a:p>
          <a:pPr>
            <a:lnSpc>
              <a:spcPct val="100000"/>
            </a:lnSpc>
          </a:pPr>
          <a:endParaRPr lang="en-US" sz="1400">
            <a:solidFill>
              <a:schemeClr val="bg1"/>
            </a:solidFill>
          </a:endParaRPr>
        </a:p>
      </dgm:t>
    </dgm:pt>
    <dgm:pt modelId="{A16AE764-37AE-4883-BCE2-18EBA590B813}" type="parTrans" cxnId="{AD2D1B41-7F51-41DD-B7AA-753927AE0700}">
      <dgm:prSet/>
      <dgm:spPr/>
      <dgm:t>
        <a:bodyPr/>
        <a:lstStyle/>
        <a:p>
          <a:endParaRPr lang="en-US"/>
        </a:p>
      </dgm:t>
    </dgm:pt>
    <dgm:pt modelId="{46ECFBFF-A845-4400-B7EF-4B8E6C7F96A2}" type="sibTrans" cxnId="{AD2D1B41-7F51-41DD-B7AA-753927AE0700}">
      <dgm:prSet/>
      <dgm:spPr/>
      <dgm:t>
        <a:bodyPr/>
        <a:lstStyle/>
        <a:p>
          <a:pPr>
            <a:lnSpc>
              <a:spcPct val="100000"/>
            </a:lnSpc>
          </a:pPr>
          <a:endParaRPr lang="en-US"/>
        </a:p>
      </dgm:t>
    </dgm:pt>
    <dgm:pt modelId="{13BD1A8C-A787-4DD6-AF32-F69C01FD3201}">
      <dgm:prSet custT="1"/>
      <dgm:spPr/>
      <dgm:t>
        <a:bodyPr/>
        <a:lstStyle/>
        <a:p>
          <a:pPr>
            <a:lnSpc>
              <a:spcPct val="100000"/>
            </a:lnSpc>
          </a:pPr>
          <a:r>
            <a:rPr lang="en-US" sz="1400" b="0" i="0" dirty="0">
              <a:solidFill>
                <a:schemeClr val="bg1"/>
              </a:solidFill>
            </a:rPr>
            <a:t>Be open to innovation – e.g., you could adjust regularly tour offers, set up social media channels or communicate with customers via messenger services</a:t>
          </a:r>
          <a:endParaRPr lang="de-DE" sz="1400" b="0" i="0" dirty="0">
            <a:solidFill>
              <a:schemeClr val="bg1"/>
            </a:solidFill>
          </a:endParaRPr>
        </a:p>
        <a:p>
          <a:pPr>
            <a:lnSpc>
              <a:spcPct val="100000"/>
            </a:lnSpc>
          </a:pPr>
          <a:endParaRPr lang="en-US" sz="1400" dirty="0">
            <a:solidFill>
              <a:schemeClr val="bg1"/>
            </a:solidFill>
          </a:endParaRPr>
        </a:p>
      </dgm:t>
    </dgm:pt>
    <dgm:pt modelId="{C037142A-58BF-4C8F-8E95-05E4EBB3DC86}" type="parTrans" cxnId="{06A682AD-3364-4980-B652-C791CDDD803E}">
      <dgm:prSet/>
      <dgm:spPr/>
      <dgm:t>
        <a:bodyPr/>
        <a:lstStyle/>
        <a:p>
          <a:endParaRPr lang="en-US"/>
        </a:p>
      </dgm:t>
    </dgm:pt>
    <dgm:pt modelId="{58E50349-8B13-48C6-921D-992D2F458455}" type="sibTrans" cxnId="{06A682AD-3364-4980-B652-C791CDDD803E}">
      <dgm:prSet/>
      <dgm:spPr/>
      <dgm:t>
        <a:bodyPr/>
        <a:lstStyle/>
        <a:p>
          <a:pPr>
            <a:lnSpc>
              <a:spcPct val="100000"/>
            </a:lnSpc>
          </a:pPr>
          <a:endParaRPr lang="en-US"/>
        </a:p>
      </dgm:t>
    </dgm:pt>
    <dgm:pt modelId="{A1D85CFE-5710-46C9-8C83-6665DA602AEA}" type="pres">
      <dgm:prSet presAssocID="{299EF692-E69C-4A8D-A264-541F1D79E178}" presName="root" presStyleCnt="0">
        <dgm:presLayoutVars>
          <dgm:dir/>
          <dgm:resizeHandles val="exact"/>
        </dgm:presLayoutVars>
      </dgm:prSet>
      <dgm:spPr/>
    </dgm:pt>
    <dgm:pt modelId="{FDA5C0C0-E85D-44AE-8EF0-E86101E80411}" type="pres">
      <dgm:prSet presAssocID="{299EF692-E69C-4A8D-A264-541F1D79E178}" presName="container" presStyleCnt="0">
        <dgm:presLayoutVars>
          <dgm:dir/>
          <dgm:resizeHandles val="exact"/>
        </dgm:presLayoutVars>
      </dgm:prSet>
      <dgm:spPr/>
    </dgm:pt>
    <dgm:pt modelId="{91276CBB-7D30-4070-B938-934EF310816F}" type="pres">
      <dgm:prSet presAssocID="{52A7BA86-4873-477C-8884-779B90AAA646}" presName="compNode" presStyleCnt="0"/>
      <dgm:spPr/>
    </dgm:pt>
    <dgm:pt modelId="{91E49F7E-45F8-4AAA-A3AC-4BBEABAB4CEF}" type="pres">
      <dgm:prSet presAssocID="{52A7BA86-4873-477C-8884-779B90AAA646}" presName="iconBgRect" presStyleLbl="bgShp" presStyleIdx="0" presStyleCnt="6"/>
      <dgm:spPr>
        <a:solidFill>
          <a:srgbClr val="916395"/>
        </a:solidFill>
      </dgm:spPr>
    </dgm:pt>
    <dgm:pt modelId="{18D78485-B38C-4DD7-844A-0FD8B9887D65}" type="pres">
      <dgm:prSet presAssocID="{52A7BA86-4873-477C-8884-779B90AAA646}"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odybuilder mit einfarbiger Füllung"/>
        </a:ext>
      </dgm:extLst>
    </dgm:pt>
    <dgm:pt modelId="{AA258728-FA42-49F9-8417-9136CF0C40C6}" type="pres">
      <dgm:prSet presAssocID="{52A7BA86-4873-477C-8884-779B90AAA646}" presName="spaceRect" presStyleCnt="0"/>
      <dgm:spPr/>
    </dgm:pt>
    <dgm:pt modelId="{F60B294A-E74C-4E4E-A3B8-F33FEAC7218B}" type="pres">
      <dgm:prSet presAssocID="{52A7BA86-4873-477C-8884-779B90AAA646}" presName="textRect" presStyleLbl="revTx" presStyleIdx="0" presStyleCnt="6" custScaleX="133861" custLinFactNeighborX="9696" custLinFactNeighborY="34656">
        <dgm:presLayoutVars>
          <dgm:chMax val="1"/>
          <dgm:chPref val="1"/>
        </dgm:presLayoutVars>
      </dgm:prSet>
      <dgm:spPr/>
    </dgm:pt>
    <dgm:pt modelId="{6B3B5B90-F4A0-4090-A432-FBBABEA63901}" type="pres">
      <dgm:prSet presAssocID="{3FBE6317-C162-4AA1-AA65-2C5D0FE0C45A}" presName="sibTrans" presStyleLbl="sibTrans2D1" presStyleIdx="0" presStyleCnt="0"/>
      <dgm:spPr/>
    </dgm:pt>
    <dgm:pt modelId="{BADBA8E7-5AFC-4F04-98D9-7B44C249D46A}" type="pres">
      <dgm:prSet presAssocID="{1DF614AB-1EC7-4B4B-A1EA-60C9B0639C84}" presName="compNode" presStyleCnt="0"/>
      <dgm:spPr/>
    </dgm:pt>
    <dgm:pt modelId="{095C6F75-38EC-4822-BAE9-B15DADA586A3}" type="pres">
      <dgm:prSet presAssocID="{1DF614AB-1EC7-4B4B-A1EA-60C9B0639C84}" presName="iconBgRect" presStyleLbl="bgShp" presStyleIdx="1" presStyleCnt="6"/>
      <dgm:spPr>
        <a:solidFill>
          <a:srgbClr val="916395"/>
        </a:solidFill>
      </dgm:spPr>
    </dgm:pt>
    <dgm:pt modelId="{14F56EC6-FF3E-4318-AE18-68CD2B9E0DF0}" type="pres">
      <dgm:prSet presAssocID="{1DF614AB-1EC7-4B4B-A1EA-60C9B0639C84}"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oney"/>
        </a:ext>
      </dgm:extLst>
    </dgm:pt>
    <dgm:pt modelId="{1B981F2C-8593-49B2-B4C5-97A69843E301}" type="pres">
      <dgm:prSet presAssocID="{1DF614AB-1EC7-4B4B-A1EA-60C9B0639C84}" presName="spaceRect" presStyleCnt="0"/>
      <dgm:spPr/>
    </dgm:pt>
    <dgm:pt modelId="{12481765-758F-427F-8384-57962F51CFB9}" type="pres">
      <dgm:prSet presAssocID="{1DF614AB-1EC7-4B4B-A1EA-60C9B0639C84}" presName="textRect" presStyleLbl="revTx" presStyleIdx="1" presStyleCnt="6" custScaleX="120736" custLinFactNeighborX="5805" custLinFactNeighborY="6475">
        <dgm:presLayoutVars>
          <dgm:chMax val="1"/>
          <dgm:chPref val="1"/>
        </dgm:presLayoutVars>
      </dgm:prSet>
      <dgm:spPr/>
    </dgm:pt>
    <dgm:pt modelId="{415A949F-6C95-4CF7-9D0A-2C48519DC9AC}" type="pres">
      <dgm:prSet presAssocID="{9D6B951F-9C6B-4D1C-BEAF-80798F5DCEF8}" presName="sibTrans" presStyleLbl="sibTrans2D1" presStyleIdx="0" presStyleCnt="0"/>
      <dgm:spPr/>
    </dgm:pt>
    <dgm:pt modelId="{25046599-2E3B-494A-B08C-ED97C69A9492}" type="pres">
      <dgm:prSet presAssocID="{27E2A66E-6AC6-46C0-B449-2498DC41756A}" presName="compNode" presStyleCnt="0"/>
      <dgm:spPr/>
    </dgm:pt>
    <dgm:pt modelId="{BF001E6C-BA61-4AD1-8B52-E6241D4DD149}" type="pres">
      <dgm:prSet presAssocID="{27E2A66E-6AC6-46C0-B449-2498DC41756A}" presName="iconBgRect" presStyleLbl="bgShp" presStyleIdx="2" presStyleCnt="6"/>
      <dgm:spPr>
        <a:solidFill>
          <a:srgbClr val="916395"/>
        </a:solidFill>
      </dgm:spPr>
    </dgm:pt>
    <dgm:pt modelId="{7C8B9DC0-9012-425C-9444-B40CB7A6B6D5}" type="pres">
      <dgm:prSet presAssocID="{27E2A66E-6AC6-46C0-B449-2498DC41756A}"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onnections"/>
        </a:ext>
      </dgm:extLst>
    </dgm:pt>
    <dgm:pt modelId="{990534DA-1593-4E93-BCDE-8392A04C6EFE}" type="pres">
      <dgm:prSet presAssocID="{27E2A66E-6AC6-46C0-B449-2498DC41756A}" presName="spaceRect" presStyleCnt="0"/>
      <dgm:spPr/>
    </dgm:pt>
    <dgm:pt modelId="{4B357B67-D24C-4458-88CC-D1D73ED14951}" type="pres">
      <dgm:prSet presAssocID="{27E2A66E-6AC6-46C0-B449-2498DC41756A}" presName="textRect" presStyleLbl="revTx" presStyleIdx="2" presStyleCnt="6" custScaleX="133301" custLinFactNeighborX="10341" custLinFactNeighborY="40005">
        <dgm:presLayoutVars>
          <dgm:chMax val="1"/>
          <dgm:chPref val="1"/>
        </dgm:presLayoutVars>
      </dgm:prSet>
      <dgm:spPr/>
    </dgm:pt>
    <dgm:pt modelId="{21E87B03-0D9D-43D0-ADFE-35AA573B8301}" type="pres">
      <dgm:prSet presAssocID="{79053C06-E7BF-4BE9-8BA9-154745C12B94}" presName="sibTrans" presStyleLbl="sibTrans2D1" presStyleIdx="0" presStyleCnt="0"/>
      <dgm:spPr/>
    </dgm:pt>
    <dgm:pt modelId="{88BA946C-68A9-41E2-A2B9-21980D59AA0F}" type="pres">
      <dgm:prSet presAssocID="{A2418EA2-BAE7-4CBC-BE6F-C4FD0E93051B}" presName="compNode" presStyleCnt="0"/>
      <dgm:spPr/>
    </dgm:pt>
    <dgm:pt modelId="{E0E75D73-3D7E-4FDE-AFA3-D8BF6DA3C8DB}" type="pres">
      <dgm:prSet presAssocID="{A2418EA2-BAE7-4CBC-BE6F-C4FD0E93051B}" presName="iconBgRect" presStyleLbl="bgShp" presStyleIdx="3" presStyleCnt="6"/>
      <dgm:spPr>
        <a:solidFill>
          <a:srgbClr val="916395"/>
        </a:solidFill>
      </dgm:spPr>
    </dgm:pt>
    <dgm:pt modelId="{3163AE50-CE59-4A31-9DF7-67366B9A96E5}" type="pres">
      <dgm:prSet presAssocID="{A2418EA2-BAE7-4CBC-BE6F-C4FD0E93051B}"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Eye"/>
        </a:ext>
      </dgm:extLst>
    </dgm:pt>
    <dgm:pt modelId="{BDE79B34-E323-40AF-8C07-F9801895C988}" type="pres">
      <dgm:prSet presAssocID="{A2418EA2-BAE7-4CBC-BE6F-C4FD0E93051B}" presName="spaceRect" presStyleCnt="0"/>
      <dgm:spPr/>
    </dgm:pt>
    <dgm:pt modelId="{0FCF3A01-CCA1-4592-92AE-939AF046EE66}" type="pres">
      <dgm:prSet presAssocID="{A2418EA2-BAE7-4CBC-BE6F-C4FD0E93051B}" presName="textRect" presStyleLbl="revTx" presStyleIdx="3" presStyleCnt="6" custLinFactNeighborX="-4063" custLinFactNeighborY="14703">
        <dgm:presLayoutVars>
          <dgm:chMax val="1"/>
          <dgm:chPref val="1"/>
        </dgm:presLayoutVars>
      </dgm:prSet>
      <dgm:spPr/>
    </dgm:pt>
    <dgm:pt modelId="{3E8A0BD5-5EF2-43BF-AF0A-6609298C2454}" type="pres">
      <dgm:prSet presAssocID="{A3DDAE05-330F-41D8-9292-11A70DA0DDA0}" presName="sibTrans" presStyleLbl="sibTrans2D1" presStyleIdx="0" presStyleCnt="0"/>
      <dgm:spPr/>
    </dgm:pt>
    <dgm:pt modelId="{52BA15BD-EE9C-4A42-907B-7F180EB8D79E}" type="pres">
      <dgm:prSet presAssocID="{9C7306B0-9128-422A-805D-EC1826797D13}" presName="compNode" presStyleCnt="0"/>
      <dgm:spPr/>
    </dgm:pt>
    <dgm:pt modelId="{91A96406-E895-4D04-9872-1F0EA710B31D}" type="pres">
      <dgm:prSet presAssocID="{9C7306B0-9128-422A-805D-EC1826797D13}" presName="iconBgRect" presStyleLbl="bgShp" presStyleIdx="4" presStyleCnt="6"/>
      <dgm:spPr>
        <a:solidFill>
          <a:srgbClr val="916395"/>
        </a:solidFill>
      </dgm:spPr>
    </dgm:pt>
    <dgm:pt modelId="{21E619BB-BBDB-47ED-9491-8FCE807101A2}" type="pres">
      <dgm:prSet presAssocID="{9C7306B0-9128-422A-805D-EC1826797D13}"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Magnifying glass"/>
        </a:ext>
      </dgm:extLst>
    </dgm:pt>
    <dgm:pt modelId="{F5B3E19E-6D61-4662-A6FE-803C0D79E093}" type="pres">
      <dgm:prSet presAssocID="{9C7306B0-9128-422A-805D-EC1826797D13}" presName="spaceRect" presStyleCnt="0"/>
      <dgm:spPr/>
    </dgm:pt>
    <dgm:pt modelId="{8745DCFB-49E5-47AB-8701-9AC966052D63}" type="pres">
      <dgm:prSet presAssocID="{9C7306B0-9128-422A-805D-EC1826797D13}" presName="textRect" presStyleLbl="revTx" presStyleIdx="4" presStyleCnt="6" custScaleX="133301" custLinFactNeighborX="12277" custLinFactNeighborY="17039">
        <dgm:presLayoutVars>
          <dgm:chMax val="1"/>
          <dgm:chPref val="1"/>
        </dgm:presLayoutVars>
      </dgm:prSet>
      <dgm:spPr/>
    </dgm:pt>
    <dgm:pt modelId="{BE7023E1-7FB0-442C-91D7-6CAD8284113B}" type="pres">
      <dgm:prSet presAssocID="{46ECFBFF-A845-4400-B7EF-4B8E6C7F96A2}" presName="sibTrans" presStyleLbl="sibTrans2D1" presStyleIdx="0" presStyleCnt="0"/>
      <dgm:spPr/>
    </dgm:pt>
    <dgm:pt modelId="{9B077303-DA20-481B-A32A-F4EB2633174B}" type="pres">
      <dgm:prSet presAssocID="{13BD1A8C-A787-4DD6-AF32-F69C01FD3201}" presName="compNode" presStyleCnt="0"/>
      <dgm:spPr/>
    </dgm:pt>
    <dgm:pt modelId="{A89B6F53-9EDE-431D-B3E9-ACF571ECF622}" type="pres">
      <dgm:prSet presAssocID="{13BD1A8C-A787-4DD6-AF32-F69C01FD3201}" presName="iconBgRect" presStyleLbl="bgShp" presStyleIdx="5" presStyleCnt="6"/>
      <dgm:spPr>
        <a:solidFill>
          <a:srgbClr val="916395"/>
        </a:solidFill>
      </dgm:spPr>
    </dgm:pt>
    <dgm:pt modelId="{33EB9E4A-4686-4119-8A49-2A440B8DD6D5}" type="pres">
      <dgm:prSet presAssocID="{13BD1A8C-A787-4DD6-AF32-F69C01FD3201}"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Light Bulb and Gear"/>
        </a:ext>
      </dgm:extLst>
    </dgm:pt>
    <dgm:pt modelId="{0576BC39-DF60-43F7-93D4-33E7C720B570}" type="pres">
      <dgm:prSet presAssocID="{13BD1A8C-A787-4DD6-AF32-F69C01FD3201}" presName="spaceRect" presStyleCnt="0"/>
      <dgm:spPr/>
    </dgm:pt>
    <dgm:pt modelId="{22A14483-D3A2-41E3-9696-C38A5A41446C}" type="pres">
      <dgm:prSet presAssocID="{13BD1A8C-A787-4DD6-AF32-F69C01FD3201}" presName="textRect" presStyleLbl="revTx" presStyleIdx="5" presStyleCnt="6" custLinFactNeighborX="-1350" custLinFactNeighborY="36772">
        <dgm:presLayoutVars>
          <dgm:chMax val="1"/>
          <dgm:chPref val="1"/>
        </dgm:presLayoutVars>
      </dgm:prSet>
      <dgm:spPr/>
    </dgm:pt>
  </dgm:ptLst>
  <dgm:cxnLst>
    <dgm:cxn modelId="{3557D318-4545-41D4-8F87-847571B7946C}" type="presOf" srcId="{1DF614AB-1EC7-4B4B-A1EA-60C9B0639C84}" destId="{12481765-758F-427F-8384-57962F51CFB9}" srcOrd="0" destOrd="0" presId="urn:microsoft.com/office/officeart/2018/2/layout/IconCircleList"/>
    <dgm:cxn modelId="{A416E32F-A6A1-4827-B1AC-4A1360187DF9}" type="presOf" srcId="{9C7306B0-9128-422A-805D-EC1826797D13}" destId="{8745DCFB-49E5-47AB-8701-9AC966052D63}" srcOrd="0" destOrd="0" presId="urn:microsoft.com/office/officeart/2018/2/layout/IconCircleList"/>
    <dgm:cxn modelId="{D448E740-CDF2-4E9C-B86B-AB5CCB54222D}" type="presOf" srcId="{A3DDAE05-330F-41D8-9292-11A70DA0DDA0}" destId="{3E8A0BD5-5EF2-43BF-AF0A-6609298C2454}" srcOrd="0" destOrd="0" presId="urn:microsoft.com/office/officeart/2018/2/layout/IconCircleList"/>
    <dgm:cxn modelId="{6BCD355B-8A9F-460C-93F3-4BD3EB0B0241}" srcId="{299EF692-E69C-4A8D-A264-541F1D79E178}" destId="{27E2A66E-6AC6-46C0-B449-2498DC41756A}" srcOrd="2" destOrd="0" parTransId="{76C7608A-FFA2-4B66-8754-93A8C1F09F2B}" sibTransId="{79053C06-E7BF-4BE9-8BA9-154745C12B94}"/>
    <dgm:cxn modelId="{AD2D1B41-7F51-41DD-B7AA-753927AE0700}" srcId="{299EF692-E69C-4A8D-A264-541F1D79E178}" destId="{9C7306B0-9128-422A-805D-EC1826797D13}" srcOrd="4" destOrd="0" parTransId="{A16AE764-37AE-4883-BCE2-18EBA590B813}" sibTransId="{46ECFBFF-A845-4400-B7EF-4B8E6C7F96A2}"/>
    <dgm:cxn modelId="{C69B996A-346B-46D5-8DE0-778F5E8CD928}" type="presOf" srcId="{9D6B951F-9C6B-4D1C-BEAF-80798F5DCEF8}" destId="{415A949F-6C95-4CF7-9D0A-2C48519DC9AC}" srcOrd="0" destOrd="0" presId="urn:microsoft.com/office/officeart/2018/2/layout/IconCircleList"/>
    <dgm:cxn modelId="{2E185E6F-E1A2-49B2-BD22-051150707695}" type="presOf" srcId="{A2418EA2-BAE7-4CBC-BE6F-C4FD0E93051B}" destId="{0FCF3A01-CCA1-4592-92AE-939AF046EE66}" srcOrd="0" destOrd="0" presId="urn:microsoft.com/office/officeart/2018/2/layout/IconCircleList"/>
    <dgm:cxn modelId="{0A6A9756-37E9-4B00-9D70-6D4BC8F3B38B}" type="presOf" srcId="{299EF692-E69C-4A8D-A264-541F1D79E178}" destId="{A1D85CFE-5710-46C9-8C83-6665DA602AEA}" srcOrd="0" destOrd="0" presId="urn:microsoft.com/office/officeart/2018/2/layout/IconCircleList"/>
    <dgm:cxn modelId="{205AFB91-030D-4F0D-9782-135AE878D221}" type="presOf" srcId="{79053C06-E7BF-4BE9-8BA9-154745C12B94}" destId="{21E87B03-0D9D-43D0-ADFE-35AA573B8301}" srcOrd="0" destOrd="0" presId="urn:microsoft.com/office/officeart/2018/2/layout/IconCircleList"/>
    <dgm:cxn modelId="{F084A093-747A-4654-89F8-8A8F0C1A5558}" type="presOf" srcId="{46ECFBFF-A845-4400-B7EF-4B8E6C7F96A2}" destId="{BE7023E1-7FB0-442C-91D7-6CAD8284113B}" srcOrd="0" destOrd="0" presId="urn:microsoft.com/office/officeart/2018/2/layout/IconCircleList"/>
    <dgm:cxn modelId="{31F19DA7-1075-4177-ADA6-F35034755EF9}" srcId="{299EF692-E69C-4A8D-A264-541F1D79E178}" destId="{A2418EA2-BAE7-4CBC-BE6F-C4FD0E93051B}" srcOrd="3" destOrd="0" parTransId="{6BB1A80A-9D02-466F-93E2-C1BBF3F63DB9}" sibTransId="{A3DDAE05-330F-41D8-9292-11A70DA0DDA0}"/>
    <dgm:cxn modelId="{06A682AD-3364-4980-B652-C791CDDD803E}" srcId="{299EF692-E69C-4A8D-A264-541F1D79E178}" destId="{13BD1A8C-A787-4DD6-AF32-F69C01FD3201}" srcOrd="5" destOrd="0" parTransId="{C037142A-58BF-4C8F-8E95-05E4EBB3DC86}" sibTransId="{58E50349-8B13-48C6-921D-992D2F458455}"/>
    <dgm:cxn modelId="{1D3724B2-8AE2-4090-9684-77E1CD210C5D}" type="presOf" srcId="{13BD1A8C-A787-4DD6-AF32-F69C01FD3201}" destId="{22A14483-D3A2-41E3-9696-C38A5A41446C}" srcOrd="0" destOrd="0" presId="urn:microsoft.com/office/officeart/2018/2/layout/IconCircleList"/>
    <dgm:cxn modelId="{FF5DFBB2-894F-41AF-B389-94D735809D8E}" srcId="{299EF692-E69C-4A8D-A264-541F1D79E178}" destId="{52A7BA86-4873-477C-8884-779B90AAA646}" srcOrd="0" destOrd="0" parTransId="{2BDBA7C6-5EB1-4377-805E-6109B5364925}" sibTransId="{3FBE6317-C162-4AA1-AA65-2C5D0FE0C45A}"/>
    <dgm:cxn modelId="{2C6FD5B3-E091-4952-9D82-FD3062CCD02E}" type="presOf" srcId="{52A7BA86-4873-477C-8884-779B90AAA646}" destId="{F60B294A-E74C-4E4E-A3B8-F33FEAC7218B}" srcOrd="0" destOrd="0" presId="urn:microsoft.com/office/officeart/2018/2/layout/IconCircleList"/>
    <dgm:cxn modelId="{C9CDF8C1-F0C6-429B-AD8B-9899BEE4C32E}" type="presOf" srcId="{27E2A66E-6AC6-46C0-B449-2498DC41756A}" destId="{4B357B67-D24C-4458-88CC-D1D73ED14951}" srcOrd="0" destOrd="0" presId="urn:microsoft.com/office/officeart/2018/2/layout/IconCircleList"/>
    <dgm:cxn modelId="{FA4C22D3-E769-4E0F-8582-19CFF5834E21}" srcId="{299EF692-E69C-4A8D-A264-541F1D79E178}" destId="{1DF614AB-1EC7-4B4B-A1EA-60C9B0639C84}" srcOrd="1" destOrd="0" parTransId="{5112C98A-6C66-4B45-9B79-144D660F0906}" sibTransId="{9D6B951F-9C6B-4D1C-BEAF-80798F5DCEF8}"/>
    <dgm:cxn modelId="{13F3D1D7-093B-4758-BBB1-47B8F2ADF97C}" type="presOf" srcId="{3FBE6317-C162-4AA1-AA65-2C5D0FE0C45A}" destId="{6B3B5B90-F4A0-4090-A432-FBBABEA63901}" srcOrd="0" destOrd="0" presId="urn:microsoft.com/office/officeart/2018/2/layout/IconCircleList"/>
    <dgm:cxn modelId="{4E602C5F-F1CD-470C-96C7-5D090D093B0B}" type="presParOf" srcId="{A1D85CFE-5710-46C9-8C83-6665DA602AEA}" destId="{FDA5C0C0-E85D-44AE-8EF0-E86101E80411}" srcOrd="0" destOrd="0" presId="urn:microsoft.com/office/officeart/2018/2/layout/IconCircleList"/>
    <dgm:cxn modelId="{99C12D3D-537A-4735-A937-826F2CF47E09}" type="presParOf" srcId="{FDA5C0C0-E85D-44AE-8EF0-E86101E80411}" destId="{91276CBB-7D30-4070-B938-934EF310816F}" srcOrd="0" destOrd="0" presId="urn:microsoft.com/office/officeart/2018/2/layout/IconCircleList"/>
    <dgm:cxn modelId="{D52C6729-0407-4D08-B0ED-3CD00C9A36A4}" type="presParOf" srcId="{91276CBB-7D30-4070-B938-934EF310816F}" destId="{91E49F7E-45F8-4AAA-A3AC-4BBEABAB4CEF}" srcOrd="0" destOrd="0" presId="urn:microsoft.com/office/officeart/2018/2/layout/IconCircleList"/>
    <dgm:cxn modelId="{2CFAFF46-3833-41E2-9F64-60AC51D024CC}" type="presParOf" srcId="{91276CBB-7D30-4070-B938-934EF310816F}" destId="{18D78485-B38C-4DD7-844A-0FD8B9887D65}" srcOrd="1" destOrd="0" presId="urn:microsoft.com/office/officeart/2018/2/layout/IconCircleList"/>
    <dgm:cxn modelId="{A378E919-E1A9-4A91-881F-094CDC6C46BF}" type="presParOf" srcId="{91276CBB-7D30-4070-B938-934EF310816F}" destId="{AA258728-FA42-49F9-8417-9136CF0C40C6}" srcOrd="2" destOrd="0" presId="urn:microsoft.com/office/officeart/2018/2/layout/IconCircleList"/>
    <dgm:cxn modelId="{E5C821AA-14C7-4D75-81BE-2D52E2FEA2BE}" type="presParOf" srcId="{91276CBB-7D30-4070-B938-934EF310816F}" destId="{F60B294A-E74C-4E4E-A3B8-F33FEAC7218B}" srcOrd="3" destOrd="0" presId="urn:microsoft.com/office/officeart/2018/2/layout/IconCircleList"/>
    <dgm:cxn modelId="{7C7DB52D-F53F-4B20-B5AB-D0D272E45DC2}" type="presParOf" srcId="{FDA5C0C0-E85D-44AE-8EF0-E86101E80411}" destId="{6B3B5B90-F4A0-4090-A432-FBBABEA63901}" srcOrd="1" destOrd="0" presId="urn:microsoft.com/office/officeart/2018/2/layout/IconCircleList"/>
    <dgm:cxn modelId="{7E832324-954E-4440-AD1D-D0124070BE74}" type="presParOf" srcId="{FDA5C0C0-E85D-44AE-8EF0-E86101E80411}" destId="{BADBA8E7-5AFC-4F04-98D9-7B44C249D46A}" srcOrd="2" destOrd="0" presId="urn:microsoft.com/office/officeart/2018/2/layout/IconCircleList"/>
    <dgm:cxn modelId="{5685AFD0-EB46-4F38-B2E4-04C4C0D16E98}" type="presParOf" srcId="{BADBA8E7-5AFC-4F04-98D9-7B44C249D46A}" destId="{095C6F75-38EC-4822-BAE9-B15DADA586A3}" srcOrd="0" destOrd="0" presId="urn:microsoft.com/office/officeart/2018/2/layout/IconCircleList"/>
    <dgm:cxn modelId="{83C6CFFC-182F-4AED-8B6C-919C8CA10D71}" type="presParOf" srcId="{BADBA8E7-5AFC-4F04-98D9-7B44C249D46A}" destId="{14F56EC6-FF3E-4318-AE18-68CD2B9E0DF0}" srcOrd="1" destOrd="0" presId="urn:microsoft.com/office/officeart/2018/2/layout/IconCircleList"/>
    <dgm:cxn modelId="{57489316-3522-4FBE-B759-D77485C208DA}" type="presParOf" srcId="{BADBA8E7-5AFC-4F04-98D9-7B44C249D46A}" destId="{1B981F2C-8593-49B2-B4C5-97A69843E301}" srcOrd="2" destOrd="0" presId="urn:microsoft.com/office/officeart/2018/2/layout/IconCircleList"/>
    <dgm:cxn modelId="{F7901980-E1DA-477D-A8AC-7FC002BA3F89}" type="presParOf" srcId="{BADBA8E7-5AFC-4F04-98D9-7B44C249D46A}" destId="{12481765-758F-427F-8384-57962F51CFB9}" srcOrd="3" destOrd="0" presId="urn:microsoft.com/office/officeart/2018/2/layout/IconCircleList"/>
    <dgm:cxn modelId="{40A96E4F-2B35-435D-9C5E-9B150BA2EB2B}" type="presParOf" srcId="{FDA5C0C0-E85D-44AE-8EF0-E86101E80411}" destId="{415A949F-6C95-4CF7-9D0A-2C48519DC9AC}" srcOrd="3" destOrd="0" presId="urn:microsoft.com/office/officeart/2018/2/layout/IconCircleList"/>
    <dgm:cxn modelId="{3D596770-4688-49EF-A0EA-71A9186EB44E}" type="presParOf" srcId="{FDA5C0C0-E85D-44AE-8EF0-E86101E80411}" destId="{25046599-2E3B-494A-B08C-ED97C69A9492}" srcOrd="4" destOrd="0" presId="urn:microsoft.com/office/officeart/2018/2/layout/IconCircleList"/>
    <dgm:cxn modelId="{C402B99A-BDED-41D3-BFFB-58072B5EE11A}" type="presParOf" srcId="{25046599-2E3B-494A-B08C-ED97C69A9492}" destId="{BF001E6C-BA61-4AD1-8B52-E6241D4DD149}" srcOrd="0" destOrd="0" presId="urn:microsoft.com/office/officeart/2018/2/layout/IconCircleList"/>
    <dgm:cxn modelId="{1FD9B15B-73A6-4069-A8B5-EC4D6BA40B70}" type="presParOf" srcId="{25046599-2E3B-494A-B08C-ED97C69A9492}" destId="{7C8B9DC0-9012-425C-9444-B40CB7A6B6D5}" srcOrd="1" destOrd="0" presId="urn:microsoft.com/office/officeart/2018/2/layout/IconCircleList"/>
    <dgm:cxn modelId="{1C3E417A-7C9C-4A8C-BA5D-C6ED3D47D263}" type="presParOf" srcId="{25046599-2E3B-494A-B08C-ED97C69A9492}" destId="{990534DA-1593-4E93-BCDE-8392A04C6EFE}" srcOrd="2" destOrd="0" presId="urn:microsoft.com/office/officeart/2018/2/layout/IconCircleList"/>
    <dgm:cxn modelId="{6CC7928A-2136-451B-A550-58A34091C7D1}" type="presParOf" srcId="{25046599-2E3B-494A-B08C-ED97C69A9492}" destId="{4B357B67-D24C-4458-88CC-D1D73ED14951}" srcOrd="3" destOrd="0" presId="urn:microsoft.com/office/officeart/2018/2/layout/IconCircleList"/>
    <dgm:cxn modelId="{C631E70C-1F96-4FBC-A52E-4AA03FA7E68E}" type="presParOf" srcId="{FDA5C0C0-E85D-44AE-8EF0-E86101E80411}" destId="{21E87B03-0D9D-43D0-ADFE-35AA573B8301}" srcOrd="5" destOrd="0" presId="urn:microsoft.com/office/officeart/2018/2/layout/IconCircleList"/>
    <dgm:cxn modelId="{A271A2D6-9354-413B-A666-32982125E5D1}" type="presParOf" srcId="{FDA5C0C0-E85D-44AE-8EF0-E86101E80411}" destId="{88BA946C-68A9-41E2-A2B9-21980D59AA0F}" srcOrd="6" destOrd="0" presId="urn:microsoft.com/office/officeart/2018/2/layout/IconCircleList"/>
    <dgm:cxn modelId="{A91204CA-FF21-4DDB-A7D8-F8FF70C24B90}" type="presParOf" srcId="{88BA946C-68A9-41E2-A2B9-21980D59AA0F}" destId="{E0E75D73-3D7E-4FDE-AFA3-D8BF6DA3C8DB}" srcOrd="0" destOrd="0" presId="urn:microsoft.com/office/officeart/2018/2/layout/IconCircleList"/>
    <dgm:cxn modelId="{D29E7388-8380-4D20-95E1-1446E018B23D}" type="presParOf" srcId="{88BA946C-68A9-41E2-A2B9-21980D59AA0F}" destId="{3163AE50-CE59-4A31-9DF7-67366B9A96E5}" srcOrd="1" destOrd="0" presId="urn:microsoft.com/office/officeart/2018/2/layout/IconCircleList"/>
    <dgm:cxn modelId="{F3E6604C-42C2-4DF0-94E2-5CB1E5E2C84C}" type="presParOf" srcId="{88BA946C-68A9-41E2-A2B9-21980D59AA0F}" destId="{BDE79B34-E323-40AF-8C07-F9801895C988}" srcOrd="2" destOrd="0" presId="urn:microsoft.com/office/officeart/2018/2/layout/IconCircleList"/>
    <dgm:cxn modelId="{E84888C4-96EC-465E-B441-2E0E2DF73258}" type="presParOf" srcId="{88BA946C-68A9-41E2-A2B9-21980D59AA0F}" destId="{0FCF3A01-CCA1-4592-92AE-939AF046EE66}" srcOrd="3" destOrd="0" presId="urn:microsoft.com/office/officeart/2018/2/layout/IconCircleList"/>
    <dgm:cxn modelId="{98B4C6D6-9BCC-4F25-A5F3-90665D24618C}" type="presParOf" srcId="{FDA5C0C0-E85D-44AE-8EF0-E86101E80411}" destId="{3E8A0BD5-5EF2-43BF-AF0A-6609298C2454}" srcOrd="7" destOrd="0" presId="urn:microsoft.com/office/officeart/2018/2/layout/IconCircleList"/>
    <dgm:cxn modelId="{B2ACB7A3-D889-4D6B-8B8F-1EA126E6DE69}" type="presParOf" srcId="{FDA5C0C0-E85D-44AE-8EF0-E86101E80411}" destId="{52BA15BD-EE9C-4A42-907B-7F180EB8D79E}" srcOrd="8" destOrd="0" presId="urn:microsoft.com/office/officeart/2018/2/layout/IconCircleList"/>
    <dgm:cxn modelId="{F200976F-657C-42C9-9945-BCF1FDA457CB}" type="presParOf" srcId="{52BA15BD-EE9C-4A42-907B-7F180EB8D79E}" destId="{91A96406-E895-4D04-9872-1F0EA710B31D}" srcOrd="0" destOrd="0" presId="urn:microsoft.com/office/officeart/2018/2/layout/IconCircleList"/>
    <dgm:cxn modelId="{F9F181DA-C80B-475D-BA0B-58FE97F68A9A}" type="presParOf" srcId="{52BA15BD-EE9C-4A42-907B-7F180EB8D79E}" destId="{21E619BB-BBDB-47ED-9491-8FCE807101A2}" srcOrd="1" destOrd="0" presId="urn:microsoft.com/office/officeart/2018/2/layout/IconCircleList"/>
    <dgm:cxn modelId="{ACFE4602-DED7-48D8-AF4C-6741E804D39B}" type="presParOf" srcId="{52BA15BD-EE9C-4A42-907B-7F180EB8D79E}" destId="{F5B3E19E-6D61-4662-A6FE-803C0D79E093}" srcOrd="2" destOrd="0" presId="urn:microsoft.com/office/officeart/2018/2/layout/IconCircleList"/>
    <dgm:cxn modelId="{484E7C34-DD38-40CF-83D7-B78ED3C52456}" type="presParOf" srcId="{52BA15BD-EE9C-4A42-907B-7F180EB8D79E}" destId="{8745DCFB-49E5-47AB-8701-9AC966052D63}" srcOrd="3" destOrd="0" presId="urn:microsoft.com/office/officeart/2018/2/layout/IconCircleList"/>
    <dgm:cxn modelId="{70C7A38F-1411-405E-BED8-1581129D3042}" type="presParOf" srcId="{FDA5C0C0-E85D-44AE-8EF0-E86101E80411}" destId="{BE7023E1-7FB0-442C-91D7-6CAD8284113B}" srcOrd="9" destOrd="0" presId="urn:microsoft.com/office/officeart/2018/2/layout/IconCircleList"/>
    <dgm:cxn modelId="{F5C14253-B0AD-4A56-9D91-CC024BE9E126}" type="presParOf" srcId="{FDA5C0C0-E85D-44AE-8EF0-E86101E80411}" destId="{9B077303-DA20-481B-A32A-F4EB2633174B}" srcOrd="10" destOrd="0" presId="urn:microsoft.com/office/officeart/2018/2/layout/IconCircleList"/>
    <dgm:cxn modelId="{B58F9155-A7E1-4685-8452-A7ADCC474E2F}" type="presParOf" srcId="{9B077303-DA20-481B-A32A-F4EB2633174B}" destId="{A89B6F53-9EDE-431D-B3E9-ACF571ECF622}" srcOrd="0" destOrd="0" presId="urn:microsoft.com/office/officeart/2018/2/layout/IconCircleList"/>
    <dgm:cxn modelId="{D70F07FF-7947-4537-9C30-F63C83BEAC2F}" type="presParOf" srcId="{9B077303-DA20-481B-A32A-F4EB2633174B}" destId="{33EB9E4A-4686-4119-8A49-2A440B8DD6D5}" srcOrd="1" destOrd="0" presId="urn:microsoft.com/office/officeart/2018/2/layout/IconCircleList"/>
    <dgm:cxn modelId="{42DBC40F-CD1E-43A5-9936-8FDCF43C1803}" type="presParOf" srcId="{9B077303-DA20-481B-A32A-F4EB2633174B}" destId="{0576BC39-DF60-43F7-93D4-33E7C720B570}" srcOrd="2" destOrd="0" presId="urn:microsoft.com/office/officeart/2018/2/layout/IconCircleList"/>
    <dgm:cxn modelId="{564739D0-4044-4BB6-8BE9-826C181ED6AB}" type="presParOf" srcId="{9B077303-DA20-481B-A32A-F4EB2633174B}" destId="{22A14483-D3A2-41E3-9696-C38A5A41446C}"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299EF692-E69C-4A8D-A264-541F1D79E178}"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52A7BA86-4873-477C-8884-779B90AAA646}">
      <dgm:prSet custT="1"/>
      <dgm:spPr/>
      <dgm:t>
        <a:bodyPr/>
        <a:lstStyle/>
        <a:p>
          <a:pPr>
            <a:lnSpc>
              <a:spcPct val="100000"/>
            </a:lnSpc>
          </a:pPr>
          <a:r>
            <a:rPr lang="en-US" sz="1400" b="0" i="0" dirty="0">
              <a:solidFill>
                <a:schemeClr val="bg1"/>
              </a:solidFill>
            </a:rPr>
            <a:t>Finding the right supplier can take time - take this time to compare offers, prices, quality and potential risks</a:t>
          </a:r>
          <a:endParaRPr lang="de-DE" sz="1400" b="0" i="0" dirty="0">
            <a:solidFill>
              <a:schemeClr val="bg1"/>
            </a:solidFill>
          </a:endParaRPr>
        </a:p>
        <a:p>
          <a:pPr>
            <a:lnSpc>
              <a:spcPct val="100000"/>
            </a:lnSpc>
          </a:pPr>
          <a:endParaRPr lang="en-US" sz="1400" dirty="0">
            <a:solidFill>
              <a:schemeClr val="bg1"/>
            </a:solidFill>
          </a:endParaRPr>
        </a:p>
      </dgm:t>
    </dgm:pt>
    <dgm:pt modelId="{2BDBA7C6-5EB1-4377-805E-6109B5364925}" type="parTrans" cxnId="{FF5DFBB2-894F-41AF-B389-94D735809D8E}">
      <dgm:prSet/>
      <dgm:spPr/>
      <dgm:t>
        <a:bodyPr/>
        <a:lstStyle/>
        <a:p>
          <a:endParaRPr lang="en-US"/>
        </a:p>
      </dgm:t>
    </dgm:pt>
    <dgm:pt modelId="{3FBE6317-C162-4AA1-AA65-2C5D0FE0C45A}" type="sibTrans" cxnId="{FF5DFBB2-894F-41AF-B389-94D735809D8E}">
      <dgm:prSet/>
      <dgm:spPr/>
      <dgm:t>
        <a:bodyPr/>
        <a:lstStyle/>
        <a:p>
          <a:pPr>
            <a:lnSpc>
              <a:spcPct val="100000"/>
            </a:lnSpc>
          </a:pPr>
          <a:endParaRPr lang="en-US"/>
        </a:p>
      </dgm:t>
    </dgm:pt>
    <dgm:pt modelId="{1DF614AB-1EC7-4B4B-A1EA-60C9B0639C84}">
      <dgm:prSet custT="1"/>
      <dgm:spPr/>
      <dgm:t>
        <a:bodyPr/>
        <a:lstStyle/>
        <a:p>
          <a:pPr>
            <a:lnSpc>
              <a:spcPct val="100000"/>
            </a:lnSpc>
          </a:pPr>
          <a:r>
            <a:rPr lang="en-US" sz="1400" b="0" i="0" kern="1200" dirty="0">
              <a:solidFill>
                <a:schemeClr val="bg1"/>
              </a:solidFill>
              <a:latin typeface="Calibri" panose="020F0502020204030204"/>
              <a:ea typeface="+mn-ea"/>
              <a:cs typeface="+mn-cs"/>
            </a:rPr>
            <a:t>Written procurement procedures (e.g., checklists for supplier selection, etc.) can create certainty and commitment</a:t>
          </a:r>
          <a:endParaRPr lang="de-DE" sz="1400" b="0" i="0" kern="1200" dirty="0">
            <a:solidFill>
              <a:schemeClr val="bg1"/>
            </a:solidFill>
            <a:latin typeface="Calibri" panose="020F0502020204030204"/>
            <a:ea typeface="+mn-ea"/>
            <a:cs typeface="+mn-cs"/>
          </a:endParaRPr>
        </a:p>
        <a:p>
          <a:pPr marL="0" lvl="0" indent="0" algn="l" defTabSz="622300">
            <a:lnSpc>
              <a:spcPct val="100000"/>
            </a:lnSpc>
            <a:spcBef>
              <a:spcPct val="0"/>
            </a:spcBef>
            <a:spcAft>
              <a:spcPct val="35000"/>
            </a:spcAft>
            <a:buNone/>
          </a:pPr>
          <a:endParaRPr lang="en-US" sz="1400" b="0" i="0" kern="1200" dirty="0">
            <a:solidFill>
              <a:schemeClr val="bg1"/>
            </a:solidFill>
            <a:latin typeface="Calibri" panose="020F0502020204030204"/>
            <a:ea typeface="+mn-ea"/>
            <a:cs typeface="+mn-cs"/>
          </a:endParaRPr>
        </a:p>
      </dgm:t>
    </dgm:pt>
    <dgm:pt modelId="{5112C98A-6C66-4B45-9B79-144D660F0906}" type="parTrans" cxnId="{FA4C22D3-E769-4E0F-8582-19CFF5834E21}">
      <dgm:prSet/>
      <dgm:spPr/>
      <dgm:t>
        <a:bodyPr/>
        <a:lstStyle/>
        <a:p>
          <a:endParaRPr lang="en-US"/>
        </a:p>
      </dgm:t>
    </dgm:pt>
    <dgm:pt modelId="{9D6B951F-9C6B-4D1C-BEAF-80798F5DCEF8}" type="sibTrans" cxnId="{FA4C22D3-E769-4E0F-8582-19CFF5834E21}">
      <dgm:prSet/>
      <dgm:spPr/>
      <dgm:t>
        <a:bodyPr/>
        <a:lstStyle/>
        <a:p>
          <a:pPr>
            <a:lnSpc>
              <a:spcPct val="100000"/>
            </a:lnSpc>
          </a:pPr>
          <a:endParaRPr lang="en-US"/>
        </a:p>
      </dgm:t>
    </dgm:pt>
    <dgm:pt modelId="{27E2A66E-6AC6-46C0-B449-2498DC41756A}">
      <dgm:prSet custT="1"/>
      <dgm:spPr/>
      <dgm:t>
        <a:bodyPr/>
        <a:lstStyle/>
        <a:p>
          <a:pPr>
            <a:lnSpc>
              <a:spcPct val="100000"/>
            </a:lnSpc>
          </a:pPr>
          <a:r>
            <a:rPr lang="en-US" sz="1400" b="0" i="0">
              <a:solidFill>
                <a:schemeClr val="bg1"/>
              </a:solidFill>
            </a:rPr>
            <a:t>Don't depend on one supplier/provider to work with - position yourself diversely; or at least always have some alternatives at hand</a:t>
          </a:r>
          <a:endParaRPr lang="de-DE" sz="1400" b="0" i="0">
            <a:solidFill>
              <a:schemeClr val="bg1"/>
            </a:solidFill>
          </a:endParaRPr>
        </a:p>
        <a:p>
          <a:pPr>
            <a:lnSpc>
              <a:spcPct val="100000"/>
            </a:lnSpc>
          </a:pPr>
          <a:endParaRPr lang="en-US" sz="1400">
            <a:solidFill>
              <a:schemeClr val="bg1"/>
            </a:solidFill>
          </a:endParaRPr>
        </a:p>
      </dgm:t>
    </dgm:pt>
    <dgm:pt modelId="{76C7608A-FFA2-4B66-8754-93A8C1F09F2B}" type="parTrans" cxnId="{6BCD355B-8A9F-460C-93F3-4BD3EB0B0241}">
      <dgm:prSet/>
      <dgm:spPr/>
      <dgm:t>
        <a:bodyPr/>
        <a:lstStyle/>
        <a:p>
          <a:endParaRPr lang="en-US"/>
        </a:p>
      </dgm:t>
    </dgm:pt>
    <dgm:pt modelId="{79053C06-E7BF-4BE9-8BA9-154745C12B94}" type="sibTrans" cxnId="{6BCD355B-8A9F-460C-93F3-4BD3EB0B0241}">
      <dgm:prSet/>
      <dgm:spPr/>
      <dgm:t>
        <a:bodyPr/>
        <a:lstStyle/>
        <a:p>
          <a:pPr>
            <a:lnSpc>
              <a:spcPct val="100000"/>
            </a:lnSpc>
          </a:pPr>
          <a:endParaRPr lang="en-US"/>
        </a:p>
      </dgm:t>
    </dgm:pt>
    <dgm:pt modelId="{A2418EA2-BAE7-4CBC-BE6F-C4FD0E93051B}">
      <dgm:prSet custT="1"/>
      <dgm:spPr/>
      <dgm:t>
        <a:bodyPr/>
        <a:lstStyle/>
        <a:p>
          <a:pPr>
            <a:lnSpc>
              <a:spcPct val="100000"/>
            </a:lnSpc>
          </a:pPr>
          <a:r>
            <a:rPr lang="en-US" sz="1400" b="0" i="0">
              <a:solidFill>
                <a:schemeClr val="bg1"/>
              </a:solidFill>
            </a:rPr>
            <a:t>Supply is mutual - stick to the terms of the contract and pay your bills on time</a:t>
          </a:r>
          <a:endParaRPr lang="de-DE" sz="1400" b="0" i="0">
            <a:solidFill>
              <a:schemeClr val="bg1"/>
            </a:solidFill>
          </a:endParaRPr>
        </a:p>
        <a:p>
          <a:pPr>
            <a:lnSpc>
              <a:spcPct val="100000"/>
            </a:lnSpc>
          </a:pPr>
          <a:endParaRPr lang="en-US" sz="1400">
            <a:solidFill>
              <a:schemeClr val="bg1"/>
            </a:solidFill>
          </a:endParaRPr>
        </a:p>
      </dgm:t>
    </dgm:pt>
    <dgm:pt modelId="{6BB1A80A-9D02-466F-93E2-C1BBF3F63DB9}" type="parTrans" cxnId="{31F19DA7-1075-4177-ADA6-F35034755EF9}">
      <dgm:prSet/>
      <dgm:spPr/>
      <dgm:t>
        <a:bodyPr/>
        <a:lstStyle/>
        <a:p>
          <a:endParaRPr lang="en-US"/>
        </a:p>
      </dgm:t>
    </dgm:pt>
    <dgm:pt modelId="{A3DDAE05-330F-41D8-9292-11A70DA0DDA0}" type="sibTrans" cxnId="{31F19DA7-1075-4177-ADA6-F35034755EF9}">
      <dgm:prSet/>
      <dgm:spPr/>
      <dgm:t>
        <a:bodyPr/>
        <a:lstStyle/>
        <a:p>
          <a:pPr>
            <a:lnSpc>
              <a:spcPct val="100000"/>
            </a:lnSpc>
          </a:pPr>
          <a:endParaRPr lang="en-US"/>
        </a:p>
      </dgm:t>
    </dgm:pt>
    <dgm:pt modelId="{9C7306B0-9128-422A-805D-EC1826797D13}">
      <dgm:prSet custT="1"/>
      <dgm:spPr/>
      <dgm:t>
        <a:bodyPr/>
        <a:lstStyle/>
        <a:p>
          <a:pPr>
            <a:lnSpc>
              <a:spcPct val="100000"/>
            </a:lnSpc>
          </a:pPr>
          <a:r>
            <a:rPr lang="en-US" sz="1400" b="0" i="0" dirty="0">
              <a:solidFill>
                <a:schemeClr val="bg1"/>
              </a:solidFill>
            </a:rPr>
            <a:t>Keep in regular contact with your suppliers or check the development of your suppliers at regular intervals - so you are always up to date</a:t>
          </a:r>
          <a:endParaRPr lang="de-DE" sz="1400" b="0" i="0" dirty="0">
            <a:solidFill>
              <a:schemeClr val="bg1"/>
            </a:solidFill>
          </a:endParaRPr>
        </a:p>
        <a:p>
          <a:pPr>
            <a:lnSpc>
              <a:spcPct val="100000"/>
            </a:lnSpc>
          </a:pPr>
          <a:endParaRPr lang="en-US" sz="1400" dirty="0">
            <a:solidFill>
              <a:schemeClr val="bg1"/>
            </a:solidFill>
          </a:endParaRPr>
        </a:p>
      </dgm:t>
    </dgm:pt>
    <dgm:pt modelId="{A16AE764-37AE-4883-BCE2-18EBA590B813}" type="parTrans" cxnId="{AD2D1B41-7F51-41DD-B7AA-753927AE0700}">
      <dgm:prSet/>
      <dgm:spPr/>
      <dgm:t>
        <a:bodyPr/>
        <a:lstStyle/>
        <a:p>
          <a:endParaRPr lang="en-US"/>
        </a:p>
      </dgm:t>
    </dgm:pt>
    <dgm:pt modelId="{46ECFBFF-A845-4400-B7EF-4B8E6C7F96A2}" type="sibTrans" cxnId="{AD2D1B41-7F51-41DD-B7AA-753927AE0700}">
      <dgm:prSet/>
      <dgm:spPr/>
      <dgm:t>
        <a:bodyPr/>
        <a:lstStyle/>
        <a:p>
          <a:pPr>
            <a:lnSpc>
              <a:spcPct val="100000"/>
            </a:lnSpc>
          </a:pPr>
          <a:endParaRPr lang="en-US"/>
        </a:p>
      </dgm:t>
    </dgm:pt>
    <dgm:pt modelId="{A1D85CFE-5710-46C9-8C83-6665DA602AEA}" type="pres">
      <dgm:prSet presAssocID="{299EF692-E69C-4A8D-A264-541F1D79E178}" presName="root" presStyleCnt="0">
        <dgm:presLayoutVars>
          <dgm:dir/>
          <dgm:resizeHandles val="exact"/>
        </dgm:presLayoutVars>
      </dgm:prSet>
      <dgm:spPr/>
    </dgm:pt>
    <dgm:pt modelId="{FDA5C0C0-E85D-44AE-8EF0-E86101E80411}" type="pres">
      <dgm:prSet presAssocID="{299EF692-E69C-4A8D-A264-541F1D79E178}" presName="container" presStyleCnt="0">
        <dgm:presLayoutVars>
          <dgm:dir/>
          <dgm:resizeHandles val="exact"/>
        </dgm:presLayoutVars>
      </dgm:prSet>
      <dgm:spPr/>
    </dgm:pt>
    <dgm:pt modelId="{91276CBB-7D30-4070-B938-934EF310816F}" type="pres">
      <dgm:prSet presAssocID="{52A7BA86-4873-477C-8884-779B90AAA646}" presName="compNode" presStyleCnt="0"/>
      <dgm:spPr/>
    </dgm:pt>
    <dgm:pt modelId="{91E49F7E-45F8-4AAA-A3AC-4BBEABAB4CEF}" type="pres">
      <dgm:prSet presAssocID="{52A7BA86-4873-477C-8884-779B90AAA646}" presName="iconBgRect" presStyleLbl="bgShp" presStyleIdx="0" presStyleCnt="5"/>
      <dgm:spPr>
        <a:solidFill>
          <a:srgbClr val="916395"/>
        </a:solidFill>
      </dgm:spPr>
    </dgm:pt>
    <dgm:pt modelId="{18D78485-B38C-4DD7-844A-0FD8B9887D65}" type="pres">
      <dgm:prSet presAssocID="{52A7BA86-4873-477C-8884-779B90AAA646}"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ompass"/>
        </a:ext>
      </dgm:extLst>
    </dgm:pt>
    <dgm:pt modelId="{AA258728-FA42-49F9-8417-9136CF0C40C6}" type="pres">
      <dgm:prSet presAssocID="{52A7BA86-4873-477C-8884-779B90AAA646}" presName="spaceRect" presStyleCnt="0"/>
      <dgm:spPr/>
    </dgm:pt>
    <dgm:pt modelId="{F60B294A-E74C-4E4E-A3B8-F33FEAC7218B}" type="pres">
      <dgm:prSet presAssocID="{52A7BA86-4873-477C-8884-779B90AAA646}" presName="textRect" presStyleLbl="revTx" presStyleIdx="0" presStyleCnt="5" custScaleX="133861" custLinFactNeighborX="9696" custLinFactNeighborY="34656">
        <dgm:presLayoutVars>
          <dgm:chMax val="1"/>
          <dgm:chPref val="1"/>
        </dgm:presLayoutVars>
      </dgm:prSet>
      <dgm:spPr/>
    </dgm:pt>
    <dgm:pt modelId="{6B3B5B90-F4A0-4090-A432-FBBABEA63901}" type="pres">
      <dgm:prSet presAssocID="{3FBE6317-C162-4AA1-AA65-2C5D0FE0C45A}" presName="sibTrans" presStyleLbl="sibTrans2D1" presStyleIdx="0" presStyleCnt="0"/>
      <dgm:spPr/>
    </dgm:pt>
    <dgm:pt modelId="{BADBA8E7-5AFC-4F04-98D9-7B44C249D46A}" type="pres">
      <dgm:prSet presAssocID="{1DF614AB-1EC7-4B4B-A1EA-60C9B0639C84}" presName="compNode" presStyleCnt="0"/>
      <dgm:spPr/>
    </dgm:pt>
    <dgm:pt modelId="{095C6F75-38EC-4822-BAE9-B15DADA586A3}" type="pres">
      <dgm:prSet presAssocID="{1DF614AB-1EC7-4B4B-A1EA-60C9B0639C84}" presName="iconBgRect" presStyleLbl="bgShp" presStyleIdx="1" presStyleCnt="5"/>
      <dgm:spPr>
        <a:solidFill>
          <a:srgbClr val="916395"/>
        </a:solidFill>
      </dgm:spPr>
    </dgm:pt>
    <dgm:pt modelId="{14F56EC6-FF3E-4318-AE18-68CD2B9E0DF0}" type="pres">
      <dgm:prSet presAssocID="{1DF614AB-1EC7-4B4B-A1EA-60C9B0639C84}"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ontract"/>
        </a:ext>
      </dgm:extLst>
    </dgm:pt>
    <dgm:pt modelId="{1B981F2C-8593-49B2-B4C5-97A69843E301}" type="pres">
      <dgm:prSet presAssocID="{1DF614AB-1EC7-4B4B-A1EA-60C9B0639C84}" presName="spaceRect" presStyleCnt="0"/>
      <dgm:spPr/>
    </dgm:pt>
    <dgm:pt modelId="{12481765-758F-427F-8384-57962F51CFB9}" type="pres">
      <dgm:prSet presAssocID="{1DF614AB-1EC7-4B4B-A1EA-60C9B0639C84}" presName="textRect" presStyleLbl="revTx" presStyleIdx="1" presStyleCnt="5" custScaleX="120736" custLinFactNeighborX="5805" custLinFactNeighborY="41459">
        <dgm:presLayoutVars>
          <dgm:chMax val="1"/>
          <dgm:chPref val="1"/>
        </dgm:presLayoutVars>
      </dgm:prSet>
      <dgm:spPr/>
    </dgm:pt>
    <dgm:pt modelId="{415A949F-6C95-4CF7-9D0A-2C48519DC9AC}" type="pres">
      <dgm:prSet presAssocID="{9D6B951F-9C6B-4D1C-BEAF-80798F5DCEF8}" presName="sibTrans" presStyleLbl="sibTrans2D1" presStyleIdx="0" presStyleCnt="0"/>
      <dgm:spPr/>
    </dgm:pt>
    <dgm:pt modelId="{25046599-2E3B-494A-B08C-ED97C69A9492}" type="pres">
      <dgm:prSet presAssocID="{27E2A66E-6AC6-46C0-B449-2498DC41756A}" presName="compNode" presStyleCnt="0"/>
      <dgm:spPr/>
    </dgm:pt>
    <dgm:pt modelId="{BF001E6C-BA61-4AD1-8B52-E6241D4DD149}" type="pres">
      <dgm:prSet presAssocID="{27E2A66E-6AC6-46C0-B449-2498DC41756A}" presName="iconBgRect" presStyleLbl="bgShp" presStyleIdx="2" presStyleCnt="5"/>
      <dgm:spPr>
        <a:solidFill>
          <a:srgbClr val="916395"/>
        </a:solidFill>
      </dgm:spPr>
    </dgm:pt>
    <dgm:pt modelId="{7C8B9DC0-9012-425C-9444-B40CB7A6B6D5}" type="pres">
      <dgm:prSet presAssocID="{27E2A66E-6AC6-46C0-B449-2498DC41756A}"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Network Diagram"/>
        </a:ext>
      </dgm:extLst>
    </dgm:pt>
    <dgm:pt modelId="{990534DA-1593-4E93-BCDE-8392A04C6EFE}" type="pres">
      <dgm:prSet presAssocID="{27E2A66E-6AC6-46C0-B449-2498DC41756A}" presName="spaceRect" presStyleCnt="0"/>
      <dgm:spPr/>
    </dgm:pt>
    <dgm:pt modelId="{4B357B67-D24C-4458-88CC-D1D73ED14951}" type="pres">
      <dgm:prSet presAssocID="{27E2A66E-6AC6-46C0-B449-2498DC41756A}" presName="textRect" presStyleLbl="revTx" presStyleIdx="2" presStyleCnt="5" custScaleX="133301" custLinFactNeighborX="10341" custLinFactNeighborY="40005">
        <dgm:presLayoutVars>
          <dgm:chMax val="1"/>
          <dgm:chPref val="1"/>
        </dgm:presLayoutVars>
      </dgm:prSet>
      <dgm:spPr/>
    </dgm:pt>
    <dgm:pt modelId="{21E87B03-0D9D-43D0-ADFE-35AA573B8301}" type="pres">
      <dgm:prSet presAssocID="{79053C06-E7BF-4BE9-8BA9-154745C12B94}" presName="sibTrans" presStyleLbl="sibTrans2D1" presStyleIdx="0" presStyleCnt="0"/>
      <dgm:spPr/>
    </dgm:pt>
    <dgm:pt modelId="{88BA946C-68A9-41E2-A2B9-21980D59AA0F}" type="pres">
      <dgm:prSet presAssocID="{A2418EA2-BAE7-4CBC-BE6F-C4FD0E93051B}" presName="compNode" presStyleCnt="0"/>
      <dgm:spPr/>
    </dgm:pt>
    <dgm:pt modelId="{E0E75D73-3D7E-4FDE-AFA3-D8BF6DA3C8DB}" type="pres">
      <dgm:prSet presAssocID="{A2418EA2-BAE7-4CBC-BE6F-C4FD0E93051B}" presName="iconBgRect" presStyleLbl="bgShp" presStyleIdx="3" presStyleCnt="5"/>
      <dgm:spPr>
        <a:solidFill>
          <a:srgbClr val="916395"/>
        </a:solidFill>
      </dgm:spPr>
    </dgm:pt>
    <dgm:pt modelId="{3163AE50-CE59-4A31-9DF7-67366B9A96E5}" type="pres">
      <dgm:prSet presAssocID="{A2418EA2-BAE7-4CBC-BE6F-C4FD0E93051B}"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andshake"/>
        </a:ext>
      </dgm:extLst>
    </dgm:pt>
    <dgm:pt modelId="{BDE79B34-E323-40AF-8C07-F9801895C988}" type="pres">
      <dgm:prSet presAssocID="{A2418EA2-BAE7-4CBC-BE6F-C4FD0E93051B}" presName="spaceRect" presStyleCnt="0"/>
      <dgm:spPr/>
    </dgm:pt>
    <dgm:pt modelId="{0FCF3A01-CCA1-4592-92AE-939AF046EE66}" type="pres">
      <dgm:prSet presAssocID="{A2418EA2-BAE7-4CBC-BE6F-C4FD0E93051B}" presName="textRect" presStyleLbl="revTx" presStyleIdx="3" presStyleCnt="5" custLinFactNeighborX="-5999" custLinFactNeighborY="39040">
        <dgm:presLayoutVars>
          <dgm:chMax val="1"/>
          <dgm:chPref val="1"/>
        </dgm:presLayoutVars>
      </dgm:prSet>
      <dgm:spPr/>
    </dgm:pt>
    <dgm:pt modelId="{3E8A0BD5-5EF2-43BF-AF0A-6609298C2454}" type="pres">
      <dgm:prSet presAssocID="{A3DDAE05-330F-41D8-9292-11A70DA0DDA0}" presName="sibTrans" presStyleLbl="sibTrans2D1" presStyleIdx="0" presStyleCnt="0"/>
      <dgm:spPr/>
    </dgm:pt>
    <dgm:pt modelId="{52BA15BD-EE9C-4A42-907B-7F180EB8D79E}" type="pres">
      <dgm:prSet presAssocID="{9C7306B0-9128-422A-805D-EC1826797D13}" presName="compNode" presStyleCnt="0"/>
      <dgm:spPr/>
    </dgm:pt>
    <dgm:pt modelId="{91A96406-E895-4D04-9872-1F0EA710B31D}" type="pres">
      <dgm:prSet presAssocID="{9C7306B0-9128-422A-805D-EC1826797D13}" presName="iconBgRect" presStyleLbl="bgShp" presStyleIdx="4" presStyleCnt="5" custLinFactNeighborX="-6375"/>
      <dgm:spPr>
        <a:solidFill>
          <a:srgbClr val="916395"/>
        </a:solidFill>
      </dgm:spPr>
    </dgm:pt>
    <dgm:pt modelId="{21E619BB-BBDB-47ED-9491-8FCE807101A2}" type="pres">
      <dgm:prSet presAssocID="{9C7306B0-9128-422A-805D-EC1826797D13}" presName="iconRect" presStyleLbl="node1" presStyleIdx="4" presStyleCnt="5" custLinFactNeighborX="-1311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Meeting"/>
        </a:ext>
      </dgm:extLst>
    </dgm:pt>
    <dgm:pt modelId="{F5B3E19E-6D61-4662-A6FE-803C0D79E093}" type="pres">
      <dgm:prSet presAssocID="{9C7306B0-9128-422A-805D-EC1826797D13}" presName="spaceRect" presStyleCnt="0"/>
      <dgm:spPr/>
    </dgm:pt>
    <dgm:pt modelId="{8745DCFB-49E5-47AB-8701-9AC966052D63}" type="pres">
      <dgm:prSet presAssocID="{9C7306B0-9128-422A-805D-EC1826797D13}" presName="textRect" presStyleLbl="revTx" presStyleIdx="4" presStyleCnt="5" custScaleX="191419" custLinFactNeighborX="40022" custLinFactNeighborY="24983">
        <dgm:presLayoutVars>
          <dgm:chMax val="1"/>
          <dgm:chPref val="1"/>
        </dgm:presLayoutVars>
      </dgm:prSet>
      <dgm:spPr/>
    </dgm:pt>
  </dgm:ptLst>
  <dgm:cxnLst>
    <dgm:cxn modelId="{3557D318-4545-41D4-8F87-847571B7946C}" type="presOf" srcId="{1DF614AB-1EC7-4B4B-A1EA-60C9B0639C84}" destId="{12481765-758F-427F-8384-57962F51CFB9}" srcOrd="0" destOrd="0" presId="urn:microsoft.com/office/officeart/2018/2/layout/IconCircleList"/>
    <dgm:cxn modelId="{A416E32F-A6A1-4827-B1AC-4A1360187DF9}" type="presOf" srcId="{9C7306B0-9128-422A-805D-EC1826797D13}" destId="{8745DCFB-49E5-47AB-8701-9AC966052D63}" srcOrd="0" destOrd="0" presId="urn:microsoft.com/office/officeart/2018/2/layout/IconCircleList"/>
    <dgm:cxn modelId="{D448E740-CDF2-4E9C-B86B-AB5CCB54222D}" type="presOf" srcId="{A3DDAE05-330F-41D8-9292-11A70DA0DDA0}" destId="{3E8A0BD5-5EF2-43BF-AF0A-6609298C2454}" srcOrd="0" destOrd="0" presId="urn:microsoft.com/office/officeart/2018/2/layout/IconCircleList"/>
    <dgm:cxn modelId="{6BCD355B-8A9F-460C-93F3-4BD3EB0B0241}" srcId="{299EF692-E69C-4A8D-A264-541F1D79E178}" destId="{27E2A66E-6AC6-46C0-B449-2498DC41756A}" srcOrd="2" destOrd="0" parTransId="{76C7608A-FFA2-4B66-8754-93A8C1F09F2B}" sibTransId="{79053C06-E7BF-4BE9-8BA9-154745C12B94}"/>
    <dgm:cxn modelId="{AD2D1B41-7F51-41DD-B7AA-753927AE0700}" srcId="{299EF692-E69C-4A8D-A264-541F1D79E178}" destId="{9C7306B0-9128-422A-805D-EC1826797D13}" srcOrd="4" destOrd="0" parTransId="{A16AE764-37AE-4883-BCE2-18EBA590B813}" sibTransId="{46ECFBFF-A845-4400-B7EF-4B8E6C7F96A2}"/>
    <dgm:cxn modelId="{C69B996A-346B-46D5-8DE0-778F5E8CD928}" type="presOf" srcId="{9D6B951F-9C6B-4D1C-BEAF-80798F5DCEF8}" destId="{415A949F-6C95-4CF7-9D0A-2C48519DC9AC}" srcOrd="0" destOrd="0" presId="urn:microsoft.com/office/officeart/2018/2/layout/IconCircleList"/>
    <dgm:cxn modelId="{2E185E6F-E1A2-49B2-BD22-051150707695}" type="presOf" srcId="{A2418EA2-BAE7-4CBC-BE6F-C4FD0E93051B}" destId="{0FCF3A01-CCA1-4592-92AE-939AF046EE66}" srcOrd="0" destOrd="0" presId="urn:microsoft.com/office/officeart/2018/2/layout/IconCircleList"/>
    <dgm:cxn modelId="{0A6A9756-37E9-4B00-9D70-6D4BC8F3B38B}" type="presOf" srcId="{299EF692-E69C-4A8D-A264-541F1D79E178}" destId="{A1D85CFE-5710-46C9-8C83-6665DA602AEA}" srcOrd="0" destOrd="0" presId="urn:microsoft.com/office/officeart/2018/2/layout/IconCircleList"/>
    <dgm:cxn modelId="{205AFB91-030D-4F0D-9782-135AE878D221}" type="presOf" srcId="{79053C06-E7BF-4BE9-8BA9-154745C12B94}" destId="{21E87B03-0D9D-43D0-ADFE-35AA573B8301}" srcOrd="0" destOrd="0" presId="urn:microsoft.com/office/officeart/2018/2/layout/IconCircleList"/>
    <dgm:cxn modelId="{31F19DA7-1075-4177-ADA6-F35034755EF9}" srcId="{299EF692-E69C-4A8D-A264-541F1D79E178}" destId="{A2418EA2-BAE7-4CBC-BE6F-C4FD0E93051B}" srcOrd="3" destOrd="0" parTransId="{6BB1A80A-9D02-466F-93E2-C1BBF3F63DB9}" sibTransId="{A3DDAE05-330F-41D8-9292-11A70DA0DDA0}"/>
    <dgm:cxn modelId="{FF5DFBB2-894F-41AF-B389-94D735809D8E}" srcId="{299EF692-E69C-4A8D-A264-541F1D79E178}" destId="{52A7BA86-4873-477C-8884-779B90AAA646}" srcOrd="0" destOrd="0" parTransId="{2BDBA7C6-5EB1-4377-805E-6109B5364925}" sibTransId="{3FBE6317-C162-4AA1-AA65-2C5D0FE0C45A}"/>
    <dgm:cxn modelId="{2C6FD5B3-E091-4952-9D82-FD3062CCD02E}" type="presOf" srcId="{52A7BA86-4873-477C-8884-779B90AAA646}" destId="{F60B294A-E74C-4E4E-A3B8-F33FEAC7218B}" srcOrd="0" destOrd="0" presId="urn:microsoft.com/office/officeart/2018/2/layout/IconCircleList"/>
    <dgm:cxn modelId="{C9CDF8C1-F0C6-429B-AD8B-9899BEE4C32E}" type="presOf" srcId="{27E2A66E-6AC6-46C0-B449-2498DC41756A}" destId="{4B357B67-D24C-4458-88CC-D1D73ED14951}" srcOrd="0" destOrd="0" presId="urn:microsoft.com/office/officeart/2018/2/layout/IconCircleList"/>
    <dgm:cxn modelId="{FA4C22D3-E769-4E0F-8582-19CFF5834E21}" srcId="{299EF692-E69C-4A8D-A264-541F1D79E178}" destId="{1DF614AB-1EC7-4B4B-A1EA-60C9B0639C84}" srcOrd="1" destOrd="0" parTransId="{5112C98A-6C66-4B45-9B79-144D660F0906}" sibTransId="{9D6B951F-9C6B-4D1C-BEAF-80798F5DCEF8}"/>
    <dgm:cxn modelId="{13F3D1D7-093B-4758-BBB1-47B8F2ADF97C}" type="presOf" srcId="{3FBE6317-C162-4AA1-AA65-2C5D0FE0C45A}" destId="{6B3B5B90-F4A0-4090-A432-FBBABEA63901}" srcOrd="0" destOrd="0" presId="urn:microsoft.com/office/officeart/2018/2/layout/IconCircleList"/>
    <dgm:cxn modelId="{4E602C5F-F1CD-470C-96C7-5D090D093B0B}" type="presParOf" srcId="{A1D85CFE-5710-46C9-8C83-6665DA602AEA}" destId="{FDA5C0C0-E85D-44AE-8EF0-E86101E80411}" srcOrd="0" destOrd="0" presId="urn:microsoft.com/office/officeart/2018/2/layout/IconCircleList"/>
    <dgm:cxn modelId="{99C12D3D-537A-4735-A937-826F2CF47E09}" type="presParOf" srcId="{FDA5C0C0-E85D-44AE-8EF0-E86101E80411}" destId="{91276CBB-7D30-4070-B938-934EF310816F}" srcOrd="0" destOrd="0" presId="urn:microsoft.com/office/officeart/2018/2/layout/IconCircleList"/>
    <dgm:cxn modelId="{D52C6729-0407-4D08-B0ED-3CD00C9A36A4}" type="presParOf" srcId="{91276CBB-7D30-4070-B938-934EF310816F}" destId="{91E49F7E-45F8-4AAA-A3AC-4BBEABAB4CEF}" srcOrd="0" destOrd="0" presId="urn:microsoft.com/office/officeart/2018/2/layout/IconCircleList"/>
    <dgm:cxn modelId="{2CFAFF46-3833-41E2-9F64-60AC51D024CC}" type="presParOf" srcId="{91276CBB-7D30-4070-B938-934EF310816F}" destId="{18D78485-B38C-4DD7-844A-0FD8B9887D65}" srcOrd="1" destOrd="0" presId="urn:microsoft.com/office/officeart/2018/2/layout/IconCircleList"/>
    <dgm:cxn modelId="{A378E919-E1A9-4A91-881F-094CDC6C46BF}" type="presParOf" srcId="{91276CBB-7D30-4070-B938-934EF310816F}" destId="{AA258728-FA42-49F9-8417-9136CF0C40C6}" srcOrd="2" destOrd="0" presId="urn:microsoft.com/office/officeart/2018/2/layout/IconCircleList"/>
    <dgm:cxn modelId="{E5C821AA-14C7-4D75-81BE-2D52E2FEA2BE}" type="presParOf" srcId="{91276CBB-7D30-4070-B938-934EF310816F}" destId="{F60B294A-E74C-4E4E-A3B8-F33FEAC7218B}" srcOrd="3" destOrd="0" presId="urn:microsoft.com/office/officeart/2018/2/layout/IconCircleList"/>
    <dgm:cxn modelId="{7C7DB52D-F53F-4B20-B5AB-D0D272E45DC2}" type="presParOf" srcId="{FDA5C0C0-E85D-44AE-8EF0-E86101E80411}" destId="{6B3B5B90-F4A0-4090-A432-FBBABEA63901}" srcOrd="1" destOrd="0" presId="urn:microsoft.com/office/officeart/2018/2/layout/IconCircleList"/>
    <dgm:cxn modelId="{7E832324-954E-4440-AD1D-D0124070BE74}" type="presParOf" srcId="{FDA5C0C0-E85D-44AE-8EF0-E86101E80411}" destId="{BADBA8E7-5AFC-4F04-98D9-7B44C249D46A}" srcOrd="2" destOrd="0" presId="urn:microsoft.com/office/officeart/2018/2/layout/IconCircleList"/>
    <dgm:cxn modelId="{5685AFD0-EB46-4F38-B2E4-04C4C0D16E98}" type="presParOf" srcId="{BADBA8E7-5AFC-4F04-98D9-7B44C249D46A}" destId="{095C6F75-38EC-4822-BAE9-B15DADA586A3}" srcOrd="0" destOrd="0" presId="urn:microsoft.com/office/officeart/2018/2/layout/IconCircleList"/>
    <dgm:cxn modelId="{83C6CFFC-182F-4AED-8B6C-919C8CA10D71}" type="presParOf" srcId="{BADBA8E7-5AFC-4F04-98D9-7B44C249D46A}" destId="{14F56EC6-FF3E-4318-AE18-68CD2B9E0DF0}" srcOrd="1" destOrd="0" presId="urn:microsoft.com/office/officeart/2018/2/layout/IconCircleList"/>
    <dgm:cxn modelId="{57489316-3522-4FBE-B759-D77485C208DA}" type="presParOf" srcId="{BADBA8E7-5AFC-4F04-98D9-7B44C249D46A}" destId="{1B981F2C-8593-49B2-B4C5-97A69843E301}" srcOrd="2" destOrd="0" presId="urn:microsoft.com/office/officeart/2018/2/layout/IconCircleList"/>
    <dgm:cxn modelId="{F7901980-E1DA-477D-A8AC-7FC002BA3F89}" type="presParOf" srcId="{BADBA8E7-5AFC-4F04-98D9-7B44C249D46A}" destId="{12481765-758F-427F-8384-57962F51CFB9}" srcOrd="3" destOrd="0" presId="urn:microsoft.com/office/officeart/2018/2/layout/IconCircleList"/>
    <dgm:cxn modelId="{40A96E4F-2B35-435D-9C5E-9B150BA2EB2B}" type="presParOf" srcId="{FDA5C0C0-E85D-44AE-8EF0-E86101E80411}" destId="{415A949F-6C95-4CF7-9D0A-2C48519DC9AC}" srcOrd="3" destOrd="0" presId="urn:microsoft.com/office/officeart/2018/2/layout/IconCircleList"/>
    <dgm:cxn modelId="{3D596770-4688-49EF-A0EA-71A9186EB44E}" type="presParOf" srcId="{FDA5C0C0-E85D-44AE-8EF0-E86101E80411}" destId="{25046599-2E3B-494A-B08C-ED97C69A9492}" srcOrd="4" destOrd="0" presId="urn:microsoft.com/office/officeart/2018/2/layout/IconCircleList"/>
    <dgm:cxn modelId="{C402B99A-BDED-41D3-BFFB-58072B5EE11A}" type="presParOf" srcId="{25046599-2E3B-494A-B08C-ED97C69A9492}" destId="{BF001E6C-BA61-4AD1-8B52-E6241D4DD149}" srcOrd="0" destOrd="0" presId="urn:microsoft.com/office/officeart/2018/2/layout/IconCircleList"/>
    <dgm:cxn modelId="{1FD9B15B-73A6-4069-A8B5-EC4D6BA40B70}" type="presParOf" srcId="{25046599-2E3B-494A-B08C-ED97C69A9492}" destId="{7C8B9DC0-9012-425C-9444-B40CB7A6B6D5}" srcOrd="1" destOrd="0" presId="urn:microsoft.com/office/officeart/2018/2/layout/IconCircleList"/>
    <dgm:cxn modelId="{1C3E417A-7C9C-4A8C-BA5D-C6ED3D47D263}" type="presParOf" srcId="{25046599-2E3B-494A-B08C-ED97C69A9492}" destId="{990534DA-1593-4E93-BCDE-8392A04C6EFE}" srcOrd="2" destOrd="0" presId="urn:microsoft.com/office/officeart/2018/2/layout/IconCircleList"/>
    <dgm:cxn modelId="{6CC7928A-2136-451B-A550-58A34091C7D1}" type="presParOf" srcId="{25046599-2E3B-494A-B08C-ED97C69A9492}" destId="{4B357B67-D24C-4458-88CC-D1D73ED14951}" srcOrd="3" destOrd="0" presId="urn:microsoft.com/office/officeart/2018/2/layout/IconCircleList"/>
    <dgm:cxn modelId="{C631E70C-1F96-4FBC-A52E-4AA03FA7E68E}" type="presParOf" srcId="{FDA5C0C0-E85D-44AE-8EF0-E86101E80411}" destId="{21E87B03-0D9D-43D0-ADFE-35AA573B8301}" srcOrd="5" destOrd="0" presId="urn:microsoft.com/office/officeart/2018/2/layout/IconCircleList"/>
    <dgm:cxn modelId="{A271A2D6-9354-413B-A666-32982125E5D1}" type="presParOf" srcId="{FDA5C0C0-E85D-44AE-8EF0-E86101E80411}" destId="{88BA946C-68A9-41E2-A2B9-21980D59AA0F}" srcOrd="6" destOrd="0" presId="urn:microsoft.com/office/officeart/2018/2/layout/IconCircleList"/>
    <dgm:cxn modelId="{A91204CA-FF21-4DDB-A7D8-F8FF70C24B90}" type="presParOf" srcId="{88BA946C-68A9-41E2-A2B9-21980D59AA0F}" destId="{E0E75D73-3D7E-4FDE-AFA3-D8BF6DA3C8DB}" srcOrd="0" destOrd="0" presId="urn:microsoft.com/office/officeart/2018/2/layout/IconCircleList"/>
    <dgm:cxn modelId="{D29E7388-8380-4D20-95E1-1446E018B23D}" type="presParOf" srcId="{88BA946C-68A9-41E2-A2B9-21980D59AA0F}" destId="{3163AE50-CE59-4A31-9DF7-67366B9A96E5}" srcOrd="1" destOrd="0" presId="urn:microsoft.com/office/officeart/2018/2/layout/IconCircleList"/>
    <dgm:cxn modelId="{F3E6604C-42C2-4DF0-94E2-5CB1E5E2C84C}" type="presParOf" srcId="{88BA946C-68A9-41E2-A2B9-21980D59AA0F}" destId="{BDE79B34-E323-40AF-8C07-F9801895C988}" srcOrd="2" destOrd="0" presId="urn:microsoft.com/office/officeart/2018/2/layout/IconCircleList"/>
    <dgm:cxn modelId="{E84888C4-96EC-465E-B441-2E0E2DF73258}" type="presParOf" srcId="{88BA946C-68A9-41E2-A2B9-21980D59AA0F}" destId="{0FCF3A01-CCA1-4592-92AE-939AF046EE66}" srcOrd="3" destOrd="0" presId="urn:microsoft.com/office/officeart/2018/2/layout/IconCircleList"/>
    <dgm:cxn modelId="{98B4C6D6-9BCC-4F25-A5F3-90665D24618C}" type="presParOf" srcId="{FDA5C0C0-E85D-44AE-8EF0-E86101E80411}" destId="{3E8A0BD5-5EF2-43BF-AF0A-6609298C2454}" srcOrd="7" destOrd="0" presId="urn:microsoft.com/office/officeart/2018/2/layout/IconCircleList"/>
    <dgm:cxn modelId="{B2ACB7A3-D889-4D6B-8B8F-1EA126E6DE69}" type="presParOf" srcId="{FDA5C0C0-E85D-44AE-8EF0-E86101E80411}" destId="{52BA15BD-EE9C-4A42-907B-7F180EB8D79E}" srcOrd="8" destOrd="0" presId="urn:microsoft.com/office/officeart/2018/2/layout/IconCircleList"/>
    <dgm:cxn modelId="{F200976F-657C-42C9-9945-BCF1FDA457CB}" type="presParOf" srcId="{52BA15BD-EE9C-4A42-907B-7F180EB8D79E}" destId="{91A96406-E895-4D04-9872-1F0EA710B31D}" srcOrd="0" destOrd="0" presId="urn:microsoft.com/office/officeart/2018/2/layout/IconCircleList"/>
    <dgm:cxn modelId="{F9F181DA-C80B-475D-BA0B-58FE97F68A9A}" type="presParOf" srcId="{52BA15BD-EE9C-4A42-907B-7F180EB8D79E}" destId="{21E619BB-BBDB-47ED-9491-8FCE807101A2}" srcOrd="1" destOrd="0" presId="urn:microsoft.com/office/officeart/2018/2/layout/IconCircleList"/>
    <dgm:cxn modelId="{ACFE4602-DED7-48D8-AF4C-6741E804D39B}" type="presParOf" srcId="{52BA15BD-EE9C-4A42-907B-7F180EB8D79E}" destId="{F5B3E19E-6D61-4662-A6FE-803C0D79E093}" srcOrd="2" destOrd="0" presId="urn:microsoft.com/office/officeart/2018/2/layout/IconCircleList"/>
    <dgm:cxn modelId="{484E7C34-DD38-40CF-83D7-B78ED3C52456}" type="presParOf" srcId="{52BA15BD-EE9C-4A42-907B-7F180EB8D79E}" destId="{8745DCFB-49E5-47AB-8701-9AC966052D63}"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299EF692-E69C-4A8D-A264-541F1D79E178}"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52A7BA86-4873-477C-8884-779B90AAA646}">
      <dgm:prSet custT="1"/>
      <dgm:spPr/>
      <dgm:t>
        <a:bodyPr/>
        <a:lstStyle/>
        <a:p>
          <a:pPr>
            <a:lnSpc>
              <a:spcPct val="100000"/>
            </a:lnSpc>
          </a:pPr>
          <a:r>
            <a:rPr lang="en-US" sz="1400" b="0" i="0" dirty="0">
              <a:solidFill>
                <a:schemeClr val="bg1"/>
              </a:solidFill>
            </a:rPr>
            <a:t>Keep an eye on your capacities - this applies equally to bed occupancy in hotels, booked reservations in restaurants and on tours, as well as to the storage of products</a:t>
          </a:r>
          <a:endParaRPr lang="de-DE" sz="1400" b="0" i="0" dirty="0">
            <a:solidFill>
              <a:schemeClr val="bg1"/>
            </a:solidFill>
          </a:endParaRPr>
        </a:p>
        <a:p>
          <a:pPr>
            <a:lnSpc>
              <a:spcPct val="100000"/>
            </a:lnSpc>
          </a:pPr>
          <a:endParaRPr lang="en-US" sz="1400" dirty="0">
            <a:solidFill>
              <a:schemeClr val="bg1"/>
            </a:solidFill>
          </a:endParaRPr>
        </a:p>
      </dgm:t>
    </dgm:pt>
    <dgm:pt modelId="{2BDBA7C6-5EB1-4377-805E-6109B5364925}" type="parTrans" cxnId="{FF5DFBB2-894F-41AF-B389-94D735809D8E}">
      <dgm:prSet/>
      <dgm:spPr/>
      <dgm:t>
        <a:bodyPr/>
        <a:lstStyle/>
        <a:p>
          <a:endParaRPr lang="en-US"/>
        </a:p>
      </dgm:t>
    </dgm:pt>
    <dgm:pt modelId="{3FBE6317-C162-4AA1-AA65-2C5D0FE0C45A}" type="sibTrans" cxnId="{FF5DFBB2-894F-41AF-B389-94D735809D8E}">
      <dgm:prSet/>
      <dgm:spPr/>
      <dgm:t>
        <a:bodyPr/>
        <a:lstStyle/>
        <a:p>
          <a:pPr>
            <a:lnSpc>
              <a:spcPct val="100000"/>
            </a:lnSpc>
          </a:pPr>
          <a:endParaRPr lang="en-US"/>
        </a:p>
      </dgm:t>
    </dgm:pt>
    <dgm:pt modelId="{1DF614AB-1EC7-4B4B-A1EA-60C9B0639C84}">
      <dgm:prSet custT="1"/>
      <dgm:spPr/>
      <dgm:t>
        <a:bodyPr/>
        <a:lstStyle/>
        <a:p>
          <a:pPr>
            <a:lnSpc>
              <a:spcPct val="100000"/>
            </a:lnSpc>
          </a:pPr>
          <a:r>
            <a:rPr lang="en-US" sz="1400" b="0" i="0" kern="1200" dirty="0">
              <a:solidFill>
                <a:schemeClr val="bg1"/>
              </a:solidFill>
              <a:latin typeface="Calibri" panose="020F0502020204030204"/>
              <a:ea typeface="+mn-ea"/>
              <a:cs typeface="+mn-cs"/>
            </a:rPr>
            <a:t>A medium-term capacity demand plan helps to estimate the storage capacity needed in the future and can prevent overloading</a:t>
          </a:r>
          <a:endParaRPr lang="de-DE" sz="1400" b="0" i="0" kern="1200" dirty="0">
            <a:solidFill>
              <a:schemeClr val="bg1"/>
            </a:solidFill>
            <a:latin typeface="Calibri" panose="020F0502020204030204"/>
            <a:ea typeface="+mn-ea"/>
            <a:cs typeface="+mn-cs"/>
          </a:endParaRPr>
        </a:p>
        <a:p>
          <a:pPr marL="0" lvl="0" indent="0" algn="l" defTabSz="622300">
            <a:lnSpc>
              <a:spcPct val="100000"/>
            </a:lnSpc>
            <a:spcBef>
              <a:spcPct val="0"/>
            </a:spcBef>
            <a:spcAft>
              <a:spcPct val="35000"/>
            </a:spcAft>
            <a:buNone/>
          </a:pPr>
          <a:endParaRPr lang="en-US" sz="1400" b="0" i="0" kern="1200" dirty="0">
            <a:solidFill>
              <a:schemeClr val="bg1"/>
            </a:solidFill>
            <a:latin typeface="Calibri" panose="020F0502020204030204"/>
            <a:ea typeface="+mn-ea"/>
            <a:cs typeface="+mn-cs"/>
          </a:endParaRPr>
        </a:p>
      </dgm:t>
    </dgm:pt>
    <dgm:pt modelId="{5112C98A-6C66-4B45-9B79-144D660F0906}" type="parTrans" cxnId="{FA4C22D3-E769-4E0F-8582-19CFF5834E21}">
      <dgm:prSet/>
      <dgm:spPr/>
      <dgm:t>
        <a:bodyPr/>
        <a:lstStyle/>
        <a:p>
          <a:endParaRPr lang="en-US"/>
        </a:p>
      </dgm:t>
    </dgm:pt>
    <dgm:pt modelId="{9D6B951F-9C6B-4D1C-BEAF-80798F5DCEF8}" type="sibTrans" cxnId="{FA4C22D3-E769-4E0F-8582-19CFF5834E21}">
      <dgm:prSet/>
      <dgm:spPr/>
      <dgm:t>
        <a:bodyPr/>
        <a:lstStyle/>
        <a:p>
          <a:pPr>
            <a:lnSpc>
              <a:spcPct val="100000"/>
            </a:lnSpc>
          </a:pPr>
          <a:endParaRPr lang="en-US"/>
        </a:p>
      </dgm:t>
    </dgm:pt>
    <dgm:pt modelId="{27E2A66E-6AC6-46C0-B449-2498DC41756A}">
      <dgm:prSet custT="1"/>
      <dgm:spPr/>
      <dgm:t>
        <a:bodyPr/>
        <a:lstStyle/>
        <a:p>
          <a:pPr>
            <a:lnSpc>
              <a:spcPct val="100000"/>
            </a:lnSpc>
          </a:pPr>
          <a:r>
            <a:rPr lang="en-US" sz="1400" b="0" i="0" dirty="0">
              <a:solidFill>
                <a:schemeClr val="bg1"/>
              </a:solidFill>
            </a:rPr>
            <a:t>Conduct </a:t>
          </a:r>
          <a:br>
            <a:rPr lang="en-US" sz="1400" b="0" i="0" dirty="0">
              <a:solidFill>
                <a:schemeClr val="bg1"/>
              </a:solidFill>
            </a:rPr>
          </a:br>
          <a:r>
            <a:rPr lang="en-US" sz="1400" b="0" i="0" dirty="0">
              <a:solidFill>
                <a:schemeClr val="bg1"/>
              </a:solidFill>
            </a:rPr>
            <a:t>regular stock takes</a:t>
          </a:r>
          <a:br>
            <a:rPr lang="en-US" sz="1400" b="0" i="0" dirty="0">
              <a:solidFill>
                <a:schemeClr val="bg1"/>
              </a:solidFill>
            </a:rPr>
          </a:br>
          <a:r>
            <a:rPr lang="en-US" sz="1400" b="0" i="0" dirty="0">
              <a:solidFill>
                <a:schemeClr val="bg1"/>
              </a:solidFill>
            </a:rPr>
            <a:t>and quality controls</a:t>
          </a:r>
          <a:endParaRPr lang="en-US" sz="1400" dirty="0">
            <a:solidFill>
              <a:schemeClr val="bg1"/>
            </a:solidFill>
          </a:endParaRPr>
        </a:p>
      </dgm:t>
    </dgm:pt>
    <dgm:pt modelId="{76C7608A-FFA2-4B66-8754-93A8C1F09F2B}" type="parTrans" cxnId="{6BCD355B-8A9F-460C-93F3-4BD3EB0B0241}">
      <dgm:prSet/>
      <dgm:spPr/>
      <dgm:t>
        <a:bodyPr/>
        <a:lstStyle/>
        <a:p>
          <a:endParaRPr lang="en-US"/>
        </a:p>
      </dgm:t>
    </dgm:pt>
    <dgm:pt modelId="{79053C06-E7BF-4BE9-8BA9-154745C12B94}" type="sibTrans" cxnId="{6BCD355B-8A9F-460C-93F3-4BD3EB0B0241}">
      <dgm:prSet/>
      <dgm:spPr/>
      <dgm:t>
        <a:bodyPr/>
        <a:lstStyle/>
        <a:p>
          <a:pPr>
            <a:lnSpc>
              <a:spcPct val="100000"/>
            </a:lnSpc>
          </a:pPr>
          <a:endParaRPr lang="en-US"/>
        </a:p>
      </dgm:t>
    </dgm:pt>
    <dgm:pt modelId="{A2418EA2-BAE7-4CBC-BE6F-C4FD0E93051B}">
      <dgm:prSet custT="1"/>
      <dgm:spPr/>
      <dgm:t>
        <a:bodyPr/>
        <a:lstStyle/>
        <a:p>
          <a:pPr>
            <a:lnSpc>
              <a:spcPct val="100000"/>
            </a:lnSpc>
          </a:pPr>
          <a:r>
            <a:rPr lang="en-US" sz="1400" b="0" i="0" dirty="0">
              <a:solidFill>
                <a:schemeClr val="bg1"/>
              </a:solidFill>
            </a:rPr>
            <a:t>Safety comes first. Even if more occupancy is possible, health and safety have priority - a safety concept helps to visualize the measures to be taken</a:t>
          </a:r>
          <a:endParaRPr lang="de-DE" sz="1400" b="0" i="0" dirty="0">
            <a:solidFill>
              <a:schemeClr val="bg1"/>
            </a:solidFill>
          </a:endParaRPr>
        </a:p>
        <a:p>
          <a:pPr>
            <a:lnSpc>
              <a:spcPct val="100000"/>
            </a:lnSpc>
          </a:pPr>
          <a:endParaRPr lang="en-US" sz="1400" dirty="0">
            <a:solidFill>
              <a:schemeClr val="bg1"/>
            </a:solidFill>
          </a:endParaRPr>
        </a:p>
      </dgm:t>
    </dgm:pt>
    <dgm:pt modelId="{6BB1A80A-9D02-466F-93E2-C1BBF3F63DB9}" type="parTrans" cxnId="{31F19DA7-1075-4177-ADA6-F35034755EF9}">
      <dgm:prSet/>
      <dgm:spPr/>
      <dgm:t>
        <a:bodyPr/>
        <a:lstStyle/>
        <a:p>
          <a:endParaRPr lang="en-US"/>
        </a:p>
      </dgm:t>
    </dgm:pt>
    <dgm:pt modelId="{A3DDAE05-330F-41D8-9292-11A70DA0DDA0}" type="sibTrans" cxnId="{31F19DA7-1075-4177-ADA6-F35034755EF9}">
      <dgm:prSet/>
      <dgm:spPr/>
      <dgm:t>
        <a:bodyPr/>
        <a:lstStyle/>
        <a:p>
          <a:pPr>
            <a:lnSpc>
              <a:spcPct val="100000"/>
            </a:lnSpc>
          </a:pPr>
          <a:endParaRPr lang="en-US"/>
        </a:p>
      </dgm:t>
    </dgm:pt>
    <dgm:pt modelId="{A1D85CFE-5710-46C9-8C83-6665DA602AEA}" type="pres">
      <dgm:prSet presAssocID="{299EF692-E69C-4A8D-A264-541F1D79E178}" presName="root" presStyleCnt="0">
        <dgm:presLayoutVars>
          <dgm:dir/>
          <dgm:resizeHandles val="exact"/>
        </dgm:presLayoutVars>
      </dgm:prSet>
      <dgm:spPr/>
    </dgm:pt>
    <dgm:pt modelId="{FDA5C0C0-E85D-44AE-8EF0-E86101E80411}" type="pres">
      <dgm:prSet presAssocID="{299EF692-E69C-4A8D-A264-541F1D79E178}" presName="container" presStyleCnt="0">
        <dgm:presLayoutVars>
          <dgm:dir/>
          <dgm:resizeHandles val="exact"/>
        </dgm:presLayoutVars>
      </dgm:prSet>
      <dgm:spPr/>
    </dgm:pt>
    <dgm:pt modelId="{91276CBB-7D30-4070-B938-934EF310816F}" type="pres">
      <dgm:prSet presAssocID="{52A7BA86-4873-477C-8884-779B90AAA646}" presName="compNode" presStyleCnt="0"/>
      <dgm:spPr/>
    </dgm:pt>
    <dgm:pt modelId="{91E49F7E-45F8-4AAA-A3AC-4BBEABAB4CEF}" type="pres">
      <dgm:prSet presAssocID="{52A7BA86-4873-477C-8884-779B90AAA646}" presName="iconBgRect" presStyleLbl="bgShp" presStyleIdx="0" presStyleCnt="4"/>
      <dgm:spPr>
        <a:solidFill>
          <a:srgbClr val="916395"/>
        </a:solidFill>
      </dgm:spPr>
    </dgm:pt>
    <dgm:pt modelId="{18D78485-B38C-4DD7-844A-0FD8B9887D65}" type="pres">
      <dgm:prSet presAssocID="{52A7BA86-4873-477C-8884-779B90AAA64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leep"/>
        </a:ext>
      </dgm:extLst>
    </dgm:pt>
    <dgm:pt modelId="{AA258728-FA42-49F9-8417-9136CF0C40C6}" type="pres">
      <dgm:prSet presAssocID="{52A7BA86-4873-477C-8884-779B90AAA646}" presName="spaceRect" presStyleCnt="0"/>
      <dgm:spPr/>
    </dgm:pt>
    <dgm:pt modelId="{F60B294A-E74C-4E4E-A3B8-F33FEAC7218B}" type="pres">
      <dgm:prSet presAssocID="{52A7BA86-4873-477C-8884-779B90AAA646}" presName="textRect" presStyleLbl="revTx" presStyleIdx="0" presStyleCnt="4" custScaleX="120237" custLinFactNeighborX="5944" custLinFactNeighborY="34656">
        <dgm:presLayoutVars>
          <dgm:chMax val="1"/>
          <dgm:chPref val="1"/>
        </dgm:presLayoutVars>
      </dgm:prSet>
      <dgm:spPr/>
    </dgm:pt>
    <dgm:pt modelId="{6B3B5B90-F4A0-4090-A432-FBBABEA63901}" type="pres">
      <dgm:prSet presAssocID="{3FBE6317-C162-4AA1-AA65-2C5D0FE0C45A}" presName="sibTrans" presStyleLbl="sibTrans2D1" presStyleIdx="0" presStyleCnt="0"/>
      <dgm:spPr/>
    </dgm:pt>
    <dgm:pt modelId="{BADBA8E7-5AFC-4F04-98D9-7B44C249D46A}" type="pres">
      <dgm:prSet presAssocID="{1DF614AB-1EC7-4B4B-A1EA-60C9B0639C84}" presName="compNode" presStyleCnt="0"/>
      <dgm:spPr/>
    </dgm:pt>
    <dgm:pt modelId="{095C6F75-38EC-4822-BAE9-B15DADA586A3}" type="pres">
      <dgm:prSet presAssocID="{1DF614AB-1EC7-4B4B-A1EA-60C9B0639C84}" presName="iconBgRect" presStyleLbl="bgShp" presStyleIdx="1" presStyleCnt="4" custLinFactNeighborY="49307"/>
      <dgm:spPr>
        <a:solidFill>
          <a:srgbClr val="916395"/>
        </a:solidFill>
      </dgm:spPr>
    </dgm:pt>
    <dgm:pt modelId="{14F56EC6-FF3E-4318-AE18-68CD2B9E0DF0}" type="pres">
      <dgm:prSet presAssocID="{1DF614AB-1EC7-4B4B-A1EA-60C9B0639C84}" presName="iconRect" presStyleLbl="node1" presStyleIdx="1" presStyleCnt="4" custLinFactNeighborY="8501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auge"/>
        </a:ext>
      </dgm:extLst>
    </dgm:pt>
    <dgm:pt modelId="{1B981F2C-8593-49B2-B4C5-97A69843E301}" type="pres">
      <dgm:prSet presAssocID="{1DF614AB-1EC7-4B4B-A1EA-60C9B0639C84}" presName="spaceRect" presStyleCnt="0"/>
      <dgm:spPr/>
    </dgm:pt>
    <dgm:pt modelId="{12481765-758F-427F-8384-57962F51CFB9}" type="pres">
      <dgm:prSet presAssocID="{1DF614AB-1EC7-4B4B-A1EA-60C9B0639C84}" presName="textRect" presStyleLbl="revTx" presStyleIdx="1" presStyleCnt="4" custScaleX="120736" custLinFactNeighborX="5805" custLinFactNeighborY="90766">
        <dgm:presLayoutVars>
          <dgm:chMax val="1"/>
          <dgm:chPref val="1"/>
        </dgm:presLayoutVars>
      </dgm:prSet>
      <dgm:spPr/>
    </dgm:pt>
    <dgm:pt modelId="{415A949F-6C95-4CF7-9D0A-2C48519DC9AC}" type="pres">
      <dgm:prSet presAssocID="{9D6B951F-9C6B-4D1C-BEAF-80798F5DCEF8}" presName="sibTrans" presStyleLbl="sibTrans2D1" presStyleIdx="0" presStyleCnt="0"/>
      <dgm:spPr/>
    </dgm:pt>
    <dgm:pt modelId="{25046599-2E3B-494A-B08C-ED97C69A9492}" type="pres">
      <dgm:prSet presAssocID="{27E2A66E-6AC6-46C0-B449-2498DC41756A}" presName="compNode" presStyleCnt="0"/>
      <dgm:spPr/>
    </dgm:pt>
    <dgm:pt modelId="{BF001E6C-BA61-4AD1-8B52-E6241D4DD149}" type="pres">
      <dgm:prSet presAssocID="{27E2A66E-6AC6-46C0-B449-2498DC41756A}" presName="iconBgRect" presStyleLbl="bgShp" presStyleIdx="2" presStyleCnt="4" custLinFactX="196962" custLinFactY="-74648" custLinFactNeighborX="200000" custLinFactNeighborY="-100000"/>
      <dgm:spPr>
        <a:solidFill>
          <a:srgbClr val="916395"/>
        </a:solidFill>
      </dgm:spPr>
    </dgm:pt>
    <dgm:pt modelId="{7C8B9DC0-9012-425C-9444-B40CB7A6B6D5}" type="pres">
      <dgm:prSet presAssocID="{27E2A66E-6AC6-46C0-B449-2498DC41756A}" presName="iconRect" presStyleLbl="node1" presStyleIdx="2" presStyleCnt="4" custLinFactX="300000" custLinFactY="-101114" custLinFactNeighborX="384418" custLinFactNeighborY="-200000"/>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ox trolley"/>
        </a:ext>
      </dgm:extLst>
    </dgm:pt>
    <dgm:pt modelId="{990534DA-1593-4E93-BCDE-8392A04C6EFE}" type="pres">
      <dgm:prSet presAssocID="{27E2A66E-6AC6-46C0-B449-2498DC41756A}" presName="spaceRect" presStyleCnt="0"/>
      <dgm:spPr/>
    </dgm:pt>
    <dgm:pt modelId="{4B357B67-D24C-4458-88CC-D1D73ED14951}" type="pres">
      <dgm:prSet presAssocID="{27E2A66E-6AC6-46C0-B449-2498DC41756A}" presName="textRect" presStyleLbl="revTx" presStyleIdx="2" presStyleCnt="4" custScaleX="113993" custScaleY="135240" custLinFactX="70286" custLinFactY="-65908" custLinFactNeighborX="100000" custLinFactNeighborY="-100000">
        <dgm:presLayoutVars>
          <dgm:chMax val="1"/>
          <dgm:chPref val="1"/>
        </dgm:presLayoutVars>
      </dgm:prSet>
      <dgm:spPr/>
    </dgm:pt>
    <dgm:pt modelId="{21E87B03-0D9D-43D0-ADFE-35AA573B8301}" type="pres">
      <dgm:prSet presAssocID="{79053C06-E7BF-4BE9-8BA9-154745C12B94}" presName="sibTrans" presStyleLbl="sibTrans2D1" presStyleIdx="0" presStyleCnt="0"/>
      <dgm:spPr/>
    </dgm:pt>
    <dgm:pt modelId="{88BA946C-68A9-41E2-A2B9-21980D59AA0F}" type="pres">
      <dgm:prSet presAssocID="{A2418EA2-BAE7-4CBC-BE6F-C4FD0E93051B}" presName="compNode" presStyleCnt="0"/>
      <dgm:spPr/>
    </dgm:pt>
    <dgm:pt modelId="{E0E75D73-3D7E-4FDE-AFA3-D8BF6DA3C8DB}" type="pres">
      <dgm:prSet presAssocID="{A2418EA2-BAE7-4CBC-BE6F-C4FD0E93051B}" presName="iconBgRect" presStyleLbl="bgShp" presStyleIdx="3" presStyleCnt="4" custLinFactY="-200000" custLinFactNeighborX="-18935" custLinFactNeighborY="-235522"/>
      <dgm:spPr>
        <a:solidFill>
          <a:srgbClr val="916395"/>
        </a:solidFill>
      </dgm:spPr>
    </dgm:pt>
    <dgm:pt modelId="{3163AE50-CE59-4A31-9DF7-67366B9A96E5}" type="pres">
      <dgm:prSet presAssocID="{A2418EA2-BAE7-4CBC-BE6F-C4FD0E93051B}" presName="iconRect" presStyleLbl="node1" presStyleIdx="3" presStyleCnt="4" custLinFactY="-350900" custLinFactNeighborX="-32647" custLinFactNeighborY="-400000"/>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Ringer"/>
        </a:ext>
      </dgm:extLst>
    </dgm:pt>
    <dgm:pt modelId="{BDE79B34-E323-40AF-8C07-F9801895C988}" type="pres">
      <dgm:prSet presAssocID="{A2418EA2-BAE7-4CBC-BE6F-C4FD0E93051B}" presName="spaceRect" presStyleCnt="0"/>
      <dgm:spPr/>
    </dgm:pt>
    <dgm:pt modelId="{0FCF3A01-CCA1-4592-92AE-939AF046EE66}" type="pres">
      <dgm:prSet presAssocID="{A2418EA2-BAE7-4CBC-BE6F-C4FD0E93051B}" presName="textRect" presStyleLbl="revTx" presStyleIdx="3" presStyleCnt="4" custLinFactY="-196482" custLinFactNeighborX="-14033" custLinFactNeighborY="-200000">
        <dgm:presLayoutVars>
          <dgm:chMax val="1"/>
          <dgm:chPref val="1"/>
        </dgm:presLayoutVars>
      </dgm:prSet>
      <dgm:spPr/>
    </dgm:pt>
  </dgm:ptLst>
  <dgm:cxnLst>
    <dgm:cxn modelId="{3557D318-4545-41D4-8F87-847571B7946C}" type="presOf" srcId="{1DF614AB-1EC7-4B4B-A1EA-60C9B0639C84}" destId="{12481765-758F-427F-8384-57962F51CFB9}" srcOrd="0" destOrd="0" presId="urn:microsoft.com/office/officeart/2018/2/layout/IconCircleList"/>
    <dgm:cxn modelId="{6BCD355B-8A9F-460C-93F3-4BD3EB0B0241}" srcId="{299EF692-E69C-4A8D-A264-541F1D79E178}" destId="{27E2A66E-6AC6-46C0-B449-2498DC41756A}" srcOrd="2" destOrd="0" parTransId="{76C7608A-FFA2-4B66-8754-93A8C1F09F2B}" sibTransId="{79053C06-E7BF-4BE9-8BA9-154745C12B94}"/>
    <dgm:cxn modelId="{C69B996A-346B-46D5-8DE0-778F5E8CD928}" type="presOf" srcId="{9D6B951F-9C6B-4D1C-BEAF-80798F5DCEF8}" destId="{415A949F-6C95-4CF7-9D0A-2C48519DC9AC}" srcOrd="0" destOrd="0" presId="urn:microsoft.com/office/officeart/2018/2/layout/IconCircleList"/>
    <dgm:cxn modelId="{2E185E6F-E1A2-49B2-BD22-051150707695}" type="presOf" srcId="{A2418EA2-BAE7-4CBC-BE6F-C4FD0E93051B}" destId="{0FCF3A01-CCA1-4592-92AE-939AF046EE66}" srcOrd="0" destOrd="0" presId="urn:microsoft.com/office/officeart/2018/2/layout/IconCircleList"/>
    <dgm:cxn modelId="{0A6A9756-37E9-4B00-9D70-6D4BC8F3B38B}" type="presOf" srcId="{299EF692-E69C-4A8D-A264-541F1D79E178}" destId="{A1D85CFE-5710-46C9-8C83-6665DA602AEA}" srcOrd="0" destOrd="0" presId="urn:microsoft.com/office/officeart/2018/2/layout/IconCircleList"/>
    <dgm:cxn modelId="{205AFB91-030D-4F0D-9782-135AE878D221}" type="presOf" srcId="{79053C06-E7BF-4BE9-8BA9-154745C12B94}" destId="{21E87B03-0D9D-43D0-ADFE-35AA573B8301}" srcOrd="0" destOrd="0" presId="urn:microsoft.com/office/officeart/2018/2/layout/IconCircleList"/>
    <dgm:cxn modelId="{31F19DA7-1075-4177-ADA6-F35034755EF9}" srcId="{299EF692-E69C-4A8D-A264-541F1D79E178}" destId="{A2418EA2-BAE7-4CBC-BE6F-C4FD0E93051B}" srcOrd="3" destOrd="0" parTransId="{6BB1A80A-9D02-466F-93E2-C1BBF3F63DB9}" sibTransId="{A3DDAE05-330F-41D8-9292-11A70DA0DDA0}"/>
    <dgm:cxn modelId="{FF5DFBB2-894F-41AF-B389-94D735809D8E}" srcId="{299EF692-E69C-4A8D-A264-541F1D79E178}" destId="{52A7BA86-4873-477C-8884-779B90AAA646}" srcOrd="0" destOrd="0" parTransId="{2BDBA7C6-5EB1-4377-805E-6109B5364925}" sibTransId="{3FBE6317-C162-4AA1-AA65-2C5D0FE0C45A}"/>
    <dgm:cxn modelId="{2C6FD5B3-E091-4952-9D82-FD3062CCD02E}" type="presOf" srcId="{52A7BA86-4873-477C-8884-779B90AAA646}" destId="{F60B294A-E74C-4E4E-A3B8-F33FEAC7218B}" srcOrd="0" destOrd="0" presId="urn:microsoft.com/office/officeart/2018/2/layout/IconCircleList"/>
    <dgm:cxn modelId="{C9CDF8C1-F0C6-429B-AD8B-9899BEE4C32E}" type="presOf" srcId="{27E2A66E-6AC6-46C0-B449-2498DC41756A}" destId="{4B357B67-D24C-4458-88CC-D1D73ED14951}" srcOrd="0" destOrd="0" presId="urn:microsoft.com/office/officeart/2018/2/layout/IconCircleList"/>
    <dgm:cxn modelId="{FA4C22D3-E769-4E0F-8582-19CFF5834E21}" srcId="{299EF692-E69C-4A8D-A264-541F1D79E178}" destId="{1DF614AB-1EC7-4B4B-A1EA-60C9B0639C84}" srcOrd="1" destOrd="0" parTransId="{5112C98A-6C66-4B45-9B79-144D660F0906}" sibTransId="{9D6B951F-9C6B-4D1C-BEAF-80798F5DCEF8}"/>
    <dgm:cxn modelId="{13F3D1D7-093B-4758-BBB1-47B8F2ADF97C}" type="presOf" srcId="{3FBE6317-C162-4AA1-AA65-2C5D0FE0C45A}" destId="{6B3B5B90-F4A0-4090-A432-FBBABEA63901}" srcOrd="0" destOrd="0" presId="urn:microsoft.com/office/officeart/2018/2/layout/IconCircleList"/>
    <dgm:cxn modelId="{4E602C5F-F1CD-470C-96C7-5D090D093B0B}" type="presParOf" srcId="{A1D85CFE-5710-46C9-8C83-6665DA602AEA}" destId="{FDA5C0C0-E85D-44AE-8EF0-E86101E80411}" srcOrd="0" destOrd="0" presId="urn:microsoft.com/office/officeart/2018/2/layout/IconCircleList"/>
    <dgm:cxn modelId="{99C12D3D-537A-4735-A937-826F2CF47E09}" type="presParOf" srcId="{FDA5C0C0-E85D-44AE-8EF0-E86101E80411}" destId="{91276CBB-7D30-4070-B938-934EF310816F}" srcOrd="0" destOrd="0" presId="urn:microsoft.com/office/officeart/2018/2/layout/IconCircleList"/>
    <dgm:cxn modelId="{D52C6729-0407-4D08-B0ED-3CD00C9A36A4}" type="presParOf" srcId="{91276CBB-7D30-4070-B938-934EF310816F}" destId="{91E49F7E-45F8-4AAA-A3AC-4BBEABAB4CEF}" srcOrd="0" destOrd="0" presId="urn:microsoft.com/office/officeart/2018/2/layout/IconCircleList"/>
    <dgm:cxn modelId="{2CFAFF46-3833-41E2-9F64-60AC51D024CC}" type="presParOf" srcId="{91276CBB-7D30-4070-B938-934EF310816F}" destId="{18D78485-B38C-4DD7-844A-0FD8B9887D65}" srcOrd="1" destOrd="0" presId="urn:microsoft.com/office/officeart/2018/2/layout/IconCircleList"/>
    <dgm:cxn modelId="{A378E919-E1A9-4A91-881F-094CDC6C46BF}" type="presParOf" srcId="{91276CBB-7D30-4070-B938-934EF310816F}" destId="{AA258728-FA42-49F9-8417-9136CF0C40C6}" srcOrd="2" destOrd="0" presId="urn:microsoft.com/office/officeart/2018/2/layout/IconCircleList"/>
    <dgm:cxn modelId="{E5C821AA-14C7-4D75-81BE-2D52E2FEA2BE}" type="presParOf" srcId="{91276CBB-7D30-4070-B938-934EF310816F}" destId="{F60B294A-E74C-4E4E-A3B8-F33FEAC7218B}" srcOrd="3" destOrd="0" presId="urn:microsoft.com/office/officeart/2018/2/layout/IconCircleList"/>
    <dgm:cxn modelId="{7C7DB52D-F53F-4B20-B5AB-D0D272E45DC2}" type="presParOf" srcId="{FDA5C0C0-E85D-44AE-8EF0-E86101E80411}" destId="{6B3B5B90-F4A0-4090-A432-FBBABEA63901}" srcOrd="1" destOrd="0" presId="urn:microsoft.com/office/officeart/2018/2/layout/IconCircleList"/>
    <dgm:cxn modelId="{7E832324-954E-4440-AD1D-D0124070BE74}" type="presParOf" srcId="{FDA5C0C0-E85D-44AE-8EF0-E86101E80411}" destId="{BADBA8E7-5AFC-4F04-98D9-7B44C249D46A}" srcOrd="2" destOrd="0" presId="urn:microsoft.com/office/officeart/2018/2/layout/IconCircleList"/>
    <dgm:cxn modelId="{5685AFD0-EB46-4F38-B2E4-04C4C0D16E98}" type="presParOf" srcId="{BADBA8E7-5AFC-4F04-98D9-7B44C249D46A}" destId="{095C6F75-38EC-4822-BAE9-B15DADA586A3}" srcOrd="0" destOrd="0" presId="urn:microsoft.com/office/officeart/2018/2/layout/IconCircleList"/>
    <dgm:cxn modelId="{83C6CFFC-182F-4AED-8B6C-919C8CA10D71}" type="presParOf" srcId="{BADBA8E7-5AFC-4F04-98D9-7B44C249D46A}" destId="{14F56EC6-FF3E-4318-AE18-68CD2B9E0DF0}" srcOrd="1" destOrd="0" presId="urn:microsoft.com/office/officeart/2018/2/layout/IconCircleList"/>
    <dgm:cxn modelId="{57489316-3522-4FBE-B759-D77485C208DA}" type="presParOf" srcId="{BADBA8E7-5AFC-4F04-98D9-7B44C249D46A}" destId="{1B981F2C-8593-49B2-B4C5-97A69843E301}" srcOrd="2" destOrd="0" presId="urn:microsoft.com/office/officeart/2018/2/layout/IconCircleList"/>
    <dgm:cxn modelId="{F7901980-E1DA-477D-A8AC-7FC002BA3F89}" type="presParOf" srcId="{BADBA8E7-5AFC-4F04-98D9-7B44C249D46A}" destId="{12481765-758F-427F-8384-57962F51CFB9}" srcOrd="3" destOrd="0" presId="urn:microsoft.com/office/officeart/2018/2/layout/IconCircleList"/>
    <dgm:cxn modelId="{40A96E4F-2B35-435D-9C5E-9B150BA2EB2B}" type="presParOf" srcId="{FDA5C0C0-E85D-44AE-8EF0-E86101E80411}" destId="{415A949F-6C95-4CF7-9D0A-2C48519DC9AC}" srcOrd="3" destOrd="0" presId="urn:microsoft.com/office/officeart/2018/2/layout/IconCircleList"/>
    <dgm:cxn modelId="{3D596770-4688-49EF-A0EA-71A9186EB44E}" type="presParOf" srcId="{FDA5C0C0-E85D-44AE-8EF0-E86101E80411}" destId="{25046599-2E3B-494A-B08C-ED97C69A9492}" srcOrd="4" destOrd="0" presId="urn:microsoft.com/office/officeart/2018/2/layout/IconCircleList"/>
    <dgm:cxn modelId="{C402B99A-BDED-41D3-BFFB-58072B5EE11A}" type="presParOf" srcId="{25046599-2E3B-494A-B08C-ED97C69A9492}" destId="{BF001E6C-BA61-4AD1-8B52-E6241D4DD149}" srcOrd="0" destOrd="0" presId="urn:microsoft.com/office/officeart/2018/2/layout/IconCircleList"/>
    <dgm:cxn modelId="{1FD9B15B-73A6-4069-A8B5-EC4D6BA40B70}" type="presParOf" srcId="{25046599-2E3B-494A-B08C-ED97C69A9492}" destId="{7C8B9DC0-9012-425C-9444-B40CB7A6B6D5}" srcOrd="1" destOrd="0" presId="urn:microsoft.com/office/officeart/2018/2/layout/IconCircleList"/>
    <dgm:cxn modelId="{1C3E417A-7C9C-4A8C-BA5D-C6ED3D47D263}" type="presParOf" srcId="{25046599-2E3B-494A-B08C-ED97C69A9492}" destId="{990534DA-1593-4E93-BCDE-8392A04C6EFE}" srcOrd="2" destOrd="0" presId="urn:microsoft.com/office/officeart/2018/2/layout/IconCircleList"/>
    <dgm:cxn modelId="{6CC7928A-2136-451B-A550-58A34091C7D1}" type="presParOf" srcId="{25046599-2E3B-494A-B08C-ED97C69A9492}" destId="{4B357B67-D24C-4458-88CC-D1D73ED14951}" srcOrd="3" destOrd="0" presId="urn:microsoft.com/office/officeart/2018/2/layout/IconCircleList"/>
    <dgm:cxn modelId="{C631E70C-1F96-4FBC-A52E-4AA03FA7E68E}" type="presParOf" srcId="{FDA5C0C0-E85D-44AE-8EF0-E86101E80411}" destId="{21E87B03-0D9D-43D0-ADFE-35AA573B8301}" srcOrd="5" destOrd="0" presId="urn:microsoft.com/office/officeart/2018/2/layout/IconCircleList"/>
    <dgm:cxn modelId="{A271A2D6-9354-413B-A666-32982125E5D1}" type="presParOf" srcId="{FDA5C0C0-E85D-44AE-8EF0-E86101E80411}" destId="{88BA946C-68A9-41E2-A2B9-21980D59AA0F}" srcOrd="6" destOrd="0" presId="urn:microsoft.com/office/officeart/2018/2/layout/IconCircleList"/>
    <dgm:cxn modelId="{A91204CA-FF21-4DDB-A7D8-F8FF70C24B90}" type="presParOf" srcId="{88BA946C-68A9-41E2-A2B9-21980D59AA0F}" destId="{E0E75D73-3D7E-4FDE-AFA3-D8BF6DA3C8DB}" srcOrd="0" destOrd="0" presId="urn:microsoft.com/office/officeart/2018/2/layout/IconCircleList"/>
    <dgm:cxn modelId="{D29E7388-8380-4D20-95E1-1446E018B23D}" type="presParOf" srcId="{88BA946C-68A9-41E2-A2B9-21980D59AA0F}" destId="{3163AE50-CE59-4A31-9DF7-67366B9A96E5}" srcOrd="1" destOrd="0" presId="urn:microsoft.com/office/officeart/2018/2/layout/IconCircleList"/>
    <dgm:cxn modelId="{F3E6604C-42C2-4DF0-94E2-5CB1E5E2C84C}" type="presParOf" srcId="{88BA946C-68A9-41E2-A2B9-21980D59AA0F}" destId="{BDE79B34-E323-40AF-8C07-F9801895C988}" srcOrd="2" destOrd="0" presId="urn:microsoft.com/office/officeart/2018/2/layout/IconCircleList"/>
    <dgm:cxn modelId="{E84888C4-96EC-465E-B441-2E0E2DF73258}" type="presParOf" srcId="{88BA946C-68A9-41E2-A2B9-21980D59AA0F}" destId="{0FCF3A01-CCA1-4592-92AE-939AF046EE66}"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299EF692-E69C-4A8D-A264-541F1D79E178}"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52A7BA86-4873-477C-8884-779B90AAA646}">
      <dgm:prSet custT="1"/>
      <dgm:spPr/>
      <dgm:t>
        <a:bodyPr/>
        <a:lstStyle/>
        <a:p>
          <a:pPr>
            <a:lnSpc>
              <a:spcPct val="100000"/>
            </a:lnSpc>
          </a:pPr>
          <a:r>
            <a:rPr lang="en-US" sz="1400" b="0" i="0">
              <a:solidFill>
                <a:schemeClr val="bg1"/>
              </a:solidFill>
            </a:rPr>
            <a:t>Always put agreements and contracts in writing and keep everything in one place</a:t>
          </a:r>
          <a:endParaRPr lang="de-DE" sz="1400" b="0" i="0">
            <a:solidFill>
              <a:schemeClr val="bg1"/>
            </a:solidFill>
          </a:endParaRPr>
        </a:p>
        <a:p>
          <a:pPr>
            <a:lnSpc>
              <a:spcPct val="100000"/>
            </a:lnSpc>
          </a:pPr>
          <a:endParaRPr lang="en-US" sz="1400">
            <a:solidFill>
              <a:schemeClr val="bg1"/>
            </a:solidFill>
          </a:endParaRPr>
        </a:p>
      </dgm:t>
    </dgm:pt>
    <dgm:pt modelId="{2BDBA7C6-5EB1-4377-805E-6109B5364925}" type="parTrans" cxnId="{FF5DFBB2-894F-41AF-B389-94D735809D8E}">
      <dgm:prSet/>
      <dgm:spPr/>
      <dgm:t>
        <a:bodyPr/>
        <a:lstStyle/>
        <a:p>
          <a:endParaRPr lang="en-US"/>
        </a:p>
      </dgm:t>
    </dgm:pt>
    <dgm:pt modelId="{3FBE6317-C162-4AA1-AA65-2C5D0FE0C45A}" type="sibTrans" cxnId="{FF5DFBB2-894F-41AF-B389-94D735809D8E}">
      <dgm:prSet/>
      <dgm:spPr/>
      <dgm:t>
        <a:bodyPr/>
        <a:lstStyle/>
        <a:p>
          <a:pPr>
            <a:lnSpc>
              <a:spcPct val="100000"/>
            </a:lnSpc>
          </a:pPr>
          <a:endParaRPr lang="en-US"/>
        </a:p>
      </dgm:t>
    </dgm:pt>
    <dgm:pt modelId="{1DF614AB-1EC7-4B4B-A1EA-60C9B0639C84}">
      <dgm:prSet custT="1"/>
      <dgm:spPr/>
      <dgm:t>
        <a:bodyPr/>
        <a:lstStyle/>
        <a:p>
          <a:pPr>
            <a:lnSpc>
              <a:spcPct val="100000"/>
            </a:lnSpc>
          </a:pPr>
          <a:r>
            <a:rPr lang="en-US" sz="1400" b="0" i="0" kern="1200" dirty="0">
              <a:solidFill>
                <a:schemeClr val="bg1"/>
              </a:solidFill>
              <a:latin typeface="Calibri" panose="020F0502020204030204"/>
              <a:ea typeface="+mn-ea"/>
              <a:cs typeface="+mn-cs"/>
            </a:rPr>
            <a:t>Consider the introduction of software to make processes, such as staffing and booking planning, more efficient and alert to errors at an early stage</a:t>
          </a:r>
          <a:endParaRPr lang="de-DE" sz="1400" b="0" i="0" kern="1200" dirty="0">
            <a:solidFill>
              <a:schemeClr val="bg1"/>
            </a:solidFill>
            <a:latin typeface="Calibri" panose="020F0502020204030204"/>
            <a:ea typeface="+mn-ea"/>
            <a:cs typeface="+mn-cs"/>
          </a:endParaRPr>
        </a:p>
        <a:p>
          <a:pPr marL="0" lvl="0" indent="0" algn="l" defTabSz="622300">
            <a:lnSpc>
              <a:spcPct val="100000"/>
            </a:lnSpc>
            <a:spcBef>
              <a:spcPct val="0"/>
            </a:spcBef>
            <a:spcAft>
              <a:spcPct val="35000"/>
            </a:spcAft>
            <a:buNone/>
          </a:pPr>
          <a:endParaRPr lang="en-US" sz="1400" b="0" i="0" kern="1200" dirty="0">
            <a:solidFill>
              <a:schemeClr val="bg1"/>
            </a:solidFill>
            <a:latin typeface="Calibri" panose="020F0502020204030204"/>
            <a:ea typeface="+mn-ea"/>
            <a:cs typeface="+mn-cs"/>
          </a:endParaRPr>
        </a:p>
      </dgm:t>
    </dgm:pt>
    <dgm:pt modelId="{5112C98A-6C66-4B45-9B79-144D660F0906}" type="parTrans" cxnId="{FA4C22D3-E769-4E0F-8582-19CFF5834E21}">
      <dgm:prSet/>
      <dgm:spPr/>
      <dgm:t>
        <a:bodyPr/>
        <a:lstStyle/>
        <a:p>
          <a:endParaRPr lang="en-US"/>
        </a:p>
      </dgm:t>
    </dgm:pt>
    <dgm:pt modelId="{9D6B951F-9C6B-4D1C-BEAF-80798F5DCEF8}" type="sibTrans" cxnId="{FA4C22D3-E769-4E0F-8582-19CFF5834E21}">
      <dgm:prSet/>
      <dgm:spPr/>
      <dgm:t>
        <a:bodyPr/>
        <a:lstStyle/>
        <a:p>
          <a:pPr>
            <a:lnSpc>
              <a:spcPct val="100000"/>
            </a:lnSpc>
          </a:pPr>
          <a:endParaRPr lang="en-US"/>
        </a:p>
      </dgm:t>
    </dgm:pt>
    <dgm:pt modelId="{27E2A66E-6AC6-46C0-B449-2498DC41756A}">
      <dgm:prSet custT="1"/>
      <dgm:spPr/>
      <dgm:t>
        <a:bodyPr/>
        <a:lstStyle/>
        <a:p>
          <a:pPr>
            <a:lnSpc>
              <a:spcPct val="100000"/>
            </a:lnSpc>
          </a:pPr>
          <a:r>
            <a:rPr lang="en-US" sz="1400" b="0" i="0">
              <a:solidFill>
                <a:schemeClr val="bg1"/>
              </a:solidFill>
            </a:rPr>
            <a:t>The use of KPIs can help to get a picture of the current performance and quality of the business (such as performance indicators or customer satisfaction surveys)</a:t>
          </a:r>
          <a:endParaRPr lang="de-DE" sz="1400" b="0" i="0">
            <a:solidFill>
              <a:schemeClr val="bg1"/>
            </a:solidFill>
          </a:endParaRPr>
        </a:p>
        <a:p>
          <a:pPr>
            <a:lnSpc>
              <a:spcPct val="100000"/>
            </a:lnSpc>
          </a:pPr>
          <a:endParaRPr lang="en-US" sz="1400">
            <a:solidFill>
              <a:schemeClr val="bg1"/>
            </a:solidFill>
          </a:endParaRPr>
        </a:p>
      </dgm:t>
    </dgm:pt>
    <dgm:pt modelId="{76C7608A-FFA2-4B66-8754-93A8C1F09F2B}" type="parTrans" cxnId="{6BCD355B-8A9F-460C-93F3-4BD3EB0B0241}">
      <dgm:prSet/>
      <dgm:spPr/>
      <dgm:t>
        <a:bodyPr/>
        <a:lstStyle/>
        <a:p>
          <a:endParaRPr lang="en-US"/>
        </a:p>
      </dgm:t>
    </dgm:pt>
    <dgm:pt modelId="{79053C06-E7BF-4BE9-8BA9-154745C12B94}" type="sibTrans" cxnId="{6BCD355B-8A9F-460C-93F3-4BD3EB0B0241}">
      <dgm:prSet/>
      <dgm:spPr/>
      <dgm:t>
        <a:bodyPr/>
        <a:lstStyle/>
        <a:p>
          <a:pPr>
            <a:lnSpc>
              <a:spcPct val="100000"/>
            </a:lnSpc>
          </a:pPr>
          <a:endParaRPr lang="en-US"/>
        </a:p>
      </dgm:t>
    </dgm:pt>
    <dgm:pt modelId="{A2418EA2-BAE7-4CBC-BE6F-C4FD0E93051B}">
      <dgm:prSet custT="1"/>
      <dgm:spPr/>
      <dgm:t>
        <a:bodyPr/>
        <a:lstStyle/>
        <a:p>
          <a:pPr>
            <a:lnSpc>
              <a:spcPct val="100000"/>
            </a:lnSpc>
          </a:pPr>
          <a:r>
            <a:rPr lang="en-US" sz="1400" b="0" i="0">
              <a:solidFill>
                <a:schemeClr val="bg1"/>
              </a:solidFill>
            </a:rPr>
            <a:t>Regular training of staff ensures that they are up to their tasks</a:t>
          </a:r>
          <a:endParaRPr lang="de-DE" sz="1400" b="0" i="0">
            <a:solidFill>
              <a:schemeClr val="bg1"/>
            </a:solidFill>
          </a:endParaRPr>
        </a:p>
        <a:p>
          <a:pPr>
            <a:lnSpc>
              <a:spcPct val="100000"/>
            </a:lnSpc>
          </a:pPr>
          <a:endParaRPr lang="en-US" sz="1400">
            <a:solidFill>
              <a:schemeClr val="bg1"/>
            </a:solidFill>
          </a:endParaRPr>
        </a:p>
      </dgm:t>
    </dgm:pt>
    <dgm:pt modelId="{6BB1A80A-9D02-466F-93E2-C1BBF3F63DB9}" type="parTrans" cxnId="{31F19DA7-1075-4177-ADA6-F35034755EF9}">
      <dgm:prSet/>
      <dgm:spPr/>
      <dgm:t>
        <a:bodyPr/>
        <a:lstStyle/>
        <a:p>
          <a:endParaRPr lang="en-US"/>
        </a:p>
      </dgm:t>
    </dgm:pt>
    <dgm:pt modelId="{A3DDAE05-330F-41D8-9292-11A70DA0DDA0}" type="sibTrans" cxnId="{31F19DA7-1075-4177-ADA6-F35034755EF9}">
      <dgm:prSet/>
      <dgm:spPr/>
      <dgm:t>
        <a:bodyPr/>
        <a:lstStyle/>
        <a:p>
          <a:pPr>
            <a:lnSpc>
              <a:spcPct val="100000"/>
            </a:lnSpc>
          </a:pPr>
          <a:endParaRPr lang="en-US"/>
        </a:p>
      </dgm:t>
    </dgm:pt>
    <dgm:pt modelId="{9C7306B0-9128-422A-805D-EC1826797D13}">
      <dgm:prSet custT="1"/>
      <dgm:spPr/>
      <dgm:t>
        <a:bodyPr/>
        <a:lstStyle/>
        <a:p>
          <a:pPr>
            <a:lnSpc>
              <a:spcPct val="100000"/>
            </a:lnSpc>
          </a:pPr>
          <a:r>
            <a:rPr lang="en-US" sz="1400" b="0" i="0" dirty="0">
              <a:solidFill>
                <a:schemeClr val="bg1"/>
              </a:solidFill>
            </a:rPr>
            <a:t>The same applies to responsibilities for projects, tasks and jobs - communicate responsibilities to the outside world so that people know who to contact about issues</a:t>
          </a:r>
          <a:endParaRPr lang="de-DE" sz="1400" b="0" i="0" dirty="0">
            <a:solidFill>
              <a:schemeClr val="bg1"/>
            </a:solidFill>
          </a:endParaRPr>
        </a:p>
        <a:p>
          <a:pPr>
            <a:lnSpc>
              <a:spcPct val="100000"/>
            </a:lnSpc>
          </a:pPr>
          <a:endParaRPr lang="en-US" sz="1400" dirty="0">
            <a:solidFill>
              <a:schemeClr val="bg1"/>
            </a:solidFill>
          </a:endParaRPr>
        </a:p>
      </dgm:t>
    </dgm:pt>
    <dgm:pt modelId="{A16AE764-37AE-4883-BCE2-18EBA590B813}" type="parTrans" cxnId="{AD2D1B41-7F51-41DD-B7AA-753927AE0700}">
      <dgm:prSet/>
      <dgm:spPr/>
      <dgm:t>
        <a:bodyPr/>
        <a:lstStyle/>
        <a:p>
          <a:endParaRPr lang="en-US"/>
        </a:p>
      </dgm:t>
    </dgm:pt>
    <dgm:pt modelId="{46ECFBFF-A845-4400-B7EF-4B8E6C7F96A2}" type="sibTrans" cxnId="{AD2D1B41-7F51-41DD-B7AA-753927AE0700}">
      <dgm:prSet/>
      <dgm:spPr/>
      <dgm:t>
        <a:bodyPr/>
        <a:lstStyle/>
        <a:p>
          <a:pPr>
            <a:lnSpc>
              <a:spcPct val="100000"/>
            </a:lnSpc>
          </a:pPr>
          <a:endParaRPr lang="en-US"/>
        </a:p>
      </dgm:t>
    </dgm:pt>
    <dgm:pt modelId="{A1D85CFE-5710-46C9-8C83-6665DA602AEA}" type="pres">
      <dgm:prSet presAssocID="{299EF692-E69C-4A8D-A264-541F1D79E178}" presName="root" presStyleCnt="0">
        <dgm:presLayoutVars>
          <dgm:dir/>
          <dgm:resizeHandles val="exact"/>
        </dgm:presLayoutVars>
      </dgm:prSet>
      <dgm:spPr/>
    </dgm:pt>
    <dgm:pt modelId="{FDA5C0C0-E85D-44AE-8EF0-E86101E80411}" type="pres">
      <dgm:prSet presAssocID="{299EF692-E69C-4A8D-A264-541F1D79E178}" presName="container" presStyleCnt="0">
        <dgm:presLayoutVars>
          <dgm:dir/>
          <dgm:resizeHandles val="exact"/>
        </dgm:presLayoutVars>
      </dgm:prSet>
      <dgm:spPr/>
    </dgm:pt>
    <dgm:pt modelId="{91276CBB-7D30-4070-B938-934EF310816F}" type="pres">
      <dgm:prSet presAssocID="{52A7BA86-4873-477C-8884-779B90AAA646}" presName="compNode" presStyleCnt="0"/>
      <dgm:spPr/>
    </dgm:pt>
    <dgm:pt modelId="{91E49F7E-45F8-4AAA-A3AC-4BBEABAB4CEF}" type="pres">
      <dgm:prSet presAssocID="{52A7BA86-4873-477C-8884-779B90AAA646}" presName="iconBgRect" presStyleLbl="bgShp" presStyleIdx="0" presStyleCnt="5"/>
      <dgm:spPr>
        <a:solidFill>
          <a:srgbClr val="916395"/>
        </a:solidFill>
      </dgm:spPr>
    </dgm:pt>
    <dgm:pt modelId="{18D78485-B38C-4DD7-844A-0FD8B9887D65}" type="pres">
      <dgm:prSet presAssocID="{52A7BA86-4873-477C-8884-779B90AAA646}"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ument"/>
        </a:ext>
      </dgm:extLst>
    </dgm:pt>
    <dgm:pt modelId="{AA258728-FA42-49F9-8417-9136CF0C40C6}" type="pres">
      <dgm:prSet presAssocID="{52A7BA86-4873-477C-8884-779B90AAA646}" presName="spaceRect" presStyleCnt="0"/>
      <dgm:spPr/>
    </dgm:pt>
    <dgm:pt modelId="{F60B294A-E74C-4E4E-A3B8-F33FEAC7218B}" type="pres">
      <dgm:prSet presAssocID="{52A7BA86-4873-477C-8884-779B90AAA646}" presName="textRect" presStyleLbl="revTx" presStyleIdx="0" presStyleCnt="5" custScaleX="133861" custLinFactNeighborX="9696" custLinFactNeighborY="34656">
        <dgm:presLayoutVars>
          <dgm:chMax val="1"/>
          <dgm:chPref val="1"/>
        </dgm:presLayoutVars>
      </dgm:prSet>
      <dgm:spPr/>
    </dgm:pt>
    <dgm:pt modelId="{6B3B5B90-F4A0-4090-A432-FBBABEA63901}" type="pres">
      <dgm:prSet presAssocID="{3FBE6317-C162-4AA1-AA65-2C5D0FE0C45A}" presName="sibTrans" presStyleLbl="sibTrans2D1" presStyleIdx="0" presStyleCnt="0"/>
      <dgm:spPr/>
    </dgm:pt>
    <dgm:pt modelId="{BADBA8E7-5AFC-4F04-98D9-7B44C249D46A}" type="pres">
      <dgm:prSet presAssocID="{1DF614AB-1EC7-4B4B-A1EA-60C9B0639C84}" presName="compNode" presStyleCnt="0"/>
      <dgm:spPr/>
    </dgm:pt>
    <dgm:pt modelId="{095C6F75-38EC-4822-BAE9-B15DADA586A3}" type="pres">
      <dgm:prSet presAssocID="{1DF614AB-1EC7-4B4B-A1EA-60C9B0639C84}" presName="iconBgRect" presStyleLbl="bgShp" presStyleIdx="1" presStyleCnt="5"/>
      <dgm:spPr>
        <a:solidFill>
          <a:srgbClr val="916395"/>
        </a:solidFill>
      </dgm:spPr>
    </dgm:pt>
    <dgm:pt modelId="{14F56EC6-FF3E-4318-AE18-68CD2B9E0DF0}" type="pres">
      <dgm:prSet presAssocID="{1DF614AB-1EC7-4B4B-A1EA-60C9B0639C84}"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ears"/>
        </a:ext>
      </dgm:extLst>
    </dgm:pt>
    <dgm:pt modelId="{1B981F2C-8593-49B2-B4C5-97A69843E301}" type="pres">
      <dgm:prSet presAssocID="{1DF614AB-1EC7-4B4B-A1EA-60C9B0639C84}" presName="spaceRect" presStyleCnt="0"/>
      <dgm:spPr/>
    </dgm:pt>
    <dgm:pt modelId="{12481765-758F-427F-8384-57962F51CFB9}" type="pres">
      <dgm:prSet presAssocID="{1DF614AB-1EC7-4B4B-A1EA-60C9B0639C84}" presName="textRect" presStyleLbl="revTx" presStyleIdx="1" presStyleCnt="5" custScaleX="120736" custLinFactNeighborX="5805" custLinFactNeighborY="41459">
        <dgm:presLayoutVars>
          <dgm:chMax val="1"/>
          <dgm:chPref val="1"/>
        </dgm:presLayoutVars>
      </dgm:prSet>
      <dgm:spPr/>
    </dgm:pt>
    <dgm:pt modelId="{415A949F-6C95-4CF7-9D0A-2C48519DC9AC}" type="pres">
      <dgm:prSet presAssocID="{9D6B951F-9C6B-4D1C-BEAF-80798F5DCEF8}" presName="sibTrans" presStyleLbl="sibTrans2D1" presStyleIdx="0" presStyleCnt="0"/>
      <dgm:spPr/>
    </dgm:pt>
    <dgm:pt modelId="{25046599-2E3B-494A-B08C-ED97C69A9492}" type="pres">
      <dgm:prSet presAssocID="{27E2A66E-6AC6-46C0-B449-2498DC41756A}" presName="compNode" presStyleCnt="0"/>
      <dgm:spPr/>
    </dgm:pt>
    <dgm:pt modelId="{BF001E6C-BA61-4AD1-8B52-E6241D4DD149}" type="pres">
      <dgm:prSet presAssocID="{27E2A66E-6AC6-46C0-B449-2498DC41756A}" presName="iconBgRect" presStyleLbl="bgShp" presStyleIdx="2" presStyleCnt="5"/>
      <dgm:spPr>
        <a:solidFill>
          <a:srgbClr val="916395"/>
        </a:solidFill>
      </dgm:spPr>
    </dgm:pt>
    <dgm:pt modelId="{7C8B9DC0-9012-425C-9444-B40CB7A6B6D5}" type="pres">
      <dgm:prSet presAssocID="{27E2A66E-6AC6-46C0-B449-2498DC41756A}"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ar Graph with Upward Trend"/>
        </a:ext>
      </dgm:extLst>
    </dgm:pt>
    <dgm:pt modelId="{990534DA-1593-4E93-BCDE-8392A04C6EFE}" type="pres">
      <dgm:prSet presAssocID="{27E2A66E-6AC6-46C0-B449-2498DC41756A}" presName="spaceRect" presStyleCnt="0"/>
      <dgm:spPr/>
    </dgm:pt>
    <dgm:pt modelId="{4B357B67-D24C-4458-88CC-D1D73ED14951}" type="pres">
      <dgm:prSet presAssocID="{27E2A66E-6AC6-46C0-B449-2498DC41756A}" presName="textRect" presStyleLbl="revTx" presStyleIdx="2" presStyleCnt="5" custScaleX="133301" custLinFactNeighborX="10341" custLinFactNeighborY="40005">
        <dgm:presLayoutVars>
          <dgm:chMax val="1"/>
          <dgm:chPref val="1"/>
        </dgm:presLayoutVars>
      </dgm:prSet>
      <dgm:spPr/>
    </dgm:pt>
    <dgm:pt modelId="{21E87B03-0D9D-43D0-ADFE-35AA573B8301}" type="pres">
      <dgm:prSet presAssocID="{79053C06-E7BF-4BE9-8BA9-154745C12B94}" presName="sibTrans" presStyleLbl="sibTrans2D1" presStyleIdx="0" presStyleCnt="0"/>
      <dgm:spPr/>
    </dgm:pt>
    <dgm:pt modelId="{88BA946C-68A9-41E2-A2B9-21980D59AA0F}" type="pres">
      <dgm:prSet presAssocID="{A2418EA2-BAE7-4CBC-BE6F-C4FD0E93051B}" presName="compNode" presStyleCnt="0"/>
      <dgm:spPr/>
    </dgm:pt>
    <dgm:pt modelId="{E0E75D73-3D7E-4FDE-AFA3-D8BF6DA3C8DB}" type="pres">
      <dgm:prSet presAssocID="{A2418EA2-BAE7-4CBC-BE6F-C4FD0E93051B}" presName="iconBgRect" presStyleLbl="bgShp" presStyleIdx="3" presStyleCnt="5"/>
      <dgm:spPr>
        <a:solidFill>
          <a:srgbClr val="916395"/>
        </a:solidFill>
      </dgm:spPr>
    </dgm:pt>
    <dgm:pt modelId="{3163AE50-CE59-4A31-9DF7-67366B9A96E5}" type="pres">
      <dgm:prSet presAssocID="{A2418EA2-BAE7-4CBC-BE6F-C4FD0E93051B}"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lassroom"/>
        </a:ext>
      </dgm:extLst>
    </dgm:pt>
    <dgm:pt modelId="{BDE79B34-E323-40AF-8C07-F9801895C988}" type="pres">
      <dgm:prSet presAssocID="{A2418EA2-BAE7-4CBC-BE6F-C4FD0E93051B}" presName="spaceRect" presStyleCnt="0"/>
      <dgm:spPr/>
    </dgm:pt>
    <dgm:pt modelId="{0FCF3A01-CCA1-4592-92AE-939AF046EE66}" type="pres">
      <dgm:prSet presAssocID="{A2418EA2-BAE7-4CBC-BE6F-C4FD0E93051B}" presName="textRect" presStyleLbl="revTx" presStyleIdx="3" presStyleCnt="5" custLinFactNeighborX="-5999" custLinFactNeighborY="39040">
        <dgm:presLayoutVars>
          <dgm:chMax val="1"/>
          <dgm:chPref val="1"/>
        </dgm:presLayoutVars>
      </dgm:prSet>
      <dgm:spPr/>
    </dgm:pt>
    <dgm:pt modelId="{3E8A0BD5-5EF2-43BF-AF0A-6609298C2454}" type="pres">
      <dgm:prSet presAssocID="{A3DDAE05-330F-41D8-9292-11A70DA0DDA0}" presName="sibTrans" presStyleLbl="sibTrans2D1" presStyleIdx="0" presStyleCnt="0"/>
      <dgm:spPr/>
    </dgm:pt>
    <dgm:pt modelId="{52BA15BD-EE9C-4A42-907B-7F180EB8D79E}" type="pres">
      <dgm:prSet presAssocID="{9C7306B0-9128-422A-805D-EC1826797D13}" presName="compNode" presStyleCnt="0"/>
      <dgm:spPr/>
    </dgm:pt>
    <dgm:pt modelId="{91A96406-E895-4D04-9872-1F0EA710B31D}" type="pres">
      <dgm:prSet presAssocID="{9C7306B0-9128-422A-805D-EC1826797D13}" presName="iconBgRect" presStyleLbl="bgShp" presStyleIdx="4" presStyleCnt="5" custLinFactNeighborX="-6375"/>
      <dgm:spPr>
        <a:solidFill>
          <a:srgbClr val="916395"/>
        </a:solidFill>
      </dgm:spPr>
    </dgm:pt>
    <dgm:pt modelId="{21E619BB-BBDB-47ED-9491-8FCE807101A2}" type="pres">
      <dgm:prSet presAssocID="{9C7306B0-9128-422A-805D-EC1826797D13}" presName="iconRect" presStyleLbl="node1" presStyleIdx="4" presStyleCnt="5" custLinFactNeighborX="-1311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Group of People"/>
        </a:ext>
      </dgm:extLst>
    </dgm:pt>
    <dgm:pt modelId="{F5B3E19E-6D61-4662-A6FE-803C0D79E093}" type="pres">
      <dgm:prSet presAssocID="{9C7306B0-9128-422A-805D-EC1826797D13}" presName="spaceRect" presStyleCnt="0"/>
      <dgm:spPr/>
    </dgm:pt>
    <dgm:pt modelId="{8745DCFB-49E5-47AB-8701-9AC966052D63}" type="pres">
      <dgm:prSet presAssocID="{9C7306B0-9128-422A-805D-EC1826797D13}" presName="textRect" presStyleLbl="revTx" presStyleIdx="4" presStyleCnt="5" custScaleX="191419" custLinFactNeighborX="40022" custLinFactNeighborY="43235">
        <dgm:presLayoutVars>
          <dgm:chMax val="1"/>
          <dgm:chPref val="1"/>
        </dgm:presLayoutVars>
      </dgm:prSet>
      <dgm:spPr/>
    </dgm:pt>
  </dgm:ptLst>
  <dgm:cxnLst>
    <dgm:cxn modelId="{3557D318-4545-41D4-8F87-847571B7946C}" type="presOf" srcId="{1DF614AB-1EC7-4B4B-A1EA-60C9B0639C84}" destId="{12481765-758F-427F-8384-57962F51CFB9}" srcOrd="0" destOrd="0" presId="urn:microsoft.com/office/officeart/2018/2/layout/IconCircleList"/>
    <dgm:cxn modelId="{A416E32F-A6A1-4827-B1AC-4A1360187DF9}" type="presOf" srcId="{9C7306B0-9128-422A-805D-EC1826797D13}" destId="{8745DCFB-49E5-47AB-8701-9AC966052D63}" srcOrd="0" destOrd="0" presId="urn:microsoft.com/office/officeart/2018/2/layout/IconCircleList"/>
    <dgm:cxn modelId="{D448E740-CDF2-4E9C-B86B-AB5CCB54222D}" type="presOf" srcId="{A3DDAE05-330F-41D8-9292-11A70DA0DDA0}" destId="{3E8A0BD5-5EF2-43BF-AF0A-6609298C2454}" srcOrd="0" destOrd="0" presId="urn:microsoft.com/office/officeart/2018/2/layout/IconCircleList"/>
    <dgm:cxn modelId="{6BCD355B-8A9F-460C-93F3-4BD3EB0B0241}" srcId="{299EF692-E69C-4A8D-A264-541F1D79E178}" destId="{27E2A66E-6AC6-46C0-B449-2498DC41756A}" srcOrd="2" destOrd="0" parTransId="{76C7608A-FFA2-4B66-8754-93A8C1F09F2B}" sibTransId="{79053C06-E7BF-4BE9-8BA9-154745C12B94}"/>
    <dgm:cxn modelId="{AD2D1B41-7F51-41DD-B7AA-753927AE0700}" srcId="{299EF692-E69C-4A8D-A264-541F1D79E178}" destId="{9C7306B0-9128-422A-805D-EC1826797D13}" srcOrd="4" destOrd="0" parTransId="{A16AE764-37AE-4883-BCE2-18EBA590B813}" sibTransId="{46ECFBFF-A845-4400-B7EF-4B8E6C7F96A2}"/>
    <dgm:cxn modelId="{C69B996A-346B-46D5-8DE0-778F5E8CD928}" type="presOf" srcId="{9D6B951F-9C6B-4D1C-BEAF-80798F5DCEF8}" destId="{415A949F-6C95-4CF7-9D0A-2C48519DC9AC}" srcOrd="0" destOrd="0" presId="urn:microsoft.com/office/officeart/2018/2/layout/IconCircleList"/>
    <dgm:cxn modelId="{2E185E6F-E1A2-49B2-BD22-051150707695}" type="presOf" srcId="{A2418EA2-BAE7-4CBC-BE6F-C4FD0E93051B}" destId="{0FCF3A01-CCA1-4592-92AE-939AF046EE66}" srcOrd="0" destOrd="0" presId="urn:microsoft.com/office/officeart/2018/2/layout/IconCircleList"/>
    <dgm:cxn modelId="{0A6A9756-37E9-4B00-9D70-6D4BC8F3B38B}" type="presOf" srcId="{299EF692-E69C-4A8D-A264-541F1D79E178}" destId="{A1D85CFE-5710-46C9-8C83-6665DA602AEA}" srcOrd="0" destOrd="0" presId="urn:microsoft.com/office/officeart/2018/2/layout/IconCircleList"/>
    <dgm:cxn modelId="{205AFB91-030D-4F0D-9782-135AE878D221}" type="presOf" srcId="{79053C06-E7BF-4BE9-8BA9-154745C12B94}" destId="{21E87B03-0D9D-43D0-ADFE-35AA573B8301}" srcOrd="0" destOrd="0" presId="urn:microsoft.com/office/officeart/2018/2/layout/IconCircleList"/>
    <dgm:cxn modelId="{31F19DA7-1075-4177-ADA6-F35034755EF9}" srcId="{299EF692-E69C-4A8D-A264-541F1D79E178}" destId="{A2418EA2-BAE7-4CBC-BE6F-C4FD0E93051B}" srcOrd="3" destOrd="0" parTransId="{6BB1A80A-9D02-466F-93E2-C1BBF3F63DB9}" sibTransId="{A3DDAE05-330F-41D8-9292-11A70DA0DDA0}"/>
    <dgm:cxn modelId="{FF5DFBB2-894F-41AF-B389-94D735809D8E}" srcId="{299EF692-E69C-4A8D-A264-541F1D79E178}" destId="{52A7BA86-4873-477C-8884-779B90AAA646}" srcOrd="0" destOrd="0" parTransId="{2BDBA7C6-5EB1-4377-805E-6109B5364925}" sibTransId="{3FBE6317-C162-4AA1-AA65-2C5D0FE0C45A}"/>
    <dgm:cxn modelId="{2C6FD5B3-E091-4952-9D82-FD3062CCD02E}" type="presOf" srcId="{52A7BA86-4873-477C-8884-779B90AAA646}" destId="{F60B294A-E74C-4E4E-A3B8-F33FEAC7218B}" srcOrd="0" destOrd="0" presId="urn:microsoft.com/office/officeart/2018/2/layout/IconCircleList"/>
    <dgm:cxn modelId="{C9CDF8C1-F0C6-429B-AD8B-9899BEE4C32E}" type="presOf" srcId="{27E2A66E-6AC6-46C0-B449-2498DC41756A}" destId="{4B357B67-D24C-4458-88CC-D1D73ED14951}" srcOrd="0" destOrd="0" presId="urn:microsoft.com/office/officeart/2018/2/layout/IconCircleList"/>
    <dgm:cxn modelId="{FA4C22D3-E769-4E0F-8582-19CFF5834E21}" srcId="{299EF692-E69C-4A8D-A264-541F1D79E178}" destId="{1DF614AB-1EC7-4B4B-A1EA-60C9B0639C84}" srcOrd="1" destOrd="0" parTransId="{5112C98A-6C66-4B45-9B79-144D660F0906}" sibTransId="{9D6B951F-9C6B-4D1C-BEAF-80798F5DCEF8}"/>
    <dgm:cxn modelId="{13F3D1D7-093B-4758-BBB1-47B8F2ADF97C}" type="presOf" srcId="{3FBE6317-C162-4AA1-AA65-2C5D0FE0C45A}" destId="{6B3B5B90-F4A0-4090-A432-FBBABEA63901}" srcOrd="0" destOrd="0" presId="urn:microsoft.com/office/officeart/2018/2/layout/IconCircleList"/>
    <dgm:cxn modelId="{4E602C5F-F1CD-470C-96C7-5D090D093B0B}" type="presParOf" srcId="{A1D85CFE-5710-46C9-8C83-6665DA602AEA}" destId="{FDA5C0C0-E85D-44AE-8EF0-E86101E80411}" srcOrd="0" destOrd="0" presId="urn:microsoft.com/office/officeart/2018/2/layout/IconCircleList"/>
    <dgm:cxn modelId="{99C12D3D-537A-4735-A937-826F2CF47E09}" type="presParOf" srcId="{FDA5C0C0-E85D-44AE-8EF0-E86101E80411}" destId="{91276CBB-7D30-4070-B938-934EF310816F}" srcOrd="0" destOrd="0" presId="urn:microsoft.com/office/officeart/2018/2/layout/IconCircleList"/>
    <dgm:cxn modelId="{D52C6729-0407-4D08-B0ED-3CD00C9A36A4}" type="presParOf" srcId="{91276CBB-7D30-4070-B938-934EF310816F}" destId="{91E49F7E-45F8-4AAA-A3AC-4BBEABAB4CEF}" srcOrd="0" destOrd="0" presId="urn:microsoft.com/office/officeart/2018/2/layout/IconCircleList"/>
    <dgm:cxn modelId="{2CFAFF46-3833-41E2-9F64-60AC51D024CC}" type="presParOf" srcId="{91276CBB-7D30-4070-B938-934EF310816F}" destId="{18D78485-B38C-4DD7-844A-0FD8B9887D65}" srcOrd="1" destOrd="0" presId="urn:microsoft.com/office/officeart/2018/2/layout/IconCircleList"/>
    <dgm:cxn modelId="{A378E919-E1A9-4A91-881F-094CDC6C46BF}" type="presParOf" srcId="{91276CBB-7D30-4070-B938-934EF310816F}" destId="{AA258728-FA42-49F9-8417-9136CF0C40C6}" srcOrd="2" destOrd="0" presId="urn:microsoft.com/office/officeart/2018/2/layout/IconCircleList"/>
    <dgm:cxn modelId="{E5C821AA-14C7-4D75-81BE-2D52E2FEA2BE}" type="presParOf" srcId="{91276CBB-7D30-4070-B938-934EF310816F}" destId="{F60B294A-E74C-4E4E-A3B8-F33FEAC7218B}" srcOrd="3" destOrd="0" presId="urn:microsoft.com/office/officeart/2018/2/layout/IconCircleList"/>
    <dgm:cxn modelId="{7C7DB52D-F53F-4B20-B5AB-D0D272E45DC2}" type="presParOf" srcId="{FDA5C0C0-E85D-44AE-8EF0-E86101E80411}" destId="{6B3B5B90-F4A0-4090-A432-FBBABEA63901}" srcOrd="1" destOrd="0" presId="urn:microsoft.com/office/officeart/2018/2/layout/IconCircleList"/>
    <dgm:cxn modelId="{7E832324-954E-4440-AD1D-D0124070BE74}" type="presParOf" srcId="{FDA5C0C0-E85D-44AE-8EF0-E86101E80411}" destId="{BADBA8E7-5AFC-4F04-98D9-7B44C249D46A}" srcOrd="2" destOrd="0" presId="urn:microsoft.com/office/officeart/2018/2/layout/IconCircleList"/>
    <dgm:cxn modelId="{5685AFD0-EB46-4F38-B2E4-04C4C0D16E98}" type="presParOf" srcId="{BADBA8E7-5AFC-4F04-98D9-7B44C249D46A}" destId="{095C6F75-38EC-4822-BAE9-B15DADA586A3}" srcOrd="0" destOrd="0" presId="urn:microsoft.com/office/officeart/2018/2/layout/IconCircleList"/>
    <dgm:cxn modelId="{83C6CFFC-182F-4AED-8B6C-919C8CA10D71}" type="presParOf" srcId="{BADBA8E7-5AFC-4F04-98D9-7B44C249D46A}" destId="{14F56EC6-FF3E-4318-AE18-68CD2B9E0DF0}" srcOrd="1" destOrd="0" presId="urn:microsoft.com/office/officeart/2018/2/layout/IconCircleList"/>
    <dgm:cxn modelId="{57489316-3522-4FBE-B759-D77485C208DA}" type="presParOf" srcId="{BADBA8E7-5AFC-4F04-98D9-7B44C249D46A}" destId="{1B981F2C-8593-49B2-B4C5-97A69843E301}" srcOrd="2" destOrd="0" presId="urn:microsoft.com/office/officeart/2018/2/layout/IconCircleList"/>
    <dgm:cxn modelId="{F7901980-E1DA-477D-A8AC-7FC002BA3F89}" type="presParOf" srcId="{BADBA8E7-5AFC-4F04-98D9-7B44C249D46A}" destId="{12481765-758F-427F-8384-57962F51CFB9}" srcOrd="3" destOrd="0" presId="urn:microsoft.com/office/officeart/2018/2/layout/IconCircleList"/>
    <dgm:cxn modelId="{40A96E4F-2B35-435D-9C5E-9B150BA2EB2B}" type="presParOf" srcId="{FDA5C0C0-E85D-44AE-8EF0-E86101E80411}" destId="{415A949F-6C95-4CF7-9D0A-2C48519DC9AC}" srcOrd="3" destOrd="0" presId="urn:microsoft.com/office/officeart/2018/2/layout/IconCircleList"/>
    <dgm:cxn modelId="{3D596770-4688-49EF-A0EA-71A9186EB44E}" type="presParOf" srcId="{FDA5C0C0-E85D-44AE-8EF0-E86101E80411}" destId="{25046599-2E3B-494A-B08C-ED97C69A9492}" srcOrd="4" destOrd="0" presId="urn:microsoft.com/office/officeart/2018/2/layout/IconCircleList"/>
    <dgm:cxn modelId="{C402B99A-BDED-41D3-BFFB-58072B5EE11A}" type="presParOf" srcId="{25046599-2E3B-494A-B08C-ED97C69A9492}" destId="{BF001E6C-BA61-4AD1-8B52-E6241D4DD149}" srcOrd="0" destOrd="0" presId="urn:microsoft.com/office/officeart/2018/2/layout/IconCircleList"/>
    <dgm:cxn modelId="{1FD9B15B-73A6-4069-A8B5-EC4D6BA40B70}" type="presParOf" srcId="{25046599-2E3B-494A-B08C-ED97C69A9492}" destId="{7C8B9DC0-9012-425C-9444-B40CB7A6B6D5}" srcOrd="1" destOrd="0" presId="urn:microsoft.com/office/officeart/2018/2/layout/IconCircleList"/>
    <dgm:cxn modelId="{1C3E417A-7C9C-4A8C-BA5D-C6ED3D47D263}" type="presParOf" srcId="{25046599-2E3B-494A-B08C-ED97C69A9492}" destId="{990534DA-1593-4E93-BCDE-8392A04C6EFE}" srcOrd="2" destOrd="0" presId="urn:microsoft.com/office/officeart/2018/2/layout/IconCircleList"/>
    <dgm:cxn modelId="{6CC7928A-2136-451B-A550-58A34091C7D1}" type="presParOf" srcId="{25046599-2E3B-494A-B08C-ED97C69A9492}" destId="{4B357B67-D24C-4458-88CC-D1D73ED14951}" srcOrd="3" destOrd="0" presId="urn:microsoft.com/office/officeart/2018/2/layout/IconCircleList"/>
    <dgm:cxn modelId="{C631E70C-1F96-4FBC-A52E-4AA03FA7E68E}" type="presParOf" srcId="{FDA5C0C0-E85D-44AE-8EF0-E86101E80411}" destId="{21E87B03-0D9D-43D0-ADFE-35AA573B8301}" srcOrd="5" destOrd="0" presId="urn:microsoft.com/office/officeart/2018/2/layout/IconCircleList"/>
    <dgm:cxn modelId="{A271A2D6-9354-413B-A666-32982125E5D1}" type="presParOf" srcId="{FDA5C0C0-E85D-44AE-8EF0-E86101E80411}" destId="{88BA946C-68A9-41E2-A2B9-21980D59AA0F}" srcOrd="6" destOrd="0" presId="urn:microsoft.com/office/officeart/2018/2/layout/IconCircleList"/>
    <dgm:cxn modelId="{A91204CA-FF21-4DDB-A7D8-F8FF70C24B90}" type="presParOf" srcId="{88BA946C-68A9-41E2-A2B9-21980D59AA0F}" destId="{E0E75D73-3D7E-4FDE-AFA3-D8BF6DA3C8DB}" srcOrd="0" destOrd="0" presId="urn:microsoft.com/office/officeart/2018/2/layout/IconCircleList"/>
    <dgm:cxn modelId="{D29E7388-8380-4D20-95E1-1446E018B23D}" type="presParOf" srcId="{88BA946C-68A9-41E2-A2B9-21980D59AA0F}" destId="{3163AE50-CE59-4A31-9DF7-67366B9A96E5}" srcOrd="1" destOrd="0" presId="urn:microsoft.com/office/officeart/2018/2/layout/IconCircleList"/>
    <dgm:cxn modelId="{F3E6604C-42C2-4DF0-94E2-5CB1E5E2C84C}" type="presParOf" srcId="{88BA946C-68A9-41E2-A2B9-21980D59AA0F}" destId="{BDE79B34-E323-40AF-8C07-F9801895C988}" srcOrd="2" destOrd="0" presId="urn:microsoft.com/office/officeart/2018/2/layout/IconCircleList"/>
    <dgm:cxn modelId="{E84888C4-96EC-465E-B441-2E0E2DF73258}" type="presParOf" srcId="{88BA946C-68A9-41E2-A2B9-21980D59AA0F}" destId="{0FCF3A01-CCA1-4592-92AE-939AF046EE66}" srcOrd="3" destOrd="0" presId="urn:microsoft.com/office/officeart/2018/2/layout/IconCircleList"/>
    <dgm:cxn modelId="{98B4C6D6-9BCC-4F25-A5F3-90665D24618C}" type="presParOf" srcId="{FDA5C0C0-E85D-44AE-8EF0-E86101E80411}" destId="{3E8A0BD5-5EF2-43BF-AF0A-6609298C2454}" srcOrd="7" destOrd="0" presId="urn:microsoft.com/office/officeart/2018/2/layout/IconCircleList"/>
    <dgm:cxn modelId="{B2ACB7A3-D889-4D6B-8B8F-1EA126E6DE69}" type="presParOf" srcId="{FDA5C0C0-E85D-44AE-8EF0-E86101E80411}" destId="{52BA15BD-EE9C-4A42-907B-7F180EB8D79E}" srcOrd="8" destOrd="0" presId="urn:microsoft.com/office/officeart/2018/2/layout/IconCircleList"/>
    <dgm:cxn modelId="{F200976F-657C-42C9-9945-BCF1FDA457CB}" type="presParOf" srcId="{52BA15BD-EE9C-4A42-907B-7F180EB8D79E}" destId="{91A96406-E895-4D04-9872-1F0EA710B31D}" srcOrd="0" destOrd="0" presId="urn:microsoft.com/office/officeart/2018/2/layout/IconCircleList"/>
    <dgm:cxn modelId="{F9F181DA-C80B-475D-BA0B-58FE97F68A9A}" type="presParOf" srcId="{52BA15BD-EE9C-4A42-907B-7F180EB8D79E}" destId="{21E619BB-BBDB-47ED-9491-8FCE807101A2}" srcOrd="1" destOrd="0" presId="urn:microsoft.com/office/officeart/2018/2/layout/IconCircleList"/>
    <dgm:cxn modelId="{ACFE4602-DED7-48D8-AF4C-6741E804D39B}" type="presParOf" srcId="{52BA15BD-EE9C-4A42-907B-7F180EB8D79E}" destId="{F5B3E19E-6D61-4662-A6FE-803C0D79E093}" srcOrd="2" destOrd="0" presId="urn:microsoft.com/office/officeart/2018/2/layout/IconCircleList"/>
    <dgm:cxn modelId="{484E7C34-DD38-40CF-83D7-B78ED3C52456}" type="presParOf" srcId="{52BA15BD-EE9C-4A42-907B-7F180EB8D79E}" destId="{8745DCFB-49E5-47AB-8701-9AC966052D63}"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299EF692-E69C-4A8D-A264-541F1D79E178}"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52A7BA86-4873-477C-8884-779B90AAA646}">
      <dgm:prSet custT="1"/>
      <dgm:spPr/>
      <dgm:t>
        <a:bodyPr/>
        <a:lstStyle/>
        <a:p>
          <a:pPr>
            <a:lnSpc>
              <a:spcPct val="100000"/>
            </a:lnSpc>
          </a:pPr>
          <a:r>
            <a:rPr lang="en-US" sz="1400" b="0" i="0" dirty="0">
              <a:solidFill>
                <a:schemeClr val="bg1"/>
              </a:solidFill>
            </a:rPr>
            <a:t>Know your target market, market size and customer needs.</a:t>
          </a:r>
          <a:endParaRPr lang="en-US" sz="1400" dirty="0">
            <a:solidFill>
              <a:schemeClr val="bg1"/>
            </a:solidFill>
          </a:endParaRPr>
        </a:p>
      </dgm:t>
    </dgm:pt>
    <dgm:pt modelId="{2BDBA7C6-5EB1-4377-805E-6109B5364925}" type="parTrans" cxnId="{FF5DFBB2-894F-41AF-B389-94D735809D8E}">
      <dgm:prSet/>
      <dgm:spPr/>
      <dgm:t>
        <a:bodyPr/>
        <a:lstStyle/>
        <a:p>
          <a:endParaRPr lang="en-US"/>
        </a:p>
      </dgm:t>
    </dgm:pt>
    <dgm:pt modelId="{3FBE6317-C162-4AA1-AA65-2C5D0FE0C45A}" type="sibTrans" cxnId="{FF5DFBB2-894F-41AF-B389-94D735809D8E}">
      <dgm:prSet/>
      <dgm:spPr/>
      <dgm:t>
        <a:bodyPr/>
        <a:lstStyle/>
        <a:p>
          <a:pPr>
            <a:lnSpc>
              <a:spcPct val="100000"/>
            </a:lnSpc>
          </a:pPr>
          <a:endParaRPr lang="en-US"/>
        </a:p>
      </dgm:t>
    </dgm:pt>
    <dgm:pt modelId="{1DF614AB-1EC7-4B4B-A1EA-60C9B0639C84}">
      <dgm:prSet custT="1"/>
      <dgm:spPr/>
      <dgm:t>
        <a:bodyPr/>
        <a:lstStyle/>
        <a:p>
          <a:pPr>
            <a:lnSpc>
              <a:spcPct val="100000"/>
            </a:lnSpc>
          </a:pPr>
          <a:r>
            <a:rPr lang="en-US" sz="1400" b="0" i="0" kern="1200" dirty="0">
              <a:solidFill>
                <a:schemeClr val="bg1"/>
              </a:solidFill>
              <a:latin typeface="Calibri" panose="020F0502020204030204"/>
              <a:ea typeface="+mn-ea"/>
              <a:cs typeface="+mn-cs"/>
            </a:rPr>
            <a:t>Regularly track KPIs such as customer growth, your order book, turnover per employee and customer enquiries - seek professional help to </a:t>
          </a:r>
          <a:r>
            <a:rPr lang="en-US" sz="1400" b="0" i="0" kern="1200" dirty="0" err="1">
              <a:solidFill>
                <a:schemeClr val="bg1"/>
              </a:solidFill>
              <a:latin typeface="Calibri" panose="020F0502020204030204"/>
              <a:ea typeface="+mn-ea"/>
              <a:cs typeface="+mn-cs"/>
            </a:rPr>
            <a:t>analyse</a:t>
          </a:r>
          <a:r>
            <a:rPr lang="en-US" sz="1400" b="0" i="0" kern="1200" dirty="0">
              <a:solidFill>
                <a:schemeClr val="bg1"/>
              </a:solidFill>
              <a:latin typeface="Calibri" panose="020F0502020204030204"/>
              <a:ea typeface="+mn-ea"/>
              <a:cs typeface="+mn-cs"/>
            </a:rPr>
            <a:t> the figures if necessary.</a:t>
          </a:r>
        </a:p>
      </dgm:t>
    </dgm:pt>
    <dgm:pt modelId="{5112C98A-6C66-4B45-9B79-144D660F0906}" type="parTrans" cxnId="{FA4C22D3-E769-4E0F-8582-19CFF5834E21}">
      <dgm:prSet/>
      <dgm:spPr/>
      <dgm:t>
        <a:bodyPr/>
        <a:lstStyle/>
        <a:p>
          <a:endParaRPr lang="en-US"/>
        </a:p>
      </dgm:t>
    </dgm:pt>
    <dgm:pt modelId="{9D6B951F-9C6B-4D1C-BEAF-80798F5DCEF8}" type="sibTrans" cxnId="{FA4C22D3-E769-4E0F-8582-19CFF5834E21}">
      <dgm:prSet/>
      <dgm:spPr/>
      <dgm:t>
        <a:bodyPr/>
        <a:lstStyle/>
        <a:p>
          <a:pPr>
            <a:lnSpc>
              <a:spcPct val="100000"/>
            </a:lnSpc>
          </a:pPr>
          <a:endParaRPr lang="en-US"/>
        </a:p>
      </dgm:t>
    </dgm:pt>
    <dgm:pt modelId="{27E2A66E-6AC6-46C0-B449-2498DC41756A}">
      <dgm:prSet custT="1"/>
      <dgm:spPr/>
      <dgm:t>
        <a:bodyPr/>
        <a:lstStyle/>
        <a:p>
          <a:pPr>
            <a:lnSpc>
              <a:spcPct val="100000"/>
            </a:lnSpc>
          </a:pPr>
          <a:r>
            <a:rPr lang="en-US" sz="1400" b="0" i="0" dirty="0">
              <a:solidFill>
                <a:schemeClr val="bg1"/>
              </a:solidFill>
            </a:rPr>
            <a:t>Collect marketing and sales performance data at regular intervals and evaluate it with your team.</a:t>
          </a:r>
          <a:endParaRPr lang="en-US" sz="1400" dirty="0">
            <a:solidFill>
              <a:schemeClr val="bg1"/>
            </a:solidFill>
          </a:endParaRPr>
        </a:p>
      </dgm:t>
    </dgm:pt>
    <dgm:pt modelId="{76C7608A-FFA2-4B66-8754-93A8C1F09F2B}" type="parTrans" cxnId="{6BCD355B-8A9F-460C-93F3-4BD3EB0B0241}">
      <dgm:prSet/>
      <dgm:spPr/>
      <dgm:t>
        <a:bodyPr/>
        <a:lstStyle/>
        <a:p>
          <a:endParaRPr lang="en-US"/>
        </a:p>
      </dgm:t>
    </dgm:pt>
    <dgm:pt modelId="{79053C06-E7BF-4BE9-8BA9-154745C12B94}" type="sibTrans" cxnId="{6BCD355B-8A9F-460C-93F3-4BD3EB0B0241}">
      <dgm:prSet/>
      <dgm:spPr/>
      <dgm:t>
        <a:bodyPr/>
        <a:lstStyle/>
        <a:p>
          <a:pPr>
            <a:lnSpc>
              <a:spcPct val="100000"/>
            </a:lnSpc>
          </a:pPr>
          <a:endParaRPr lang="en-US"/>
        </a:p>
      </dgm:t>
    </dgm:pt>
    <dgm:pt modelId="{A2418EA2-BAE7-4CBC-BE6F-C4FD0E93051B}">
      <dgm:prSet custT="1"/>
      <dgm:spPr/>
      <dgm:t>
        <a:bodyPr/>
        <a:lstStyle/>
        <a:p>
          <a:pPr>
            <a:lnSpc>
              <a:spcPct val="100000"/>
            </a:lnSpc>
          </a:pPr>
          <a:r>
            <a:rPr lang="en-US" sz="1400" b="0" i="0" dirty="0">
              <a:solidFill>
                <a:schemeClr val="bg1"/>
              </a:solidFill>
            </a:rPr>
            <a:t>Conduct regular customer satisfaction surveys and ask for feedback.</a:t>
          </a:r>
          <a:endParaRPr lang="en-US" sz="1400" dirty="0">
            <a:solidFill>
              <a:schemeClr val="bg1"/>
            </a:solidFill>
          </a:endParaRPr>
        </a:p>
      </dgm:t>
    </dgm:pt>
    <dgm:pt modelId="{6BB1A80A-9D02-466F-93E2-C1BBF3F63DB9}" type="parTrans" cxnId="{31F19DA7-1075-4177-ADA6-F35034755EF9}">
      <dgm:prSet/>
      <dgm:spPr/>
      <dgm:t>
        <a:bodyPr/>
        <a:lstStyle/>
        <a:p>
          <a:endParaRPr lang="en-US"/>
        </a:p>
      </dgm:t>
    </dgm:pt>
    <dgm:pt modelId="{A3DDAE05-330F-41D8-9292-11A70DA0DDA0}" type="sibTrans" cxnId="{31F19DA7-1075-4177-ADA6-F35034755EF9}">
      <dgm:prSet/>
      <dgm:spPr/>
      <dgm:t>
        <a:bodyPr/>
        <a:lstStyle/>
        <a:p>
          <a:pPr>
            <a:lnSpc>
              <a:spcPct val="100000"/>
            </a:lnSpc>
          </a:pPr>
          <a:endParaRPr lang="en-US"/>
        </a:p>
      </dgm:t>
    </dgm:pt>
    <dgm:pt modelId="{9C7306B0-9128-422A-805D-EC1826797D13}">
      <dgm:prSet custT="1"/>
      <dgm:spPr/>
      <dgm:t>
        <a:bodyPr/>
        <a:lstStyle/>
        <a:p>
          <a:pPr>
            <a:lnSpc>
              <a:spcPct val="100000"/>
            </a:lnSpc>
          </a:pPr>
          <a:r>
            <a:rPr lang="en-US" sz="1400" b="0" i="0" dirty="0" err="1">
              <a:solidFill>
                <a:schemeClr val="bg1"/>
              </a:solidFill>
            </a:rPr>
            <a:t>Analyse</a:t>
          </a:r>
          <a:r>
            <a:rPr lang="en-US" sz="1400" b="0" i="0" dirty="0">
              <a:solidFill>
                <a:schemeClr val="bg1"/>
              </a:solidFill>
            </a:rPr>
            <a:t> your competitors and your environment regularly to be able to react quickly to changes.</a:t>
          </a:r>
          <a:endParaRPr lang="en-US" sz="1400" dirty="0">
            <a:solidFill>
              <a:schemeClr val="bg1"/>
            </a:solidFill>
          </a:endParaRPr>
        </a:p>
      </dgm:t>
    </dgm:pt>
    <dgm:pt modelId="{A16AE764-37AE-4883-BCE2-18EBA590B813}" type="parTrans" cxnId="{AD2D1B41-7F51-41DD-B7AA-753927AE0700}">
      <dgm:prSet/>
      <dgm:spPr/>
      <dgm:t>
        <a:bodyPr/>
        <a:lstStyle/>
        <a:p>
          <a:endParaRPr lang="en-US"/>
        </a:p>
      </dgm:t>
    </dgm:pt>
    <dgm:pt modelId="{46ECFBFF-A845-4400-B7EF-4B8E6C7F96A2}" type="sibTrans" cxnId="{AD2D1B41-7F51-41DD-B7AA-753927AE0700}">
      <dgm:prSet/>
      <dgm:spPr/>
      <dgm:t>
        <a:bodyPr/>
        <a:lstStyle/>
        <a:p>
          <a:pPr>
            <a:lnSpc>
              <a:spcPct val="100000"/>
            </a:lnSpc>
          </a:pPr>
          <a:endParaRPr lang="en-US"/>
        </a:p>
      </dgm:t>
    </dgm:pt>
    <dgm:pt modelId="{A1D85CFE-5710-46C9-8C83-6665DA602AEA}" type="pres">
      <dgm:prSet presAssocID="{299EF692-E69C-4A8D-A264-541F1D79E178}" presName="root" presStyleCnt="0">
        <dgm:presLayoutVars>
          <dgm:dir/>
          <dgm:resizeHandles val="exact"/>
        </dgm:presLayoutVars>
      </dgm:prSet>
      <dgm:spPr/>
    </dgm:pt>
    <dgm:pt modelId="{FDA5C0C0-E85D-44AE-8EF0-E86101E80411}" type="pres">
      <dgm:prSet presAssocID="{299EF692-E69C-4A8D-A264-541F1D79E178}" presName="container" presStyleCnt="0">
        <dgm:presLayoutVars>
          <dgm:dir/>
          <dgm:resizeHandles val="exact"/>
        </dgm:presLayoutVars>
      </dgm:prSet>
      <dgm:spPr/>
    </dgm:pt>
    <dgm:pt modelId="{91276CBB-7D30-4070-B938-934EF310816F}" type="pres">
      <dgm:prSet presAssocID="{52A7BA86-4873-477C-8884-779B90AAA646}" presName="compNode" presStyleCnt="0"/>
      <dgm:spPr/>
    </dgm:pt>
    <dgm:pt modelId="{91E49F7E-45F8-4AAA-A3AC-4BBEABAB4CEF}" type="pres">
      <dgm:prSet presAssocID="{52A7BA86-4873-477C-8884-779B90AAA646}" presName="iconBgRect" presStyleLbl="bgShp" presStyleIdx="0" presStyleCnt="5"/>
      <dgm:spPr>
        <a:solidFill>
          <a:srgbClr val="916395"/>
        </a:solidFill>
      </dgm:spPr>
    </dgm:pt>
    <dgm:pt modelId="{18D78485-B38C-4DD7-844A-0FD8B9887D65}" type="pres">
      <dgm:prSet presAssocID="{52A7BA86-4873-477C-8884-779B90AAA646}"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arget Audience"/>
        </a:ext>
      </dgm:extLst>
    </dgm:pt>
    <dgm:pt modelId="{AA258728-FA42-49F9-8417-9136CF0C40C6}" type="pres">
      <dgm:prSet presAssocID="{52A7BA86-4873-477C-8884-779B90AAA646}" presName="spaceRect" presStyleCnt="0"/>
      <dgm:spPr/>
    </dgm:pt>
    <dgm:pt modelId="{F60B294A-E74C-4E4E-A3B8-F33FEAC7218B}" type="pres">
      <dgm:prSet presAssocID="{52A7BA86-4873-477C-8884-779B90AAA646}" presName="textRect" presStyleLbl="revTx" presStyleIdx="0" presStyleCnt="5" custScaleX="133861" custLinFactNeighborX="10340" custLinFactNeighborY="-4891">
        <dgm:presLayoutVars>
          <dgm:chMax val="1"/>
          <dgm:chPref val="1"/>
        </dgm:presLayoutVars>
      </dgm:prSet>
      <dgm:spPr/>
    </dgm:pt>
    <dgm:pt modelId="{6B3B5B90-F4A0-4090-A432-FBBABEA63901}" type="pres">
      <dgm:prSet presAssocID="{3FBE6317-C162-4AA1-AA65-2C5D0FE0C45A}" presName="sibTrans" presStyleLbl="sibTrans2D1" presStyleIdx="0" presStyleCnt="0"/>
      <dgm:spPr/>
    </dgm:pt>
    <dgm:pt modelId="{BADBA8E7-5AFC-4F04-98D9-7B44C249D46A}" type="pres">
      <dgm:prSet presAssocID="{1DF614AB-1EC7-4B4B-A1EA-60C9B0639C84}" presName="compNode" presStyleCnt="0"/>
      <dgm:spPr/>
    </dgm:pt>
    <dgm:pt modelId="{095C6F75-38EC-4822-BAE9-B15DADA586A3}" type="pres">
      <dgm:prSet presAssocID="{1DF614AB-1EC7-4B4B-A1EA-60C9B0639C84}" presName="iconBgRect" presStyleLbl="bgShp" presStyleIdx="1" presStyleCnt="5" custLinFactNeighborX="2" custLinFactNeighborY="-3644"/>
      <dgm:spPr>
        <a:solidFill>
          <a:srgbClr val="916395"/>
        </a:solidFill>
      </dgm:spPr>
    </dgm:pt>
    <dgm:pt modelId="{14F56EC6-FF3E-4318-AE18-68CD2B9E0DF0}" type="pres">
      <dgm:prSet presAssocID="{1DF614AB-1EC7-4B4B-A1EA-60C9B0639C84}" presName="iconRect" presStyleLbl="node1" presStyleIdx="1" presStyleCnt="5" custLinFactNeighborX="4" custLinFactNeighborY="-1836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ar chart"/>
        </a:ext>
      </dgm:extLst>
    </dgm:pt>
    <dgm:pt modelId="{1B981F2C-8593-49B2-B4C5-97A69843E301}" type="pres">
      <dgm:prSet presAssocID="{1DF614AB-1EC7-4B4B-A1EA-60C9B0639C84}" presName="spaceRect" presStyleCnt="0"/>
      <dgm:spPr/>
    </dgm:pt>
    <dgm:pt modelId="{12481765-758F-427F-8384-57962F51CFB9}" type="pres">
      <dgm:prSet presAssocID="{1DF614AB-1EC7-4B4B-A1EA-60C9B0639C84}" presName="textRect" presStyleLbl="revTx" presStyleIdx="1" presStyleCnt="5" custScaleX="120736" custLinFactNeighborX="5805" custLinFactNeighborY="30812">
        <dgm:presLayoutVars>
          <dgm:chMax val="1"/>
          <dgm:chPref val="1"/>
        </dgm:presLayoutVars>
      </dgm:prSet>
      <dgm:spPr/>
    </dgm:pt>
    <dgm:pt modelId="{415A949F-6C95-4CF7-9D0A-2C48519DC9AC}" type="pres">
      <dgm:prSet presAssocID="{9D6B951F-9C6B-4D1C-BEAF-80798F5DCEF8}" presName="sibTrans" presStyleLbl="sibTrans2D1" presStyleIdx="0" presStyleCnt="0"/>
      <dgm:spPr/>
    </dgm:pt>
    <dgm:pt modelId="{25046599-2E3B-494A-B08C-ED97C69A9492}" type="pres">
      <dgm:prSet presAssocID="{27E2A66E-6AC6-46C0-B449-2498DC41756A}" presName="compNode" presStyleCnt="0"/>
      <dgm:spPr/>
    </dgm:pt>
    <dgm:pt modelId="{BF001E6C-BA61-4AD1-8B52-E6241D4DD149}" type="pres">
      <dgm:prSet presAssocID="{27E2A66E-6AC6-46C0-B449-2498DC41756A}" presName="iconBgRect" presStyleLbl="bgShp" presStyleIdx="2" presStyleCnt="5" custLinFactNeighborY="49327"/>
      <dgm:spPr>
        <a:solidFill>
          <a:srgbClr val="916395"/>
        </a:solidFill>
      </dgm:spPr>
    </dgm:pt>
    <dgm:pt modelId="{7C8B9DC0-9012-425C-9444-B40CB7A6B6D5}" type="pres">
      <dgm:prSet presAssocID="{27E2A66E-6AC6-46C0-B449-2498DC41756A}" presName="iconRect" presStyleLbl="node1" presStyleIdx="2" presStyleCnt="5" custLinFactNeighborY="8503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egaphone"/>
        </a:ext>
      </dgm:extLst>
    </dgm:pt>
    <dgm:pt modelId="{990534DA-1593-4E93-BCDE-8392A04C6EFE}" type="pres">
      <dgm:prSet presAssocID="{27E2A66E-6AC6-46C0-B449-2498DC41756A}" presName="spaceRect" presStyleCnt="0"/>
      <dgm:spPr/>
    </dgm:pt>
    <dgm:pt modelId="{4B357B67-D24C-4458-88CC-D1D73ED14951}" type="pres">
      <dgm:prSet presAssocID="{27E2A66E-6AC6-46C0-B449-2498DC41756A}" presName="textRect" presStyleLbl="revTx" presStyleIdx="2" presStyleCnt="5" custScaleX="133301" custLinFactNeighborX="10341" custLinFactNeighborY="48820">
        <dgm:presLayoutVars>
          <dgm:chMax val="1"/>
          <dgm:chPref val="1"/>
        </dgm:presLayoutVars>
      </dgm:prSet>
      <dgm:spPr/>
    </dgm:pt>
    <dgm:pt modelId="{21E87B03-0D9D-43D0-ADFE-35AA573B8301}" type="pres">
      <dgm:prSet presAssocID="{79053C06-E7BF-4BE9-8BA9-154745C12B94}" presName="sibTrans" presStyleLbl="sibTrans2D1" presStyleIdx="0" presStyleCnt="0"/>
      <dgm:spPr/>
    </dgm:pt>
    <dgm:pt modelId="{88BA946C-68A9-41E2-A2B9-21980D59AA0F}" type="pres">
      <dgm:prSet presAssocID="{A2418EA2-BAE7-4CBC-BE6F-C4FD0E93051B}" presName="compNode" presStyleCnt="0"/>
      <dgm:spPr/>
    </dgm:pt>
    <dgm:pt modelId="{E0E75D73-3D7E-4FDE-AFA3-D8BF6DA3C8DB}" type="pres">
      <dgm:prSet presAssocID="{A2418EA2-BAE7-4CBC-BE6F-C4FD0E93051B}" presName="iconBgRect" presStyleLbl="bgShp" presStyleIdx="3" presStyleCnt="5" custLinFactNeighborX="-1520" custLinFactNeighborY="47807"/>
      <dgm:spPr>
        <a:solidFill>
          <a:srgbClr val="916395"/>
        </a:solidFill>
      </dgm:spPr>
    </dgm:pt>
    <dgm:pt modelId="{3163AE50-CE59-4A31-9DF7-67366B9A96E5}" type="pres">
      <dgm:prSet presAssocID="{A2418EA2-BAE7-4CBC-BE6F-C4FD0E93051B}" presName="iconRect" presStyleLbl="node1" presStyleIdx="3" presStyleCnt="5" custLinFactNeighborX="-2621" custLinFactNeighborY="82403"/>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Ambition mit einfarbiger Füllung"/>
        </a:ext>
      </dgm:extLst>
    </dgm:pt>
    <dgm:pt modelId="{BDE79B34-E323-40AF-8C07-F9801895C988}" type="pres">
      <dgm:prSet presAssocID="{A2418EA2-BAE7-4CBC-BE6F-C4FD0E93051B}" presName="spaceRect" presStyleCnt="0"/>
      <dgm:spPr/>
    </dgm:pt>
    <dgm:pt modelId="{0FCF3A01-CCA1-4592-92AE-939AF046EE66}" type="pres">
      <dgm:prSet presAssocID="{A2418EA2-BAE7-4CBC-BE6F-C4FD0E93051B}" presName="textRect" presStyleLbl="revTx" presStyleIdx="3" presStyleCnt="5" custScaleX="116446" custLinFactNeighborX="2385" custLinFactNeighborY="60990">
        <dgm:presLayoutVars>
          <dgm:chMax val="1"/>
          <dgm:chPref val="1"/>
        </dgm:presLayoutVars>
      </dgm:prSet>
      <dgm:spPr/>
    </dgm:pt>
    <dgm:pt modelId="{3E8A0BD5-5EF2-43BF-AF0A-6609298C2454}" type="pres">
      <dgm:prSet presAssocID="{A3DDAE05-330F-41D8-9292-11A70DA0DDA0}" presName="sibTrans" presStyleLbl="sibTrans2D1" presStyleIdx="0" presStyleCnt="0"/>
      <dgm:spPr/>
    </dgm:pt>
    <dgm:pt modelId="{52BA15BD-EE9C-4A42-907B-7F180EB8D79E}" type="pres">
      <dgm:prSet presAssocID="{9C7306B0-9128-422A-805D-EC1826797D13}" presName="compNode" presStyleCnt="0"/>
      <dgm:spPr/>
    </dgm:pt>
    <dgm:pt modelId="{91A96406-E895-4D04-9872-1F0EA710B31D}" type="pres">
      <dgm:prSet presAssocID="{9C7306B0-9128-422A-805D-EC1826797D13}" presName="iconBgRect" presStyleLbl="bgShp" presStyleIdx="4" presStyleCnt="5" custLinFactNeighborX="-6375" custLinFactNeighborY="73466"/>
      <dgm:spPr>
        <a:solidFill>
          <a:srgbClr val="916395"/>
        </a:solidFill>
      </dgm:spPr>
    </dgm:pt>
    <dgm:pt modelId="{21E619BB-BBDB-47ED-9491-8FCE807101A2}" type="pres">
      <dgm:prSet presAssocID="{9C7306B0-9128-422A-805D-EC1826797D13}" presName="iconRect" presStyleLbl="node1" presStyleIdx="4" presStyleCnt="5" custLinFactY="44745" custLinFactNeighborX="-13118" custLinFactNeighborY="100000"/>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Person mit Idee mit einfarbiger Füllung"/>
        </a:ext>
      </dgm:extLst>
    </dgm:pt>
    <dgm:pt modelId="{F5B3E19E-6D61-4662-A6FE-803C0D79E093}" type="pres">
      <dgm:prSet presAssocID="{9C7306B0-9128-422A-805D-EC1826797D13}" presName="spaceRect" presStyleCnt="0"/>
      <dgm:spPr/>
    </dgm:pt>
    <dgm:pt modelId="{8745DCFB-49E5-47AB-8701-9AC966052D63}" type="pres">
      <dgm:prSet presAssocID="{9C7306B0-9128-422A-805D-EC1826797D13}" presName="textRect" presStyleLbl="revTx" presStyleIdx="4" presStyleCnt="5" custScaleX="121980" custLinFactNeighborX="3886" custLinFactNeighborY="73466">
        <dgm:presLayoutVars>
          <dgm:chMax val="1"/>
          <dgm:chPref val="1"/>
        </dgm:presLayoutVars>
      </dgm:prSet>
      <dgm:spPr/>
    </dgm:pt>
  </dgm:ptLst>
  <dgm:cxnLst>
    <dgm:cxn modelId="{3557D318-4545-41D4-8F87-847571B7946C}" type="presOf" srcId="{1DF614AB-1EC7-4B4B-A1EA-60C9B0639C84}" destId="{12481765-758F-427F-8384-57962F51CFB9}" srcOrd="0" destOrd="0" presId="urn:microsoft.com/office/officeart/2018/2/layout/IconCircleList"/>
    <dgm:cxn modelId="{A416E32F-A6A1-4827-B1AC-4A1360187DF9}" type="presOf" srcId="{9C7306B0-9128-422A-805D-EC1826797D13}" destId="{8745DCFB-49E5-47AB-8701-9AC966052D63}" srcOrd="0" destOrd="0" presId="urn:microsoft.com/office/officeart/2018/2/layout/IconCircleList"/>
    <dgm:cxn modelId="{D448E740-CDF2-4E9C-B86B-AB5CCB54222D}" type="presOf" srcId="{A3DDAE05-330F-41D8-9292-11A70DA0DDA0}" destId="{3E8A0BD5-5EF2-43BF-AF0A-6609298C2454}" srcOrd="0" destOrd="0" presId="urn:microsoft.com/office/officeart/2018/2/layout/IconCircleList"/>
    <dgm:cxn modelId="{6BCD355B-8A9F-460C-93F3-4BD3EB0B0241}" srcId="{299EF692-E69C-4A8D-A264-541F1D79E178}" destId="{27E2A66E-6AC6-46C0-B449-2498DC41756A}" srcOrd="2" destOrd="0" parTransId="{76C7608A-FFA2-4B66-8754-93A8C1F09F2B}" sibTransId="{79053C06-E7BF-4BE9-8BA9-154745C12B94}"/>
    <dgm:cxn modelId="{AD2D1B41-7F51-41DD-B7AA-753927AE0700}" srcId="{299EF692-E69C-4A8D-A264-541F1D79E178}" destId="{9C7306B0-9128-422A-805D-EC1826797D13}" srcOrd="4" destOrd="0" parTransId="{A16AE764-37AE-4883-BCE2-18EBA590B813}" sibTransId="{46ECFBFF-A845-4400-B7EF-4B8E6C7F96A2}"/>
    <dgm:cxn modelId="{C69B996A-346B-46D5-8DE0-778F5E8CD928}" type="presOf" srcId="{9D6B951F-9C6B-4D1C-BEAF-80798F5DCEF8}" destId="{415A949F-6C95-4CF7-9D0A-2C48519DC9AC}" srcOrd="0" destOrd="0" presId="urn:microsoft.com/office/officeart/2018/2/layout/IconCircleList"/>
    <dgm:cxn modelId="{2E185E6F-E1A2-49B2-BD22-051150707695}" type="presOf" srcId="{A2418EA2-BAE7-4CBC-BE6F-C4FD0E93051B}" destId="{0FCF3A01-CCA1-4592-92AE-939AF046EE66}" srcOrd="0" destOrd="0" presId="urn:microsoft.com/office/officeart/2018/2/layout/IconCircleList"/>
    <dgm:cxn modelId="{0A6A9756-37E9-4B00-9D70-6D4BC8F3B38B}" type="presOf" srcId="{299EF692-E69C-4A8D-A264-541F1D79E178}" destId="{A1D85CFE-5710-46C9-8C83-6665DA602AEA}" srcOrd="0" destOrd="0" presId="urn:microsoft.com/office/officeart/2018/2/layout/IconCircleList"/>
    <dgm:cxn modelId="{205AFB91-030D-4F0D-9782-135AE878D221}" type="presOf" srcId="{79053C06-E7BF-4BE9-8BA9-154745C12B94}" destId="{21E87B03-0D9D-43D0-ADFE-35AA573B8301}" srcOrd="0" destOrd="0" presId="urn:microsoft.com/office/officeart/2018/2/layout/IconCircleList"/>
    <dgm:cxn modelId="{31F19DA7-1075-4177-ADA6-F35034755EF9}" srcId="{299EF692-E69C-4A8D-A264-541F1D79E178}" destId="{A2418EA2-BAE7-4CBC-BE6F-C4FD0E93051B}" srcOrd="3" destOrd="0" parTransId="{6BB1A80A-9D02-466F-93E2-C1BBF3F63DB9}" sibTransId="{A3DDAE05-330F-41D8-9292-11A70DA0DDA0}"/>
    <dgm:cxn modelId="{FF5DFBB2-894F-41AF-B389-94D735809D8E}" srcId="{299EF692-E69C-4A8D-A264-541F1D79E178}" destId="{52A7BA86-4873-477C-8884-779B90AAA646}" srcOrd="0" destOrd="0" parTransId="{2BDBA7C6-5EB1-4377-805E-6109B5364925}" sibTransId="{3FBE6317-C162-4AA1-AA65-2C5D0FE0C45A}"/>
    <dgm:cxn modelId="{2C6FD5B3-E091-4952-9D82-FD3062CCD02E}" type="presOf" srcId="{52A7BA86-4873-477C-8884-779B90AAA646}" destId="{F60B294A-E74C-4E4E-A3B8-F33FEAC7218B}" srcOrd="0" destOrd="0" presId="urn:microsoft.com/office/officeart/2018/2/layout/IconCircleList"/>
    <dgm:cxn modelId="{C9CDF8C1-F0C6-429B-AD8B-9899BEE4C32E}" type="presOf" srcId="{27E2A66E-6AC6-46C0-B449-2498DC41756A}" destId="{4B357B67-D24C-4458-88CC-D1D73ED14951}" srcOrd="0" destOrd="0" presId="urn:microsoft.com/office/officeart/2018/2/layout/IconCircleList"/>
    <dgm:cxn modelId="{FA4C22D3-E769-4E0F-8582-19CFF5834E21}" srcId="{299EF692-E69C-4A8D-A264-541F1D79E178}" destId="{1DF614AB-1EC7-4B4B-A1EA-60C9B0639C84}" srcOrd="1" destOrd="0" parTransId="{5112C98A-6C66-4B45-9B79-144D660F0906}" sibTransId="{9D6B951F-9C6B-4D1C-BEAF-80798F5DCEF8}"/>
    <dgm:cxn modelId="{13F3D1D7-093B-4758-BBB1-47B8F2ADF97C}" type="presOf" srcId="{3FBE6317-C162-4AA1-AA65-2C5D0FE0C45A}" destId="{6B3B5B90-F4A0-4090-A432-FBBABEA63901}" srcOrd="0" destOrd="0" presId="urn:microsoft.com/office/officeart/2018/2/layout/IconCircleList"/>
    <dgm:cxn modelId="{4E602C5F-F1CD-470C-96C7-5D090D093B0B}" type="presParOf" srcId="{A1D85CFE-5710-46C9-8C83-6665DA602AEA}" destId="{FDA5C0C0-E85D-44AE-8EF0-E86101E80411}" srcOrd="0" destOrd="0" presId="urn:microsoft.com/office/officeart/2018/2/layout/IconCircleList"/>
    <dgm:cxn modelId="{99C12D3D-537A-4735-A937-826F2CF47E09}" type="presParOf" srcId="{FDA5C0C0-E85D-44AE-8EF0-E86101E80411}" destId="{91276CBB-7D30-4070-B938-934EF310816F}" srcOrd="0" destOrd="0" presId="urn:microsoft.com/office/officeart/2018/2/layout/IconCircleList"/>
    <dgm:cxn modelId="{D52C6729-0407-4D08-B0ED-3CD00C9A36A4}" type="presParOf" srcId="{91276CBB-7D30-4070-B938-934EF310816F}" destId="{91E49F7E-45F8-4AAA-A3AC-4BBEABAB4CEF}" srcOrd="0" destOrd="0" presId="urn:microsoft.com/office/officeart/2018/2/layout/IconCircleList"/>
    <dgm:cxn modelId="{2CFAFF46-3833-41E2-9F64-60AC51D024CC}" type="presParOf" srcId="{91276CBB-7D30-4070-B938-934EF310816F}" destId="{18D78485-B38C-4DD7-844A-0FD8B9887D65}" srcOrd="1" destOrd="0" presId="urn:microsoft.com/office/officeart/2018/2/layout/IconCircleList"/>
    <dgm:cxn modelId="{A378E919-E1A9-4A91-881F-094CDC6C46BF}" type="presParOf" srcId="{91276CBB-7D30-4070-B938-934EF310816F}" destId="{AA258728-FA42-49F9-8417-9136CF0C40C6}" srcOrd="2" destOrd="0" presId="urn:microsoft.com/office/officeart/2018/2/layout/IconCircleList"/>
    <dgm:cxn modelId="{E5C821AA-14C7-4D75-81BE-2D52E2FEA2BE}" type="presParOf" srcId="{91276CBB-7D30-4070-B938-934EF310816F}" destId="{F60B294A-E74C-4E4E-A3B8-F33FEAC7218B}" srcOrd="3" destOrd="0" presId="urn:microsoft.com/office/officeart/2018/2/layout/IconCircleList"/>
    <dgm:cxn modelId="{7C7DB52D-F53F-4B20-B5AB-D0D272E45DC2}" type="presParOf" srcId="{FDA5C0C0-E85D-44AE-8EF0-E86101E80411}" destId="{6B3B5B90-F4A0-4090-A432-FBBABEA63901}" srcOrd="1" destOrd="0" presId="urn:microsoft.com/office/officeart/2018/2/layout/IconCircleList"/>
    <dgm:cxn modelId="{7E832324-954E-4440-AD1D-D0124070BE74}" type="presParOf" srcId="{FDA5C0C0-E85D-44AE-8EF0-E86101E80411}" destId="{BADBA8E7-5AFC-4F04-98D9-7B44C249D46A}" srcOrd="2" destOrd="0" presId="urn:microsoft.com/office/officeart/2018/2/layout/IconCircleList"/>
    <dgm:cxn modelId="{5685AFD0-EB46-4F38-B2E4-04C4C0D16E98}" type="presParOf" srcId="{BADBA8E7-5AFC-4F04-98D9-7B44C249D46A}" destId="{095C6F75-38EC-4822-BAE9-B15DADA586A3}" srcOrd="0" destOrd="0" presId="urn:microsoft.com/office/officeart/2018/2/layout/IconCircleList"/>
    <dgm:cxn modelId="{83C6CFFC-182F-4AED-8B6C-919C8CA10D71}" type="presParOf" srcId="{BADBA8E7-5AFC-4F04-98D9-7B44C249D46A}" destId="{14F56EC6-FF3E-4318-AE18-68CD2B9E0DF0}" srcOrd="1" destOrd="0" presId="urn:microsoft.com/office/officeart/2018/2/layout/IconCircleList"/>
    <dgm:cxn modelId="{57489316-3522-4FBE-B759-D77485C208DA}" type="presParOf" srcId="{BADBA8E7-5AFC-4F04-98D9-7B44C249D46A}" destId="{1B981F2C-8593-49B2-B4C5-97A69843E301}" srcOrd="2" destOrd="0" presId="urn:microsoft.com/office/officeart/2018/2/layout/IconCircleList"/>
    <dgm:cxn modelId="{F7901980-E1DA-477D-A8AC-7FC002BA3F89}" type="presParOf" srcId="{BADBA8E7-5AFC-4F04-98D9-7B44C249D46A}" destId="{12481765-758F-427F-8384-57962F51CFB9}" srcOrd="3" destOrd="0" presId="urn:microsoft.com/office/officeart/2018/2/layout/IconCircleList"/>
    <dgm:cxn modelId="{40A96E4F-2B35-435D-9C5E-9B150BA2EB2B}" type="presParOf" srcId="{FDA5C0C0-E85D-44AE-8EF0-E86101E80411}" destId="{415A949F-6C95-4CF7-9D0A-2C48519DC9AC}" srcOrd="3" destOrd="0" presId="urn:microsoft.com/office/officeart/2018/2/layout/IconCircleList"/>
    <dgm:cxn modelId="{3D596770-4688-49EF-A0EA-71A9186EB44E}" type="presParOf" srcId="{FDA5C0C0-E85D-44AE-8EF0-E86101E80411}" destId="{25046599-2E3B-494A-B08C-ED97C69A9492}" srcOrd="4" destOrd="0" presId="urn:microsoft.com/office/officeart/2018/2/layout/IconCircleList"/>
    <dgm:cxn modelId="{C402B99A-BDED-41D3-BFFB-58072B5EE11A}" type="presParOf" srcId="{25046599-2E3B-494A-B08C-ED97C69A9492}" destId="{BF001E6C-BA61-4AD1-8B52-E6241D4DD149}" srcOrd="0" destOrd="0" presId="urn:microsoft.com/office/officeart/2018/2/layout/IconCircleList"/>
    <dgm:cxn modelId="{1FD9B15B-73A6-4069-A8B5-EC4D6BA40B70}" type="presParOf" srcId="{25046599-2E3B-494A-B08C-ED97C69A9492}" destId="{7C8B9DC0-9012-425C-9444-B40CB7A6B6D5}" srcOrd="1" destOrd="0" presId="urn:microsoft.com/office/officeart/2018/2/layout/IconCircleList"/>
    <dgm:cxn modelId="{1C3E417A-7C9C-4A8C-BA5D-C6ED3D47D263}" type="presParOf" srcId="{25046599-2E3B-494A-B08C-ED97C69A9492}" destId="{990534DA-1593-4E93-BCDE-8392A04C6EFE}" srcOrd="2" destOrd="0" presId="urn:microsoft.com/office/officeart/2018/2/layout/IconCircleList"/>
    <dgm:cxn modelId="{6CC7928A-2136-451B-A550-58A34091C7D1}" type="presParOf" srcId="{25046599-2E3B-494A-B08C-ED97C69A9492}" destId="{4B357B67-D24C-4458-88CC-D1D73ED14951}" srcOrd="3" destOrd="0" presId="urn:microsoft.com/office/officeart/2018/2/layout/IconCircleList"/>
    <dgm:cxn modelId="{C631E70C-1F96-4FBC-A52E-4AA03FA7E68E}" type="presParOf" srcId="{FDA5C0C0-E85D-44AE-8EF0-E86101E80411}" destId="{21E87B03-0D9D-43D0-ADFE-35AA573B8301}" srcOrd="5" destOrd="0" presId="urn:microsoft.com/office/officeart/2018/2/layout/IconCircleList"/>
    <dgm:cxn modelId="{A271A2D6-9354-413B-A666-32982125E5D1}" type="presParOf" srcId="{FDA5C0C0-E85D-44AE-8EF0-E86101E80411}" destId="{88BA946C-68A9-41E2-A2B9-21980D59AA0F}" srcOrd="6" destOrd="0" presId="urn:microsoft.com/office/officeart/2018/2/layout/IconCircleList"/>
    <dgm:cxn modelId="{A91204CA-FF21-4DDB-A7D8-F8FF70C24B90}" type="presParOf" srcId="{88BA946C-68A9-41E2-A2B9-21980D59AA0F}" destId="{E0E75D73-3D7E-4FDE-AFA3-D8BF6DA3C8DB}" srcOrd="0" destOrd="0" presId="urn:microsoft.com/office/officeart/2018/2/layout/IconCircleList"/>
    <dgm:cxn modelId="{D29E7388-8380-4D20-95E1-1446E018B23D}" type="presParOf" srcId="{88BA946C-68A9-41E2-A2B9-21980D59AA0F}" destId="{3163AE50-CE59-4A31-9DF7-67366B9A96E5}" srcOrd="1" destOrd="0" presId="urn:microsoft.com/office/officeart/2018/2/layout/IconCircleList"/>
    <dgm:cxn modelId="{F3E6604C-42C2-4DF0-94E2-5CB1E5E2C84C}" type="presParOf" srcId="{88BA946C-68A9-41E2-A2B9-21980D59AA0F}" destId="{BDE79B34-E323-40AF-8C07-F9801895C988}" srcOrd="2" destOrd="0" presId="urn:microsoft.com/office/officeart/2018/2/layout/IconCircleList"/>
    <dgm:cxn modelId="{E84888C4-96EC-465E-B441-2E0E2DF73258}" type="presParOf" srcId="{88BA946C-68A9-41E2-A2B9-21980D59AA0F}" destId="{0FCF3A01-CCA1-4592-92AE-939AF046EE66}" srcOrd="3" destOrd="0" presId="urn:microsoft.com/office/officeart/2018/2/layout/IconCircleList"/>
    <dgm:cxn modelId="{98B4C6D6-9BCC-4F25-A5F3-90665D24618C}" type="presParOf" srcId="{FDA5C0C0-E85D-44AE-8EF0-E86101E80411}" destId="{3E8A0BD5-5EF2-43BF-AF0A-6609298C2454}" srcOrd="7" destOrd="0" presId="urn:microsoft.com/office/officeart/2018/2/layout/IconCircleList"/>
    <dgm:cxn modelId="{B2ACB7A3-D889-4D6B-8B8F-1EA126E6DE69}" type="presParOf" srcId="{FDA5C0C0-E85D-44AE-8EF0-E86101E80411}" destId="{52BA15BD-EE9C-4A42-907B-7F180EB8D79E}" srcOrd="8" destOrd="0" presId="urn:microsoft.com/office/officeart/2018/2/layout/IconCircleList"/>
    <dgm:cxn modelId="{F200976F-657C-42C9-9945-BCF1FDA457CB}" type="presParOf" srcId="{52BA15BD-EE9C-4A42-907B-7F180EB8D79E}" destId="{91A96406-E895-4D04-9872-1F0EA710B31D}" srcOrd="0" destOrd="0" presId="urn:microsoft.com/office/officeart/2018/2/layout/IconCircleList"/>
    <dgm:cxn modelId="{F9F181DA-C80B-475D-BA0B-58FE97F68A9A}" type="presParOf" srcId="{52BA15BD-EE9C-4A42-907B-7F180EB8D79E}" destId="{21E619BB-BBDB-47ED-9491-8FCE807101A2}" srcOrd="1" destOrd="0" presId="urn:microsoft.com/office/officeart/2018/2/layout/IconCircleList"/>
    <dgm:cxn modelId="{ACFE4602-DED7-48D8-AF4C-6741E804D39B}" type="presParOf" srcId="{52BA15BD-EE9C-4A42-907B-7F180EB8D79E}" destId="{F5B3E19E-6D61-4662-A6FE-803C0D79E093}" srcOrd="2" destOrd="0" presId="urn:microsoft.com/office/officeart/2018/2/layout/IconCircleList"/>
    <dgm:cxn modelId="{484E7C34-DD38-40CF-83D7-B78ED3C52456}" type="presParOf" srcId="{52BA15BD-EE9C-4A42-907B-7F180EB8D79E}" destId="{8745DCFB-49E5-47AB-8701-9AC966052D63}"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299EF692-E69C-4A8D-A264-541F1D79E178}"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52A7BA86-4873-477C-8884-779B90AAA646}">
      <dgm:prSet custT="1"/>
      <dgm:spPr/>
      <dgm:t>
        <a:bodyPr/>
        <a:lstStyle/>
        <a:p>
          <a:pPr>
            <a:lnSpc>
              <a:spcPct val="100000"/>
            </a:lnSpc>
          </a:pPr>
          <a:r>
            <a:rPr lang="en-US" sz="1400" b="0" i="0">
              <a:solidFill>
                <a:schemeClr val="bg1"/>
              </a:solidFill>
            </a:rPr>
            <a:t>Scan and </a:t>
          </a:r>
          <a:r>
            <a:rPr lang="en-US" sz="1400" b="0" i="0" err="1">
              <a:solidFill>
                <a:schemeClr val="bg1"/>
              </a:solidFill>
            </a:rPr>
            <a:t>analyse</a:t>
          </a:r>
          <a:r>
            <a:rPr lang="en-US" sz="1400" b="0" i="0">
              <a:solidFill>
                <a:schemeClr val="bg1"/>
              </a:solidFill>
            </a:rPr>
            <a:t> changes in your customers' </a:t>
          </a:r>
          <a:r>
            <a:rPr lang="en-US" sz="1400" b="0" i="0" err="1">
              <a:solidFill>
                <a:schemeClr val="bg1"/>
              </a:solidFill>
            </a:rPr>
            <a:t>behaviour</a:t>
          </a:r>
          <a:r>
            <a:rPr lang="en-US" sz="1400" b="0" i="0">
              <a:solidFill>
                <a:schemeClr val="bg1"/>
              </a:solidFill>
            </a:rPr>
            <a:t> at regular intervals.</a:t>
          </a:r>
          <a:endParaRPr lang="en-US" sz="1400">
            <a:solidFill>
              <a:schemeClr val="bg1"/>
            </a:solidFill>
          </a:endParaRPr>
        </a:p>
      </dgm:t>
    </dgm:pt>
    <dgm:pt modelId="{2BDBA7C6-5EB1-4377-805E-6109B5364925}" type="parTrans" cxnId="{FF5DFBB2-894F-41AF-B389-94D735809D8E}">
      <dgm:prSet/>
      <dgm:spPr/>
      <dgm:t>
        <a:bodyPr/>
        <a:lstStyle/>
        <a:p>
          <a:endParaRPr lang="en-US"/>
        </a:p>
      </dgm:t>
    </dgm:pt>
    <dgm:pt modelId="{3FBE6317-C162-4AA1-AA65-2C5D0FE0C45A}" type="sibTrans" cxnId="{FF5DFBB2-894F-41AF-B389-94D735809D8E}">
      <dgm:prSet/>
      <dgm:spPr/>
      <dgm:t>
        <a:bodyPr/>
        <a:lstStyle/>
        <a:p>
          <a:pPr>
            <a:lnSpc>
              <a:spcPct val="100000"/>
            </a:lnSpc>
          </a:pPr>
          <a:endParaRPr lang="en-US"/>
        </a:p>
      </dgm:t>
    </dgm:pt>
    <dgm:pt modelId="{1DF614AB-1EC7-4B4B-A1EA-60C9B0639C84}">
      <dgm:prSet custT="1"/>
      <dgm:spPr/>
      <dgm:t>
        <a:bodyPr/>
        <a:lstStyle/>
        <a:p>
          <a:pPr>
            <a:lnSpc>
              <a:spcPct val="100000"/>
            </a:lnSpc>
          </a:pPr>
          <a:r>
            <a:rPr lang="en-US" sz="1400" b="0" i="0" kern="1200" dirty="0">
              <a:solidFill>
                <a:schemeClr val="bg1"/>
              </a:solidFill>
              <a:latin typeface="Calibri" panose="020F0502020204030204"/>
              <a:ea typeface="+mn-ea"/>
              <a:cs typeface="+mn-cs"/>
            </a:rPr>
            <a:t>Create a communication plan with your team. Find more information in Module 5.</a:t>
          </a:r>
        </a:p>
      </dgm:t>
    </dgm:pt>
    <dgm:pt modelId="{5112C98A-6C66-4B45-9B79-144D660F0906}" type="parTrans" cxnId="{FA4C22D3-E769-4E0F-8582-19CFF5834E21}">
      <dgm:prSet/>
      <dgm:spPr/>
      <dgm:t>
        <a:bodyPr/>
        <a:lstStyle/>
        <a:p>
          <a:endParaRPr lang="en-US"/>
        </a:p>
      </dgm:t>
    </dgm:pt>
    <dgm:pt modelId="{9D6B951F-9C6B-4D1C-BEAF-80798F5DCEF8}" type="sibTrans" cxnId="{FA4C22D3-E769-4E0F-8582-19CFF5834E21}">
      <dgm:prSet/>
      <dgm:spPr/>
      <dgm:t>
        <a:bodyPr/>
        <a:lstStyle/>
        <a:p>
          <a:pPr>
            <a:lnSpc>
              <a:spcPct val="100000"/>
            </a:lnSpc>
          </a:pPr>
          <a:endParaRPr lang="en-US"/>
        </a:p>
      </dgm:t>
    </dgm:pt>
    <dgm:pt modelId="{27E2A66E-6AC6-46C0-B449-2498DC41756A}">
      <dgm:prSet custT="1"/>
      <dgm:spPr/>
      <dgm:t>
        <a:bodyPr/>
        <a:lstStyle/>
        <a:p>
          <a:pPr>
            <a:lnSpc>
              <a:spcPct val="100000"/>
            </a:lnSpc>
          </a:pPr>
          <a:r>
            <a:rPr lang="en-US" sz="1400" b="0" i="0">
              <a:solidFill>
                <a:schemeClr val="bg1"/>
              </a:solidFill>
            </a:rPr>
            <a:t>Use different communication channels to reach customers in a better and targeted way. </a:t>
          </a:r>
          <a:endParaRPr lang="en-US" sz="1400">
            <a:solidFill>
              <a:schemeClr val="bg1"/>
            </a:solidFill>
          </a:endParaRPr>
        </a:p>
      </dgm:t>
    </dgm:pt>
    <dgm:pt modelId="{76C7608A-FFA2-4B66-8754-93A8C1F09F2B}" type="parTrans" cxnId="{6BCD355B-8A9F-460C-93F3-4BD3EB0B0241}">
      <dgm:prSet/>
      <dgm:spPr/>
      <dgm:t>
        <a:bodyPr/>
        <a:lstStyle/>
        <a:p>
          <a:endParaRPr lang="en-US"/>
        </a:p>
      </dgm:t>
    </dgm:pt>
    <dgm:pt modelId="{79053C06-E7BF-4BE9-8BA9-154745C12B94}" type="sibTrans" cxnId="{6BCD355B-8A9F-460C-93F3-4BD3EB0B0241}">
      <dgm:prSet/>
      <dgm:spPr/>
      <dgm:t>
        <a:bodyPr/>
        <a:lstStyle/>
        <a:p>
          <a:pPr>
            <a:lnSpc>
              <a:spcPct val="100000"/>
            </a:lnSpc>
          </a:pPr>
          <a:endParaRPr lang="en-US"/>
        </a:p>
      </dgm:t>
    </dgm:pt>
    <dgm:pt modelId="{9C7306B0-9128-422A-805D-EC1826797D13}">
      <dgm:prSet custT="1"/>
      <dgm:spPr/>
      <dgm:t>
        <a:bodyPr/>
        <a:lstStyle/>
        <a:p>
          <a:pPr>
            <a:lnSpc>
              <a:spcPct val="100000"/>
            </a:lnSpc>
          </a:pPr>
          <a:r>
            <a:rPr lang="en-US" sz="1400" b="0" i="0" dirty="0">
              <a:solidFill>
                <a:schemeClr val="bg1"/>
              </a:solidFill>
            </a:rPr>
            <a:t>Keep communication channels such as website, Google ads etc. up to date and communicate changes directly.</a:t>
          </a:r>
          <a:endParaRPr lang="en-US" sz="1400" dirty="0">
            <a:solidFill>
              <a:schemeClr val="bg1"/>
            </a:solidFill>
          </a:endParaRPr>
        </a:p>
      </dgm:t>
    </dgm:pt>
    <dgm:pt modelId="{A16AE764-37AE-4883-BCE2-18EBA590B813}" type="parTrans" cxnId="{AD2D1B41-7F51-41DD-B7AA-753927AE0700}">
      <dgm:prSet/>
      <dgm:spPr/>
      <dgm:t>
        <a:bodyPr/>
        <a:lstStyle/>
        <a:p>
          <a:endParaRPr lang="en-US"/>
        </a:p>
      </dgm:t>
    </dgm:pt>
    <dgm:pt modelId="{46ECFBFF-A845-4400-B7EF-4B8E6C7F96A2}" type="sibTrans" cxnId="{AD2D1B41-7F51-41DD-B7AA-753927AE0700}">
      <dgm:prSet/>
      <dgm:spPr/>
      <dgm:t>
        <a:bodyPr/>
        <a:lstStyle/>
        <a:p>
          <a:pPr>
            <a:lnSpc>
              <a:spcPct val="100000"/>
            </a:lnSpc>
          </a:pPr>
          <a:endParaRPr lang="en-US"/>
        </a:p>
      </dgm:t>
    </dgm:pt>
    <dgm:pt modelId="{A1D85CFE-5710-46C9-8C83-6665DA602AEA}" type="pres">
      <dgm:prSet presAssocID="{299EF692-E69C-4A8D-A264-541F1D79E178}" presName="root" presStyleCnt="0">
        <dgm:presLayoutVars>
          <dgm:dir/>
          <dgm:resizeHandles val="exact"/>
        </dgm:presLayoutVars>
      </dgm:prSet>
      <dgm:spPr/>
    </dgm:pt>
    <dgm:pt modelId="{FDA5C0C0-E85D-44AE-8EF0-E86101E80411}" type="pres">
      <dgm:prSet presAssocID="{299EF692-E69C-4A8D-A264-541F1D79E178}" presName="container" presStyleCnt="0">
        <dgm:presLayoutVars>
          <dgm:dir/>
          <dgm:resizeHandles val="exact"/>
        </dgm:presLayoutVars>
      </dgm:prSet>
      <dgm:spPr/>
    </dgm:pt>
    <dgm:pt modelId="{91276CBB-7D30-4070-B938-934EF310816F}" type="pres">
      <dgm:prSet presAssocID="{52A7BA86-4873-477C-8884-779B90AAA646}" presName="compNode" presStyleCnt="0"/>
      <dgm:spPr/>
    </dgm:pt>
    <dgm:pt modelId="{91E49F7E-45F8-4AAA-A3AC-4BBEABAB4CEF}" type="pres">
      <dgm:prSet presAssocID="{52A7BA86-4873-477C-8884-779B90AAA646}" presName="iconBgRect" presStyleLbl="bgShp" presStyleIdx="0" presStyleCnt="4"/>
      <dgm:spPr>
        <a:solidFill>
          <a:srgbClr val="916395"/>
        </a:solidFill>
      </dgm:spPr>
    </dgm:pt>
    <dgm:pt modelId="{18D78485-B38C-4DD7-844A-0FD8B9887D65}" type="pres">
      <dgm:prSet presAssocID="{52A7BA86-4873-477C-8884-779B90AAA646}"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Lupe mit einfarbiger Füllung"/>
        </a:ext>
      </dgm:extLst>
    </dgm:pt>
    <dgm:pt modelId="{AA258728-FA42-49F9-8417-9136CF0C40C6}" type="pres">
      <dgm:prSet presAssocID="{52A7BA86-4873-477C-8884-779B90AAA646}" presName="spaceRect" presStyleCnt="0"/>
      <dgm:spPr/>
    </dgm:pt>
    <dgm:pt modelId="{F60B294A-E74C-4E4E-A3B8-F33FEAC7218B}" type="pres">
      <dgm:prSet presAssocID="{52A7BA86-4873-477C-8884-779B90AAA646}" presName="textRect" presStyleLbl="revTx" presStyleIdx="0" presStyleCnt="4" custScaleX="133861" custLinFactNeighborX="10340" custLinFactNeighborY="-4891">
        <dgm:presLayoutVars>
          <dgm:chMax val="1"/>
          <dgm:chPref val="1"/>
        </dgm:presLayoutVars>
      </dgm:prSet>
      <dgm:spPr/>
    </dgm:pt>
    <dgm:pt modelId="{6B3B5B90-F4A0-4090-A432-FBBABEA63901}" type="pres">
      <dgm:prSet presAssocID="{3FBE6317-C162-4AA1-AA65-2C5D0FE0C45A}" presName="sibTrans" presStyleLbl="sibTrans2D1" presStyleIdx="0" presStyleCnt="0"/>
      <dgm:spPr/>
    </dgm:pt>
    <dgm:pt modelId="{BADBA8E7-5AFC-4F04-98D9-7B44C249D46A}" type="pres">
      <dgm:prSet presAssocID="{1DF614AB-1EC7-4B4B-A1EA-60C9B0639C84}" presName="compNode" presStyleCnt="0"/>
      <dgm:spPr/>
    </dgm:pt>
    <dgm:pt modelId="{095C6F75-38EC-4822-BAE9-B15DADA586A3}" type="pres">
      <dgm:prSet presAssocID="{1DF614AB-1EC7-4B4B-A1EA-60C9B0639C84}" presName="iconBgRect" presStyleLbl="bgShp" presStyleIdx="1" presStyleCnt="4" custLinFactNeighborX="2" custLinFactNeighborY="-3644"/>
      <dgm:spPr>
        <a:solidFill>
          <a:srgbClr val="916395"/>
        </a:solidFill>
      </dgm:spPr>
    </dgm:pt>
    <dgm:pt modelId="{14F56EC6-FF3E-4318-AE18-68CD2B9E0DF0}" type="pres">
      <dgm:prSet presAssocID="{1DF614AB-1EC7-4B4B-A1EA-60C9B0639C84}" presName="iconRect" presStyleLbl="node1" presStyleIdx="1" presStyleCnt="4" custLinFactNeighborX="4" custLinFactNeighborY="-1836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at"/>
        </a:ext>
      </dgm:extLst>
    </dgm:pt>
    <dgm:pt modelId="{1B981F2C-8593-49B2-B4C5-97A69843E301}" type="pres">
      <dgm:prSet presAssocID="{1DF614AB-1EC7-4B4B-A1EA-60C9B0639C84}" presName="spaceRect" presStyleCnt="0"/>
      <dgm:spPr/>
    </dgm:pt>
    <dgm:pt modelId="{12481765-758F-427F-8384-57962F51CFB9}" type="pres">
      <dgm:prSet presAssocID="{1DF614AB-1EC7-4B4B-A1EA-60C9B0639C84}" presName="textRect" presStyleLbl="revTx" presStyleIdx="1" presStyleCnt="4" custScaleX="120736" custLinFactNeighborX="5976" custLinFactNeighborY="-7586">
        <dgm:presLayoutVars>
          <dgm:chMax val="1"/>
          <dgm:chPref val="1"/>
        </dgm:presLayoutVars>
      </dgm:prSet>
      <dgm:spPr/>
    </dgm:pt>
    <dgm:pt modelId="{415A949F-6C95-4CF7-9D0A-2C48519DC9AC}" type="pres">
      <dgm:prSet presAssocID="{9D6B951F-9C6B-4D1C-BEAF-80798F5DCEF8}" presName="sibTrans" presStyleLbl="sibTrans2D1" presStyleIdx="0" presStyleCnt="0"/>
      <dgm:spPr/>
    </dgm:pt>
    <dgm:pt modelId="{25046599-2E3B-494A-B08C-ED97C69A9492}" type="pres">
      <dgm:prSet presAssocID="{27E2A66E-6AC6-46C0-B449-2498DC41756A}" presName="compNode" presStyleCnt="0"/>
      <dgm:spPr/>
    </dgm:pt>
    <dgm:pt modelId="{BF001E6C-BA61-4AD1-8B52-E6241D4DD149}" type="pres">
      <dgm:prSet presAssocID="{27E2A66E-6AC6-46C0-B449-2498DC41756A}" presName="iconBgRect" presStyleLbl="bgShp" presStyleIdx="2" presStyleCnt="4" custLinFactNeighborY="12168"/>
      <dgm:spPr>
        <a:solidFill>
          <a:srgbClr val="916395"/>
        </a:solidFill>
      </dgm:spPr>
    </dgm:pt>
    <dgm:pt modelId="{7C8B9DC0-9012-425C-9444-B40CB7A6B6D5}" type="pres">
      <dgm:prSet presAssocID="{27E2A66E-6AC6-46C0-B449-2498DC41756A}" presName="iconRect" presStyleLbl="node1" presStyleIdx="2" presStyleCnt="4" custLinFactNeighborY="2097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arketing"/>
        </a:ext>
      </dgm:extLst>
    </dgm:pt>
    <dgm:pt modelId="{990534DA-1593-4E93-BCDE-8392A04C6EFE}" type="pres">
      <dgm:prSet presAssocID="{27E2A66E-6AC6-46C0-B449-2498DC41756A}" presName="spaceRect" presStyleCnt="0"/>
      <dgm:spPr/>
    </dgm:pt>
    <dgm:pt modelId="{4B357B67-D24C-4458-88CC-D1D73ED14951}" type="pres">
      <dgm:prSet presAssocID="{27E2A66E-6AC6-46C0-B449-2498DC41756A}" presName="textRect" presStyleLbl="revTx" presStyleIdx="2" presStyleCnt="4" custScaleX="133301" custLinFactNeighborX="10341" custLinFactNeighborY="11661">
        <dgm:presLayoutVars>
          <dgm:chMax val="1"/>
          <dgm:chPref val="1"/>
        </dgm:presLayoutVars>
      </dgm:prSet>
      <dgm:spPr/>
    </dgm:pt>
    <dgm:pt modelId="{21E87B03-0D9D-43D0-ADFE-35AA573B8301}" type="pres">
      <dgm:prSet presAssocID="{79053C06-E7BF-4BE9-8BA9-154745C12B94}" presName="sibTrans" presStyleLbl="sibTrans2D1" presStyleIdx="0" presStyleCnt="0"/>
      <dgm:spPr/>
    </dgm:pt>
    <dgm:pt modelId="{52BA15BD-EE9C-4A42-907B-7F180EB8D79E}" type="pres">
      <dgm:prSet presAssocID="{9C7306B0-9128-422A-805D-EC1826797D13}" presName="compNode" presStyleCnt="0"/>
      <dgm:spPr/>
    </dgm:pt>
    <dgm:pt modelId="{91A96406-E895-4D04-9872-1F0EA710B31D}" type="pres">
      <dgm:prSet presAssocID="{9C7306B0-9128-422A-805D-EC1826797D13}" presName="iconBgRect" presStyleLbl="bgShp" presStyleIdx="3" presStyleCnt="4" custLinFactNeighborX="-6375"/>
      <dgm:spPr>
        <a:solidFill>
          <a:srgbClr val="916395"/>
        </a:solidFill>
      </dgm:spPr>
    </dgm:pt>
    <dgm:pt modelId="{21E619BB-BBDB-47ED-9491-8FCE807101A2}" type="pres">
      <dgm:prSet presAssocID="{9C7306B0-9128-422A-805D-EC1826797D13}" presName="iconRect" presStyleLbl="node1" presStyleIdx="3" presStyleCnt="4" custLinFactNeighborX="-1311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onitor"/>
        </a:ext>
      </dgm:extLst>
    </dgm:pt>
    <dgm:pt modelId="{F5B3E19E-6D61-4662-A6FE-803C0D79E093}" type="pres">
      <dgm:prSet presAssocID="{9C7306B0-9128-422A-805D-EC1826797D13}" presName="spaceRect" presStyleCnt="0"/>
      <dgm:spPr/>
    </dgm:pt>
    <dgm:pt modelId="{8745DCFB-49E5-47AB-8701-9AC966052D63}" type="pres">
      <dgm:prSet presAssocID="{9C7306B0-9128-422A-805D-EC1826797D13}" presName="textRect" presStyleLbl="revTx" presStyleIdx="3" presStyleCnt="4" custScaleX="121980" custLinFactNeighborX="3886" custLinFactNeighborY="5209">
        <dgm:presLayoutVars>
          <dgm:chMax val="1"/>
          <dgm:chPref val="1"/>
        </dgm:presLayoutVars>
      </dgm:prSet>
      <dgm:spPr/>
    </dgm:pt>
  </dgm:ptLst>
  <dgm:cxnLst>
    <dgm:cxn modelId="{3557D318-4545-41D4-8F87-847571B7946C}" type="presOf" srcId="{1DF614AB-1EC7-4B4B-A1EA-60C9B0639C84}" destId="{12481765-758F-427F-8384-57962F51CFB9}" srcOrd="0" destOrd="0" presId="urn:microsoft.com/office/officeart/2018/2/layout/IconCircleList"/>
    <dgm:cxn modelId="{A416E32F-A6A1-4827-B1AC-4A1360187DF9}" type="presOf" srcId="{9C7306B0-9128-422A-805D-EC1826797D13}" destId="{8745DCFB-49E5-47AB-8701-9AC966052D63}" srcOrd="0" destOrd="0" presId="urn:microsoft.com/office/officeart/2018/2/layout/IconCircleList"/>
    <dgm:cxn modelId="{6BCD355B-8A9F-460C-93F3-4BD3EB0B0241}" srcId="{299EF692-E69C-4A8D-A264-541F1D79E178}" destId="{27E2A66E-6AC6-46C0-B449-2498DC41756A}" srcOrd="2" destOrd="0" parTransId="{76C7608A-FFA2-4B66-8754-93A8C1F09F2B}" sibTransId="{79053C06-E7BF-4BE9-8BA9-154745C12B94}"/>
    <dgm:cxn modelId="{AD2D1B41-7F51-41DD-B7AA-753927AE0700}" srcId="{299EF692-E69C-4A8D-A264-541F1D79E178}" destId="{9C7306B0-9128-422A-805D-EC1826797D13}" srcOrd="3" destOrd="0" parTransId="{A16AE764-37AE-4883-BCE2-18EBA590B813}" sibTransId="{46ECFBFF-A845-4400-B7EF-4B8E6C7F96A2}"/>
    <dgm:cxn modelId="{C69B996A-346B-46D5-8DE0-778F5E8CD928}" type="presOf" srcId="{9D6B951F-9C6B-4D1C-BEAF-80798F5DCEF8}" destId="{415A949F-6C95-4CF7-9D0A-2C48519DC9AC}" srcOrd="0" destOrd="0" presId="urn:microsoft.com/office/officeart/2018/2/layout/IconCircleList"/>
    <dgm:cxn modelId="{0A6A9756-37E9-4B00-9D70-6D4BC8F3B38B}" type="presOf" srcId="{299EF692-E69C-4A8D-A264-541F1D79E178}" destId="{A1D85CFE-5710-46C9-8C83-6665DA602AEA}" srcOrd="0" destOrd="0" presId="urn:microsoft.com/office/officeart/2018/2/layout/IconCircleList"/>
    <dgm:cxn modelId="{205AFB91-030D-4F0D-9782-135AE878D221}" type="presOf" srcId="{79053C06-E7BF-4BE9-8BA9-154745C12B94}" destId="{21E87B03-0D9D-43D0-ADFE-35AA573B8301}" srcOrd="0" destOrd="0" presId="urn:microsoft.com/office/officeart/2018/2/layout/IconCircleList"/>
    <dgm:cxn modelId="{FF5DFBB2-894F-41AF-B389-94D735809D8E}" srcId="{299EF692-E69C-4A8D-A264-541F1D79E178}" destId="{52A7BA86-4873-477C-8884-779B90AAA646}" srcOrd="0" destOrd="0" parTransId="{2BDBA7C6-5EB1-4377-805E-6109B5364925}" sibTransId="{3FBE6317-C162-4AA1-AA65-2C5D0FE0C45A}"/>
    <dgm:cxn modelId="{2C6FD5B3-E091-4952-9D82-FD3062CCD02E}" type="presOf" srcId="{52A7BA86-4873-477C-8884-779B90AAA646}" destId="{F60B294A-E74C-4E4E-A3B8-F33FEAC7218B}" srcOrd="0" destOrd="0" presId="urn:microsoft.com/office/officeart/2018/2/layout/IconCircleList"/>
    <dgm:cxn modelId="{C9CDF8C1-F0C6-429B-AD8B-9899BEE4C32E}" type="presOf" srcId="{27E2A66E-6AC6-46C0-B449-2498DC41756A}" destId="{4B357B67-D24C-4458-88CC-D1D73ED14951}" srcOrd="0" destOrd="0" presId="urn:microsoft.com/office/officeart/2018/2/layout/IconCircleList"/>
    <dgm:cxn modelId="{FA4C22D3-E769-4E0F-8582-19CFF5834E21}" srcId="{299EF692-E69C-4A8D-A264-541F1D79E178}" destId="{1DF614AB-1EC7-4B4B-A1EA-60C9B0639C84}" srcOrd="1" destOrd="0" parTransId="{5112C98A-6C66-4B45-9B79-144D660F0906}" sibTransId="{9D6B951F-9C6B-4D1C-BEAF-80798F5DCEF8}"/>
    <dgm:cxn modelId="{13F3D1D7-093B-4758-BBB1-47B8F2ADF97C}" type="presOf" srcId="{3FBE6317-C162-4AA1-AA65-2C5D0FE0C45A}" destId="{6B3B5B90-F4A0-4090-A432-FBBABEA63901}" srcOrd="0" destOrd="0" presId="urn:microsoft.com/office/officeart/2018/2/layout/IconCircleList"/>
    <dgm:cxn modelId="{4E602C5F-F1CD-470C-96C7-5D090D093B0B}" type="presParOf" srcId="{A1D85CFE-5710-46C9-8C83-6665DA602AEA}" destId="{FDA5C0C0-E85D-44AE-8EF0-E86101E80411}" srcOrd="0" destOrd="0" presId="urn:microsoft.com/office/officeart/2018/2/layout/IconCircleList"/>
    <dgm:cxn modelId="{99C12D3D-537A-4735-A937-826F2CF47E09}" type="presParOf" srcId="{FDA5C0C0-E85D-44AE-8EF0-E86101E80411}" destId="{91276CBB-7D30-4070-B938-934EF310816F}" srcOrd="0" destOrd="0" presId="urn:microsoft.com/office/officeart/2018/2/layout/IconCircleList"/>
    <dgm:cxn modelId="{D52C6729-0407-4D08-B0ED-3CD00C9A36A4}" type="presParOf" srcId="{91276CBB-7D30-4070-B938-934EF310816F}" destId="{91E49F7E-45F8-4AAA-A3AC-4BBEABAB4CEF}" srcOrd="0" destOrd="0" presId="urn:microsoft.com/office/officeart/2018/2/layout/IconCircleList"/>
    <dgm:cxn modelId="{2CFAFF46-3833-41E2-9F64-60AC51D024CC}" type="presParOf" srcId="{91276CBB-7D30-4070-B938-934EF310816F}" destId="{18D78485-B38C-4DD7-844A-0FD8B9887D65}" srcOrd="1" destOrd="0" presId="urn:microsoft.com/office/officeart/2018/2/layout/IconCircleList"/>
    <dgm:cxn modelId="{A378E919-E1A9-4A91-881F-094CDC6C46BF}" type="presParOf" srcId="{91276CBB-7D30-4070-B938-934EF310816F}" destId="{AA258728-FA42-49F9-8417-9136CF0C40C6}" srcOrd="2" destOrd="0" presId="urn:microsoft.com/office/officeart/2018/2/layout/IconCircleList"/>
    <dgm:cxn modelId="{E5C821AA-14C7-4D75-81BE-2D52E2FEA2BE}" type="presParOf" srcId="{91276CBB-7D30-4070-B938-934EF310816F}" destId="{F60B294A-E74C-4E4E-A3B8-F33FEAC7218B}" srcOrd="3" destOrd="0" presId="urn:microsoft.com/office/officeart/2018/2/layout/IconCircleList"/>
    <dgm:cxn modelId="{7C7DB52D-F53F-4B20-B5AB-D0D272E45DC2}" type="presParOf" srcId="{FDA5C0C0-E85D-44AE-8EF0-E86101E80411}" destId="{6B3B5B90-F4A0-4090-A432-FBBABEA63901}" srcOrd="1" destOrd="0" presId="urn:microsoft.com/office/officeart/2018/2/layout/IconCircleList"/>
    <dgm:cxn modelId="{7E832324-954E-4440-AD1D-D0124070BE74}" type="presParOf" srcId="{FDA5C0C0-E85D-44AE-8EF0-E86101E80411}" destId="{BADBA8E7-5AFC-4F04-98D9-7B44C249D46A}" srcOrd="2" destOrd="0" presId="urn:microsoft.com/office/officeart/2018/2/layout/IconCircleList"/>
    <dgm:cxn modelId="{5685AFD0-EB46-4F38-B2E4-04C4C0D16E98}" type="presParOf" srcId="{BADBA8E7-5AFC-4F04-98D9-7B44C249D46A}" destId="{095C6F75-38EC-4822-BAE9-B15DADA586A3}" srcOrd="0" destOrd="0" presId="urn:microsoft.com/office/officeart/2018/2/layout/IconCircleList"/>
    <dgm:cxn modelId="{83C6CFFC-182F-4AED-8B6C-919C8CA10D71}" type="presParOf" srcId="{BADBA8E7-5AFC-4F04-98D9-7B44C249D46A}" destId="{14F56EC6-FF3E-4318-AE18-68CD2B9E0DF0}" srcOrd="1" destOrd="0" presId="urn:microsoft.com/office/officeart/2018/2/layout/IconCircleList"/>
    <dgm:cxn modelId="{57489316-3522-4FBE-B759-D77485C208DA}" type="presParOf" srcId="{BADBA8E7-5AFC-4F04-98D9-7B44C249D46A}" destId="{1B981F2C-8593-49B2-B4C5-97A69843E301}" srcOrd="2" destOrd="0" presId="urn:microsoft.com/office/officeart/2018/2/layout/IconCircleList"/>
    <dgm:cxn modelId="{F7901980-E1DA-477D-A8AC-7FC002BA3F89}" type="presParOf" srcId="{BADBA8E7-5AFC-4F04-98D9-7B44C249D46A}" destId="{12481765-758F-427F-8384-57962F51CFB9}" srcOrd="3" destOrd="0" presId="urn:microsoft.com/office/officeart/2018/2/layout/IconCircleList"/>
    <dgm:cxn modelId="{40A96E4F-2B35-435D-9C5E-9B150BA2EB2B}" type="presParOf" srcId="{FDA5C0C0-E85D-44AE-8EF0-E86101E80411}" destId="{415A949F-6C95-4CF7-9D0A-2C48519DC9AC}" srcOrd="3" destOrd="0" presId="urn:microsoft.com/office/officeart/2018/2/layout/IconCircleList"/>
    <dgm:cxn modelId="{3D596770-4688-49EF-A0EA-71A9186EB44E}" type="presParOf" srcId="{FDA5C0C0-E85D-44AE-8EF0-E86101E80411}" destId="{25046599-2E3B-494A-B08C-ED97C69A9492}" srcOrd="4" destOrd="0" presId="urn:microsoft.com/office/officeart/2018/2/layout/IconCircleList"/>
    <dgm:cxn modelId="{C402B99A-BDED-41D3-BFFB-58072B5EE11A}" type="presParOf" srcId="{25046599-2E3B-494A-B08C-ED97C69A9492}" destId="{BF001E6C-BA61-4AD1-8B52-E6241D4DD149}" srcOrd="0" destOrd="0" presId="urn:microsoft.com/office/officeart/2018/2/layout/IconCircleList"/>
    <dgm:cxn modelId="{1FD9B15B-73A6-4069-A8B5-EC4D6BA40B70}" type="presParOf" srcId="{25046599-2E3B-494A-B08C-ED97C69A9492}" destId="{7C8B9DC0-9012-425C-9444-B40CB7A6B6D5}" srcOrd="1" destOrd="0" presId="urn:microsoft.com/office/officeart/2018/2/layout/IconCircleList"/>
    <dgm:cxn modelId="{1C3E417A-7C9C-4A8C-BA5D-C6ED3D47D263}" type="presParOf" srcId="{25046599-2E3B-494A-B08C-ED97C69A9492}" destId="{990534DA-1593-4E93-BCDE-8392A04C6EFE}" srcOrd="2" destOrd="0" presId="urn:microsoft.com/office/officeart/2018/2/layout/IconCircleList"/>
    <dgm:cxn modelId="{6CC7928A-2136-451B-A550-58A34091C7D1}" type="presParOf" srcId="{25046599-2E3B-494A-B08C-ED97C69A9492}" destId="{4B357B67-D24C-4458-88CC-D1D73ED14951}" srcOrd="3" destOrd="0" presId="urn:microsoft.com/office/officeart/2018/2/layout/IconCircleList"/>
    <dgm:cxn modelId="{C631E70C-1F96-4FBC-A52E-4AA03FA7E68E}" type="presParOf" srcId="{FDA5C0C0-E85D-44AE-8EF0-E86101E80411}" destId="{21E87B03-0D9D-43D0-ADFE-35AA573B8301}" srcOrd="5" destOrd="0" presId="urn:microsoft.com/office/officeart/2018/2/layout/IconCircleList"/>
    <dgm:cxn modelId="{B2ACB7A3-D889-4D6B-8B8F-1EA126E6DE69}" type="presParOf" srcId="{FDA5C0C0-E85D-44AE-8EF0-E86101E80411}" destId="{52BA15BD-EE9C-4A42-907B-7F180EB8D79E}" srcOrd="6" destOrd="0" presId="urn:microsoft.com/office/officeart/2018/2/layout/IconCircleList"/>
    <dgm:cxn modelId="{F200976F-657C-42C9-9945-BCF1FDA457CB}" type="presParOf" srcId="{52BA15BD-EE9C-4A42-907B-7F180EB8D79E}" destId="{91A96406-E895-4D04-9872-1F0EA710B31D}" srcOrd="0" destOrd="0" presId="urn:microsoft.com/office/officeart/2018/2/layout/IconCircleList"/>
    <dgm:cxn modelId="{F9F181DA-C80B-475D-BA0B-58FE97F68A9A}" type="presParOf" srcId="{52BA15BD-EE9C-4A42-907B-7F180EB8D79E}" destId="{21E619BB-BBDB-47ED-9491-8FCE807101A2}" srcOrd="1" destOrd="0" presId="urn:microsoft.com/office/officeart/2018/2/layout/IconCircleList"/>
    <dgm:cxn modelId="{ACFE4602-DED7-48D8-AF4C-6741E804D39B}" type="presParOf" srcId="{52BA15BD-EE9C-4A42-907B-7F180EB8D79E}" destId="{F5B3E19E-6D61-4662-A6FE-803C0D79E093}" srcOrd="2" destOrd="0" presId="urn:microsoft.com/office/officeart/2018/2/layout/IconCircleList"/>
    <dgm:cxn modelId="{484E7C34-DD38-40CF-83D7-B78ED3C52456}" type="presParOf" srcId="{52BA15BD-EE9C-4A42-907B-7F180EB8D79E}" destId="{8745DCFB-49E5-47AB-8701-9AC966052D63}"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49F7E-45F8-4AAA-A3AC-4BBEABAB4CEF}">
      <dsp:nvSpPr>
        <dsp:cNvPr id="0" name=""/>
        <dsp:cNvSpPr/>
      </dsp:nvSpPr>
      <dsp:spPr>
        <a:xfrm>
          <a:off x="276695" y="1928"/>
          <a:ext cx="575859" cy="575859"/>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8D78485-B38C-4DD7-844A-0FD8B9887D65}">
      <dsp:nvSpPr>
        <dsp:cNvPr id="0" name=""/>
        <dsp:cNvSpPr/>
      </dsp:nvSpPr>
      <dsp:spPr>
        <a:xfrm>
          <a:off x="397625" y="122859"/>
          <a:ext cx="333998" cy="33399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0B294A-E74C-4E4E-A3B8-F33FEAC7218B}">
      <dsp:nvSpPr>
        <dsp:cNvPr id="0" name=""/>
        <dsp:cNvSpPr/>
      </dsp:nvSpPr>
      <dsp:spPr>
        <a:xfrm>
          <a:off x="912787" y="40"/>
          <a:ext cx="1817006"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rPr>
            <a:t>Make sure that the company structure is clearly defined</a:t>
          </a:r>
          <a:endParaRPr lang="en-US" sz="1400" kern="1200" dirty="0">
            <a:solidFill>
              <a:schemeClr val="bg1"/>
            </a:solidFill>
          </a:endParaRPr>
        </a:p>
      </dsp:txBody>
      <dsp:txXfrm>
        <a:off x="912787" y="40"/>
        <a:ext cx="1817006" cy="575859"/>
      </dsp:txXfrm>
    </dsp:sp>
    <dsp:sp modelId="{095C6F75-38EC-4822-BAE9-B15DADA586A3}">
      <dsp:nvSpPr>
        <dsp:cNvPr id="0" name=""/>
        <dsp:cNvSpPr/>
      </dsp:nvSpPr>
      <dsp:spPr>
        <a:xfrm>
          <a:off x="2799661" y="1928"/>
          <a:ext cx="575859" cy="575859"/>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4F56EC6-FF3E-4318-AE18-68CD2B9E0DF0}">
      <dsp:nvSpPr>
        <dsp:cNvPr id="0" name=""/>
        <dsp:cNvSpPr/>
      </dsp:nvSpPr>
      <dsp:spPr>
        <a:xfrm>
          <a:off x="2920591" y="122859"/>
          <a:ext cx="333998" cy="33399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481765-758F-427F-8384-57962F51CFB9}">
      <dsp:nvSpPr>
        <dsp:cNvPr id="0" name=""/>
        <dsp:cNvSpPr/>
      </dsp:nvSpPr>
      <dsp:spPr>
        <a:xfrm>
          <a:off x="3436058" y="40"/>
          <a:ext cx="1638849"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latin typeface="Calibri" panose="020F0502020204030204"/>
              <a:ea typeface="+mn-ea"/>
              <a:cs typeface="+mn-cs"/>
            </a:rPr>
            <a:t>Set out responsibilities or accountabilities</a:t>
          </a:r>
        </a:p>
      </dsp:txBody>
      <dsp:txXfrm>
        <a:off x="3436058" y="40"/>
        <a:ext cx="1638849" cy="575859"/>
      </dsp:txXfrm>
    </dsp:sp>
    <dsp:sp modelId="{BF001E6C-BA61-4AD1-8B52-E6241D4DD149}">
      <dsp:nvSpPr>
        <dsp:cNvPr id="0" name=""/>
        <dsp:cNvSpPr/>
      </dsp:nvSpPr>
      <dsp:spPr>
        <a:xfrm>
          <a:off x="276695" y="1303814"/>
          <a:ext cx="575859" cy="575859"/>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7C8B9DC0-9012-425C-9444-B40CB7A6B6D5}">
      <dsp:nvSpPr>
        <dsp:cNvPr id="0" name=""/>
        <dsp:cNvSpPr/>
      </dsp:nvSpPr>
      <dsp:spPr>
        <a:xfrm>
          <a:off x="397625" y="1424744"/>
          <a:ext cx="333998" cy="33399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357B67-D24C-4458-88CC-D1D73ED14951}">
      <dsp:nvSpPr>
        <dsp:cNvPr id="0" name=""/>
        <dsp:cNvSpPr/>
      </dsp:nvSpPr>
      <dsp:spPr>
        <a:xfrm>
          <a:off x="916587" y="1305708"/>
          <a:ext cx="1809404"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rPr>
            <a:t>Ensure a balanced age of key managers/ employees</a:t>
          </a:r>
          <a:endParaRPr lang="en-US" sz="1400" kern="1200" dirty="0">
            <a:solidFill>
              <a:schemeClr val="bg1"/>
            </a:solidFill>
          </a:endParaRPr>
        </a:p>
      </dsp:txBody>
      <dsp:txXfrm>
        <a:off x="916587" y="1305708"/>
        <a:ext cx="1809404" cy="575859"/>
      </dsp:txXfrm>
    </dsp:sp>
    <dsp:sp modelId="{E0E75D73-3D7E-4FDE-AFA3-D8BF6DA3C8DB}">
      <dsp:nvSpPr>
        <dsp:cNvPr id="0" name=""/>
        <dsp:cNvSpPr/>
      </dsp:nvSpPr>
      <dsp:spPr>
        <a:xfrm>
          <a:off x="2795860" y="1303814"/>
          <a:ext cx="575859" cy="575859"/>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163AE50-CE59-4A31-9DF7-67366B9A96E5}">
      <dsp:nvSpPr>
        <dsp:cNvPr id="0" name=""/>
        <dsp:cNvSpPr/>
      </dsp:nvSpPr>
      <dsp:spPr>
        <a:xfrm>
          <a:off x="2916791" y="1424744"/>
          <a:ext cx="333998" cy="33399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FCF3A01-CCA1-4592-92AE-939AF046EE66}">
      <dsp:nvSpPr>
        <dsp:cNvPr id="0" name=""/>
        <dsp:cNvSpPr/>
      </dsp:nvSpPr>
      <dsp:spPr>
        <a:xfrm>
          <a:off x="3495118" y="1303814"/>
          <a:ext cx="1357382"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rPr>
            <a:t>Define targets and use KPIs to control them</a:t>
          </a:r>
          <a:endParaRPr lang="en-US" sz="1400" kern="1200" dirty="0">
            <a:solidFill>
              <a:schemeClr val="bg1"/>
            </a:solidFill>
          </a:endParaRPr>
        </a:p>
      </dsp:txBody>
      <dsp:txXfrm>
        <a:off x="3495118" y="1303814"/>
        <a:ext cx="1357382" cy="575859"/>
      </dsp:txXfrm>
    </dsp:sp>
    <dsp:sp modelId="{91A96406-E895-4D04-9872-1F0EA710B31D}">
      <dsp:nvSpPr>
        <dsp:cNvPr id="0" name=""/>
        <dsp:cNvSpPr/>
      </dsp:nvSpPr>
      <dsp:spPr>
        <a:xfrm>
          <a:off x="276695" y="2605699"/>
          <a:ext cx="575859" cy="575859"/>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21E619BB-BBDB-47ED-9491-8FCE807101A2}">
      <dsp:nvSpPr>
        <dsp:cNvPr id="0" name=""/>
        <dsp:cNvSpPr/>
      </dsp:nvSpPr>
      <dsp:spPr>
        <a:xfrm>
          <a:off x="397625" y="2726629"/>
          <a:ext cx="333998" cy="33399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745DCFB-49E5-47AB-8701-9AC966052D63}">
      <dsp:nvSpPr>
        <dsp:cNvPr id="0" name=""/>
        <dsp:cNvSpPr/>
      </dsp:nvSpPr>
      <dsp:spPr>
        <a:xfrm>
          <a:off x="916587" y="2607594"/>
          <a:ext cx="1809404"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rPr>
            <a:t>Gain an awareness of the strengths, weaknesses and risks of your company</a:t>
          </a:r>
          <a:endParaRPr lang="en-US" sz="1400" kern="1200" dirty="0">
            <a:solidFill>
              <a:schemeClr val="bg1"/>
            </a:solidFill>
          </a:endParaRPr>
        </a:p>
      </dsp:txBody>
      <dsp:txXfrm>
        <a:off x="916587" y="2607594"/>
        <a:ext cx="1809404" cy="575859"/>
      </dsp:txXfrm>
    </dsp:sp>
    <dsp:sp modelId="{A89B6F53-9EDE-431D-B3E9-ACF571ECF622}">
      <dsp:nvSpPr>
        <dsp:cNvPr id="0" name=""/>
        <dsp:cNvSpPr/>
      </dsp:nvSpPr>
      <dsp:spPr>
        <a:xfrm>
          <a:off x="2795860" y="2605699"/>
          <a:ext cx="575859" cy="575859"/>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3EB9E4A-4686-4119-8A49-2A440B8DD6D5}">
      <dsp:nvSpPr>
        <dsp:cNvPr id="0" name=""/>
        <dsp:cNvSpPr/>
      </dsp:nvSpPr>
      <dsp:spPr>
        <a:xfrm>
          <a:off x="2916791" y="2726629"/>
          <a:ext cx="333998" cy="333998"/>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22A14483-D3A2-41E3-9696-C38A5A41446C}">
      <dsp:nvSpPr>
        <dsp:cNvPr id="0" name=""/>
        <dsp:cNvSpPr/>
      </dsp:nvSpPr>
      <dsp:spPr>
        <a:xfrm>
          <a:off x="3476793" y="2605699"/>
          <a:ext cx="1357382"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rPr>
            <a:t>Implement a risk detection system</a:t>
          </a:r>
          <a:endParaRPr lang="en-US" sz="1400" kern="1200" dirty="0">
            <a:solidFill>
              <a:schemeClr val="bg1"/>
            </a:solidFill>
          </a:endParaRPr>
        </a:p>
      </dsp:txBody>
      <dsp:txXfrm>
        <a:off x="3476793" y="2605699"/>
        <a:ext cx="1357382" cy="575859"/>
      </dsp:txXfrm>
    </dsp:sp>
    <dsp:sp modelId="{B7E23604-B3BC-45A4-92AB-C490A234BF45}">
      <dsp:nvSpPr>
        <dsp:cNvPr id="0" name=""/>
        <dsp:cNvSpPr/>
      </dsp:nvSpPr>
      <dsp:spPr>
        <a:xfrm>
          <a:off x="276695" y="3907584"/>
          <a:ext cx="575859" cy="575859"/>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ED77C134-62B1-410C-846B-9746945B845D}">
      <dsp:nvSpPr>
        <dsp:cNvPr id="0" name=""/>
        <dsp:cNvSpPr/>
      </dsp:nvSpPr>
      <dsp:spPr>
        <a:xfrm>
          <a:off x="397625" y="4028515"/>
          <a:ext cx="333998" cy="333998"/>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C88B7BED-A6D1-409D-B537-D05A975BDFF4}">
      <dsp:nvSpPr>
        <dsp:cNvPr id="0" name=""/>
        <dsp:cNvSpPr/>
      </dsp:nvSpPr>
      <dsp:spPr>
        <a:xfrm>
          <a:off x="916587" y="3909479"/>
          <a:ext cx="1809404"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rPr>
            <a:t>Insure your business against potential business risks</a:t>
          </a:r>
          <a:endParaRPr lang="en-US" sz="1400" kern="1200" dirty="0">
            <a:solidFill>
              <a:schemeClr val="bg1"/>
            </a:solidFill>
          </a:endParaRPr>
        </a:p>
      </dsp:txBody>
      <dsp:txXfrm>
        <a:off x="916587" y="3909479"/>
        <a:ext cx="1809404" cy="575859"/>
      </dsp:txXfrm>
    </dsp:sp>
    <dsp:sp modelId="{4F173CB0-03C0-4584-B659-6BD0C3AE0E98}">
      <dsp:nvSpPr>
        <dsp:cNvPr id="0" name=""/>
        <dsp:cNvSpPr/>
      </dsp:nvSpPr>
      <dsp:spPr>
        <a:xfrm>
          <a:off x="2795860" y="3907584"/>
          <a:ext cx="575859" cy="575859"/>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BBF25154-EEBF-45CD-B33A-0C955CA622CF}">
      <dsp:nvSpPr>
        <dsp:cNvPr id="0" name=""/>
        <dsp:cNvSpPr/>
      </dsp:nvSpPr>
      <dsp:spPr>
        <a:xfrm>
          <a:off x="2916791" y="4028515"/>
          <a:ext cx="333998" cy="333998"/>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E219EC9-41C6-4F0F-B9B9-967C3A2F222A}">
      <dsp:nvSpPr>
        <dsp:cNvPr id="0" name=""/>
        <dsp:cNvSpPr/>
      </dsp:nvSpPr>
      <dsp:spPr>
        <a:xfrm>
          <a:off x="3500303" y="3909479"/>
          <a:ext cx="1819571"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rPr>
            <a:t>Prepare a contingency plan for internal events</a:t>
          </a:r>
          <a:endParaRPr lang="en-US" sz="1400" kern="1200" dirty="0">
            <a:solidFill>
              <a:schemeClr val="bg1"/>
            </a:solidFill>
          </a:endParaRPr>
        </a:p>
      </dsp:txBody>
      <dsp:txXfrm>
        <a:off x="3500303" y="3909479"/>
        <a:ext cx="1819571" cy="5758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49F7E-45F8-4AAA-A3AC-4BBEABAB4CEF}">
      <dsp:nvSpPr>
        <dsp:cNvPr id="0" name=""/>
        <dsp:cNvSpPr/>
      </dsp:nvSpPr>
      <dsp:spPr>
        <a:xfrm>
          <a:off x="86592" y="530969"/>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8D78485-B38C-4DD7-844A-0FD8B9887D65}">
      <dsp:nvSpPr>
        <dsp:cNvPr id="0" name=""/>
        <dsp:cNvSpPr/>
      </dsp:nvSpPr>
      <dsp:spPr>
        <a:xfrm>
          <a:off x="219481" y="663857"/>
          <a:ext cx="367025" cy="3670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0B294A-E74C-4E4E-A3B8-F33FEAC7218B}">
      <dsp:nvSpPr>
        <dsp:cNvPr id="0" name=""/>
        <dsp:cNvSpPr/>
      </dsp:nvSpPr>
      <dsp:spPr>
        <a:xfrm>
          <a:off x="785584" y="528893"/>
          <a:ext cx="1996678"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a:solidFill>
                <a:schemeClr val="bg1"/>
              </a:solidFill>
            </a:rPr>
            <a:t>Establish an open communication culture in which the perspective of employees is valued </a:t>
          </a:r>
          <a:endParaRPr lang="en-US" sz="1400" kern="1200">
            <a:solidFill>
              <a:schemeClr val="bg1"/>
            </a:solidFill>
          </a:endParaRPr>
        </a:p>
      </dsp:txBody>
      <dsp:txXfrm>
        <a:off x="785584" y="528893"/>
        <a:ext cx="1996678" cy="632802"/>
      </dsp:txXfrm>
    </dsp:sp>
    <dsp:sp modelId="{095C6F75-38EC-4822-BAE9-B15DADA586A3}">
      <dsp:nvSpPr>
        <dsp:cNvPr id="0" name=""/>
        <dsp:cNvSpPr/>
      </dsp:nvSpPr>
      <dsp:spPr>
        <a:xfrm>
          <a:off x="2859039" y="530969"/>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4F56EC6-FF3E-4318-AE18-68CD2B9E0DF0}">
      <dsp:nvSpPr>
        <dsp:cNvPr id="0" name=""/>
        <dsp:cNvSpPr/>
      </dsp:nvSpPr>
      <dsp:spPr>
        <a:xfrm>
          <a:off x="2991927" y="663857"/>
          <a:ext cx="367025" cy="3670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481765-758F-427F-8384-57962F51CFB9}">
      <dsp:nvSpPr>
        <dsp:cNvPr id="0" name=""/>
        <dsp:cNvSpPr/>
      </dsp:nvSpPr>
      <dsp:spPr>
        <a:xfrm>
          <a:off x="3559385" y="793322"/>
          <a:ext cx="1800905"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a:lnSpc>
              <a:spcPct val="100000"/>
            </a:lnSpc>
            <a:spcBef>
              <a:spcPct val="0"/>
            </a:spcBef>
            <a:buNone/>
          </a:pPr>
          <a:r>
            <a:rPr lang="en-US" sz="1400" b="0" i="0" kern="1200">
              <a:solidFill>
                <a:schemeClr val="bg1"/>
              </a:solidFill>
              <a:latin typeface="Calibri" panose="020F0502020204030204"/>
              <a:ea typeface="+mn-ea"/>
              <a:cs typeface="+mn-cs"/>
            </a:rPr>
            <a:t>Plan regular meetings between managers and employees to exchange ideas and the latest developments</a:t>
          </a:r>
          <a:endParaRPr lang="de-DE" sz="1400" b="0" i="0" kern="1200">
            <a:solidFill>
              <a:schemeClr val="bg1"/>
            </a:solidFill>
            <a:latin typeface="Calibri" panose="020F0502020204030204"/>
            <a:ea typeface="+mn-ea"/>
            <a:cs typeface="+mn-cs"/>
          </a:endParaRPr>
        </a:p>
        <a:p>
          <a:pPr marL="0" lvl="0" indent="0" algn="l" defTabSz="622300">
            <a:lnSpc>
              <a:spcPct val="100000"/>
            </a:lnSpc>
            <a:spcBef>
              <a:spcPct val="0"/>
            </a:spcBef>
            <a:spcAft>
              <a:spcPct val="35000"/>
            </a:spcAft>
            <a:buNone/>
          </a:pPr>
          <a:endParaRPr lang="en-US" sz="1400" b="0" i="0" kern="1200">
            <a:solidFill>
              <a:schemeClr val="bg1"/>
            </a:solidFill>
            <a:latin typeface="Calibri" panose="020F0502020204030204"/>
            <a:ea typeface="+mn-ea"/>
            <a:cs typeface="+mn-cs"/>
          </a:endParaRPr>
        </a:p>
      </dsp:txBody>
      <dsp:txXfrm>
        <a:off x="3559385" y="793322"/>
        <a:ext cx="1800905" cy="632802"/>
      </dsp:txXfrm>
    </dsp:sp>
    <dsp:sp modelId="{BF001E6C-BA61-4AD1-8B52-E6241D4DD149}">
      <dsp:nvSpPr>
        <dsp:cNvPr id="0" name=""/>
        <dsp:cNvSpPr/>
      </dsp:nvSpPr>
      <dsp:spPr>
        <a:xfrm>
          <a:off x="86592" y="1926285"/>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7C8B9DC0-9012-425C-9444-B40CB7A6B6D5}">
      <dsp:nvSpPr>
        <dsp:cNvPr id="0" name=""/>
        <dsp:cNvSpPr/>
      </dsp:nvSpPr>
      <dsp:spPr>
        <a:xfrm>
          <a:off x="219481" y="2059173"/>
          <a:ext cx="367025" cy="36702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357B67-D24C-4458-88CC-D1D73ED14951}">
      <dsp:nvSpPr>
        <dsp:cNvPr id="0" name=""/>
        <dsp:cNvSpPr/>
      </dsp:nvSpPr>
      <dsp:spPr>
        <a:xfrm>
          <a:off x="789760" y="2044682"/>
          <a:ext cx="1988325"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a:solidFill>
                <a:schemeClr val="bg1"/>
              </a:solidFill>
            </a:rPr>
            <a:t>Manager training can foster a motivated and strong leadership team</a:t>
          </a:r>
          <a:endParaRPr lang="de-DE" sz="1400" b="0" i="0" kern="1200">
            <a:solidFill>
              <a:schemeClr val="bg1"/>
            </a:solidFill>
          </a:endParaRPr>
        </a:p>
        <a:p>
          <a:pPr marL="0" lvl="0" indent="0" algn="l" defTabSz="622300">
            <a:lnSpc>
              <a:spcPct val="100000"/>
            </a:lnSpc>
            <a:spcBef>
              <a:spcPct val="0"/>
            </a:spcBef>
            <a:spcAft>
              <a:spcPct val="35000"/>
            </a:spcAft>
            <a:buNone/>
          </a:pPr>
          <a:endParaRPr lang="en-US" sz="1400" kern="1200">
            <a:solidFill>
              <a:schemeClr val="bg1"/>
            </a:solidFill>
          </a:endParaRPr>
        </a:p>
      </dsp:txBody>
      <dsp:txXfrm>
        <a:off x="789760" y="2044682"/>
        <a:ext cx="1988325" cy="632802"/>
      </dsp:txXfrm>
    </dsp:sp>
    <dsp:sp modelId="{E0E75D73-3D7E-4FDE-AFA3-D8BF6DA3C8DB}">
      <dsp:nvSpPr>
        <dsp:cNvPr id="0" name=""/>
        <dsp:cNvSpPr/>
      </dsp:nvSpPr>
      <dsp:spPr>
        <a:xfrm>
          <a:off x="2854862" y="1926285"/>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163AE50-CE59-4A31-9DF7-67366B9A96E5}">
      <dsp:nvSpPr>
        <dsp:cNvPr id="0" name=""/>
        <dsp:cNvSpPr/>
      </dsp:nvSpPr>
      <dsp:spPr>
        <a:xfrm>
          <a:off x="2987751" y="2059173"/>
          <a:ext cx="367025" cy="367025"/>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FCF3A01-CCA1-4592-92AE-939AF046EE66}">
      <dsp:nvSpPr>
        <dsp:cNvPr id="0" name=""/>
        <dsp:cNvSpPr/>
      </dsp:nvSpPr>
      <dsp:spPr>
        <a:xfrm>
          <a:off x="3591539" y="2243597"/>
          <a:ext cx="1491606"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a:solidFill>
                <a:schemeClr val="bg1"/>
              </a:solidFill>
            </a:rPr>
            <a:t>Create a safe working environment and train others to take care</a:t>
          </a:r>
          <a:endParaRPr lang="de-DE" sz="1400" b="0" i="0" kern="1200">
            <a:solidFill>
              <a:schemeClr val="bg1"/>
            </a:solidFill>
          </a:endParaRPr>
        </a:p>
        <a:p>
          <a:pPr marL="0" lvl="0" indent="0" algn="l" defTabSz="622300">
            <a:lnSpc>
              <a:spcPct val="100000"/>
            </a:lnSpc>
            <a:spcBef>
              <a:spcPct val="0"/>
            </a:spcBef>
            <a:spcAft>
              <a:spcPct val="35000"/>
            </a:spcAft>
            <a:buNone/>
          </a:pPr>
          <a:endParaRPr lang="en-US" sz="1400" kern="1200">
            <a:solidFill>
              <a:schemeClr val="bg1"/>
            </a:solidFill>
          </a:endParaRPr>
        </a:p>
      </dsp:txBody>
      <dsp:txXfrm>
        <a:off x="3591539" y="2243597"/>
        <a:ext cx="1491606" cy="632802"/>
      </dsp:txXfrm>
    </dsp:sp>
    <dsp:sp modelId="{91A96406-E895-4D04-9872-1F0EA710B31D}">
      <dsp:nvSpPr>
        <dsp:cNvPr id="0" name=""/>
        <dsp:cNvSpPr/>
      </dsp:nvSpPr>
      <dsp:spPr>
        <a:xfrm>
          <a:off x="86592" y="3321601"/>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21E619BB-BBDB-47ED-9491-8FCE807101A2}">
      <dsp:nvSpPr>
        <dsp:cNvPr id="0" name=""/>
        <dsp:cNvSpPr/>
      </dsp:nvSpPr>
      <dsp:spPr>
        <a:xfrm>
          <a:off x="219481" y="3454489"/>
          <a:ext cx="367025" cy="36702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745DCFB-49E5-47AB-8701-9AC966052D63}">
      <dsp:nvSpPr>
        <dsp:cNvPr id="0" name=""/>
        <dsp:cNvSpPr/>
      </dsp:nvSpPr>
      <dsp:spPr>
        <a:xfrm>
          <a:off x="789760" y="3429424"/>
          <a:ext cx="1988325"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a:solidFill>
                <a:schemeClr val="bg1"/>
              </a:solidFill>
            </a:rPr>
            <a:t>Plan and discuss responsibilities with your employees</a:t>
          </a:r>
          <a:endParaRPr lang="de-DE" sz="1400" b="0" i="0" kern="1200">
            <a:solidFill>
              <a:schemeClr val="bg1"/>
            </a:solidFill>
          </a:endParaRPr>
        </a:p>
        <a:p>
          <a:pPr marL="0" lvl="0" indent="0" algn="l" defTabSz="622300">
            <a:lnSpc>
              <a:spcPct val="100000"/>
            </a:lnSpc>
            <a:spcBef>
              <a:spcPct val="0"/>
            </a:spcBef>
            <a:spcAft>
              <a:spcPct val="35000"/>
            </a:spcAft>
            <a:buNone/>
          </a:pPr>
          <a:endParaRPr lang="en-US" sz="1400" kern="1200">
            <a:solidFill>
              <a:schemeClr val="bg1"/>
            </a:solidFill>
          </a:endParaRPr>
        </a:p>
      </dsp:txBody>
      <dsp:txXfrm>
        <a:off x="789760" y="3429424"/>
        <a:ext cx="1988325" cy="632802"/>
      </dsp:txXfrm>
    </dsp:sp>
    <dsp:sp modelId="{A89B6F53-9EDE-431D-B3E9-ACF571ECF622}">
      <dsp:nvSpPr>
        <dsp:cNvPr id="0" name=""/>
        <dsp:cNvSpPr/>
      </dsp:nvSpPr>
      <dsp:spPr>
        <a:xfrm>
          <a:off x="2854862" y="3321601"/>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3EB9E4A-4686-4119-8A49-2A440B8DD6D5}">
      <dsp:nvSpPr>
        <dsp:cNvPr id="0" name=""/>
        <dsp:cNvSpPr/>
      </dsp:nvSpPr>
      <dsp:spPr>
        <a:xfrm>
          <a:off x="2987751" y="3454489"/>
          <a:ext cx="367025" cy="367025"/>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22A14483-D3A2-41E3-9696-C38A5A41446C}">
      <dsp:nvSpPr>
        <dsp:cNvPr id="0" name=""/>
        <dsp:cNvSpPr/>
      </dsp:nvSpPr>
      <dsp:spPr>
        <a:xfrm>
          <a:off x="3603129" y="3554295"/>
          <a:ext cx="1491606"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rPr>
            <a:t>Reduce dependencies on individual employees</a:t>
          </a:r>
          <a:endParaRPr lang="de-DE" sz="1400" b="0" i="0" kern="1200" dirty="0">
            <a:solidFill>
              <a:schemeClr val="bg1"/>
            </a:solidFill>
          </a:endParaRPr>
        </a:p>
        <a:p>
          <a:pPr marL="0" lvl="0" indent="0" algn="l" defTabSz="622300">
            <a:lnSpc>
              <a:spcPct val="100000"/>
            </a:lnSpc>
            <a:spcBef>
              <a:spcPct val="0"/>
            </a:spcBef>
            <a:spcAft>
              <a:spcPct val="35000"/>
            </a:spcAft>
            <a:buNone/>
          </a:pPr>
          <a:endParaRPr lang="en-US" sz="1400" kern="1200" dirty="0">
            <a:solidFill>
              <a:schemeClr val="bg1"/>
            </a:solidFill>
          </a:endParaRPr>
        </a:p>
      </dsp:txBody>
      <dsp:txXfrm>
        <a:off x="3603129" y="3554295"/>
        <a:ext cx="1491606" cy="6328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49F7E-45F8-4AAA-A3AC-4BBEABAB4CEF}">
      <dsp:nvSpPr>
        <dsp:cNvPr id="0" name=""/>
        <dsp:cNvSpPr/>
      </dsp:nvSpPr>
      <dsp:spPr>
        <a:xfrm>
          <a:off x="86592" y="530969"/>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8D78485-B38C-4DD7-844A-0FD8B9887D65}">
      <dsp:nvSpPr>
        <dsp:cNvPr id="0" name=""/>
        <dsp:cNvSpPr/>
      </dsp:nvSpPr>
      <dsp:spPr>
        <a:xfrm>
          <a:off x="219481" y="663857"/>
          <a:ext cx="367025" cy="3670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0B294A-E74C-4E4E-A3B8-F33FEAC7218B}">
      <dsp:nvSpPr>
        <dsp:cNvPr id="0" name=""/>
        <dsp:cNvSpPr/>
      </dsp:nvSpPr>
      <dsp:spPr>
        <a:xfrm>
          <a:off x="747085" y="750273"/>
          <a:ext cx="1996678"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a:solidFill>
                <a:schemeClr val="bg1"/>
              </a:solidFill>
            </a:rPr>
            <a:t>Check that you comply with national and international industry standards; these can be a good guide for action</a:t>
          </a:r>
          <a:endParaRPr lang="de-DE" sz="1400" b="0" i="0" kern="1200">
            <a:solidFill>
              <a:schemeClr val="bg1"/>
            </a:solidFill>
          </a:endParaRPr>
        </a:p>
        <a:p>
          <a:pPr marL="0" lvl="0" indent="0" algn="l" defTabSz="622300">
            <a:lnSpc>
              <a:spcPct val="100000"/>
            </a:lnSpc>
            <a:spcBef>
              <a:spcPct val="0"/>
            </a:spcBef>
            <a:spcAft>
              <a:spcPct val="35000"/>
            </a:spcAft>
            <a:buNone/>
          </a:pPr>
          <a:endParaRPr lang="en-US" sz="1400" kern="1200">
            <a:solidFill>
              <a:schemeClr val="bg1"/>
            </a:solidFill>
          </a:endParaRPr>
        </a:p>
      </dsp:txBody>
      <dsp:txXfrm>
        <a:off x="747085" y="750273"/>
        <a:ext cx="1996678" cy="632802"/>
      </dsp:txXfrm>
    </dsp:sp>
    <dsp:sp modelId="{095C6F75-38EC-4822-BAE9-B15DADA586A3}">
      <dsp:nvSpPr>
        <dsp:cNvPr id="0" name=""/>
        <dsp:cNvSpPr/>
      </dsp:nvSpPr>
      <dsp:spPr>
        <a:xfrm>
          <a:off x="2859039" y="530969"/>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4F56EC6-FF3E-4318-AE18-68CD2B9E0DF0}">
      <dsp:nvSpPr>
        <dsp:cNvPr id="0" name=""/>
        <dsp:cNvSpPr/>
      </dsp:nvSpPr>
      <dsp:spPr>
        <a:xfrm>
          <a:off x="2991927" y="663857"/>
          <a:ext cx="367025" cy="3670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481765-758F-427F-8384-57962F51CFB9}">
      <dsp:nvSpPr>
        <dsp:cNvPr id="0" name=""/>
        <dsp:cNvSpPr/>
      </dsp:nvSpPr>
      <dsp:spPr>
        <a:xfrm>
          <a:off x="3559380" y="571943"/>
          <a:ext cx="1800905"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a:lnSpc>
              <a:spcPct val="100000"/>
            </a:lnSpc>
            <a:spcBef>
              <a:spcPct val="0"/>
            </a:spcBef>
            <a:buNone/>
          </a:pPr>
          <a:r>
            <a:rPr lang="en-US" sz="1400" b="0" i="0" kern="1200">
              <a:solidFill>
                <a:schemeClr val="bg1"/>
              </a:solidFill>
              <a:latin typeface="Calibri" panose="020F0502020204030204"/>
              <a:ea typeface="+mn-ea"/>
              <a:cs typeface="+mn-cs"/>
            </a:rPr>
            <a:t>Include a budget for innovation in your business plan </a:t>
          </a:r>
          <a:endParaRPr lang="de-DE" sz="1400" b="0" i="0" kern="1200">
            <a:solidFill>
              <a:schemeClr val="bg1"/>
            </a:solidFill>
            <a:latin typeface="Calibri" panose="020F0502020204030204"/>
            <a:ea typeface="+mn-ea"/>
            <a:cs typeface="+mn-cs"/>
          </a:endParaRPr>
        </a:p>
        <a:p>
          <a:pPr marL="0" lvl="0" indent="0" algn="l" defTabSz="622300">
            <a:lnSpc>
              <a:spcPct val="100000"/>
            </a:lnSpc>
            <a:spcBef>
              <a:spcPct val="0"/>
            </a:spcBef>
            <a:spcAft>
              <a:spcPct val="35000"/>
            </a:spcAft>
            <a:buNone/>
          </a:pPr>
          <a:endParaRPr lang="en-US" sz="1400" b="0" i="0" kern="1200">
            <a:solidFill>
              <a:schemeClr val="bg1"/>
            </a:solidFill>
            <a:latin typeface="Calibri" panose="020F0502020204030204"/>
            <a:ea typeface="+mn-ea"/>
            <a:cs typeface="+mn-cs"/>
          </a:endParaRPr>
        </a:p>
      </dsp:txBody>
      <dsp:txXfrm>
        <a:off x="3559380" y="571943"/>
        <a:ext cx="1800905" cy="632802"/>
      </dsp:txXfrm>
    </dsp:sp>
    <dsp:sp modelId="{BF001E6C-BA61-4AD1-8B52-E6241D4DD149}">
      <dsp:nvSpPr>
        <dsp:cNvPr id="0" name=""/>
        <dsp:cNvSpPr/>
      </dsp:nvSpPr>
      <dsp:spPr>
        <a:xfrm>
          <a:off x="86592" y="1926285"/>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7C8B9DC0-9012-425C-9444-B40CB7A6B6D5}">
      <dsp:nvSpPr>
        <dsp:cNvPr id="0" name=""/>
        <dsp:cNvSpPr/>
      </dsp:nvSpPr>
      <dsp:spPr>
        <a:xfrm>
          <a:off x="219481" y="2059173"/>
          <a:ext cx="367025" cy="36702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357B67-D24C-4458-88CC-D1D73ED14951}">
      <dsp:nvSpPr>
        <dsp:cNvPr id="0" name=""/>
        <dsp:cNvSpPr/>
      </dsp:nvSpPr>
      <dsp:spPr>
        <a:xfrm>
          <a:off x="760883" y="2179437"/>
          <a:ext cx="1988325"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rPr>
            <a:t>Keep up to date with trends and optimization potential, e.g., by internet research, visiting trade fairs and industry events</a:t>
          </a:r>
          <a:endParaRPr lang="de-DE" sz="1400" b="0" i="0" kern="1200" dirty="0">
            <a:solidFill>
              <a:schemeClr val="bg1"/>
            </a:solidFill>
          </a:endParaRPr>
        </a:p>
        <a:p>
          <a:pPr marL="0" lvl="0" indent="0" algn="l" defTabSz="622300">
            <a:lnSpc>
              <a:spcPct val="100000"/>
            </a:lnSpc>
            <a:spcBef>
              <a:spcPct val="0"/>
            </a:spcBef>
            <a:spcAft>
              <a:spcPct val="35000"/>
            </a:spcAft>
            <a:buNone/>
          </a:pPr>
          <a:endParaRPr lang="en-US" sz="1400" kern="1200" dirty="0">
            <a:solidFill>
              <a:schemeClr val="bg1"/>
            </a:solidFill>
          </a:endParaRPr>
        </a:p>
      </dsp:txBody>
      <dsp:txXfrm>
        <a:off x="760883" y="2179437"/>
        <a:ext cx="1988325" cy="632802"/>
      </dsp:txXfrm>
    </dsp:sp>
    <dsp:sp modelId="{E0E75D73-3D7E-4FDE-AFA3-D8BF6DA3C8DB}">
      <dsp:nvSpPr>
        <dsp:cNvPr id="0" name=""/>
        <dsp:cNvSpPr/>
      </dsp:nvSpPr>
      <dsp:spPr>
        <a:xfrm>
          <a:off x="2854862" y="1926285"/>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163AE50-CE59-4A31-9DF7-67366B9A96E5}">
      <dsp:nvSpPr>
        <dsp:cNvPr id="0" name=""/>
        <dsp:cNvSpPr/>
      </dsp:nvSpPr>
      <dsp:spPr>
        <a:xfrm>
          <a:off x="2987751" y="2059173"/>
          <a:ext cx="367025" cy="36702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FCF3A01-CCA1-4592-92AE-939AF046EE66}">
      <dsp:nvSpPr>
        <dsp:cNvPr id="0" name=""/>
        <dsp:cNvSpPr/>
      </dsp:nvSpPr>
      <dsp:spPr>
        <a:xfrm>
          <a:off x="3562661" y="2019326"/>
          <a:ext cx="1491606"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a:solidFill>
                <a:schemeClr val="bg1"/>
              </a:solidFill>
            </a:rPr>
            <a:t>Keep an eye on your competitors</a:t>
          </a:r>
          <a:endParaRPr lang="de-DE" sz="1400" b="0" i="0" kern="1200">
            <a:solidFill>
              <a:schemeClr val="bg1"/>
            </a:solidFill>
          </a:endParaRPr>
        </a:p>
        <a:p>
          <a:pPr marL="0" lvl="0" indent="0" algn="l" defTabSz="622300">
            <a:lnSpc>
              <a:spcPct val="100000"/>
            </a:lnSpc>
            <a:spcBef>
              <a:spcPct val="0"/>
            </a:spcBef>
            <a:spcAft>
              <a:spcPct val="35000"/>
            </a:spcAft>
            <a:buNone/>
          </a:pPr>
          <a:endParaRPr lang="en-US" sz="1400" kern="1200">
            <a:solidFill>
              <a:schemeClr val="bg1"/>
            </a:solidFill>
          </a:endParaRPr>
        </a:p>
      </dsp:txBody>
      <dsp:txXfrm>
        <a:off x="3562661" y="2019326"/>
        <a:ext cx="1491606" cy="632802"/>
      </dsp:txXfrm>
    </dsp:sp>
    <dsp:sp modelId="{91A96406-E895-4D04-9872-1F0EA710B31D}">
      <dsp:nvSpPr>
        <dsp:cNvPr id="0" name=""/>
        <dsp:cNvSpPr/>
      </dsp:nvSpPr>
      <dsp:spPr>
        <a:xfrm>
          <a:off x="86592" y="3321601"/>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21E619BB-BBDB-47ED-9491-8FCE807101A2}">
      <dsp:nvSpPr>
        <dsp:cNvPr id="0" name=""/>
        <dsp:cNvSpPr/>
      </dsp:nvSpPr>
      <dsp:spPr>
        <a:xfrm>
          <a:off x="219481" y="3454489"/>
          <a:ext cx="367025" cy="36702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745DCFB-49E5-47AB-8701-9AC966052D63}">
      <dsp:nvSpPr>
        <dsp:cNvPr id="0" name=""/>
        <dsp:cNvSpPr/>
      </dsp:nvSpPr>
      <dsp:spPr>
        <a:xfrm>
          <a:off x="789760" y="3429424"/>
          <a:ext cx="1988325"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a:solidFill>
                <a:schemeClr val="bg1"/>
              </a:solidFill>
            </a:rPr>
            <a:t>Regularly revise your service offer</a:t>
          </a:r>
          <a:endParaRPr lang="de-DE" sz="1400" b="0" i="0" kern="1200">
            <a:solidFill>
              <a:schemeClr val="bg1"/>
            </a:solidFill>
          </a:endParaRPr>
        </a:p>
        <a:p>
          <a:pPr marL="0" lvl="0" indent="0" algn="l" defTabSz="622300">
            <a:lnSpc>
              <a:spcPct val="100000"/>
            </a:lnSpc>
            <a:spcBef>
              <a:spcPct val="0"/>
            </a:spcBef>
            <a:spcAft>
              <a:spcPct val="35000"/>
            </a:spcAft>
            <a:buNone/>
          </a:pPr>
          <a:endParaRPr lang="en-US" sz="1400" kern="1200">
            <a:solidFill>
              <a:schemeClr val="bg1"/>
            </a:solidFill>
          </a:endParaRPr>
        </a:p>
      </dsp:txBody>
      <dsp:txXfrm>
        <a:off x="789760" y="3429424"/>
        <a:ext cx="1988325" cy="632802"/>
      </dsp:txXfrm>
    </dsp:sp>
    <dsp:sp modelId="{A89B6F53-9EDE-431D-B3E9-ACF571ECF622}">
      <dsp:nvSpPr>
        <dsp:cNvPr id="0" name=""/>
        <dsp:cNvSpPr/>
      </dsp:nvSpPr>
      <dsp:spPr>
        <a:xfrm>
          <a:off x="2854862" y="3321601"/>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3EB9E4A-4686-4119-8A49-2A440B8DD6D5}">
      <dsp:nvSpPr>
        <dsp:cNvPr id="0" name=""/>
        <dsp:cNvSpPr/>
      </dsp:nvSpPr>
      <dsp:spPr>
        <a:xfrm>
          <a:off x="2987751" y="3454489"/>
          <a:ext cx="367025" cy="367025"/>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22A14483-D3A2-41E3-9696-C38A5A41446C}">
      <dsp:nvSpPr>
        <dsp:cNvPr id="0" name=""/>
        <dsp:cNvSpPr/>
      </dsp:nvSpPr>
      <dsp:spPr>
        <a:xfrm>
          <a:off x="3603129" y="3554295"/>
          <a:ext cx="1491606"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rPr>
            <a:t>Be open to innovation – e.g., you could adjust regularly tour offers, set up social media channels or communicate with customers via messenger services</a:t>
          </a:r>
          <a:endParaRPr lang="de-DE" sz="1400" b="0" i="0" kern="1200" dirty="0">
            <a:solidFill>
              <a:schemeClr val="bg1"/>
            </a:solidFill>
          </a:endParaRPr>
        </a:p>
        <a:p>
          <a:pPr marL="0" lvl="0" indent="0" algn="l" defTabSz="622300">
            <a:lnSpc>
              <a:spcPct val="100000"/>
            </a:lnSpc>
            <a:spcBef>
              <a:spcPct val="0"/>
            </a:spcBef>
            <a:spcAft>
              <a:spcPct val="35000"/>
            </a:spcAft>
            <a:buNone/>
          </a:pPr>
          <a:endParaRPr lang="en-US" sz="1400" kern="1200" dirty="0">
            <a:solidFill>
              <a:schemeClr val="bg1"/>
            </a:solidFill>
          </a:endParaRPr>
        </a:p>
      </dsp:txBody>
      <dsp:txXfrm>
        <a:off x="3603129" y="3554295"/>
        <a:ext cx="1491606" cy="6328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49F7E-45F8-4AAA-A3AC-4BBEABAB4CEF}">
      <dsp:nvSpPr>
        <dsp:cNvPr id="0" name=""/>
        <dsp:cNvSpPr/>
      </dsp:nvSpPr>
      <dsp:spPr>
        <a:xfrm>
          <a:off x="86592" y="530969"/>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8D78485-B38C-4DD7-844A-0FD8B9887D65}">
      <dsp:nvSpPr>
        <dsp:cNvPr id="0" name=""/>
        <dsp:cNvSpPr/>
      </dsp:nvSpPr>
      <dsp:spPr>
        <a:xfrm>
          <a:off x="219481" y="663857"/>
          <a:ext cx="367025" cy="3670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0B294A-E74C-4E4E-A3B8-F33FEAC7218B}">
      <dsp:nvSpPr>
        <dsp:cNvPr id="0" name=""/>
        <dsp:cNvSpPr/>
      </dsp:nvSpPr>
      <dsp:spPr>
        <a:xfrm>
          <a:off x="747085" y="750273"/>
          <a:ext cx="1996678"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rPr>
            <a:t>Finding the right supplier can take time - take this time to compare offers, prices, quality and potential risks</a:t>
          </a:r>
          <a:endParaRPr lang="de-DE" sz="1400" b="0" i="0" kern="1200" dirty="0">
            <a:solidFill>
              <a:schemeClr val="bg1"/>
            </a:solidFill>
          </a:endParaRPr>
        </a:p>
        <a:p>
          <a:pPr marL="0" lvl="0" indent="0" algn="l" defTabSz="622300">
            <a:lnSpc>
              <a:spcPct val="100000"/>
            </a:lnSpc>
            <a:spcBef>
              <a:spcPct val="0"/>
            </a:spcBef>
            <a:spcAft>
              <a:spcPct val="35000"/>
            </a:spcAft>
            <a:buNone/>
          </a:pPr>
          <a:endParaRPr lang="en-US" sz="1400" kern="1200" dirty="0">
            <a:solidFill>
              <a:schemeClr val="bg1"/>
            </a:solidFill>
          </a:endParaRPr>
        </a:p>
      </dsp:txBody>
      <dsp:txXfrm>
        <a:off x="747085" y="750273"/>
        <a:ext cx="1996678" cy="632802"/>
      </dsp:txXfrm>
    </dsp:sp>
    <dsp:sp modelId="{095C6F75-38EC-4822-BAE9-B15DADA586A3}">
      <dsp:nvSpPr>
        <dsp:cNvPr id="0" name=""/>
        <dsp:cNvSpPr/>
      </dsp:nvSpPr>
      <dsp:spPr>
        <a:xfrm>
          <a:off x="2859039" y="530969"/>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4F56EC6-FF3E-4318-AE18-68CD2B9E0DF0}">
      <dsp:nvSpPr>
        <dsp:cNvPr id="0" name=""/>
        <dsp:cNvSpPr/>
      </dsp:nvSpPr>
      <dsp:spPr>
        <a:xfrm>
          <a:off x="2991927" y="663857"/>
          <a:ext cx="367025" cy="3670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481765-758F-427F-8384-57962F51CFB9}">
      <dsp:nvSpPr>
        <dsp:cNvPr id="0" name=""/>
        <dsp:cNvSpPr/>
      </dsp:nvSpPr>
      <dsp:spPr>
        <a:xfrm>
          <a:off x="3559380" y="793322"/>
          <a:ext cx="1800905"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a:lnSpc>
              <a:spcPct val="100000"/>
            </a:lnSpc>
            <a:spcBef>
              <a:spcPct val="0"/>
            </a:spcBef>
            <a:buNone/>
          </a:pPr>
          <a:r>
            <a:rPr lang="en-US" sz="1400" b="0" i="0" kern="1200" dirty="0">
              <a:solidFill>
                <a:schemeClr val="bg1"/>
              </a:solidFill>
              <a:latin typeface="Calibri" panose="020F0502020204030204"/>
              <a:ea typeface="+mn-ea"/>
              <a:cs typeface="+mn-cs"/>
            </a:rPr>
            <a:t>Written procurement procedures (e.g., checklists for supplier selection, etc.) can create certainty and commitment</a:t>
          </a:r>
          <a:endParaRPr lang="de-DE" sz="1400" b="0" i="0" kern="1200" dirty="0">
            <a:solidFill>
              <a:schemeClr val="bg1"/>
            </a:solidFill>
            <a:latin typeface="Calibri" panose="020F0502020204030204"/>
            <a:ea typeface="+mn-ea"/>
            <a:cs typeface="+mn-cs"/>
          </a:endParaRPr>
        </a:p>
        <a:p>
          <a:pPr marL="0" lvl="0" indent="0" algn="l" defTabSz="622300">
            <a:lnSpc>
              <a:spcPct val="100000"/>
            </a:lnSpc>
            <a:spcBef>
              <a:spcPct val="0"/>
            </a:spcBef>
            <a:spcAft>
              <a:spcPct val="35000"/>
            </a:spcAft>
            <a:buNone/>
          </a:pPr>
          <a:endParaRPr lang="en-US" sz="1400" b="0" i="0" kern="1200" dirty="0">
            <a:solidFill>
              <a:schemeClr val="bg1"/>
            </a:solidFill>
            <a:latin typeface="Calibri" panose="020F0502020204030204"/>
            <a:ea typeface="+mn-ea"/>
            <a:cs typeface="+mn-cs"/>
          </a:endParaRPr>
        </a:p>
      </dsp:txBody>
      <dsp:txXfrm>
        <a:off x="3559380" y="793322"/>
        <a:ext cx="1800905" cy="632802"/>
      </dsp:txXfrm>
    </dsp:sp>
    <dsp:sp modelId="{BF001E6C-BA61-4AD1-8B52-E6241D4DD149}">
      <dsp:nvSpPr>
        <dsp:cNvPr id="0" name=""/>
        <dsp:cNvSpPr/>
      </dsp:nvSpPr>
      <dsp:spPr>
        <a:xfrm>
          <a:off x="86592" y="1926285"/>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7C8B9DC0-9012-425C-9444-B40CB7A6B6D5}">
      <dsp:nvSpPr>
        <dsp:cNvPr id="0" name=""/>
        <dsp:cNvSpPr/>
      </dsp:nvSpPr>
      <dsp:spPr>
        <a:xfrm>
          <a:off x="219481" y="2059173"/>
          <a:ext cx="367025" cy="36702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357B67-D24C-4458-88CC-D1D73ED14951}">
      <dsp:nvSpPr>
        <dsp:cNvPr id="0" name=""/>
        <dsp:cNvSpPr/>
      </dsp:nvSpPr>
      <dsp:spPr>
        <a:xfrm>
          <a:off x="760883" y="2179437"/>
          <a:ext cx="1988325"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a:solidFill>
                <a:schemeClr val="bg1"/>
              </a:solidFill>
            </a:rPr>
            <a:t>Don't depend on one supplier/provider to work with - position yourself diversely; or at least always have some alternatives at hand</a:t>
          </a:r>
          <a:endParaRPr lang="de-DE" sz="1400" b="0" i="0" kern="1200">
            <a:solidFill>
              <a:schemeClr val="bg1"/>
            </a:solidFill>
          </a:endParaRPr>
        </a:p>
        <a:p>
          <a:pPr marL="0" lvl="0" indent="0" algn="l" defTabSz="622300">
            <a:lnSpc>
              <a:spcPct val="100000"/>
            </a:lnSpc>
            <a:spcBef>
              <a:spcPct val="0"/>
            </a:spcBef>
            <a:spcAft>
              <a:spcPct val="35000"/>
            </a:spcAft>
            <a:buNone/>
          </a:pPr>
          <a:endParaRPr lang="en-US" sz="1400" kern="1200">
            <a:solidFill>
              <a:schemeClr val="bg1"/>
            </a:solidFill>
          </a:endParaRPr>
        </a:p>
      </dsp:txBody>
      <dsp:txXfrm>
        <a:off x="760883" y="2179437"/>
        <a:ext cx="1988325" cy="632802"/>
      </dsp:txXfrm>
    </dsp:sp>
    <dsp:sp modelId="{E0E75D73-3D7E-4FDE-AFA3-D8BF6DA3C8DB}">
      <dsp:nvSpPr>
        <dsp:cNvPr id="0" name=""/>
        <dsp:cNvSpPr/>
      </dsp:nvSpPr>
      <dsp:spPr>
        <a:xfrm>
          <a:off x="2854862" y="1926285"/>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163AE50-CE59-4A31-9DF7-67366B9A96E5}">
      <dsp:nvSpPr>
        <dsp:cNvPr id="0" name=""/>
        <dsp:cNvSpPr/>
      </dsp:nvSpPr>
      <dsp:spPr>
        <a:xfrm>
          <a:off x="2987751" y="2059173"/>
          <a:ext cx="367025" cy="36702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FCF3A01-CCA1-4592-92AE-939AF046EE66}">
      <dsp:nvSpPr>
        <dsp:cNvPr id="0" name=""/>
        <dsp:cNvSpPr/>
      </dsp:nvSpPr>
      <dsp:spPr>
        <a:xfrm>
          <a:off x="3533784" y="2173331"/>
          <a:ext cx="1491606"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a:solidFill>
                <a:schemeClr val="bg1"/>
              </a:solidFill>
            </a:rPr>
            <a:t>Supply is mutual - stick to the terms of the contract and pay your bills on time</a:t>
          </a:r>
          <a:endParaRPr lang="de-DE" sz="1400" b="0" i="0" kern="1200">
            <a:solidFill>
              <a:schemeClr val="bg1"/>
            </a:solidFill>
          </a:endParaRPr>
        </a:p>
        <a:p>
          <a:pPr marL="0" lvl="0" indent="0" algn="l" defTabSz="622300">
            <a:lnSpc>
              <a:spcPct val="100000"/>
            </a:lnSpc>
            <a:spcBef>
              <a:spcPct val="0"/>
            </a:spcBef>
            <a:spcAft>
              <a:spcPct val="35000"/>
            </a:spcAft>
            <a:buNone/>
          </a:pPr>
          <a:endParaRPr lang="en-US" sz="1400" kern="1200">
            <a:solidFill>
              <a:schemeClr val="bg1"/>
            </a:solidFill>
          </a:endParaRPr>
        </a:p>
      </dsp:txBody>
      <dsp:txXfrm>
        <a:off x="3533784" y="2173331"/>
        <a:ext cx="1491606" cy="632802"/>
      </dsp:txXfrm>
    </dsp:sp>
    <dsp:sp modelId="{91A96406-E895-4D04-9872-1F0EA710B31D}">
      <dsp:nvSpPr>
        <dsp:cNvPr id="0" name=""/>
        <dsp:cNvSpPr/>
      </dsp:nvSpPr>
      <dsp:spPr>
        <a:xfrm>
          <a:off x="46251" y="3321601"/>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21E619BB-BBDB-47ED-9491-8FCE807101A2}">
      <dsp:nvSpPr>
        <dsp:cNvPr id="0" name=""/>
        <dsp:cNvSpPr/>
      </dsp:nvSpPr>
      <dsp:spPr>
        <a:xfrm>
          <a:off x="171334" y="3454489"/>
          <a:ext cx="367025" cy="36702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745DCFB-49E5-47AB-8701-9AC966052D63}">
      <dsp:nvSpPr>
        <dsp:cNvPr id="0" name=""/>
        <dsp:cNvSpPr/>
      </dsp:nvSpPr>
      <dsp:spPr>
        <a:xfrm>
          <a:off x="770160" y="3479694"/>
          <a:ext cx="2855217"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rPr>
            <a:t>Keep in regular contact with your suppliers or check the development of your suppliers at regular intervals - so you are always up to date</a:t>
          </a:r>
          <a:endParaRPr lang="de-DE" sz="1400" b="0" i="0" kern="1200" dirty="0">
            <a:solidFill>
              <a:schemeClr val="bg1"/>
            </a:solidFill>
          </a:endParaRPr>
        </a:p>
        <a:p>
          <a:pPr marL="0" lvl="0" indent="0" algn="l" defTabSz="622300">
            <a:lnSpc>
              <a:spcPct val="100000"/>
            </a:lnSpc>
            <a:spcBef>
              <a:spcPct val="0"/>
            </a:spcBef>
            <a:spcAft>
              <a:spcPct val="35000"/>
            </a:spcAft>
            <a:buNone/>
          </a:pPr>
          <a:endParaRPr lang="en-US" sz="1400" kern="1200" dirty="0">
            <a:solidFill>
              <a:schemeClr val="bg1"/>
            </a:solidFill>
          </a:endParaRPr>
        </a:p>
      </dsp:txBody>
      <dsp:txXfrm>
        <a:off x="770160" y="3479694"/>
        <a:ext cx="2855217" cy="6328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49F7E-45F8-4AAA-A3AC-4BBEABAB4CEF}">
      <dsp:nvSpPr>
        <dsp:cNvPr id="0" name=""/>
        <dsp:cNvSpPr/>
      </dsp:nvSpPr>
      <dsp:spPr>
        <a:xfrm>
          <a:off x="21868" y="325593"/>
          <a:ext cx="688807" cy="688807"/>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8D78485-B38C-4DD7-844A-0FD8B9887D65}">
      <dsp:nvSpPr>
        <dsp:cNvPr id="0" name=""/>
        <dsp:cNvSpPr/>
      </dsp:nvSpPr>
      <dsp:spPr>
        <a:xfrm>
          <a:off x="166518" y="470243"/>
          <a:ext cx="399508" cy="39950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0B294A-E74C-4E4E-A3B8-F33FEAC7218B}">
      <dsp:nvSpPr>
        <dsp:cNvPr id="0" name=""/>
        <dsp:cNvSpPr/>
      </dsp:nvSpPr>
      <dsp:spPr>
        <a:xfrm>
          <a:off x="790499" y="564306"/>
          <a:ext cx="1952189" cy="688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rPr>
            <a:t>Keep an eye on your capacities - this applies equally to bed occupancy in hotels, booked reservations in restaurants and on tours, as well as to the storage of products</a:t>
          </a:r>
          <a:endParaRPr lang="de-DE" sz="1400" b="0" i="0" kern="1200" dirty="0">
            <a:solidFill>
              <a:schemeClr val="bg1"/>
            </a:solidFill>
          </a:endParaRPr>
        </a:p>
        <a:p>
          <a:pPr marL="0" lvl="0" indent="0" algn="l" defTabSz="622300">
            <a:lnSpc>
              <a:spcPct val="100000"/>
            </a:lnSpc>
            <a:spcBef>
              <a:spcPct val="0"/>
            </a:spcBef>
            <a:spcAft>
              <a:spcPct val="35000"/>
            </a:spcAft>
            <a:buNone/>
          </a:pPr>
          <a:endParaRPr lang="en-US" sz="1400" kern="1200" dirty="0">
            <a:solidFill>
              <a:schemeClr val="bg1"/>
            </a:solidFill>
          </a:endParaRPr>
        </a:p>
      </dsp:txBody>
      <dsp:txXfrm>
        <a:off x="790499" y="564306"/>
        <a:ext cx="1952189" cy="688807"/>
      </dsp:txXfrm>
    </dsp:sp>
    <dsp:sp modelId="{095C6F75-38EC-4822-BAE9-B15DADA586A3}">
      <dsp:nvSpPr>
        <dsp:cNvPr id="0" name=""/>
        <dsp:cNvSpPr/>
      </dsp:nvSpPr>
      <dsp:spPr>
        <a:xfrm>
          <a:off x="21868" y="2116545"/>
          <a:ext cx="688807" cy="688807"/>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4F56EC6-FF3E-4318-AE18-68CD2B9E0DF0}">
      <dsp:nvSpPr>
        <dsp:cNvPr id="0" name=""/>
        <dsp:cNvSpPr/>
      </dsp:nvSpPr>
      <dsp:spPr>
        <a:xfrm>
          <a:off x="166518" y="2261210"/>
          <a:ext cx="399508" cy="39950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481765-758F-427F-8384-57962F51CFB9}">
      <dsp:nvSpPr>
        <dsp:cNvPr id="0" name=""/>
        <dsp:cNvSpPr/>
      </dsp:nvSpPr>
      <dsp:spPr>
        <a:xfrm>
          <a:off x="784192" y="2402117"/>
          <a:ext cx="1960291" cy="688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a:lnSpc>
              <a:spcPct val="100000"/>
            </a:lnSpc>
            <a:spcBef>
              <a:spcPct val="0"/>
            </a:spcBef>
            <a:buNone/>
          </a:pPr>
          <a:r>
            <a:rPr lang="en-US" sz="1400" b="0" i="0" kern="1200" dirty="0">
              <a:solidFill>
                <a:schemeClr val="bg1"/>
              </a:solidFill>
              <a:latin typeface="Calibri" panose="020F0502020204030204"/>
              <a:ea typeface="+mn-ea"/>
              <a:cs typeface="+mn-cs"/>
            </a:rPr>
            <a:t>A medium-term capacity demand plan helps to estimate the storage capacity needed in the future and can prevent overloading</a:t>
          </a:r>
          <a:endParaRPr lang="de-DE" sz="1400" b="0" i="0" kern="1200" dirty="0">
            <a:solidFill>
              <a:schemeClr val="bg1"/>
            </a:solidFill>
            <a:latin typeface="Calibri" panose="020F0502020204030204"/>
            <a:ea typeface="+mn-ea"/>
            <a:cs typeface="+mn-cs"/>
          </a:endParaRPr>
        </a:p>
        <a:p>
          <a:pPr marL="0" lvl="0" indent="0" algn="l" defTabSz="622300">
            <a:lnSpc>
              <a:spcPct val="100000"/>
            </a:lnSpc>
            <a:spcBef>
              <a:spcPct val="0"/>
            </a:spcBef>
            <a:spcAft>
              <a:spcPct val="35000"/>
            </a:spcAft>
            <a:buNone/>
          </a:pPr>
          <a:endParaRPr lang="en-US" sz="1400" b="0" i="0" kern="1200" dirty="0">
            <a:solidFill>
              <a:schemeClr val="bg1"/>
            </a:solidFill>
            <a:latin typeface="Calibri" panose="020F0502020204030204"/>
            <a:ea typeface="+mn-ea"/>
            <a:cs typeface="+mn-cs"/>
          </a:endParaRPr>
        </a:p>
      </dsp:txBody>
      <dsp:txXfrm>
        <a:off x="784192" y="2402117"/>
        <a:ext cx="1960291" cy="688807"/>
      </dsp:txXfrm>
    </dsp:sp>
    <dsp:sp modelId="{BF001E6C-BA61-4AD1-8B52-E6241D4DD149}">
      <dsp:nvSpPr>
        <dsp:cNvPr id="0" name=""/>
        <dsp:cNvSpPr/>
      </dsp:nvSpPr>
      <dsp:spPr>
        <a:xfrm>
          <a:off x="2756173" y="2146614"/>
          <a:ext cx="688807" cy="688807"/>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7C8B9DC0-9012-425C-9444-B40CB7A6B6D5}">
      <dsp:nvSpPr>
        <dsp:cNvPr id="0" name=""/>
        <dsp:cNvSpPr/>
      </dsp:nvSpPr>
      <dsp:spPr>
        <a:xfrm>
          <a:off x="2900825" y="2291277"/>
          <a:ext cx="399508" cy="39950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357B67-D24C-4458-88CC-D1D73ED14951}">
      <dsp:nvSpPr>
        <dsp:cNvPr id="0" name=""/>
        <dsp:cNvSpPr/>
      </dsp:nvSpPr>
      <dsp:spPr>
        <a:xfrm>
          <a:off x="3509475" y="2085448"/>
          <a:ext cx="1850810" cy="9315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rPr>
            <a:t>Conduct </a:t>
          </a:r>
          <a:br>
            <a:rPr lang="en-US" sz="1400" b="0" i="0" kern="1200" dirty="0">
              <a:solidFill>
                <a:schemeClr val="bg1"/>
              </a:solidFill>
            </a:rPr>
          </a:br>
          <a:r>
            <a:rPr lang="en-US" sz="1400" b="0" i="0" kern="1200" dirty="0">
              <a:solidFill>
                <a:schemeClr val="bg1"/>
              </a:solidFill>
            </a:rPr>
            <a:t>regular stock takes</a:t>
          </a:r>
          <a:br>
            <a:rPr lang="en-US" sz="1400" b="0" i="0" kern="1200" dirty="0">
              <a:solidFill>
                <a:schemeClr val="bg1"/>
              </a:solidFill>
            </a:rPr>
          </a:br>
          <a:r>
            <a:rPr lang="en-US" sz="1400" b="0" i="0" kern="1200" dirty="0">
              <a:solidFill>
                <a:schemeClr val="bg1"/>
              </a:solidFill>
            </a:rPr>
            <a:t>and quality controls</a:t>
          </a:r>
          <a:endParaRPr lang="en-US" sz="1400" kern="1200" dirty="0">
            <a:solidFill>
              <a:schemeClr val="bg1"/>
            </a:solidFill>
          </a:endParaRPr>
        </a:p>
      </dsp:txBody>
      <dsp:txXfrm>
        <a:off x="3509475" y="2085448"/>
        <a:ext cx="1850810" cy="931543"/>
      </dsp:txXfrm>
    </dsp:sp>
    <dsp:sp modelId="{E0E75D73-3D7E-4FDE-AFA3-D8BF6DA3C8DB}">
      <dsp:nvSpPr>
        <dsp:cNvPr id="0" name=""/>
        <dsp:cNvSpPr/>
      </dsp:nvSpPr>
      <dsp:spPr>
        <a:xfrm>
          <a:off x="2747969" y="349694"/>
          <a:ext cx="688807" cy="688807"/>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163AE50-CE59-4A31-9DF7-67366B9A96E5}">
      <dsp:nvSpPr>
        <dsp:cNvPr id="0" name=""/>
        <dsp:cNvSpPr/>
      </dsp:nvSpPr>
      <dsp:spPr>
        <a:xfrm>
          <a:off x="2892617" y="494344"/>
          <a:ext cx="399508" cy="39950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FCF3A01-CCA1-4592-92AE-939AF046EE66}">
      <dsp:nvSpPr>
        <dsp:cNvPr id="0" name=""/>
        <dsp:cNvSpPr/>
      </dsp:nvSpPr>
      <dsp:spPr>
        <a:xfrm>
          <a:off x="3486962" y="618605"/>
          <a:ext cx="1623618" cy="688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rPr>
            <a:t>Safety comes first. Even if more occupancy is possible, health and safety have priority - a safety concept helps to visualize the measures to be taken</a:t>
          </a:r>
          <a:endParaRPr lang="de-DE" sz="1400" b="0" i="0" kern="1200" dirty="0">
            <a:solidFill>
              <a:schemeClr val="bg1"/>
            </a:solidFill>
          </a:endParaRPr>
        </a:p>
        <a:p>
          <a:pPr marL="0" lvl="0" indent="0" algn="l" defTabSz="622300">
            <a:lnSpc>
              <a:spcPct val="100000"/>
            </a:lnSpc>
            <a:spcBef>
              <a:spcPct val="0"/>
            </a:spcBef>
            <a:spcAft>
              <a:spcPct val="35000"/>
            </a:spcAft>
            <a:buNone/>
          </a:pPr>
          <a:endParaRPr lang="en-US" sz="1400" kern="1200" dirty="0">
            <a:solidFill>
              <a:schemeClr val="bg1"/>
            </a:solidFill>
          </a:endParaRPr>
        </a:p>
      </dsp:txBody>
      <dsp:txXfrm>
        <a:off x="3486962" y="618605"/>
        <a:ext cx="1623618" cy="68880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49F7E-45F8-4AAA-A3AC-4BBEABAB4CEF}">
      <dsp:nvSpPr>
        <dsp:cNvPr id="0" name=""/>
        <dsp:cNvSpPr/>
      </dsp:nvSpPr>
      <dsp:spPr>
        <a:xfrm>
          <a:off x="86592" y="530969"/>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8D78485-B38C-4DD7-844A-0FD8B9887D65}">
      <dsp:nvSpPr>
        <dsp:cNvPr id="0" name=""/>
        <dsp:cNvSpPr/>
      </dsp:nvSpPr>
      <dsp:spPr>
        <a:xfrm>
          <a:off x="219481" y="663857"/>
          <a:ext cx="367025" cy="3670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0B294A-E74C-4E4E-A3B8-F33FEAC7218B}">
      <dsp:nvSpPr>
        <dsp:cNvPr id="0" name=""/>
        <dsp:cNvSpPr/>
      </dsp:nvSpPr>
      <dsp:spPr>
        <a:xfrm>
          <a:off x="747085" y="750273"/>
          <a:ext cx="1996678"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a:solidFill>
                <a:schemeClr val="bg1"/>
              </a:solidFill>
            </a:rPr>
            <a:t>Always put agreements and contracts in writing and keep everything in one place</a:t>
          </a:r>
          <a:endParaRPr lang="de-DE" sz="1400" b="0" i="0" kern="1200">
            <a:solidFill>
              <a:schemeClr val="bg1"/>
            </a:solidFill>
          </a:endParaRPr>
        </a:p>
        <a:p>
          <a:pPr marL="0" lvl="0" indent="0" algn="l" defTabSz="622300">
            <a:lnSpc>
              <a:spcPct val="100000"/>
            </a:lnSpc>
            <a:spcBef>
              <a:spcPct val="0"/>
            </a:spcBef>
            <a:spcAft>
              <a:spcPct val="35000"/>
            </a:spcAft>
            <a:buNone/>
          </a:pPr>
          <a:endParaRPr lang="en-US" sz="1400" kern="1200">
            <a:solidFill>
              <a:schemeClr val="bg1"/>
            </a:solidFill>
          </a:endParaRPr>
        </a:p>
      </dsp:txBody>
      <dsp:txXfrm>
        <a:off x="747085" y="750273"/>
        <a:ext cx="1996678" cy="632802"/>
      </dsp:txXfrm>
    </dsp:sp>
    <dsp:sp modelId="{095C6F75-38EC-4822-BAE9-B15DADA586A3}">
      <dsp:nvSpPr>
        <dsp:cNvPr id="0" name=""/>
        <dsp:cNvSpPr/>
      </dsp:nvSpPr>
      <dsp:spPr>
        <a:xfrm>
          <a:off x="2859039" y="530969"/>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4F56EC6-FF3E-4318-AE18-68CD2B9E0DF0}">
      <dsp:nvSpPr>
        <dsp:cNvPr id="0" name=""/>
        <dsp:cNvSpPr/>
      </dsp:nvSpPr>
      <dsp:spPr>
        <a:xfrm>
          <a:off x="2991927" y="663857"/>
          <a:ext cx="367025" cy="3670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481765-758F-427F-8384-57962F51CFB9}">
      <dsp:nvSpPr>
        <dsp:cNvPr id="0" name=""/>
        <dsp:cNvSpPr/>
      </dsp:nvSpPr>
      <dsp:spPr>
        <a:xfrm>
          <a:off x="3559380" y="793322"/>
          <a:ext cx="1800905"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a:lnSpc>
              <a:spcPct val="100000"/>
            </a:lnSpc>
            <a:spcBef>
              <a:spcPct val="0"/>
            </a:spcBef>
            <a:buNone/>
          </a:pPr>
          <a:r>
            <a:rPr lang="en-US" sz="1400" b="0" i="0" kern="1200" dirty="0">
              <a:solidFill>
                <a:schemeClr val="bg1"/>
              </a:solidFill>
              <a:latin typeface="Calibri" panose="020F0502020204030204"/>
              <a:ea typeface="+mn-ea"/>
              <a:cs typeface="+mn-cs"/>
            </a:rPr>
            <a:t>Consider the introduction of software to make processes, such as staffing and booking planning, more efficient and alert to errors at an early stage</a:t>
          </a:r>
          <a:endParaRPr lang="de-DE" sz="1400" b="0" i="0" kern="1200" dirty="0">
            <a:solidFill>
              <a:schemeClr val="bg1"/>
            </a:solidFill>
            <a:latin typeface="Calibri" panose="020F0502020204030204"/>
            <a:ea typeface="+mn-ea"/>
            <a:cs typeface="+mn-cs"/>
          </a:endParaRPr>
        </a:p>
        <a:p>
          <a:pPr marL="0" lvl="0" indent="0" algn="l" defTabSz="622300">
            <a:lnSpc>
              <a:spcPct val="100000"/>
            </a:lnSpc>
            <a:spcBef>
              <a:spcPct val="0"/>
            </a:spcBef>
            <a:spcAft>
              <a:spcPct val="35000"/>
            </a:spcAft>
            <a:buNone/>
          </a:pPr>
          <a:endParaRPr lang="en-US" sz="1400" b="0" i="0" kern="1200" dirty="0">
            <a:solidFill>
              <a:schemeClr val="bg1"/>
            </a:solidFill>
            <a:latin typeface="Calibri" panose="020F0502020204030204"/>
            <a:ea typeface="+mn-ea"/>
            <a:cs typeface="+mn-cs"/>
          </a:endParaRPr>
        </a:p>
      </dsp:txBody>
      <dsp:txXfrm>
        <a:off x="3559380" y="793322"/>
        <a:ext cx="1800905" cy="632802"/>
      </dsp:txXfrm>
    </dsp:sp>
    <dsp:sp modelId="{BF001E6C-BA61-4AD1-8B52-E6241D4DD149}">
      <dsp:nvSpPr>
        <dsp:cNvPr id="0" name=""/>
        <dsp:cNvSpPr/>
      </dsp:nvSpPr>
      <dsp:spPr>
        <a:xfrm>
          <a:off x="86592" y="1926285"/>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7C8B9DC0-9012-425C-9444-B40CB7A6B6D5}">
      <dsp:nvSpPr>
        <dsp:cNvPr id="0" name=""/>
        <dsp:cNvSpPr/>
      </dsp:nvSpPr>
      <dsp:spPr>
        <a:xfrm>
          <a:off x="219481" y="2059173"/>
          <a:ext cx="367025" cy="36702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357B67-D24C-4458-88CC-D1D73ED14951}">
      <dsp:nvSpPr>
        <dsp:cNvPr id="0" name=""/>
        <dsp:cNvSpPr/>
      </dsp:nvSpPr>
      <dsp:spPr>
        <a:xfrm>
          <a:off x="760883" y="2179437"/>
          <a:ext cx="1988325"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a:solidFill>
                <a:schemeClr val="bg1"/>
              </a:solidFill>
            </a:rPr>
            <a:t>The use of KPIs can help to get a picture of the current performance and quality of the business (such as performance indicators or customer satisfaction surveys)</a:t>
          </a:r>
          <a:endParaRPr lang="de-DE" sz="1400" b="0" i="0" kern="1200">
            <a:solidFill>
              <a:schemeClr val="bg1"/>
            </a:solidFill>
          </a:endParaRPr>
        </a:p>
        <a:p>
          <a:pPr marL="0" lvl="0" indent="0" algn="l" defTabSz="622300">
            <a:lnSpc>
              <a:spcPct val="100000"/>
            </a:lnSpc>
            <a:spcBef>
              <a:spcPct val="0"/>
            </a:spcBef>
            <a:spcAft>
              <a:spcPct val="35000"/>
            </a:spcAft>
            <a:buNone/>
          </a:pPr>
          <a:endParaRPr lang="en-US" sz="1400" kern="1200">
            <a:solidFill>
              <a:schemeClr val="bg1"/>
            </a:solidFill>
          </a:endParaRPr>
        </a:p>
      </dsp:txBody>
      <dsp:txXfrm>
        <a:off x="760883" y="2179437"/>
        <a:ext cx="1988325" cy="632802"/>
      </dsp:txXfrm>
    </dsp:sp>
    <dsp:sp modelId="{E0E75D73-3D7E-4FDE-AFA3-D8BF6DA3C8DB}">
      <dsp:nvSpPr>
        <dsp:cNvPr id="0" name=""/>
        <dsp:cNvSpPr/>
      </dsp:nvSpPr>
      <dsp:spPr>
        <a:xfrm>
          <a:off x="2854862" y="1926285"/>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163AE50-CE59-4A31-9DF7-67366B9A96E5}">
      <dsp:nvSpPr>
        <dsp:cNvPr id="0" name=""/>
        <dsp:cNvSpPr/>
      </dsp:nvSpPr>
      <dsp:spPr>
        <a:xfrm>
          <a:off x="2987751" y="2059173"/>
          <a:ext cx="367025" cy="36702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FCF3A01-CCA1-4592-92AE-939AF046EE66}">
      <dsp:nvSpPr>
        <dsp:cNvPr id="0" name=""/>
        <dsp:cNvSpPr/>
      </dsp:nvSpPr>
      <dsp:spPr>
        <a:xfrm>
          <a:off x="3533784" y="2173331"/>
          <a:ext cx="1491606"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a:solidFill>
                <a:schemeClr val="bg1"/>
              </a:solidFill>
            </a:rPr>
            <a:t>Regular training of staff ensures that they are up to their tasks</a:t>
          </a:r>
          <a:endParaRPr lang="de-DE" sz="1400" b="0" i="0" kern="1200">
            <a:solidFill>
              <a:schemeClr val="bg1"/>
            </a:solidFill>
          </a:endParaRPr>
        </a:p>
        <a:p>
          <a:pPr marL="0" lvl="0" indent="0" algn="l" defTabSz="622300">
            <a:lnSpc>
              <a:spcPct val="100000"/>
            </a:lnSpc>
            <a:spcBef>
              <a:spcPct val="0"/>
            </a:spcBef>
            <a:spcAft>
              <a:spcPct val="35000"/>
            </a:spcAft>
            <a:buNone/>
          </a:pPr>
          <a:endParaRPr lang="en-US" sz="1400" kern="1200">
            <a:solidFill>
              <a:schemeClr val="bg1"/>
            </a:solidFill>
          </a:endParaRPr>
        </a:p>
      </dsp:txBody>
      <dsp:txXfrm>
        <a:off x="3533784" y="2173331"/>
        <a:ext cx="1491606" cy="632802"/>
      </dsp:txXfrm>
    </dsp:sp>
    <dsp:sp modelId="{91A96406-E895-4D04-9872-1F0EA710B31D}">
      <dsp:nvSpPr>
        <dsp:cNvPr id="0" name=""/>
        <dsp:cNvSpPr/>
      </dsp:nvSpPr>
      <dsp:spPr>
        <a:xfrm>
          <a:off x="46251" y="3321601"/>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21E619BB-BBDB-47ED-9491-8FCE807101A2}">
      <dsp:nvSpPr>
        <dsp:cNvPr id="0" name=""/>
        <dsp:cNvSpPr/>
      </dsp:nvSpPr>
      <dsp:spPr>
        <a:xfrm>
          <a:off x="171334" y="3454489"/>
          <a:ext cx="367025" cy="36702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745DCFB-49E5-47AB-8701-9AC966052D63}">
      <dsp:nvSpPr>
        <dsp:cNvPr id="0" name=""/>
        <dsp:cNvSpPr/>
      </dsp:nvSpPr>
      <dsp:spPr>
        <a:xfrm>
          <a:off x="770160" y="3595193"/>
          <a:ext cx="2855217"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rPr>
            <a:t>The same applies to responsibilities for projects, tasks and jobs - communicate responsibilities to the outside world so that people know who to contact about issues</a:t>
          </a:r>
          <a:endParaRPr lang="de-DE" sz="1400" b="0" i="0" kern="1200" dirty="0">
            <a:solidFill>
              <a:schemeClr val="bg1"/>
            </a:solidFill>
          </a:endParaRPr>
        </a:p>
        <a:p>
          <a:pPr marL="0" lvl="0" indent="0" algn="l" defTabSz="622300">
            <a:lnSpc>
              <a:spcPct val="100000"/>
            </a:lnSpc>
            <a:spcBef>
              <a:spcPct val="0"/>
            </a:spcBef>
            <a:spcAft>
              <a:spcPct val="35000"/>
            </a:spcAft>
            <a:buNone/>
          </a:pPr>
          <a:endParaRPr lang="en-US" sz="1400" kern="1200" dirty="0">
            <a:solidFill>
              <a:schemeClr val="bg1"/>
            </a:solidFill>
          </a:endParaRPr>
        </a:p>
      </dsp:txBody>
      <dsp:txXfrm>
        <a:off x="770160" y="3595193"/>
        <a:ext cx="2855217" cy="6328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49F7E-45F8-4AAA-A3AC-4BBEABAB4CEF}">
      <dsp:nvSpPr>
        <dsp:cNvPr id="0" name=""/>
        <dsp:cNvSpPr/>
      </dsp:nvSpPr>
      <dsp:spPr>
        <a:xfrm>
          <a:off x="86592" y="456184"/>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8D78485-B38C-4DD7-844A-0FD8B9887D65}">
      <dsp:nvSpPr>
        <dsp:cNvPr id="0" name=""/>
        <dsp:cNvSpPr/>
      </dsp:nvSpPr>
      <dsp:spPr>
        <a:xfrm>
          <a:off x="219481" y="589073"/>
          <a:ext cx="367025" cy="3670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0B294A-E74C-4E4E-A3B8-F33FEAC7218B}">
      <dsp:nvSpPr>
        <dsp:cNvPr id="0" name=""/>
        <dsp:cNvSpPr/>
      </dsp:nvSpPr>
      <dsp:spPr>
        <a:xfrm>
          <a:off x="756691" y="425234"/>
          <a:ext cx="1996678"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rPr>
            <a:t>Know your target market, market size and customer needs.</a:t>
          </a:r>
          <a:endParaRPr lang="en-US" sz="1400" kern="1200" dirty="0">
            <a:solidFill>
              <a:schemeClr val="bg1"/>
            </a:solidFill>
          </a:endParaRPr>
        </a:p>
      </dsp:txBody>
      <dsp:txXfrm>
        <a:off x="756691" y="425234"/>
        <a:ext cx="1996678" cy="632802"/>
      </dsp:txXfrm>
    </dsp:sp>
    <dsp:sp modelId="{095C6F75-38EC-4822-BAE9-B15DADA586A3}">
      <dsp:nvSpPr>
        <dsp:cNvPr id="0" name=""/>
        <dsp:cNvSpPr/>
      </dsp:nvSpPr>
      <dsp:spPr>
        <a:xfrm>
          <a:off x="2859052" y="433125"/>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4F56EC6-FF3E-4318-AE18-68CD2B9E0DF0}">
      <dsp:nvSpPr>
        <dsp:cNvPr id="0" name=""/>
        <dsp:cNvSpPr/>
      </dsp:nvSpPr>
      <dsp:spPr>
        <a:xfrm>
          <a:off x="2991942" y="521657"/>
          <a:ext cx="367025" cy="3670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481765-758F-427F-8384-57962F51CFB9}">
      <dsp:nvSpPr>
        <dsp:cNvPr id="0" name=""/>
        <dsp:cNvSpPr/>
      </dsp:nvSpPr>
      <dsp:spPr>
        <a:xfrm>
          <a:off x="3559380" y="651163"/>
          <a:ext cx="1800905"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latin typeface="Calibri" panose="020F0502020204030204"/>
              <a:ea typeface="+mn-ea"/>
              <a:cs typeface="+mn-cs"/>
            </a:rPr>
            <a:t>Regularly track KPIs such as customer growth, your order book, turnover per employee and customer enquiries - seek professional help to </a:t>
          </a:r>
          <a:r>
            <a:rPr lang="en-US" sz="1400" b="0" i="0" kern="1200" dirty="0" err="1">
              <a:solidFill>
                <a:schemeClr val="bg1"/>
              </a:solidFill>
              <a:latin typeface="Calibri" panose="020F0502020204030204"/>
              <a:ea typeface="+mn-ea"/>
              <a:cs typeface="+mn-cs"/>
            </a:rPr>
            <a:t>analyse</a:t>
          </a:r>
          <a:r>
            <a:rPr lang="en-US" sz="1400" b="0" i="0" kern="1200" dirty="0">
              <a:solidFill>
                <a:schemeClr val="bg1"/>
              </a:solidFill>
              <a:latin typeface="Calibri" panose="020F0502020204030204"/>
              <a:ea typeface="+mn-ea"/>
              <a:cs typeface="+mn-cs"/>
            </a:rPr>
            <a:t> the figures if necessary.</a:t>
          </a:r>
        </a:p>
      </dsp:txBody>
      <dsp:txXfrm>
        <a:off x="3559380" y="651163"/>
        <a:ext cx="1800905" cy="632802"/>
      </dsp:txXfrm>
    </dsp:sp>
    <dsp:sp modelId="{BF001E6C-BA61-4AD1-8B52-E6241D4DD149}">
      <dsp:nvSpPr>
        <dsp:cNvPr id="0" name=""/>
        <dsp:cNvSpPr/>
      </dsp:nvSpPr>
      <dsp:spPr>
        <a:xfrm>
          <a:off x="86592" y="2125117"/>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7C8B9DC0-9012-425C-9444-B40CB7A6B6D5}">
      <dsp:nvSpPr>
        <dsp:cNvPr id="0" name=""/>
        <dsp:cNvSpPr/>
      </dsp:nvSpPr>
      <dsp:spPr>
        <a:xfrm>
          <a:off x="219481" y="2257971"/>
          <a:ext cx="367025" cy="36702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357B67-D24C-4458-88CC-D1D73ED14951}">
      <dsp:nvSpPr>
        <dsp:cNvPr id="0" name=""/>
        <dsp:cNvSpPr/>
      </dsp:nvSpPr>
      <dsp:spPr>
        <a:xfrm>
          <a:off x="760883" y="2121909"/>
          <a:ext cx="1988325"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rPr>
            <a:t>Collect marketing and sales performance data at regular intervals and evaluate it with your team.</a:t>
          </a:r>
          <a:endParaRPr lang="en-US" sz="1400" kern="1200" dirty="0">
            <a:solidFill>
              <a:schemeClr val="bg1"/>
            </a:solidFill>
          </a:endParaRPr>
        </a:p>
      </dsp:txBody>
      <dsp:txXfrm>
        <a:off x="760883" y="2121909"/>
        <a:ext cx="1988325" cy="632802"/>
      </dsp:txXfrm>
    </dsp:sp>
    <dsp:sp modelId="{E0E75D73-3D7E-4FDE-AFA3-D8BF6DA3C8DB}">
      <dsp:nvSpPr>
        <dsp:cNvPr id="0" name=""/>
        <dsp:cNvSpPr/>
      </dsp:nvSpPr>
      <dsp:spPr>
        <a:xfrm>
          <a:off x="2845244" y="2115499"/>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163AE50-CE59-4A31-9DF7-67366B9A96E5}">
      <dsp:nvSpPr>
        <dsp:cNvPr id="0" name=""/>
        <dsp:cNvSpPr/>
      </dsp:nvSpPr>
      <dsp:spPr>
        <a:xfrm>
          <a:off x="2978131" y="2248303"/>
          <a:ext cx="367025" cy="367025"/>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FCF3A01-CCA1-4592-92AE-939AF046EE66}">
      <dsp:nvSpPr>
        <dsp:cNvPr id="0" name=""/>
        <dsp:cNvSpPr/>
      </dsp:nvSpPr>
      <dsp:spPr>
        <a:xfrm>
          <a:off x="3536185" y="2198921"/>
          <a:ext cx="1736915"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rPr>
            <a:t>Conduct regular customer satisfaction surveys and ask for feedback.</a:t>
          </a:r>
          <a:endParaRPr lang="en-US" sz="1400" kern="1200" dirty="0">
            <a:solidFill>
              <a:schemeClr val="bg1"/>
            </a:solidFill>
          </a:endParaRPr>
        </a:p>
      </dsp:txBody>
      <dsp:txXfrm>
        <a:off x="3536185" y="2198921"/>
        <a:ext cx="1736915" cy="632802"/>
      </dsp:txXfrm>
    </dsp:sp>
    <dsp:sp modelId="{91A96406-E895-4D04-9872-1F0EA710B31D}">
      <dsp:nvSpPr>
        <dsp:cNvPr id="0" name=""/>
        <dsp:cNvSpPr/>
      </dsp:nvSpPr>
      <dsp:spPr>
        <a:xfrm>
          <a:off x="46251" y="3625950"/>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21E619BB-BBDB-47ED-9491-8FCE807101A2}">
      <dsp:nvSpPr>
        <dsp:cNvPr id="0" name=""/>
        <dsp:cNvSpPr/>
      </dsp:nvSpPr>
      <dsp:spPr>
        <a:xfrm>
          <a:off x="171334" y="3833905"/>
          <a:ext cx="367025" cy="36702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745DCFB-49E5-47AB-8701-9AC966052D63}">
      <dsp:nvSpPr>
        <dsp:cNvPr id="0" name=""/>
        <dsp:cNvSpPr/>
      </dsp:nvSpPr>
      <dsp:spPr>
        <a:xfrm>
          <a:off x="749032" y="3625950"/>
          <a:ext cx="1819461"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err="1">
              <a:solidFill>
                <a:schemeClr val="bg1"/>
              </a:solidFill>
            </a:rPr>
            <a:t>Analyse</a:t>
          </a:r>
          <a:r>
            <a:rPr lang="en-US" sz="1400" b="0" i="0" kern="1200" dirty="0">
              <a:solidFill>
                <a:schemeClr val="bg1"/>
              </a:solidFill>
            </a:rPr>
            <a:t> your competitors and your environment regularly to be able to react quickly to changes.</a:t>
          </a:r>
          <a:endParaRPr lang="en-US" sz="1400" kern="1200" dirty="0">
            <a:solidFill>
              <a:schemeClr val="bg1"/>
            </a:solidFill>
          </a:endParaRPr>
        </a:p>
      </dsp:txBody>
      <dsp:txXfrm>
        <a:off x="749032" y="3625950"/>
        <a:ext cx="1819461" cy="63280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49F7E-45F8-4AAA-A3AC-4BBEABAB4CEF}">
      <dsp:nvSpPr>
        <dsp:cNvPr id="0" name=""/>
        <dsp:cNvSpPr/>
      </dsp:nvSpPr>
      <dsp:spPr>
        <a:xfrm>
          <a:off x="84042" y="1134579"/>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8D78485-B38C-4DD7-844A-0FD8B9887D65}">
      <dsp:nvSpPr>
        <dsp:cNvPr id="0" name=""/>
        <dsp:cNvSpPr/>
      </dsp:nvSpPr>
      <dsp:spPr>
        <a:xfrm>
          <a:off x="216930" y="1267468"/>
          <a:ext cx="367025" cy="367025"/>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0B294A-E74C-4E4E-A3B8-F33FEAC7218B}">
      <dsp:nvSpPr>
        <dsp:cNvPr id="0" name=""/>
        <dsp:cNvSpPr/>
      </dsp:nvSpPr>
      <dsp:spPr>
        <a:xfrm>
          <a:off x="754141" y="1103629"/>
          <a:ext cx="1996678"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a:solidFill>
                <a:schemeClr val="bg1"/>
              </a:solidFill>
            </a:rPr>
            <a:t>Scan and </a:t>
          </a:r>
          <a:r>
            <a:rPr lang="en-US" sz="1400" b="0" i="0" kern="1200" err="1">
              <a:solidFill>
                <a:schemeClr val="bg1"/>
              </a:solidFill>
            </a:rPr>
            <a:t>analyse</a:t>
          </a:r>
          <a:r>
            <a:rPr lang="en-US" sz="1400" b="0" i="0" kern="1200">
              <a:solidFill>
                <a:schemeClr val="bg1"/>
              </a:solidFill>
            </a:rPr>
            <a:t> changes in your customers' </a:t>
          </a:r>
          <a:r>
            <a:rPr lang="en-US" sz="1400" b="0" i="0" kern="1200" err="1">
              <a:solidFill>
                <a:schemeClr val="bg1"/>
              </a:solidFill>
            </a:rPr>
            <a:t>behaviour</a:t>
          </a:r>
          <a:r>
            <a:rPr lang="en-US" sz="1400" b="0" i="0" kern="1200">
              <a:solidFill>
                <a:schemeClr val="bg1"/>
              </a:solidFill>
            </a:rPr>
            <a:t> at regular intervals.</a:t>
          </a:r>
          <a:endParaRPr lang="en-US" sz="1400" kern="1200">
            <a:solidFill>
              <a:schemeClr val="bg1"/>
            </a:solidFill>
          </a:endParaRPr>
        </a:p>
      </dsp:txBody>
      <dsp:txXfrm>
        <a:off x="754141" y="1103629"/>
        <a:ext cx="1996678" cy="632802"/>
      </dsp:txXfrm>
    </dsp:sp>
    <dsp:sp modelId="{095C6F75-38EC-4822-BAE9-B15DADA586A3}">
      <dsp:nvSpPr>
        <dsp:cNvPr id="0" name=""/>
        <dsp:cNvSpPr/>
      </dsp:nvSpPr>
      <dsp:spPr>
        <a:xfrm>
          <a:off x="2856501" y="1111520"/>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4F56EC6-FF3E-4318-AE18-68CD2B9E0DF0}">
      <dsp:nvSpPr>
        <dsp:cNvPr id="0" name=""/>
        <dsp:cNvSpPr/>
      </dsp:nvSpPr>
      <dsp:spPr>
        <a:xfrm>
          <a:off x="2989391" y="1200053"/>
          <a:ext cx="367025" cy="3670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481765-758F-427F-8384-57962F51CFB9}">
      <dsp:nvSpPr>
        <dsp:cNvPr id="0" name=""/>
        <dsp:cNvSpPr/>
      </dsp:nvSpPr>
      <dsp:spPr>
        <a:xfrm>
          <a:off x="3559380" y="1086575"/>
          <a:ext cx="1800905"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latin typeface="Calibri" panose="020F0502020204030204"/>
              <a:ea typeface="+mn-ea"/>
              <a:cs typeface="+mn-cs"/>
            </a:rPr>
            <a:t>Create a communication plan with your team. Find more information in Module 5.</a:t>
          </a:r>
        </a:p>
      </dsp:txBody>
      <dsp:txXfrm>
        <a:off x="3559380" y="1086575"/>
        <a:ext cx="1800905" cy="632802"/>
      </dsp:txXfrm>
    </dsp:sp>
    <dsp:sp modelId="{BF001E6C-BA61-4AD1-8B52-E6241D4DD149}">
      <dsp:nvSpPr>
        <dsp:cNvPr id="0" name=""/>
        <dsp:cNvSpPr/>
      </dsp:nvSpPr>
      <dsp:spPr>
        <a:xfrm>
          <a:off x="84042" y="2568369"/>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7C8B9DC0-9012-425C-9444-B40CB7A6B6D5}">
      <dsp:nvSpPr>
        <dsp:cNvPr id="0" name=""/>
        <dsp:cNvSpPr/>
      </dsp:nvSpPr>
      <dsp:spPr>
        <a:xfrm>
          <a:off x="216930" y="2701246"/>
          <a:ext cx="367025" cy="36702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357B67-D24C-4458-88CC-D1D73ED14951}">
      <dsp:nvSpPr>
        <dsp:cNvPr id="0" name=""/>
        <dsp:cNvSpPr/>
      </dsp:nvSpPr>
      <dsp:spPr>
        <a:xfrm>
          <a:off x="758332" y="2565161"/>
          <a:ext cx="1988325"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a:solidFill>
                <a:schemeClr val="bg1"/>
              </a:solidFill>
            </a:rPr>
            <a:t>Use different communication channels to reach customers in a better and targeted way. </a:t>
          </a:r>
          <a:endParaRPr lang="en-US" sz="1400" kern="1200">
            <a:solidFill>
              <a:schemeClr val="bg1"/>
            </a:solidFill>
          </a:endParaRPr>
        </a:p>
      </dsp:txBody>
      <dsp:txXfrm>
        <a:off x="758332" y="2565161"/>
        <a:ext cx="1988325" cy="632802"/>
      </dsp:txXfrm>
    </dsp:sp>
    <dsp:sp modelId="{91A96406-E895-4D04-9872-1F0EA710B31D}">
      <dsp:nvSpPr>
        <dsp:cNvPr id="0" name=""/>
        <dsp:cNvSpPr/>
      </dsp:nvSpPr>
      <dsp:spPr>
        <a:xfrm>
          <a:off x="2811971" y="2491370"/>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21E619BB-BBDB-47ED-9491-8FCE807101A2}">
      <dsp:nvSpPr>
        <dsp:cNvPr id="0" name=""/>
        <dsp:cNvSpPr/>
      </dsp:nvSpPr>
      <dsp:spPr>
        <a:xfrm>
          <a:off x="2937054" y="2624259"/>
          <a:ext cx="367025" cy="36702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745DCFB-49E5-47AB-8701-9AC966052D63}">
      <dsp:nvSpPr>
        <dsp:cNvPr id="0" name=""/>
        <dsp:cNvSpPr/>
      </dsp:nvSpPr>
      <dsp:spPr>
        <a:xfrm>
          <a:off x="3514751" y="2524333"/>
          <a:ext cx="1819461"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rPr>
            <a:t>Keep communication channels such as website, Google ads etc. up to date and communicate changes directly.</a:t>
          </a:r>
          <a:endParaRPr lang="en-US" sz="1400" kern="1200" dirty="0">
            <a:solidFill>
              <a:schemeClr val="bg1"/>
            </a:solidFill>
          </a:endParaRPr>
        </a:p>
      </dsp:txBody>
      <dsp:txXfrm>
        <a:off x="3514751" y="2524333"/>
        <a:ext cx="1819461" cy="632802"/>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0.00655</cdr:x>
      <cdr:y>0.11429</cdr:y>
    </cdr:from>
    <cdr:to>
      <cdr:x>0.48743</cdr:x>
      <cdr:y>0.49544</cdr:y>
    </cdr:to>
    <cdr:sp macro="" textlink="">
      <cdr:nvSpPr>
        <cdr:cNvPr id="2" name="Textfeld 3">
          <a:extLst xmlns:a="http://schemas.openxmlformats.org/drawingml/2006/main">
            <a:ext uri="{FF2B5EF4-FFF2-40B4-BE49-F238E27FC236}">
              <a16:creationId xmlns:a16="http://schemas.microsoft.com/office/drawing/2014/main" id="{A49FC1B0-8F4C-0F06-ED5D-6D8D491A90CF}"/>
            </a:ext>
          </a:extLst>
        </cdr:cNvPr>
        <cdr:cNvSpPr txBox="1"/>
      </cdr:nvSpPr>
      <cdr:spPr>
        <a:xfrm xmlns:a="http://schemas.openxmlformats.org/drawingml/2006/main">
          <a:off x="59458" y="505303"/>
          <a:ext cx="4363735" cy="1685218"/>
        </a:xfrm>
        <a:prstGeom xmlns:a="http://schemas.openxmlformats.org/drawingml/2006/main" prst="rect">
          <a:avLst/>
        </a:prstGeom>
        <a:solidFill xmlns:a="http://schemas.openxmlformats.org/drawingml/2006/main">
          <a:srgbClr val="79527B"/>
        </a:solidFill>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de-DE" sz="2000" dirty="0">
              <a:solidFill>
                <a:schemeClr val="bg1"/>
              </a:solidFill>
            </a:rPr>
            <a:t>High Demand and Profit Potential: </a:t>
          </a:r>
          <a:r>
            <a:rPr lang="en-US" sz="2000" dirty="0">
              <a:solidFill>
                <a:schemeClr val="bg1"/>
              </a:solidFill>
            </a:rPr>
            <a:t>This could be your next star - keep an eye on it and analyze the development. Further investments may make sense.</a:t>
          </a:r>
          <a:endParaRPr lang="de-DE" sz="2000" dirty="0">
            <a:solidFill>
              <a:schemeClr val="bg1"/>
            </a:solidFill>
          </a:endParaRPr>
        </a:p>
      </cdr:txBody>
    </cdr:sp>
  </cdr:relSizeAnchor>
  <cdr:relSizeAnchor xmlns:cdr="http://schemas.openxmlformats.org/drawingml/2006/chartDrawing">
    <cdr:from>
      <cdr:x>0.5057</cdr:x>
      <cdr:y>0.09767</cdr:y>
    </cdr:from>
    <cdr:to>
      <cdr:x>0.99369</cdr:x>
      <cdr:y>0.47847</cdr:y>
    </cdr:to>
    <cdr:sp macro="" textlink="">
      <cdr:nvSpPr>
        <cdr:cNvPr id="3" name="Textfeld 3">
          <a:extLst xmlns:a="http://schemas.openxmlformats.org/drawingml/2006/main">
            <a:ext uri="{FF2B5EF4-FFF2-40B4-BE49-F238E27FC236}">
              <a16:creationId xmlns:a16="http://schemas.microsoft.com/office/drawing/2014/main" id="{DA4EE888-931F-1CD2-8F72-E2D658DCF253}"/>
            </a:ext>
          </a:extLst>
        </cdr:cNvPr>
        <cdr:cNvSpPr txBox="1"/>
      </cdr:nvSpPr>
      <cdr:spPr>
        <a:xfrm xmlns:a="http://schemas.openxmlformats.org/drawingml/2006/main">
          <a:off x="4588953" y="418396"/>
          <a:ext cx="4428292" cy="163121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solidFill>
                <a:schemeClr val="bg1"/>
              </a:solidFill>
            </a:rPr>
            <a:t>High Demand and High Profit Potential: Keep it up! Check whether you can expand your offer and perform regular analyses to detect changes in demand early on.</a:t>
          </a:r>
          <a:endParaRPr lang="de-DE" sz="2000" dirty="0">
            <a:solidFill>
              <a:schemeClr val="bg1"/>
            </a:solidFill>
          </a:endParaRPr>
        </a:p>
      </cdr:txBody>
    </cdr:sp>
  </cdr:relSizeAnchor>
  <cdr:relSizeAnchor xmlns:cdr="http://schemas.openxmlformats.org/drawingml/2006/chartDrawing">
    <cdr:from>
      <cdr:x>1.10199E-7</cdr:x>
      <cdr:y>0.56891</cdr:y>
    </cdr:from>
    <cdr:to>
      <cdr:x>0.49012</cdr:x>
      <cdr:y>1</cdr:y>
    </cdr:to>
    <cdr:sp macro="" textlink="">
      <cdr:nvSpPr>
        <cdr:cNvPr id="4" name="Textfeld 3">
          <a:extLst xmlns:a="http://schemas.openxmlformats.org/drawingml/2006/main">
            <a:ext uri="{FF2B5EF4-FFF2-40B4-BE49-F238E27FC236}">
              <a16:creationId xmlns:a16="http://schemas.microsoft.com/office/drawing/2014/main" id="{DA4EE888-931F-1CD2-8F72-E2D658DCF253}"/>
            </a:ext>
          </a:extLst>
        </cdr:cNvPr>
        <cdr:cNvSpPr txBox="1"/>
      </cdr:nvSpPr>
      <cdr:spPr>
        <a:xfrm xmlns:a="http://schemas.openxmlformats.org/drawingml/2006/main">
          <a:off x="1" y="2446504"/>
          <a:ext cx="4447562" cy="184665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900" dirty="0">
              <a:solidFill>
                <a:schemeClr val="bg1"/>
              </a:solidFill>
            </a:rPr>
            <a:t>Low Demand, Profit Potential: It seems that this offer is less successful. This is normal in the early stages of a product. When this offer has passed the introductory phase, you should consider no longer offering it or outsourcing it</a:t>
          </a:r>
          <a:endParaRPr lang="de-DE" sz="1900" dirty="0">
            <a:solidFill>
              <a:schemeClr val="bg1"/>
            </a:solidFill>
          </a:endParaRPr>
        </a:p>
      </cdr:txBody>
    </cdr:sp>
  </cdr:relSizeAnchor>
  <cdr:relSizeAnchor xmlns:cdr="http://schemas.openxmlformats.org/drawingml/2006/chartDrawing">
    <cdr:from>
      <cdr:x>0.50369</cdr:x>
      <cdr:y>0.56269</cdr:y>
    </cdr:from>
    <cdr:to>
      <cdr:x>0.99313</cdr:x>
      <cdr:y>0.99378</cdr:y>
    </cdr:to>
    <cdr:sp macro="" textlink="">
      <cdr:nvSpPr>
        <cdr:cNvPr id="5" name="Textfeld 3">
          <a:extLst xmlns:a="http://schemas.openxmlformats.org/drawingml/2006/main">
            <a:ext uri="{FF2B5EF4-FFF2-40B4-BE49-F238E27FC236}">
              <a16:creationId xmlns:a16="http://schemas.microsoft.com/office/drawing/2014/main" id="{DA4EE888-931F-1CD2-8F72-E2D658DCF253}"/>
            </a:ext>
          </a:extLst>
        </cdr:cNvPr>
        <cdr:cNvSpPr txBox="1"/>
      </cdr:nvSpPr>
      <cdr:spPr>
        <a:xfrm xmlns:a="http://schemas.openxmlformats.org/drawingml/2006/main">
          <a:off x="4570742" y="2410397"/>
          <a:ext cx="4441423" cy="184665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900" dirty="0">
              <a:solidFill>
                <a:schemeClr val="bg1"/>
              </a:solidFill>
            </a:rPr>
            <a:t>Low Demand but High Profit Potential: it depends. If you have little effort with the product, it might be worthwhile to let the whole thing run and reinvest the profits. Otherwise, it may also be worthwhile to revise the offer - watch the development!</a:t>
          </a:r>
          <a:endParaRPr lang="de-DE" sz="1900" dirty="0">
            <a:solidFill>
              <a:schemeClr val="bg1"/>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0.08204</cdr:y>
    </cdr:from>
    <cdr:to>
      <cdr:x>0.50187</cdr:x>
      <cdr:y>0.47882</cdr:y>
    </cdr:to>
    <cdr:sp macro="" textlink="">
      <cdr:nvSpPr>
        <cdr:cNvPr id="2" name="Textfeld 3">
          <a:extLst xmlns:a="http://schemas.openxmlformats.org/drawingml/2006/main">
            <a:ext uri="{FF2B5EF4-FFF2-40B4-BE49-F238E27FC236}">
              <a16:creationId xmlns:a16="http://schemas.microsoft.com/office/drawing/2014/main" id="{A49FC1B0-8F4C-0F06-ED5D-6D8D491A90CF}"/>
            </a:ext>
          </a:extLst>
        </cdr:cNvPr>
        <cdr:cNvSpPr txBox="1"/>
      </cdr:nvSpPr>
      <cdr:spPr>
        <a:xfrm xmlns:a="http://schemas.openxmlformats.org/drawingml/2006/main">
          <a:off x="-2729045" y="362714"/>
          <a:ext cx="4554253" cy="175432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b="1" dirty="0">
              <a:solidFill>
                <a:schemeClr val="bg1"/>
              </a:solidFill>
            </a:rPr>
            <a:t>E-Bikes:</a:t>
          </a:r>
          <a:r>
            <a:rPr lang="en-US" dirty="0">
              <a:solidFill>
                <a:schemeClr val="bg1"/>
              </a:solidFill>
            </a:rPr>
            <a:t> The rental of e-bikes has potential, but it is not yet certain in which direction the offer will develop. Customer/visitor surveys can help to sharpen the picture. Perhaps it is also possible to rent e-bikes on a test basis to assess whether the offer is well received?</a:t>
          </a:r>
          <a:endParaRPr lang="de-DE" dirty="0">
            <a:solidFill>
              <a:schemeClr val="bg1"/>
            </a:solidFill>
          </a:endParaRPr>
        </a:p>
      </cdr:txBody>
    </cdr:sp>
  </cdr:relSizeAnchor>
  <cdr:relSizeAnchor xmlns:cdr="http://schemas.openxmlformats.org/drawingml/2006/chartDrawing">
    <cdr:from>
      <cdr:x>0.5057</cdr:x>
      <cdr:y>0.09767</cdr:y>
    </cdr:from>
    <cdr:to>
      <cdr:x>0.99369</cdr:x>
      <cdr:y>0.32739</cdr:y>
    </cdr:to>
    <cdr:sp macro="" textlink="">
      <cdr:nvSpPr>
        <cdr:cNvPr id="3" name="Textfeld 3">
          <a:extLst xmlns:a="http://schemas.openxmlformats.org/drawingml/2006/main">
            <a:ext uri="{FF2B5EF4-FFF2-40B4-BE49-F238E27FC236}">
              <a16:creationId xmlns:a16="http://schemas.microsoft.com/office/drawing/2014/main" id="{DA4EE888-931F-1CD2-8F72-E2D658DCF253}"/>
            </a:ext>
          </a:extLst>
        </cdr:cNvPr>
        <cdr:cNvSpPr txBox="1"/>
      </cdr:nvSpPr>
      <cdr:spPr>
        <a:xfrm xmlns:a="http://schemas.openxmlformats.org/drawingml/2006/main">
          <a:off x="4588963" y="431839"/>
          <a:ext cx="4428254" cy="101566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solidFill>
                <a:schemeClr val="bg1"/>
              </a:solidFill>
            </a:rPr>
            <a:t>Spa area: </a:t>
          </a:r>
          <a:r>
            <a:rPr lang="en-US" sz="2000" dirty="0">
              <a:solidFill>
                <a:schemeClr val="bg1"/>
              </a:solidFill>
            </a:rPr>
            <a:t>The spa area is well received by sports tourists, who like to use the sauna after sports. Keep it up! </a:t>
          </a:r>
        </a:p>
      </cdr:txBody>
    </cdr:sp>
  </cdr:relSizeAnchor>
  <cdr:relSizeAnchor xmlns:cdr="http://schemas.openxmlformats.org/drawingml/2006/chartDrawing">
    <cdr:from>
      <cdr:x>0</cdr:x>
      <cdr:y>0.56708</cdr:y>
    </cdr:from>
    <cdr:to>
      <cdr:x>0.49012</cdr:x>
      <cdr:y>0.96386</cdr:y>
    </cdr:to>
    <cdr:sp macro="" textlink="">
      <cdr:nvSpPr>
        <cdr:cNvPr id="4" name="Textfeld 3">
          <a:extLst xmlns:a="http://schemas.openxmlformats.org/drawingml/2006/main">
            <a:ext uri="{FF2B5EF4-FFF2-40B4-BE49-F238E27FC236}">
              <a16:creationId xmlns:a16="http://schemas.microsoft.com/office/drawing/2014/main" id="{DA4EE888-931F-1CD2-8F72-E2D658DCF253}"/>
            </a:ext>
          </a:extLst>
        </cdr:cNvPr>
        <cdr:cNvSpPr txBox="1"/>
      </cdr:nvSpPr>
      <cdr:spPr>
        <a:xfrm xmlns:a="http://schemas.openxmlformats.org/drawingml/2006/main">
          <a:off x="-2729045" y="2507282"/>
          <a:ext cx="4447582" cy="175432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b="1" dirty="0">
              <a:solidFill>
                <a:schemeClr val="bg1"/>
              </a:solidFill>
            </a:rPr>
            <a:t>Hotel café: </a:t>
          </a:r>
          <a:r>
            <a:rPr lang="en-US" sz="1800" dirty="0">
              <a:solidFill>
                <a:schemeClr val="bg1"/>
              </a:solidFill>
            </a:rPr>
            <a:t>There is little demand for coffee and cake, and sales are also rather poor. Therefore, it is worth considering outsourcing the operation and finding a supplier that offers healthy snacks that are in line with the requirements of sports tourists.</a:t>
          </a:r>
        </a:p>
      </cdr:txBody>
    </cdr:sp>
  </cdr:relSizeAnchor>
  <cdr:relSizeAnchor xmlns:cdr="http://schemas.openxmlformats.org/drawingml/2006/chartDrawing">
    <cdr:from>
      <cdr:x>0.49919</cdr:x>
      <cdr:y>0.54057</cdr:y>
    </cdr:from>
    <cdr:to>
      <cdr:x>1</cdr:x>
      <cdr:y>1</cdr:y>
    </cdr:to>
    <cdr:sp macro="" textlink="">
      <cdr:nvSpPr>
        <cdr:cNvPr id="5" name="Textfeld 3">
          <a:extLst xmlns:a="http://schemas.openxmlformats.org/drawingml/2006/main">
            <a:ext uri="{FF2B5EF4-FFF2-40B4-BE49-F238E27FC236}">
              <a16:creationId xmlns:a16="http://schemas.microsoft.com/office/drawing/2014/main" id="{DA4EE888-931F-1CD2-8F72-E2D658DCF253}"/>
            </a:ext>
          </a:extLst>
        </cdr:cNvPr>
        <cdr:cNvSpPr txBox="1"/>
      </cdr:nvSpPr>
      <cdr:spPr>
        <a:xfrm xmlns:a="http://schemas.openxmlformats.org/drawingml/2006/main">
          <a:off x="4529882" y="2390079"/>
          <a:ext cx="4544595" cy="203132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b="1" dirty="0">
              <a:solidFill>
                <a:schemeClr val="bg1"/>
              </a:solidFill>
            </a:rPr>
            <a:t>Sports and Tours</a:t>
          </a:r>
          <a:r>
            <a:rPr lang="en-US" sz="1800" dirty="0">
              <a:solidFill>
                <a:schemeClr val="bg1"/>
              </a:solidFill>
            </a:rPr>
            <a:t>: The sports and tour offers are going well, demand is stable and steady. Here it is worth considering expanding the offer according to current trends. Whether hiking with alpacas or yoga in the mountains, sometimes new potential can be developed with little effort.</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EF0CD5-0186-4D56-8625-88B92DA2F593}" type="datetimeFigureOut">
              <a:rPr lang="de-DE" smtClean="0"/>
              <a:t>22.05.2023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F739FC-27CB-45F4-BB6F-AA919F742F72}" type="slidenum">
              <a:rPr lang="de-DE" smtClean="0"/>
              <a:t>‹Nr.›</a:t>
            </a:fld>
            <a:endParaRPr lang="de-DE"/>
          </a:p>
        </p:txBody>
      </p:sp>
    </p:spTree>
    <p:extLst>
      <p:ext uri="{BB962C8B-B14F-4D97-AF65-F5344CB8AC3E}">
        <p14:creationId xmlns:p14="http://schemas.microsoft.com/office/powerpoint/2010/main" val="2185025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334AC054-D004-974A-8D8E-E228282ED491}" type="slidenum">
              <a:rPr lang="en-GB" smtClean="0"/>
              <a:t>5</a:t>
            </a:fld>
            <a:endParaRPr lang="en-GB" dirty="0"/>
          </a:p>
        </p:txBody>
      </p:sp>
    </p:spTree>
    <p:extLst>
      <p:ext uri="{BB962C8B-B14F-4D97-AF65-F5344CB8AC3E}">
        <p14:creationId xmlns:p14="http://schemas.microsoft.com/office/powerpoint/2010/main" val="1038564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334AC054-D004-974A-8D8E-E228282ED491}" type="slidenum">
              <a:rPr lang="en-GB" smtClean="0"/>
              <a:t>6</a:t>
            </a:fld>
            <a:endParaRPr lang="en-GB" dirty="0"/>
          </a:p>
        </p:txBody>
      </p:sp>
    </p:spTree>
    <p:extLst>
      <p:ext uri="{BB962C8B-B14F-4D97-AF65-F5344CB8AC3E}">
        <p14:creationId xmlns:p14="http://schemas.microsoft.com/office/powerpoint/2010/main" val="3021901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8"/>
        <p:cNvGrpSpPr/>
        <p:nvPr/>
      </p:nvGrpSpPr>
      <p:grpSpPr>
        <a:xfrm>
          <a:off x="0" y="0"/>
          <a:ext cx="0" cy="0"/>
          <a:chOff x="0" y="0"/>
          <a:chExt cx="0" cy="0"/>
        </a:xfrm>
      </p:grpSpPr>
      <p:sp>
        <p:nvSpPr>
          <p:cNvPr id="2329" name="Google Shape;2329;p7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0" name="Google Shape;2330;p7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1" name="Google Shape;2331;p7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72</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NAVIGATING TOURISM</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NAVIGATING TOURISM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322538"/>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a:alphaModFix amt="10000"/>
            <a:extLst>
              <a:ext uri="{28A0092B-C50C-407E-A947-70E740481C1C}">
                <a14:useLocalDpi xmlns:a14="http://schemas.microsoft.com/office/drawing/2010/main" val="0"/>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98A89666-E704-7640-A996-92B2F1974248}"/>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52A25C1-BB81-4B45-B8E6-7B8C19A024EB}"/>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BD2B9874-7F2B-1548-A278-B99A14E63106}"/>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63D61BB9-8E34-8F4F-9A2B-2F3CAEC38D33}"/>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32253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a:alphaModFix amt="10000"/>
            <a:extLst>
              <a:ext uri="{28A0092B-C50C-407E-A947-70E740481C1C}">
                <a14:useLocalDpi xmlns:a14="http://schemas.microsoft.com/office/drawing/2010/main" val="0"/>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33752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550272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3"/>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3533940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3"/>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3"/>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5890659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1420941-B2F5-9544-AA96-C6DFC38157DA}"/>
              </a:ext>
            </a:extLst>
          </p:cNvPr>
          <p:cNvSpPr/>
          <p:nvPr userDrawn="1"/>
        </p:nvSpPr>
        <p:spPr>
          <a:xfrm>
            <a:off x="0" y="0"/>
            <a:ext cx="12192000" cy="5502729"/>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3" name="Text Placeholder 23">
            <a:extLst>
              <a:ext uri="{FF2B5EF4-FFF2-40B4-BE49-F238E27FC236}">
                <a16:creationId xmlns:a16="http://schemas.microsoft.com/office/drawing/2014/main" id="{F08D5A6B-F286-B342-9026-F2DFEB4C0021}"/>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4" name="Group 13">
            <a:extLst>
              <a:ext uri="{FF2B5EF4-FFF2-40B4-BE49-F238E27FC236}">
                <a16:creationId xmlns:a16="http://schemas.microsoft.com/office/drawing/2014/main" id="{32F74629-2C51-1540-BFE3-30E1D7031BA4}"/>
              </a:ext>
            </a:extLst>
          </p:cNvPr>
          <p:cNvGrpSpPr/>
          <p:nvPr userDrawn="1"/>
        </p:nvGrpSpPr>
        <p:grpSpPr>
          <a:xfrm>
            <a:off x="8448790" y="6057987"/>
            <a:ext cx="3144242" cy="374574"/>
            <a:chOff x="301128" y="6151084"/>
            <a:chExt cx="3144242" cy="374574"/>
          </a:xfrm>
        </p:grpSpPr>
        <p:pic>
          <p:nvPicPr>
            <p:cNvPr id="15" name="Picture 14" descr="Shape&#10;&#10;Description automatically generated with medium confidence">
              <a:extLst>
                <a:ext uri="{FF2B5EF4-FFF2-40B4-BE49-F238E27FC236}">
                  <a16:creationId xmlns:a16="http://schemas.microsoft.com/office/drawing/2014/main" id="{DC68759E-8C56-664F-AB4C-52EBB287559F}"/>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61E06020-14D0-6D4D-A177-7F029E8A627C}"/>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9EE0F82E-5A40-934F-ABF9-B7F30AF94567}"/>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9" name="Picture 18" descr="A black and white striped pattern&#10;&#10;Description automatically generated with medium confidence">
            <a:extLst>
              <a:ext uri="{FF2B5EF4-FFF2-40B4-BE49-F238E27FC236}">
                <a16:creationId xmlns:a16="http://schemas.microsoft.com/office/drawing/2014/main" id="{7C0DDBDB-9357-8843-AA3D-D37055F1613C}"/>
              </a:ext>
            </a:extLst>
          </p:cNvPr>
          <p:cNvPicPr>
            <a:picLocks noChangeAspect="1"/>
          </p:cNvPicPr>
          <p:nvPr userDrawn="1"/>
        </p:nvPicPr>
        <p:blipFill rotWithShape="1">
          <a:blip r:embed="rId3"/>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735832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3C6F3587-1C99-C84D-8C21-5DDE52E9190C}"/>
              </a:ext>
            </a:extLst>
          </p:cNvPr>
          <p:cNvGrpSpPr/>
          <p:nvPr userDrawn="1"/>
        </p:nvGrpSpPr>
        <p:grpSpPr>
          <a:xfrm rot="16200000">
            <a:off x="-1025447" y="4518095"/>
            <a:ext cx="3445636" cy="410479"/>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D73E22CE-D2CF-FA41-A12B-F46CD3ED8C41}"/>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62B052AF-016A-E843-9FB7-A6C774CF8047}"/>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3ADCBDB-E4A4-7D43-935E-E6500AC95DA6}"/>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447053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000F3F-3215-5A45-A03E-AC727D88D02E}"/>
              </a:ext>
            </a:extLst>
          </p:cNvPr>
          <p:cNvSpPr/>
          <p:nvPr userDrawn="1"/>
        </p:nvSpPr>
        <p:spPr>
          <a:xfrm flipV="1">
            <a:off x="1356632" y="-2"/>
            <a:ext cx="5495430" cy="6892757"/>
          </a:xfrm>
          <a:prstGeom prst="rect">
            <a:avLst/>
          </a:prstGeom>
          <a:solidFill>
            <a:srgbClr val="81D1C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2" name="Picture Placeholder 17">
            <a:extLst>
              <a:ext uri="{FF2B5EF4-FFF2-40B4-BE49-F238E27FC236}">
                <a16:creationId xmlns:a16="http://schemas.microsoft.com/office/drawing/2014/main" id="{18AFA145-402A-1D43-B4EF-7E0A29EDF6FC}"/>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Text Placeholder 17">
            <a:extLst>
              <a:ext uri="{FF2B5EF4-FFF2-40B4-BE49-F238E27FC236}">
                <a16:creationId xmlns:a16="http://schemas.microsoft.com/office/drawing/2014/main" id="{094267F6-51B9-6F44-A139-B0EC46A469E4}"/>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9BFFA626-8117-F746-8855-E663EA82A6D1}"/>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8" name="Group 17">
            <a:extLst>
              <a:ext uri="{FF2B5EF4-FFF2-40B4-BE49-F238E27FC236}">
                <a16:creationId xmlns:a16="http://schemas.microsoft.com/office/drawing/2014/main" id="{3E152361-899C-BF41-8F34-B9BF3DC9144B}"/>
              </a:ext>
            </a:extLst>
          </p:cNvPr>
          <p:cNvGrpSpPr/>
          <p:nvPr userDrawn="1"/>
        </p:nvGrpSpPr>
        <p:grpSpPr>
          <a:xfrm rot="16200000">
            <a:off x="-1025447" y="4518095"/>
            <a:ext cx="3445636" cy="410479"/>
            <a:chOff x="301128" y="6151084"/>
            <a:chExt cx="3144242" cy="374574"/>
          </a:xfrm>
        </p:grpSpPr>
        <p:pic>
          <p:nvPicPr>
            <p:cNvPr id="19" name="Picture 18" descr="Shape&#10;&#10;Description automatically generated with medium confidence">
              <a:extLst>
                <a:ext uri="{FF2B5EF4-FFF2-40B4-BE49-F238E27FC236}">
                  <a16:creationId xmlns:a16="http://schemas.microsoft.com/office/drawing/2014/main" id="{3CDEEB3E-D926-E14F-9CDA-7804A676FEE8}"/>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97117616-37AE-7E45-B767-10A1EAA8BAF8}"/>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CA2CE71-BA27-4949-8C54-E78129F66E41}"/>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135426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Slide with Photo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000F3F-3215-5A45-A03E-AC727D88D02E}"/>
              </a:ext>
            </a:extLst>
          </p:cNvPr>
          <p:cNvSpPr/>
          <p:nvPr userDrawn="1"/>
        </p:nvSpPr>
        <p:spPr>
          <a:xfrm flipV="1">
            <a:off x="1356632" y="-2"/>
            <a:ext cx="5495430" cy="6892757"/>
          </a:xfrm>
          <a:prstGeom prst="rect">
            <a:avLst/>
          </a:prstGeom>
          <a:solidFill>
            <a:srgbClr val="9ED4D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2" name="Picture Placeholder 17">
            <a:extLst>
              <a:ext uri="{FF2B5EF4-FFF2-40B4-BE49-F238E27FC236}">
                <a16:creationId xmlns:a16="http://schemas.microsoft.com/office/drawing/2014/main" id="{18AFA145-402A-1D43-B4EF-7E0A29EDF6FC}"/>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Text Placeholder 17">
            <a:extLst>
              <a:ext uri="{FF2B5EF4-FFF2-40B4-BE49-F238E27FC236}">
                <a16:creationId xmlns:a16="http://schemas.microsoft.com/office/drawing/2014/main" id="{094267F6-51B9-6F44-A139-B0EC46A469E4}"/>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9BFFA626-8117-F746-8855-E663EA82A6D1}"/>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8" name="Group 17">
            <a:extLst>
              <a:ext uri="{FF2B5EF4-FFF2-40B4-BE49-F238E27FC236}">
                <a16:creationId xmlns:a16="http://schemas.microsoft.com/office/drawing/2014/main" id="{3E152361-899C-BF41-8F34-B9BF3DC9144B}"/>
              </a:ext>
            </a:extLst>
          </p:cNvPr>
          <p:cNvGrpSpPr/>
          <p:nvPr userDrawn="1"/>
        </p:nvGrpSpPr>
        <p:grpSpPr>
          <a:xfrm rot="16200000">
            <a:off x="-1025447" y="4518095"/>
            <a:ext cx="3445636" cy="410479"/>
            <a:chOff x="301128" y="6151084"/>
            <a:chExt cx="3144242" cy="374574"/>
          </a:xfrm>
        </p:grpSpPr>
        <p:pic>
          <p:nvPicPr>
            <p:cNvPr id="19" name="Picture 18" descr="Shape&#10;&#10;Description automatically generated with medium confidence">
              <a:extLst>
                <a:ext uri="{FF2B5EF4-FFF2-40B4-BE49-F238E27FC236}">
                  <a16:creationId xmlns:a16="http://schemas.microsoft.com/office/drawing/2014/main" id="{3CDEEB3E-D926-E14F-9CDA-7804A676FEE8}"/>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97117616-37AE-7E45-B767-10A1EAA8BAF8}"/>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CA2CE71-BA27-4949-8C54-E78129F66E41}"/>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480847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356632" y="-2"/>
            <a:ext cx="5495430"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C0B568-8553-E241-9EDA-C0F05E92B9E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23">
            <a:extLst>
              <a:ext uri="{FF2B5EF4-FFF2-40B4-BE49-F238E27FC236}">
                <a16:creationId xmlns:a16="http://schemas.microsoft.com/office/drawing/2014/main" id="{249C99CF-6146-5A4D-8BA5-1D0251E7BE1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2" name="Group 21">
            <a:extLst>
              <a:ext uri="{FF2B5EF4-FFF2-40B4-BE49-F238E27FC236}">
                <a16:creationId xmlns:a16="http://schemas.microsoft.com/office/drawing/2014/main" id="{58465C14-F136-1F41-B962-49365A6CBC26}"/>
              </a:ext>
            </a:extLst>
          </p:cNvPr>
          <p:cNvGrpSpPr/>
          <p:nvPr userDrawn="1"/>
        </p:nvGrpSpPr>
        <p:grpSpPr>
          <a:xfrm rot="16200000">
            <a:off x="-1025447" y="4518095"/>
            <a:ext cx="3445636" cy="410479"/>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6CA64AA9-11EC-8E40-9531-0E3FFD28202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8407A6EB-ABC3-274D-8C95-55C4A78BCF1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DEC38CB-F8BB-244B-803A-CC583EC4AB76}"/>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5685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NAVIGATING TOURISM</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28977" y="418469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67305" y="424188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37260" y="457466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497214" y="418469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5261992"/>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5319187"/>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5651963"/>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5261992"/>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1286010" y="-4"/>
            <a:ext cx="4809990" cy="6892757"/>
          </a:xfrm>
          <a:prstGeom prst="rect">
            <a:avLst/>
          </a:prstGeom>
          <a:solidFill>
            <a:srgbClr val="85D2C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30732772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Overview/Content Slide">
    <p:spTree>
      <p:nvGrpSpPr>
        <p:cNvPr id="1" name=""/>
        <p:cNvGrpSpPr/>
        <p:nvPr/>
      </p:nvGrpSpPr>
      <p:grpSpPr>
        <a:xfrm>
          <a:off x="0" y="0"/>
          <a:ext cx="0" cy="0"/>
          <a:chOff x="0" y="0"/>
          <a:chExt cx="0" cy="0"/>
        </a:xfrm>
      </p:grpSpPr>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28977" y="4184690"/>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67305" y="424188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37260" y="4574661"/>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497214" y="418469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5261992"/>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5319187"/>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5651963"/>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5261992"/>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1286010" y="54820"/>
            <a:ext cx="4809990"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31191981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1" y="1278196"/>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1" y="2776797"/>
            <a:ext cx="4914900" cy="1472928"/>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2783282"/>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37301" y="336277"/>
            <a:ext cx="5113283"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98A2C570-7EFF-9645-9AC9-A2D45AC1D5B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78A861C1-1D07-1B46-A9AF-79FE90164294}"/>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D4D8DCE-A57E-0E47-9CCB-87C68752684D}"/>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B099184E-20E7-7B43-B73E-2F51073FD5D2}"/>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21502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28E03E-E573-114A-9C13-2157A15A837F}"/>
              </a:ext>
            </a:extLst>
          </p:cNvPr>
          <p:cNvSpPr/>
          <p:nvPr userDrawn="1"/>
        </p:nvSpPr>
        <p:spPr>
          <a:xfrm>
            <a:off x="241300" y="0"/>
            <a:ext cx="6151000" cy="6215028"/>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41E08221-81F0-7640-A540-7545968C7F1D}"/>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A982680D-7A79-0B44-AD73-F8C1B3E29F9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E1B46F6A-759B-0D43-AE93-1DDD28B1D162}"/>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3742256F-828A-2D4E-85A5-D47D63151BEC}"/>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9510E3A8-BD3A-5547-B4D4-6BB14A3E6F06}"/>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4B63785F-8E82-9240-85D8-8687E24D54F7}"/>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BFD2F9BD-A5FA-414A-90FC-7649B9CB5463}"/>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3A35C0D0-CA49-734C-BA93-46282C8350BE}"/>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666791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ext / Photo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28E03E-E573-114A-9C13-2157A15A837F}"/>
              </a:ext>
            </a:extLst>
          </p:cNvPr>
          <p:cNvSpPr/>
          <p:nvPr userDrawn="1"/>
        </p:nvSpPr>
        <p:spPr>
          <a:xfrm>
            <a:off x="241300" y="0"/>
            <a:ext cx="6151000" cy="6215028"/>
          </a:xfrm>
          <a:prstGeom prst="rect">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41E08221-81F0-7640-A540-7545968C7F1D}"/>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A982680D-7A79-0B44-AD73-F8C1B3E29F9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E1B46F6A-759B-0D43-AE93-1DDD28B1D162}"/>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3742256F-828A-2D4E-85A5-D47D63151BEC}"/>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9510E3A8-BD3A-5547-B4D4-6BB14A3E6F06}"/>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4B63785F-8E82-9240-85D8-8687E24D54F7}"/>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BFD2F9BD-A5FA-414A-90FC-7649B9CB5463}"/>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3A35C0D0-CA49-734C-BA93-46282C8350BE}"/>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29208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33733E-D795-464D-A1A5-B9D1FC7EE3E9}"/>
              </a:ext>
            </a:extLst>
          </p:cNvPr>
          <p:cNvSpPr/>
          <p:nvPr userDrawn="1"/>
        </p:nvSpPr>
        <p:spPr>
          <a:xfrm>
            <a:off x="241300" y="0"/>
            <a:ext cx="6151000" cy="621502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9D3D66B3-2CAD-6C42-AAD3-BB443A255643}"/>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56E2D971-C8C7-D14D-AABE-B4B5AD9FDC12}"/>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5537A2C5-2D00-2749-8FCE-6266AF17DCE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90C17C07-AA25-3E4D-A81D-1475740FE4C0}"/>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2FCA451E-1731-F74E-8482-094C8A652304}"/>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C3CCC86B-708B-A949-AC9E-DE4F32E8C37C}"/>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739DBF16-C94E-704D-85CA-56E7A626791B}"/>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BFC0A548-B304-F549-883D-832E0848BDCC}"/>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207915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Meet Our Team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19" name="Picture 18" descr="Background pattern&#10;&#10;Description automatically generated">
            <a:extLst>
              <a:ext uri="{FF2B5EF4-FFF2-40B4-BE49-F238E27FC236}">
                <a16:creationId xmlns:a16="http://schemas.microsoft.com/office/drawing/2014/main" id="{A830E649-EC4E-D743-8060-0EA1EC1AA71B}"/>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2" name="Group 21">
            <a:extLst>
              <a:ext uri="{FF2B5EF4-FFF2-40B4-BE49-F238E27FC236}">
                <a16:creationId xmlns:a16="http://schemas.microsoft.com/office/drawing/2014/main" id="{84D70A4D-16BE-BB4C-A00B-01A59941375D}"/>
              </a:ext>
            </a:extLst>
          </p:cNvPr>
          <p:cNvGrpSpPr/>
          <p:nvPr userDrawn="1"/>
        </p:nvGrpSpPr>
        <p:grpSpPr>
          <a:xfrm>
            <a:off x="4480947" y="6257070"/>
            <a:ext cx="3144242" cy="374574"/>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A360E6A2-12DF-B742-BD0E-113BD7C54415}"/>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8BD40448-4E1E-9947-87A5-815C243DEEAA}"/>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97A9133D-7D51-2244-9F7A-9056FA78E29C}"/>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26" name="Text Placeholder 23">
            <a:extLst>
              <a:ext uri="{FF2B5EF4-FFF2-40B4-BE49-F238E27FC236}">
                <a16:creationId xmlns:a16="http://schemas.microsoft.com/office/drawing/2014/main" id="{6B62F49B-C8B1-C141-830A-6FFB7CF4FFC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9964810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eet Our Team - Orang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B458CEA-6775-C542-8654-D33395A969B7}"/>
              </a:ext>
            </a:extLst>
          </p:cNvPr>
          <p:cNvSpPr/>
          <p:nvPr userDrawn="1"/>
        </p:nvSpPr>
        <p:spPr>
          <a:xfrm>
            <a:off x="241300" y="228600"/>
            <a:ext cx="11696700" cy="27178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02DEA743-B449-984C-8670-21635A318646}"/>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924CF65B-C881-A34A-B802-0E1001C95D07}"/>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F3CF7FCA-B9F3-654D-A571-44779EA9FDBE}"/>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BB2F7C97-96D1-AA4B-A86D-542F3A009D19}"/>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1" name="Text Placeholder 17">
            <a:extLst>
              <a:ext uri="{FF2B5EF4-FFF2-40B4-BE49-F238E27FC236}">
                <a16:creationId xmlns:a16="http://schemas.microsoft.com/office/drawing/2014/main" id="{4B3E60E7-1D29-4E4A-BA40-46AB6F537EA3}"/>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2" name="Text Placeholder 23">
            <a:extLst>
              <a:ext uri="{FF2B5EF4-FFF2-40B4-BE49-F238E27FC236}">
                <a16:creationId xmlns:a16="http://schemas.microsoft.com/office/drawing/2014/main" id="{81EEDB30-B325-0A44-80B0-3C30EF0E8D2A}"/>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3" name="Text Placeholder 17">
            <a:extLst>
              <a:ext uri="{FF2B5EF4-FFF2-40B4-BE49-F238E27FC236}">
                <a16:creationId xmlns:a16="http://schemas.microsoft.com/office/drawing/2014/main" id="{562B8363-AB85-D346-93C9-B23F08788288}"/>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4" name="Text Placeholder 23">
            <a:extLst>
              <a:ext uri="{FF2B5EF4-FFF2-40B4-BE49-F238E27FC236}">
                <a16:creationId xmlns:a16="http://schemas.microsoft.com/office/drawing/2014/main" id="{2E2F25D1-855B-F64A-B2B5-1E10C4071248}"/>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5" name="Text Placeholder 17">
            <a:extLst>
              <a:ext uri="{FF2B5EF4-FFF2-40B4-BE49-F238E27FC236}">
                <a16:creationId xmlns:a16="http://schemas.microsoft.com/office/drawing/2014/main" id="{09765F5B-E4B2-C145-8ED5-B969C8D88984}"/>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6" name="Text Placeholder 23">
            <a:extLst>
              <a:ext uri="{FF2B5EF4-FFF2-40B4-BE49-F238E27FC236}">
                <a16:creationId xmlns:a16="http://schemas.microsoft.com/office/drawing/2014/main" id="{7ADF89E8-2F1B-DD48-AD42-A09EEB5E039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7" name="Text Placeholder 17">
            <a:extLst>
              <a:ext uri="{FF2B5EF4-FFF2-40B4-BE49-F238E27FC236}">
                <a16:creationId xmlns:a16="http://schemas.microsoft.com/office/drawing/2014/main" id="{4CAD0C6E-2BBB-1B49-9495-741078E0DC6B}"/>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8" name="Text Placeholder 23">
            <a:extLst>
              <a:ext uri="{FF2B5EF4-FFF2-40B4-BE49-F238E27FC236}">
                <a16:creationId xmlns:a16="http://schemas.microsoft.com/office/drawing/2014/main" id="{C7402AD3-4450-874E-83F4-B0829057D3A1}"/>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49" name="Picture 48" descr="Background pattern&#10;&#10;Description automatically generated">
            <a:extLst>
              <a:ext uri="{FF2B5EF4-FFF2-40B4-BE49-F238E27FC236}">
                <a16:creationId xmlns:a16="http://schemas.microsoft.com/office/drawing/2014/main" id="{F3772813-AB89-4942-B971-E934F8EF307F}"/>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50" name="Group 49">
            <a:extLst>
              <a:ext uri="{FF2B5EF4-FFF2-40B4-BE49-F238E27FC236}">
                <a16:creationId xmlns:a16="http://schemas.microsoft.com/office/drawing/2014/main" id="{028D30CE-0272-2047-A7BF-4AEF2016068B}"/>
              </a:ext>
            </a:extLst>
          </p:cNvPr>
          <p:cNvGrpSpPr/>
          <p:nvPr userDrawn="1"/>
        </p:nvGrpSpPr>
        <p:grpSpPr>
          <a:xfrm>
            <a:off x="4480947" y="6257070"/>
            <a:ext cx="3144242" cy="374574"/>
            <a:chOff x="301128" y="6151084"/>
            <a:chExt cx="3144242" cy="374574"/>
          </a:xfrm>
        </p:grpSpPr>
        <p:pic>
          <p:nvPicPr>
            <p:cNvPr id="51" name="Picture 50" descr="Shape&#10;&#10;Description automatically generated with medium confidence">
              <a:extLst>
                <a:ext uri="{FF2B5EF4-FFF2-40B4-BE49-F238E27FC236}">
                  <a16:creationId xmlns:a16="http://schemas.microsoft.com/office/drawing/2014/main" id="{015E6366-E932-EA41-8840-7F52A53797DD}"/>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76B6F401-E1B9-F74E-BF92-379D6B68A077}"/>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53" name="Picture 52" descr="Shape&#10;&#10;Description automatically generated with medium confidence">
              <a:extLst>
                <a:ext uri="{FF2B5EF4-FFF2-40B4-BE49-F238E27FC236}">
                  <a16:creationId xmlns:a16="http://schemas.microsoft.com/office/drawing/2014/main" id="{1BEF065F-C5BE-6044-846E-0BF9E617AD2B}"/>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54" name="Text Placeholder 23">
            <a:extLst>
              <a:ext uri="{FF2B5EF4-FFF2-40B4-BE49-F238E27FC236}">
                <a16:creationId xmlns:a16="http://schemas.microsoft.com/office/drawing/2014/main" id="{D75FF3E3-41B3-A447-83A6-20889D95070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2736936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a:stretch>
            <a:fillRect/>
          </a:stretch>
        </p:blipFill>
        <p:spPr>
          <a:xfrm>
            <a:off x="572439" y="165981"/>
            <a:ext cx="5768471" cy="2536919"/>
          </a:xfrm>
          <a:prstGeom prst="rect">
            <a:avLst/>
          </a:prstGeom>
        </p:spPr>
      </p:pic>
      <p:sp>
        <p:nvSpPr>
          <p:cNvPr id="23" name="Rectangle 22">
            <a:extLst>
              <a:ext uri="{FF2B5EF4-FFF2-40B4-BE49-F238E27FC236}">
                <a16:creationId xmlns:a16="http://schemas.microsoft.com/office/drawing/2014/main" id="{23FAF6BC-92F1-BF4F-87ED-EB5FDA663DAD}"/>
              </a:ext>
            </a:extLst>
          </p:cNvPr>
          <p:cNvSpPr/>
          <p:nvPr userDrawn="1"/>
        </p:nvSpPr>
        <p:spPr>
          <a:xfrm>
            <a:off x="701913" y="5958576"/>
            <a:ext cx="6589536" cy="600164"/>
          </a:xfrm>
          <a:prstGeom prst="rect">
            <a:avLst/>
          </a:prstGeom>
        </p:spPr>
        <p:txBody>
          <a:bodyPr wrap="square">
            <a:spAutoFit/>
          </a:bodyPr>
          <a:lstStyle/>
          <a:p>
            <a:pPr algn="just">
              <a:tabLst>
                <a:tab pos="2865755" algn="ctr"/>
                <a:tab pos="5731510" algn="r"/>
              </a:tabLst>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42477C97-4AB2-0B46-A1B1-C5A8EC75C110}"/>
              </a:ext>
            </a:extLst>
          </p:cNvPr>
          <p:cNvGrpSpPr/>
          <p:nvPr userDrawn="1"/>
        </p:nvGrpSpPr>
        <p:grpSpPr>
          <a:xfrm>
            <a:off x="9456007" y="5764605"/>
            <a:ext cx="2735993" cy="679345"/>
            <a:chOff x="0" y="0"/>
            <a:chExt cx="2301694" cy="571500"/>
          </a:xfrm>
        </p:grpSpPr>
        <p:sp>
          <p:nvSpPr>
            <p:cNvPr id="25" name="Rectangle 24">
              <a:extLst>
                <a:ext uri="{FF2B5EF4-FFF2-40B4-BE49-F238E27FC236}">
                  <a16:creationId xmlns:a16="http://schemas.microsoft.com/office/drawing/2014/main" id="{7B452FE1-41E3-9240-B0A7-14147065C55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4802A6F-162A-174A-B07A-A9228B9DB5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32847015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5695317"/>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A9EEE3A6-E41F-9343-8972-CCE6D8C8BE4B}"/>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86EFA570-7386-444A-9366-2E9AE1461E93}"/>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0929352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5695317"/>
          </a:xfrm>
          <a:prstGeom prst="rect">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A9EEE3A6-E41F-9343-8972-CCE6D8C8BE4B}"/>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86EFA570-7386-444A-9366-2E9AE1461E93}"/>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28875007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FF1EB1-1309-4A46-87BF-82D78EEFD803}"/>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1664EFE1-B497-2C44-836D-13DAD3DD3A2C}"/>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1B6CEB3A-E751-6847-BA04-8CC6A153902E}"/>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4C15E046-FBBD-D44E-BE82-FB5A81C874AF}"/>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B607C574-6274-1340-BD83-941B889D2787}"/>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C7474F7D-08D9-4A4F-8BED-8FE5435EF22F}"/>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2EFD91A7-2442-B647-9D79-B135CAEC8903}"/>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21" name="Rectangle 20">
            <a:extLst>
              <a:ext uri="{FF2B5EF4-FFF2-40B4-BE49-F238E27FC236}">
                <a16:creationId xmlns:a16="http://schemas.microsoft.com/office/drawing/2014/main" id="{8F57DE52-1CA5-8148-BFB2-EC9FAD62EE46}"/>
              </a:ext>
            </a:extLst>
          </p:cNvPr>
          <p:cNvSpPr/>
          <p:nvPr userDrawn="1"/>
        </p:nvSpPr>
        <p:spPr>
          <a:xfrm>
            <a:off x="241300" y="228600"/>
            <a:ext cx="11696700" cy="5695317"/>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7">
            <a:extLst>
              <a:ext uri="{FF2B5EF4-FFF2-40B4-BE49-F238E27FC236}">
                <a16:creationId xmlns:a16="http://schemas.microsoft.com/office/drawing/2014/main" id="{99D23FD4-22D9-A348-AD7C-04936B6032FD}"/>
              </a:ext>
            </a:extLst>
          </p:cNvPr>
          <p:cNvSpPr>
            <a:spLocks noGrp="1"/>
          </p:cNvSpPr>
          <p:nvPr>
            <p:ph type="body" sz="quarter" idx="19"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3" name="Text Placeholder 23">
            <a:extLst>
              <a:ext uri="{FF2B5EF4-FFF2-40B4-BE49-F238E27FC236}">
                <a16:creationId xmlns:a16="http://schemas.microsoft.com/office/drawing/2014/main" id="{AD49F340-16DB-D94D-B2CC-F61C6DB13FF4}"/>
              </a:ext>
            </a:extLst>
          </p:cNvPr>
          <p:cNvSpPr>
            <a:spLocks noGrp="1"/>
          </p:cNvSpPr>
          <p:nvPr>
            <p:ph type="body" sz="quarter" idx="20"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480BD3C2-A929-824B-88AE-1A7AE40BA37F}"/>
              </a:ext>
            </a:extLst>
          </p:cNvPr>
          <p:cNvGrpSpPr/>
          <p:nvPr userDrawn="1"/>
        </p:nvGrpSpPr>
        <p:grpSpPr>
          <a:xfrm>
            <a:off x="301128" y="6151084"/>
            <a:ext cx="3144242" cy="374574"/>
            <a:chOff x="301128" y="6151084"/>
            <a:chExt cx="3144242" cy="374574"/>
          </a:xfrm>
        </p:grpSpPr>
        <p:pic>
          <p:nvPicPr>
            <p:cNvPr id="25" name="Picture 24" descr="Shape&#10;&#10;Description automatically generated with medium confidence">
              <a:extLst>
                <a:ext uri="{FF2B5EF4-FFF2-40B4-BE49-F238E27FC236}">
                  <a16:creationId xmlns:a16="http://schemas.microsoft.com/office/drawing/2014/main" id="{B74A34EE-2374-C540-A28B-7EA174EF6CD3}"/>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DD8FAC54-9232-E045-A6B7-23DF76A8477D}"/>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7" name="Picture 26" descr="Shape&#10;&#10;Description automatically generated with medium confidence">
              <a:extLst>
                <a:ext uri="{FF2B5EF4-FFF2-40B4-BE49-F238E27FC236}">
                  <a16:creationId xmlns:a16="http://schemas.microsoft.com/office/drawing/2014/main" id="{A13715AD-0039-314E-8903-50DEE005C462}"/>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28" name="Picture 27" descr="A black and white striped pattern&#10;&#10;Description automatically generated with medium confidence">
            <a:extLst>
              <a:ext uri="{FF2B5EF4-FFF2-40B4-BE49-F238E27FC236}">
                <a16:creationId xmlns:a16="http://schemas.microsoft.com/office/drawing/2014/main" id="{5685DB8C-F3D0-1B4B-A9D3-82E6EAF33DD7}"/>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1691836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25" name="Text Placeholder 17">
            <a:extLst>
              <a:ext uri="{FF2B5EF4-FFF2-40B4-BE49-F238E27FC236}">
                <a16:creationId xmlns:a16="http://schemas.microsoft.com/office/drawing/2014/main" id="{6B4D2140-7AF7-2342-8073-6B097681ABCE}"/>
              </a:ext>
            </a:extLst>
          </p:cNvPr>
          <p:cNvSpPr>
            <a:spLocks noGrp="1"/>
          </p:cNvSpPr>
          <p:nvPr>
            <p:ph type="body" sz="quarter" idx="18" hasCustomPrompt="1"/>
          </p:nvPr>
        </p:nvSpPr>
        <p:spPr>
          <a:xfrm>
            <a:off x="389965" y="1757011"/>
            <a:ext cx="11470341" cy="3867704"/>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7" name="Text Placeholder 23">
            <a:extLst>
              <a:ext uri="{FF2B5EF4-FFF2-40B4-BE49-F238E27FC236}">
                <a16:creationId xmlns:a16="http://schemas.microsoft.com/office/drawing/2014/main" id="{971F322A-4522-9546-887C-14B2E32687D2}"/>
              </a:ext>
            </a:extLst>
          </p:cNvPr>
          <p:cNvSpPr>
            <a:spLocks noGrp="1"/>
          </p:cNvSpPr>
          <p:nvPr>
            <p:ph type="body" sz="quarter" idx="16" hasCustomPrompt="1"/>
          </p:nvPr>
        </p:nvSpPr>
        <p:spPr>
          <a:xfrm>
            <a:off x="389965" y="577971"/>
            <a:ext cx="11470341"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3"/>
          <a:srcRect l="-9441" t="-3095" r="10580" b="84089"/>
          <a:stretch/>
        </p:blipFill>
        <p:spPr>
          <a:xfrm>
            <a:off x="7462157" y="5624715"/>
            <a:ext cx="4729844" cy="1233285"/>
          </a:xfrm>
          <a:prstGeom prst="rect">
            <a:avLst/>
          </a:prstGeom>
        </p:spPr>
      </p:pic>
    </p:spTree>
    <p:extLst>
      <p:ext uri="{BB962C8B-B14F-4D97-AF65-F5344CB8AC3E}">
        <p14:creationId xmlns:p14="http://schemas.microsoft.com/office/powerpoint/2010/main" val="29837206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566428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C24EB1E-5404-E04B-891E-E9F528A37F0F}"/>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505FC8DF-8336-F34B-8999-AAC255FAD8BD}"/>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3" name="Text Placeholder 23">
            <a:extLst>
              <a:ext uri="{FF2B5EF4-FFF2-40B4-BE49-F238E27FC236}">
                <a16:creationId xmlns:a16="http://schemas.microsoft.com/office/drawing/2014/main" id="{0177817F-57DC-7240-80F1-CC59CCE45842}"/>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Phone Preview</a:t>
            </a:r>
          </a:p>
        </p:txBody>
      </p:sp>
      <p:grpSp>
        <p:nvGrpSpPr>
          <p:cNvPr id="15" name="Group 14">
            <a:extLst>
              <a:ext uri="{FF2B5EF4-FFF2-40B4-BE49-F238E27FC236}">
                <a16:creationId xmlns:a16="http://schemas.microsoft.com/office/drawing/2014/main" id="{F0465BD3-1025-9F49-8522-FB70AAC86531}"/>
              </a:ext>
            </a:extLst>
          </p:cNvPr>
          <p:cNvGrpSpPr/>
          <p:nvPr userDrawn="1"/>
        </p:nvGrpSpPr>
        <p:grpSpPr>
          <a:xfrm>
            <a:off x="389965" y="6092742"/>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D57993A-3E5D-404A-AB39-79496B88CDD2}"/>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AE759116-7CCE-0D40-9068-BA1C2A542E9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D9CCB61D-5D95-A24C-A8B1-442D5B509AD4}"/>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08775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79527B"/>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79527B"/>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12" name="Group 11">
            <a:extLst>
              <a:ext uri="{FF2B5EF4-FFF2-40B4-BE49-F238E27FC236}">
                <a16:creationId xmlns:a16="http://schemas.microsoft.com/office/drawing/2014/main" id="{EB669F07-E5AA-2E4C-8232-1F8A84B16AED}"/>
              </a:ext>
            </a:extLst>
          </p:cNvPr>
          <p:cNvGrpSpPr/>
          <p:nvPr userDrawn="1"/>
        </p:nvGrpSpPr>
        <p:grpSpPr>
          <a:xfrm rot="16200000">
            <a:off x="-1025447" y="4518095"/>
            <a:ext cx="3445636" cy="410479"/>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431354-5353-184D-A2AF-9201DC949187}"/>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21C85E3B-8801-B64E-B2C3-A0A1E6429BAF}"/>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A83B5A61-DE5E-6A4A-8D2F-27AB520BE9BF}"/>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473358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ullet Slide - Blue">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89D4E793-8F1D-EA46-85FC-26B8B760AC05}"/>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534E92E9-5B03-B646-A7A2-5C2AF2C71F8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81D1C5"/>
                </a:solidFill>
                <a:latin typeface="+mn-lt"/>
              </a:defRPr>
            </a:lvl1pPr>
          </a:lstStyle>
          <a:p>
            <a:pPr lvl="0"/>
            <a:r>
              <a:rPr lang="en-US" dirty="0"/>
              <a:t>TITLE</a:t>
            </a:r>
          </a:p>
        </p:txBody>
      </p:sp>
      <p:cxnSp>
        <p:nvCxnSpPr>
          <p:cNvPr id="15" name="Straight Connector 14">
            <a:extLst>
              <a:ext uri="{FF2B5EF4-FFF2-40B4-BE49-F238E27FC236}">
                <a16:creationId xmlns:a16="http://schemas.microsoft.com/office/drawing/2014/main" id="{65FDDFEB-957D-1241-95D3-379545B7DD40}"/>
              </a:ext>
            </a:extLst>
          </p:cNvPr>
          <p:cNvCxnSpPr>
            <a:cxnSpLocks/>
          </p:cNvCxnSpPr>
          <p:nvPr userDrawn="1"/>
        </p:nvCxnSpPr>
        <p:spPr>
          <a:xfrm>
            <a:off x="5346936" y="-25722"/>
            <a:ext cx="0" cy="6853558"/>
          </a:xfrm>
          <a:prstGeom prst="line">
            <a:avLst/>
          </a:prstGeom>
          <a:ln w="12700">
            <a:solidFill>
              <a:srgbClr val="81D1C5"/>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231BF611-120F-4A4B-A33E-C91A80AB9BB2}"/>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81D1C5"/>
                </a:solidFill>
                <a:latin typeface="+mn-lt"/>
              </a:defRPr>
            </a:lvl1pPr>
          </a:lstStyle>
          <a:p>
            <a:pPr lvl="0"/>
            <a:r>
              <a:rPr lang="en-US" dirty="0"/>
              <a:t>BULLET POINT SLIDE</a:t>
            </a:r>
          </a:p>
        </p:txBody>
      </p:sp>
      <p:sp>
        <p:nvSpPr>
          <p:cNvPr id="19" name="Oval 18">
            <a:extLst>
              <a:ext uri="{FF2B5EF4-FFF2-40B4-BE49-F238E27FC236}">
                <a16:creationId xmlns:a16="http://schemas.microsoft.com/office/drawing/2014/main" id="{86D855F3-5699-A043-817C-399F6E51ED5C}"/>
              </a:ext>
            </a:extLst>
          </p:cNvPr>
          <p:cNvSpPr/>
          <p:nvPr userDrawn="1"/>
        </p:nvSpPr>
        <p:spPr>
          <a:xfrm>
            <a:off x="4783395" y="415207"/>
            <a:ext cx="1154422" cy="115442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0" name="Text Placeholder 23">
            <a:extLst>
              <a:ext uri="{FF2B5EF4-FFF2-40B4-BE49-F238E27FC236}">
                <a16:creationId xmlns:a16="http://schemas.microsoft.com/office/drawing/2014/main" id="{FC3E879B-5606-F04A-AFE5-D35BF4D077A4}"/>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21" name="Group 20">
            <a:extLst>
              <a:ext uri="{FF2B5EF4-FFF2-40B4-BE49-F238E27FC236}">
                <a16:creationId xmlns:a16="http://schemas.microsoft.com/office/drawing/2014/main" id="{60843472-0421-7341-A749-B75E0B63FAD6}"/>
              </a:ext>
            </a:extLst>
          </p:cNvPr>
          <p:cNvGrpSpPr/>
          <p:nvPr userDrawn="1"/>
        </p:nvGrpSpPr>
        <p:grpSpPr>
          <a:xfrm rot="16200000">
            <a:off x="-1025447" y="4518095"/>
            <a:ext cx="3445636" cy="410479"/>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D3C3D585-622F-5D4A-A917-17B2AA7DECCA}"/>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436558EB-1FA9-E848-83A1-E2C2C8DA7F29}"/>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AB5F10CA-8B82-5346-9EBF-6DD16B04AA19}"/>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0897873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ullet Slide - Light Green">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A6E88258-E8BB-0243-982D-D12F9A4BE97B}"/>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D3EECD35-6756-FA41-B826-D6943CDC9CA3}"/>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F27954"/>
                </a:solidFill>
                <a:latin typeface="+mn-lt"/>
              </a:defRPr>
            </a:lvl1pPr>
          </a:lstStyle>
          <a:p>
            <a:pPr lvl="0"/>
            <a:r>
              <a:rPr lang="en-US" dirty="0"/>
              <a:t>TITLE</a:t>
            </a:r>
          </a:p>
        </p:txBody>
      </p:sp>
      <p:cxnSp>
        <p:nvCxnSpPr>
          <p:cNvPr id="15" name="Straight Connector 14">
            <a:extLst>
              <a:ext uri="{FF2B5EF4-FFF2-40B4-BE49-F238E27FC236}">
                <a16:creationId xmlns:a16="http://schemas.microsoft.com/office/drawing/2014/main" id="{2FF493DD-D764-1543-AEBF-90D4711E1DEB}"/>
              </a:ext>
            </a:extLst>
          </p:cNvPr>
          <p:cNvCxnSpPr>
            <a:cxnSpLocks/>
          </p:cNvCxnSpPr>
          <p:nvPr userDrawn="1"/>
        </p:nvCxnSpPr>
        <p:spPr>
          <a:xfrm>
            <a:off x="5346936" y="-25722"/>
            <a:ext cx="0" cy="6853558"/>
          </a:xfrm>
          <a:prstGeom prst="line">
            <a:avLst/>
          </a:prstGeom>
          <a:ln w="12700">
            <a:solidFill>
              <a:srgbClr val="F27954"/>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AE542F0D-4252-7C40-AD55-0302A8BCE5D9}"/>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F27954"/>
                </a:solidFill>
                <a:latin typeface="+mn-lt"/>
              </a:defRPr>
            </a:lvl1pPr>
          </a:lstStyle>
          <a:p>
            <a:pPr lvl="0"/>
            <a:r>
              <a:rPr lang="en-US" dirty="0"/>
              <a:t>BULLET POINT SLIDE</a:t>
            </a:r>
          </a:p>
        </p:txBody>
      </p:sp>
      <p:sp>
        <p:nvSpPr>
          <p:cNvPr id="19" name="Oval 18">
            <a:extLst>
              <a:ext uri="{FF2B5EF4-FFF2-40B4-BE49-F238E27FC236}">
                <a16:creationId xmlns:a16="http://schemas.microsoft.com/office/drawing/2014/main" id="{E278931F-83BE-5942-A253-250F3D64ECD6}"/>
              </a:ext>
            </a:extLst>
          </p:cNvPr>
          <p:cNvSpPr/>
          <p:nvPr userDrawn="1"/>
        </p:nvSpPr>
        <p:spPr>
          <a:xfrm>
            <a:off x="4783395" y="415207"/>
            <a:ext cx="1154422" cy="115442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0" name="Text Placeholder 23">
            <a:extLst>
              <a:ext uri="{FF2B5EF4-FFF2-40B4-BE49-F238E27FC236}">
                <a16:creationId xmlns:a16="http://schemas.microsoft.com/office/drawing/2014/main" id="{19F75B0F-4397-6C4F-B20C-8045C0D4A69A}"/>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21" name="Group 20">
            <a:extLst>
              <a:ext uri="{FF2B5EF4-FFF2-40B4-BE49-F238E27FC236}">
                <a16:creationId xmlns:a16="http://schemas.microsoft.com/office/drawing/2014/main" id="{F933C109-DBF1-8A4C-9411-20B4CDF4C084}"/>
              </a:ext>
            </a:extLst>
          </p:cNvPr>
          <p:cNvGrpSpPr/>
          <p:nvPr userDrawn="1"/>
        </p:nvGrpSpPr>
        <p:grpSpPr>
          <a:xfrm rot="16200000">
            <a:off x="-1025447" y="4518095"/>
            <a:ext cx="3445636" cy="410479"/>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535D7402-19CB-AA46-A253-856FE2736B90}"/>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74CC66E8-ADEE-9B47-9E69-A13A9962399B}"/>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0B0B13DE-DE69-574D-B4AC-842096DCB369}"/>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06445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B">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29080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451061" y="1523534"/>
            <a:ext cx="5278651" cy="697353"/>
          </a:xfrm>
        </p:spPr>
        <p:txBody>
          <a:bodyPr>
            <a:noAutofit/>
          </a:bodyPr>
          <a:lstStyle>
            <a:lvl1pPr marL="0" indent="0" algn="r">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451061" y="905011"/>
            <a:ext cx="5278651" cy="697353"/>
          </a:xfrm>
        </p:spPr>
        <p:txBody>
          <a:bodyPr>
            <a:normAutofit/>
          </a:bodyPr>
          <a:lstStyle>
            <a:lvl1pPr marL="0" indent="0" algn="r">
              <a:buNone/>
              <a:defRPr sz="3600" b="0" i="0">
                <a:solidFill>
                  <a:schemeClr val="bg1"/>
                </a:solidFill>
                <a:latin typeface="+mn-lt"/>
              </a:defRPr>
            </a:lvl1pPr>
          </a:lstStyle>
          <a:p>
            <a:pPr lvl="0"/>
            <a:r>
              <a:rPr lang="en-US" dirty="0"/>
              <a:t>Cover Design 1</a:t>
            </a:r>
          </a:p>
        </p:txBody>
      </p:sp>
      <p:pic>
        <p:nvPicPr>
          <p:cNvPr id="12" name="Picture 11" descr="Background pattern&#10;&#10;Description automatically generated">
            <a:extLst>
              <a:ext uri="{FF2B5EF4-FFF2-40B4-BE49-F238E27FC236}">
                <a16:creationId xmlns:a16="http://schemas.microsoft.com/office/drawing/2014/main" id="{A085DA13-BE92-7349-94F7-D626C05ADEBA}"/>
              </a:ext>
            </a:extLst>
          </p:cNvPr>
          <p:cNvPicPr>
            <a:picLocks noChangeAspect="1"/>
          </p:cNvPicPr>
          <p:nvPr userDrawn="1"/>
        </p:nvPicPr>
        <p:blipFill rotWithShape="1">
          <a:blip r:embed="rId2"/>
          <a:srcRect l="-4379" t="21334" r="4379" b="23494"/>
          <a:stretch/>
        </p:blipFill>
        <p:spPr>
          <a:xfrm>
            <a:off x="6913349" y="2908010"/>
            <a:ext cx="5278651" cy="3949990"/>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B13373BD-2B60-B84B-BD44-7AF1536C4118}"/>
              </a:ext>
            </a:extLst>
          </p:cNvPr>
          <p:cNvPicPr>
            <a:picLocks noChangeAspect="1"/>
          </p:cNvPicPr>
          <p:nvPr userDrawn="1"/>
        </p:nvPicPr>
        <p:blipFill>
          <a:blip r:embed="rId3"/>
          <a:stretch>
            <a:fillRect/>
          </a:stretch>
        </p:blipFill>
        <p:spPr>
          <a:xfrm>
            <a:off x="327530" y="3210197"/>
            <a:ext cx="5491380" cy="2415057"/>
          </a:xfrm>
          <a:prstGeom prst="rect">
            <a:avLst/>
          </a:prstGeom>
        </p:spPr>
      </p:pic>
      <p:grpSp>
        <p:nvGrpSpPr>
          <p:cNvPr id="14" name="Group 13">
            <a:extLst>
              <a:ext uri="{FF2B5EF4-FFF2-40B4-BE49-F238E27FC236}">
                <a16:creationId xmlns:a16="http://schemas.microsoft.com/office/drawing/2014/main" id="{F14CCDB4-0B96-234A-B40D-C7014C966BC5}"/>
              </a:ext>
            </a:extLst>
          </p:cNvPr>
          <p:cNvGrpSpPr/>
          <p:nvPr userDrawn="1"/>
        </p:nvGrpSpPr>
        <p:grpSpPr>
          <a:xfrm>
            <a:off x="9456007" y="5836660"/>
            <a:ext cx="2735993" cy="679345"/>
            <a:chOff x="0" y="0"/>
            <a:chExt cx="2301694" cy="571500"/>
          </a:xfrm>
        </p:grpSpPr>
        <p:sp>
          <p:nvSpPr>
            <p:cNvPr id="15" name="Rectangle 14">
              <a:extLst>
                <a:ext uri="{FF2B5EF4-FFF2-40B4-BE49-F238E27FC236}">
                  <a16:creationId xmlns:a16="http://schemas.microsoft.com/office/drawing/2014/main" id="{DA290F49-107F-0F44-B4DF-1F631F4AB4C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0" name="Picture 19">
              <a:extLst>
                <a:ext uri="{FF2B5EF4-FFF2-40B4-BE49-F238E27FC236}">
                  <a16:creationId xmlns:a16="http://schemas.microsoft.com/office/drawing/2014/main" id="{D835D90F-1131-D449-B02E-EB8DFA97EC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1" name="Rectangle 20">
            <a:extLst>
              <a:ext uri="{FF2B5EF4-FFF2-40B4-BE49-F238E27FC236}">
                <a16:creationId xmlns:a16="http://schemas.microsoft.com/office/drawing/2014/main" id="{83F4E081-09FC-8C48-A9F7-94B5E2802484}"/>
              </a:ext>
            </a:extLst>
          </p:cNvPr>
          <p:cNvSpPr/>
          <p:nvPr userDrawn="1"/>
        </p:nvSpPr>
        <p:spPr>
          <a:xfrm>
            <a:off x="438668" y="5956440"/>
            <a:ext cx="6589536" cy="600164"/>
          </a:xfrm>
          <a:prstGeom prst="rect">
            <a:avLst/>
          </a:prstGeom>
        </p:spPr>
        <p:txBody>
          <a:bodyPr wrap="square">
            <a:spAutoFit/>
          </a:bodyPr>
          <a:lstStyle/>
          <a:p>
            <a:pPr algn="just">
              <a:tabLst>
                <a:tab pos="2865755" algn="ctr"/>
                <a:tab pos="5731510" algn="r"/>
              </a:tabLst>
            </a:pP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50675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6C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595A59"/>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6C0B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pic>
        <p:nvPicPr>
          <p:cNvPr id="18" name="Picture 17" descr="Background pattern&#10;&#10;Description automatically generated">
            <a:extLst>
              <a:ext uri="{FF2B5EF4-FFF2-40B4-BE49-F238E27FC236}">
                <a16:creationId xmlns:a16="http://schemas.microsoft.com/office/drawing/2014/main" id="{D19155DD-F074-824A-8AAA-AA2BEBACE36E}"/>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grpSp>
        <p:nvGrpSpPr>
          <p:cNvPr id="20" name="Group 19">
            <a:extLst>
              <a:ext uri="{FF2B5EF4-FFF2-40B4-BE49-F238E27FC236}">
                <a16:creationId xmlns:a16="http://schemas.microsoft.com/office/drawing/2014/main" id="{4B044EEE-AACA-1842-A0B7-3E39553C52B6}"/>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2BF8E041-4BE7-2249-A6E5-21021A7F9307}"/>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53955A93-9F91-2046-9098-123F37BF105C}"/>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1F8554B-826B-1945-910B-5F81177D9033}"/>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79527B">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pic>
        <p:nvPicPr>
          <p:cNvPr id="16" name="Picture 15" descr="Background pattern&#10;&#10;Description automatically generated">
            <a:extLst>
              <a:ext uri="{FF2B5EF4-FFF2-40B4-BE49-F238E27FC236}">
                <a16:creationId xmlns:a16="http://schemas.microsoft.com/office/drawing/2014/main" id="{FEA500ED-E573-F44F-8E2D-FBFBCF11C4F3}"/>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17" name="Group 16">
            <a:extLst>
              <a:ext uri="{FF2B5EF4-FFF2-40B4-BE49-F238E27FC236}">
                <a16:creationId xmlns:a16="http://schemas.microsoft.com/office/drawing/2014/main" id="{647821C4-FFCA-4B41-BFBC-999C33F87F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F2A86F7A-B2DF-2A4C-B0D6-4DE7A55565D2}"/>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6465CF4D-D685-424E-8760-4AE4FE94745B}"/>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DC4B8C4F-6086-A24D-AD16-5BFBA49C35FF}"/>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pic>
        <p:nvPicPr>
          <p:cNvPr id="14" name="Picture 13" descr="Background pattern&#10;&#10;Description automatically generated">
            <a:extLst>
              <a:ext uri="{FF2B5EF4-FFF2-40B4-BE49-F238E27FC236}">
                <a16:creationId xmlns:a16="http://schemas.microsoft.com/office/drawing/2014/main" id="{082CB709-4D8E-E341-8325-2586DA07EB1A}"/>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E4F88100-9775-6043-AF0D-E5FACD6E8351}"/>
              </a:ext>
            </a:extLst>
          </p:cNvPr>
          <p:cNvGrpSpPr/>
          <p:nvPr userDrawn="1"/>
        </p:nvGrpSpPr>
        <p:grpSpPr>
          <a:xfrm>
            <a:off x="8448790" y="6057987"/>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F5B2C9D-C88B-DB4B-853A-8166BAEADFEE}"/>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F5A7C803-F231-074F-A79D-59AE40AB6CDF}"/>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B238B88-EA73-6D4C-8DA8-E45C24E84C7B}"/>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pic>
        <p:nvPicPr>
          <p:cNvPr id="12" name="Picture 11" descr="Background pattern&#10;&#10;Description automatically generated">
            <a:extLst>
              <a:ext uri="{FF2B5EF4-FFF2-40B4-BE49-F238E27FC236}">
                <a16:creationId xmlns:a16="http://schemas.microsoft.com/office/drawing/2014/main" id="{1DA9D8A1-D1BC-5946-ACBC-9FB72B0C7C0D}"/>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13" name="Group 12">
            <a:extLst>
              <a:ext uri="{FF2B5EF4-FFF2-40B4-BE49-F238E27FC236}">
                <a16:creationId xmlns:a16="http://schemas.microsoft.com/office/drawing/2014/main" id="{828BC76A-457D-1F44-AD11-BBC6F32084AE}"/>
              </a:ext>
            </a:extLst>
          </p:cNvPr>
          <p:cNvGrpSpPr/>
          <p:nvPr userDrawn="1"/>
        </p:nvGrpSpPr>
        <p:grpSpPr>
          <a:xfrm>
            <a:off x="4480947" y="6257070"/>
            <a:ext cx="3144242" cy="374574"/>
            <a:chOff x="301128" y="6151084"/>
            <a:chExt cx="3144242" cy="374574"/>
          </a:xfrm>
        </p:grpSpPr>
        <p:pic>
          <p:nvPicPr>
            <p:cNvPr id="14" name="Picture 13" descr="Shape&#10;&#10;Description automatically generated with medium confidence">
              <a:extLst>
                <a:ext uri="{FF2B5EF4-FFF2-40B4-BE49-F238E27FC236}">
                  <a16:creationId xmlns:a16="http://schemas.microsoft.com/office/drawing/2014/main" id="{1FAFE532-7FE9-2341-994E-F564A36540BE}"/>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D14AE456-E636-5242-9048-B864E64BCC21}"/>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F8DB165-ACF8-D244-9F87-8FE1078BC3F6}"/>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387720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4068" y="1619338"/>
            <a:ext cx="12165015" cy="3845400"/>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5319" y="2707991"/>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602" y="2076638"/>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83823" y="3566496"/>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403" y="2711087"/>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880" y="2079734"/>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28101" y="3569592"/>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5088" y="2694676"/>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9371" y="2063323"/>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53592" y="3553181"/>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9366" y="2697772"/>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649" y="2066419"/>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97870" y="3556277"/>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3" name="Group 22">
            <a:extLst>
              <a:ext uri="{FF2B5EF4-FFF2-40B4-BE49-F238E27FC236}">
                <a16:creationId xmlns:a16="http://schemas.microsoft.com/office/drawing/2014/main" id="{326AF3E1-C679-4748-BAEE-9510BFC2A8F9}"/>
              </a:ext>
            </a:extLst>
          </p:cNvPr>
          <p:cNvGrpSpPr/>
          <p:nvPr userDrawn="1"/>
        </p:nvGrpSpPr>
        <p:grpSpPr>
          <a:xfrm>
            <a:off x="4480947" y="6257070"/>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1C2B182-D34F-594D-859C-C6EA7B9EA4FE}"/>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3BCDAA61-CF49-CE42-9A26-387BE72366D1}"/>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7A77DDA1-DA86-5A41-8C12-2A17E1B40789}"/>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5040658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14760" y="1397635"/>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57859" y="14390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37787" y="1443935"/>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79220" y="14853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34778" y="1450185"/>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81896" y="1491620"/>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45657" y="4003505"/>
            <a:ext cx="2061046" cy="1706886"/>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68119"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68477"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669955"/>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4" name="Picture 13" descr="Background pattern&#10;&#10;Description automatically generated">
            <a:extLst>
              <a:ext uri="{FF2B5EF4-FFF2-40B4-BE49-F238E27FC236}">
                <a16:creationId xmlns:a16="http://schemas.microsoft.com/office/drawing/2014/main" id="{DFDF2DE7-B422-D04E-901E-F7FA328C54C0}"/>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15" name="Group 14">
            <a:extLst>
              <a:ext uri="{FF2B5EF4-FFF2-40B4-BE49-F238E27FC236}">
                <a16:creationId xmlns:a16="http://schemas.microsoft.com/office/drawing/2014/main" id="{C040BCDB-D8E7-8F45-B236-337ECF1F441B}"/>
              </a:ext>
            </a:extLst>
          </p:cNvPr>
          <p:cNvGrpSpPr/>
          <p:nvPr userDrawn="1"/>
        </p:nvGrpSpPr>
        <p:grpSpPr>
          <a:xfrm>
            <a:off x="4480947" y="6257070"/>
            <a:ext cx="3144242" cy="374574"/>
            <a:chOff x="301128" y="6151084"/>
            <a:chExt cx="3144242" cy="374574"/>
          </a:xfrm>
        </p:grpSpPr>
        <p:pic>
          <p:nvPicPr>
            <p:cNvPr id="16" name="Picture 15" descr="Shape&#10;&#10;Description automatically generated with medium confidence">
              <a:extLst>
                <a:ext uri="{FF2B5EF4-FFF2-40B4-BE49-F238E27FC236}">
                  <a16:creationId xmlns:a16="http://schemas.microsoft.com/office/drawing/2014/main" id="{97FEBD70-5E7B-C14A-91D6-7F03CB041106}"/>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A734B6A7-3279-F54C-AFF7-6E9E028CB471}"/>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F05A5859-E4C3-D548-A7FA-37174A79163A}"/>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CD0A6461-BAB4-A74B-A2C2-98B77040324B}"/>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9A8F6B1F-EEB7-4F47-95ED-E6D4CE3B15C3}"/>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57B2FF8-9BD1-774C-BB36-DC87E6CB5855}"/>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00F656C7-906A-914C-B510-4CA191307B8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7916804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ED4D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ED4D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FB3B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FB3B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96669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C3A7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C3A7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96669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CD0A6461-BAB4-A74B-A2C2-98B77040324B}"/>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9A8F6B1F-EEB7-4F47-95ED-E6D4CE3B15C3}"/>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57B2FF8-9BD1-774C-BB36-DC87E6CB5855}"/>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00F656C7-906A-914C-B510-4CA191307B8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3100505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934587"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4003560"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6823510"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6864943"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9719403"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9766521"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366548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553842"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9453102"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CD0A6461-BAB4-A74B-A2C2-98B77040324B}"/>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9A8F6B1F-EEB7-4F47-95ED-E6D4CE3B15C3}"/>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57B2FF8-9BD1-774C-BB36-DC87E6CB5855}"/>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00F656C7-906A-914C-B510-4CA191307B8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3531535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pic>
        <p:nvPicPr>
          <p:cNvPr id="20" name="Picture 19" descr="Background pattern&#10;&#10;Description automatically generated">
            <a:extLst>
              <a:ext uri="{FF2B5EF4-FFF2-40B4-BE49-F238E27FC236}">
                <a16:creationId xmlns:a16="http://schemas.microsoft.com/office/drawing/2014/main" id="{9F42FD05-A835-0F49-B763-180CD8F99CD0}"/>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26A4E538-0F3B-8E49-8D92-77B70D92F0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B01746DB-6733-EF4A-97E8-B81FDCBF8AC3}"/>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2F775010-5534-1C41-A2CB-FA305565AC52}"/>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84CF8697-FDF1-5B4D-BA62-705F8E7C001F}"/>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C">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11884BB-997E-344B-8413-D683F57FB3A0}"/>
              </a:ext>
            </a:extLst>
          </p:cNvPr>
          <p:cNvSpPr/>
          <p:nvPr userDrawn="1"/>
        </p:nvSpPr>
        <p:spPr>
          <a:xfrm>
            <a:off x="1" y="3216492"/>
            <a:ext cx="7588332" cy="244898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11" name="Picture 10" descr="A picture containing text&#10;&#10;Description automatically generated">
            <a:extLst>
              <a:ext uri="{FF2B5EF4-FFF2-40B4-BE49-F238E27FC236}">
                <a16:creationId xmlns:a16="http://schemas.microsoft.com/office/drawing/2014/main" id="{7FC8D39A-AD8A-D84D-B4D3-5FC3D1109232}"/>
              </a:ext>
            </a:extLst>
          </p:cNvPr>
          <p:cNvPicPr>
            <a:picLocks noChangeAspect="1"/>
          </p:cNvPicPr>
          <p:nvPr userDrawn="1"/>
        </p:nvPicPr>
        <p:blipFill>
          <a:blip r:embed="rId2"/>
          <a:stretch>
            <a:fillRect/>
          </a:stretch>
        </p:blipFill>
        <p:spPr>
          <a:xfrm>
            <a:off x="458207" y="618245"/>
            <a:ext cx="5768471" cy="2536919"/>
          </a:xfrm>
          <a:prstGeom prst="rect">
            <a:avLst/>
          </a:prstGeom>
        </p:spPr>
      </p:pic>
      <p:sp>
        <p:nvSpPr>
          <p:cNvPr id="12" name="Text Placeholder 23">
            <a:extLst>
              <a:ext uri="{FF2B5EF4-FFF2-40B4-BE49-F238E27FC236}">
                <a16:creationId xmlns:a16="http://schemas.microsoft.com/office/drawing/2014/main" id="{325E3A2F-3B31-374C-8F7E-1CEDCD0B0F45}"/>
              </a:ext>
            </a:extLst>
          </p:cNvPr>
          <p:cNvSpPr>
            <a:spLocks noGrp="1"/>
          </p:cNvSpPr>
          <p:nvPr>
            <p:ph type="body" sz="quarter" idx="15" hasCustomPrompt="1"/>
          </p:nvPr>
        </p:nvSpPr>
        <p:spPr>
          <a:xfrm>
            <a:off x="817349" y="433410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14" name="Text Placeholder 23">
            <a:extLst>
              <a:ext uri="{FF2B5EF4-FFF2-40B4-BE49-F238E27FC236}">
                <a16:creationId xmlns:a16="http://schemas.microsoft.com/office/drawing/2014/main" id="{DAE6BF58-63A1-9E49-ABC8-7ED221E4AFE0}"/>
              </a:ext>
            </a:extLst>
          </p:cNvPr>
          <p:cNvSpPr>
            <a:spLocks noGrp="1"/>
          </p:cNvSpPr>
          <p:nvPr>
            <p:ph type="body" sz="quarter" idx="16" hasCustomPrompt="1"/>
          </p:nvPr>
        </p:nvSpPr>
        <p:spPr>
          <a:xfrm>
            <a:off x="817349" y="371558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15" name="Picture 14" descr="Background pattern&#10;&#10;Description automatically generated">
            <a:extLst>
              <a:ext uri="{FF2B5EF4-FFF2-40B4-BE49-F238E27FC236}">
                <a16:creationId xmlns:a16="http://schemas.microsoft.com/office/drawing/2014/main" id="{B36D93A7-1507-064F-8819-990C75B46507}"/>
              </a:ext>
            </a:extLst>
          </p:cNvPr>
          <p:cNvPicPr>
            <a:picLocks noChangeAspect="1"/>
          </p:cNvPicPr>
          <p:nvPr userDrawn="1"/>
        </p:nvPicPr>
        <p:blipFill rotWithShape="1">
          <a:blip r:embed="rId3"/>
          <a:srcRect l="-9814" t="19121" r="22819" b="-6116"/>
          <a:stretch/>
        </p:blipFill>
        <p:spPr>
          <a:xfrm>
            <a:off x="7883236" y="0"/>
            <a:ext cx="4308763" cy="5844179"/>
          </a:xfrm>
          <a:prstGeom prst="rect">
            <a:avLst/>
          </a:prstGeom>
        </p:spPr>
      </p:pic>
      <p:grpSp>
        <p:nvGrpSpPr>
          <p:cNvPr id="23" name="Group 22">
            <a:extLst>
              <a:ext uri="{FF2B5EF4-FFF2-40B4-BE49-F238E27FC236}">
                <a16:creationId xmlns:a16="http://schemas.microsoft.com/office/drawing/2014/main" id="{015CF2B6-71B6-C144-97B3-85B654F2E8E5}"/>
              </a:ext>
            </a:extLst>
          </p:cNvPr>
          <p:cNvGrpSpPr/>
          <p:nvPr userDrawn="1"/>
        </p:nvGrpSpPr>
        <p:grpSpPr>
          <a:xfrm>
            <a:off x="9274983" y="5918985"/>
            <a:ext cx="2735993" cy="679345"/>
            <a:chOff x="0" y="0"/>
            <a:chExt cx="2301694" cy="571500"/>
          </a:xfrm>
        </p:grpSpPr>
        <p:sp>
          <p:nvSpPr>
            <p:cNvPr id="24" name="Rectangle 23">
              <a:extLst>
                <a:ext uri="{FF2B5EF4-FFF2-40B4-BE49-F238E27FC236}">
                  <a16:creationId xmlns:a16="http://schemas.microsoft.com/office/drawing/2014/main" id="{79643032-E2A4-D844-9FD2-5E25AFF84D9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5" name="Picture 24">
              <a:extLst>
                <a:ext uri="{FF2B5EF4-FFF2-40B4-BE49-F238E27FC236}">
                  <a16:creationId xmlns:a16="http://schemas.microsoft.com/office/drawing/2014/main" id="{4F47FE63-EE52-1F4E-9D94-414C0911281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6" name="Rectangle 25">
            <a:extLst>
              <a:ext uri="{FF2B5EF4-FFF2-40B4-BE49-F238E27FC236}">
                <a16:creationId xmlns:a16="http://schemas.microsoft.com/office/drawing/2014/main" id="{2EF4846B-42E7-5548-94E9-53B497BB9DE9}"/>
              </a:ext>
            </a:extLst>
          </p:cNvPr>
          <p:cNvSpPr/>
          <p:nvPr userDrawn="1"/>
        </p:nvSpPr>
        <p:spPr>
          <a:xfrm>
            <a:off x="701913" y="5958576"/>
            <a:ext cx="6589536" cy="600164"/>
          </a:xfrm>
          <a:prstGeom prst="rect">
            <a:avLst/>
          </a:prstGeom>
        </p:spPr>
        <p:txBody>
          <a:bodyPr wrap="square">
            <a:spAutoFit/>
          </a:bodyPr>
          <a:lstStyle/>
          <a:p>
            <a:pPr algn="just">
              <a:tabLst>
                <a:tab pos="2865755" algn="ctr"/>
                <a:tab pos="5731510" algn="r"/>
              </a:tabLst>
            </a:pP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en-IE"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79323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79527B"/>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81D1C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F27954"/>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9163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479E9B88-6DE8-454D-AFD7-A7F97B75CF2E}"/>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AE93F104-83BC-9E4A-864E-7C3470F77C8A}"/>
              </a:ext>
            </a:extLst>
          </p:cNvPr>
          <p:cNvGrpSpPr/>
          <p:nvPr userDrawn="1"/>
        </p:nvGrpSpPr>
        <p:grpSpPr>
          <a:xfrm>
            <a:off x="4480947" y="6257070"/>
            <a:ext cx="3144242" cy="374574"/>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36E8FA08-D740-6B4E-B591-70648AF5ECFB}"/>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76875CC8-01D3-1140-AF8B-7FAF12D26785}"/>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BE5579A2-1E31-2045-AF2C-37E51B445440}"/>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5" name="Picture 14" descr="Background pattern&#10;&#10;Description automatically generated">
            <a:extLst>
              <a:ext uri="{FF2B5EF4-FFF2-40B4-BE49-F238E27FC236}">
                <a16:creationId xmlns:a16="http://schemas.microsoft.com/office/drawing/2014/main" id="{46125441-B979-6944-9D51-62A1979A3823}"/>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16" name="Group 15">
            <a:extLst>
              <a:ext uri="{FF2B5EF4-FFF2-40B4-BE49-F238E27FC236}">
                <a16:creationId xmlns:a16="http://schemas.microsoft.com/office/drawing/2014/main" id="{0127E12F-CA73-E545-B95D-E91AA44745A4}"/>
              </a:ext>
            </a:extLst>
          </p:cNvPr>
          <p:cNvGrpSpPr/>
          <p:nvPr userDrawn="1"/>
        </p:nvGrpSpPr>
        <p:grpSpPr>
          <a:xfrm>
            <a:off x="4480947" y="6257070"/>
            <a:ext cx="3144242" cy="374574"/>
            <a:chOff x="301128" y="6151084"/>
            <a:chExt cx="3144242" cy="374574"/>
          </a:xfrm>
        </p:grpSpPr>
        <p:pic>
          <p:nvPicPr>
            <p:cNvPr id="17" name="Picture 16" descr="Shape&#10;&#10;Description automatically generated with medium confidence">
              <a:extLst>
                <a:ext uri="{FF2B5EF4-FFF2-40B4-BE49-F238E27FC236}">
                  <a16:creationId xmlns:a16="http://schemas.microsoft.com/office/drawing/2014/main" id="{747B0FDE-4EF6-204A-9241-A375276053D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8555014E-6684-DC44-B068-A4A005BC9B3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7ADD1C03-6D79-0F46-8093-825F3D360B5F}"/>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3"/>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5" y="9663992"/>
              <a:ext cx="142510"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7" y="2953714"/>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8" y="70699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59" y="525270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5" y="4198813"/>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0" y="171132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pic>
        <p:nvPicPr>
          <p:cNvPr id="75" name="Picture 74" descr="Background pattern&#10;&#10;Description automatically generated">
            <a:extLst>
              <a:ext uri="{FF2B5EF4-FFF2-40B4-BE49-F238E27FC236}">
                <a16:creationId xmlns:a16="http://schemas.microsoft.com/office/drawing/2014/main" id="{2C9ACBC7-24B1-C444-9224-434275C1A3F8}"/>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grpSp>
        <p:nvGrpSpPr>
          <p:cNvPr id="76" name="Group 75">
            <a:extLst>
              <a:ext uri="{FF2B5EF4-FFF2-40B4-BE49-F238E27FC236}">
                <a16:creationId xmlns:a16="http://schemas.microsoft.com/office/drawing/2014/main" id="{D64F2DB8-459C-704C-A786-40E72B4290B2}"/>
              </a:ext>
            </a:extLst>
          </p:cNvPr>
          <p:cNvGrpSpPr/>
          <p:nvPr userDrawn="1"/>
        </p:nvGrpSpPr>
        <p:grpSpPr>
          <a:xfrm>
            <a:off x="389965" y="6092742"/>
            <a:ext cx="3144242" cy="374574"/>
            <a:chOff x="301128" y="6151084"/>
            <a:chExt cx="3144242" cy="374574"/>
          </a:xfrm>
        </p:grpSpPr>
        <p:pic>
          <p:nvPicPr>
            <p:cNvPr id="79" name="Picture 78" descr="Shape&#10;&#10;Description automatically generated with medium confidence">
              <a:extLst>
                <a:ext uri="{FF2B5EF4-FFF2-40B4-BE49-F238E27FC236}">
                  <a16:creationId xmlns:a16="http://schemas.microsoft.com/office/drawing/2014/main" id="{03FC1F4D-6043-3E48-8C8E-4CE00785D89F}"/>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80" name="Picture 79" descr="Shape&#10;&#10;Description automatically generated with medium confidence">
              <a:extLst>
                <a:ext uri="{FF2B5EF4-FFF2-40B4-BE49-F238E27FC236}">
                  <a16:creationId xmlns:a16="http://schemas.microsoft.com/office/drawing/2014/main" id="{41BD9014-E1B3-7649-8D5C-9DEAA17B4F7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81" name="Picture 80" descr="Shape&#10;&#10;Description automatically generated with medium confidence">
              <a:extLst>
                <a:ext uri="{FF2B5EF4-FFF2-40B4-BE49-F238E27FC236}">
                  <a16:creationId xmlns:a16="http://schemas.microsoft.com/office/drawing/2014/main" id="{0F97C3EE-A966-BD42-B950-50D2A0785CB8}"/>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825312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pic>
        <p:nvPicPr>
          <p:cNvPr id="32" name="Picture 31" descr="Background pattern&#10;&#10;Description automatically generated">
            <a:extLst>
              <a:ext uri="{FF2B5EF4-FFF2-40B4-BE49-F238E27FC236}">
                <a16:creationId xmlns:a16="http://schemas.microsoft.com/office/drawing/2014/main" id="{86082134-F67D-1B43-B573-E83A85ABF2E7}"/>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grpSp>
        <p:nvGrpSpPr>
          <p:cNvPr id="34" name="Group 33">
            <a:extLst>
              <a:ext uri="{FF2B5EF4-FFF2-40B4-BE49-F238E27FC236}">
                <a16:creationId xmlns:a16="http://schemas.microsoft.com/office/drawing/2014/main" id="{CC0FF58B-0A14-4541-9BFA-8940EC5B8047}"/>
              </a:ext>
            </a:extLst>
          </p:cNvPr>
          <p:cNvGrpSpPr/>
          <p:nvPr userDrawn="1"/>
        </p:nvGrpSpPr>
        <p:grpSpPr>
          <a:xfrm>
            <a:off x="389965" y="6092742"/>
            <a:ext cx="3144242" cy="374574"/>
            <a:chOff x="301128" y="6151084"/>
            <a:chExt cx="3144242" cy="374574"/>
          </a:xfrm>
        </p:grpSpPr>
        <p:pic>
          <p:nvPicPr>
            <p:cNvPr id="37" name="Picture 36" descr="Shape&#10;&#10;Description automatically generated with medium confidence">
              <a:extLst>
                <a:ext uri="{FF2B5EF4-FFF2-40B4-BE49-F238E27FC236}">
                  <a16:creationId xmlns:a16="http://schemas.microsoft.com/office/drawing/2014/main" id="{7C5FF409-16BF-DA45-B703-C9A7A027EF13}"/>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38" name="Picture 37" descr="Shape&#10;&#10;Description automatically generated with medium confidence">
              <a:extLst>
                <a:ext uri="{FF2B5EF4-FFF2-40B4-BE49-F238E27FC236}">
                  <a16:creationId xmlns:a16="http://schemas.microsoft.com/office/drawing/2014/main" id="{BF661B42-ABAD-AD4E-98C2-D6BF9AB3A953}"/>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9" name="Picture 38" descr="Shape&#10;&#10;Description automatically generated with medium confidence">
              <a:extLst>
                <a:ext uri="{FF2B5EF4-FFF2-40B4-BE49-F238E27FC236}">
                  <a16:creationId xmlns:a16="http://schemas.microsoft.com/office/drawing/2014/main" id="{842A0DF2-226F-1945-8C73-70D512F2B907}"/>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40" name="Text Placeholder 17">
            <a:extLst>
              <a:ext uri="{FF2B5EF4-FFF2-40B4-BE49-F238E27FC236}">
                <a16:creationId xmlns:a16="http://schemas.microsoft.com/office/drawing/2014/main" id="{4C27E1F7-AB4B-8248-A351-91D3BC133705}"/>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41" name="Text Placeholder 17">
            <a:extLst>
              <a:ext uri="{FF2B5EF4-FFF2-40B4-BE49-F238E27FC236}">
                <a16:creationId xmlns:a16="http://schemas.microsoft.com/office/drawing/2014/main" id="{21D5E517-A4FB-344E-9AFB-933FD5A1B05C}"/>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42" name="Text Placeholder 17">
            <a:extLst>
              <a:ext uri="{FF2B5EF4-FFF2-40B4-BE49-F238E27FC236}">
                <a16:creationId xmlns:a16="http://schemas.microsoft.com/office/drawing/2014/main" id="{700D390C-DEFF-7B4C-9752-5D3269B62BC5}"/>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43" name="Text Placeholder 17">
            <a:extLst>
              <a:ext uri="{FF2B5EF4-FFF2-40B4-BE49-F238E27FC236}">
                <a16:creationId xmlns:a16="http://schemas.microsoft.com/office/drawing/2014/main" id="{7BCFCD34-BCDB-0E4B-ACDE-FDA7D0D42A49}"/>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595A59"/>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91639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30" name="Picture 29" descr="Background pattern&#10;&#10;Description automatically generated">
            <a:extLst>
              <a:ext uri="{FF2B5EF4-FFF2-40B4-BE49-F238E27FC236}">
                <a16:creationId xmlns:a16="http://schemas.microsoft.com/office/drawing/2014/main" id="{06186F3B-2AFF-4346-942C-585AF26F9B9E}"/>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grpSp>
        <p:nvGrpSpPr>
          <p:cNvPr id="49" name="Group 48">
            <a:extLst>
              <a:ext uri="{FF2B5EF4-FFF2-40B4-BE49-F238E27FC236}">
                <a16:creationId xmlns:a16="http://schemas.microsoft.com/office/drawing/2014/main" id="{D5EDB684-CD36-0140-A48B-73E83AE2C52D}"/>
              </a:ext>
            </a:extLst>
          </p:cNvPr>
          <p:cNvGrpSpPr/>
          <p:nvPr userDrawn="1"/>
        </p:nvGrpSpPr>
        <p:grpSpPr>
          <a:xfrm>
            <a:off x="389965" y="6092742"/>
            <a:ext cx="3144242" cy="374574"/>
            <a:chOff x="301128" y="6151084"/>
            <a:chExt cx="3144242" cy="374574"/>
          </a:xfrm>
        </p:grpSpPr>
        <p:pic>
          <p:nvPicPr>
            <p:cNvPr id="50" name="Picture 49" descr="Shape&#10;&#10;Description automatically generated with medium confidence">
              <a:extLst>
                <a:ext uri="{FF2B5EF4-FFF2-40B4-BE49-F238E27FC236}">
                  <a16:creationId xmlns:a16="http://schemas.microsoft.com/office/drawing/2014/main" id="{ACD3B0C5-CFB3-B04F-AC62-7FFA3AF6274C}"/>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51" name="Picture 50" descr="Shape&#10;&#10;Description automatically generated with medium confidence">
              <a:extLst>
                <a:ext uri="{FF2B5EF4-FFF2-40B4-BE49-F238E27FC236}">
                  <a16:creationId xmlns:a16="http://schemas.microsoft.com/office/drawing/2014/main" id="{9479B3AD-6B7A-584E-8F28-61AC5C01D21F}"/>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CF27B34D-F7DE-9F4C-92D3-6BF627175DEF}"/>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pic>
        <p:nvPicPr>
          <p:cNvPr id="33" name="Picture 32" descr="Background pattern&#10;&#10;Description automatically generated">
            <a:extLst>
              <a:ext uri="{FF2B5EF4-FFF2-40B4-BE49-F238E27FC236}">
                <a16:creationId xmlns:a16="http://schemas.microsoft.com/office/drawing/2014/main" id="{D9300ACB-C92D-664B-A68C-9FC1C82B0B44}"/>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nvGrpSpPr>
          <p:cNvPr id="27" name="Group 26">
            <a:extLst>
              <a:ext uri="{FF2B5EF4-FFF2-40B4-BE49-F238E27FC236}">
                <a16:creationId xmlns:a16="http://schemas.microsoft.com/office/drawing/2014/main" id="{95B40CD0-7A91-CF4A-AD77-9398E53ED4C2}"/>
              </a:ext>
            </a:extLst>
          </p:cNvPr>
          <p:cNvGrpSpPr/>
          <p:nvPr userDrawn="1"/>
        </p:nvGrpSpPr>
        <p:grpSpPr>
          <a:xfrm>
            <a:off x="389965" y="6092742"/>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99567171-8F5D-2246-9C70-6C5AF6CA3AD2}"/>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13B666C6-CC20-A44F-A5A6-1297BB75A761}"/>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351A8E25-A44E-9E48-BC47-C499B6C3C263}"/>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4 point icon graph">
    <p:spTree>
      <p:nvGrpSpPr>
        <p:cNvPr id="1" name=""/>
        <p:cNvGrpSpPr/>
        <p:nvPr/>
      </p:nvGrpSpPr>
      <p:grpSpPr>
        <a:xfrm>
          <a:off x="0" y="0"/>
          <a:ext cx="0" cy="0"/>
          <a:chOff x="0" y="0"/>
          <a:chExt cx="0" cy="0"/>
        </a:xfrm>
      </p:grpSpPr>
      <p:sp>
        <p:nvSpPr>
          <p:cNvPr id="105" name="Freeform 104">
            <a:extLst>
              <a:ext uri="{FF2B5EF4-FFF2-40B4-BE49-F238E27FC236}">
                <a16:creationId xmlns:a16="http://schemas.microsoft.com/office/drawing/2014/main" id="{337311E9-3EFE-D343-B68E-E469AF748125}"/>
              </a:ext>
            </a:extLst>
          </p:cNvPr>
          <p:cNvSpPr/>
          <p:nvPr userDrawn="1"/>
        </p:nvSpPr>
        <p:spPr>
          <a:xfrm>
            <a:off x="1" y="3983743"/>
            <a:ext cx="2493639" cy="302041"/>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pic>
        <p:nvPicPr>
          <p:cNvPr id="33" name="Picture 32" descr="Background pattern&#10;&#10;Description automatically generated">
            <a:extLst>
              <a:ext uri="{FF2B5EF4-FFF2-40B4-BE49-F238E27FC236}">
                <a16:creationId xmlns:a16="http://schemas.microsoft.com/office/drawing/2014/main" id="{D9300ACB-C92D-664B-A68C-9FC1C82B0B44}"/>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sp>
        <p:nvSpPr>
          <p:cNvPr id="49" name="Freeform 48">
            <a:extLst>
              <a:ext uri="{FF2B5EF4-FFF2-40B4-BE49-F238E27FC236}">
                <a16:creationId xmlns:a16="http://schemas.microsoft.com/office/drawing/2014/main" id="{C2DB8636-C798-AD47-8DC9-47814E3387DD}"/>
              </a:ext>
            </a:extLst>
          </p:cNvPr>
          <p:cNvSpPr/>
          <p:nvPr/>
        </p:nvSpPr>
        <p:spPr>
          <a:xfrm>
            <a:off x="2983967" y="4006711"/>
            <a:ext cx="2969261" cy="255676"/>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2595982" y="398132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2661664" y="404700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userDrawn="1"/>
        </p:nvSpPr>
        <p:spPr>
          <a:xfrm>
            <a:off x="2073577" y="2361634"/>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398132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404700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447470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3269" y="3983743"/>
            <a:ext cx="4182983" cy="278643"/>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10733462" y="398132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10800672" y="404700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10212585" y="235300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2395498" y="3999935"/>
            <a:ext cx="190937" cy="259675"/>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287540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456609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165204" y="4460030"/>
            <a:ext cx="3914472" cy="15106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8031191" y="4473185"/>
            <a:ext cx="3995605" cy="15106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4442604" y="2199736"/>
            <a:ext cx="4088921" cy="1619033"/>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27" name="Group 26">
            <a:extLst>
              <a:ext uri="{FF2B5EF4-FFF2-40B4-BE49-F238E27FC236}">
                <a16:creationId xmlns:a16="http://schemas.microsoft.com/office/drawing/2014/main" id="{95B40CD0-7A91-CF4A-AD77-9398E53ED4C2}"/>
              </a:ext>
            </a:extLst>
          </p:cNvPr>
          <p:cNvGrpSpPr/>
          <p:nvPr userDrawn="1"/>
        </p:nvGrpSpPr>
        <p:grpSpPr>
          <a:xfrm>
            <a:off x="389965" y="6092742"/>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99567171-8F5D-2246-9C70-6C5AF6CA3AD2}"/>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13B666C6-CC20-A44F-A5A6-1297BB75A761}"/>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351A8E25-A44E-9E48-BC47-C499B6C3C263}"/>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4245868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82216"/>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4_1 Standardseite">
    <p:spTree>
      <p:nvGrpSpPr>
        <p:cNvPr id="1" name=""/>
        <p:cNvGrpSpPr/>
        <p:nvPr/>
      </p:nvGrpSpPr>
      <p:grpSpPr>
        <a:xfrm>
          <a:off x="0" y="0"/>
          <a:ext cx="0" cy="0"/>
          <a:chOff x="0" y="0"/>
          <a:chExt cx="0" cy="0"/>
        </a:xfrm>
      </p:grpSpPr>
      <p:sp>
        <p:nvSpPr>
          <p:cNvPr id="7" name="Inhaltsplatzhalter 6">
            <a:extLst>
              <a:ext uri="{FF2B5EF4-FFF2-40B4-BE49-F238E27FC236}">
                <a16:creationId xmlns:a16="http://schemas.microsoft.com/office/drawing/2014/main" id="{72C2BED2-FD12-44AB-846B-94B05CC9DBB8}"/>
              </a:ext>
            </a:extLst>
          </p:cNvPr>
          <p:cNvSpPr>
            <a:spLocks noGrp="1"/>
          </p:cNvSpPr>
          <p:nvPr>
            <p:ph sz="quarter" idx="13" hasCustomPrompt="1"/>
          </p:nvPr>
        </p:nvSpPr>
        <p:spPr>
          <a:xfrm>
            <a:off x="3752490" y="1637401"/>
            <a:ext cx="8007709" cy="4615273"/>
          </a:xfrm>
        </p:spPr>
        <p:txBody>
          <a:bodyPr>
            <a:normAutofit/>
          </a:bodyPr>
          <a:lstStyle>
            <a:lvl1pPr marL="0" indent="0">
              <a:buNone/>
              <a:defRPr sz="1800">
                <a:solidFill>
                  <a:srgbClr val="595A59"/>
                </a:solidFill>
              </a:defRPr>
            </a:lvl1pPr>
            <a:lvl2pPr>
              <a:defRPr>
                <a:solidFill>
                  <a:srgbClr val="595A59"/>
                </a:solidFill>
              </a:defRPr>
            </a:lvl2pPr>
            <a:lvl3pPr>
              <a:defRPr>
                <a:solidFill>
                  <a:srgbClr val="595A59"/>
                </a:solidFill>
              </a:defRPr>
            </a:lvl3pPr>
            <a:lvl4pPr>
              <a:defRPr>
                <a:solidFill>
                  <a:srgbClr val="595A59"/>
                </a:solidFill>
              </a:defRPr>
            </a:lvl4pPr>
            <a:lvl5pPr>
              <a:defRPr>
                <a:solidFill>
                  <a:srgbClr val="595A59"/>
                </a:solidFill>
              </a:defRPr>
            </a:lvl5pPr>
          </a:lstStyle>
          <a:p>
            <a:pPr lvl="0"/>
            <a:r>
              <a:rPr lang="en-GB" dirty="0"/>
              <a:t>Text</a:t>
            </a:r>
          </a:p>
        </p:txBody>
      </p:sp>
      <p:sp>
        <p:nvSpPr>
          <p:cNvPr id="15" name="Inhaltsplatzhalter 6">
            <a:extLst>
              <a:ext uri="{FF2B5EF4-FFF2-40B4-BE49-F238E27FC236}">
                <a16:creationId xmlns:a16="http://schemas.microsoft.com/office/drawing/2014/main" id="{030E0CCA-5F20-4E41-8656-567E177A888C}"/>
              </a:ext>
            </a:extLst>
          </p:cNvPr>
          <p:cNvSpPr>
            <a:spLocks noGrp="1"/>
          </p:cNvSpPr>
          <p:nvPr>
            <p:ph sz="quarter" idx="19" hasCustomPrompt="1"/>
          </p:nvPr>
        </p:nvSpPr>
        <p:spPr>
          <a:xfrm>
            <a:off x="389965" y="1637401"/>
            <a:ext cx="3189996" cy="4606643"/>
          </a:xfrm>
        </p:spPr>
        <p:txBody>
          <a:bodyPr anchor="ctr">
            <a:normAutofit/>
          </a:bodyPr>
          <a:lstStyle>
            <a:lvl1pPr marL="0" indent="0" algn="l">
              <a:lnSpc>
                <a:spcPct val="100000"/>
              </a:lnSpc>
              <a:spcBef>
                <a:spcPts val="600"/>
              </a:spcBef>
              <a:buNone/>
              <a:defRPr sz="1800">
                <a:solidFill>
                  <a:srgbClr val="595A59"/>
                </a:solidFill>
              </a:defRPr>
            </a:lvl1pPr>
            <a:lvl2pPr>
              <a:lnSpc>
                <a:spcPct val="100000"/>
              </a:lnSpc>
              <a:spcBef>
                <a:spcPts val="600"/>
              </a:spcBef>
              <a:defRPr sz="1800">
                <a:solidFill>
                  <a:srgbClr val="595A59"/>
                </a:solidFill>
              </a:defRPr>
            </a:lvl2pPr>
            <a:lvl3pPr>
              <a:lnSpc>
                <a:spcPct val="100000"/>
              </a:lnSpc>
              <a:spcBef>
                <a:spcPts val="600"/>
              </a:spcBef>
              <a:defRPr sz="1800">
                <a:solidFill>
                  <a:srgbClr val="595A59"/>
                </a:solidFill>
              </a:defRPr>
            </a:lvl3pPr>
            <a:lvl4pPr>
              <a:lnSpc>
                <a:spcPct val="100000"/>
              </a:lnSpc>
              <a:spcBef>
                <a:spcPts val="600"/>
              </a:spcBef>
              <a:defRPr sz="1800">
                <a:solidFill>
                  <a:srgbClr val="595A59"/>
                </a:solidFill>
              </a:defRPr>
            </a:lvl4pPr>
            <a:lvl5pPr>
              <a:lnSpc>
                <a:spcPct val="100000"/>
              </a:lnSpc>
              <a:spcBef>
                <a:spcPts val="600"/>
              </a:spcBef>
              <a:defRPr sz="1800">
                <a:solidFill>
                  <a:srgbClr val="595A59"/>
                </a:solidFill>
              </a:defRPr>
            </a:lvl5pPr>
          </a:lstStyle>
          <a:p>
            <a:pPr lvl="0"/>
            <a:r>
              <a:rPr lang="en-GB" dirty="0"/>
              <a:t>Text</a:t>
            </a:r>
          </a:p>
        </p:txBody>
      </p:sp>
      <p:grpSp>
        <p:nvGrpSpPr>
          <p:cNvPr id="25" name="Group 6">
            <a:extLst>
              <a:ext uri="{FF2B5EF4-FFF2-40B4-BE49-F238E27FC236}">
                <a16:creationId xmlns:a16="http://schemas.microsoft.com/office/drawing/2014/main" id="{AA6493CE-3D54-4597-AF43-DE9E87EE7588}"/>
              </a:ext>
            </a:extLst>
          </p:cNvPr>
          <p:cNvGrpSpPr/>
          <p:nvPr userDrawn="1"/>
        </p:nvGrpSpPr>
        <p:grpSpPr>
          <a:xfrm>
            <a:off x="389965" y="6092742"/>
            <a:ext cx="3144242" cy="374574"/>
            <a:chOff x="301128" y="6151084"/>
            <a:chExt cx="3144242" cy="374574"/>
          </a:xfrm>
        </p:grpSpPr>
        <p:pic>
          <p:nvPicPr>
            <p:cNvPr id="26" name="Picture 7" descr="Shape&#10;&#10;Description automatically generated with medium confidence">
              <a:extLst>
                <a:ext uri="{FF2B5EF4-FFF2-40B4-BE49-F238E27FC236}">
                  <a16:creationId xmlns:a16="http://schemas.microsoft.com/office/drawing/2014/main" id="{4D9407FC-BF9D-4D2F-BF29-3F636D5F3597}"/>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7" name="Picture 8" descr="Shape&#10;&#10;Description automatically generated with medium confidence">
              <a:extLst>
                <a:ext uri="{FF2B5EF4-FFF2-40B4-BE49-F238E27FC236}">
                  <a16:creationId xmlns:a16="http://schemas.microsoft.com/office/drawing/2014/main" id="{94B352D7-BACB-470A-B6D4-FE8D5BA8403D}"/>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8" name="Picture 9" descr="Shape&#10;&#10;Description automatically generated with medium confidence">
              <a:extLst>
                <a:ext uri="{FF2B5EF4-FFF2-40B4-BE49-F238E27FC236}">
                  <a16:creationId xmlns:a16="http://schemas.microsoft.com/office/drawing/2014/main" id="{B425F880-C9D1-4238-8B52-E0561AE35EEE}"/>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29" name="Picture 10" descr="Background pattern&#10;&#10;Description automatically generated">
            <a:extLst>
              <a:ext uri="{FF2B5EF4-FFF2-40B4-BE49-F238E27FC236}">
                <a16:creationId xmlns:a16="http://schemas.microsoft.com/office/drawing/2014/main" id="{35C76480-3C6A-45FB-B0B8-3C16247C2FFE}"/>
              </a:ext>
            </a:extLst>
          </p:cNvPr>
          <p:cNvPicPr>
            <a:picLocks noChangeAspect="1"/>
          </p:cNvPicPr>
          <p:nvPr userDrawn="1"/>
        </p:nvPicPr>
        <p:blipFill rotWithShape="1">
          <a:blip r:embed="rId3"/>
          <a:srcRect l="-9441" t="-3095" r="10580" b="84089"/>
          <a:stretch/>
        </p:blipFill>
        <p:spPr>
          <a:xfrm>
            <a:off x="7462157" y="5624715"/>
            <a:ext cx="4729844" cy="1233285"/>
          </a:xfrm>
          <a:prstGeom prst="rect">
            <a:avLst/>
          </a:prstGeom>
        </p:spPr>
      </p:pic>
      <p:sp>
        <p:nvSpPr>
          <p:cNvPr id="16" name="Text Placeholder 23">
            <a:extLst>
              <a:ext uri="{FF2B5EF4-FFF2-40B4-BE49-F238E27FC236}">
                <a16:creationId xmlns:a16="http://schemas.microsoft.com/office/drawing/2014/main" id="{A565D406-DA22-44B2-BF3B-086DAAF3A085}"/>
              </a:ext>
            </a:extLst>
          </p:cNvPr>
          <p:cNvSpPr>
            <a:spLocks noGrp="1"/>
          </p:cNvSpPr>
          <p:nvPr>
            <p:ph type="body" sz="quarter" idx="16" hasCustomPrompt="1"/>
          </p:nvPr>
        </p:nvSpPr>
        <p:spPr>
          <a:xfrm>
            <a:off x="389965" y="577971"/>
            <a:ext cx="11470341" cy="582221"/>
          </a:xfrm>
        </p:spPr>
        <p:txBody>
          <a:bodyPr>
            <a:normAutofit/>
          </a:bodyPr>
          <a:lstStyle>
            <a:lvl1pPr marL="0" indent="0" algn="l">
              <a:buNone/>
              <a:defRPr sz="2000" b="0" i="0">
                <a:solidFill>
                  <a:srgbClr val="79527B"/>
                </a:solidFill>
                <a:latin typeface="+mj-lt"/>
              </a:defRPr>
            </a:lvl1pPr>
          </a:lstStyle>
          <a:p>
            <a:pPr lvl="0"/>
            <a:r>
              <a:rPr lang="en-US" dirty="0"/>
              <a:t>Action Title</a:t>
            </a:r>
          </a:p>
        </p:txBody>
      </p:sp>
      <p:sp>
        <p:nvSpPr>
          <p:cNvPr id="17" name="Text Placeholder 23">
            <a:extLst>
              <a:ext uri="{FF2B5EF4-FFF2-40B4-BE49-F238E27FC236}">
                <a16:creationId xmlns:a16="http://schemas.microsoft.com/office/drawing/2014/main" id="{588A89BA-BEC2-4323-82C3-7C1DE4E8D223}"/>
              </a:ext>
            </a:extLst>
          </p:cNvPr>
          <p:cNvSpPr>
            <a:spLocks noGrp="1"/>
          </p:cNvSpPr>
          <p:nvPr>
            <p:ph type="body" sz="quarter" idx="20" hasCustomPrompt="1"/>
          </p:nvPr>
        </p:nvSpPr>
        <p:spPr>
          <a:xfrm>
            <a:off x="370936" y="1231888"/>
            <a:ext cx="11489369" cy="260482"/>
          </a:xfrm>
        </p:spPr>
        <p:txBody>
          <a:bodyPr>
            <a:normAutofit/>
          </a:bodyPr>
          <a:lstStyle>
            <a:lvl1pPr marL="0" indent="0" algn="l">
              <a:buNone/>
              <a:defRPr sz="1800" b="0" i="0">
                <a:solidFill>
                  <a:srgbClr val="79527B"/>
                </a:solidFill>
                <a:latin typeface="+mn-lt"/>
              </a:defRPr>
            </a:lvl1pPr>
          </a:lstStyle>
          <a:p>
            <a:pPr lvl="0"/>
            <a:r>
              <a:rPr lang="en-US" dirty="0"/>
              <a:t>Heading</a:t>
            </a:r>
          </a:p>
        </p:txBody>
      </p:sp>
    </p:spTree>
    <p:extLst>
      <p:ext uri="{BB962C8B-B14F-4D97-AF65-F5344CB8AC3E}">
        <p14:creationId xmlns:p14="http://schemas.microsoft.com/office/powerpoint/2010/main" val="3548079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SLIDE D">
    <p:spTree>
      <p:nvGrpSpPr>
        <p:cNvPr id="1" name=""/>
        <p:cNvGrpSpPr/>
        <p:nvPr/>
      </p:nvGrpSpPr>
      <p:grpSpPr>
        <a:xfrm>
          <a:off x="0" y="0"/>
          <a:ext cx="0" cy="0"/>
          <a:chOff x="0" y="0"/>
          <a:chExt cx="0" cy="0"/>
        </a:xfrm>
      </p:grpSpPr>
      <p:pic>
        <p:nvPicPr>
          <p:cNvPr id="12" name="Picture 11" descr="A picture containing text&#10;&#10;Description automatically generated">
            <a:extLst>
              <a:ext uri="{FF2B5EF4-FFF2-40B4-BE49-F238E27FC236}">
                <a16:creationId xmlns:a16="http://schemas.microsoft.com/office/drawing/2014/main" id="{69930879-4923-9A44-B11F-FDD1BFB76C36}"/>
              </a:ext>
            </a:extLst>
          </p:cNvPr>
          <p:cNvPicPr>
            <a:picLocks noChangeAspect="1"/>
          </p:cNvPicPr>
          <p:nvPr userDrawn="1"/>
        </p:nvPicPr>
        <p:blipFill>
          <a:blip r:embed="rId2"/>
          <a:stretch>
            <a:fillRect/>
          </a:stretch>
        </p:blipFill>
        <p:spPr>
          <a:xfrm>
            <a:off x="327047" y="417257"/>
            <a:ext cx="5462697" cy="2402442"/>
          </a:xfrm>
          <a:prstGeom prst="rect">
            <a:avLst/>
          </a:prstGeom>
        </p:spPr>
      </p:pic>
      <p:pic>
        <p:nvPicPr>
          <p:cNvPr id="22" name="Picture 21" descr="Background pattern&#10;&#10;Description automatically generated">
            <a:extLst>
              <a:ext uri="{FF2B5EF4-FFF2-40B4-BE49-F238E27FC236}">
                <a16:creationId xmlns:a16="http://schemas.microsoft.com/office/drawing/2014/main" id="{E7396273-9AA2-0A45-A0F3-4DFF01CCF7D4}"/>
              </a:ext>
            </a:extLst>
          </p:cNvPr>
          <p:cNvPicPr>
            <a:picLocks noChangeAspect="1"/>
          </p:cNvPicPr>
          <p:nvPr userDrawn="1"/>
        </p:nvPicPr>
        <p:blipFill rotWithShape="1">
          <a:blip r:embed="rId3"/>
          <a:srcRect l="49462" t="8076" r="-22520" b="14181"/>
          <a:stretch/>
        </p:blipFill>
        <p:spPr>
          <a:xfrm rot="16200000">
            <a:off x="983099" y="1439326"/>
            <a:ext cx="4435575" cy="6401772"/>
          </a:xfrm>
          <a:prstGeom prst="rect">
            <a:avLst/>
          </a:prstGeom>
        </p:spPr>
      </p:pic>
      <p:sp>
        <p:nvSpPr>
          <p:cNvPr id="23" name="Rectangle 22">
            <a:extLst>
              <a:ext uri="{FF2B5EF4-FFF2-40B4-BE49-F238E27FC236}">
                <a16:creationId xmlns:a16="http://schemas.microsoft.com/office/drawing/2014/main" id="{0A614E9F-67CD-0343-BFBC-55E5265494AB}"/>
              </a:ext>
            </a:extLst>
          </p:cNvPr>
          <p:cNvSpPr/>
          <p:nvPr userDrawn="1"/>
        </p:nvSpPr>
        <p:spPr>
          <a:xfrm>
            <a:off x="6117759" y="0"/>
            <a:ext cx="6074241" cy="686525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3904BFA0-55A2-8143-A034-7EA9F0F0F069}"/>
              </a:ext>
            </a:extLst>
          </p:cNvPr>
          <p:cNvGrpSpPr/>
          <p:nvPr userDrawn="1"/>
        </p:nvGrpSpPr>
        <p:grpSpPr>
          <a:xfrm>
            <a:off x="0" y="5916805"/>
            <a:ext cx="2735993" cy="679345"/>
            <a:chOff x="0" y="0"/>
            <a:chExt cx="2301694" cy="571500"/>
          </a:xfrm>
        </p:grpSpPr>
        <p:sp>
          <p:nvSpPr>
            <p:cNvPr id="25" name="Rectangle 24">
              <a:extLst>
                <a:ext uri="{FF2B5EF4-FFF2-40B4-BE49-F238E27FC236}">
                  <a16:creationId xmlns:a16="http://schemas.microsoft.com/office/drawing/2014/main" id="{E262865F-A967-C64A-8536-E3A00C672F7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E39E78D-2847-9749-B72C-25A151CFA9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Text Placeholder 23">
            <a:extLst>
              <a:ext uri="{FF2B5EF4-FFF2-40B4-BE49-F238E27FC236}">
                <a16:creationId xmlns:a16="http://schemas.microsoft.com/office/drawing/2014/main" id="{DBA97739-CDA3-3B40-9963-F38336E838F9}"/>
              </a:ext>
            </a:extLst>
          </p:cNvPr>
          <p:cNvSpPr>
            <a:spLocks noGrp="1"/>
          </p:cNvSpPr>
          <p:nvPr>
            <p:ph type="body" sz="quarter" idx="15" hasCustomPrompt="1"/>
          </p:nvPr>
        </p:nvSpPr>
        <p:spPr>
          <a:xfrm>
            <a:off x="6586302" y="1494787"/>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27FF6675-E62F-CD45-8278-53D0205C09F2}"/>
              </a:ext>
            </a:extLst>
          </p:cNvPr>
          <p:cNvSpPr>
            <a:spLocks noGrp="1"/>
          </p:cNvSpPr>
          <p:nvPr>
            <p:ph type="body" sz="quarter" idx="16" hasCustomPrompt="1"/>
          </p:nvPr>
        </p:nvSpPr>
        <p:spPr>
          <a:xfrm>
            <a:off x="6586302" y="876264"/>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29" name="Rectangle 28">
            <a:extLst>
              <a:ext uri="{FF2B5EF4-FFF2-40B4-BE49-F238E27FC236}">
                <a16:creationId xmlns:a16="http://schemas.microsoft.com/office/drawing/2014/main" id="{8C5618B2-B035-0F48-A014-0081DCCA7413}"/>
              </a:ext>
            </a:extLst>
          </p:cNvPr>
          <p:cNvSpPr/>
          <p:nvPr userDrawn="1"/>
        </p:nvSpPr>
        <p:spPr>
          <a:xfrm>
            <a:off x="6519554" y="5700156"/>
            <a:ext cx="5300429" cy="788472"/>
          </a:xfrm>
          <a:prstGeom prst="rect">
            <a:avLst/>
          </a:prstGeom>
        </p:spPr>
        <p:txBody>
          <a:bodyPr wrap="square">
            <a:spAutoFit/>
          </a:bodyPr>
          <a:lstStyle/>
          <a:p>
            <a:pPr algn="just">
              <a:tabLst>
                <a:tab pos="2865755" algn="ctr"/>
                <a:tab pos="5731510" algn="r"/>
              </a:tabLst>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54490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1_Text only MASTER slide">
  <p:cSld name="1_Text only MASTER slide">
    <p:spTree>
      <p:nvGrpSpPr>
        <p:cNvPr id="1" name="Shape 410"/>
        <p:cNvGrpSpPr/>
        <p:nvPr/>
      </p:nvGrpSpPr>
      <p:grpSpPr>
        <a:xfrm>
          <a:off x="0" y="0"/>
          <a:ext cx="0" cy="0"/>
          <a:chOff x="0" y="0"/>
          <a:chExt cx="0" cy="0"/>
        </a:xfrm>
      </p:grpSpPr>
      <p:sp>
        <p:nvSpPr>
          <p:cNvPr id="411" name="Google Shape;411;p103"/>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2" name="Google Shape;412;p103"/>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13" name="Google Shape;413;p103"/>
          <p:cNvGrpSpPr/>
          <p:nvPr/>
        </p:nvGrpSpPr>
        <p:grpSpPr>
          <a:xfrm>
            <a:off x="389965" y="6092742"/>
            <a:ext cx="3144242" cy="374574"/>
            <a:chOff x="301128" y="6151084"/>
            <a:chExt cx="3144242" cy="374574"/>
          </a:xfrm>
        </p:grpSpPr>
        <p:pic>
          <p:nvPicPr>
            <p:cNvPr id="414" name="Google Shape;414;p10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15" name="Google Shape;415;p10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16" name="Google Shape;416;p10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417" name="Google Shape;417;p103"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418" name="Google Shape;418;p103"/>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694191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118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28977" y="418469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67305" y="424188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37260" y="457466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497214" y="418469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1286010" y="-4"/>
            <a:ext cx="4809990"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2476502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Purp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A36C06-0CE7-D844-A324-5468406F7C91}"/>
              </a:ext>
            </a:extLst>
          </p:cNvPr>
          <p:cNvSpPr/>
          <p:nvPr userDrawn="1"/>
        </p:nvSpPr>
        <p:spPr>
          <a:xfrm>
            <a:off x="241300" y="367062"/>
            <a:ext cx="11696700" cy="532253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3">
            <a:extLst>
              <a:ext uri="{FF2B5EF4-FFF2-40B4-BE49-F238E27FC236}">
                <a16:creationId xmlns:a16="http://schemas.microsoft.com/office/drawing/2014/main" id="{B286B499-2CED-0E4E-8332-7D7387BECA25}"/>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99F1A9DE-C995-2749-9FD6-8A286B1B1501}"/>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3994C396-75A1-AE41-B1B8-01F99CBA2162}"/>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Picture Placeholder 2">
            <a:extLst>
              <a:ext uri="{FF2B5EF4-FFF2-40B4-BE49-F238E27FC236}">
                <a16:creationId xmlns:a16="http://schemas.microsoft.com/office/drawing/2014/main" id="{ECD15D22-E2D6-9B4A-88C5-89653C94D3B5}"/>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4" name="Group 3">
            <a:extLst>
              <a:ext uri="{FF2B5EF4-FFF2-40B4-BE49-F238E27FC236}">
                <a16:creationId xmlns:a16="http://schemas.microsoft.com/office/drawing/2014/main" id="{452473B6-8361-6B4D-A009-F41DC8359C92}"/>
              </a:ext>
            </a:extLst>
          </p:cNvPr>
          <p:cNvGrpSpPr/>
          <p:nvPr userDrawn="1"/>
        </p:nvGrpSpPr>
        <p:grpSpPr>
          <a:xfrm>
            <a:off x="291189" y="6151084"/>
            <a:ext cx="3144242" cy="374574"/>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45EAF58F-DFF8-4E4B-94AA-E82F3B495EE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B504119-BF72-B741-B526-206F56B6BAB4}"/>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1CE0EC26-1684-8F4A-B7C5-35DA0735C4F1}"/>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5/22/2023</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‹Nr.›</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0" r:id="rId4"/>
    <p:sldLayoutId id="2147483882" r:id="rId5"/>
    <p:sldLayoutId id="2147483881" r:id="rId6"/>
    <p:sldLayoutId id="2147483830" r:id="rId7"/>
    <p:sldLayoutId id="2147483842" r:id="rId8"/>
    <p:sldLayoutId id="2147483840" r:id="rId9"/>
    <p:sldLayoutId id="2147483841" r:id="rId10"/>
    <p:sldLayoutId id="2147483883" r:id="rId11"/>
    <p:sldLayoutId id="2147483862" r:id="rId12"/>
    <p:sldLayoutId id="2147483861" r:id="rId13"/>
    <p:sldLayoutId id="2147483891" r:id="rId14"/>
    <p:sldLayoutId id="2147483874" r:id="rId15"/>
    <p:sldLayoutId id="2147483863" r:id="rId16"/>
    <p:sldLayoutId id="2147483835" r:id="rId17"/>
    <p:sldLayoutId id="2147483892" r:id="rId18"/>
    <p:sldLayoutId id="2147483875" r:id="rId19"/>
    <p:sldLayoutId id="2147483888" r:id="rId20"/>
    <p:sldLayoutId id="2147483887" r:id="rId21"/>
    <p:sldLayoutId id="2147483836" r:id="rId22"/>
    <p:sldLayoutId id="2147483831" r:id="rId23"/>
    <p:sldLayoutId id="2147483846" r:id="rId24"/>
    <p:sldLayoutId id="2147483876" r:id="rId25"/>
    <p:sldLayoutId id="2147483893" r:id="rId26"/>
    <p:sldLayoutId id="2147483873" r:id="rId27"/>
    <p:sldLayoutId id="2147483834" r:id="rId28"/>
    <p:sldLayoutId id="2147483877" r:id="rId29"/>
    <p:sldLayoutId id="2147483845" r:id="rId30"/>
    <p:sldLayoutId id="2147483869" r:id="rId31"/>
    <p:sldLayoutId id="2147483890" r:id="rId32"/>
    <p:sldLayoutId id="2147483878" r:id="rId33"/>
    <p:sldLayoutId id="2147483866" r:id="rId34"/>
    <p:sldLayoutId id="2147483833" r:id="rId35"/>
    <p:sldLayoutId id="2147483847" r:id="rId36"/>
    <p:sldLayoutId id="2147483871" r:id="rId37"/>
    <p:sldLayoutId id="2147483870" r:id="rId38"/>
    <p:sldLayoutId id="2147483872" r:id="rId39"/>
    <p:sldLayoutId id="2147483837" r:id="rId40"/>
    <p:sldLayoutId id="2147483838" r:id="rId41"/>
    <p:sldLayoutId id="2147483844" r:id="rId42"/>
    <p:sldLayoutId id="2147483848" r:id="rId43"/>
    <p:sldLayoutId id="2147483849" r:id="rId44"/>
    <p:sldLayoutId id="2147483851" r:id="rId45"/>
    <p:sldLayoutId id="2147483854" r:id="rId46"/>
    <p:sldLayoutId id="2147483894" r:id="rId47"/>
    <p:sldLayoutId id="2147483884" r:id="rId48"/>
    <p:sldLayoutId id="2147483855" r:id="rId49"/>
    <p:sldLayoutId id="2147483856" r:id="rId50"/>
    <p:sldLayoutId id="2147483857" r:id="rId51"/>
    <p:sldLayoutId id="2147483864" r:id="rId52"/>
    <p:sldLayoutId id="2147483852" r:id="rId53"/>
    <p:sldLayoutId id="2147483858" r:id="rId54"/>
    <p:sldLayoutId id="2147483859" r:id="rId55"/>
    <p:sldLayoutId id="2147483860" r:id="rId56"/>
    <p:sldLayoutId id="2147483889" r:id="rId57"/>
    <p:sldLayoutId id="2147483853" r:id="rId58"/>
    <p:sldLayoutId id="2147483885" r:id="rId59"/>
    <p:sldLayoutId id="2147483895" r:id="rId6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2" Type="http://schemas.openxmlformats.org/officeDocument/2006/relationships/hyperlink" Target="https://creativecommons.org/licenses/by-sa/4.0/deed.en" TargetMode="Externa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4.xml"/><Relationship Id="rId1" Type="http://schemas.openxmlformats.org/officeDocument/2006/relationships/slideLayout" Target="../slideLayouts/slideLayout34.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17.xml"/><Relationship Id="rId5" Type="http://schemas.openxmlformats.org/officeDocument/2006/relationships/hyperlink" Target="https://www.mindtools.com/a3w9aym/the-futures-wheel" TargetMode="External"/><Relationship Id="rId4" Type="http://schemas.openxmlformats.org/officeDocument/2006/relationships/image" Target="../media/image20.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19.xml"/><Relationship Id="rId5" Type="http://schemas.openxmlformats.org/officeDocument/2006/relationships/hyperlink" Target="https://www.youtube.com/watch?v=SI5lYaZaUlg" TargetMode="External"/><Relationship Id="rId4" Type="http://schemas.openxmlformats.org/officeDocument/2006/relationships/image" Target="../media/image27.sv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8.jpg"/><Relationship Id="rId1" Type="http://schemas.openxmlformats.org/officeDocument/2006/relationships/slideLayout" Target="../slideLayouts/slideLayout2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5.jpg"/><Relationship Id="rId1" Type="http://schemas.openxmlformats.org/officeDocument/2006/relationships/slideLayout" Target="../slideLayouts/slideLayout2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8" Type="http://schemas.microsoft.com/office/2007/relationships/diagramDrawing" Target="../diagrams/drawing3.xml"/><Relationship Id="rId3" Type="http://schemas.microsoft.com/office/2007/relationships/hdphoto" Target="../media/hdphoto2.wdp"/><Relationship Id="rId7" Type="http://schemas.openxmlformats.org/officeDocument/2006/relationships/diagramColors" Target="../diagrams/colors3.xml"/><Relationship Id="rId2" Type="http://schemas.openxmlformats.org/officeDocument/2006/relationships/image" Target="../media/image58.png"/><Relationship Id="rId1" Type="http://schemas.openxmlformats.org/officeDocument/2006/relationships/slideLayout" Target="../slideLayouts/slideLayout2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5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8" Type="http://schemas.microsoft.com/office/2007/relationships/diagramDrawing" Target="../diagrams/drawing4.xml"/><Relationship Id="rId3" Type="http://schemas.microsoft.com/office/2007/relationships/hdphoto" Target="../media/hdphoto3.wdp"/><Relationship Id="rId7" Type="http://schemas.openxmlformats.org/officeDocument/2006/relationships/diagramColors" Target="../diagrams/colors4.xml"/><Relationship Id="rId2" Type="http://schemas.openxmlformats.org/officeDocument/2006/relationships/image" Target="../media/image71.png"/><Relationship Id="rId1" Type="http://schemas.openxmlformats.org/officeDocument/2006/relationships/slideLayout" Target="../slideLayouts/slideLayout2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80.jpg"/><Relationship Id="rId1" Type="http://schemas.openxmlformats.org/officeDocument/2006/relationships/slideLayout" Target="../slideLayouts/slideLayout2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8" Type="http://schemas.microsoft.com/office/2007/relationships/diagramDrawing" Target="../diagrams/drawing6.xml"/><Relationship Id="rId3" Type="http://schemas.microsoft.com/office/2007/relationships/hdphoto" Target="../media/hdphoto4.wdp"/><Relationship Id="rId7" Type="http://schemas.openxmlformats.org/officeDocument/2006/relationships/diagramColors" Target="../diagrams/colors6.xml"/><Relationship Id="rId2" Type="http://schemas.openxmlformats.org/officeDocument/2006/relationships/image" Target="../media/image89.png"/><Relationship Id="rId1" Type="http://schemas.openxmlformats.org/officeDocument/2006/relationships/slideLayout" Target="../slideLayouts/slideLayout2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10.jpg"/><Relationship Id="rId2" Type="http://schemas.openxmlformats.org/officeDocument/2006/relationships/diagramData" Target="../diagrams/data7.xml"/><Relationship Id="rId1" Type="http://schemas.openxmlformats.org/officeDocument/2006/relationships/slideLayout" Target="../slideLayouts/slideLayout2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16.jpg"/><Relationship Id="rId2" Type="http://schemas.openxmlformats.org/officeDocument/2006/relationships/diagramData" Target="../diagrams/data8.xml"/><Relationship Id="rId1" Type="http://schemas.openxmlformats.org/officeDocument/2006/relationships/slideLayout" Target="../slideLayouts/slideLayout2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5.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hyperlink" Target="https://www.tourismrecovery.eu/wp-content/uploads/2023/02/1_M2_Case-Study_Early-warning-indicators.pptx" TargetMode="External"/><Relationship Id="rId1" Type="http://schemas.openxmlformats.org/officeDocument/2006/relationships/slideLayout" Target="../slideLayouts/slideLayout2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0.xml.rels><?xml version="1.0" encoding="UTF-8" standalone="yes"?>
<Relationships xmlns="http://schemas.openxmlformats.org/package/2006/relationships"><Relationship Id="rId2" Type="http://schemas.openxmlformats.org/officeDocument/2006/relationships/image" Target="../media/image118.jpg"/><Relationship Id="rId1" Type="http://schemas.openxmlformats.org/officeDocument/2006/relationships/slideLayout" Target="../slideLayouts/slideLayout2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8" Type="http://schemas.openxmlformats.org/officeDocument/2006/relationships/hyperlink" Target="https://resorgs.org.nz/wp-content/uploads/2017/07/crisis_strategic_planning_for_smes.pdf" TargetMode="External"/><Relationship Id="rId3" Type="http://schemas.openxmlformats.org/officeDocument/2006/relationships/hyperlink" Target="https://smallbiztrends.com/2021/11/swot-analysis-examples.html" TargetMode="External"/><Relationship Id="rId7" Type="http://schemas.openxmlformats.org/officeDocument/2006/relationships/hyperlink" Target="https://journals.uniurb.it/index.php/piccola/article/view/2856/2993" TargetMode="External"/><Relationship Id="rId2" Type="http://schemas.openxmlformats.org/officeDocument/2006/relationships/notesSlide" Target="../notesSlides/notesSlide3.xml"/><Relationship Id="rId1" Type="http://schemas.openxmlformats.org/officeDocument/2006/relationships/slideLayout" Target="../slideLayouts/slideLayout60.xml"/><Relationship Id="rId6" Type="http://schemas.openxmlformats.org/officeDocument/2006/relationships/hyperlink" Target="https://blog.happyfox.com/steps-in-business-process-management-life-cycle/" TargetMode="External"/><Relationship Id="rId11" Type="http://schemas.openxmlformats.org/officeDocument/2006/relationships/hyperlink" Target="https://www.mindtools.com/a3w9aym/the-futures-wheel" TargetMode="External"/><Relationship Id="rId5" Type="http://schemas.openxmlformats.org/officeDocument/2006/relationships/hyperlink" Target="https://accountancyeurope.eu/wp-content/uploads/Accountancy-Europe-SME-risk-management-series-introduction-paper.pdf" TargetMode="External"/><Relationship Id="rId10" Type="http://schemas.openxmlformats.org/officeDocument/2006/relationships/hyperlink" Target="https://www.tandfonline.com/doi/full/10.1080/10548408.2014.883951?casa_token=_SGxXQB5U7QAAAAA%3Ax6vigBqAtGsMyP-eGttGU9iLxjATe4XCzg3BnveOwkYrhSlwWOpknOd2Ca73-pooM61c9fTeGJ9EaA" TargetMode="External"/><Relationship Id="rId4" Type="http://schemas.openxmlformats.org/officeDocument/2006/relationships/hyperlink" Target="https://www.thebalancemoney.com/portfolio-analysis-for-beginners-4154345" TargetMode="External"/><Relationship Id="rId9" Type="http://schemas.openxmlformats.org/officeDocument/2006/relationships/hyperlink" Target="https://www.kpi.com/en/blog/2019/08/07/essential-key-performance-indicators-for-small-business/"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www.facebook.com/tourismcrisisrecovery" TargetMode="External"/><Relationship Id="rId2" Type="http://schemas.openxmlformats.org/officeDocument/2006/relationships/hyperlink" Target="https://www.tourismrecovery.eu/" TargetMode="External"/><Relationship Id="rId1" Type="http://schemas.openxmlformats.org/officeDocument/2006/relationships/slideLayout" Target="../slideLayouts/slideLayout58.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16254D-AF08-2746-A689-5372FE569016}"/>
              </a:ext>
            </a:extLst>
          </p:cNvPr>
          <p:cNvSpPr>
            <a:spLocks noGrp="1"/>
          </p:cNvSpPr>
          <p:nvPr>
            <p:ph type="body" sz="quarter" idx="15"/>
          </p:nvPr>
        </p:nvSpPr>
        <p:spPr/>
        <p:txBody>
          <a:bodyPr/>
          <a:lstStyle/>
          <a:p>
            <a:r>
              <a:rPr lang="en-US" sz="3600" dirty="0"/>
              <a:t>PRECAUTION &amp; AVOIDANCE OF CRISES</a:t>
            </a:r>
          </a:p>
          <a:p>
            <a:endParaRPr lang="en-US" dirty="0"/>
          </a:p>
        </p:txBody>
      </p:sp>
      <p:sp>
        <p:nvSpPr>
          <p:cNvPr id="5" name="Text Placeholder 4">
            <a:extLst>
              <a:ext uri="{FF2B5EF4-FFF2-40B4-BE49-F238E27FC236}">
                <a16:creationId xmlns:a16="http://schemas.microsoft.com/office/drawing/2014/main" id="{E43D48E4-4B42-554A-8443-F8CED8BF77A7}"/>
              </a:ext>
            </a:extLst>
          </p:cNvPr>
          <p:cNvSpPr>
            <a:spLocks noGrp="1"/>
          </p:cNvSpPr>
          <p:nvPr>
            <p:ph type="body" sz="quarter" idx="16"/>
          </p:nvPr>
        </p:nvSpPr>
        <p:spPr/>
        <p:txBody>
          <a:bodyPr/>
          <a:lstStyle/>
          <a:p>
            <a:r>
              <a:rPr lang="en-US" dirty="0"/>
              <a:t>Module 2</a:t>
            </a:r>
          </a:p>
        </p:txBody>
      </p:sp>
    </p:spTree>
    <p:extLst>
      <p:ext uri="{BB962C8B-B14F-4D97-AF65-F5344CB8AC3E}">
        <p14:creationId xmlns:p14="http://schemas.microsoft.com/office/powerpoint/2010/main" val="3688273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A11DB4AC-D6FA-AE47-0017-8C6F329DBE6C}"/>
              </a:ext>
            </a:extLst>
          </p:cNvPr>
          <p:cNvSpPr>
            <a:spLocks noGrp="1"/>
          </p:cNvSpPr>
          <p:nvPr>
            <p:ph type="body" sz="quarter" idx="18"/>
          </p:nvPr>
        </p:nvSpPr>
        <p:spPr/>
        <p:txBody>
          <a:bodyPr/>
          <a:lstStyle/>
          <a:p>
            <a:r>
              <a:rPr lang="en-US" dirty="0"/>
              <a:t>Entrepreneurial action is not possible without risks, since the future and the effects of actions cannot be predicted with certainty. The task of risk management is to create transparency about the risk situation in the company by using suitable methods (risk controlling) and to </a:t>
            </a:r>
            <a:r>
              <a:rPr lang="en-US" dirty="0" err="1"/>
              <a:t>optimise</a:t>
            </a:r>
            <a:r>
              <a:rPr lang="en-US" dirty="0"/>
              <a:t> the risk/return profile of the company (risk management).</a:t>
            </a:r>
            <a:endParaRPr lang="de-DE" dirty="0"/>
          </a:p>
        </p:txBody>
      </p:sp>
      <p:sp>
        <p:nvSpPr>
          <p:cNvPr id="5" name="Textplatzhalter 4">
            <a:extLst>
              <a:ext uri="{FF2B5EF4-FFF2-40B4-BE49-F238E27FC236}">
                <a16:creationId xmlns:a16="http://schemas.microsoft.com/office/drawing/2014/main" id="{B1229D79-6627-9CAD-9D00-C228FA4527EA}"/>
              </a:ext>
            </a:extLst>
          </p:cNvPr>
          <p:cNvSpPr>
            <a:spLocks noGrp="1"/>
          </p:cNvSpPr>
          <p:nvPr>
            <p:ph type="body" sz="quarter" idx="16"/>
          </p:nvPr>
        </p:nvSpPr>
        <p:spPr>
          <a:xfrm>
            <a:off x="1718561" y="595510"/>
            <a:ext cx="5105121" cy="809778"/>
          </a:xfrm>
        </p:spPr>
        <p:txBody>
          <a:bodyPr>
            <a:noAutofit/>
          </a:bodyPr>
          <a:lstStyle/>
          <a:p>
            <a:r>
              <a:rPr lang="de-DE" dirty="0" err="1"/>
              <a:t>Importance</a:t>
            </a:r>
            <a:r>
              <a:rPr lang="de-DE" dirty="0"/>
              <a:t> of Business Risk Management</a:t>
            </a:r>
          </a:p>
        </p:txBody>
      </p:sp>
      <p:sp>
        <p:nvSpPr>
          <p:cNvPr id="7" name="Textplatzhalter 5">
            <a:extLst>
              <a:ext uri="{FF2B5EF4-FFF2-40B4-BE49-F238E27FC236}">
                <a16:creationId xmlns:a16="http://schemas.microsoft.com/office/drawing/2014/main" id="{3E258191-9CF7-10B6-962C-F1085626DCD8}"/>
              </a:ext>
            </a:extLst>
          </p:cNvPr>
          <p:cNvSpPr txBox="1">
            <a:spLocks/>
          </p:cNvSpPr>
          <p:nvPr/>
        </p:nvSpPr>
        <p:spPr>
          <a:xfrm>
            <a:off x="6823682" y="1081262"/>
            <a:ext cx="5017658" cy="5909911"/>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ts val="2200"/>
              </a:lnSpc>
              <a:spcBef>
                <a:spcPts val="0"/>
              </a:spcBef>
              <a:buClr>
                <a:srgbClr val="F16924"/>
              </a:buClr>
              <a:buFont typeface="Arial" panose="020B0604020202020204" pitchFamily="34" charset="0"/>
              <a:buChar char="•"/>
            </a:pPr>
            <a:r>
              <a:rPr lang="en-GB" sz="2400" dirty="0">
                <a:solidFill>
                  <a:srgbClr val="595959"/>
                </a:solidFill>
                <a:latin typeface="+mn-lt"/>
                <a:ea typeface="Lato Light" panose="020F0502020204030203" pitchFamily="34" charset="0"/>
                <a:cs typeface="Mukta ExtraLight" panose="020B0000000000000000" pitchFamily="34" charset="77"/>
              </a:rPr>
              <a:t>Risk management is the art and science of identifying, analysing, and responding to risk throughout a company or throughout the life of a project and in the best interests of meeting project objectives.</a:t>
            </a:r>
          </a:p>
          <a:p>
            <a:pPr marL="342900" indent="-342900" algn="l">
              <a:lnSpc>
                <a:spcPts val="2200"/>
              </a:lnSpc>
              <a:spcBef>
                <a:spcPts val="0"/>
              </a:spcBef>
              <a:buClr>
                <a:srgbClr val="F16924"/>
              </a:buClr>
              <a:buFont typeface="Arial" panose="020B0604020202020204" pitchFamily="34" charset="0"/>
              <a:buChar char="•"/>
            </a:pPr>
            <a:endParaRPr lang="en-GB" sz="2400" dirty="0">
              <a:solidFill>
                <a:srgbClr val="595959"/>
              </a:solidFill>
              <a:latin typeface="+mn-lt"/>
              <a:ea typeface="Lato Light" panose="020F0502020204030203" pitchFamily="34" charset="0"/>
              <a:cs typeface="Mukta ExtraLight" panose="020B0000000000000000" pitchFamily="34" charset="77"/>
            </a:endParaRPr>
          </a:p>
          <a:p>
            <a:pPr marL="342900" indent="-342900" algn="l">
              <a:lnSpc>
                <a:spcPts val="2200"/>
              </a:lnSpc>
              <a:spcBef>
                <a:spcPts val="0"/>
              </a:spcBef>
              <a:buClr>
                <a:srgbClr val="F16924"/>
              </a:buClr>
              <a:buFont typeface="Arial" panose="020B0604020202020204" pitchFamily="34" charset="0"/>
              <a:buChar char="•"/>
            </a:pPr>
            <a:r>
              <a:rPr lang="en-GB" sz="2400" dirty="0">
                <a:solidFill>
                  <a:srgbClr val="595959"/>
                </a:solidFill>
                <a:latin typeface="+mn-lt"/>
                <a:ea typeface="Lato Light" panose="020F0502020204030203" pitchFamily="34" charset="0"/>
                <a:cs typeface="Mukta ExtraLight" panose="020B0000000000000000" pitchFamily="34" charset="77"/>
              </a:rPr>
              <a:t>Risk management is often overlooked in both companies and projects. It can help improve success by helping select target-aimed strategies and projects, determining scope, and developing realistic estimates.</a:t>
            </a:r>
          </a:p>
          <a:p>
            <a:pPr marL="342900" indent="-342900" algn="l">
              <a:lnSpc>
                <a:spcPts val="2200"/>
              </a:lnSpc>
              <a:spcBef>
                <a:spcPts val="0"/>
              </a:spcBef>
              <a:buClr>
                <a:srgbClr val="F16924"/>
              </a:buClr>
              <a:buFont typeface="Arial" panose="020B0604020202020204" pitchFamily="34" charset="0"/>
              <a:buChar char="•"/>
            </a:pPr>
            <a:endParaRPr lang="en-GB" sz="2400" dirty="0">
              <a:solidFill>
                <a:srgbClr val="595959"/>
              </a:solidFill>
              <a:latin typeface="+mn-lt"/>
              <a:ea typeface="Lato Light" panose="020F0502020204030203" pitchFamily="34" charset="0"/>
              <a:cs typeface="Mukta ExtraLight" panose="020B0000000000000000" pitchFamily="34" charset="77"/>
            </a:endParaRPr>
          </a:p>
          <a:p>
            <a:pPr marL="342900" indent="-342900" algn="l">
              <a:lnSpc>
                <a:spcPts val="2200"/>
              </a:lnSpc>
              <a:spcBef>
                <a:spcPts val="0"/>
              </a:spcBef>
              <a:buClr>
                <a:srgbClr val="F16924"/>
              </a:buClr>
              <a:buFont typeface="Arial" panose="020B0604020202020204" pitchFamily="34" charset="0"/>
              <a:buChar char="•"/>
            </a:pPr>
            <a:r>
              <a:rPr lang="en-US" sz="2400" dirty="0">
                <a:solidFill>
                  <a:srgbClr val="595959"/>
                </a:solidFill>
                <a:latin typeface="+mn-lt"/>
                <a:ea typeface="Lato Light" panose="020F0502020204030203" pitchFamily="34" charset="0"/>
                <a:cs typeface="Mukta ExtraLight" panose="020B0000000000000000" pitchFamily="34" charset="77"/>
              </a:rPr>
              <a:t>Business risk management </a:t>
            </a:r>
            <a:r>
              <a:rPr lang="en-US" sz="2400" dirty="0" err="1">
                <a:solidFill>
                  <a:srgbClr val="595959"/>
                </a:solidFill>
                <a:latin typeface="+mn-lt"/>
                <a:ea typeface="Lato Light" panose="020F0502020204030203" pitchFamily="34" charset="0"/>
                <a:cs typeface="Mukta ExtraLight" panose="020B0000000000000000" pitchFamily="34" charset="77"/>
              </a:rPr>
              <a:t>prioritises</a:t>
            </a:r>
            <a:r>
              <a:rPr lang="en-US" sz="2400" dirty="0">
                <a:solidFill>
                  <a:srgbClr val="595959"/>
                </a:solidFill>
                <a:latin typeface="+mn-lt"/>
                <a:ea typeface="Lato Light" panose="020F0502020204030203" pitchFamily="34" charset="0"/>
                <a:cs typeface="Mukta ExtraLight" panose="020B0000000000000000" pitchFamily="34" charset="77"/>
              </a:rPr>
              <a:t> and addresses the risks associated with changes to your business operations, systems and processes. It serves as a guide for informed decision-making, strategy alignment and planning in the event of an emergency or crisis situation.</a:t>
            </a:r>
            <a:endParaRPr lang="en-GB" sz="2400" dirty="0">
              <a:solidFill>
                <a:srgbClr val="595959"/>
              </a:solidFill>
              <a:latin typeface="+mn-lt"/>
              <a:ea typeface="Lato Light" panose="020F0502020204030203" pitchFamily="34" charset="0"/>
              <a:cs typeface="Mukta ExtraLight" panose="020B0000000000000000" pitchFamily="34" charset="77"/>
            </a:endParaRPr>
          </a:p>
        </p:txBody>
      </p:sp>
    </p:spTree>
    <p:extLst>
      <p:ext uri="{BB962C8B-B14F-4D97-AF65-F5344CB8AC3E}">
        <p14:creationId xmlns:p14="http://schemas.microsoft.com/office/powerpoint/2010/main" val="2134883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78">
            <a:extLst>
              <a:ext uri="{FF2B5EF4-FFF2-40B4-BE49-F238E27FC236}">
                <a16:creationId xmlns:a16="http://schemas.microsoft.com/office/drawing/2014/main" id="{65C36363-2D69-3132-A94A-31E83B23DBBC}"/>
              </a:ext>
            </a:extLst>
          </p:cNvPr>
          <p:cNvSpPr>
            <a:spLocks noChangeArrowheads="1"/>
          </p:cNvSpPr>
          <p:nvPr/>
        </p:nvSpPr>
        <p:spPr bwMode="auto">
          <a:xfrm>
            <a:off x="3731858" y="4522048"/>
            <a:ext cx="7453242" cy="540828"/>
          </a:xfrm>
          <a:prstGeom prst="rect">
            <a:avLst/>
          </a:prstGeom>
          <a:solidFill>
            <a:srgbClr val="79527B"/>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 name="Textplatzhalter 1">
            <a:extLst>
              <a:ext uri="{FF2B5EF4-FFF2-40B4-BE49-F238E27FC236}">
                <a16:creationId xmlns:a16="http://schemas.microsoft.com/office/drawing/2014/main" id="{4970D3F5-1136-BFEE-581A-9927A72722EF}"/>
              </a:ext>
            </a:extLst>
          </p:cNvPr>
          <p:cNvSpPr>
            <a:spLocks noGrp="1"/>
          </p:cNvSpPr>
          <p:nvPr>
            <p:ph type="body" sz="quarter" idx="18"/>
          </p:nvPr>
        </p:nvSpPr>
        <p:spPr>
          <a:xfrm>
            <a:off x="383449" y="1872256"/>
            <a:ext cx="2641993" cy="3867704"/>
          </a:xfrm>
        </p:spPr>
        <p:txBody>
          <a:bodyPr/>
          <a:lstStyle/>
          <a:p>
            <a:r>
              <a:rPr lang="en-US" sz="2400" dirty="0"/>
              <a:t>The aim of risk management is to ensure that uncertainty and risk do not distract the company from its defined goals.</a:t>
            </a:r>
            <a:endParaRPr lang="de-DE" dirty="0"/>
          </a:p>
        </p:txBody>
      </p:sp>
      <p:sp>
        <p:nvSpPr>
          <p:cNvPr id="6" name="Rectangle 3">
            <a:extLst>
              <a:ext uri="{FF2B5EF4-FFF2-40B4-BE49-F238E27FC236}">
                <a16:creationId xmlns:a16="http://schemas.microsoft.com/office/drawing/2014/main" id="{3E0CD60A-19AD-D812-320B-1C2A07F0358B}"/>
              </a:ext>
            </a:extLst>
          </p:cNvPr>
          <p:cNvSpPr/>
          <p:nvPr/>
        </p:nvSpPr>
        <p:spPr>
          <a:xfrm>
            <a:off x="1" y="291787"/>
            <a:ext cx="12191999" cy="11998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platzhalter 2">
            <a:extLst>
              <a:ext uri="{FF2B5EF4-FFF2-40B4-BE49-F238E27FC236}">
                <a16:creationId xmlns:a16="http://schemas.microsoft.com/office/drawing/2014/main" id="{D567E271-C707-A40C-0969-19E016678D04}"/>
              </a:ext>
            </a:extLst>
          </p:cNvPr>
          <p:cNvSpPr>
            <a:spLocks noGrp="1"/>
          </p:cNvSpPr>
          <p:nvPr>
            <p:ph type="body" sz="quarter" idx="16"/>
          </p:nvPr>
        </p:nvSpPr>
        <p:spPr>
          <a:xfrm>
            <a:off x="331693" y="912258"/>
            <a:ext cx="11470341" cy="582221"/>
          </a:xfrm>
        </p:spPr>
        <p:txBody>
          <a:bodyPr>
            <a:noAutofit/>
          </a:bodyPr>
          <a:lstStyle/>
          <a:p>
            <a:r>
              <a:rPr lang="en-US" sz="1800" dirty="0">
                <a:solidFill>
                  <a:schemeClr val="bg1"/>
                </a:solidFill>
              </a:rPr>
              <a:t>Risk management enables the company to identify risks and mitigate them through a variety of preventive measures.</a:t>
            </a:r>
            <a:endParaRPr lang="de-DE" sz="1800" dirty="0">
              <a:solidFill>
                <a:schemeClr val="bg1"/>
              </a:solidFill>
            </a:endParaRPr>
          </a:p>
        </p:txBody>
      </p:sp>
      <p:sp>
        <p:nvSpPr>
          <p:cNvPr id="8" name="Textplatzhalter 2">
            <a:extLst>
              <a:ext uri="{FF2B5EF4-FFF2-40B4-BE49-F238E27FC236}">
                <a16:creationId xmlns:a16="http://schemas.microsoft.com/office/drawing/2014/main" id="{478D6F0B-8ED9-9D44-E406-08BA12EDF665}"/>
              </a:ext>
            </a:extLst>
          </p:cNvPr>
          <p:cNvSpPr txBox="1">
            <a:spLocks/>
          </p:cNvSpPr>
          <p:nvPr/>
        </p:nvSpPr>
        <p:spPr>
          <a:xfrm>
            <a:off x="331694" y="323249"/>
            <a:ext cx="11470341" cy="582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chemeClr val="bg1"/>
                </a:solidFill>
              </a:rPr>
              <a:t>Proper Business Risk Management</a:t>
            </a:r>
          </a:p>
        </p:txBody>
      </p:sp>
      <p:sp>
        <p:nvSpPr>
          <p:cNvPr id="9" name="Rectangle 174">
            <a:extLst>
              <a:ext uri="{FF2B5EF4-FFF2-40B4-BE49-F238E27FC236}">
                <a16:creationId xmlns:a16="http://schemas.microsoft.com/office/drawing/2014/main" id="{45C525B3-0548-D580-C41B-495B4FD34FC2}"/>
              </a:ext>
            </a:extLst>
          </p:cNvPr>
          <p:cNvSpPr>
            <a:spLocks noChangeArrowheads="1"/>
          </p:cNvSpPr>
          <p:nvPr/>
        </p:nvSpPr>
        <p:spPr bwMode="auto">
          <a:xfrm>
            <a:off x="3731857" y="2904656"/>
            <a:ext cx="7542423" cy="540346"/>
          </a:xfrm>
          <a:prstGeom prst="rect">
            <a:avLst/>
          </a:prstGeom>
          <a:solidFill>
            <a:srgbClr val="F27954"/>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12" name="Rectangle 188">
            <a:extLst>
              <a:ext uri="{FF2B5EF4-FFF2-40B4-BE49-F238E27FC236}">
                <a16:creationId xmlns:a16="http://schemas.microsoft.com/office/drawing/2014/main" id="{42860CC1-504C-C1BE-FA77-8796ED53BE17}"/>
              </a:ext>
            </a:extLst>
          </p:cNvPr>
          <p:cNvSpPr>
            <a:spLocks noChangeArrowheads="1"/>
          </p:cNvSpPr>
          <p:nvPr/>
        </p:nvSpPr>
        <p:spPr bwMode="auto">
          <a:xfrm>
            <a:off x="3731858" y="2363828"/>
            <a:ext cx="6768786" cy="540828"/>
          </a:xfrm>
          <a:prstGeom prst="rect">
            <a:avLst/>
          </a:prstGeom>
          <a:solidFill>
            <a:srgbClr val="916395"/>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13" name="Freeform 191">
            <a:extLst>
              <a:ext uri="{FF2B5EF4-FFF2-40B4-BE49-F238E27FC236}">
                <a16:creationId xmlns:a16="http://schemas.microsoft.com/office/drawing/2014/main" id="{3C374B3D-D9FA-3724-F50E-51238C0836CF}"/>
              </a:ext>
            </a:extLst>
          </p:cNvPr>
          <p:cNvSpPr>
            <a:spLocks/>
          </p:cNvSpPr>
          <p:nvPr/>
        </p:nvSpPr>
        <p:spPr bwMode="auto">
          <a:xfrm>
            <a:off x="10025696" y="2167164"/>
            <a:ext cx="887087" cy="934157"/>
          </a:xfrm>
          <a:custGeom>
            <a:avLst/>
            <a:gdLst>
              <a:gd name="T0" fmla="*/ 1694 w 1743"/>
              <a:gd name="T1" fmla="*/ 782 h 1743"/>
              <a:gd name="T2" fmla="*/ 1694 w 1743"/>
              <a:gd name="T3" fmla="*/ 960 h 1743"/>
              <a:gd name="T4" fmla="*/ 960 w 1743"/>
              <a:gd name="T5" fmla="*/ 1694 h 1743"/>
              <a:gd name="T6" fmla="*/ 783 w 1743"/>
              <a:gd name="T7" fmla="*/ 1694 h 1743"/>
              <a:gd name="T8" fmla="*/ 49 w 1743"/>
              <a:gd name="T9" fmla="*/ 960 h 1743"/>
              <a:gd name="T10" fmla="*/ 49 w 1743"/>
              <a:gd name="T11" fmla="*/ 782 h 1743"/>
              <a:gd name="T12" fmla="*/ 783 w 1743"/>
              <a:gd name="T13" fmla="*/ 49 h 1743"/>
              <a:gd name="T14" fmla="*/ 960 w 1743"/>
              <a:gd name="T15" fmla="*/ 49 h 1743"/>
              <a:gd name="T16" fmla="*/ 1694 w 1743"/>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2"/>
                </a:moveTo>
                <a:cubicBezTo>
                  <a:pt x="1743" y="831"/>
                  <a:pt x="1743" y="911"/>
                  <a:pt x="1694" y="960"/>
                </a:cubicBezTo>
                <a:cubicBezTo>
                  <a:pt x="960" y="1694"/>
                  <a:pt x="960" y="1694"/>
                  <a:pt x="960" y="1694"/>
                </a:cubicBezTo>
                <a:cubicBezTo>
                  <a:pt x="911" y="1743"/>
                  <a:pt x="832" y="1743"/>
                  <a:pt x="783" y="1694"/>
                </a:cubicBezTo>
                <a:cubicBezTo>
                  <a:pt x="49" y="960"/>
                  <a:pt x="49" y="960"/>
                  <a:pt x="49" y="960"/>
                </a:cubicBezTo>
                <a:cubicBezTo>
                  <a:pt x="0" y="911"/>
                  <a:pt x="0" y="831"/>
                  <a:pt x="49" y="782"/>
                </a:cubicBezTo>
                <a:cubicBezTo>
                  <a:pt x="783" y="49"/>
                  <a:pt x="783" y="49"/>
                  <a:pt x="783" y="49"/>
                </a:cubicBezTo>
                <a:cubicBezTo>
                  <a:pt x="832" y="0"/>
                  <a:pt x="911" y="0"/>
                  <a:pt x="960" y="49"/>
                </a:cubicBezTo>
                <a:lnTo>
                  <a:pt x="1694" y="782"/>
                </a:lnTo>
                <a:close/>
              </a:path>
            </a:pathLst>
          </a:custGeom>
          <a:solidFill>
            <a:srgbClr val="916395"/>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14" name="Rectangle 194">
            <a:extLst>
              <a:ext uri="{FF2B5EF4-FFF2-40B4-BE49-F238E27FC236}">
                <a16:creationId xmlns:a16="http://schemas.microsoft.com/office/drawing/2014/main" id="{5649AF82-86AF-2F75-5CC5-738490285B98}"/>
              </a:ext>
            </a:extLst>
          </p:cNvPr>
          <p:cNvSpPr>
            <a:spLocks noChangeArrowheads="1"/>
          </p:cNvSpPr>
          <p:nvPr/>
        </p:nvSpPr>
        <p:spPr bwMode="auto">
          <a:xfrm>
            <a:off x="3731858" y="3444520"/>
            <a:ext cx="6986545" cy="540828"/>
          </a:xfrm>
          <a:prstGeom prst="rect">
            <a:avLst/>
          </a:prstGeom>
          <a:solidFill>
            <a:srgbClr val="9ED4D3"/>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15" name="Freeform 198">
            <a:extLst>
              <a:ext uri="{FF2B5EF4-FFF2-40B4-BE49-F238E27FC236}">
                <a16:creationId xmlns:a16="http://schemas.microsoft.com/office/drawing/2014/main" id="{E33E5307-3C6D-57F2-D060-B409FDB0F97D}"/>
              </a:ext>
            </a:extLst>
          </p:cNvPr>
          <p:cNvSpPr>
            <a:spLocks/>
          </p:cNvSpPr>
          <p:nvPr/>
        </p:nvSpPr>
        <p:spPr bwMode="auto">
          <a:xfrm>
            <a:off x="10222827" y="3248337"/>
            <a:ext cx="887087" cy="934157"/>
          </a:xfrm>
          <a:custGeom>
            <a:avLst/>
            <a:gdLst>
              <a:gd name="T0" fmla="*/ 1694 w 1743"/>
              <a:gd name="T1" fmla="*/ 782 h 1743"/>
              <a:gd name="T2" fmla="*/ 1694 w 1743"/>
              <a:gd name="T3" fmla="*/ 960 h 1743"/>
              <a:gd name="T4" fmla="*/ 960 w 1743"/>
              <a:gd name="T5" fmla="*/ 1693 h 1743"/>
              <a:gd name="T6" fmla="*/ 783 w 1743"/>
              <a:gd name="T7" fmla="*/ 1693 h 1743"/>
              <a:gd name="T8" fmla="*/ 49 w 1743"/>
              <a:gd name="T9" fmla="*/ 960 h 1743"/>
              <a:gd name="T10" fmla="*/ 49 w 1743"/>
              <a:gd name="T11" fmla="*/ 782 h 1743"/>
              <a:gd name="T12" fmla="*/ 783 w 1743"/>
              <a:gd name="T13" fmla="*/ 49 h 1743"/>
              <a:gd name="T14" fmla="*/ 960 w 1743"/>
              <a:gd name="T15" fmla="*/ 49 h 1743"/>
              <a:gd name="T16" fmla="*/ 1694 w 1743"/>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2"/>
                </a:moveTo>
                <a:cubicBezTo>
                  <a:pt x="1743" y="831"/>
                  <a:pt x="1743" y="911"/>
                  <a:pt x="1694" y="960"/>
                </a:cubicBezTo>
                <a:cubicBezTo>
                  <a:pt x="960" y="1693"/>
                  <a:pt x="960" y="1693"/>
                  <a:pt x="960" y="1693"/>
                </a:cubicBezTo>
                <a:cubicBezTo>
                  <a:pt x="911" y="1743"/>
                  <a:pt x="832" y="1743"/>
                  <a:pt x="783" y="1693"/>
                </a:cubicBezTo>
                <a:cubicBezTo>
                  <a:pt x="49" y="960"/>
                  <a:pt x="49" y="960"/>
                  <a:pt x="49" y="960"/>
                </a:cubicBezTo>
                <a:cubicBezTo>
                  <a:pt x="0" y="911"/>
                  <a:pt x="0" y="831"/>
                  <a:pt x="49" y="782"/>
                </a:cubicBezTo>
                <a:cubicBezTo>
                  <a:pt x="783" y="49"/>
                  <a:pt x="783" y="49"/>
                  <a:pt x="783" y="49"/>
                </a:cubicBezTo>
                <a:cubicBezTo>
                  <a:pt x="832" y="0"/>
                  <a:pt x="911" y="0"/>
                  <a:pt x="960" y="49"/>
                </a:cubicBezTo>
                <a:lnTo>
                  <a:pt x="1694" y="782"/>
                </a:lnTo>
                <a:close/>
              </a:path>
            </a:pathLst>
          </a:custGeom>
          <a:solidFill>
            <a:srgbClr val="9ED4D3"/>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16" name="Rectangle 200">
            <a:extLst>
              <a:ext uri="{FF2B5EF4-FFF2-40B4-BE49-F238E27FC236}">
                <a16:creationId xmlns:a16="http://schemas.microsoft.com/office/drawing/2014/main" id="{BB29AE7F-A7ED-AA94-18C2-F8B1CCC34183}"/>
              </a:ext>
            </a:extLst>
          </p:cNvPr>
          <p:cNvSpPr>
            <a:spLocks noChangeArrowheads="1"/>
          </p:cNvSpPr>
          <p:nvPr/>
        </p:nvSpPr>
        <p:spPr bwMode="auto">
          <a:xfrm>
            <a:off x="3731858" y="3985347"/>
            <a:ext cx="7960004" cy="540346"/>
          </a:xfrm>
          <a:prstGeom prst="rect">
            <a:avLst/>
          </a:prstGeom>
          <a:solidFill>
            <a:srgbClr val="85D2C7"/>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17" name="Freeform 204">
            <a:extLst>
              <a:ext uri="{FF2B5EF4-FFF2-40B4-BE49-F238E27FC236}">
                <a16:creationId xmlns:a16="http://schemas.microsoft.com/office/drawing/2014/main" id="{41EB5B2D-B1C5-7097-5EDE-BD16747BDA46}"/>
              </a:ext>
            </a:extLst>
          </p:cNvPr>
          <p:cNvSpPr>
            <a:spLocks/>
          </p:cNvSpPr>
          <p:nvPr/>
        </p:nvSpPr>
        <p:spPr bwMode="auto">
          <a:xfrm>
            <a:off x="11151103" y="3734184"/>
            <a:ext cx="887087" cy="933675"/>
          </a:xfrm>
          <a:custGeom>
            <a:avLst/>
            <a:gdLst>
              <a:gd name="T0" fmla="*/ 1694 w 1743"/>
              <a:gd name="T1" fmla="*/ 783 h 1743"/>
              <a:gd name="T2" fmla="*/ 1694 w 1743"/>
              <a:gd name="T3" fmla="*/ 961 h 1743"/>
              <a:gd name="T4" fmla="*/ 961 w 1743"/>
              <a:gd name="T5" fmla="*/ 1694 h 1743"/>
              <a:gd name="T6" fmla="*/ 783 w 1743"/>
              <a:gd name="T7" fmla="*/ 1694 h 1743"/>
              <a:gd name="T8" fmla="*/ 50 w 1743"/>
              <a:gd name="T9" fmla="*/ 961 h 1743"/>
              <a:gd name="T10" fmla="*/ 50 w 1743"/>
              <a:gd name="T11" fmla="*/ 783 h 1743"/>
              <a:gd name="T12" fmla="*/ 783 w 1743"/>
              <a:gd name="T13" fmla="*/ 49 h 1743"/>
              <a:gd name="T14" fmla="*/ 961 w 1743"/>
              <a:gd name="T15" fmla="*/ 49 h 1743"/>
              <a:gd name="T16" fmla="*/ 1694 w 1743"/>
              <a:gd name="T17" fmla="*/ 783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3"/>
                </a:moveTo>
                <a:cubicBezTo>
                  <a:pt x="1743" y="832"/>
                  <a:pt x="1743" y="912"/>
                  <a:pt x="1694" y="961"/>
                </a:cubicBezTo>
                <a:cubicBezTo>
                  <a:pt x="961" y="1694"/>
                  <a:pt x="961" y="1694"/>
                  <a:pt x="961" y="1694"/>
                </a:cubicBezTo>
                <a:cubicBezTo>
                  <a:pt x="912" y="1743"/>
                  <a:pt x="832" y="1743"/>
                  <a:pt x="783" y="1694"/>
                </a:cubicBezTo>
                <a:cubicBezTo>
                  <a:pt x="50" y="961"/>
                  <a:pt x="50" y="961"/>
                  <a:pt x="50" y="961"/>
                </a:cubicBezTo>
                <a:cubicBezTo>
                  <a:pt x="0" y="912"/>
                  <a:pt x="0" y="832"/>
                  <a:pt x="50" y="783"/>
                </a:cubicBezTo>
                <a:cubicBezTo>
                  <a:pt x="783" y="49"/>
                  <a:pt x="783" y="49"/>
                  <a:pt x="783" y="49"/>
                </a:cubicBezTo>
                <a:cubicBezTo>
                  <a:pt x="832" y="0"/>
                  <a:pt x="912" y="0"/>
                  <a:pt x="961" y="49"/>
                </a:cubicBezTo>
                <a:lnTo>
                  <a:pt x="1694" y="783"/>
                </a:lnTo>
                <a:close/>
              </a:path>
            </a:pathLst>
          </a:custGeom>
          <a:solidFill>
            <a:srgbClr val="85D2C7"/>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18" name="Rectangle 206">
            <a:extLst>
              <a:ext uri="{FF2B5EF4-FFF2-40B4-BE49-F238E27FC236}">
                <a16:creationId xmlns:a16="http://schemas.microsoft.com/office/drawing/2014/main" id="{949E501A-3C77-7DCF-E948-2585011F0B00}"/>
              </a:ext>
            </a:extLst>
          </p:cNvPr>
          <p:cNvSpPr>
            <a:spLocks noChangeArrowheads="1"/>
          </p:cNvSpPr>
          <p:nvPr/>
        </p:nvSpPr>
        <p:spPr bwMode="auto">
          <a:xfrm>
            <a:off x="3731857" y="1823483"/>
            <a:ext cx="5957105" cy="540346"/>
          </a:xfrm>
          <a:prstGeom prst="rect">
            <a:avLst/>
          </a:prstGeom>
          <a:solidFill>
            <a:srgbClr val="79527B"/>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19" name="Freeform 210">
            <a:extLst>
              <a:ext uri="{FF2B5EF4-FFF2-40B4-BE49-F238E27FC236}">
                <a16:creationId xmlns:a16="http://schemas.microsoft.com/office/drawing/2014/main" id="{031C5662-780C-71F9-E108-422A5EBCF615}"/>
              </a:ext>
            </a:extLst>
          </p:cNvPr>
          <p:cNvSpPr>
            <a:spLocks/>
          </p:cNvSpPr>
          <p:nvPr/>
        </p:nvSpPr>
        <p:spPr bwMode="auto">
          <a:xfrm>
            <a:off x="9217920" y="1626818"/>
            <a:ext cx="886629" cy="933675"/>
          </a:xfrm>
          <a:custGeom>
            <a:avLst/>
            <a:gdLst>
              <a:gd name="T0" fmla="*/ 1693 w 1742"/>
              <a:gd name="T1" fmla="*/ 782 h 1743"/>
              <a:gd name="T2" fmla="*/ 1693 w 1742"/>
              <a:gd name="T3" fmla="*/ 960 h 1743"/>
              <a:gd name="T4" fmla="*/ 960 w 1742"/>
              <a:gd name="T5" fmla="*/ 1694 h 1743"/>
              <a:gd name="T6" fmla="*/ 782 w 1742"/>
              <a:gd name="T7" fmla="*/ 1694 h 1743"/>
              <a:gd name="T8" fmla="*/ 49 w 1742"/>
              <a:gd name="T9" fmla="*/ 960 h 1743"/>
              <a:gd name="T10" fmla="*/ 49 w 1742"/>
              <a:gd name="T11" fmla="*/ 782 h 1743"/>
              <a:gd name="T12" fmla="*/ 782 w 1742"/>
              <a:gd name="T13" fmla="*/ 49 h 1743"/>
              <a:gd name="T14" fmla="*/ 960 w 1742"/>
              <a:gd name="T15" fmla="*/ 49 h 1743"/>
              <a:gd name="T16" fmla="*/ 1693 w 1742"/>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2" h="1743">
                <a:moveTo>
                  <a:pt x="1693" y="782"/>
                </a:moveTo>
                <a:cubicBezTo>
                  <a:pt x="1742" y="831"/>
                  <a:pt x="1742" y="911"/>
                  <a:pt x="1693" y="960"/>
                </a:cubicBezTo>
                <a:cubicBezTo>
                  <a:pt x="960" y="1694"/>
                  <a:pt x="960" y="1694"/>
                  <a:pt x="960" y="1694"/>
                </a:cubicBezTo>
                <a:cubicBezTo>
                  <a:pt x="911" y="1743"/>
                  <a:pt x="831" y="1743"/>
                  <a:pt x="782" y="1694"/>
                </a:cubicBezTo>
                <a:cubicBezTo>
                  <a:pt x="49" y="960"/>
                  <a:pt x="49" y="960"/>
                  <a:pt x="49" y="960"/>
                </a:cubicBezTo>
                <a:cubicBezTo>
                  <a:pt x="0" y="911"/>
                  <a:pt x="0" y="831"/>
                  <a:pt x="49" y="782"/>
                </a:cubicBezTo>
                <a:cubicBezTo>
                  <a:pt x="782" y="49"/>
                  <a:pt x="782" y="49"/>
                  <a:pt x="782" y="49"/>
                </a:cubicBezTo>
                <a:cubicBezTo>
                  <a:pt x="831" y="0"/>
                  <a:pt x="911" y="0"/>
                  <a:pt x="960" y="49"/>
                </a:cubicBezTo>
                <a:lnTo>
                  <a:pt x="1693" y="782"/>
                </a:lnTo>
                <a:close/>
              </a:path>
            </a:pathLst>
          </a:custGeom>
          <a:solidFill>
            <a:srgbClr val="79527B"/>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0" name="Rectangle 214">
            <a:extLst>
              <a:ext uri="{FF2B5EF4-FFF2-40B4-BE49-F238E27FC236}">
                <a16:creationId xmlns:a16="http://schemas.microsoft.com/office/drawing/2014/main" id="{2C3A1DCA-48A4-4DE3-1A8E-F571D564A652}"/>
              </a:ext>
            </a:extLst>
          </p:cNvPr>
          <p:cNvSpPr>
            <a:spLocks noChangeArrowheads="1"/>
          </p:cNvSpPr>
          <p:nvPr/>
        </p:nvSpPr>
        <p:spPr bwMode="auto">
          <a:xfrm>
            <a:off x="3731858" y="5066521"/>
            <a:ext cx="6768786" cy="540346"/>
          </a:xfrm>
          <a:prstGeom prst="rect">
            <a:avLst/>
          </a:prstGeom>
          <a:solidFill>
            <a:srgbClr val="916395"/>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1" name="Freeform 217">
            <a:extLst>
              <a:ext uri="{FF2B5EF4-FFF2-40B4-BE49-F238E27FC236}">
                <a16:creationId xmlns:a16="http://schemas.microsoft.com/office/drawing/2014/main" id="{0B09156A-399C-5C1A-4CE8-17586604365E}"/>
              </a:ext>
            </a:extLst>
          </p:cNvPr>
          <p:cNvSpPr>
            <a:spLocks/>
          </p:cNvSpPr>
          <p:nvPr/>
        </p:nvSpPr>
        <p:spPr bwMode="auto">
          <a:xfrm>
            <a:off x="10189613" y="4869857"/>
            <a:ext cx="887087" cy="933675"/>
          </a:xfrm>
          <a:custGeom>
            <a:avLst/>
            <a:gdLst>
              <a:gd name="T0" fmla="*/ 1693 w 1743"/>
              <a:gd name="T1" fmla="*/ 783 h 1743"/>
              <a:gd name="T2" fmla="*/ 1693 w 1743"/>
              <a:gd name="T3" fmla="*/ 961 h 1743"/>
              <a:gd name="T4" fmla="*/ 960 w 1743"/>
              <a:gd name="T5" fmla="*/ 1694 h 1743"/>
              <a:gd name="T6" fmla="*/ 782 w 1743"/>
              <a:gd name="T7" fmla="*/ 1694 h 1743"/>
              <a:gd name="T8" fmla="*/ 49 w 1743"/>
              <a:gd name="T9" fmla="*/ 961 h 1743"/>
              <a:gd name="T10" fmla="*/ 49 w 1743"/>
              <a:gd name="T11" fmla="*/ 783 h 1743"/>
              <a:gd name="T12" fmla="*/ 782 w 1743"/>
              <a:gd name="T13" fmla="*/ 49 h 1743"/>
              <a:gd name="T14" fmla="*/ 960 w 1743"/>
              <a:gd name="T15" fmla="*/ 49 h 1743"/>
              <a:gd name="T16" fmla="*/ 1693 w 1743"/>
              <a:gd name="T17" fmla="*/ 783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3" y="783"/>
                </a:moveTo>
                <a:cubicBezTo>
                  <a:pt x="1743" y="832"/>
                  <a:pt x="1742" y="911"/>
                  <a:pt x="1693" y="961"/>
                </a:cubicBezTo>
                <a:cubicBezTo>
                  <a:pt x="960" y="1694"/>
                  <a:pt x="960" y="1694"/>
                  <a:pt x="960" y="1694"/>
                </a:cubicBezTo>
                <a:cubicBezTo>
                  <a:pt x="911" y="1743"/>
                  <a:pt x="831" y="1743"/>
                  <a:pt x="782" y="1694"/>
                </a:cubicBezTo>
                <a:cubicBezTo>
                  <a:pt x="49" y="961"/>
                  <a:pt x="49" y="961"/>
                  <a:pt x="49" y="961"/>
                </a:cubicBezTo>
                <a:cubicBezTo>
                  <a:pt x="0" y="911"/>
                  <a:pt x="0" y="832"/>
                  <a:pt x="49" y="783"/>
                </a:cubicBezTo>
                <a:cubicBezTo>
                  <a:pt x="782" y="49"/>
                  <a:pt x="782" y="49"/>
                  <a:pt x="782" y="49"/>
                </a:cubicBezTo>
                <a:cubicBezTo>
                  <a:pt x="831" y="0"/>
                  <a:pt x="911" y="0"/>
                  <a:pt x="960" y="49"/>
                </a:cubicBezTo>
                <a:lnTo>
                  <a:pt x="1693" y="783"/>
                </a:lnTo>
                <a:close/>
              </a:path>
            </a:pathLst>
          </a:custGeom>
          <a:solidFill>
            <a:srgbClr val="916395"/>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2" name="Freeform 198">
            <a:extLst>
              <a:ext uri="{FF2B5EF4-FFF2-40B4-BE49-F238E27FC236}">
                <a16:creationId xmlns:a16="http://schemas.microsoft.com/office/drawing/2014/main" id="{E90940C3-4681-43DB-7652-7EFF67FD2463}"/>
              </a:ext>
            </a:extLst>
          </p:cNvPr>
          <p:cNvSpPr>
            <a:spLocks/>
          </p:cNvSpPr>
          <p:nvPr/>
        </p:nvSpPr>
        <p:spPr bwMode="auto">
          <a:xfrm>
            <a:off x="10890741" y="2715398"/>
            <a:ext cx="887087" cy="934157"/>
          </a:xfrm>
          <a:custGeom>
            <a:avLst/>
            <a:gdLst>
              <a:gd name="T0" fmla="*/ 1694 w 1743"/>
              <a:gd name="T1" fmla="*/ 782 h 1743"/>
              <a:gd name="T2" fmla="*/ 1694 w 1743"/>
              <a:gd name="T3" fmla="*/ 960 h 1743"/>
              <a:gd name="T4" fmla="*/ 960 w 1743"/>
              <a:gd name="T5" fmla="*/ 1693 h 1743"/>
              <a:gd name="T6" fmla="*/ 783 w 1743"/>
              <a:gd name="T7" fmla="*/ 1693 h 1743"/>
              <a:gd name="T8" fmla="*/ 49 w 1743"/>
              <a:gd name="T9" fmla="*/ 960 h 1743"/>
              <a:gd name="T10" fmla="*/ 49 w 1743"/>
              <a:gd name="T11" fmla="*/ 782 h 1743"/>
              <a:gd name="T12" fmla="*/ 783 w 1743"/>
              <a:gd name="T13" fmla="*/ 49 h 1743"/>
              <a:gd name="T14" fmla="*/ 960 w 1743"/>
              <a:gd name="T15" fmla="*/ 49 h 1743"/>
              <a:gd name="T16" fmla="*/ 1694 w 1743"/>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2"/>
                </a:moveTo>
                <a:cubicBezTo>
                  <a:pt x="1743" y="831"/>
                  <a:pt x="1743" y="911"/>
                  <a:pt x="1694" y="960"/>
                </a:cubicBezTo>
                <a:cubicBezTo>
                  <a:pt x="960" y="1693"/>
                  <a:pt x="960" y="1693"/>
                  <a:pt x="960" y="1693"/>
                </a:cubicBezTo>
                <a:cubicBezTo>
                  <a:pt x="911" y="1743"/>
                  <a:pt x="832" y="1743"/>
                  <a:pt x="783" y="1693"/>
                </a:cubicBezTo>
                <a:cubicBezTo>
                  <a:pt x="49" y="960"/>
                  <a:pt x="49" y="960"/>
                  <a:pt x="49" y="960"/>
                </a:cubicBezTo>
                <a:cubicBezTo>
                  <a:pt x="0" y="911"/>
                  <a:pt x="0" y="831"/>
                  <a:pt x="49" y="782"/>
                </a:cubicBezTo>
                <a:cubicBezTo>
                  <a:pt x="783" y="49"/>
                  <a:pt x="783" y="49"/>
                  <a:pt x="783" y="49"/>
                </a:cubicBezTo>
                <a:cubicBezTo>
                  <a:pt x="832" y="0"/>
                  <a:pt x="911" y="0"/>
                  <a:pt x="960" y="49"/>
                </a:cubicBezTo>
                <a:lnTo>
                  <a:pt x="1694" y="782"/>
                </a:lnTo>
                <a:close/>
              </a:path>
            </a:pathLst>
          </a:custGeom>
          <a:solidFill>
            <a:srgbClr val="F27954"/>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cxnSp>
        <p:nvCxnSpPr>
          <p:cNvPr id="30" name="Straight Connector 12">
            <a:extLst>
              <a:ext uri="{FF2B5EF4-FFF2-40B4-BE49-F238E27FC236}">
                <a16:creationId xmlns:a16="http://schemas.microsoft.com/office/drawing/2014/main" id="{8E519701-C7B5-1C0C-54A4-3601A60FE274}"/>
              </a:ext>
            </a:extLst>
          </p:cNvPr>
          <p:cNvCxnSpPr>
            <a:cxnSpLocks/>
          </p:cNvCxnSpPr>
          <p:nvPr/>
        </p:nvCxnSpPr>
        <p:spPr>
          <a:xfrm>
            <a:off x="5917162" y="1626818"/>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8" name="TextBox 79">
            <a:extLst>
              <a:ext uri="{FF2B5EF4-FFF2-40B4-BE49-F238E27FC236}">
                <a16:creationId xmlns:a16="http://schemas.microsoft.com/office/drawing/2014/main" id="{07D37706-425A-45AB-266A-73FE864A01B0}"/>
              </a:ext>
            </a:extLst>
          </p:cNvPr>
          <p:cNvSpPr txBox="1"/>
          <p:nvPr/>
        </p:nvSpPr>
        <p:spPr>
          <a:xfrm>
            <a:off x="3912303" y="5106146"/>
            <a:ext cx="1354089" cy="415498"/>
          </a:xfrm>
          <a:prstGeom prst="rect">
            <a:avLst/>
          </a:prstGeom>
          <a:noFill/>
        </p:spPr>
        <p:txBody>
          <a:bodyPr wrap="none" rtlCol="0" anchor="ctr">
            <a:spAutoFit/>
          </a:bodyPr>
          <a:lstStyle/>
          <a:p>
            <a:r>
              <a:rPr lang="en-GB" sz="2100" b="1" dirty="0">
                <a:solidFill>
                  <a:schemeClr val="bg1"/>
                </a:solidFill>
                <a:latin typeface="Calibri" panose="020F0502020204030204" pitchFamily="34" charset="0"/>
                <a:ea typeface="Roboto" charset="0"/>
                <a:cs typeface="Calibri" panose="020F0502020204030204" pitchFamily="34" charset="0"/>
              </a:rPr>
              <a:t>Consistent</a:t>
            </a:r>
          </a:p>
        </p:txBody>
      </p:sp>
      <p:sp>
        <p:nvSpPr>
          <p:cNvPr id="39" name="TextBox 80">
            <a:extLst>
              <a:ext uri="{FF2B5EF4-FFF2-40B4-BE49-F238E27FC236}">
                <a16:creationId xmlns:a16="http://schemas.microsoft.com/office/drawing/2014/main" id="{3A01275D-52DD-E645-D80E-09C1A15B4897}"/>
              </a:ext>
            </a:extLst>
          </p:cNvPr>
          <p:cNvSpPr txBox="1"/>
          <p:nvPr/>
        </p:nvSpPr>
        <p:spPr>
          <a:xfrm>
            <a:off x="3903660" y="4562692"/>
            <a:ext cx="1659172" cy="415498"/>
          </a:xfrm>
          <a:prstGeom prst="rect">
            <a:avLst/>
          </a:prstGeom>
          <a:noFill/>
        </p:spPr>
        <p:txBody>
          <a:bodyPr wrap="none" rtlCol="0" anchor="ctr">
            <a:spAutoFit/>
          </a:bodyPr>
          <a:lstStyle/>
          <a:p>
            <a:r>
              <a:rPr lang="en-GB" sz="2100" b="1" dirty="0">
                <a:solidFill>
                  <a:schemeClr val="bg1"/>
                </a:solidFill>
                <a:latin typeface="Calibri" panose="020F0502020204030204" pitchFamily="34" charset="0"/>
                <a:ea typeface="Roboto" charset="0"/>
                <a:cs typeface="Calibri" panose="020F0502020204030204" pitchFamily="34" charset="0"/>
              </a:rPr>
              <a:t>Triangulation</a:t>
            </a:r>
          </a:p>
        </p:txBody>
      </p:sp>
      <p:sp>
        <p:nvSpPr>
          <p:cNvPr id="40" name="TextBox 81">
            <a:extLst>
              <a:ext uri="{FF2B5EF4-FFF2-40B4-BE49-F238E27FC236}">
                <a16:creationId xmlns:a16="http://schemas.microsoft.com/office/drawing/2014/main" id="{70094FD5-478F-2B6A-8F18-E2D5FC233DB0}"/>
              </a:ext>
            </a:extLst>
          </p:cNvPr>
          <p:cNvSpPr txBox="1"/>
          <p:nvPr/>
        </p:nvSpPr>
        <p:spPr>
          <a:xfrm>
            <a:off x="3894379" y="4121070"/>
            <a:ext cx="2333511" cy="375039"/>
          </a:xfrm>
          <a:prstGeom prst="rect">
            <a:avLst/>
          </a:prstGeom>
          <a:noFill/>
        </p:spPr>
        <p:txBody>
          <a:bodyPr wrap="square" rtlCol="0" anchor="ctr">
            <a:spAutoFit/>
          </a:bodyPr>
          <a:lstStyle/>
          <a:p>
            <a:pPr>
              <a:lnSpc>
                <a:spcPts val="2220"/>
              </a:lnSpc>
            </a:pPr>
            <a:r>
              <a:rPr lang="en-GB" sz="2100" b="1" dirty="0">
                <a:solidFill>
                  <a:schemeClr val="bg1"/>
                </a:solidFill>
                <a:latin typeface="Calibri" panose="020F0502020204030204" pitchFamily="34" charset="0"/>
                <a:ea typeface="Roboto" charset="0"/>
                <a:cs typeface="Calibri" panose="020F0502020204030204" pitchFamily="34" charset="0"/>
              </a:rPr>
              <a:t>People Processes</a:t>
            </a:r>
          </a:p>
        </p:txBody>
      </p:sp>
      <p:sp>
        <p:nvSpPr>
          <p:cNvPr id="41" name="TextBox 82">
            <a:extLst>
              <a:ext uri="{FF2B5EF4-FFF2-40B4-BE49-F238E27FC236}">
                <a16:creationId xmlns:a16="http://schemas.microsoft.com/office/drawing/2014/main" id="{DAFEA8F4-C730-9144-2B22-80C789BA066E}"/>
              </a:ext>
            </a:extLst>
          </p:cNvPr>
          <p:cNvSpPr txBox="1"/>
          <p:nvPr/>
        </p:nvSpPr>
        <p:spPr>
          <a:xfrm>
            <a:off x="3912303" y="3537017"/>
            <a:ext cx="1747786" cy="415498"/>
          </a:xfrm>
          <a:prstGeom prst="rect">
            <a:avLst/>
          </a:prstGeom>
          <a:noFill/>
        </p:spPr>
        <p:txBody>
          <a:bodyPr wrap="none" rtlCol="0" anchor="ctr">
            <a:spAutoFit/>
          </a:bodyPr>
          <a:lstStyle/>
          <a:p>
            <a:r>
              <a:rPr lang="en-GB" sz="2100" b="1" dirty="0">
                <a:solidFill>
                  <a:schemeClr val="bg1"/>
                </a:solidFill>
                <a:latin typeface="Calibri" panose="020F0502020204030204" pitchFamily="34" charset="0"/>
                <a:ea typeface="Roboto" charset="0"/>
                <a:cs typeface="Calibri" panose="020F0502020204030204" pitchFamily="34" charset="0"/>
              </a:rPr>
              <a:t>HR-Integrated</a:t>
            </a:r>
          </a:p>
        </p:txBody>
      </p:sp>
      <p:sp>
        <p:nvSpPr>
          <p:cNvPr id="42" name="TextBox 83">
            <a:extLst>
              <a:ext uri="{FF2B5EF4-FFF2-40B4-BE49-F238E27FC236}">
                <a16:creationId xmlns:a16="http://schemas.microsoft.com/office/drawing/2014/main" id="{0E865966-C297-701F-2DBA-E74060686A56}"/>
              </a:ext>
            </a:extLst>
          </p:cNvPr>
          <p:cNvSpPr txBox="1"/>
          <p:nvPr/>
        </p:nvSpPr>
        <p:spPr>
          <a:xfrm>
            <a:off x="3904718" y="3018198"/>
            <a:ext cx="1520416" cy="415498"/>
          </a:xfrm>
          <a:prstGeom prst="rect">
            <a:avLst/>
          </a:prstGeom>
          <a:noFill/>
        </p:spPr>
        <p:txBody>
          <a:bodyPr wrap="none" rtlCol="0" anchor="ctr">
            <a:spAutoFit/>
          </a:bodyPr>
          <a:lstStyle/>
          <a:p>
            <a:r>
              <a:rPr lang="en-GB" sz="2100" b="1" dirty="0">
                <a:solidFill>
                  <a:schemeClr val="bg1"/>
                </a:solidFill>
                <a:latin typeface="Calibri" panose="020F0502020204030204" pitchFamily="34" charset="0"/>
                <a:ea typeface="Roboto" charset="0"/>
                <a:cs typeface="Calibri" panose="020F0502020204030204" pitchFamily="34" charset="0"/>
              </a:rPr>
              <a:t>Transparent</a:t>
            </a:r>
          </a:p>
        </p:txBody>
      </p:sp>
      <p:sp>
        <p:nvSpPr>
          <p:cNvPr id="43" name="TextBox 84">
            <a:extLst>
              <a:ext uri="{FF2B5EF4-FFF2-40B4-BE49-F238E27FC236}">
                <a16:creationId xmlns:a16="http://schemas.microsoft.com/office/drawing/2014/main" id="{860DBE92-BC83-1B63-5388-E4221AA56CA1}"/>
              </a:ext>
            </a:extLst>
          </p:cNvPr>
          <p:cNvSpPr txBox="1"/>
          <p:nvPr/>
        </p:nvSpPr>
        <p:spPr>
          <a:xfrm>
            <a:off x="3903660" y="2445586"/>
            <a:ext cx="1526315" cy="415498"/>
          </a:xfrm>
          <a:prstGeom prst="rect">
            <a:avLst/>
          </a:prstGeom>
          <a:noFill/>
        </p:spPr>
        <p:txBody>
          <a:bodyPr wrap="none" rtlCol="0" anchor="ctr">
            <a:spAutoFit/>
          </a:bodyPr>
          <a:lstStyle/>
          <a:p>
            <a:r>
              <a:rPr lang="en-GB" sz="2100" b="1" dirty="0">
                <a:solidFill>
                  <a:schemeClr val="bg1"/>
                </a:solidFill>
                <a:latin typeface="Calibri" panose="020F0502020204030204" pitchFamily="34" charset="0"/>
                <a:ea typeface="Roboto" charset="0"/>
                <a:cs typeface="Calibri" panose="020F0502020204030204" pitchFamily="34" charset="0"/>
              </a:rPr>
              <a:t>Governance</a:t>
            </a:r>
          </a:p>
        </p:txBody>
      </p:sp>
      <p:sp>
        <p:nvSpPr>
          <p:cNvPr id="44" name="TextBox 85">
            <a:extLst>
              <a:ext uri="{FF2B5EF4-FFF2-40B4-BE49-F238E27FC236}">
                <a16:creationId xmlns:a16="http://schemas.microsoft.com/office/drawing/2014/main" id="{39D47864-0443-0BB6-7E71-A6F562BE5910}"/>
              </a:ext>
            </a:extLst>
          </p:cNvPr>
          <p:cNvSpPr txBox="1"/>
          <p:nvPr/>
        </p:nvSpPr>
        <p:spPr>
          <a:xfrm>
            <a:off x="3921573" y="1837123"/>
            <a:ext cx="1157689" cy="415498"/>
          </a:xfrm>
          <a:prstGeom prst="rect">
            <a:avLst/>
          </a:prstGeom>
          <a:noFill/>
        </p:spPr>
        <p:txBody>
          <a:bodyPr wrap="none" rtlCol="0" anchor="ctr">
            <a:spAutoFit/>
          </a:bodyPr>
          <a:lstStyle/>
          <a:p>
            <a:r>
              <a:rPr lang="en-GB" sz="2100" b="1" dirty="0">
                <a:solidFill>
                  <a:schemeClr val="bg1"/>
                </a:solidFill>
                <a:latin typeface="Calibri" panose="020F0502020204030204" pitchFamily="34" charset="0"/>
                <a:ea typeface="Roboto" charset="0"/>
                <a:cs typeface="Calibri" panose="020F0502020204030204" pitchFamily="34" charset="0"/>
              </a:rPr>
              <a:t>Dynamic</a:t>
            </a:r>
          </a:p>
        </p:txBody>
      </p:sp>
      <p:sp>
        <p:nvSpPr>
          <p:cNvPr id="45" name="Subtitle 2">
            <a:extLst>
              <a:ext uri="{FF2B5EF4-FFF2-40B4-BE49-F238E27FC236}">
                <a16:creationId xmlns:a16="http://schemas.microsoft.com/office/drawing/2014/main" id="{2009BE7B-4C46-1ABC-4B7C-F1B817AC8DBA}"/>
              </a:ext>
            </a:extLst>
          </p:cNvPr>
          <p:cNvSpPr txBox="1">
            <a:spLocks/>
          </p:cNvSpPr>
          <p:nvPr/>
        </p:nvSpPr>
        <p:spPr>
          <a:xfrm>
            <a:off x="6066863" y="1841083"/>
            <a:ext cx="4236014" cy="521946"/>
          </a:xfrm>
          <a:prstGeom prst="rect">
            <a:avLst/>
          </a:prstGeom>
        </p:spPr>
        <p:txBody>
          <a:bodyPr vert="horz" wrap="square" lIns="34299" tIns="17149" rIns="34299" bIns="1714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860"/>
              </a:lnSpc>
              <a:spcBef>
                <a:spcPts val="0"/>
              </a:spcBef>
            </a:pPr>
            <a:r>
              <a:rPr lang="en-GB" altLang="de-DE" sz="1700" b="1" dirty="0">
                <a:solidFill>
                  <a:schemeClr val="bg1"/>
                </a:solidFill>
                <a:latin typeface="Calibri" panose="020F0502020204030204" pitchFamily="34" charset="0"/>
                <a:cs typeface="Calibri" panose="020F0502020204030204" pitchFamily="34" charset="0"/>
              </a:rPr>
              <a:t>Dynamic</a:t>
            </a:r>
            <a:r>
              <a:rPr lang="en-GB" altLang="de-DE" sz="1700" dirty="0">
                <a:solidFill>
                  <a:schemeClr val="bg1"/>
                </a:solidFill>
                <a:latin typeface="Calibri" panose="020F0502020204030204" pitchFamily="34" charset="0"/>
                <a:cs typeface="Calibri" panose="020F0502020204030204" pitchFamily="34" charset="0"/>
              </a:rPr>
              <a:t> challenge assumptions, think unthinkable, constant learning</a:t>
            </a:r>
          </a:p>
        </p:txBody>
      </p:sp>
      <p:sp>
        <p:nvSpPr>
          <p:cNvPr id="46" name="Subtitle 2">
            <a:extLst>
              <a:ext uri="{FF2B5EF4-FFF2-40B4-BE49-F238E27FC236}">
                <a16:creationId xmlns:a16="http://schemas.microsoft.com/office/drawing/2014/main" id="{29194293-A45C-9E61-5A62-93E2A74BF04B}"/>
              </a:ext>
            </a:extLst>
          </p:cNvPr>
          <p:cNvSpPr txBox="1">
            <a:spLocks/>
          </p:cNvSpPr>
          <p:nvPr/>
        </p:nvSpPr>
        <p:spPr>
          <a:xfrm>
            <a:off x="6051080" y="2401210"/>
            <a:ext cx="4507992" cy="521946"/>
          </a:xfrm>
          <a:prstGeom prst="rect">
            <a:avLst/>
          </a:prstGeom>
        </p:spPr>
        <p:txBody>
          <a:bodyPr vert="horz" wrap="square" lIns="34299" tIns="17149" rIns="34299" bIns="1714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860"/>
              </a:lnSpc>
              <a:spcBef>
                <a:spcPts val="0"/>
              </a:spcBef>
            </a:pPr>
            <a:r>
              <a:rPr lang="en-GB" altLang="de-DE" sz="1700" dirty="0">
                <a:solidFill>
                  <a:schemeClr val="bg1"/>
                </a:solidFill>
                <a:latin typeface="Calibri" panose="020F0502020204030204" pitchFamily="34" charset="0"/>
                <a:cs typeface="Calibri" panose="020F0502020204030204" pitchFamily="34" charset="0"/>
              </a:rPr>
              <a:t>Clear </a:t>
            </a:r>
            <a:r>
              <a:rPr lang="en-GB" altLang="de-DE" sz="1700" b="1" dirty="0">
                <a:solidFill>
                  <a:schemeClr val="bg1"/>
                </a:solidFill>
                <a:latin typeface="Calibri" panose="020F0502020204030204" pitchFamily="34" charset="0"/>
                <a:cs typeface="Calibri" panose="020F0502020204030204" pitchFamily="34" charset="0"/>
              </a:rPr>
              <a:t>governance</a:t>
            </a:r>
            <a:r>
              <a:rPr lang="en-GB" altLang="de-DE" sz="1700" dirty="0">
                <a:solidFill>
                  <a:schemeClr val="bg1"/>
                </a:solidFill>
                <a:latin typeface="Calibri" panose="020F0502020204030204" pitchFamily="34" charset="0"/>
                <a:cs typeface="Calibri" panose="020F0502020204030204" pitchFamily="34" charset="0"/>
              </a:rPr>
              <a:t> structure &amp; behaviour, aligned with business aims</a:t>
            </a:r>
          </a:p>
        </p:txBody>
      </p:sp>
      <p:sp>
        <p:nvSpPr>
          <p:cNvPr id="47" name="Subtitle 2">
            <a:extLst>
              <a:ext uri="{FF2B5EF4-FFF2-40B4-BE49-F238E27FC236}">
                <a16:creationId xmlns:a16="http://schemas.microsoft.com/office/drawing/2014/main" id="{D852411A-CC2C-8F36-7ABA-9F7A3D2F6F81}"/>
              </a:ext>
            </a:extLst>
          </p:cNvPr>
          <p:cNvSpPr txBox="1">
            <a:spLocks/>
          </p:cNvSpPr>
          <p:nvPr/>
        </p:nvSpPr>
        <p:spPr>
          <a:xfrm>
            <a:off x="6051080" y="3024540"/>
            <a:ext cx="5640782" cy="278289"/>
          </a:xfrm>
          <a:prstGeom prst="rect">
            <a:avLst/>
          </a:prstGeom>
        </p:spPr>
        <p:txBody>
          <a:bodyPr vert="horz" wrap="square" lIns="34299" tIns="17149" rIns="34299" bIns="1714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860"/>
              </a:lnSpc>
              <a:spcBef>
                <a:spcPts val="0"/>
              </a:spcBef>
            </a:pPr>
            <a:r>
              <a:rPr lang="en-GB" altLang="de-DE" sz="1700" b="1" dirty="0">
                <a:solidFill>
                  <a:schemeClr val="bg1"/>
                </a:solidFill>
                <a:latin typeface="Calibri" panose="020F0502020204030204" pitchFamily="34" charset="0"/>
                <a:cs typeface="Calibri" panose="020F0502020204030204" pitchFamily="34" charset="0"/>
              </a:rPr>
              <a:t>Transparency</a:t>
            </a:r>
            <a:r>
              <a:rPr lang="en-GB" altLang="de-DE" sz="1700" dirty="0">
                <a:solidFill>
                  <a:schemeClr val="bg1"/>
                </a:solidFill>
                <a:latin typeface="Calibri" panose="020F0502020204030204" pitchFamily="34" charset="0"/>
                <a:cs typeface="Calibri" panose="020F0502020204030204" pitchFamily="34" charset="0"/>
              </a:rPr>
              <a:t>, honest debate, role-modelled at ‘top’</a:t>
            </a:r>
          </a:p>
        </p:txBody>
      </p:sp>
      <p:sp>
        <p:nvSpPr>
          <p:cNvPr id="48" name="Subtitle 2">
            <a:extLst>
              <a:ext uri="{FF2B5EF4-FFF2-40B4-BE49-F238E27FC236}">
                <a16:creationId xmlns:a16="http://schemas.microsoft.com/office/drawing/2014/main" id="{C64C73EA-FC64-5B14-3433-A4EDADF2B9AC}"/>
              </a:ext>
            </a:extLst>
          </p:cNvPr>
          <p:cNvSpPr txBox="1">
            <a:spLocks/>
          </p:cNvSpPr>
          <p:nvPr/>
        </p:nvSpPr>
        <p:spPr>
          <a:xfrm>
            <a:off x="6078776" y="3568851"/>
            <a:ext cx="4087975" cy="278289"/>
          </a:xfrm>
          <a:prstGeom prst="rect">
            <a:avLst/>
          </a:prstGeom>
        </p:spPr>
        <p:txBody>
          <a:bodyPr vert="horz" wrap="square" lIns="34299" tIns="17149" rIns="34299" bIns="1714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860"/>
              </a:lnSpc>
              <a:spcBef>
                <a:spcPts val="0"/>
              </a:spcBef>
            </a:pPr>
            <a:r>
              <a:rPr lang="en-GB" altLang="de-DE" sz="1700" b="1" dirty="0">
                <a:solidFill>
                  <a:schemeClr val="bg1"/>
                </a:solidFill>
                <a:latin typeface="Calibri" panose="020F0502020204030204" pitchFamily="34" charset="0"/>
                <a:cs typeface="Calibri" panose="020F0502020204030204" pitchFamily="34" charset="0"/>
              </a:rPr>
              <a:t>HR</a:t>
            </a:r>
            <a:r>
              <a:rPr lang="en-GB" altLang="de-DE" sz="1700" dirty="0">
                <a:solidFill>
                  <a:schemeClr val="bg1"/>
                </a:solidFill>
                <a:latin typeface="Calibri" panose="020F0502020204030204" pitchFamily="34" charset="0"/>
                <a:cs typeface="Calibri" panose="020F0502020204030204" pitchFamily="34" charset="0"/>
              </a:rPr>
              <a:t> helps to set the agenda and ‘educate’</a:t>
            </a:r>
          </a:p>
        </p:txBody>
      </p:sp>
      <p:sp>
        <p:nvSpPr>
          <p:cNvPr id="49" name="Subtitle 2">
            <a:extLst>
              <a:ext uri="{FF2B5EF4-FFF2-40B4-BE49-F238E27FC236}">
                <a16:creationId xmlns:a16="http://schemas.microsoft.com/office/drawing/2014/main" id="{91DEE3D1-8CAF-32F8-6A2F-4C6413E6BDB0}"/>
              </a:ext>
            </a:extLst>
          </p:cNvPr>
          <p:cNvSpPr txBox="1">
            <a:spLocks/>
          </p:cNvSpPr>
          <p:nvPr/>
        </p:nvSpPr>
        <p:spPr>
          <a:xfrm>
            <a:off x="6087720" y="3969248"/>
            <a:ext cx="5645331" cy="521946"/>
          </a:xfrm>
          <a:prstGeom prst="rect">
            <a:avLst/>
          </a:prstGeom>
        </p:spPr>
        <p:txBody>
          <a:bodyPr vert="horz" wrap="square" lIns="34299" tIns="17149" rIns="34299" bIns="1714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860"/>
              </a:lnSpc>
              <a:spcBef>
                <a:spcPts val="0"/>
              </a:spcBef>
            </a:pPr>
            <a:r>
              <a:rPr lang="en-GB" altLang="de-DE" sz="1700" dirty="0">
                <a:solidFill>
                  <a:schemeClr val="bg1"/>
                </a:solidFill>
                <a:latin typeface="Calibri" panose="020F0502020204030204" pitchFamily="34" charset="0"/>
                <a:cs typeface="Calibri" panose="020F0502020204030204" pitchFamily="34" charset="0"/>
              </a:rPr>
              <a:t>Robust </a:t>
            </a:r>
            <a:r>
              <a:rPr lang="en-GB" altLang="de-DE" sz="1700" b="1" dirty="0">
                <a:solidFill>
                  <a:schemeClr val="bg1"/>
                </a:solidFill>
                <a:latin typeface="Calibri" panose="020F0502020204030204" pitchFamily="34" charset="0"/>
                <a:cs typeface="Calibri" panose="020F0502020204030204" pitchFamily="34" charset="0"/>
              </a:rPr>
              <a:t>people processes </a:t>
            </a:r>
            <a:r>
              <a:rPr lang="en-GB" altLang="de-DE" sz="1700" dirty="0">
                <a:solidFill>
                  <a:schemeClr val="bg1"/>
                </a:solidFill>
                <a:latin typeface="Calibri" panose="020F0502020204030204" pitchFamily="34" charset="0"/>
                <a:cs typeface="Calibri" panose="020F0502020204030204" pitchFamily="34" charset="0"/>
              </a:rPr>
              <a:t>– supporting risk balance. Management buy-in; adherence; constantly refreshed</a:t>
            </a:r>
            <a:endParaRPr lang="en-GB" sz="1700" dirty="0">
              <a:solidFill>
                <a:schemeClr val="bg1"/>
              </a:solidFill>
              <a:latin typeface="Calibri" panose="020F0502020204030204" pitchFamily="34" charset="0"/>
              <a:ea typeface="Lato Light" panose="020F0502020204030203" pitchFamily="34" charset="0"/>
              <a:cs typeface="Calibri" panose="020F0502020204030204" pitchFamily="34" charset="0"/>
            </a:endParaRPr>
          </a:p>
        </p:txBody>
      </p:sp>
      <p:sp>
        <p:nvSpPr>
          <p:cNvPr id="11" name="Freeform 182">
            <a:extLst>
              <a:ext uri="{FF2B5EF4-FFF2-40B4-BE49-F238E27FC236}">
                <a16:creationId xmlns:a16="http://schemas.microsoft.com/office/drawing/2014/main" id="{FE378678-C3A9-E415-BC65-DEF3C0E914EA}"/>
              </a:ext>
            </a:extLst>
          </p:cNvPr>
          <p:cNvSpPr>
            <a:spLocks/>
          </p:cNvSpPr>
          <p:nvPr/>
        </p:nvSpPr>
        <p:spPr bwMode="auto">
          <a:xfrm>
            <a:off x="10718404" y="4329511"/>
            <a:ext cx="887087" cy="934157"/>
          </a:xfrm>
          <a:custGeom>
            <a:avLst/>
            <a:gdLst>
              <a:gd name="T0" fmla="*/ 1694 w 1743"/>
              <a:gd name="T1" fmla="*/ 782 h 1743"/>
              <a:gd name="T2" fmla="*/ 1694 w 1743"/>
              <a:gd name="T3" fmla="*/ 960 h 1743"/>
              <a:gd name="T4" fmla="*/ 961 w 1743"/>
              <a:gd name="T5" fmla="*/ 1694 h 1743"/>
              <a:gd name="T6" fmla="*/ 783 w 1743"/>
              <a:gd name="T7" fmla="*/ 1694 h 1743"/>
              <a:gd name="T8" fmla="*/ 49 w 1743"/>
              <a:gd name="T9" fmla="*/ 960 h 1743"/>
              <a:gd name="T10" fmla="*/ 49 w 1743"/>
              <a:gd name="T11" fmla="*/ 782 h 1743"/>
              <a:gd name="T12" fmla="*/ 783 w 1743"/>
              <a:gd name="T13" fmla="*/ 49 h 1743"/>
              <a:gd name="T14" fmla="*/ 961 w 1743"/>
              <a:gd name="T15" fmla="*/ 49 h 1743"/>
              <a:gd name="T16" fmla="*/ 1694 w 1743"/>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2"/>
                </a:moveTo>
                <a:cubicBezTo>
                  <a:pt x="1743" y="832"/>
                  <a:pt x="1743" y="911"/>
                  <a:pt x="1694" y="960"/>
                </a:cubicBezTo>
                <a:cubicBezTo>
                  <a:pt x="961" y="1694"/>
                  <a:pt x="961" y="1694"/>
                  <a:pt x="961" y="1694"/>
                </a:cubicBezTo>
                <a:cubicBezTo>
                  <a:pt x="911" y="1743"/>
                  <a:pt x="832" y="1743"/>
                  <a:pt x="783" y="1694"/>
                </a:cubicBezTo>
                <a:cubicBezTo>
                  <a:pt x="49" y="960"/>
                  <a:pt x="49" y="960"/>
                  <a:pt x="49" y="960"/>
                </a:cubicBezTo>
                <a:cubicBezTo>
                  <a:pt x="0" y="911"/>
                  <a:pt x="0" y="832"/>
                  <a:pt x="49" y="782"/>
                </a:cubicBezTo>
                <a:cubicBezTo>
                  <a:pt x="783" y="49"/>
                  <a:pt x="783" y="49"/>
                  <a:pt x="783" y="49"/>
                </a:cubicBezTo>
                <a:cubicBezTo>
                  <a:pt x="832" y="0"/>
                  <a:pt x="911" y="0"/>
                  <a:pt x="961" y="49"/>
                </a:cubicBezTo>
                <a:lnTo>
                  <a:pt x="1694" y="782"/>
                </a:lnTo>
                <a:close/>
              </a:path>
            </a:pathLst>
          </a:custGeom>
          <a:solidFill>
            <a:srgbClr val="79527B"/>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50" name="Subtitle 2">
            <a:extLst>
              <a:ext uri="{FF2B5EF4-FFF2-40B4-BE49-F238E27FC236}">
                <a16:creationId xmlns:a16="http://schemas.microsoft.com/office/drawing/2014/main" id="{8B43F2E7-4A79-4000-0EF3-C7E93EBB1D29}"/>
              </a:ext>
            </a:extLst>
          </p:cNvPr>
          <p:cNvSpPr txBox="1">
            <a:spLocks/>
          </p:cNvSpPr>
          <p:nvPr/>
        </p:nvSpPr>
        <p:spPr>
          <a:xfrm>
            <a:off x="6087720" y="4627047"/>
            <a:ext cx="5810357" cy="278289"/>
          </a:xfrm>
          <a:prstGeom prst="rect">
            <a:avLst/>
          </a:prstGeom>
        </p:spPr>
        <p:txBody>
          <a:bodyPr vert="horz" wrap="square" lIns="34299" tIns="17149" rIns="34299" bIns="1714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860"/>
              </a:lnSpc>
              <a:spcBef>
                <a:spcPts val="0"/>
              </a:spcBef>
            </a:pPr>
            <a:r>
              <a:rPr lang="en-GB" altLang="de-DE" sz="1700" b="1" dirty="0">
                <a:solidFill>
                  <a:schemeClr val="bg1"/>
                </a:solidFill>
                <a:latin typeface="Calibri" panose="020F0502020204030204" pitchFamily="34" charset="0"/>
                <a:cs typeface="Calibri" panose="020F0502020204030204" pitchFamily="34" charset="0"/>
              </a:rPr>
              <a:t>Triangulation</a:t>
            </a:r>
            <a:r>
              <a:rPr lang="en-GB" altLang="de-DE" sz="1700" dirty="0">
                <a:solidFill>
                  <a:schemeClr val="bg1"/>
                </a:solidFill>
                <a:latin typeface="Calibri" panose="020F0502020204030204" pitchFamily="34" charset="0"/>
                <a:cs typeface="Calibri" panose="020F0502020204030204" pitchFamily="34" charset="0"/>
              </a:rPr>
              <a:t> – use multiple perspectives, data sources</a:t>
            </a:r>
          </a:p>
        </p:txBody>
      </p:sp>
      <p:sp>
        <p:nvSpPr>
          <p:cNvPr id="51" name="Subtitle 2">
            <a:extLst>
              <a:ext uri="{FF2B5EF4-FFF2-40B4-BE49-F238E27FC236}">
                <a16:creationId xmlns:a16="http://schemas.microsoft.com/office/drawing/2014/main" id="{1A26ABBB-94BB-CD7E-2A8D-81C8CA040B85}"/>
              </a:ext>
            </a:extLst>
          </p:cNvPr>
          <p:cNvSpPr txBox="1">
            <a:spLocks/>
          </p:cNvSpPr>
          <p:nvPr/>
        </p:nvSpPr>
        <p:spPr>
          <a:xfrm>
            <a:off x="6134923" y="5075721"/>
            <a:ext cx="4720051" cy="521946"/>
          </a:xfrm>
          <a:prstGeom prst="rect">
            <a:avLst/>
          </a:prstGeom>
        </p:spPr>
        <p:txBody>
          <a:bodyPr vert="horz" wrap="square" lIns="34299" tIns="17149" rIns="34299" bIns="1714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860"/>
              </a:lnSpc>
              <a:spcBef>
                <a:spcPts val="0"/>
              </a:spcBef>
            </a:pPr>
            <a:r>
              <a:rPr lang="en-GB" altLang="de-DE" sz="1700" b="1" dirty="0">
                <a:solidFill>
                  <a:schemeClr val="bg1"/>
                </a:solidFill>
                <a:latin typeface="Calibri" panose="020F0502020204030204" pitchFamily="34" charset="0"/>
                <a:cs typeface="Calibri" panose="020F0502020204030204" pitchFamily="34" charset="0"/>
              </a:rPr>
              <a:t>Consistent</a:t>
            </a:r>
            <a:r>
              <a:rPr lang="en-GB" altLang="de-DE" sz="1700" dirty="0">
                <a:solidFill>
                  <a:schemeClr val="bg1"/>
                </a:solidFill>
                <a:latin typeface="Calibri" panose="020F0502020204030204" pitchFamily="34" charset="0"/>
                <a:cs typeface="Calibri" panose="020F0502020204030204" pitchFamily="34" charset="0"/>
              </a:rPr>
              <a:t> approach from individual to team to Organisation – yet variegated according to needs</a:t>
            </a:r>
          </a:p>
        </p:txBody>
      </p:sp>
    </p:spTree>
    <p:extLst>
      <p:ext uri="{BB962C8B-B14F-4D97-AF65-F5344CB8AC3E}">
        <p14:creationId xmlns:p14="http://schemas.microsoft.com/office/powerpoint/2010/main" val="1069128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970D3F5-1136-BFEE-581A-9927A72722EF}"/>
              </a:ext>
            </a:extLst>
          </p:cNvPr>
          <p:cNvSpPr>
            <a:spLocks noGrp="1"/>
          </p:cNvSpPr>
          <p:nvPr>
            <p:ph type="body" sz="quarter" idx="18"/>
          </p:nvPr>
        </p:nvSpPr>
        <p:spPr>
          <a:xfrm>
            <a:off x="383449" y="1872256"/>
            <a:ext cx="4472520" cy="3867704"/>
          </a:xfrm>
        </p:spPr>
        <p:txBody>
          <a:bodyPr>
            <a:normAutofit/>
          </a:bodyPr>
          <a:lstStyle/>
          <a:p>
            <a:r>
              <a:rPr lang="en-US" sz="2400" dirty="0"/>
              <a:t>Risk management processes are grouped in different ways but generally include the same. Ideally, each of these processes should be </a:t>
            </a:r>
            <a:r>
              <a:rPr lang="en-US" sz="2400" dirty="0">
                <a:solidFill>
                  <a:srgbClr val="96669A"/>
                </a:solidFill>
              </a:rPr>
              <a:t>ongoing</a:t>
            </a:r>
            <a:r>
              <a:rPr lang="en-US" sz="2400" dirty="0"/>
              <a:t> rather than, for example, annual.</a:t>
            </a:r>
          </a:p>
          <a:p>
            <a:endParaRPr lang="de-DE" dirty="0"/>
          </a:p>
        </p:txBody>
      </p:sp>
      <p:sp>
        <p:nvSpPr>
          <p:cNvPr id="6" name="Rectangle 3">
            <a:extLst>
              <a:ext uri="{FF2B5EF4-FFF2-40B4-BE49-F238E27FC236}">
                <a16:creationId xmlns:a16="http://schemas.microsoft.com/office/drawing/2014/main" id="{3E0CD60A-19AD-D812-320B-1C2A07F0358B}"/>
              </a:ext>
            </a:extLst>
          </p:cNvPr>
          <p:cNvSpPr/>
          <p:nvPr/>
        </p:nvSpPr>
        <p:spPr>
          <a:xfrm>
            <a:off x="1" y="291787"/>
            <a:ext cx="12191999" cy="11998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platzhalter 2">
            <a:extLst>
              <a:ext uri="{FF2B5EF4-FFF2-40B4-BE49-F238E27FC236}">
                <a16:creationId xmlns:a16="http://schemas.microsoft.com/office/drawing/2014/main" id="{D567E271-C707-A40C-0969-19E016678D04}"/>
              </a:ext>
            </a:extLst>
          </p:cNvPr>
          <p:cNvSpPr>
            <a:spLocks noGrp="1"/>
          </p:cNvSpPr>
          <p:nvPr>
            <p:ph type="body" sz="quarter" idx="16"/>
          </p:nvPr>
        </p:nvSpPr>
        <p:spPr>
          <a:xfrm>
            <a:off x="331693" y="912258"/>
            <a:ext cx="11470341" cy="582221"/>
          </a:xfrm>
        </p:spPr>
        <p:txBody>
          <a:bodyPr>
            <a:noAutofit/>
          </a:bodyPr>
          <a:lstStyle/>
          <a:p>
            <a:r>
              <a:rPr lang="en-US" sz="1800" dirty="0">
                <a:solidFill>
                  <a:schemeClr val="bg1"/>
                </a:solidFill>
              </a:rPr>
              <a:t>Risk management is a continuous process</a:t>
            </a:r>
            <a:endParaRPr lang="de-DE" sz="1800" dirty="0">
              <a:solidFill>
                <a:schemeClr val="bg1"/>
              </a:solidFill>
            </a:endParaRPr>
          </a:p>
        </p:txBody>
      </p:sp>
      <p:sp>
        <p:nvSpPr>
          <p:cNvPr id="8" name="Textplatzhalter 2">
            <a:extLst>
              <a:ext uri="{FF2B5EF4-FFF2-40B4-BE49-F238E27FC236}">
                <a16:creationId xmlns:a16="http://schemas.microsoft.com/office/drawing/2014/main" id="{478D6F0B-8ED9-9D44-E406-08BA12EDF665}"/>
              </a:ext>
            </a:extLst>
          </p:cNvPr>
          <p:cNvSpPr txBox="1">
            <a:spLocks/>
          </p:cNvSpPr>
          <p:nvPr/>
        </p:nvSpPr>
        <p:spPr>
          <a:xfrm>
            <a:off x="331694" y="323249"/>
            <a:ext cx="11470341" cy="582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chemeClr val="bg1"/>
                </a:solidFill>
              </a:rPr>
              <a:t>Risk Management </a:t>
            </a:r>
            <a:r>
              <a:rPr lang="de-DE" dirty="0" err="1">
                <a:solidFill>
                  <a:schemeClr val="bg1"/>
                </a:solidFill>
              </a:rPr>
              <a:t>Processes</a:t>
            </a:r>
            <a:endParaRPr lang="de-DE" dirty="0">
              <a:solidFill>
                <a:schemeClr val="bg1"/>
              </a:solidFill>
            </a:endParaRPr>
          </a:p>
        </p:txBody>
      </p:sp>
      <p:cxnSp>
        <p:nvCxnSpPr>
          <p:cNvPr id="30" name="Straight Connector 12">
            <a:extLst>
              <a:ext uri="{FF2B5EF4-FFF2-40B4-BE49-F238E27FC236}">
                <a16:creationId xmlns:a16="http://schemas.microsoft.com/office/drawing/2014/main" id="{8E519701-C7B5-1C0C-54A4-3601A60FE274}"/>
              </a:ext>
            </a:extLst>
          </p:cNvPr>
          <p:cNvCxnSpPr>
            <a:cxnSpLocks/>
          </p:cNvCxnSpPr>
          <p:nvPr/>
        </p:nvCxnSpPr>
        <p:spPr>
          <a:xfrm>
            <a:off x="5917162" y="1626818"/>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35" name="Gruppieren 34">
            <a:extLst>
              <a:ext uri="{FF2B5EF4-FFF2-40B4-BE49-F238E27FC236}">
                <a16:creationId xmlns:a16="http://schemas.microsoft.com/office/drawing/2014/main" id="{C5E76FF2-C6EC-72A3-72E6-A5943D3F106F}"/>
              </a:ext>
            </a:extLst>
          </p:cNvPr>
          <p:cNvGrpSpPr/>
          <p:nvPr/>
        </p:nvGrpSpPr>
        <p:grpSpPr>
          <a:xfrm>
            <a:off x="5201716" y="1547562"/>
            <a:ext cx="4721311" cy="4772201"/>
            <a:chOff x="5221512" y="2167614"/>
            <a:chExt cx="3650714" cy="3687762"/>
          </a:xfrm>
        </p:grpSpPr>
        <p:sp>
          <p:nvSpPr>
            <p:cNvPr id="3" name="Freeform 53">
              <a:extLst>
                <a:ext uri="{FF2B5EF4-FFF2-40B4-BE49-F238E27FC236}">
                  <a16:creationId xmlns:a16="http://schemas.microsoft.com/office/drawing/2014/main" id="{31CB0127-D3E5-5BE0-9717-260789241385}"/>
                </a:ext>
              </a:extLst>
            </p:cNvPr>
            <p:cNvSpPr/>
            <p:nvPr/>
          </p:nvSpPr>
          <p:spPr>
            <a:xfrm>
              <a:off x="6755438" y="2278036"/>
              <a:ext cx="1917320" cy="1486415"/>
            </a:xfrm>
            <a:custGeom>
              <a:avLst/>
              <a:gdLst>
                <a:gd name="connsiteX0" fmla="*/ 1068123 w 5111523"/>
                <a:gd name="connsiteY0" fmla="*/ 0 h 3962742"/>
                <a:gd name="connsiteX1" fmla="*/ 4598550 w 5111523"/>
                <a:gd name="connsiteY1" fmla="*/ 1664939 h 3962742"/>
                <a:gd name="connsiteX2" fmla="*/ 4670437 w 5111523"/>
                <a:gd name="connsiteY2" fmla="*/ 1756416 h 3962742"/>
                <a:gd name="connsiteX3" fmla="*/ 5111523 w 5111523"/>
                <a:gd name="connsiteY3" fmla="*/ 1436197 h 3962742"/>
                <a:gd name="connsiteX4" fmla="*/ 4424950 w 5111523"/>
                <a:gd name="connsiteY4" fmla="*/ 3962742 h 3962742"/>
                <a:gd name="connsiteX5" fmla="*/ 1809996 w 5111523"/>
                <a:gd name="connsiteY5" fmla="*/ 3833035 h 3962742"/>
                <a:gd name="connsiteX6" fmla="*/ 2294796 w 5111523"/>
                <a:gd name="connsiteY6" fmla="*/ 3481081 h 3962742"/>
                <a:gd name="connsiteX7" fmla="*/ 2231672 w 5111523"/>
                <a:gd name="connsiteY7" fmla="*/ 3411626 h 3962742"/>
                <a:gd name="connsiteX8" fmla="*/ 1068123 w 5111523"/>
                <a:gd name="connsiteY8" fmla="*/ 2929668 h 3962742"/>
                <a:gd name="connsiteX9" fmla="*/ 899880 w 5111523"/>
                <a:gd name="connsiteY9" fmla="*/ 2938164 h 3962742"/>
                <a:gd name="connsiteX10" fmla="*/ 859090 w 5111523"/>
                <a:gd name="connsiteY10" fmla="*/ 2944389 h 3962742"/>
                <a:gd name="connsiteX11" fmla="*/ 1546598 w 5111523"/>
                <a:gd name="connsiteY11" fmla="*/ 1140048 h 3962742"/>
                <a:gd name="connsiteX12" fmla="*/ 0 w 5111523"/>
                <a:gd name="connsiteY12" fmla="*/ 127160 h 3962742"/>
                <a:gd name="connsiteX13" fmla="*/ 202033 w 5111523"/>
                <a:gd name="connsiteY13" fmla="*/ 81864 h 3962742"/>
                <a:gd name="connsiteX14" fmla="*/ 1068123 w 5111523"/>
                <a:gd name="connsiteY14" fmla="*/ 0 h 3962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11523" h="3962742">
                  <a:moveTo>
                    <a:pt x="1068123" y="0"/>
                  </a:moveTo>
                  <a:cubicBezTo>
                    <a:pt x="2489447" y="0"/>
                    <a:pt x="3759396" y="648119"/>
                    <a:pt x="4598550" y="1664939"/>
                  </a:cubicBezTo>
                  <a:lnTo>
                    <a:pt x="4670437" y="1756416"/>
                  </a:lnTo>
                  <a:lnTo>
                    <a:pt x="5111523" y="1436197"/>
                  </a:lnTo>
                  <a:lnTo>
                    <a:pt x="4424950" y="3962742"/>
                  </a:lnTo>
                  <a:lnTo>
                    <a:pt x="1809996" y="3833035"/>
                  </a:lnTo>
                  <a:lnTo>
                    <a:pt x="2294796" y="3481081"/>
                  </a:lnTo>
                  <a:lnTo>
                    <a:pt x="2231672" y="3411626"/>
                  </a:lnTo>
                  <a:cubicBezTo>
                    <a:pt x="1933894" y="3113848"/>
                    <a:pt x="1522517" y="2929668"/>
                    <a:pt x="1068123" y="2929668"/>
                  </a:cubicBezTo>
                  <a:cubicBezTo>
                    <a:pt x="1011324" y="2929668"/>
                    <a:pt x="955197" y="2932546"/>
                    <a:pt x="899880" y="2938164"/>
                  </a:cubicBezTo>
                  <a:lnTo>
                    <a:pt x="859090" y="2944389"/>
                  </a:lnTo>
                  <a:lnTo>
                    <a:pt x="1546598" y="1140048"/>
                  </a:lnTo>
                  <a:lnTo>
                    <a:pt x="0" y="127160"/>
                  </a:lnTo>
                  <a:lnTo>
                    <a:pt x="202033" y="81864"/>
                  </a:lnTo>
                  <a:cubicBezTo>
                    <a:pt x="482475" y="28130"/>
                    <a:pt x="772014" y="0"/>
                    <a:pt x="1068123" y="0"/>
                  </a:cubicBezTo>
                  <a:close/>
                </a:path>
              </a:pathLst>
            </a:custGeom>
            <a:solidFill>
              <a:srgbClr val="D2E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4" name="Freeform 52">
              <a:extLst>
                <a:ext uri="{FF2B5EF4-FFF2-40B4-BE49-F238E27FC236}">
                  <a16:creationId xmlns:a16="http://schemas.microsoft.com/office/drawing/2014/main" id="{511871A8-CBD3-BA72-DC29-140240BA46BE}"/>
                </a:ext>
              </a:extLst>
            </p:cNvPr>
            <p:cNvSpPr/>
            <p:nvPr/>
          </p:nvSpPr>
          <p:spPr>
            <a:xfrm>
              <a:off x="5446013" y="2167614"/>
              <a:ext cx="1889551" cy="1712944"/>
            </a:xfrm>
            <a:custGeom>
              <a:avLst/>
              <a:gdLst>
                <a:gd name="connsiteX0" fmla="*/ 2847233 w 5037490"/>
                <a:gd name="connsiteY0" fmla="*/ 0 h 4566661"/>
                <a:gd name="connsiteX1" fmla="*/ 5037490 w 5037490"/>
                <a:gd name="connsiteY1" fmla="*/ 1434429 h 4566661"/>
                <a:gd name="connsiteX2" fmla="*/ 4105269 w 5037490"/>
                <a:gd name="connsiteY2" fmla="*/ 3881012 h 4566661"/>
                <a:gd name="connsiteX3" fmla="*/ 3932563 w 5037490"/>
                <a:gd name="connsiteY3" fmla="*/ 3348218 h 4566661"/>
                <a:gd name="connsiteX4" fmla="*/ 3918510 w 5037490"/>
                <a:gd name="connsiteY4" fmla="*/ 3353361 h 4566661"/>
                <a:gd name="connsiteX5" fmla="*/ 2960359 w 5037490"/>
                <a:gd name="connsiteY5" fmla="*/ 4478083 h 4566661"/>
                <a:gd name="connsiteX6" fmla="*/ 2941952 w 5037490"/>
                <a:gd name="connsiteY6" fmla="*/ 4566661 h 4566661"/>
                <a:gd name="connsiteX7" fmla="*/ 1441393 w 5037490"/>
                <a:gd name="connsiteY7" fmla="*/ 3359382 h 4566661"/>
                <a:gd name="connsiteX8" fmla="*/ 0 w 5037490"/>
                <a:gd name="connsiteY8" fmla="*/ 4519059 h 4566661"/>
                <a:gd name="connsiteX9" fmla="*/ 20598 w 5037490"/>
                <a:gd name="connsiteY9" fmla="*/ 4286846 h 4566661"/>
                <a:gd name="connsiteX10" fmla="*/ 2985917 w 5037490"/>
                <a:gd name="connsiteY10" fmla="*/ 572001 h 4566661"/>
                <a:gd name="connsiteX11" fmla="*/ 3028029 w 5037490"/>
                <a:gd name="connsiteY11" fmla="*/ 557752 h 4566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37490" h="4566661">
                  <a:moveTo>
                    <a:pt x="2847233" y="0"/>
                  </a:moveTo>
                  <a:lnTo>
                    <a:pt x="5037490" y="1434429"/>
                  </a:lnTo>
                  <a:lnTo>
                    <a:pt x="4105269" y="3881012"/>
                  </a:lnTo>
                  <a:lnTo>
                    <a:pt x="3932563" y="3348218"/>
                  </a:lnTo>
                  <a:lnTo>
                    <a:pt x="3918510" y="3353361"/>
                  </a:lnTo>
                  <a:cubicBezTo>
                    <a:pt x="3444802" y="3553723"/>
                    <a:pt x="3084445" y="3969604"/>
                    <a:pt x="2960359" y="4478083"/>
                  </a:cubicBezTo>
                  <a:lnTo>
                    <a:pt x="2941952" y="4566661"/>
                  </a:lnTo>
                  <a:lnTo>
                    <a:pt x="1441393" y="3359382"/>
                  </a:lnTo>
                  <a:lnTo>
                    <a:pt x="0" y="4519059"/>
                  </a:lnTo>
                  <a:lnTo>
                    <a:pt x="20598" y="4286846"/>
                  </a:lnTo>
                  <a:cubicBezTo>
                    <a:pt x="238902" y="2569490"/>
                    <a:pt x="1409254" y="1149295"/>
                    <a:pt x="2985917" y="572001"/>
                  </a:cubicBezTo>
                  <a:lnTo>
                    <a:pt x="3028029" y="557752"/>
                  </a:lnTo>
                  <a:close/>
                </a:path>
              </a:pathLst>
            </a:cu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5" name="Freeform 54">
              <a:extLst>
                <a:ext uri="{FF2B5EF4-FFF2-40B4-BE49-F238E27FC236}">
                  <a16:creationId xmlns:a16="http://schemas.microsoft.com/office/drawing/2014/main" id="{FA430AD4-E7B4-0B6D-7407-9CB98EBEBACE}"/>
                </a:ext>
              </a:extLst>
            </p:cNvPr>
            <p:cNvSpPr/>
            <p:nvPr/>
          </p:nvSpPr>
          <p:spPr>
            <a:xfrm>
              <a:off x="7505477" y="3073066"/>
              <a:ext cx="1366749" cy="2057570"/>
            </a:xfrm>
            <a:custGeom>
              <a:avLst/>
              <a:gdLst>
                <a:gd name="connsiteX0" fmla="*/ 2926251 w 3643716"/>
                <a:gd name="connsiteY0" fmla="*/ 0 h 5485425"/>
                <a:gd name="connsiteX1" fmla="*/ 3037558 w 3643716"/>
                <a:gd name="connsiteY1" fmla="*/ 178321 h 5485425"/>
                <a:gd name="connsiteX2" fmla="*/ 3643716 w 3643716"/>
                <a:gd name="connsiteY2" fmla="*/ 2455646 h 5485425"/>
                <a:gd name="connsiteX3" fmla="*/ 2862348 w 3643716"/>
                <a:gd name="connsiteY3" fmla="*/ 5013670 h 5485425"/>
                <a:gd name="connsiteX4" fmla="*/ 2851281 w 3643716"/>
                <a:gd name="connsiteY4" fmla="*/ 5029233 h 5485425"/>
                <a:gd name="connsiteX5" fmla="*/ 3301276 w 3643716"/>
                <a:gd name="connsiteY5" fmla="*/ 5355992 h 5485425"/>
                <a:gd name="connsiteX6" fmla="*/ 686308 w 3643716"/>
                <a:gd name="connsiteY6" fmla="*/ 5485425 h 5485425"/>
                <a:gd name="connsiteX7" fmla="*/ 0 w 3643716"/>
                <a:gd name="connsiteY7" fmla="*/ 2958809 h 5485425"/>
                <a:gd name="connsiteX8" fmla="*/ 476197 w 3643716"/>
                <a:gd name="connsiteY8" fmla="*/ 3304594 h 5485425"/>
                <a:gd name="connsiteX9" fmla="*/ 515444 w 3643716"/>
                <a:gd name="connsiteY9" fmla="*/ 3239992 h 5485425"/>
                <a:gd name="connsiteX10" fmla="*/ 714048 w 3643716"/>
                <a:gd name="connsiteY10" fmla="*/ 2455646 h 5485425"/>
                <a:gd name="connsiteX11" fmla="*/ 599910 w 3643716"/>
                <a:gd name="connsiteY11" fmla="*/ 1852281 h 5485425"/>
                <a:gd name="connsiteX12" fmla="*/ 552317 w 3643716"/>
                <a:gd name="connsiteY12" fmla="*/ 1750306 h 5485425"/>
                <a:gd name="connsiteX13" fmla="*/ 2425369 w 3643716"/>
                <a:gd name="connsiteY13" fmla="*/ 1843213 h 548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43716" h="5485425">
                  <a:moveTo>
                    <a:pt x="2926251" y="0"/>
                  </a:moveTo>
                  <a:lnTo>
                    <a:pt x="3037558" y="178321"/>
                  </a:lnTo>
                  <a:cubicBezTo>
                    <a:pt x="3423175" y="848945"/>
                    <a:pt x="3643716" y="1626541"/>
                    <a:pt x="3643716" y="2455646"/>
                  </a:cubicBezTo>
                  <a:cubicBezTo>
                    <a:pt x="3643716" y="3403196"/>
                    <a:pt x="3355663" y="4283467"/>
                    <a:pt x="2862348" y="5013670"/>
                  </a:cubicBezTo>
                  <a:lnTo>
                    <a:pt x="2851281" y="5029233"/>
                  </a:lnTo>
                  <a:lnTo>
                    <a:pt x="3301276" y="5355992"/>
                  </a:lnTo>
                  <a:lnTo>
                    <a:pt x="686308" y="5485425"/>
                  </a:lnTo>
                  <a:lnTo>
                    <a:pt x="0" y="2958809"/>
                  </a:lnTo>
                  <a:lnTo>
                    <a:pt x="476197" y="3304594"/>
                  </a:lnTo>
                  <a:lnTo>
                    <a:pt x="515444" y="3239992"/>
                  </a:lnTo>
                  <a:cubicBezTo>
                    <a:pt x="642103" y="3006835"/>
                    <a:pt x="714048" y="2739642"/>
                    <a:pt x="714048" y="2455646"/>
                  </a:cubicBezTo>
                  <a:cubicBezTo>
                    <a:pt x="714048" y="2242649"/>
                    <a:pt x="673579" y="2039104"/>
                    <a:pt x="599910" y="1852281"/>
                  </a:cubicBezTo>
                  <a:lnTo>
                    <a:pt x="552317" y="1750306"/>
                  </a:lnTo>
                  <a:lnTo>
                    <a:pt x="2425369" y="1843213"/>
                  </a:lnTo>
                  <a:close/>
                </a:path>
              </a:pathLst>
            </a:cu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tx1"/>
                </a:solidFill>
                <a:latin typeface="+mj-lt"/>
              </a:endParaRPr>
            </a:p>
          </p:txBody>
        </p:sp>
        <p:sp>
          <p:nvSpPr>
            <p:cNvPr id="23" name="Freeform 56">
              <a:extLst>
                <a:ext uri="{FF2B5EF4-FFF2-40B4-BE49-F238E27FC236}">
                  <a16:creationId xmlns:a16="http://schemas.microsoft.com/office/drawing/2014/main" id="{B51FFF4F-80BF-3A8D-481D-A02820795299}"/>
                </a:ext>
              </a:extLst>
            </p:cNvPr>
            <p:cNvSpPr/>
            <p:nvPr/>
          </p:nvSpPr>
          <p:spPr>
            <a:xfrm>
              <a:off x="5221512" y="3427710"/>
              <a:ext cx="1654421" cy="2159336"/>
            </a:xfrm>
            <a:custGeom>
              <a:avLst/>
              <a:gdLst>
                <a:gd name="connsiteX0" fmla="*/ 2039909 w 4410641"/>
                <a:gd name="connsiteY0" fmla="*/ 0 h 5756729"/>
                <a:gd name="connsiteX1" fmla="*/ 4079818 w 4410641"/>
                <a:gd name="connsiteY1" fmla="*/ 1641214 h 5756729"/>
                <a:gd name="connsiteX2" fmla="*/ 3518641 w 4410641"/>
                <a:gd name="connsiteY2" fmla="*/ 1641214 h 5756729"/>
                <a:gd name="connsiteX3" fmla="*/ 3520520 w 4410641"/>
                <a:gd name="connsiteY3" fmla="*/ 1678416 h 5756729"/>
                <a:gd name="connsiteX4" fmla="*/ 4321306 w 4410641"/>
                <a:gd name="connsiteY4" fmla="*/ 2927662 h 5756729"/>
                <a:gd name="connsiteX5" fmla="*/ 4410641 w 4410641"/>
                <a:gd name="connsiteY5" fmla="*/ 2972715 h 5756729"/>
                <a:gd name="connsiteX6" fmla="*/ 2801332 w 4410641"/>
                <a:gd name="connsiteY6" fmla="*/ 4024712 h 5756729"/>
                <a:gd name="connsiteX7" fmla="*/ 3459590 w 4410641"/>
                <a:gd name="connsiteY7" fmla="*/ 5756729 h 5756729"/>
                <a:gd name="connsiteX8" fmla="*/ 3274680 w 4410641"/>
                <a:gd name="connsiteY8" fmla="*/ 5681192 h 5756729"/>
                <a:gd name="connsiteX9" fmla="*/ 588309 w 4410641"/>
                <a:gd name="connsiteY9" fmla="*/ 1745611 h 5756729"/>
                <a:gd name="connsiteX10" fmla="*/ 585670 w 4410641"/>
                <a:gd name="connsiteY10" fmla="*/ 1641214 h 5756729"/>
                <a:gd name="connsiteX11" fmla="*/ 0 w 4410641"/>
                <a:gd name="connsiteY11" fmla="*/ 1641214 h 5756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10641" h="5756729">
                  <a:moveTo>
                    <a:pt x="2039909" y="0"/>
                  </a:moveTo>
                  <a:lnTo>
                    <a:pt x="4079818" y="1641214"/>
                  </a:lnTo>
                  <a:lnTo>
                    <a:pt x="3518641" y="1641214"/>
                  </a:lnTo>
                  <a:lnTo>
                    <a:pt x="3520520" y="1678416"/>
                  </a:lnTo>
                  <a:cubicBezTo>
                    <a:pt x="3574591" y="2210844"/>
                    <a:pt x="3882493" y="2668232"/>
                    <a:pt x="4321306" y="2927662"/>
                  </a:cubicBezTo>
                  <a:lnTo>
                    <a:pt x="4410641" y="2972715"/>
                  </a:lnTo>
                  <a:lnTo>
                    <a:pt x="2801332" y="4024712"/>
                  </a:lnTo>
                  <a:lnTo>
                    <a:pt x="3459590" y="5756729"/>
                  </a:lnTo>
                  <a:lnTo>
                    <a:pt x="3274680" y="5681192"/>
                  </a:lnTo>
                  <a:cubicBezTo>
                    <a:pt x="1754617" y="4993937"/>
                    <a:pt x="677248" y="3500164"/>
                    <a:pt x="588309" y="1745611"/>
                  </a:cubicBezTo>
                  <a:lnTo>
                    <a:pt x="585670" y="1641214"/>
                  </a:lnTo>
                  <a:lnTo>
                    <a:pt x="0" y="1641214"/>
                  </a:lnTo>
                  <a:close/>
                </a:path>
              </a:pathLst>
            </a:cu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24" name="Freeform 55">
              <a:extLst>
                <a:ext uri="{FF2B5EF4-FFF2-40B4-BE49-F238E27FC236}">
                  <a16:creationId xmlns:a16="http://schemas.microsoft.com/office/drawing/2014/main" id="{7A476FE0-FE0C-B33A-6A3F-082496E8E2A9}"/>
                </a:ext>
              </a:extLst>
            </p:cNvPr>
            <p:cNvSpPr/>
            <p:nvPr/>
          </p:nvSpPr>
          <p:spPr>
            <a:xfrm>
              <a:off x="6272284" y="4400020"/>
              <a:ext cx="2199563" cy="1455356"/>
            </a:xfrm>
            <a:custGeom>
              <a:avLst/>
              <a:gdLst>
                <a:gd name="connsiteX0" fmla="*/ 2191480 w 5863974"/>
                <a:gd name="connsiteY0" fmla="*/ 0 h 3879938"/>
                <a:gd name="connsiteX1" fmla="*/ 2019567 w 5863974"/>
                <a:gd name="connsiteY1" fmla="*/ 528810 h 3879938"/>
                <a:gd name="connsiteX2" fmla="*/ 2024573 w 5863974"/>
                <a:gd name="connsiteY2" fmla="*/ 530097 h 3879938"/>
                <a:gd name="connsiteX3" fmla="*/ 2356200 w 5863974"/>
                <a:gd name="connsiteY3" fmla="*/ 563528 h 3879938"/>
                <a:gd name="connsiteX4" fmla="*/ 3402895 w 5863974"/>
                <a:gd name="connsiteY4" fmla="*/ 187774 h 3879938"/>
                <a:gd name="connsiteX5" fmla="*/ 3477476 w 5863974"/>
                <a:gd name="connsiteY5" fmla="*/ 119991 h 3879938"/>
                <a:gd name="connsiteX6" fmla="*/ 3973966 w 5863974"/>
                <a:gd name="connsiteY6" fmla="*/ 1947801 h 3879938"/>
                <a:gd name="connsiteX7" fmla="*/ 5863974 w 5863974"/>
                <a:gd name="connsiteY7" fmla="*/ 1854251 h 3879938"/>
                <a:gd name="connsiteX8" fmla="*/ 5724305 w 5863974"/>
                <a:gd name="connsiteY8" fmla="*/ 2014522 h 3879938"/>
                <a:gd name="connsiteX9" fmla="*/ 2356200 w 5863974"/>
                <a:gd name="connsiteY9" fmla="*/ 3493196 h 3879938"/>
                <a:gd name="connsiteX10" fmla="*/ 1212793 w 5863974"/>
                <a:gd name="connsiteY10" fmla="*/ 3349157 h 3879938"/>
                <a:gd name="connsiteX11" fmla="*/ 1111993 w 5863974"/>
                <a:gd name="connsiteY11" fmla="*/ 3320533 h 3879938"/>
                <a:gd name="connsiteX12" fmla="*/ 930133 w 5863974"/>
                <a:gd name="connsiteY12" fmla="*/ 3879938 h 3879938"/>
                <a:gd name="connsiteX13" fmla="*/ 0 w 5863974"/>
                <a:gd name="connsiteY13" fmla="*/ 1432559 h 3879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63974" h="3879938">
                  <a:moveTo>
                    <a:pt x="2191480" y="0"/>
                  </a:moveTo>
                  <a:lnTo>
                    <a:pt x="2019567" y="528810"/>
                  </a:lnTo>
                  <a:lnTo>
                    <a:pt x="2024573" y="530097"/>
                  </a:lnTo>
                  <a:cubicBezTo>
                    <a:pt x="2131692" y="552017"/>
                    <a:pt x="2242601" y="563528"/>
                    <a:pt x="2356200" y="563528"/>
                  </a:cubicBezTo>
                  <a:cubicBezTo>
                    <a:pt x="2753795" y="563528"/>
                    <a:pt x="3118455" y="422515"/>
                    <a:pt x="3402895" y="187774"/>
                  </a:cubicBezTo>
                  <a:lnTo>
                    <a:pt x="3477476" y="119991"/>
                  </a:lnTo>
                  <a:lnTo>
                    <a:pt x="3973966" y="1947801"/>
                  </a:lnTo>
                  <a:lnTo>
                    <a:pt x="5863974" y="1854251"/>
                  </a:lnTo>
                  <a:lnTo>
                    <a:pt x="5724305" y="2014522"/>
                  </a:lnTo>
                  <a:cubicBezTo>
                    <a:pt x="4888138" y="2923560"/>
                    <a:pt x="3688691" y="3493196"/>
                    <a:pt x="2356200" y="3493196"/>
                  </a:cubicBezTo>
                  <a:cubicBezTo>
                    <a:pt x="1961388" y="3493196"/>
                    <a:pt x="1578256" y="3443187"/>
                    <a:pt x="1212793" y="3349157"/>
                  </a:cubicBezTo>
                  <a:lnTo>
                    <a:pt x="1111993" y="3320533"/>
                  </a:lnTo>
                  <a:lnTo>
                    <a:pt x="930133" y="3879938"/>
                  </a:lnTo>
                  <a:lnTo>
                    <a:pt x="0" y="1432559"/>
                  </a:lnTo>
                  <a:close/>
                </a:path>
              </a:pathLst>
            </a:custGeom>
            <a:solidFill>
              <a:srgbClr val="966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tx1"/>
                </a:solidFill>
                <a:latin typeface="+mj-lt"/>
              </a:endParaRPr>
            </a:p>
          </p:txBody>
        </p:sp>
        <p:sp>
          <p:nvSpPr>
            <p:cNvPr id="25" name="TextBox 57">
              <a:extLst>
                <a:ext uri="{FF2B5EF4-FFF2-40B4-BE49-F238E27FC236}">
                  <a16:creationId xmlns:a16="http://schemas.microsoft.com/office/drawing/2014/main" id="{F2954695-7C80-C2CE-BDF1-555F515C2221}"/>
                </a:ext>
              </a:extLst>
            </p:cNvPr>
            <p:cNvSpPr txBox="1"/>
            <p:nvPr/>
          </p:nvSpPr>
          <p:spPr>
            <a:xfrm>
              <a:off x="6111657" y="2845769"/>
              <a:ext cx="732060" cy="338554"/>
            </a:xfrm>
            <a:prstGeom prst="rect">
              <a:avLst/>
            </a:prstGeom>
            <a:noFill/>
          </p:spPr>
          <p:txBody>
            <a:bodyPr wrap="square" rtlCol="0" anchor="ctr" anchorCtr="0">
              <a:spAutoFit/>
            </a:bodyPr>
            <a:lstStyle/>
            <a:p>
              <a:pPr algn="ctr"/>
              <a:r>
                <a:rPr lang="en-GB" sz="1600" b="1" dirty="0">
                  <a:solidFill>
                    <a:schemeClr val="bg1"/>
                  </a:solidFill>
                  <a:latin typeface="+mj-lt"/>
                  <a:ea typeface="League Spartan" charset="0"/>
                  <a:cs typeface="Poppins" pitchFamily="2" charset="77"/>
                </a:rPr>
                <a:t>Report</a:t>
              </a:r>
            </a:p>
          </p:txBody>
        </p:sp>
        <p:sp>
          <p:nvSpPr>
            <p:cNvPr id="26" name="TextBox 58">
              <a:extLst>
                <a:ext uri="{FF2B5EF4-FFF2-40B4-BE49-F238E27FC236}">
                  <a16:creationId xmlns:a16="http://schemas.microsoft.com/office/drawing/2014/main" id="{C2F25E65-4D64-4898-C5A1-D07BFA50D7BD}"/>
                </a:ext>
              </a:extLst>
            </p:cNvPr>
            <p:cNvSpPr txBox="1"/>
            <p:nvPr/>
          </p:nvSpPr>
          <p:spPr>
            <a:xfrm>
              <a:off x="7528999" y="2993447"/>
              <a:ext cx="800860" cy="338554"/>
            </a:xfrm>
            <a:prstGeom prst="rect">
              <a:avLst/>
            </a:prstGeom>
            <a:noFill/>
          </p:spPr>
          <p:txBody>
            <a:bodyPr wrap="square" rtlCol="0" anchor="ctr" anchorCtr="0">
              <a:spAutoFit/>
            </a:bodyPr>
            <a:lstStyle/>
            <a:p>
              <a:pPr algn="ctr"/>
              <a:r>
                <a:rPr lang="en-GB" sz="1600" b="1" dirty="0">
                  <a:solidFill>
                    <a:schemeClr val="bg1"/>
                  </a:solidFill>
                  <a:latin typeface="+mj-lt"/>
                  <a:ea typeface="League Spartan" charset="0"/>
                  <a:cs typeface="Poppins" pitchFamily="2" charset="77"/>
                </a:rPr>
                <a:t>Identify</a:t>
              </a:r>
            </a:p>
          </p:txBody>
        </p:sp>
        <p:sp>
          <p:nvSpPr>
            <p:cNvPr id="27" name="TextBox 59">
              <a:extLst>
                <a:ext uri="{FF2B5EF4-FFF2-40B4-BE49-F238E27FC236}">
                  <a16:creationId xmlns:a16="http://schemas.microsoft.com/office/drawing/2014/main" id="{85027E35-D7BB-C3E7-20FF-788BCC9C71D5}"/>
                </a:ext>
              </a:extLst>
            </p:cNvPr>
            <p:cNvSpPr txBox="1"/>
            <p:nvPr/>
          </p:nvSpPr>
          <p:spPr>
            <a:xfrm>
              <a:off x="7934148" y="3917363"/>
              <a:ext cx="785792" cy="338554"/>
            </a:xfrm>
            <a:prstGeom prst="rect">
              <a:avLst/>
            </a:prstGeom>
            <a:noFill/>
          </p:spPr>
          <p:txBody>
            <a:bodyPr wrap="square" rtlCol="0" anchor="ctr" anchorCtr="0">
              <a:spAutoFit/>
            </a:bodyPr>
            <a:lstStyle/>
            <a:p>
              <a:pPr algn="ctr"/>
              <a:r>
                <a:rPr lang="en-GB" sz="1600" b="1" dirty="0">
                  <a:solidFill>
                    <a:schemeClr val="bg1"/>
                  </a:solidFill>
                  <a:latin typeface="+mj-lt"/>
                  <a:ea typeface="League Spartan" charset="0"/>
                  <a:cs typeface="Poppins" pitchFamily="2" charset="77"/>
                </a:rPr>
                <a:t>Assess/</a:t>
              </a:r>
            </a:p>
          </p:txBody>
        </p:sp>
        <p:sp>
          <p:nvSpPr>
            <p:cNvPr id="28" name="TextBox 60">
              <a:extLst>
                <a:ext uri="{FF2B5EF4-FFF2-40B4-BE49-F238E27FC236}">
                  <a16:creationId xmlns:a16="http://schemas.microsoft.com/office/drawing/2014/main" id="{F5565816-F6CB-F4FE-D9D0-7B236F5BA91F}"/>
                </a:ext>
              </a:extLst>
            </p:cNvPr>
            <p:cNvSpPr txBox="1"/>
            <p:nvPr/>
          </p:nvSpPr>
          <p:spPr>
            <a:xfrm>
              <a:off x="6566323" y="4925550"/>
              <a:ext cx="959044" cy="584775"/>
            </a:xfrm>
            <a:prstGeom prst="rect">
              <a:avLst/>
            </a:prstGeom>
            <a:noFill/>
          </p:spPr>
          <p:txBody>
            <a:bodyPr wrap="square" rtlCol="0" anchor="ctr" anchorCtr="0">
              <a:spAutoFit/>
            </a:bodyPr>
            <a:lstStyle/>
            <a:p>
              <a:pPr algn="ctr"/>
              <a:r>
                <a:rPr lang="en-GB" sz="1600" b="1" dirty="0">
                  <a:solidFill>
                    <a:schemeClr val="bg1"/>
                  </a:solidFill>
                  <a:latin typeface="+mj-lt"/>
                  <a:ea typeface="League Spartan" charset="0"/>
                  <a:cs typeface="Poppins" pitchFamily="2" charset="77"/>
                </a:rPr>
                <a:t>Manage /</a:t>
              </a:r>
              <a:br>
                <a:rPr lang="en-GB" sz="1600" b="1" dirty="0">
                  <a:solidFill>
                    <a:schemeClr val="bg1"/>
                  </a:solidFill>
                  <a:latin typeface="+mj-lt"/>
                  <a:ea typeface="League Spartan" charset="0"/>
                  <a:cs typeface="Poppins" pitchFamily="2" charset="77"/>
                </a:rPr>
              </a:br>
              <a:r>
                <a:rPr lang="en-GB" sz="1600" b="1" dirty="0">
                  <a:solidFill>
                    <a:schemeClr val="bg1"/>
                  </a:solidFill>
                  <a:latin typeface="+mj-lt"/>
                  <a:ea typeface="League Spartan" charset="0"/>
                  <a:cs typeface="Poppins" pitchFamily="2" charset="77"/>
                </a:rPr>
                <a:t>Respond</a:t>
              </a:r>
            </a:p>
          </p:txBody>
        </p:sp>
        <p:sp>
          <p:nvSpPr>
            <p:cNvPr id="29" name="TextBox 61">
              <a:extLst>
                <a:ext uri="{FF2B5EF4-FFF2-40B4-BE49-F238E27FC236}">
                  <a16:creationId xmlns:a16="http://schemas.microsoft.com/office/drawing/2014/main" id="{A83165A8-9B02-EDE3-B928-32DB909F6F1D}"/>
                </a:ext>
              </a:extLst>
            </p:cNvPr>
            <p:cNvSpPr txBox="1"/>
            <p:nvPr/>
          </p:nvSpPr>
          <p:spPr>
            <a:xfrm>
              <a:off x="5642009" y="4160750"/>
              <a:ext cx="847924" cy="338554"/>
            </a:xfrm>
            <a:prstGeom prst="rect">
              <a:avLst/>
            </a:prstGeom>
            <a:noFill/>
          </p:spPr>
          <p:txBody>
            <a:bodyPr wrap="square" rtlCol="0" anchor="ctr" anchorCtr="0">
              <a:spAutoFit/>
            </a:bodyPr>
            <a:lstStyle/>
            <a:p>
              <a:pPr algn="ctr"/>
              <a:r>
                <a:rPr lang="en-GB" sz="1600" b="1" dirty="0">
                  <a:solidFill>
                    <a:schemeClr val="bg1"/>
                  </a:solidFill>
                  <a:latin typeface="+mj-lt"/>
                  <a:ea typeface="League Spartan" charset="0"/>
                  <a:cs typeface="Poppins" pitchFamily="2" charset="77"/>
                </a:rPr>
                <a:t>Monitor</a:t>
              </a:r>
            </a:p>
          </p:txBody>
        </p:sp>
        <p:sp>
          <p:nvSpPr>
            <p:cNvPr id="31" name="TextBox 59">
              <a:extLst>
                <a:ext uri="{FF2B5EF4-FFF2-40B4-BE49-F238E27FC236}">
                  <a16:creationId xmlns:a16="http://schemas.microsoft.com/office/drawing/2014/main" id="{4F4F94F9-77F2-362D-DCE0-8A0FB199ECCC}"/>
                </a:ext>
              </a:extLst>
            </p:cNvPr>
            <p:cNvSpPr txBox="1"/>
            <p:nvPr/>
          </p:nvSpPr>
          <p:spPr>
            <a:xfrm>
              <a:off x="7793143" y="4265682"/>
              <a:ext cx="896592" cy="338554"/>
            </a:xfrm>
            <a:prstGeom prst="rect">
              <a:avLst/>
            </a:prstGeom>
            <a:noFill/>
          </p:spPr>
          <p:txBody>
            <a:bodyPr wrap="square" rtlCol="0" anchor="ctr" anchorCtr="0">
              <a:spAutoFit/>
            </a:bodyPr>
            <a:lstStyle/>
            <a:p>
              <a:pPr algn="ctr"/>
              <a:r>
                <a:rPr lang="en-GB" sz="1600" b="1" dirty="0">
                  <a:solidFill>
                    <a:schemeClr val="bg1"/>
                  </a:solidFill>
                  <a:latin typeface="+mj-lt"/>
                  <a:ea typeface="League Spartan" charset="0"/>
                  <a:cs typeface="Poppins" pitchFamily="2" charset="77"/>
                </a:rPr>
                <a:t>Measure</a:t>
              </a:r>
            </a:p>
          </p:txBody>
        </p:sp>
      </p:grpSp>
    </p:spTree>
    <p:extLst>
      <p:ext uri="{BB962C8B-B14F-4D97-AF65-F5344CB8AC3E}">
        <p14:creationId xmlns:p14="http://schemas.microsoft.com/office/powerpoint/2010/main" val="865109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DE4CDF-F592-CE48-9963-5A2CC87B34D3}"/>
              </a:ext>
            </a:extLst>
          </p:cNvPr>
          <p:cNvSpPr>
            <a:spLocks noGrp="1"/>
          </p:cNvSpPr>
          <p:nvPr>
            <p:ph type="body" sz="quarter" idx="18"/>
          </p:nvPr>
        </p:nvSpPr>
        <p:spPr>
          <a:xfrm>
            <a:off x="6420495" y="1123406"/>
            <a:ext cx="5029134" cy="2074685"/>
          </a:xfrm>
        </p:spPr>
        <p:txBody>
          <a:bodyPr>
            <a:noAutofit/>
          </a:bodyPr>
          <a:lstStyle/>
          <a:p>
            <a:r>
              <a:rPr lang="en-US" sz="3000" dirty="0"/>
              <a:t>The extent to which an externally caused crisis affects a company depends on its internal preparation. </a:t>
            </a:r>
          </a:p>
        </p:txBody>
      </p:sp>
      <p:pic>
        <p:nvPicPr>
          <p:cNvPr id="10" name="Picture Placeholder 9" descr="A picture containing luggage, suitcase, person, pulling&#10;&#10;Description automatically generated">
            <a:extLst>
              <a:ext uri="{FF2B5EF4-FFF2-40B4-BE49-F238E27FC236}">
                <a16:creationId xmlns:a16="http://schemas.microsoft.com/office/drawing/2014/main" id="{7787B9DE-DA25-954E-B1C3-A09DE0CD09F1}"/>
              </a:ext>
            </a:extLst>
          </p:cNvPr>
          <p:cNvPicPr>
            <a:picLocks noGrp="1" noChangeAspect="1"/>
          </p:cNvPicPr>
          <p:nvPr>
            <p:ph type="pic" sz="quarter" idx="10"/>
          </p:nvPr>
        </p:nvPicPr>
        <p:blipFill>
          <a:blip r:embed="rId2"/>
          <a:srcRect t="12970" b="12970"/>
          <a:stretch>
            <a:fillRect/>
          </a:stretch>
        </p:blipFill>
        <p:spPr/>
      </p:pic>
    </p:spTree>
    <p:extLst>
      <p:ext uri="{BB962C8B-B14F-4D97-AF65-F5344CB8AC3E}">
        <p14:creationId xmlns:p14="http://schemas.microsoft.com/office/powerpoint/2010/main" val="989231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B609F8-DA96-FA45-812A-9B7C783F7904}"/>
              </a:ext>
            </a:extLst>
          </p:cNvPr>
          <p:cNvSpPr>
            <a:spLocks noGrp="1"/>
          </p:cNvSpPr>
          <p:nvPr>
            <p:ph type="body" sz="quarter" idx="16"/>
          </p:nvPr>
        </p:nvSpPr>
        <p:spPr/>
        <p:txBody>
          <a:bodyPr>
            <a:normAutofit fontScale="85000" lnSpcReduction="20000"/>
          </a:bodyPr>
          <a:lstStyle/>
          <a:p>
            <a:r>
              <a:rPr lang="en-US" sz="4600" dirty="0"/>
              <a:t>02</a:t>
            </a:r>
          </a:p>
          <a:p>
            <a:r>
              <a:rPr lang="en-US" sz="5100" dirty="0"/>
              <a:t>Strategy Development</a:t>
            </a:r>
          </a:p>
          <a:p>
            <a:endParaRPr lang="en-US" dirty="0"/>
          </a:p>
        </p:txBody>
      </p:sp>
    </p:spTree>
    <p:extLst>
      <p:ext uri="{BB962C8B-B14F-4D97-AF65-F5344CB8AC3E}">
        <p14:creationId xmlns:p14="http://schemas.microsoft.com/office/powerpoint/2010/main" val="224752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Bildplatzhalter 13" descr="Ein Bild, das Text enthält.&#10;&#10;Automatisch generierte Beschreibung">
            <a:extLst>
              <a:ext uri="{FF2B5EF4-FFF2-40B4-BE49-F238E27FC236}">
                <a16:creationId xmlns:a16="http://schemas.microsoft.com/office/drawing/2014/main" id="{BA25C4EB-A2F5-96AA-1F37-0BE7D9F6BC47}"/>
              </a:ext>
            </a:extLst>
          </p:cNvPr>
          <p:cNvPicPr>
            <a:picLocks noGrp="1" noChangeAspect="1"/>
          </p:cNvPicPr>
          <p:nvPr>
            <p:ph type="pic" sz="quarter" idx="10"/>
          </p:nvPr>
        </p:nvPicPr>
        <p:blipFill>
          <a:blip r:embed="rId2"/>
          <a:srcRect l="7272" r="7272"/>
          <a:stretch>
            <a:fillRect/>
          </a:stretch>
        </p:blipFill>
        <p:spPr/>
      </p:pic>
      <p:sp>
        <p:nvSpPr>
          <p:cNvPr id="5" name="Textplatzhalter 4">
            <a:extLst>
              <a:ext uri="{FF2B5EF4-FFF2-40B4-BE49-F238E27FC236}">
                <a16:creationId xmlns:a16="http://schemas.microsoft.com/office/drawing/2014/main" id="{EDAC0480-0E6E-502B-5837-818AB8433641}"/>
              </a:ext>
            </a:extLst>
          </p:cNvPr>
          <p:cNvSpPr>
            <a:spLocks noGrp="1"/>
          </p:cNvSpPr>
          <p:nvPr>
            <p:ph type="body" sz="quarter" idx="18"/>
          </p:nvPr>
        </p:nvSpPr>
        <p:spPr>
          <a:xfrm>
            <a:off x="1718562" y="1653168"/>
            <a:ext cx="4705990" cy="4525954"/>
          </a:xfrm>
        </p:spPr>
        <p:txBody>
          <a:bodyPr>
            <a:noAutofit/>
          </a:bodyPr>
          <a:lstStyle/>
          <a:p>
            <a:r>
              <a:rPr lang="en-US" sz="1700" dirty="0"/>
              <a:t>A strategy may seem superfluous for a going concern - it costs time and money to create one. But a strategy is essential to prevent business crises and is fundamental to surviving a crisis.</a:t>
            </a:r>
          </a:p>
          <a:p>
            <a:r>
              <a:rPr lang="en-US" sz="1700" b="1" i="1" dirty="0"/>
              <a:t>But what exactly is an overall strategy?</a:t>
            </a:r>
            <a:endParaRPr lang="en-US" sz="1700" b="1" dirty="0"/>
          </a:p>
          <a:p>
            <a:r>
              <a:rPr lang="en-US" sz="1700" dirty="0"/>
              <a:t>"We want to be the best hotel in town in five years" is not a strategy, but a vision. "We want to expand our offer", on the other hand, is a goal. A strategy has many facets. Why do you want to expand your offer? How do you expand it? What do you have to consider, what pitfalls await you? </a:t>
            </a:r>
            <a:br>
              <a:rPr lang="en-US" sz="1700" dirty="0"/>
            </a:br>
            <a:r>
              <a:rPr lang="en-US" sz="1700" dirty="0"/>
              <a:t>A strategy could be described as a long-term plan that defines exactly how you intend to reach higher-level goals in order to achieve a vision. Sounds complicated? Usually, you already have everything ready to develop your strategy. We'll show you how!</a:t>
            </a:r>
          </a:p>
          <a:p>
            <a:endParaRPr lang="de-DE" sz="1700" dirty="0"/>
          </a:p>
        </p:txBody>
      </p:sp>
      <p:sp>
        <p:nvSpPr>
          <p:cNvPr id="4" name="Textplatzhalter 3">
            <a:extLst>
              <a:ext uri="{FF2B5EF4-FFF2-40B4-BE49-F238E27FC236}">
                <a16:creationId xmlns:a16="http://schemas.microsoft.com/office/drawing/2014/main" id="{BA6A87CD-2CEA-35BE-77DB-F7B3F8CD2F03}"/>
              </a:ext>
            </a:extLst>
          </p:cNvPr>
          <p:cNvSpPr>
            <a:spLocks noGrp="1"/>
          </p:cNvSpPr>
          <p:nvPr>
            <p:ph type="body" sz="quarter" idx="16"/>
          </p:nvPr>
        </p:nvSpPr>
        <p:spPr>
          <a:xfrm>
            <a:off x="1718562" y="387315"/>
            <a:ext cx="4705990" cy="1399545"/>
          </a:xfrm>
        </p:spPr>
        <p:txBody>
          <a:bodyPr>
            <a:normAutofit/>
          </a:bodyPr>
          <a:lstStyle/>
          <a:p>
            <a:r>
              <a:rPr lang="de-DE" sz="4000" b="1" dirty="0" err="1"/>
              <a:t>Your</a:t>
            </a:r>
            <a:r>
              <a:rPr lang="de-DE" sz="4000" b="1" dirty="0"/>
              <a:t> </a:t>
            </a:r>
            <a:r>
              <a:rPr lang="de-DE" sz="4000" b="1" dirty="0" err="1"/>
              <a:t>Strategy</a:t>
            </a:r>
            <a:r>
              <a:rPr lang="de-DE" sz="4000" b="1" dirty="0"/>
              <a:t> </a:t>
            </a:r>
            <a:r>
              <a:rPr lang="de-DE" sz="4000" b="1" dirty="0" err="1"/>
              <a:t>matters</a:t>
            </a:r>
            <a:endParaRPr lang="de-DE" sz="4000" b="1" dirty="0"/>
          </a:p>
          <a:p>
            <a:endParaRPr lang="de-DE" dirty="0"/>
          </a:p>
        </p:txBody>
      </p:sp>
      <p:sp>
        <p:nvSpPr>
          <p:cNvPr id="8" name="Textfeld 7">
            <a:extLst>
              <a:ext uri="{FF2B5EF4-FFF2-40B4-BE49-F238E27FC236}">
                <a16:creationId xmlns:a16="http://schemas.microsoft.com/office/drawing/2014/main" id="{EA7FD61A-D1F0-480E-0090-CAE9AE1458FD}"/>
              </a:ext>
            </a:extLst>
          </p:cNvPr>
          <p:cNvSpPr txBox="1"/>
          <p:nvPr/>
        </p:nvSpPr>
        <p:spPr>
          <a:xfrm>
            <a:off x="6852062" y="6406917"/>
            <a:ext cx="1874982" cy="215444"/>
          </a:xfrm>
          <a:prstGeom prst="rect">
            <a:avLst/>
          </a:prstGeom>
          <a:noFill/>
        </p:spPr>
        <p:txBody>
          <a:bodyPr wrap="square">
            <a:spAutoFit/>
          </a:bodyPr>
          <a:lstStyle/>
          <a:p>
            <a:r>
              <a:rPr lang="de-DE" sz="800" dirty="0" err="1">
                <a:solidFill>
                  <a:schemeClr val="bg1"/>
                </a:solidFill>
              </a:rPr>
              <a:t>Photo</a:t>
            </a:r>
            <a:r>
              <a:rPr lang="de-DE" sz="800" dirty="0">
                <a:solidFill>
                  <a:schemeClr val="bg1"/>
                </a:solidFill>
              </a:rPr>
              <a:t>: </a:t>
            </a:r>
            <a:r>
              <a:rPr lang="de-DE" sz="800" b="1" i="0" dirty="0">
                <a:solidFill>
                  <a:schemeClr val="bg1"/>
                </a:solidFill>
                <a:effectLst/>
              </a:rPr>
              <a:t>Andrea </a:t>
            </a:r>
            <a:r>
              <a:rPr lang="de-DE" sz="800" b="1" i="0" dirty="0" err="1">
                <a:solidFill>
                  <a:schemeClr val="bg1"/>
                </a:solidFill>
                <a:effectLst/>
              </a:rPr>
              <a:t>Piacquadio</a:t>
            </a:r>
            <a:endParaRPr lang="de-DE" sz="800" dirty="0">
              <a:solidFill>
                <a:schemeClr val="bg1"/>
              </a:solidFill>
            </a:endParaRPr>
          </a:p>
        </p:txBody>
      </p:sp>
    </p:spTree>
    <p:extLst>
      <p:ext uri="{BB962C8B-B14F-4D97-AF65-F5344CB8AC3E}">
        <p14:creationId xmlns:p14="http://schemas.microsoft.com/office/powerpoint/2010/main" val="35956065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D689D101-EFBD-677A-9B74-02DFE8479039}"/>
              </a:ext>
            </a:extLst>
          </p:cNvPr>
          <p:cNvSpPr>
            <a:spLocks noGrp="1"/>
          </p:cNvSpPr>
          <p:nvPr>
            <p:ph type="body" sz="quarter" idx="14"/>
          </p:nvPr>
        </p:nvSpPr>
        <p:spPr/>
        <p:txBody>
          <a:bodyPr>
            <a:noAutofit/>
          </a:bodyPr>
          <a:lstStyle/>
          <a:p>
            <a:r>
              <a:rPr lang="de-DE" sz="2600" b="1" dirty="0"/>
              <a:t>PLAN</a:t>
            </a:r>
          </a:p>
        </p:txBody>
      </p:sp>
      <p:sp>
        <p:nvSpPr>
          <p:cNvPr id="17" name="Textplatzhalter 16">
            <a:extLst>
              <a:ext uri="{FF2B5EF4-FFF2-40B4-BE49-F238E27FC236}">
                <a16:creationId xmlns:a16="http://schemas.microsoft.com/office/drawing/2014/main" id="{55CA2E6A-6200-7CB6-7115-3D7D6D996E3F}"/>
              </a:ext>
            </a:extLst>
          </p:cNvPr>
          <p:cNvSpPr>
            <a:spLocks noGrp="1"/>
          </p:cNvSpPr>
          <p:nvPr>
            <p:ph type="body" sz="quarter" idx="19"/>
          </p:nvPr>
        </p:nvSpPr>
        <p:spPr/>
        <p:txBody>
          <a:bodyPr/>
          <a:lstStyle/>
          <a:p>
            <a:r>
              <a:rPr lang="de-DE" dirty="0"/>
              <a:t>2</a:t>
            </a:r>
          </a:p>
        </p:txBody>
      </p:sp>
      <p:sp>
        <p:nvSpPr>
          <p:cNvPr id="18" name="Textplatzhalter 17">
            <a:extLst>
              <a:ext uri="{FF2B5EF4-FFF2-40B4-BE49-F238E27FC236}">
                <a16:creationId xmlns:a16="http://schemas.microsoft.com/office/drawing/2014/main" id="{CD3A4D03-2814-EB38-1BBB-80B1844A101C}"/>
              </a:ext>
            </a:extLst>
          </p:cNvPr>
          <p:cNvSpPr>
            <a:spLocks noGrp="1"/>
          </p:cNvSpPr>
          <p:nvPr>
            <p:ph type="body" sz="quarter" idx="20"/>
          </p:nvPr>
        </p:nvSpPr>
        <p:spPr/>
        <p:txBody>
          <a:bodyPr/>
          <a:lstStyle/>
          <a:p>
            <a:endParaRPr lang="de-DE" b="1" dirty="0"/>
          </a:p>
          <a:p>
            <a:r>
              <a:rPr lang="de-DE" sz="2600" b="1" dirty="0"/>
              <a:t>PLOY</a:t>
            </a:r>
          </a:p>
          <a:p>
            <a:endParaRPr lang="de-DE" dirty="0"/>
          </a:p>
        </p:txBody>
      </p:sp>
      <p:sp>
        <p:nvSpPr>
          <p:cNvPr id="19" name="Textplatzhalter 18">
            <a:extLst>
              <a:ext uri="{FF2B5EF4-FFF2-40B4-BE49-F238E27FC236}">
                <a16:creationId xmlns:a16="http://schemas.microsoft.com/office/drawing/2014/main" id="{5334E638-21F2-7B6C-0E38-56DD0C5654B2}"/>
              </a:ext>
            </a:extLst>
          </p:cNvPr>
          <p:cNvSpPr>
            <a:spLocks noGrp="1"/>
          </p:cNvSpPr>
          <p:nvPr>
            <p:ph type="body" sz="quarter" idx="21"/>
          </p:nvPr>
        </p:nvSpPr>
        <p:spPr/>
        <p:txBody>
          <a:bodyPr/>
          <a:lstStyle/>
          <a:p>
            <a:r>
              <a:rPr lang="de-DE" dirty="0"/>
              <a:t>3</a:t>
            </a:r>
          </a:p>
        </p:txBody>
      </p:sp>
      <p:sp>
        <p:nvSpPr>
          <p:cNvPr id="20" name="Textplatzhalter 19">
            <a:extLst>
              <a:ext uri="{FF2B5EF4-FFF2-40B4-BE49-F238E27FC236}">
                <a16:creationId xmlns:a16="http://schemas.microsoft.com/office/drawing/2014/main" id="{E41092F2-D24B-5B29-5E95-247804D40DCE}"/>
              </a:ext>
            </a:extLst>
          </p:cNvPr>
          <p:cNvSpPr>
            <a:spLocks noGrp="1"/>
          </p:cNvSpPr>
          <p:nvPr>
            <p:ph type="body" sz="quarter" idx="22"/>
          </p:nvPr>
        </p:nvSpPr>
        <p:spPr/>
        <p:txBody>
          <a:bodyPr/>
          <a:lstStyle/>
          <a:p>
            <a:endParaRPr lang="de-DE" b="1" dirty="0"/>
          </a:p>
          <a:p>
            <a:r>
              <a:rPr lang="de-DE" sz="2600" b="1" dirty="0"/>
              <a:t>PATTERN</a:t>
            </a:r>
          </a:p>
          <a:p>
            <a:endParaRPr lang="de-DE" dirty="0"/>
          </a:p>
        </p:txBody>
      </p:sp>
      <p:sp>
        <p:nvSpPr>
          <p:cNvPr id="21" name="Textplatzhalter 20">
            <a:extLst>
              <a:ext uri="{FF2B5EF4-FFF2-40B4-BE49-F238E27FC236}">
                <a16:creationId xmlns:a16="http://schemas.microsoft.com/office/drawing/2014/main" id="{79738999-C473-9445-75AA-92F4D2C9704A}"/>
              </a:ext>
            </a:extLst>
          </p:cNvPr>
          <p:cNvSpPr>
            <a:spLocks noGrp="1"/>
          </p:cNvSpPr>
          <p:nvPr>
            <p:ph type="body" sz="quarter" idx="23"/>
          </p:nvPr>
        </p:nvSpPr>
        <p:spPr/>
        <p:txBody>
          <a:bodyPr/>
          <a:lstStyle/>
          <a:p>
            <a:r>
              <a:rPr lang="de-DE" dirty="0"/>
              <a:t>4</a:t>
            </a:r>
          </a:p>
        </p:txBody>
      </p:sp>
      <p:sp>
        <p:nvSpPr>
          <p:cNvPr id="22" name="Textplatzhalter 21">
            <a:extLst>
              <a:ext uri="{FF2B5EF4-FFF2-40B4-BE49-F238E27FC236}">
                <a16:creationId xmlns:a16="http://schemas.microsoft.com/office/drawing/2014/main" id="{A16613EB-DF7A-A91D-0C04-E962E89ED518}"/>
              </a:ext>
            </a:extLst>
          </p:cNvPr>
          <p:cNvSpPr>
            <a:spLocks noGrp="1"/>
          </p:cNvSpPr>
          <p:nvPr>
            <p:ph type="body" sz="quarter" idx="24"/>
          </p:nvPr>
        </p:nvSpPr>
        <p:spPr/>
        <p:txBody>
          <a:bodyPr/>
          <a:lstStyle/>
          <a:p>
            <a:endParaRPr lang="de-DE" b="1" dirty="0"/>
          </a:p>
          <a:p>
            <a:r>
              <a:rPr lang="de-DE" sz="2600" b="1" dirty="0"/>
              <a:t>POSITION</a:t>
            </a:r>
          </a:p>
          <a:p>
            <a:endParaRPr lang="de-DE" dirty="0"/>
          </a:p>
        </p:txBody>
      </p:sp>
      <p:sp>
        <p:nvSpPr>
          <p:cNvPr id="23" name="Textplatzhalter 22">
            <a:extLst>
              <a:ext uri="{FF2B5EF4-FFF2-40B4-BE49-F238E27FC236}">
                <a16:creationId xmlns:a16="http://schemas.microsoft.com/office/drawing/2014/main" id="{61917B95-96B1-334E-7112-077D62D6E2FA}"/>
              </a:ext>
            </a:extLst>
          </p:cNvPr>
          <p:cNvSpPr>
            <a:spLocks noGrp="1"/>
          </p:cNvSpPr>
          <p:nvPr>
            <p:ph type="body" sz="quarter" idx="25"/>
          </p:nvPr>
        </p:nvSpPr>
        <p:spPr/>
        <p:txBody>
          <a:bodyPr/>
          <a:lstStyle/>
          <a:p>
            <a:r>
              <a:rPr lang="de-DE" dirty="0"/>
              <a:t>5</a:t>
            </a:r>
          </a:p>
        </p:txBody>
      </p:sp>
      <p:sp>
        <p:nvSpPr>
          <p:cNvPr id="24" name="Textplatzhalter 23">
            <a:extLst>
              <a:ext uri="{FF2B5EF4-FFF2-40B4-BE49-F238E27FC236}">
                <a16:creationId xmlns:a16="http://schemas.microsoft.com/office/drawing/2014/main" id="{ABA26CFE-39D5-14BB-1C95-44B3501DD492}"/>
              </a:ext>
            </a:extLst>
          </p:cNvPr>
          <p:cNvSpPr>
            <a:spLocks noGrp="1"/>
          </p:cNvSpPr>
          <p:nvPr>
            <p:ph type="body" sz="quarter" idx="26"/>
          </p:nvPr>
        </p:nvSpPr>
        <p:spPr/>
        <p:txBody>
          <a:bodyPr/>
          <a:lstStyle/>
          <a:p>
            <a:endParaRPr lang="de-DE" b="1" dirty="0"/>
          </a:p>
          <a:p>
            <a:r>
              <a:rPr lang="de-DE" sz="2600" b="1" dirty="0"/>
              <a:t>PERSPECTIVE</a:t>
            </a:r>
          </a:p>
          <a:p>
            <a:endParaRPr lang="de-DE" dirty="0"/>
          </a:p>
        </p:txBody>
      </p:sp>
      <p:sp>
        <p:nvSpPr>
          <p:cNvPr id="5" name="Textplatzhalter 2">
            <a:extLst>
              <a:ext uri="{FF2B5EF4-FFF2-40B4-BE49-F238E27FC236}">
                <a16:creationId xmlns:a16="http://schemas.microsoft.com/office/drawing/2014/main" id="{BBD61747-EFE4-D5A9-1C06-D8D3C813AF67}"/>
              </a:ext>
            </a:extLst>
          </p:cNvPr>
          <p:cNvSpPr txBox="1">
            <a:spLocks/>
          </p:cNvSpPr>
          <p:nvPr/>
        </p:nvSpPr>
        <p:spPr>
          <a:xfrm>
            <a:off x="1718561" y="2314828"/>
            <a:ext cx="4621841" cy="42764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26" name="Textplatzhalter 25">
            <a:extLst>
              <a:ext uri="{FF2B5EF4-FFF2-40B4-BE49-F238E27FC236}">
                <a16:creationId xmlns:a16="http://schemas.microsoft.com/office/drawing/2014/main" id="{96088C9C-653C-7398-5287-FAA0C05B5083}"/>
              </a:ext>
            </a:extLst>
          </p:cNvPr>
          <p:cNvSpPr>
            <a:spLocks noGrp="1"/>
          </p:cNvSpPr>
          <p:nvPr>
            <p:ph type="body" sz="quarter" idx="15"/>
          </p:nvPr>
        </p:nvSpPr>
        <p:spPr/>
        <p:txBody>
          <a:bodyPr/>
          <a:lstStyle/>
          <a:p>
            <a:r>
              <a:rPr lang="de-DE" dirty="0"/>
              <a:t>1</a:t>
            </a:r>
          </a:p>
        </p:txBody>
      </p:sp>
      <p:sp>
        <p:nvSpPr>
          <p:cNvPr id="27" name="Textplatzhalter 2">
            <a:extLst>
              <a:ext uri="{FF2B5EF4-FFF2-40B4-BE49-F238E27FC236}">
                <a16:creationId xmlns:a16="http://schemas.microsoft.com/office/drawing/2014/main" id="{1368113A-0B85-3A30-72A7-D28997CBA8F8}"/>
              </a:ext>
            </a:extLst>
          </p:cNvPr>
          <p:cNvSpPr>
            <a:spLocks noGrp="1"/>
          </p:cNvSpPr>
          <p:nvPr>
            <p:ph type="body" sz="quarter" idx="18"/>
          </p:nvPr>
        </p:nvSpPr>
        <p:spPr>
          <a:xfrm>
            <a:off x="1511017" y="1692749"/>
            <a:ext cx="4621841" cy="489428"/>
          </a:xfrm>
        </p:spPr>
        <p:txBody>
          <a:bodyPr>
            <a:noAutofit/>
          </a:bodyPr>
          <a:lstStyle/>
          <a:p>
            <a:r>
              <a:rPr lang="en-US" sz="1600" dirty="0"/>
              <a:t>There is no one term for strategy - we show you 5 approaches that can constitute a strategy</a:t>
            </a:r>
            <a:endParaRPr lang="de-DE" sz="1600" dirty="0"/>
          </a:p>
        </p:txBody>
      </p:sp>
      <p:sp>
        <p:nvSpPr>
          <p:cNvPr id="28" name="Textplatzhalter 3">
            <a:extLst>
              <a:ext uri="{FF2B5EF4-FFF2-40B4-BE49-F238E27FC236}">
                <a16:creationId xmlns:a16="http://schemas.microsoft.com/office/drawing/2014/main" id="{9D25EFA5-7143-13B1-AAC6-5E07D84474DF}"/>
              </a:ext>
            </a:extLst>
          </p:cNvPr>
          <p:cNvSpPr>
            <a:spLocks noGrp="1"/>
          </p:cNvSpPr>
          <p:nvPr>
            <p:ph type="body" sz="quarter" idx="16"/>
          </p:nvPr>
        </p:nvSpPr>
        <p:spPr>
          <a:xfrm>
            <a:off x="1474159" y="475264"/>
            <a:ext cx="4716425" cy="891545"/>
          </a:xfrm>
        </p:spPr>
        <p:txBody>
          <a:bodyPr>
            <a:noAutofit/>
          </a:bodyPr>
          <a:lstStyle/>
          <a:p>
            <a:r>
              <a:rPr lang="de-DE" sz="4000" b="1" dirty="0" err="1"/>
              <a:t>What</a:t>
            </a:r>
            <a:r>
              <a:rPr lang="de-DE" sz="4000" b="1" dirty="0"/>
              <a:t> </a:t>
            </a:r>
            <a:r>
              <a:rPr lang="de-DE" sz="4000" b="1" dirty="0" err="1"/>
              <a:t>constitutes</a:t>
            </a:r>
            <a:r>
              <a:rPr lang="de-DE" sz="4000" b="1" dirty="0"/>
              <a:t> a </a:t>
            </a:r>
            <a:r>
              <a:rPr lang="de-DE" sz="4000" b="1" dirty="0" err="1"/>
              <a:t>Strategy</a:t>
            </a:r>
            <a:endParaRPr lang="de-DE" sz="4000" b="1" dirty="0"/>
          </a:p>
        </p:txBody>
      </p:sp>
      <p:sp>
        <p:nvSpPr>
          <p:cNvPr id="29" name="Textplatzhalter 4">
            <a:extLst>
              <a:ext uri="{FF2B5EF4-FFF2-40B4-BE49-F238E27FC236}">
                <a16:creationId xmlns:a16="http://schemas.microsoft.com/office/drawing/2014/main" id="{35447020-C5E3-DDE6-BFF9-5D58AB863D94}"/>
              </a:ext>
            </a:extLst>
          </p:cNvPr>
          <p:cNvSpPr txBox="1">
            <a:spLocks/>
          </p:cNvSpPr>
          <p:nvPr/>
        </p:nvSpPr>
        <p:spPr>
          <a:xfrm>
            <a:off x="1474159" y="2557332"/>
            <a:ext cx="4621841" cy="16557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Management expert Henry Mintzberg argued that finding the right strategy can be difficult. To provide a deeper analysis, he developed five Ps of strategy - five different definitions (or approaches) for developing strategies. </a:t>
            </a:r>
          </a:p>
          <a:p>
            <a:r>
              <a:rPr lang="en-US" b="1" dirty="0"/>
              <a:t>According to this theory, a strategy is a…</a:t>
            </a:r>
            <a:endParaRPr lang="de-DE" b="1" dirty="0"/>
          </a:p>
        </p:txBody>
      </p:sp>
      <p:sp>
        <p:nvSpPr>
          <p:cNvPr id="30" name="Textfeld 29">
            <a:extLst>
              <a:ext uri="{FF2B5EF4-FFF2-40B4-BE49-F238E27FC236}">
                <a16:creationId xmlns:a16="http://schemas.microsoft.com/office/drawing/2014/main" id="{407B125C-83D5-371F-DBFA-A2C3ABC5DA34}"/>
              </a:ext>
            </a:extLst>
          </p:cNvPr>
          <p:cNvSpPr txBox="1"/>
          <p:nvPr/>
        </p:nvSpPr>
        <p:spPr>
          <a:xfrm>
            <a:off x="6852062" y="6629509"/>
            <a:ext cx="6094562" cy="215444"/>
          </a:xfrm>
          <a:prstGeom prst="rect">
            <a:avLst/>
          </a:prstGeom>
          <a:noFill/>
        </p:spPr>
        <p:txBody>
          <a:bodyPr wrap="square">
            <a:spAutoFit/>
          </a:bodyPr>
          <a:lstStyle/>
          <a:p>
            <a:r>
              <a:rPr lang="de-DE" sz="800" dirty="0">
                <a:solidFill>
                  <a:srgbClr val="595A59"/>
                </a:solidFill>
              </a:rPr>
              <a:t>https://uk.indeed.com/career-advice/career-development/mintzberg-5-ps-of-strategy</a:t>
            </a:r>
          </a:p>
        </p:txBody>
      </p:sp>
    </p:spTree>
    <p:extLst>
      <p:ext uri="{BB962C8B-B14F-4D97-AF65-F5344CB8AC3E}">
        <p14:creationId xmlns:p14="http://schemas.microsoft.com/office/powerpoint/2010/main" val="3461514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platzhalter 7" descr="Ein Bild, das Text, Tisch, drinnen, Person enthält.&#10;&#10;Automatisch generierte Beschreibung">
            <a:extLst>
              <a:ext uri="{FF2B5EF4-FFF2-40B4-BE49-F238E27FC236}">
                <a16:creationId xmlns:a16="http://schemas.microsoft.com/office/drawing/2014/main" id="{C8A35D4E-AF9E-3AAD-92B5-5774FA3A2871}"/>
              </a:ext>
            </a:extLst>
          </p:cNvPr>
          <p:cNvPicPr>
            <a:picLocks noGrp="1" noChangeAspect="1"/>
          </p:cNvPicPr>
          <p:nvPr>
            <p:ph type="pic" sz="quarter" idx="10"/>
          </p:nvPr>
        </p:nvPicPr>
        <p:blipFill>
          <a:blip r:embed="rId2"/>
          <a:srcRect l="23253" r="23253"/>
          <a:stretch>
            <a:fillRect/>
          </a:stretch>
        </p:blipFill>
        <p:spPr/>
      </p:pic>
      <p:sp>
        <p:nvSpPr>
          <p:cNvPr id="3" name="Textplatzhalter 2">
            <a:extLst>
              <a:ext uri="{FF2B5EF4-FFF2-40B4-BE49-F238E27FC236}">
                <a16:creationId xmlns:a16="http://schemas.microsoft.com/office/drawing/2014/main" id="{F4B0B7B6-D4AC-E5CB-EE1F-98EC8BFC54AC}"/>
              </a:ext>
            </a:extLst>
          </p:cNvPr>
          <p:cNvSpPr>
            <a:spLocks noGrp="1"/>
          </p:cNvSpPr>
          <p:nvPr>
            <p:ph type="body" sz="quarter" idx="18"/>
          </p:nvPr>
        </p:nvSpPr>
        <p:spPr>
          <a:xfrm>
            <a:off x="1718561" y="1045737"/>
            <a:ext cx="4621841" cy="489428"/>
          </a:xfrm>
        </p:spPr>
        <p:txBody>
          <a:bodyPr>
            <a:noAutofit/>
          </a:bodyPr>
          <a:lstStyle/>
          <a:p>
            <a:r>
              <a:rPr lang="en-US" sz="1600" dirty="0"/>
              <a:t>Invest in planning to save costs later on.</a:t>
            </a:r>
            <a:endParaRPr lang="de-DE" sz="1600" dirty="0"/>
          </a:p>
        </p:txBody>
      </p:sp>
      <p:sp>
        <p:nvSpPr>
          <p:cNvPr id="4" name="Textplatzhalter 3">
            <a:extLst>
              <a:ext uri="{FF2B5EF4-FFF2-40B4-BE49-F238E27FC236}">
                <a16:creationId xmlns:a16="http://schemas.microsoft.com/office/drawing/2014/main" id="{D689D101-EFBD-677A-9B74-02DFE8479039}"/>
              </a:ext>
            </a:extLst>
          </p:cNvPr>
          <p:cNvSpPr>
            <a:spLocks noGrp="1"/>
          </p:cNvSpPr>
          <p:nvPr>
            <p:ph type="body" sz="quarter" idx="16"/>
          </p:nvPr>
        </p:nvSpPr>
        <p:spPr>
          <a:xfrm>
            <a:off x="1718561" y="260692"/>
            <a:ext cx="4716425" cy="891545"/>
          </a:xfrm>
        </p:spPr>
        <p:txBody>
          <a:bodyPr>
            <a:noAutofit/>
          </a:bodyPr>
          <a:lstStyle/>
          <a:p>
            <a:r>
              <a:rPr lang="de-DE" b="1" dirty="0"/>
              <a:t>01 </a:t>
            </a:r>
            <a:r>
              <a:rPr lang="de-DE" b="1" dirty="0" err="1"/>
              <a:t>Strategy</a:t>
            </a:r>
            <a:r>
              <a:rPr lang="de-DE" b="1" dirty="0"/>
              <a:t> </a:t>
            </a:r>
            <a:r>
              <a:rPr lang="de-DE" b="1" dirty="0" err="1"/>
              <a:t>as</a:t>
            </a:r>
            <a:r>
              <a:rPr lang="de-DE" b="1" dirty="0"/>
              <a:t> a PLAN</a:t>
            </a:r>
          </a:p>
        </p:txBody>
      </p:sp>
      <p:sp>
        <p:nvSpPr>
          <p:cNvPr id="5" name="Textplatzhalter 2">
            <a:extLst>
              <a:ext uri="{FF2B5EF4-FFF2-40B4-BE49-F238E27FC236}">
                <a16:creationId xmlns:a16="http://schemas.microsoft.com/office/drawing/2014/main" id="{BBD61747-EFE4-D5A9-1C06-D8D3C813AF67}"/>
              </a:ext>
            </a:extLst>
          </p:cNvPr>
          <p:cNvSpPr txBox="1">
            <a:spLocks/>
          </p:cNvSpPr>
          <p:nvPr/>
        </p:nvSpPr>
        <p:spPr>
          <a:xfrm>
            <a:off x="1718561" y="2314828"/>
            <a:ext cx="4621841" cy="42764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6" name="Textplatzhalter 4">
            <a:extLst>
              <a:ext uri="{FF2B5EF4-FFF2-40B4-BE49-F238E27FC236}">
                <a16:creationId xmlns:a16="http://schemas.microsoft.com/office/drawing/2014/main" id="{0700719C-788C-9E4C-EDC9-4BD089DA003B}"/>
              </a:ext>
            </a:extLst>
          </p:cNvPr>
          <p:cNvSpPr txBox="1">
            <a:spLocks/>
          </p:cNvSpPr>
          <p:nvPr/>
        </p:nvSpPr>
        <p:spPr>
          <a:xfrm>
            <a:off x="1718561" y="1525211"/>
            <a:ext cx="4621841" cy="16557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The advantages of effective planning are manifold. Planning involves little cost, while later strategy steps can be more expensive. The more planning a company does, the more likely it is to achieve its goals and </a:t>
            </a:r>
            <a:r>
              <a:rPr lang="en-US" dirty="0" err="1"/>
              <a:t>minimise</a:t>
            </a:r>
            <a:r>
              <a:rPr lang="en-US" dirty="0"/>
              <a:t> risks. Tools such as SWOT analysis, the PEST analysis (Module 1) and  the Portfolio analysis help you develop a successful plan. Effective plans help managers provide clarity to their teams and define actionable steps for each goal.</a:t>
            </a:r>
            <a:br>
              <a:rPr lang="en-US" dirty="0"/>
            </a:br>
            <a:endParaRPr lang="de-DE" dirty="0"/>
          </a:p>
        </p:txBody>
      </p:sp>
      <p:sp>
        <p:nvSpPr>
          <p:cNvPr id="9" name="Textfeld 8">
            <a:extLst>
              <a:ext uri="{FF2B5EF4-FFF2-40B4-BE49-F238E27FC236}">
                <a16:creationId xmlns:a16="http://schemas.microsoft.com/office/drawing/2014/main" id="{6208C384-408D-4755-491C-E07DD9BB7342}"/>
              </a:ext>
            </a:extLst>
          </p:cNvPr>
          <p:cNvSpPr txBox="1"/>
          <p:nvPr/>
        </p:nvSpPr>
        <p:spPr>
          <a:xfrm>
            <a:off x="6852062" y="6406917"/>
            <a:ext cx="1874982" cy="215444"/>
          </a:xfrm>
          <a:prstGeom prst="rect">
            <a:avLst/>
          </a:prstGeom>
          <a:noFill/>
        </p:spPr>
        <p:txBody>
          <a:bodyPr wrap="square">
            <a:spAutoFit/>
          </a:bodyPr>
          <a:lstStyle/>
          <a:p>
            <a:r>
              <a:rPr lang="de-DE" sz="800" dirty="0" err="1">
                <a:solidFill>
                  <a:schemeClr val="bg1"/>
                </a:solidFill>
              </a:rPr>
              <a:t>Photo</a:t>
            </a:r>
            <a:r>
              <a:rPr lang="de-DE" sz="800" dirty="0">
                <a:solidFill>
                  <a:schemeClr val="bg1"/>
                </a:solidFill>
              </a:rPr>
              <a:t>: </a:t>
            </a:r>
            <a:r>
              <a:rPr lang="de-DE" sz="800" b="1" i="0" dirty="0">
                <a:solidFill>
                  <a:schemeClr val="bg1"/>
                </a:solidFill>
                <a:effectLst/>
              </a:rPr>
              <a:t>Andrea </a:t>
            </a:r>
            <a:r>
              <a:rPr lang="de-DE" sz="800" b="1" i="0" dirty="0" err="1">
                <a:solidFill>
                  <a:schemeClr val="bg1"/>
                </a:solidFill>
                <a:effectLst/>
              </a:rPr>
              <a:t>Piacquadio</a:t>
            </a:r>
            <a:endParaRPr lang="de-DE" sz="800" dirty="0">
              <a:solidFill>
                <a:schemeClr val="bg1"/>
              </a:solidFill>
            </a:endParaRPr>
          </a:p>
        </p:txBody>
      </p:sp>
      <p:sp>
        <p:nvSpPr>
          <p:cNvPr id="10" name="Textfeld 9">
            <a:extLst>
              <a:ext uri="{FF2B5EF4-FFF2-40B4-BE49-F238E27FC236}">
                <a16:creationId xmlns:a16="http://schemas.microsoft.com/office/drawing/2014/main" id="{E422D579-6269-A4C6-F947-FAD92A4C7E7C}"/>
              </a:ext>
            </a:extLst>
          </p:cNvPr>
          <p:cNvSpPr txBox="1"/>
          <p:nvPr/>
        </p:nvSpPr>
        <p:spPr>
          <a:xfrm>
            <a:off x="6852062" y="6629509"/>
            <a:ext cx="6094562" cy="215444"/>
          </a:xfrm>
          <a:prstGeom prst="rect">
            <a:avLst/>
          </a:prstGeom>
          <a:noFill/>
        </p:spPr>
        <p:txBody>
          <a:bodyPr wrap="square">
            <a:spAutoFit/>
          </a:bodyPr>
          <a:lstStyle/>
          <a:p>
            <a:r>
              <a:rPr lang="de-DE" sz="800" dirty="0">
                <a:solidFill>
                  <a:srgbClr val="595A59"/>
                </a:solidFill>
              </a:rPr>
              <a:t>https://uk.indeed.com/career-advice/career-development/mintzberg-5-ps-of-strategy</a:t>
            </a:r>
          </a:p>
        </p:txBody>
      </p:sp>
    </p:spTree>
    <p:extLst>
      <p:ext uri="{BB962C8B-B14F-4D97-AF65-F5344CB8AC3E}">
        <p14:creationId xmlns:p14="http://schemas.microsoft.com/office/powerpoint/2010/main" val="6943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 name="Straight Connector 41">
            <a:extLst>
              <a:ext uri="{FF2B5EF4-FFF2-40B4-BE49-F238E27FC236}">
                <a16:creationId xmlns:a16="http://schemas.microsoft.com/office/drawing/2014/main" id="{A00CCF8C-E879-FBFE-F88B-649F709F6833}"/>
              </a:ext>
            </a:extLst>
          </p:cNvPr>
          <p:cNvCxnSpPr>
            <a:cxnSpLocks/>
          </p:cNvCxnSpPr>
          <p:nvPr/>
        </p:nvCxnSpPr>
        <p:spPr bwMode="auto">
          <a:xfrm>
            <a:off x="9912046" y="3422854"/>
            <a:ext cx="0" cy="176893"/>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6" name="Straight Connector 42">
            <a:extLst>
              <a:ext uri="{FF2B5EF4-FFF2-40B4-BE49-F238E27FC236}">
                <a16:creationId xmlns:a16="http://schemas.microsoft.com/office/drawing/2014/main" id="{72BA8EF3-0560-85F1-B228-EA538C0E0FDF}"/>
              </a:ext>
            </a:extLst>
          </p:cNvPr>
          <p:cNvCxnSpPr>
            <a:cxnSpLocks/>
          </p:cNvCxnSpPr>
          <p:nvPr/>
        </p:nvCxnSpPr>
        <p:spPr bwMode="auto">
          <a:xfrm>
            <a:off x="8916685" y="3599746"/>
            <a:ext cx="1976437" cy="0"/>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7" name="Straight Connector 39">
            <a:extLst>
              <a:ext uri="{FF2B5EF4-FFF2-40B4-BE49-F238E27FC236}">
                <a16:creationId xmlns:a16="http://schemas.microsoft.com/office/drawing/2014/main" id="{A5883D59-6474-16C3-FEF7-73A28C658C06}"/>
              </a:ext>
            </a:extLst>
          </p:cNvPr>
          <p:cNvCxnSpPr>
            <a:cxnSpLocks/>
          </p:cNvCxnSpPr>
          <p:nvPr/>
        </p:nvCxnSpPr>
        <p:spPr bwMode="auto">
          <a:xfrm>
            <a:off x="8916684" y="3596174"/>
            <a:ext cx="0" cy="177404"/>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8" name="Straight Connector 40">
            <a:extLst>
              <a:ext uri="{FF2B5EF4-FFF2-40B4-BE49-F238E27FC236}">
                <a16:creationId xmlns:a16="http://schemas.microsoft.com/office/drawing/2014/main" id="{342E012A-6A38-E3E8-CBD0-3808C446E6DD}"/>
              </a:ext>
            </a:extLst>
          </p:cNvPr>
          <p:cNvCxnSpPr>
            <a:cxnSpLocks/>
            <a:endCxn id="66" idx="0"/>
          </p:cNvCxnSpPr>
          <p:nvPr/>
        </p:nvCxnSpPr>
        <p:spPr bwMode="auto">
          <a:xfrm>
            <a:off x="10893121" y="3596176"/>
            <a:ext cx="0" cy="180975"/>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9" name="Straight Connector 29">
            <a:extLst>
              <a:ext uri="{FF2B5EF4-FFF2-40B4-BE49-F238E27FC236}">
                <a16:creationId xmlns:a16="http://schemas.microsoft.com/office/drawing/2014/main" id="{44A4594C-99C4-E416-B778-34BF4687FE8A}"/>
              </a:ext>
            </a:extLst>
          </p:cNvPr>
          <p:cNvCxnSpPr/>
          <p:nvPr/>
        </p:nvCxnSpPr>
        <p:spPr bwMode="auto">
          <a:xfrm>
            <a:off x="7771302" y="2657963"/>
            <a:ext cx="0" cy="175023"/>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0" name="Straight Connector 30">
            <a:extLst>
              <a:ext uri="{FF2B5EF4-FFF2-40B4-BE49-F238E27FC236}">
                <a16:creationId xmlns:a16="http://schemas.microsoft.com/office/drawing/2014/main" id="{1A0A1A5E-DED9-A2BD-05D0-8EAA8DA702DE}"/>
              </a:ext>
            </a:extLst>
          </p:cNvPr>
          <p:cNvCxnSpPr>
            <a:cxnSpLocks/>
          </p:cNvCxnSpPr>
          <p:nvPr/>
        </p:nvCxnSpPr>
        <p:spPr bwMode="auto">
          <a:xfrm>
            <a:off x="5647228" y="2836556"/>
            <a:ext cx="4260056" cy="0"/>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1" name="Straight Connector 27">
            <a:extLst>
              <a:ext uri="{FF2B5EF4-FFF2-40B4-BE49-F238E27FC236}">
                <a16:creationId xmlns:a16="http://schemas.microsoft.com/office/drawing/2014/main" id="{CDA7241B-BFF8-F161-45B4-106A45A5D17E}"/>
              </a:ext>
            </a:extLst>
          </p:cNvPr>
          <p:cNvCxnSpPr>
            <a:cxnSpLocks/>
          </p:cNvCxnSpPr>
          <p:nvPr/>
        </p:nvCxnSpPr>
        <p:spPr bwMode="auto">
          <a:xfrm>
            <a:off x="5647228" y="2836557"/>
            <a:ext cx="0" cy="196453"/>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2" name="Straight Connector 28">
            <a:extLst>
              <a:ext uri="{FF2B5EF4-FFF2-40B4-BE49-F238E27FC236}">
                <a16:creationId xmlns:a16="http://schemas.microsoft.com/office/drawing/2014/main" id="{DBACA359-C3DA-04FE-8E85-88C1CE959ACF}"/>
              </a:ext>
            </a:extLst>
          </p:cNvPr>
          <p:cNvCxnSpPr>
            <a:cxnSpLocks/>
            <a:endCxn id="58" idx="0"/>
          </p:cNvCxnSpPr>
          <p:nvPr/>
        </p:nvCxnSpPr>
        <p:spPr bwMode="auto">
          <a:xfrm flipH="1">
            <a:off x="9906688" y="2832985"/>
            <a:ext cx="596" cy="203596"/>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sp>
        <p:nvSpPr>
          <p:cNvPr id="53" name="Rectangle 2">
            <a:extLst>
              <a:ext uri="{FF2B5EF4-FFF2-40B4-BE49-F238E27FC236}">
                <a16:creationId xmlns:a16="http://schemas.microsoft.com/office/drawing/2014/main" id="{1C9465C7-A15E-5254-F139-B20B197B490B}"/>
              </a:ext>
            </a:extLst>
          </p:cNvPr>
          <p:cNvSpPr/>
          <p:nvPr/>
        </p:nvSpPr>
        <p:spPr bwMode="auto">
          <a:xfrm>
            <a:off x="5529355" y="2261485"/>
            <a:ext cx="4495800" cy="396477"/>
          </a:xfrm>
          <a:prstGeom prst="rect">
            <a:avLst/>
          </a:prstGeom>
          <a:solidFill>
            <a:srgbClr val="3FAB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54" name="Rectangle 3">
            <a:extLst>
              <a:ext uri="{FF2B5EF4-FFF2-40B4-BE49-F238E27FC236}">
                <a16:creationId xmlns:a16="http://schemas.microsoft.com/office/drawing/2014/main" id="{EF67733E-A28F-8AFD-8A32-2853CE903EAB}"/>
              </a:ext>
            </a:extLst>
          </p:cNvPr>
          <p:cNvSpPr/>
          <p:nvPr/>
        </p:nvSpPr>
        <p:spPr bwMode="auto">
          <a:xfrm>
            <a:off x="5529355" y="2140041"/>
            <a:ext cx="4495800" cy="457200"/>
          </a:xfrm>
          <a:prstGeom prst="rect">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55" name="Rectangle 6">
            <a:extLst>
              <a:ext uri="{FF2B5EF4-FFF2-40B4-BE49-F238E27FC236}">
                <a16:creationId xmlns:a16="http://schemas.microsoft.com/office/drawing/2014/main" id="{45CEA62B-3725-9535-FEEC-BEFBB7C2AC8D}"/>
              </a:ext>
            </a:extLst>
          </p:cNvPr>
          <p:cNvSpPr/>
          <p:nvPr/>
        </p:nvSpPr>
        <p:spPr bwMode="auto">
          <a:xfrm>
            <a:off x="3733893" y="3125879"/>
            <a:ext cx="3827860" cy="303609"/>
          </a:xfrm>
          <a:prstGeom prst="rect">
            <a:avLst/>
          </a:prstGeom>
          <a:solidFill>
            <a:srgbClr val="3FAB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56" name="Rectangle 7">
            <a:extLst>
              <a:ext uri="{FF2B5EF4-FFF2-40B4-BE49-F238E27FC236}">
                <a16:creationId xmlns:a16="http://schemas.microsoft.com/office/drawing/2014/main" id="{D6CF82DD-CDC3-74E2-F185-C28E1FCEED04}"/>
              </a:ext>
            </a:extLst>
          </p:cNvPr>
          <p:cNvSpPr/>
          <p:nvPr/>
        </p:nvSpPr>
        <p:spPr bwMode="auto">
          <a:xfrm>
            <a:off x="3733893" y="3036581"/>
            <a:ext cx="3827860" cy="350044"/>
          </a:xfrm>
          <a:prstGeom prst="rect">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57" name="Rectangle 9">
            <a:extLst>
              <a:ext uri="{FF2B5EF4-FFF2-40B4-BE49-F238E27FC236}">
                <a16:creationId xmlns:a16="http://schemas.microsoft.com/office/drawing/2014/main" id="{38817455-6EDC-1ED7-9670-0BDE66A229C4}"/>
              </a:ext>
            </a:extLst>
          </p:cNvPr>
          <p:cNvSpPr/>
          <p:nvPr/>
        </p:nvSpPr>
        <p:spPr bwMode="auto">
          <a:xfrm>
            <a:off x="7992759" y="3125879"/>
            <a:ext cx="3827859" cy="303609"/>
          </a:xfrm>
          <a:prstGeom prst="rect">
            <a:avLst/>
          </a:prstGeom>
          <a:solidFill>
            <a:srgbClr val="3FAB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58" name="Rectangle 10">
            <a:extLst>
              <a:ext uri="{FF2B5EF4-FFF2-40B4-BE49-F238E27FC236}">
                <a16:creationId xmlns:a16="http://schemas.microsoft.com/office/drawing/2014/main" id="{CAA54857-E24D-42E4-1754-AB4191052817}"/>
              </a:ext>
            </a:extLst>
          </p:cNvPr>
          <p:cNvSpPr/>
          <p:nvPr/>
        </p:nvSpPr>
        <p:spPr bwMode="auto">
          <a:xfrm>
            <a:off x="7992759" y="3036581"/>
            <a:ext cx="3827859" cy="350044"/>
          </a:xfrm>
          <a:prstGeom prst="rect">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59" name="Rectangle 13">
            <a:extLst>
              <a:ext uri="{FF2B5EF4-FFF2-40B4-BE49-F238E27FC236}">
                <a16:creationId xmlns:a16="http://schemas.microsoft.com/office/drawing/2014/main" id="{5A03C4C8-0A3A-4646-7B97-3D0939A53B2B}"/>
              </a:ext>
            </a:extLst>
          </p:cNvPr>
          <p:cNvSpPr/>
          <p:nvPr/>
        </p:nvSpPr>
        <p:spPr>
          <a:xfrm>
            <a:off x="3733893" y="3900973"/>
            <a:ext cx="1840706" cy="2490671"/>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60" name="Rectangle 14">
            <a:extLst>
              <a:ext uri="{FF2B5EF4-FFF2-40B4-BE49-F238E27FC236}">
                <a16:creationId xmlns:a16="http://schemas.microsoft.com/office/drawing/2014/main" id="{8676E1D6-4AE3-2645-DEA8-20732B8197E2}"/>
              </a:ext>
            </a:extLst>
          </p:cNvPr>
          <p:cNvSpPr/>
          <p:nvPr/>
        </p:nvSpPr>
        <p:spPr>
          <a:xfrm>
            <a:off x="3733893" y="3777150"/>
            <a:ext cx="1840706" cy="351235"/>
          </a:xfrm>
          <a:prstGeom prst="rect">
            <a:avLst/>
          </a:prstGeom>
          <a:solidFill>
            <a:srgbClr val="76C0B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61" name="Rectangle 15">
            <a:extLst>
              <a:ext uri="{FF2B5EF4-FFF2-40B4-BE49-F238E27FC236}">
                <a16:creationId xmlns:a16="http://schemas.microsoft.com/office/drawing/2014/main" id="{63F8D858-095C-587C-0CD0-372FB218B7C7}"/>
              </a:ext>
            </a:extLst>
          </p:cNvPr>
          <p:cNvSpPr/>
          <p:nvPr/>
        </p:nvSpPr>
        <p:spPr>
          <a:xfrm>
            <a:off x="5709141" y="3900973"/>
            <a:ext cx="1841897" cy="2490671"/>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62" name="Rectangle 16">
            <a:extLst>
              <a:ext uri="{FF2B5EF4-FFF2-40B4-BE49-F238E27FC236}">
                <a16:creationId xmlns:a16="http://schemas.microsoft.com/office/drawing/2014/main" id="{E4C3317D-EBF9-33DB-3528-59EB3CF9BA77}"/>
              </a:ext>
            </a:extLst>
          </p:cNvPr>
          <p:cNvSpPr/>
          <p:nvPr/>
        </p:nvSpPr>
        <p:spPr>
          <a:xfrm>
            <a:off x="5709141" y="3777150"/>
            <a:ext cx="1841897" cy="351235"/>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63" name="Rectangle 19">
            <a:extLst>
              <a:ext uri="{FF2B5EF4-FFF2-40B4-BE49-F238E27FC236}">
                <a16:creationId xmlns:a16="http://schemas.microsoft.com/office/drawing/2014/main" id="{D755B75F-E975-5D57-7FD9-B9338ACBB62C}"/>
              </a:ext>
            </a:extLst>
          </p:cNvPr>
          <p:cNvSpPr/>
          <p:nvPr/>
        </p:nvSpPr>
        <p:spPr>
          <a:xfrm>
            <a:off x="8003475" y="3918834"/>
            <a:ext cx="1841897" cy="2488913"/>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64" name="Rectangle 20">
            <a:extLst>
              <a:ext uri="{FF2B5EF4-FFF2-40B4-BE49-F238E27FC236}">
                <a16:creationId xmlns:a16="http://schemas.microsoft.com/office/drawing/2014/main" id="{BDCB69C9-32BF-3144-68C2-5172C35ED4F6}"/>
              </a:ext>
            </a:extLst>
          </p:cNvPr>
          <p:cNvSpPr/>
          <p:nvPr/>
        </p:nvSpPr>
        <p:spPr>
          <a:xfrm>
            <a:off x="8003475" y="3777150"/>
            <a:ext cx="1841897" cy="351235"/>
          </a:xfrm>
          <a:prstGeom prst="rect">
            <a:avLst/>
          </a:prstGeom>
          <a:solidFill>
            <a:srgbClr val="76C0B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65" name="Rectangle 21">
            <a:extLst>
              <a:ext uri="{FF2B5EF4-FFF2-40B4-BE49-F238E27FC236}">
                <a16:creationId xmlns:a16="http://schemas.microsoft.com/office/drawing/2014/main" id="{D2046C6D-8C8E-BAB0-CB41-E42D2904F1E3}"/>
              </a:ext>
            </a:extLst>
          </p:cNvPr>
          <p:cNvSpPr/>
          <p:nvPr/>
        </p:nvSpPr>
        <p:spPr>
          <a:xfrm>
            <a:off x="9979912" y="3918834"/>
            <a:ext cx="1840706" cy="2488913"/>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66" name="Rectangle 22">
            <a:extLst>
              <a:ext uri="{FF2B5EF4-FFF2-40B4-BE49-F238E27FC236}">
                <a16:creationId xmlns:a16="http://schemas.microsoft.com/office/drawing/2014/main" id="{FBE5FDF4-CCA0-E87C-0249-BAB32C9A2AD9}"/>
              </a:ext>
            </a:extLst>
          </p:cNvPr>
          <p:cNvSpPr/>
          <p:nvPr/>
        </p:nvSpPr>
        <p:spPr>
          <a:xfrm>
            <a:off x="9979912" y="3777150"/>
            <a:ext cx="1840706" cy="351235"/>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cxnSp>
        <p:nvCxnSpPr>
          <p:cNvPr id="67" name="Straight Connector 35">
            <a:extLst>
              <a:ext uri="{FF2B5EF4-FFF2-40B4-BE49-F238E27FC236}">
                <a16:creationId xmlns:a16="http://schemas.microsoft.com/office/drawing/2014/main" id="{C79DD408-B2A5-5D01-01E7-2B94512AE3C1}"/>
              </a:ext>
            </a:extLst>
          </p:cNvPr>
          <p:cNvCxnSpPr>
            <a:cxnSpLocks/>
            <a:stCxn id="55" idx="2"/>
          </p:cNvCxnSpPr>
          <p:nvPr/>
        </p:nvCxnSpPr>
        <p:spPr bwMode="auto">
          <a:xfrm>
            <a:off x="5647824" y="3429488"/>
            <a:ext cx="1785" cy="166687"/>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68" name="Straight Connector 36">
            <a:extLst>
              <a:ext uri="{FF2B5EF4-FFF2-40B4-BE49-F238E27FC236}">
                <a16:creationId xmlns:a16="http://schemas.microsoft.com/office/drawing/2014/main" id="{EA224821-0952-99A8-D370-A1FC06DBB3F3}"/>
              </a:ext>
            </a:extLst>
          </p:cNvPr>
          <p:cNvCxnSpPr>
            <a:cxnSpLocks/>
          </p:cNvCxnSpPr>
          <p:nvPr/>
        </p:nvCxnSpPr>
        <p:spPr bwMode="auto">
          <a:xfrm>
            <a:off x="4654247" y="3599746"/>
            <a:ext cx="1976437" cy="0"/>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69" name="Straight Connector 33">
            <a:extLst>
              <a:ext uri="{FF2B5EF4-FFF2-40B4-BE49-F238E27FC236}">
                <a16:creationId xmlns:a16="http://schemas.microsoft.com/office/drawing/2014/main" id="{BBB63B02-DCB7-6C31-69FB-D798C156E65B}"/>
              </a:ext>
            </a:extLst>
          </p:cNvPr>
          <p:cNvCxnSpPr>
            <a:cxnSpLocks/>
          </p:cNvCxnSpPr>
          <p:nvPr/>
        </p:nvCxnSpPr>
        <p:spPr bwMode="auto">
          <a:xfrm>
            <a:off x="4654246" y="3599746"/>
            <a:ext cx="0" cy="173832"/>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70" name="Straight Connector 34">
            <a:extLst>
              <a:ext uri="{FF2B5EF4-FFF2-40B4-BE49-F238E27FC236}">
                <a16:creationId xmlns:a16="http://schemas.microsoft.com/office/drawing/2014/main" id="{3EC6C258-EA50-93F6-2CD0-D883FC03A3BF}"/>
              </a:ext>
            </a:extLst>
          </p:cNvPr>
          <p:cNvCxnSpPr>
            <a:cxnSpLocks/>
            <a:endCxn id="62" idx="0"/>
          </p:cNvCxnSpPr>
          <p:nvPr/>
        </p:nvCxnSpPr>
        <p:spPr bwMode="auto">
          <a:xfrm flipH="1">
            <a:off x="6630088" y="3596176"/>
            <a:ext cx="596" cy="180975"/>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sp>
        <p:nvSpPr>
          <p:cNvPr id="71" name="TextBox 58">
            <a:extLst>
              <a:ext uri="{FF2B5EF4-FFF2-40B4-BE49-F238E27FC236}">
                <a16:creationId xmlns:a16="http://schemas.microsoft.com/office/drawing/2014/main" id="{55C49A4D-E38C-F8A7-0007-7828B7AE27D0}"/>
              </a:ext>
            </a:extLst>
          </p:cNvPr>
          <p:cNvSpPr txBox="1"/>
          <p:nvPr/>
        </p:nvSpPr>
        <p:spPr>
          <a:xfrm>
            <a:off x="7107392" y="2140332"/>
            <a:ext cx="1339726" cy="473335"/>
          </a:xfrm>
          <a:prstGeom prst="rect">
            <a:avLst/>
          </a:prstGeom>
          <a:noFill/>
        </p:spPr>
        <p:txBody>
          <a:bodyPr wrap="none" rtlCol="0" anchor="ctr" anchorCtr="0">
            <a:spAutoFit/>
          </a:bodyPr>
          <a:lstStyle/>
          <a:p>
            <a:pPr algn="ctr"/>
            <a:r>
              <a:rPr lang="en-GB" sz="2476" b="1">
                <a:solidFill>
                  <a:schemeClr val="bg1"/>
                </a:solidFill>
                <a:latin typeface="+mj-lt"/>
                <a:ea typeface="League Spartan" charset="0"/>
                <a:cs typeface="Poppins" pitchFamily="2" charset="77"/>
              </a:rPr>
              <a:t>ANALYSIS</a:t>
            </a:r>
            <a:endParaRPr lang="en-GB" sz="2476" b="1" dirty="0">
              <a:solidFill>
                <a:schemeClr val="bg1"/>
              </a:solidFill>
              <a:latin typeface="+mj-lt"/>
              <a:ea typeface="League Spartan" charset="0"/>
              <a:cs typeface="Poppins" pitchFamily="2" charset="77"/>
            </a:endParaRPr>
          </a:p>
        </p:txBody>
      </p:sp>
      <p:sp>
        <p:nvSpPr>
          <p:cNvPr id="72" name="TextBox 59">
            <a:extLst>
              <a:ext uri="{FF2B5EF4-FFF2-40B4-BE49-F238E27FC236}">
                <a16:creationId xmlns:a16="http://schemas.microsoft.com/office/drawing/2014/main" id="{F0862570-8B5B-944D-DC82-A332829012A2}"/>
              </a:ext>
            </a:extLst>
          </p:cNvPr>
          <p:cNvSpPr txBox="1"/>
          <p:nvPr/>
        </p:nvSpPr>
        <p:spPr>
          <a:xfrm>
            <a:off x="5229533" y="3064823"/>
            <a:ext cx="825867" cy="288541"/>
          </a:xfrm>
          <a:prstGeom prst="rect">
            <a:avLst/>
          </a:prstGeom>
          <a:noFill/>
        </p:spPr>
        <p:txBody>
          <a:bodyPr wrap="none" rtlCol="0" anchor="ctr" anchorCtr="0">
            <a:spAutoFit/>
          </a:bodyPr>
          <a:lstStyle/>
          <a:p>
            <a:pPr algn="ctr"/>
            <a:r>
              <a:rPr lang="en-GB" sz="1275" b="1">
                <a:solidFill>
                  <a:schemeClr val="bg1"/>
                </a:solidFill>
                <a:latin typeface="+mj-lt"/>
                <a:ea typeface="League Spartan" charset="0"/>
                <a:cs typeface="Poppins" pitchFamily="2" charset="77"/>
              </a:rPr>
              <a:t>INTERNAL</a:t>
            </a:r>
            <a:endParaRPr lang="en-GB" sz="1275" b="1" dirty="0">
              <a:solidFill>
                <a:schemeClr val="bg1"/>
              </a:solidFill>
              <a:latin typeface="+mj-lt"/>
              <a:ea typeface="League Spartan" charset="0"/>
              <a:cs typeface="Poppins" pitchFamily="2" charset="77"/>
            </a:endParaRPr>
          </a:p>
        </p:txBody>
      </p:sp>
      <p:sp>
        <p:nvSpPr>
          <p:cNvPr id="73" name="TextBox 60">
            <a:extLst>
              <a:ext uri="{FF2B5EF4-FFF2-40B4-BE49-F238E27FC236}">
                <a16:creationId xmlns:a16="http://schemas.microsoft.com/office/drawing/2014/main" id="{62B00B37-03CB-5D06-E8D6-5F12A5446EBF}"/>
              </a:ext>
            </a:extLst>
          </p:cNvPr>
          <p:cNvSpPr txBox="1"/>
          <p:nvPr/>
        </p:nvSpPr>
        <p:spPr>
          <a:xfrm>
            <a:off x="9490296" y="3064823"/>
            <a:ext cx="843501" cy="288541"/>
          </a:xfrm>
          <a:prstGeom prst="rect">
            <a:avLst/>
          </a:prstGeom>
          <a:noFill/>
        </p:spPr>
        <p:txBody>
          <a:bodyPr wrap="none" rtlCol="0" anchor="ctr" anchorCtr="0">
            <a:spAutoFit/>
          </a:bodyPr>
          <a:lstStyle/>
          <a:p>
            <a:pPr algn="ctr"/>
            <a:r>
              <a:rPr lang="en-GB" sz="1275" b="1">
                <a:solidFill>
                  <a:schemeClr val="bg1"/>
                </a:solidFill>
                <a:latin typeface="+mj-lt"/>
                <a:ea typeface="League Spartan" charset="0"/>
                <a:cs typeface="Poppins" pitchFamily="2" charset="77"/>
              </a:rPr>
              <a:t>EXTERNAL</a:t>
            </a:r>
            <a:endParaRPr lang="en-GB" sz="1275" b="1" dirty="0">
              <a:solidFill>
                <a:schemeClr val="bg1"/>
              </a:solidFill>
              <a:latin typeface="+mj-lt"/>
              <a:ea typeface="League Spartan" charset="0"/>
              <a:cs typeface="Poppins" pitchFamily="2" charset="77"/>
            </a:endParaRPr>
          </a:p>
        </p:txBody>
      </p:sp>
      <p:sp>
        <p:nvSpPr>
          <p:cNvPr id="74" name="TextBox 61">
            <a:extLst>
              <a:ext uri="{FF2B5EF4-FFF2-40B4-BE49-F238E27FC236}">
                <a16:creationId xmlns:a16="http://schemas.microsoft.com/office/drawing/2014/main" id="{18358622-3E96-2B0A-8741-2F06D8090DB3}"/>
              </a:ext>
            </a:extLst>
          </p:cNvPr>
          <p:cNvSpPr txBox="1"/>
          <p:nvPr/>
        </p:nvSpPr>
        <p:spPr>
          <a:xfrm>
            <a:off x="10526158" y="3808497"/>
            <a:ext cx="748217" cy="288541"/>
          </a:xfrm>
          <a:prstGeom prst="rect">
            <a:avLst/>
          </a:prstGeom>
          <a:noFill/>
        </p:spPr>
        <p:txBody>
          <a:bodyPr wrap="none" rtlCol="0" anchor="ctr" anchorCtr="0">
            <a:spAutoFit/>
          </a:bodyPr>
          <a:lstStyle/>
          <a:p>
            <a:pPr algn="ctr"/>
            <a:r>
              <a:rPr lang="en-GB" sz="1275" b="1">
                <a:solidFill>
                  <a:schemeClr val="bg1"/>
                </a:solidFill>
                <a:latin typeface="+mj-lt"/>
                <a:ea typeface="League Spartan" charset="0"/>
                <a:cs typeface="Poppins" pitchFamily="2" charset="77"/>
              </a:rPr>
              <a:t>THREATS</a:t>
            </a:r>
            <a:endParaRPr lang="en-GB" sz="1275" b="1" dirty="0">
              <a:solidFill>
                <a:schemeClr val="bg1"/>
              </a:solidFill>
              <a:latin typeface="+mj-lt"/>
              <a:ea typeface="League Spartan" charset="0"/>
              <a:cs typeface="Poppins" pitchFamily="2" charset="77"/>
            </a:endParaRPr>
          </a:p>
        </p:txBody>
      </p:sp>
      <p:sp>
        <p:nvSpPr>
          <p:cNvPr id="75" name="TextBox 62">
            <a:extLst>
              <a:ext uri="{FF2B5EF4-FFF2-40B4-BE49-F238E27FC236}">
                <a16:creationId xmlns:a16="http://schemas.microsoft.com/office/drawing/2014/main" id="{FA3E1E9E-1029-1096-04FD-D7495E04BC3D}"/>
              </a:ext>
            </a:extLst>
          </p:cNvPr>
          <p:cNvSpPr txBox="1"/>
          <p:nvPr/>
        </p:nvSpPr>
        <p:spPr>
          <a:xfrm>
            <a:off x="8311916" y="3808497"/>
            <a:ext cx="1225015" cy="288541"/>
          </a:xfrm>
          <a:prstGeom prst="rect">
            <a:avLst/>
          </a:prstGeom>
          <a:noFill/>
        </p:spPr>
        <p:txBody>
          <a:bodyPr wrap="none" rtlCol="0" anchor="ctr" anchorCtr="0">
            <a:spAutoFit/>
          </a:bodyPr>
          <a:lstStyle/>
          <a:p>
            <a:pPr algn="ctr"/>
            <a:r>
              <a:rPr lang="en-GB" sz="1275" b="1">
                <a:solidFill>
                  <a:schemeClr val="bg1"/>
                </a:solidFill>
                <a:latin typeface="+mj-lt"/>
                <a:ea typeface="League Spartan" charset="0"/>
                <a:cs typeface="Poppins" pitchFamily="2" charset="77"/>
              </a:rPr>
              <a:t>OPPORTUNITIES</a:t>
            </a:r>
            <a:endParaRPr lang="en-GB" sz="1275" b="1" dirty="0">
              <a:solidFill>
                <a:schemeClr val="bg1"/>
              </a:solidFill>
              <a:latin typeface="+mj-lt"/>
              <a:ea typeface="League Spartan" charset="0"/>
              <a:cs typeface="Poppins" pitchFamily="2" charset="77"/>
            </a:endParaRPr>
          </a:p>
        </p:txBody>
      </p:sp>
      <p:sp>
        <p:nvSpPr>
          <p:cNvPr id="76" name="TextBox 63">
            <a:extLst>
              <a:ext uri="{FF2B5EF4-FFF2-40B4-BE49-F238E27FC236}">
                <a16:creationId xmlns:a16="http://schemas.microsoft.com/office/drawing/2014/main" id="{A0B03B02-F257-AFAB-D0B9-5873463320FD}"/>
              </a:ext>
            </a:extLst>
          </p:cNvPr>
          <p:cNvSpPr txBox="1"/>
          <p:nvPr/>
        </p:nvSpPr>
        <p:spPr>
          <a:xfrm>
            <a:off x="6106548" y="3808497"/>
            <a:ext cx="1047082" cy="288541"/>
          </a:xfrm>
          <a:prstGeom prst="rect">
            <a:avLst/>
          </a:prstGeom>
          <a:noFill/>
        </p:spPr>
        <p:txBody>
          <a:bodyPr wrap="none" rtlCol="0" anchor="ctr" anchorCtr="0">
            <a:spAutoFit/>
          </a:bodyPr>
          <a:lstStyle/>
          <a:p>
            <a:pPr algn="ctr"/>
            <a:r>
              <a:rPr lang="en-GB" sz="1275" b="1">
                <a:solidFill>
                  <a:schemeClr val="bg1"/>
                </a:solidFill>
                <a:latin typeface="+mj-lt"/>
                <a:ea typeface="League Spartan" charset="0"/>
                <a:cs typeface="Poppins" pitchFamily="2" charset="77"/>
              </a:rPr>
              <a:t>WEAKNESSES</a:t>
            </a:r>
            <a:endParaRPr lang="en-GB" sz="1275" b="1" dirty="0">
              <a:solidFill>
                <a:schemeClr val="bg1"/>
              </a:solidFill>
              <a:latin typeface="+mj-lt"/>
              <a:ea typeface="League Spartan" charset="0"/>
              <a:cs typeface="Poppins" pitchFamily="2" charset="77"/>
            </a:endParaRPr>
          </a:p>
        </p:txBody>
      </p:sp>
      <p:sp>
        <p:nvSpPr>
          <p:cNvPr id="77" name="TextBox 64">
            <a:extLst>
              <a:ext uri="{FF2B5EF4-FFF2-40B4-BE49-F238E27FC236}">
                <a16:creationId xmlns:a16="http://schemas.microsoft.com/office/drawing/2014/main" id="{57E97F23-771E-C51B-A8AE-75B7149DCEB5}"/>
              </a:ext>
            </a:extLst>
          </p:cNvPr>
          <p:cNvSpPr txBox="1"/>
          <p:nvPr/>
        </p:nvSpPr>
        <p:spPr>
          <a:xfrm>
            <a:off x="4180367" y="3808497"/>
            <a:ext cx="947760" cy="288541"/>
          </a:xfrm>
          <a:prstGeom prst="rect">
            <a:avLst/>
          </a:prstGeom>
          <a:noFill/>
        </p:spPr>
        <p:txBody>
          <a:bodyPr wrap="none" rtlCol="0" anchor="ctr" anchorCtr="0">
            <a:spAutoFit/>
          </a:bodyPr>
          <a:lstStyle/>
          <a:p>
            <a:pPr algn="ctr"/>
            <a:r>
              <a:rPr lang="en-GB" sz="1275" b="1">
                <a:solidFill>
                  <a:schemeClr val="bg1"/>
                </a:solidFill>
                <a:latin typeface="+mj-lt"/>
                <a:ea typeface="League Spartan" charset="0"/>
                <a:cs typeface="Poppins" pitchFamily="2" charset="77"/>
              </a:rPr>
              <a:t>STRENGTHS</a:t>
            </a:r>
            <a:endParaRPr lang="en-GB" sz="1275" b="1" dirty="0">
              <a:solidFill>
                <a:schemeClr val="bg1"/>
              </a:solidFill>
              <a:latin typeface="+mj-lt"/>
              <a:ea typeface="League Spartan" charset="0"/>
              <a:cs typeface="Poppins" pitchFamily="2" charset="77"/>
            </a:endParaRPr>
          </a:p>
        </p:txBody>
      </p:sp>
      <p:sp>
        <p:nvSpPr>
          <p:cNvPr id="78" name="Subtitle 2">
            <a:extLst>
              <a:ext uri="{FF2B5EF4-FFF2-40B4-BE49-F238E27FC236}">
                <a16:creationId xmlns:a16="http://schemas.microsoft.com/office/drawing/2014/main" id="{CE5ED1D5-D75E-40C9-706E-DC86CF7924B7}"/>
              </a:ext>
            </a:extLst>
          </p:cNvPr>
          <p:cNvSpPr txBox="1">
            <a:spLocks/>
          </p:cNvSpPr>
          <p:nvPr/>
        </p:nvSpPr>
        <p:spPr>
          <a:xfrm>
            <a:off x="3819402" y="4170935"/>
            <a:ext cx="1669691" cy="1518667"/>
          </a:xfrm>
          <a:prstGeom prst="rect">
            <a:avLst/>
          </a:prstGeom>
        </p:spPr>
        <p:txBody>
          <a:bodyPr vert="horz" wrap="square" lIns="81580" tIns="40790" rIns="81580" bIns="4079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88"/>
              </a:lnSpc>
            </a:pPr>
            <a:r>
              <a:rPr lang="en-GB" sz="1200" dirty="0">
                <a:solidFill>
                  <a:schemeClr val="bg1"/>
                </a:solidFill>
                <a:latin typeface="+mj-lt"/>
                <a:ea typeface="Open Sans Light" panose="020B0306030504020204" pitchFamily="34" charset="0"/>
                <a:cs typeface="Open Sans Light" panose="020B0306030504020204" pitchFamily="34" charset="0"/>
              </a:rPr>
              <a:t>Strengths describe what an organization excels at and what separates it from the competition: a strong brand, loyal customer base, a strong balance sheet, unique technology, and so on. </a:t>
            </a:r>
          </a:p>
        </p:txBody>
      </p:sp>
      <p:sp>
        <p:nvSpPr>
          <p:cNvPr id="79" name="Subtitle 2">
            <a:extLst>
              <a:ext uri="{FF2B5EF4-FFF2-40B4-BE49-F238E27FC236}">
                <a16:creationId xmlns:a16="http://schemas.microsoft.com/office/drawing/2014/main" id="{94B3C916-C701-B6F0-9108-BE1F1180B8E0}"/>
              </a:ext>
            </a:extLst>
          </p:cNvPr>
          <p:cNvSpPr txBox="1">
            <a:spLocks/>
          </p:cNvSpPr>
          <p:nvPr/>
        </p:nvSpPr>
        <p:spPr>
          <a:xfrm>
            <a:off x="5795243" y="4170935"/>
            <a:ext cx="1669691" cy="2236813"/>
          </a:xfrm>
          <a:prstGeom prst="rect">
            <a:avLst/>
          </a:prstGeom>
        </p:spPr>
        <p:txBody>
          <a:bodyPr vert="horz" wrap="square" lIns="81580" tIns="40790" rIns="81580" bIns="4079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88"/>
              </a:lnSpc>
            </a:pPr>
            <a:r>
              <a:rPr lang="en-GB" sz="1200" dirty="0">
                <a:solidFill>
                  <a:schemeClr val="bg1"/>
                </a:solidFill>
                <a:latin typeface="+mj-lt"/>
                <a:ea typeface="Open Sans Light" panose="020B0306030504020204" pitchFamily="34" charset="0"/>
                <a:cs typeface="Open Sans Light" panose="020B0306030504020204" pitchFamily="34" charset="0"/>
              </a:rPr>
              <a:t>Weaknesses stop an organization from performing at its optimum level. They are areas where the business needs to improve to remain competitive: a weak brand, high levels of debt, an inadequate supply chain, or lack of capital.</a:t>
            </a:r>
          </a:p>
        </p:txBody>
      </p:sp>
      <p:sp>
        <p:nvSpPr>
          <p:cNvPr id="80" name="Subtitle 2">
            <a:extLst>
              <a:ext uri="{FF2B5EF4-FFF2-40B4-BE49-F238E27FC236}">
                <a16:creationId xmlns:a16="http://schemas.microsoft.com/office/drawing/2014/main" id="{E2A9C09F-88FF-70DA-956A-3BD17BC3AE21}"/>
              </a:ext>
            </a:extLst>
          </p:cNvPr>
          <p:cNvSpPr txBox="1">
            <a:spLocks/>
          </p:cNvSpPr>
          <p:nvPr/>
        </p:nvSpPr>
        <p:spPr>
          <a:xfrm>
            <a:off x="8089578" y="4170935"/>
            <a:ext cx="1669691" cy="2057276"/>
          </a:xfrm>
          <a:prstGeom prst="rect">
            <a:avLst/>
          </a:prstGeom>
        </p:spPr>
        <p:txBody>
          <a:bodyPr vert="horz" wrap="square" lIns="81580" tIns="40790" rIns="81580" bIns="4079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88"/>
              </a:lnSpc>
            </a:pPr>
            <a:r>
              <a:rPr lang="en-GB" sz="1200" dirty="0">
                <a:solidFill>
                  <a:schemeClr val="bg1"/>
                </a:solidFill>
                <a:latin typeface="+mj-lt"/>
                <a:ea typeface="Open Sans Light" panose="020B0306030504020204" pitchFamily="34" charset="0"/>
                <a:cs typeface="Open Sans Light" panose="020B0306030504020204" pitchFamily="34" charset="0"/>
              </a:rPr>
              <a:t>Opportunities refer to </a:t>
            </a:r>
            <a:r>
              <a:rPr lang="en-GB" sz="1200" dirty="0" err="1">
                <a:solidFill>
                  <a:schemeClr val="bg1"/>
                </a:solidFill>
                <a:latin typeface="+mj-lt"/>
                <a:ea typeface="Open Sans Light" panose="020B0306030504020204" pitchFamily="34" charset="0"/>
                <a:cs typeface="Open Sans Light" panose="020B0306030504020204" pitchFamily="34" charset="0"/>
              </a:rPr>
              <a:t>favorable</a:t>
            </a:r>
            <a:r>
              <a:rPr lang="en-GB" sz="1200" dirty="0">
                <a:solidFill>
                  <a:schemeClr val="bg1"/>
                </a:solidFill>
                <a:latin typeface="+mj-lt"/>
                <a:ea typeface="Open Sans Light" panose="020B0306030504020204" pitchFamily="34" charset="0"/>
                <a:cs typeface="Open Sans Light" panose="020B0306030504020204" pitchFamily="34" charset="0"/>
              </a:rPr>
              <a:t> external factors that could give an organization a competitive advantage. For example, if a country cuts tariffs, a car manufacturer can export its cars into a new market, increasing sales and market share.</a:t>
            </a:r>
          </a:p>
        </p:txBody>
      </p:sp>
      <p:sp>
        <p:nvSpPr>
          <p:cNvPr id="81" name="Subtitle 2">
            <a:extLst>
              <a:ext uri="{FF2B5EF4-FFF2-40B4-BE49-F238E27FC236}">
                <a16:creationId xmlns:a16="http://schemas.microsoft.com/office/drawing/2014/main" id="{49409DC5-D905-6A1E-241B-1A4EB2D3A453}"/>
              </a:ext>
            </a:extLst>
          </p:cNvPr>
          <p:cNvSpPr txBox="1">
            <a:spLocks/>
          </p:cNvSpPr>
          <p:nvPr/>
        </p:nvSpPr>
        <p:spPr>
          <a:xfrm>
            <a:off x="10058276" y="4170935"/>
            <a:ext cx="1669691" cy="2236813"/>
          </a:xfrm>
          <a:prstGeom prst="rect">
            <a:avLst/>
          </a:prstGeom>
          <a:solidFill>
            <a:srgbClr val="916395"/>
          </a:solidFill>
        </p:spPr>
        <p:txBody>
          <a:bodyPr vert="horz" wrap="square" lIns="81580" tIns="40790" rIns="81580" bIns="4079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88"/>
              </a:lnSpc>
            </a:pPr>
            <a:r>
              <a:rPr lang="en-GB" sz="1200" dirty="0">
                <a:solidFill>
                  <a:schemeClr val="bg1"/>
                </a:solidFill>
                <a:latin typeface="+mj-lt"/>
                <a:ea typeface="Open Sans Light" panose="020B0306030504020204" pitchFamily="34" charset="0"/>
                <a:cs typeface="Open Sans Light" panose="020B0306030504020204" pitchFamily="34" charset="0"/>
              </a:rPr>
              <a:t>Threats refer to factors that have the potential to harm an organization. For example, a drought is a threat to a wheat-producing company, as it may destroy or reduce the crop yield. Other common threats include rising material costs, increasing competition, tight </a:t>
            </a:r>
            <a:r>
              <a:rPr lang="en-GB" sz="1200" dirty="0" err="1">
                <a:solidFill>
                  <a:schemeClr val="bg1"/>
                </a:solidFill>
                <a:latin typeface="+mj-lt"/>
                <a:ea typeface="Open Sans Light" panose="020B0306030504020204" pitchFamily="34" charset="0"/>
                <a:cs typeface="Open Sans Light" panose="020B0306030504020204" pitchFamily="34" charset="0"/>
              </a:rPr>
              <a:t>labor</a:t>
            </a:r>
            <a:r>
              <a:rPr lang="en-GB" sz="1200" dirty="0">
                <a:solidFill>
                  <a:schemeClr val="bg1"/>
                </a:solidFill>
                <a:latin typeface="+mj-lt"/>
                <a:ea typeface="Open Sans Light" panose="020B0306030504020204" pitchFamily="34" charset="0"/>
                <a:cs typeface="Open Sans Light" panose="020B0306030504020204" pitchFamily="34" charset="0"/>
              </a:rPr>
              <a:t> supply etc.</a:t>
            </a:r>
          </a:p>
        </p:txBody>
      </p:sp>
      <p:sp>
        <p:nvSpPr>
          <p:cNvPr id="83" name="Textfeld 82">
            <a:extLst>
              <a:ext uri="{FF2B5EF4-FFF2-40B4-BE49-F238E27FC236}">
                <a16:creationId xmlns:a16="http://schemas.microsoft.com/office/drawing/2014/main" id="{CF700719-39AA-A81E-861E-524757436203}"/>
              </a:ext>
            </a:extLst>
          </p:cNvPr>
          <p:cNvSpPr txBox="1"/>
          <p:nvPr/>
        </p:nvSpPr>
        <p:spPr>
          <a:xfrm>
            <a:off x="161880" y="1752164"/>
            <a:ext cx="3384399" cy="4401205"/>
          </a:xfrm>
          <a:prstGeom prst="rect">
            <a:avLst/>
          </a:prstGeom>
          <a:noFill/>
        </p:spPr>
        <p:txBody>
          <a:bodyPr wrap="square">
            <a:spAutoFit/>
          </a:bodyPr>
          <a:lstStyle/>
          <a:p>
            <a:r>
              <a:rPr lang="de-DE" sz="2000" dirty="0">
                <a:solidFill>
                  <a:srgbClr val="595A59"/>
                </a:solidFill>
              </a:rPr>
              <a:t>SWOT </a:t>
            </a:r>
            <a:r>
              <a:rPr lang="de-DE" sz="2000" dirty="0" err="1">
                <a:solidFill>
                  <a:srgbClr val="595A59"/>
                </a:solidFill>
              </a:rPr>
              <a:t>analysis</a:t>
            </a:r>
            <a:r>
              <a:rPr lang="de-DE" sz="2000" dirty="0">
                <a:solidFill>
                  <a:srgbClr val="595A59"/>
                </a:solidFill>
              </a:rPr>
              <a:t> (</a:t>
            </a:r>
            <a:r>
              <a:rPr lang="de-DE" sz="2000" dirty="0" err="1">
                <a:solidFill>
                  <a:srgbClr val="595A59"/>
                </a:solidFill>
              </a:rPr>
              <a:t>or</a:t>
            </a:r>
            <a:r>
              <a:rPr lang="de-DE" sz="2000" dirty="0">
                <a:solidFill>
                  <a:srgbClr val="595A59"/>
                </a:solidFill>
              </a:rPr>
              <a:t> SWOT </a:t>
            </a:r>
            <a:r>
              <a:rPr lang="de-DE" sz="2000" dirty="0" err="1">
                <a:solidFill>
                  <a:srgbClr val="595A59"/>
                </a:solidFill>
              </a:rPr>
              <a:t>matrix</a:t>
            </a:r>
            <a:r>
              <a:rPr lang="de-DE" sz="2000" dirty="0">
                <a:solidFill>
                  <a:srgbClr val="595A59"/>
                </a:solidFill>
              </a:rPr>
              <a:t>) </a:t>
            </a:r>
            <a:r>
              <a:rPr lang="de-DE" sz="2000" dirty="0" err="1">
                <a:solidFill>
                  <a:srgbClr val="595A59"/>
                </a:solidFill>
              </a:rPr>
              <a:t>is</a:t>
            </a:r>
            <a:r>
              <a:rPr lang="de-DE" sz="2000" dirty="0">
                <a:solidFill>
                  <a:srgbClr val="595A59"/>
                </a:solidFill>
              </a:rPr>
              <a:t> a </a:t>
            </a:r>
            <a:r>
              <a:rPr lang="de-DE" sz="2000" dirty="0" err="1">
                <a:solidFill>
                  <a:srgbClr val="595A59"/>
                </a:solidFill>
              </a:rPr>
              <a:t>strategic</a:t>
            </a:r>
            <a:r>
              <a:rPr lang="de-DE" sz="2000" dirty="0">
                <a:solidFill>
                  <a:srgbClr val="595A59"/>
                </a:solidFill>
              </a:rPr>
              <a:t> </a:t>
            </a:r>
            <a:r>
              <a:rPr lang="de-DE" sz="2000" dirty="0" err="1">
                <a:solidFill>
                  <a:srgbClr val="595A59"/>
                </a:solidFill>
              </a:rPr>
              <a:t>planning</a:t>
            </a:r>
            <a:r>
              <a:rPr lang="de-DE" sz="2000" dirty="0">
                <a:solidFill>
                  <a:srgbClr val="595A59"/>
                </a:solidFill>
              </a:rPr>
              <a:t> </a:t>
            </a:r>
            <a:r>
              <a:rPr lang="de-DE" sz="2000" dirty="0" err="1">
                <a:solidFill>
                  <a:srgbClr val="595A59"/>
                </a:solidFill>
              </a:rPr>
              <a:t>technique</a:t>
            </a:r>
            <a:r>
              <a:rPr lang="de-DE" sz="2000" dirty="0">
                <a:solidFill>
                  <a:srgbClr val="595A59"/>
                </a:solidFill>
              </a:rPr>
              <a:t> </a:t>
            </a:r>
            <a:r>
              <a:rPr lang="de-DE" sz="2000" dirty="0" err="1">
                <a:solidFill>
                  <a:srgbClr val="595A59"/>
                </a:solidFill>
              </a:rPr>
              <a:t>used</a:t>
            </a:r>
            <a:r>
              <a:rPr lang="de-DE" sz="2000" dirty="0">
                <a:solidFill>
                  <a:srgbClr val="595A59"/>
                </a:solidFill>
              </a:rPr>
              <a:t> to </a:t>
            </a:r>
            <a:r>
              <a:rPr lang="de-DE" sz="2000" dirty="0" err="1">
                <a:solidFill>
                  <a:srgbClr val="595A59"/>
                </a:solidFill>
              </a:rPr>
              <a:t>help</a:t>
            </a:r>
            <a:r>
              <a:rPr lang="de-DE" sz="2000" dirty="0">
                <a:solidFill>
                  <a:srgbClr val="595A59"/>
                </a:solidFill>
              </a:rPr>
              <a:t> a </a:t>
            </a:r>
            <a:r>
              <a:rPr lang="de-DE" sz="2000" dirty="0" err="1">
                <a:solidFill>
                  <a:srgbClr val="595A59"/>
                </a:solidFill>
              </a:rPr>
              <a:t>person</a:t>
            </a:r>
            <a:r>
              <a:rPr lang="de-DE" sz="2000" dirty="0">
                <a:solidFill>
                  <a:srgbClr val="595A59"/>
                </a:solidFill>
              </a:rPr>
              <a:t> </a:t>
            </a:r>
            <a:r>
              <a:rPr lang="de-DE" sz="2000" dirty="0" err="1">
                <a:solidFill>
                  <a:srgbClr val="595A59"/>
                </a:solidFill>
              </a:rPr>
              <a:t>or</a:t>
            </a:r>
            <a:r>
              <a:rPr lang="de-DE" sz="2000" dirty="0">
                <a:solidFill>
                  <a:srgbClr val="595A59"/>
                </a:solidFill>
              </a:rPr>
              <a:t> </a:t>
            </a:r>
            <a:r>
              <a:rPr lang="de-DE" sz="2000" dirty="0" err="1">
                <a:solidFill>
                  <a:srgbClr val="595A59"/>
                </a:solidFill>
              </a:rPr>
              <a:t>organization</a:t>
            </a:r>
            <a:r>
              <a:rPr lang="de-DE" sz="2000" dirty="0">
                <a:solidFill>
                  <a:srgbClr val="595A59"/>
                </a:solidFill>
              </a:rPr>
              <a:t> </a:t>
            </a:r>
            <a:r>
              <a:rPr lang="de-DE" sz="2000" dirty="0" err="1">
                <a:solidFill>
                  <a:srgbClr val="595A59"/>
                </a:solidFill>
              </a:rPr>
              <a:t>identify</a:t>
            </a:r>
            <a:r>
              <a:rPr lang="de-DE" sz="2000" dirty="0">
                <a:solidFill>
                  <a:srgbClr val="595A59"/>
                </a:solidFill>
              </a:rPr>
              <a:t> </a:t>
            </a:r>
            <a:r>
              <a:rPr lang="de-DE" sz="2000" dirty="0" err="1">
                <a:solidFill>
                  <a:srgbClr val="595A59"/>
                </a:solidFill>
              </a:rPr>
              <a:t>strengths</a:t>
            </a:r>
            <a:r>
              <a:rPr lang="de-DE" sz="2000" dirty="0">
                <a:solidFill>
                  <a:srgbClr val="595A59"/>
                </a:solidFill>
              </a:rPr>
              <a:t>, </a:t>
            </a:r>
            <a:r>
              <a:rPr lang="de-DE" sz="2000" dirty="0" err="1">
                <a:solidFill>
                  <a:srgbClr val="595A59"/>
                </a:solidFill>
              </a:rPr>
              <a:t>weaknesses</a:t>
            </a:r>
            <a:r>
              <a:rPr lang="de-DE" sz="2000" dirty="0">
                <a:solidFill>
                  <a:srgbClr val="595A59"/>
                </a:solidFill>
              </a:rPr>
              <a:t>, </a:t>
            </a:r>
            <a:r>
              <a:rPr lang="de-DE" sz="2000" dirty="0" err="1">
                <a:solidFill>
                  <a:srgbClr val="595A59"/>
                </a:solidFill>
              </a:rPr>
              <a:t>opportunities</a:t>
            </a:r>
            <a:r>
              <a:rPr lang="de-DE" sz="2000" dirty="0">
                <a:solidFill>
                  <a:srgbClr val="595A59"/>
                </a:solidFill>
              </a:rPr>
              <a:t>, and </a:t>
            </a:r>
            <a:r>
              <a:rPr lang="de-DE" sz="2000" dirty="0" err="1">
                <a:solidFill>
                  <a:srgbClr val="595A59"/>
                </a:solidFill>
              </a:rPr>
              <a:t>threats</a:t>
            </a:r>
            <a:r>
              <a:rPr lang="de-DE" sz="2000" dirty="0">
                <a:solidFill>
                  <a:srgbClr val="595A59"/>
                </a:solidFill>
              </a:rPr>
              <a:t> </a:t>
            </a:r>
            <a:r>
              <a:rPr lang="de-DE" sz="2000" dirty="0" err="1">
                <a:solidFill>
                  <a:srgbClr val="595A59"/>
                </a:solidFill>
              </a:rPr>
              <a:t>related</a:t>
            </a:r>
            <a:r>
              <a:rPr lang="de-DE" sz="2000" dirty="0">
                <a:solidFill>
                  <a:srgbClr val="595A59"/>
                </a:solidFill>
              </a:rPr>
              <a:t> to </a:t>
            </a:r>
            <a:r>
              <a:rPr lang="de-DE" sz="2000" dirty="0" err="1">
                <a:solidFill>
                  <a:srgbClr val="595A59"/>
                </a:solidFill>
              </a:rPr>
              <a:t>business</a:t>
            </a:r>
            <a:r>
              <a:rPr lang="de-DE" sz="2000" dirty="0">
                <a:solidFill>
                  <a:srgbClr val="595A59"/>
                </a:solidFill>
              </a:rPr>
              <a:t> </a:t>
            </a:r>
            <a:r>
              <a:rPr lang="de-DE" sz="2000" dirty="0" err="1">
                <a:solidFill>
                  <a:srgbClr val="595A59"/>
                </a:solidFill>
              </a:rPr>
              <a:t>competition</a:t>
            </a:r>
            <a:r>
              <a:rPr lang="de-DE" sz="2000" dirty="0">
                <a:solidFill>
                  <a:srgbClr val="595A59"/>
                </a:solidFill>
              </a:rPr>
              <a:t> </a:t>
            </a:r>
            <a:r>
              <a:rPr lang="de-DE" sz="2000" dirty="0" err="1">
                <a:solidFill>
                  <a:srgbClr val="595A59"/>
                </a:solidFill>
              </a:rPr>
              <a:t>or</a:t>
            </a:r>
            <a:r>
              <a:rPr lang="de-DE" sz="2000" dirty="0">
                <a:solidFill>
                  <a:srgbClr val="595A59"/>
                </a:solidFill>
              </a:rPr>
              <a:t> </a:t>
            </a:r>
            <a:r>
              <a:rPr lang="de-DE" sz="2000" dirty="0" err="1">
                <a:solidFill>
                  <a:srgbClr val="595A59"/>
                </a:solidFill>
              </a:rPr>
              <a:t>project</a:t>
            </a:r>
            <a:r>
              <a:rPr lang="de-DE" sz="2000" dirty="0">
                <a:solidFill>
                  <a:srgbClr val="595A59"/>
                </a:solidFill>
              </a:rPr>
              <a:t> </a:t>
            </a:r>
            <a:r>
              <a:rPr lang="de-DE" sz="2000" dirty="0" err="1">
                <a:solidFill>
                  <a:srgbClr val="595A59"/>
                </a:solidFill>
              </a:rPr>
              <a:t>planning</a:t>
            </a:r>
            <a:r>
              <a:rPr lang="de-DE" sz="2000" dirty="0">
                <a:solidFill>
                  <a:srgbClr val="595A59"/>
                </a:solidFill>
              </a:rPr>
              <a:t>. </a:t>
            </a:r>
            <a:r>
              <a:rPr lang="en-US" sz="2000" dirty="0">
                <a:solidFill>
                  <a:srgbClr val="595A59"/>
                </a:solidFill>
              </a:rPr>
              <a:t>This perspective helps you to make better use of your strengths and opportunities and to keep an eye on your weaknesses and potential threats.</a:t>
            </a:r>
            <a:endParaRPr lang="de-DE" sz="2000" dirty="0">
              <a:solidFill>
                <a:srgbClr val="595A59"/>
              </a:solidFill>
            </a:endParaRPr>
          </a:p>
        </p:txBody>
      </p:sp>
      <p:sp>
        <p:nvSpPr>
          <p:cNvPr id="6" name="Rectangle 3">
            <a:extLst>
              <a:ext uri="{FF2B5EF4-FFF2-40B4-BE49-F238E27FC236}">
                <a16:creationId xmlns:a16="http://schemas.microsoft.com/office/drawing/2014/main" id="{2A37602D-16D3-3E59-F667-A1C0809399ED}"/>
              </a:ext>
            </a:extLst>
          </p:cNvPr>
          <p:cNvSpPr/>
          <p:nvPr/>
        </p:nvSpPr>
        <p:spPr>
          <a:xfrm>
            <a:off x="1" y="291787"/>
            <a:ext cx="12191999" cy="1199810"/>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platzhalter 3">
            <a:extLst>
              <a:ext uri="{FF2B5EF4-FFF2-40B4-BE49-F238E27FC236}">
                <a16:creationId xmlns:a16="http://schemas.microsoft.com/office/drawing/2014/main" id="{D4ADA671-2DA4-BA1B-EC4E-A4E45787FC6E}"/>
              </a:ext>
            </a:extLst>
          </p:cNvPr>
          <p:cNvSpPr txBox="1">
            <a:spLocks/>
          </p:cNvSpPr>
          <p:nvPr/>
        </p:nvSpPr>
        <p:spPr>
          <a:xfrm>
            <a:off x="2081471" y="556572"/>
            <a:ext cx="11359085" cy="89154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4000" b="1" dirty="0">
                <a:solidFill>
                  <a:schemeClr val="bg1"/>
                </a:solidFill>
              </a:rPr>
              <a:t>SWOT Analysis </a:t>
            </a:r>
          </a:p>
        </p:txBody>
      </p:sp>
      <p:sp>
        <p:nvSpPr>
          <p:cNvPr id="8" name="Textplatzhalter 2">
            <a:extLst>
              <a:ext uri="{FF2B5EF4-FFF2-40B4-BE49-F238E27FC236}">
                <a16:creationId xmlns:a16="http://schemas.microsoft.com/office/drawing/2014/main" id="{E44D195F-10BA-88DC-A4CD-25EC609DF209}"/>
              </a:ext>
            </a:extLst>
          </p:cNvPr>
          <p:cNvSpPr>
            <a:spLocks noGrp="1"/>
          </p:cNvSpPr>
          <p:nvPr>
            <p:ph type="body" sz="quarter" idx="18"/>
          </p:nvPr>
        </p:nvSpPr>
        <p:spPr>
          <a:xfrm>
            <a:off x="295202" y="1159788"/>
            <a:ext cx="10772489" cy="489428"/>
          </a:xfrm>
        </p:spPr>
        <p:txBody>
          <a:bodyPr>
            <a:noAutofit/>
          </a:bodyPr>
          <a:lstStyle/>
          <a:p>
            <a:r>
              <a:rPr lang="en-US" sz="1600" dirty="0">
                <a:solidFill>
                  <a:schemeClr val="bg1"/>
                </a:solidFill>
              </a:rPr>
              <a:t>With the help of the SWOT analysis, you can </a:t>
            </a:r>
            <a:r>
              <a:rPr lang="en-US" sz="1600" dirty="0" err="1">
                <a:solidFill>
                  <a:schemeClr val="bg1"/>
                </a:solidFill>
              </a:rPr>
              <a:t>analyse</a:t>
            </a:r>
            <a:r>
              <a:rPr lang="en-US" sz="1600" dirty="0">
                <a:solidFill>
                  <a:schemeClr val="bg1"/>
                </a:solidFill>
              </a:rPr>
              <a:t> the strengths, weaknesses, opportunities and threats of your company.</a:t>
            </a:r>
            <a:endParaRPr lang="de-DE" sz="1600" dirty="0">
              <a:solidFill>
                <a:schemeClr val="bg1"/>
              </a:solidFill>
            </a:endParaRPr>
          </a:p>
        </p:txBody>
      </p:sp>
      <p:sp>
        <p:nvSpPr>
          <p:cNvPr id="2" name="Rechteck 1">
            <a:extLst>
              <a:ext uri="{FF2B5EF4-FFF2-40B4-BE49-F238E27FC236}">
                <a16:creationId xmlns:a16="http://schemas.microsoft.com/office/drawing/2014/main" id="{F3FCE0A3-8BDB-E3E5-21C1-9602E2FAC565}"/>
              </a:ext>
            </a:extLst>
          </p:cNvPr>
          <p:cNvSpPr/>
          <p:nvPr/>
        </p:nvSpPr>
        <p:spPr>
          <a:xfrm>
            <a:off x="1" y="504636"/>
            <a:ext cx="1786269" cy="65555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REMEMBER</a:t>
            </a:r>
          </a:p>
        </p:txBody>
      </p:sp>
    </p:spTree>
    <p:extLst>
      <p:ext uri="{BB962C8B-B14F-4D97-AF65-F5344CB8AC3E}">
        <p14:creationId xmlns:p14="http://schemas.microsoft.com/office/powerpoint/2010/main" val="822956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9C9581D1-CF80-D45F-405D-4EEF9DE3B36A}"/>
              </a:ext>
            </a:extLst>
          </p:cNvPr>
          <p:cNvGrpSpPr/>
          <p:nvPr/>
        </p:nvGrpSpPr>
        <p:grpSpPr>
          <a:xfrm>
            <a:off x="3290433" y="1756010"/>
            <a:ext cx="8488737" cy="4550268"/>
            <a:chOff x="1855413" y="1869893"/>
            <a:chExt cx="8488737" cy="4550268"/>
          </a:xfrm>
        </p:grpSpPr>
        <p:sp>
          <p:nvSpPr>
            <p:cNvPr id="6" name="Textplatzhalter 3">
              <a:extLst>
                <a:ext uri="{FF2B5EF4-FFF2-40B4-BE49-F238E27FC236}">
                  <a16:creationId xmlns:a16="http://schemas.microsoft.com/office/drawing/2014/main" id="{C9528339-C505-11B1-6108-D9CD1CAA9A7E}"/>
                </a:ext>
              </a:extLst>
            </p:cNvPr>
            <p:cNvSpPr txBox="1">
              <a:spLocks/>
            </p:cNvSpPr>
            <p:nvPr/>
          </p:nvSpPr>
          <p:spPr bwMode="gray">
            <a:xfrm>
              <a:off x="2371227" y="4025212"/>
              <a:ext cx="3950462" cy="1941321"/>
            </a:xfrm>
            <a:prstGeom prst="rect">
              <a:avLst/>
            </a:prstGeom>
            <a:solidFill>
              <a:srgbClr val="85D2C7"/>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POOR DOGS</a:t>
              </a:r>
            </a:p>
          </p:txBody>
        </p:sp>
        <p:sp>
          <p:nvSpPr>
            <p:cNvPr id="7" name="Textplatzhalter 3">
              <a:extLst>
                <a:ext uri="{FF2B5EF4-FFF2-40B4-BE49-F238E27FC236}">
                  <a16:creationId xmlns:a16="http://schemas.microsoft.com/office/drawing/2014/main" id="{2F051F72-DA56-5128-C944-A741FC626E45}"/>
                </a:ext>
              </a:extLst>
            </p:cNvPr>
            <p:cNvSpPr txBox="1">
              <a:spLocks/>
            </p:cNvSpPr>
            <p:nvPr/>
          </p:nvSpPr>
          <p:spPr bwMode="gray">
            <a:xfrm>
              <a:off x="6393688" y="4025212"/>
              <a:ext cx="3950462" cy="1941322"/>
            </a:xfrm>
            <a:prstGeom prst="rect">
              <a:avLst/>
            </a:prstGeom>
            <a:solidFill>
              <a:srgbClr val="916395"/>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CASH COWS</a:t>
              </a:r>
            </a:p>
          </p:txBody>
        </p:sp>
        <p:sp>
          <p:nvSpPr>
            <p:cNvPr id="8" name="Textplatzhalter 3">
              <a:extLst>
                <a:ext uri="{FF2B5EF4-FFF2-40B4-BE49-F238E27FC236}">
                  <a16:creationId xmlns:a16="http://schemas.microsoft.com/office/drawing/2014/main" id="{3ED7A127-AC47-3EDF-1974-FDBEB2D43D5D}"/>
                </a:ext>
              </a:extLst>
            </p:cNvPr>
            <p:cNvSpPr txBox="1">
              <a:spLocks/>
            </p:cNvSpPr>
            <p:nvPr/>
          </p:nvSpPr>
          <p:spPr bwMode="gray">
            <a:xfrm>
              <a:off x="6393689" y="2011890"/>
              <a:ext cx="3950461" cy="1941322"/>
            </a:xfrm>
            <a:prstGeom prst="rect">
              <a:avLst/>
            </a:prstGeom>
            <a:solidFill>
              <a:srgbClr val="F27954"/>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STARS</a:t>
              </a:r>
            </a:p>
          </p:txBody>
        </p:sp>
        <p:sp>
          <p:nvSpPr>
            <p:cNvPr id="9" name="Textplatzhalter 3">
              <a:extLst>
                <a:ext uri="{FF2B5EF4-FFF2-40B4-BE49-F238E27FC236}">
                  <a16:creationId xmlns:a16="http://schemas.microsoft.com/office/drawing/2014/main" id="{E9E3AE53-0865-3966-F581-578BA0E562C9}"/>
                </a:ext>
              </a:extLst>
            </p:cNvPr>
            <p:cNvSpPr txBox="1">
              <a:spLocks/>
            </p:cNvSpPr>
            <p:nvPr/>
          </p:nvSpPr>
          <p:spPr bwMode="gray">
            <a:xfrm>
              <a:off x="2371228" y="2011891"/>
              <a:ext cx="3950461" cy="1941321"/>
            </a:xfrm>
            <a:prstGeom prst="rect">
              <a:avLst/>
            </a:prstGeom>
            <a:solidFill>
              <a:srgbClr val="79527B"/>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QUESTION MARKS</a:t>
              </a:r>
            </a:p>
          </p:txBody>
        </p:sp>
        <p:cxnSp>
          <p:nvCxnSpPr>
            <p:cNvPr id="10" name="Gerade Verbindung mit Pfeil 9">
              <a:extLst>
                <a:ext uri="{FF2B5EF4-FFF2-40B4-BE49-F238E27FC236}">
                  <a16:creationId xmlns:a16="http://schemas.microsoft.com/office/drawing/2014/main" id="{35AEDE05-157D-B4F3-02FC-5BB1B02864BC}"/>
                </a:ext>
              </a:extLst>
            </p:cNvPr>
            <p:cNvCxnSpPr/>
            <p:nvPr/>
          </p:nvCxnSpPr>
          <p:spPr>
            <a:xfrm>
              <a:off x="1994232" y="2337411"/>
              <a:ext cx="0" cy="3243255"/>
            </a:xfrm>
            <a:prstGeom prst="straightConnector1">
              <a:avLst/>
            </a:prstGeom>
            <a:ln w="63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1" name="Gruppieren 10">
              <a:extLst>
                <a:ext uri="{FF2B5EF4-FFF2-40B4-BE49-F238E27FC236}">
                  <a16:creationId xmlns:a16="http://schemas.microsoft.com/office/drawing/2014/main" id="{29001D62-DCF6-8023-5AF6-65E0EA22CBF5}"/>
                </a:ext>
              </a:extLst>
            </p:cNvPr>
            <p:cNvGrpSpPr>
              <a:grpSpLocks noChangeAspect="1"/>
            </p:cNvGrpSpPr>
            <p:nvPr/>
          </p:nvGrpSpPr>
          <p:grpSpPr>
            <a:xfrm>
              <a:off x="1880349" y="2000399"/>
              <a:ext cx="227766" cy="227766"/>
              <a:chOff x="275183" y="2200270"/>
              <a:chExt cx="576064" cy="576064"/>
            </a:xfrm>
          </p:grpSpPr>
          <p:sp>
            <p:nvSpPr>
              <p:cNvPr id="31" name="Ellipse 30">
                <a:extLst>
                  <a:ext uri="{FF2B5EF4-FFF2-40B4-BE49-F238E27FC236}">
                    <a16:creationId xmlns:a16="http://schemas.microsoft.com/office/drawing/2014/main" id="{6D472EDF-E99D-7714-B544-B66B82CE4933}"/>
                  </a:ext>
                </a:extLst>
              </p:cNvPr>
              <p:cNvSpPr/>
              <p:nvPr/>
            </p:nvSpPr>
            <p:spPr>
              <a:xfrm>
                <a:off x="275183" y="2200270"/>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32" name="Kreuz 31">
                <a:extLst>
                  <a:ext uri="{FF2B5EF4-FFF2-40B4-BE49-F238E27FC236}">
                    <a16:creationId xmlns:a16="http://schemas.microsoft.com/office/drawing/2014/main" id="{296118DC-494D-F9FF-F7F3-A0F2C6E2023D}"/>
                  </a:ext>
                </a:extLst>
              </p:cNvPr>
              <p:cNvSpPr/>
              <p:nvPr/>
            </p:nvSpPr>
            <p:spPr>
              <a:xfrm>
                <a:off x="383195" y="2308282"/>
                <a:ext cx="360040" cy="360040"/>
              </a:xfrm>
              <a:prstGeom prst="plus">
                <a:avLst>
                  <a:gd name="adj" fmla="val 3558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2" name="Gruppieren 11">
              <a:extLst>
                <a:ext uri="{FF2B5EF4-FFF2-40B4-BE49-F238E27FC236}">
                  <a16:creationId xmlns:a16="http://schemas.microsoft.com/office/drawing/2014/main" id="{5A66038F-DFE0-A6AF-61D5-59F2559478E0}"/>
                </a:ext>
              </a:extLst>
            </p:cNvPr>
            <p:cNvGrpSpPr>
              <a:grpSpLocks noChangeAspect="1"/>
            </p:cNvGrpSpPr>
            <p:nvPr/>
          </p:nvGrpSpPr>
          <p:grpSpPr>
            <a:xfrm>
              <a:off x="1880349" y="5700420"/>
              <a:ext cx="227766" cy="227766"/>
              <a:chOff x="244903" y="2763008"/>
              <a:chExt cx="576064" cy="576064"/>
            </a:xfrm>
          </p:grpSpPr>
          <p:sp>
            <p:nvSpPr>
              <p:cNvPr id="29" name="Ellipse 28">
                <a:extLst>
                  <a:ext uri="{FF2B5EF4-FFF2-40B4-BE49-F238E27FC236}">
                    <a16:creationId xmlns:a16="http://schemas.microsoft.com/office/drawing/2014/main" id="{F6C1E5F8-3CBC-3C4F-9B5F-5376F1CAA0CE}"/>
                  </a:ext>
                </a:extLst>
              </p:cNvPr>
              <p:cNvSpPr/>
              <p:nvPr/>
            </p:nvSpPr>
            <p:spPr>
              <a:xfrm>
                <a:off x="244903" y="2763008"/>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30" name="Rechteck 29">
                <a:extLst>
                  <a:ext uri="{FF2B5EF4-FFF2-40B4-BE49-F238E27FC236}">
                    <a16:creationId xmlns:a16="http://schemas.microsoft.com/office/drawing/2014/main" id="{91345318-C6DA-4A01-78C6-785167F73058}"/>
                  </a:ext>
                </a:extLst>
              </p:cNvPr>
              <p:cNvSpPr/>
              <p:nvPr/>
            </p:nvSpPr>
            <p:spPr>
              <a:xfrm>
                <a:off x="379880" y="3002079"/>
                <a:ext cx="306110" cy="979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3" name="Gruppieren 12">
              <a:extLst>
                <a:ext uri="{FF2B5EF4-FFF2-40B4-BE49-F238E27FC236}">
                  <a16:creationId xmlns:a16="http://schemas.microsoft.com/office/drawing/2014/main" id="{DE4BDDCA-BD27-73BB-A055-A2B376C5259A}"/>
                </a:ext>
              </a:extLst>
            </p:cNvPr>
            <p:cNvGrpSpPr>
              <a:grpSpLocks noChangeAspect="1"/>
            </p:cNvGrpSpPr>
            <p:nvPr/>
          </p:nvGrpSpPr>
          <p:grpSpPr>
            <a:xfrm>
              <a:off x="10109225" y="6192395"/>
              <a:ext cx="227766" cy="227766"/>
              <a:chOff x="275183" y="2200270"/>
              <a:chExt cx="576064" cy="576064"/>
            </a:xfrm>
          </p:grpSpPr>
          <p:sp>
            <p:nvSpPr>
              <p:cNvPr id="27" name="Ellipse 26">
                <a:extLst>
                  <a:ext uri="{FF2B5EF4-FFF2-40B4-BE49-F238E27FC236}">
                    <a16:creationId xmlns:a16="http://schemas.microsoft.com/office/drawing/2014/main" id="{BEF5A9DA-64F2-82A0-BD71-2EDD00B155A2}"/>
                  </a:ext>
                </a:extLst>
              </p:cNvPr>
              <p:cNvSpPr/>
              <p:nvPr/>
            </p:nvSpPr>
            <p:spPr>
              <a:xfrm>
                <a:off x="275183" y="2200270"/>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28" name="Kreuz 27">
                <a:extLst>
                  <a:ext uri="{FF2B5EF4-FFF2-40B4-BE49-F238E27FC236}">
                    <a16:creationId xmlns:a16="http://schemas.microsoft.com/office/drawing/2014/main" id="{0E1B3232-C1DC-5443-C9A8-499A146695CF}"/>
                  </a:ext>
                </a:extLst>
              </p:cNvPr>
              <p:cNvSpPr/>
              <p:nvPr/>
            </p:nvSpPr>
            <p:spPr>
              <a:xfrm>
                <a:off x="383195" y="2308282"/>
                <a:ext cx="360040" cy="360040"/>
              </a:xfrm>
              <a:prstGeom prst="plus">
                <a:avLst>
                  <a:gd name="adj" fmla="val 3558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4" name="Gruppieren 13">
              <a:extLst>
                <a:ext uri="{FF2B5EF4-FFF2-40B4-BE49-F238E27FC236}">
                  <a16:creationId xmlns:a16="http://schemas.microsoft.com/office/drawing/2014/main" id="{6F933C3A-B563-09D0-941D-D0A77D71B594}"/>
                </a:ext>
              </a:extLst>
            </p:cNvPr>
            <p:cNvGrpSpPr>
              <a:grpSpLocks noChangeAspect="1"/>
            </p:cNvGrpSpPr>
            <p:nvPr/>
          </p:nvGrpSpPr>
          <p:grpSpPr>
            <a:xfrm>
              <a:off x="2369863" y="6192395"/>
              <a:ext cx="227766" cy="227766"/>
              <a:chOff x="244903" y="2763008"/>
              <a:chExt cx="576064" cy="576064"/>
            </a:xfrm>
          </p:grpSpPr>
          <p:sp>
            <p:nvSpPr>
              <p:cNvPr id="25" name="Ellipse 24">
                <a:extLst>
                  <a:ext uri="{FF2B5EF4-FFF2-40B4-BE49-F238E27FC236}">
                    <a16:creationId xmlns:a16="http://schemas.microsoft.com/office/drawing/2014/main" id="{B43AB0C4-4985-A7DA-8E3A-628524BD9F55}"/>
                  </a:ext>
                </a:extLst>
              </p:cNvPr>
              <p:cNvSpPr/>
              <p:nvPr/>
            </p:nvSpPr>
            <p:spPr>
              <a:xfrm>
                <a:off x="244903" y="2763008"/>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26" name="Rechteck 25">
                <a:extLst>
                  <a:ext uri="{FF2B5EF4-FFF2-40B4-BE49-F238E27FC236}">
                    <a16:creationId xmlns:a16="http://schemas.microsoft.com/office/drawing/2014/main" id="{50AE2489-142A-451E-9828-0E92CD3C9FC8}"/>
                  </a:ext>
                </a:extLst>
              </p:cNvPr>
              <p:cNvSpPr/>
              <p:nvPr/>
            </p:nvSpPr>
            <p:spPr>
              <a:xfrm>
                <a:off x="379880" y="3002079"/>
                <a:ext cx="306110" cy="979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cxnSp>
          <p:nvCxnSpPr>
            <p:cNvPr id="15" name="Gerade Verbindung mit Pfeil 14">
              <a:extLst>
                <a:ext uri="{FF2B5EF4-FFF2-40B4-BE49-F238E27FC236}">
                  <a16:creationId xmlns:a16="http://schemas.microsoft.com/office/drawing/2014/main" id="{4772EE32-DA5B-3D3C-4649-779087AD1D69}"/>
                </a:ext>
              </a:extLst>
            </p:cNvPr>
            <p:cNvCxnSpPr/>
            <p:nvPr/>
          </p:nvCxnSpPr>
          <p:spPr>
            <a:xfrm>
              <a:off x="2826914" y="6306278"/>
              <a:ext cx="7054609" cy="0"/>
            </a:xfrm>
            <a:prstGeom prst="straightConnector1">
              <a:avLst/>
            </a:prstGeom>
            <a:ln w="63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 Box 20">
              <a:extLst>
                <a:ext uri="{FF2B5EF4-FFF2-40B4-BE49-F238E27FC236}">
                  <a16:creationId xmlns:a16="http://schemas.microsoft.com/office/drawing/2014/main" id="{38D9A774-C29B-7DF5-C368-8EF46EF2E798}"/>
                </a:ext>
              </a:extLst>
            </p:cNvPr>
            <p:cNvSpPr txBox="1">
              <a:spLocks noChangeArrowheads="1"/>
            </p:cNvSpPr>
            <p:nvPr/>
          </p:nvSpPr>
          <p:spPr bwMode="auto">
            <a:xfrm>
              <a:off x="5489596" y="6111379"/>
              <a:ext cx="1782091" cy="277641"/>
            </a:xfrm>
            <a:prstGeom prst="rect">
              <a:avLst/>
            </a:prstGeom>
            <a:solidFill>
              <a:schemeClr val="bg1"/>
            </a:solidFill>
            <a:ln>
              <a:noFill/>
            </a:ln>
          </p:spPr>
          <p:txBody>
            <a:bodyPr wrap="none" lIns="92075" tIns="46038" rIns="92075" bIns="46038">
              <a:spAutoFit/>
            </a:bodyPr>
            <a:lstStyle>
              <a:lvl1pPr>
                <a:spcAft>
                  <a:spcPct val="0"/>
                </a:spcAft>
                <a:defRPr>
                  <a:solidFill>
                    <a:schemeClr val="tx1"/>
                  </a:solidFill>
                  <a:latin typeface="Arial" charset="0"/>
                </a:defRPr>
              </a:lvl1pPr>
              <a:lvl2pPr marL="742950" indent="-285750">
                <a:spcAft>
                  <a:spcPct val="0"/>
                </a:spcAft>
                <a:defRPr>
                  <a:solidFill>
                    <a:schemeClr val="tx1"/>
                  </a:solidFill>
                  <a:latin typeface="Arial" charset="0"/>
                </a:defRPr>
              </a:lvl2pPr>
              <a:lvl3pPr marL="1143000" indent="-228600">
                <a:spcAft>
                  <a:spcPct val="0"/>
                </a:spcAft>
                <a:defRPr>
                  <a:solidFill>
                    <a:schemeClr val="tx1"/>
                  </a:solidFill>
                  <a:latin typeface="Arial" charset="0"/>
                </a:defRPr>
              </a:lvl3pPr>
              <a:lvl4pPr marL="1600200" indent="-228600">
                <a:spcAft>
                  <a:spcPct val="0"/>
                </a:spcAft>
                <a:defRPr>
                  <a:solidFill>
                    <a:schemeClr val="tx1"/>
                  </a:solidFill>
                  <a:latin typeface="Arial" charset="0"/>
                </a:defRPr>
              </a:lvl4pPr>
              <a:lvl5pPr marL="2057400" indent="-228600">
                <a:spcAft>
                  <a:spcPct val="0"/>
                </a:spcAft>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hangingPunct="0">
                <a:spcBef>
                  <a:spcPct val="50000"/>
                </a:spcBef>
                <a:buSzTx/>
                <a:buFontTx/>
                <a:buNone/>
              </a:pPr>
              <a:r>
                <a:rPr lang="en-GB" sz="1200" b="1" dirty="0">
                  <a:solidFill>
                    <a:srgbClr val="595A59"/>
                  </a:solidFill>
                  <a:latin typeface="+mn-lt"/>
                </a:rPr>
                <a:t>Growth / Profit potential</a:t>
              </a:r>
            </a:p>
          </p:txBody>
        </p:sp>
        <p:sp>
          <p:nvSpPr>
            <p:cNvPr id="17" name="Text Box 25">
              <a:extLst>
                <a:ext uri="{FF2B5EF4-FFF2-40B4-BE49-F238E27FC236}">
                  <a16:creationId xmlns:a16="http://schemas.microsoft.com/office/drawing/2014/main" id="{A5F3AFF4-797C-4784-F5AE-1D009D518C89}"/>
                </a:ext>
              </a:extLst>
            </p:cNvPr>
            <p:cNvSpPr txBox="1">
              <a:spLocks noChangeArrowheads="1"/>
            </p:cNvSpPr>
            <p:nvPr/>
          </p:nvSpPr>
          <p:spPr bwMode="auto">
            <a:xfrm rot="16200000">
              <a:off x="1153681" y="3841988"/>
              <a:ext cx="1681105" cy="277641"/>
            </a:xfrm>
            <a:prstGeom prst="rect">
              <a:avLst/>
            </a:prstGeom>
            <a:solidFill>
              <a:schemeClr val="bg1"/>
            </a:solidFill>
            <a:ln>
              <a:noFill/>
            </a:ln>
          </p:spPr>
          <p:txBody>
            <a:bodyPr wrap="square" lIns="92075" tIns="46038" rIns="92075" bIns="46038">
              <a:spAutoFit/>
            </a:bodyPr>
            <a:lstStyle>
              <a:lvl1pPr>
                <a:spcAft>
                  <a:spcPct val="0"/>
                </a:spcAft>
                <a:defRPr>
                  <a:solidFill>
                    <a:schemeClr val="tx1"/>
                  </a:solidFill>
                  <a:latin typeface="Arial" charset="0"/>
                </a:defRPr>
              </a:lvl1pPr>
              <a:lvl2pPr marL="742950" indent="-285750">
                <a:spcAft>
                  <a:spcPct val="0"/>
                </a:spcAft>
                <a:defRPr>
                  <a:solidFill>
                    <a:schemeClr val="tx1"/>
                  </a:solidFill>
                  <a:latin typeface="Arial" charset="0"/>
                </a:defRPr>
              </a:lvl2pPr>
              <a:lvl3pPr marL="1143000" indent="-228600">
                <a:spcAft>
                  <a:spcPct val="0"/>
                </a:spcAft>
                <a:defRPr>
                  <a:solidFill>
                    <a:schemeClr val="tx1"/>
                  </a:solidFill>
                  <a:latin typeface="Arial" charset="0"/>
                </a:defRPr>
              </a:lvl3pPr>
              <a:lvl4pPr marL="1600200" indent="-228600">
                <a:spcAft>
                  <a:spcPct val="0"/>
                </a:spcAft>
                <a:defRPr>
                  <a:solidFill>
                    <a:schemeClr val="tx1"/>
                  </a:solidFill>
                  <a:latin typeface="Arial" charset="0"/>
                </a:defRPr>
              </a:lvl4pPr>
              <a:lvl5pPr marL="2057400" indent="-228600">
                <a:spcAft>
                  <a:spcPct val="0"/>
                </a:spcAft>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hangingPunct="0">
                <a:spcBef>
                  <a:spcPct val="50000"/>
                </a:spcBef>
                <a:buSzTx/>
                <a:buFontTx/>
                <a:buNone/>
              </a:pPr>
              <a:r>
                <a:rPr lang="en-GB" sz="1200" b="1" dirty="0">
                  <a:solidFill>
                    <a:srgbClr val="595A59"/>
                  </a:solidFill>
                  <a:latin typeface="+mn-lt"/>
                </a:rPr>
                <a:t>Demand</a:t>
              </a:r>
            </a:p>
          </p:txBody>
        </p:sp>
        <p:sp>
          <p:nvSpPr>
            <p:cNvPr id="18" name="Freeform 5">
              <a:extLst>
                <a:ext uri="{FF2B5EF4-FFF2-40B4-BE49-F238E27FC236}">
                  <a16:creationId xmlns:a16="http://schemas.microsoft.com/office/drawing/2014/main" id="{2585AC17-1953-F77C-7F6D-173682E59FD6}"/>
                </a:ext>
              </a:extLst>
            </p:cNvPr>
            <p:cNvSpPr>
              <a:spLocks/>
            </p:cNvSpPr>
            <p:nvPr/>
          </p:nvSpPr>
          <p:spPr bwMode="auto">
            <a:xfrm>
              <a:off x="3877428" y="4157724"/>
              <a:ext cx="713210" cy="503673"/>
            </a:xfrm>
            <a:custGeom>
              <a:avLst/>
              <a:gdLst>
                <a:gd name="T0" fmla="*/ 210 w 306"/>
                <a:gd name="T1" fmla="*/ 21 h 216"/>
                <a:gd name="T2" fmla="*/ 124 w 306"/>
                <a:gd name="T3" fmla="*/ 21 h 216"/>
                <a:gd name="T4" fmla="*/ 72 w 306"/>
                <a:gd name="T5" fmla="*/ 59 h 216"/>
                <a:gd name="T6" fmla="*/ 24 w 306"/>
                <a:gd name="T7" fmla="*/ 72 h 216"/>
                <a:gd name="T8" fmla="*/ 4 w 306"/>
                <a:gd name="T9" fmla="*/ 84 h 216"/>
                <a:gd name="T10" fmla="*/ 62 w 306"/>
                <a:gd name="T11" fmla="*/ 156 h 216"/>
                <a:gd name="T12" fmla="*/ 137 w 306"/>
                <a:gd name="T13" fmla="*/ 158 h 216"/>
                <a:gd name="T14" fmla="*/ 188 w 306"/>
                <a:gd name="T15" fmla="*/ 216 h 216"/>
                <a:gd name="T16" fmla="*/ 296 w 306"/>
                <a:gd name="T17" fmla="*/ 132 h 216"/>
                <a:gd name="T18" fmla="*/ 210 w 306"/>
                <a:gd name="T19" fmla="*/ 2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6" h="216">
                  <a:moveTo>
                    <a:pt x="210" y="21"/>
                  </a:moveTo>
                  <a:cubicBezTo>
                    <a:pt x="159" y="0"/>
                    <a:pt x="132" y="15"/>
                    <a:pt x="124" y="21"/>
                  </a:cubicBezTo>
                  <a:cubicBezTo>
                    <a:pt x="117" y="26"/>
                    <a:pt x="117" y="46"/>
                    <a:pt x="72" y="59"/>
                  </a:cubicBezTo>
                  <a:cubicBezTo>
                    <a:pt x="28" y="72"/>
                    <a:pt x="31" y="72"/>
                    <a:pt x="24" y="72"/>
                  </a:cubicBezTo>
                  <a:cubicBezTo>
                    <a:pt x="16" y="72"/>
                    <a:pt x="7" y="65"/>
                    <a:pt x="4" y="84"/>
                  </a:cubicBezTo>
                  <a:cubicBezTo>
                    <a:pt x="0" y="121"/>
                    <a:pt x="35" y="152"/>
                    <a:pt x="62" y="156"/>
                  </a:cubicBezTo>
                  <a:cubicBezTo>
                    <a:pt x="89" y="160"/>
                    <a:pt x="93" y="139"/>
                    <a:pt x="137" y="158"/>
                  </a:cubicBezTo>
                  <a:cubicBezTo>
                    <a:pt x="181" y="177"/>
                    <a:pt x="188" y="216"/>
                    <a:pt x="188" y="216"/>
                  </a:cubicBezTo>
                  <a:cubicBezTo>
                    <a:pt x="188" y="216"/>
                    <a:pt x="306" y="158"/>
                    <a:pt x="296" y="132"/>
                  </a:cubicBezTo>
                  <a:cubicBezTo>
                    <a:pt x="283" y="97"/>
                    <a:pt x="210" y="21"/>
                    <a:pt x="210" y="21"/>
                  </a:cubicBezTo>
                </a:path>
              </a:pathLst>
            </a:custGeom>
            <a:solidFill>
              <a:srgbClr val="9C6E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 name="Freeform 6">
              <a:extLst>
                <a:ext uri="{FF2B5EF4-FFF2-40B4-BE49-F238E27FC236}">
                  <a16:creationId xmlns:a16="http://schemas.microsoft.com/office/drawing/2014/main" id="{B896063B-5FCB-412F-AFA0-E656D6968C2B}"/>
                </a:ext>
              </a:extLst>
            </p:cNvPr>
            <p:cNvSpPr>
              <a:spLocks/>
            </p:cNvSpPr>
            <p:nvPr/>
          </p:nvSpPr>
          <p:spPr bwMode="auto">
            <a:xfrm>
              <a:off x="4325029" y="4530560"/>
              <a:ext cx="1975345" cy="1432321"/>
            </a:xfrm>
            <a:custGeom>
              <a:avLst/>
              <a:gdLst>
                <a:gd name="T0" fmla="*/ 121 w 848"/>
                <a:gd name="T1" fmla="*/ 0 h 614"/>
                <a:gd name="T2" fmla="*/ 240 w 848"/>
                <a:gd name="T3" fmla="*/ 79 h 614"/>
                <a:gd name="T4" fmla="*/ 625 w 848"/>
                <a:gd name="T5" fmla="*/ 128 h 614"/>
                <a:gd name="T6" fmla="*/ 665 w 848"/>
                <a:gd name="T7" fmla="*/ 251 h 614"/>
                <a:gd name="T8" fmla="*/ 841 w 848"/>
                <a:gd name="T9" fmla="*/ 394 h 614"/>
                <a:gd name="T10" fmla="*/ 660 w 848"/>
                <a:gd name="T11" fmla="*/ 289 h 614"/>
                <a:gd name="T12" fmla="*/ 742 w 848"/>
                <a:gd name="T13" fmla="*/ 456 h 614"/>
                <a:gd name="T14" fmla="*/ 746 w 848"/>
                <a:gd name="T15" fmla="*/ 614 h 614"/>
                <a:gd name="T16" fmla="*/ 691 w 848"/>
                <a:gd name="T17" fmla="*/ 614 h 614"/>
                <a:gd name="T18" fmla="*/ 701 w 848"/>
                <a:gd name="T19" fmla="*/ 509 h 614"/>
                <a:gd name="T20" fmla="*/ 651 w 848"/>
                <a:gd name="T21" fmla="*/ 417 h 614"/>
                <a:gd name="T22" fmla="*/ 646 w 848"/>
                <a:gd name="T23" fmla="*/ 614 h 614"/>
                <a:gd name="T24" fmla="*/ 584 w 848"/>
                <a:gd name="T25" fmla="*/ 614 h 614"/>
                <a:gd name="T26" fmla="*/ 617 w 848"/>
                <a:gd name="T27" fmla="*/ 547 h 614"/>
                <a:gd name="T28" fmla="*/ 576 w 848"/>
                <a:gd name="T29" fmla="*/ 420 h 614"/>
                <a:gd name="T30" fmla="*/ 444 w 848"/>
                <a:gd name="T31" fmla="*/ 289 h 614"/>
                <a:gd name="T32" fmla="*/ 207 w 848"/>
                <a:gd name="T33" fmla="*/ 389 h 614"/>
                <a:gd name="T34" fmla="*/ 160 w 848"/>
                <a:gd name="T35" fmla="*/ 614 h 614"/>
                <a:gd name="T36" fmla="*/ 108 w 848"/>
                <a:gd name="T37" fmla="*/ 614 h 614"/>
                <a:gd name="T38" fmla="*/ 133 w 848"/>
                <a:gd name="T39" fmla="*/ 417 h 614"/>
                <a:gd name="T40" fmla="*/ 120 w 848"/>
                <a:gd name="T41" fmla="*/ 372 h 614"/>
                <a:gd name="T42" fmla="*/ 77 w 848"/>
                <a:gd name="T43" fmla="*/ 614 h 614"/>
                <a:gd name="T44" fmla="*/ 29 w 848"/>
                <a:gd name="T45" fmla="*/ 614 h 614"/>
                <a:gd name="T46" fmla="*/ 47 w 848"/>
                <a:gd name="T47" fmla="*/ 265 h 614"/>
                <a:gd name="T48" fmla="*/ 8 w 848"/>
                <a:gd name="T49" fmla="*/ 124 h 614"/>
                <a:gd name="T50" fmla="*/ 121 w 848"/>
                <a:gd name="T51" fmla="*/ 0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48" h="614">
                  <a:moveTo>
                    <a:pt x="121" y="0"/>
                  </a:moveTo>
                  <a:cubicBezTo>
                    <a:pt x="123" y="10"/>
                    <a:pt x="180" y="67"/>
                    <a:pt x="240" y="79"/>
                  </a:cubicBezTo>
                  <a:cubicBezTo>
                    <a:pt x="299" y="90"/>
                    <a:pt x="587" y="68"/>
                    <a:pt x="625" y="128"/>
                  </a:cubicBezTo>
                  <a:cubicBezTo>
                    <a:pt x="664" y="188"/>
                    <a:pt x="661" y="243"/>
                    <a:pt x="665" y="251"/>
                  </a:cubicBezTo>
                  <a:cubicBezTo>
                    <a:pt x="707" y="335"/>
                    <a:pt x="848" y="389"/>
                    <a:pt x="841" y="394"/>
                  </a:cubicBezTo>
                  <a:cubicBezTo>
                    <a:pt x="831" y="399"/>
                    <a:pt x="766" y="398"/>
                    <a:pt x="660" y="289"/>
                  </a:cubicBezTo>
                  <a:cubicBezTo>
                    <a:pt x="633" y="261"/>
                    <a:pt x="727" y="439"/>
                    <a:pt x="742" y="456"/>
                  </a:cubicBezTo>
                  <a:cubicBezTo>
                    <a:pt x="762" y="479"/>
                    <a:pt x="749" y="603"/>
                    <a:pt x="746" y="614"/>
                  </a:cubicBezTo>
                  <a:cubicBezTo>
                    <a:pt x="691" y="614"/>
                    <a:pt x="691" y="614"/>
                    <a:pt x="691" y="614"/>
                  </a:cubicBezTo>
                  <a:cubicBezTo>
                    <a:pt x="691" y="614"/>
                    <a:pt x="719" y="555"/>
                    <a:pt x="701" y="509"/>
                  </a:cubicBezTo>
                  <a:cubicBezTo>
                    <a:pt x="686" y="469"/>
                    <a:pt x="651" y="417"/>
                    <a:pt x="651" y="417"/>
                  </a:cubicBezTo>
                  <a:cubicBezTo>
                    <a:pt x="651" y="417"/>
                    <a:pt x="684" y="537"/>
                    <a:pt x="646" y="614"/>
                  </a:cubicBezTo>
                  <a:cubicBezTo>
                    <a:pt x="584" y="614"/>
                    <a:pt x="584" y="614"/>
                    <a:pt x="584" y="614"/>
                  </a:cubicBezTo>
                  <a:cubicBezTo>
                    <a:pt x="584" y="614"/>
                    <a:pt x="614" y="568"/>
                    <a:pt x="617" y="547"/>
                  </a:cubicBezTo>
                  <a:cubicBezTo>
                    <a:pt x="621" y="526"/>
                    <a:pt x="623" y="475"/>
                    <a:pt x="576" y="420"/>
                  </a:cubicBezTo>
                  <a:cubicBezTo>
                    <a:pt x="529" y="365"/>
                    <a:pt x="473" y="290"/>
                    <a:pt x="444" y="289"/>
                  </a:cubicBezTo>
                  <a:cubicBezTo>
                    <a:pt x="389" y="286"/>
                    <a:pt x="260" y="338"/>
                    <a:pt x="207" y="389"/>
                  </a:cubicBezTo>
                  <a:cubicBezTo>
                    <a:pt x="179" y="415"/>
                    <a:pt x="162" y="573"/>
                    <a:pt x="160" y="614"/>
                  </a:cubicBezTo>
                  <a:cubicBezTo>
                    <a:pt x="108" y="614"/>
                    <a:pt x="108" y="614"/>
                    <a:pt x="108" y="614"/>
                  </a:cubicBezTo>
                  <a:cubicBezTo>
                    <a:pt x="108" y="614"/>
                    <a:pt x="138" y="384"/>
                    <a:pt x="133" y="417"/>
                  </a:cubicBezTo>
                  <a:cubicBezTo>
                    <a:pt x="130" y="434"/>
                    <a:pt x="138" y="367"/>
                    <a:pt x="120" y="372"/>
                  </a:cubicBezTo>
                  <a:cubicBezTo>
                    <a:pt x="105" y="376"/>
                    <a:pt x="77" y="614"/>
                    <a:pt x="77" y="614"/>
                  </a:cubicBezTo>
                  <a:cubicBezTo>
                    <a:pt x="29" y="614"/>
                    <a:pt x="29" y="614"/>
                    <a:pt x="29" y="614"/>
                  </a:cubicBezTo>
                  <a:cubicBezTo>
                    <a:pt x="29" y="614"/>
                    <a:pt x="73" y="333"/>
                    <a:pt x="47" y="265"/>
                  </a:cubicBezTo>
                  <a:cubicBezTo>
                    <a:pt x="27" y="211"/>
                    <a:pt x="0" y="162"/>
                    <a:pt x="8" y="124"/>
                  </a:cubicBezTo>
                  <a:cubicBezTo>
                    <a:pt x="20" y="65"/>
                    <a:pt x="121" y="0"/>
                    <a:pt x="121" y="0"/>
                  </a:cubicBezTo>
                </a:path>
              </a:pathLst>
            </a:custGeom>
            <a:solidFill>
              <a:srgbClr val="9C6E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14">
              <a:extLst>
                <a:ext uri="{FF2B5EF4-FFF2-40B4-BE49-F238E27FC236}">
                  <a16:creationId xmlns:a16="http://schemas.microsoft.com/office/drawing/2014/main" id="{ABB5ABD9-B7A3-026B-1071-DBE0B0C59493}"/>
                </a:ext>
              </a:extLst>
            </p:cNvPr>
            <p:cNvSpPr>
              <a:spLocks/>
            </p:cNvSpPr>
            <p:nvPr/>
          </p:nvSpPr>
          <p:spPr bwMode="auto">
            <a:xfrm>
              <a:off x="8475110" y="2153439"/>
              <a:ext cx="1851534" cy="1762165"/>
            </a:xfrm>
            <a:custGeom>
              <a:avLst/>
              <a:gdLst>
                <a:gd name="T0" fmla="*/ 809 w 1616"/>
                <a:gd name="T1" fmla="*/ 0 h 1538"/>
                <a:gd name="T2" fmla="*/ 586 w 1616"/>
                <a:gd name="T3" fmla="*/ 543 h 1538"/>
                <a:gd name="T4" fmla="*/ 0 w 1616"/>
                <a:gd name="T5" fmla="*/ 586 h 1538"/>
                <a:gd name="T6" fmla="*/ 448 w 1616"/>
                <a:gd name="T7" fmla="*/ 966 h 1538"/>
                <a:gd name="T8" fmla="*/ 308 w 1616"/>
                <a:gd name="T9" fmla="*/ 1538 h 1538"/>
                <a:gd name="T10" fmla="*/ 809 w 1616"/>
                <a:gd name="T11" fmla="*/ 1229 h 1538"/>
                <a:gd name="T12" fmla="*/ 1307 w 1616"/>
                <a:gd name="T13" fmla="*/ 1538 h 1538"/>
                <a:gd name="T14" fmla="*/ 1167 w 1616"/>
                <a:gd name="T15" fmla="*/ 966 h 1538"/>
                <a:gd name="T16" fmla="*/ 1616 w 1616"/>
                <a:gd name="T17" fmla="*/ 586 h 1538"/>
                <a:gd name="T18" fmla="*/ 1029 w 1616"/>
                <a:gd name="T19" fmla="*/ 543 h 1538"/>
                <a:gd name="T20" fmla="*/ 809 w 1616"/>
                <a:gd name="T21" fmla="*/ 0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6" h="1538">
                  <a:moveTo>
                    <a:pt x="809" y="0"/>
                  </a:moveTo>
                  <a:lnTo>
                    <a:pt x="586" y="543"/>
                  </a:lnTo>
                  <a:lnTo>
                    <a:pt x="0" y="586"/>
                  </a:lnTo>
                  <a:lnTo>
                    <a:pt x="448" y="966"/>
                  </a:lnTo>
                  <a:lnTo>
                    <a:pt x="308" y="1538"/>
                  </a:lnTo>
                  <a:lnTo>
                    <a:pt x="809" y="1229"/>
                  </a:lnTo>
                  <a:lnTo>
                    <a:pt x="1307" y="1538"/>
                  </a:lnTo>
                  <a:lnTo>
                    <a:pt x="1167" y="966"/>
                  </a:lnTo>
                  <a:lnTo>
                    <a:pt x="1616" y="586"/>
                  </a:lnTo>
                  <a:lnTo>
                    <a:pt x="1029" y="543"/>
                  </a:lnTo>
                  <a:lnTo>
                    <a:pt x="809" y="0"/>
                  </a:lnTo>
                  <a:close/>
                </a:path>
              </a:pathLst>
            </a:custGeom>
            <a:solidFill>
              <a:srgbClr val="F9C5B5"/>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1" name="Freeform 18">
              <a:extLst>
                <a:ext uri="{FF2B5EF4-FFF2-40B4-BE49-F238E27FC236}">
                  <a16:creationId xmlns:a16="http://schemas.microsoft.com/office/drawing/2014/main" id="{892A535B-91CA-F981-BF51-19D6BAE2A8F5}"/>
                </a:ext>
              </a:extLst>
            </p:cNvPr>
            <p:cNvSpPr>
              <a:spLocks noEditPoints="1"/>
            </p:cNvSpPr>
            <p:nvPr/>
          </p:nvSpPr>
          <p:spPr bwMode="auto">
            <a:xfrm>
              <a:off x="5122545" y="2112697"/>
              <a:ext cx="1123507" cy="1775061"/>
            </a:xfrm>
            <a:custGeom>
              <a:avLst/>
              <a:gdLst>
                <a:gd name="T0" fmla="*/ 263 w 474"/>
                <a:gd name="T1" fmla="*/ 590 h 750"/>
                <a:gd name="T2" fmla="*/ 195 w 474"/>
                <a:gd name="T3" fmla="*/ 562 h 750"/>
                <a:gd name="T4" fmla="*/ 126 w 474"/>
                <a:gd name="T5" fmla="*/ 590 h 750"/>
                <a:gd name="T6" fmla="*/ 97 w 474"/>
                <a:gd name="T7" fmla="*/ 656 h 750"/>
                <a:gd name="T8" fmla="*/ 126 w 474"/>
                <a:gd name="T9" fmla="*/ 722 h 750"/>
                <a:gd name="T10" fmla="*/ 195 w 474"/>
                <a:gd name="T11" fmla="*/ 750 h 750"/>
                <a:gd name="T12" fmla="*/ 263 w 474"/>
                <a:gd name="T13" fmla="*/ 722 h 750"/>
                <a:gd name="T14" fmla="*/ 292 w 474"/>
                <a:gd name="T15" fmla="*/ 656 h 750"/>
                <a:gd name="T16" fmla="*/ 263 w 474"/>
                <a:gd name="T17" fmla="*/ 590 h 750"/>
                <a:gd name="T18" fmla="*/ 406 w 474"/>
                <a:gd name="T19" fmla="*/ 58 h 750"/>
                <a:gd name="T20" fmla="*/ 226 w 474"/>
                <a:gd name="T21" fmla="*/ 0 h 750"/>
                <a:gd name="T22" fmla="*/ 66 w 474"/>
                <a:gd name="T23" fmla="*/ 41 h 750"/>
                <a:gd name="T24" fmla="*/ 0 w 474"/>
                <a:gd name="T25" fmla="*/ 139 h 750"/>
                <a:gd name="T26" fmla="*/ 22 w 474"/>
                <a:gd name="T27" fmla="*/ 199 h 750"/>
                <a:gd name="T28" fmla="*/ 83 w 474"/>
                <a:gd name="T29" fmla="*/ 223 h 750"/>
                <a:gd name="T30" fmla="*/ 147 w 474"/>
                <a:gd name="T31" fmla="*/ 204 h 750"/>
                <a:gd name="T32" fmla="*/ 170 w 474"/>
                <a:gd name="T33" fmla="*/ 149 h 750"/>
                <a:gd name="T34" fmla="*/ 163 w 474"/>
                <a:gd name="T35" fmla="*/ 102 h 750"/>
                <a:gd name="T36" fmla="*/ 151 w 474"/>
                <a:gd name="T37" fmla="*/ 60 h 750"/>
                <a:gd name="T38" fmla="*/ 182 w 474"/>
                <a:gd name="T39" fmla="*/ 46 h 750"/>
                <a:gd name="T40" fmla="*/ 219 w 474"/>
                <a:gd name="T41" fmla="*/ 42 h 750"/>
                <a:gd name="T42" fmla="*/ 297 w 474"/>
                <a:gd name="T43" fmla="*/ 75 h 750"/>
                <a:gd name="T44" fmla="*/ 327 w 474"/>
                <a:gd name="T45" fmla="*/ 164 h 750"/>
                <a:gd name="T46" fmla="*/ 285 w 474"/>
                <a:gd name="T47" fmla="*/ 273 h 750"/>
                <a:gd name="T48" fmla="*/ 170 w 474"/>
                <a:gd name="T49" fmla="*/ 320 h 750"/>
                <a:gd name="T50" fmla="*/ 170 w 474"/>
                <a:gd name="T51" fmla="*/ 517 h 750"/>
                <a:gd name="T52" fmla="*/ 215 w 474"/>
                <a:gd name="T53" fmla="*/ 517 h 750"/>
                <a:gd name="T54" fmla="*/ 218 w 474"/>
                <a:gd name="T55" fmla="*/ 448 h 750"/>
                <a:gd name="T56" fmla="*/ 405 w 474"/>
                <a:gd name="T57" fmla="*/ 375 h 750"/>
                <a:gd name="T58" fmla="*/ 474 w 474"/>
                <a:gd name="T59" fmla="*/ 210 h 750"/>
                <a:gd name="T60" fmla="*/ 406 w 474"/>
                <a:gd name="T61" fmla="*/ 58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74" h="750">
                  <a:moveTo>
                    <a:pt x="263" y="590"/>
                  </a:moveTo>
                  <a:cubicBezTo>
                    <a:pt x="244" y="571"/>
                    <a:pt x="221" y="562"/>
                    <a:pt x="195" y="562"/>
                  </a:cubicBezTo>
                  <a:cubicBezTo>
                    <a:pt x="169" y="562"/>
                    <a:pt x="146" y="571"/>
                    <a:pt x="126" y="590"/>
                  </a:cubicBezTo>
                  <a:cubicBezTo>
                    <a:pt x="107" y="608"/>
                    <a:pt x="97" y="631"/>
                    <a:pt x="97" y="656"/>
                  </a:cubicBezTo>
                  <a:cubicBezTo>
                    <a:pt x="97" y="682"/>
                    <a:pt x="107" y="704"/>
                    <a:pt x="126" y="722"/>
                  </a:cubicBezTo>
                  <a:cubicBezTo>
                    <a:pt x="146" y="741"/>
                    <a:pt x="169" y="750"/>
                    <a:pt x="195" y="750"/>
                  </a:cubicBezTo>
                  <a:cubicBezTo>
                    <a:pt x="221" y="750"/>
                    <a:pt x="244" y="741"/>
                    <a:pt x="263" y="722"/>
                  </a:cubicBezTo>
                  <a:cubicBezTo>
                    <a:pt x="282" y="704"/>
                    <a:pt x="292" y="682"/>
                    <a:pt x="292" y="656"/>
                  </a:cubicBezTo>
                  <a:cubicBezTo>
                    <a:pt x="292" y="631"/>
                    <a:pt x="282" y="608"/>
                    <a:pt x="263" y="590"/>
                  </a:cubicBezTo>
                  <a:moveTo>
                    <a:pt x="406" y="58"/>
                  </a:moveTo>
                  <a:cubicBezTo>
                    <a:pt x="360" y="19"/>
                    <a:pt x="300" y="0"/>
                    <a:pt x="226" y="0"/>
                  </a:cubicBezTo>
                  <a:cubicBezTo>
                    <a:pt x="164" y="0"/>
                    <a:pt x="111" y="14"/>
                    <a:pt x="66" y="41"/>
                  </a:cubicBezTo>
                  <a:cubicBezTo>
                    <a:pt x="22" y="68"/>
                    <a:pt x="0" y="101"/>
                    <a:pt x="0" y="139"/>
                  </a:cubicBezTo>
                  <a:cubicBezTo>
                    <a:pt x="0" y="163"/>
                    <a:pt x="7" y="183"/>
                    <a:pt x="22" y="199"/>
                  </a:cubicBezTo>
                  <a:cubicBezTo>
                    <a:pt x="37" y="215"/>
                    <a:pt x="57" y="223"/>
                    <a:pt x="83" y="223"/>
                  </a:cubicBezTo>
                  <a:cubicBezTo>
                    <a:pt x="110" y="223"/>
                    <a:pt x="131" y="217"/>
                    <a:pt x="147" y="204"/>
                  </a:cubicBezTo>
                  <a:cubicBezTo>
                    <a:pt x="162" y="191"/>
                    <a:pt x="170" y="173"/>
                    <a:pt x="170" y="149"/>
                  </a:cubicBezTo>
                  <a:cubicBezTo>
                    <a:pt x="170" y="135"/>
                    <a:pt x="167" y="119"/>
                    <a:pt x="163" y="102"/>
                  </a:cubicBezTo>
                  <a:cubicBezTo>
                    <a:pt x="158" y="85"/>
                    <a:pt x="154" y="71"/>
                    <a:pt x="151" y="60"/>
                  </a:cubicBezTo>
                  <a:cubicBezTo>
                    <a:pt x="161" y="54"/>
                    <a:pt x="171" y="49"/>
                    <a:pt x="182" y="46"/>
                  </a:cubicBezTo>
                  <a:cubicBezTo>
                    <a:pt x="193" y="44"/>
                    <a:pt x="205" y="42"/>
                    <a:pt x="219" y="42"/>
                  </a:cubicBezTo>
                  <a:cubicBezTo>
                    <a:pt x="252" y="42"/>
                    <a:pt x="278" y="53"/>
                    <a:pt x="297" y="75"/>
                  </a:cubicBezTo>
                  <a:cubicBezTo>
                    <a:pt x="317" y="97"/>
                    <a:pt x="327" y="127"/>
                    <a:pt x="327" y="164"/>
                  </a:cubicBezTo>
                  <a:cubicBezTo>
                    <a:pt x="327" y="210"/>
                    <a:pt x="313" y="246"/>
                    <a:pt x="285" y="273"/>
                  </a:cubicBezTo>
                  <a:cubicBezTo>
                    <a:pt x="257" y="300"/>
                    <a:pt x="219" y="316"/>
                    <a:pt x="170" y="320"/>
                  </a:cubicBezTo>
                  <a:cubicBezTo>
                    <a:pt x="170" y="517"/>
                    <a:pt x="170" y="517"/>
                    <a:pt x="170" y="517"/>
                  </a:cubicBezTo>
                  <a:cubicBezTo>
                    <a:pt x="215" y="517"/>
                    <a:pt x="215" y="517"/>
                    <a:pt x="215" y="517"/>
                  </a:cubicBezTo>
                  <a:cubicBezTo>
                    <a:pt x="218" y="448"/>
                    <a:pt x="218" y="448"/>
                    <a:pt x="218" y="448"/>
                  </a:cubicBezTo>
                  <a:cubicBezTo>
                    <a:pt x="296" y="442"/>
                    <a:pt x="358" y="418"/>
                    <a:pt x="405" y="375"/>
                  </a:cubicBezTo>
                  <a:cubicBezTo>
                    <a:pt x="451" y="333"/>
                    <a:pt x="474" y="278"/>
                    <a:pt x="474" y="210"/>
                  </a:cubicBezTo>
                  <a:cubicBezTo>
                    <a:pt x="474" y="147"/>
                    <a:pt x="452" y="96"/>
                    <a:pt x="406" y="58"/>
                  </a:cubicBezTo>
                </a:path>
              </a:pathLst>
            </a:custGeom>
            <a:solidFill>
              <a:srgbClr val="D2EEEA"/>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2" name="Freeform 5">
              <a:extLst>
                <a:ext uri="{FF2B5EF4-FFF2-40B4-BE49-F238E27FC236}">
                  <a16:creationId xmlns:a16="http://schemas.microsoft.com/office/drawing/2014/main" id="{9E165737-F752-3F29-023E-4175B0ACD165}"/>
                </a:ext>
              </a:extLst>
            </p:cNvPr>
            <p:cNvSpPr>
              <a:spLocks/>
            </p:cNvSpPr>
            <p:nvPr/>
          </p:nvSpPr>
          <p:spPr bwMode="auto">
            <a:xfrm>
              <a:off x="7438195" y="4141465"/>
              <a:ext cx="2829907" cy="1813505"/>
            </a:xfrm>
            <a:custGeom>
              <a:avLst/>
              <a:gdLst>
                <a:gd name="T0" fmla="*/ 453 w 1254"/>
                <a:gd name="T1" fmla="*/ 472 h 802"/>
                <a:gd name="T2" fmla="*/ 477 w 1254"/>
                <a:gd name="T3" fmla="*/ 762 h 802"/>
                <a:gd name="T4" fmla="*/ 460 w 1254"/>
                <a:gd name="T5" fmla="*/ 802 h 802"/>
                <a:gd name="T6" fmla="*/ 519 w 1254"/>
                <a:gd name="T7" fmla="*/ 802 h 802"/>
                <a:gd name="T8" fmla="*/ 548 w 1254"/>
                <a:gd name="T9" fmla="*/ 802 h 802"/>
                <a:gd name="T10" fmla="*/ 560 w 1254"/>
                <a:gd name="T11" fmla="*/ 541 h 802"/>
                <a:gd name="T12" fmla="*/ 729 w 1254"/>
                <a:gd name="T13" fmla="*/ 523 h 802"/>
                <a:gd name="T14" fmla="*/ 915 w 1254"/>
                <a:gd name="T15" fmla="*/ 469 h 802"/>
                <a:gd name="T16" fmla="*/ 960 w 1254"/>
                <a:gd name="T17" fmla="*/ 528 h 802"/>
                <a:gd name="T18" fmla="*/ 1048 w 1254"/>
                <a:gd name="T19" fmla="*/ 566 h 802"/>
                <a:gd name="T20" fmla="*/ 1023 w 1254"/>
                <a:gd name="T21" fmla="*/ 712 h 802"/>
                <a:gd name="T22" fmla="*/ 975 w 1254"/>
                <a:gd name="T23" fmla="*/ 802 h 802"/>
                <a:gd name="T24" fmla="*/ 1037 w 1254"/>
                <a:gd name="T25" fmla="*/ 802 h 802"/>
                <a:gd name="T26" fmla="*/ 1119 w 1254"/>
                <a:gd name="T27" fmla="*/ 605 h 802"/>
                <a:gd name="T28" fmla="*/ 1126 w 1254"/>
                <a:gd name="T29" fmla="*/ 802 h 802"/>
                <a:gd name="T30" fmla="*/ 1181 w 1254"/>
                <a:gd name="T31" fmla="*/ 802 h 802"/>
                <a:gd name="T32" fmla="*/ 1191 w 1254"/>
                <a:gd name="T33" fmla="*/ 397 h 802"/>
                <a:gd name="T34" fmla="*/ 1205 w 1254"/>
                <a:gd name="T35" fmla="*/ 268 h 802"/>
                <a:gd name="T36" fmla="*/ 1211 w 1254"/>
                <a:gd name="T37" fmla="*/ 569 h 802"/>
                <a:gd name="T38" fmla="*/ 1234 w 1254"/>
                <a:gd name="T39" fmla="*/ 545 h 802"/>
                <a:gd name="T40" fmla="*/ 1229 w 1254"/>
                <a:gd name="T41" fmla="*/ 172 h 802"/>
                <a:gd name="T42" fmla="*/ 1117 w 1254"/>
                <a:gd name="T43" fmla="*/ 71 h 802"/>
                <a:gd name="T44" fmla="*/ 460 w 1254"/>
                <a:gd name="T45" fmla="*/ 76 h 802"/>
                <a:gd name="T46" fmla="*/ 125 w 1254"/>
                <a:gd name="T47" fmla="*/ 41 h 802"/>
                <a:gd name="T48" fmla="*/ 97 w 1254"/>
                <a:gd name="T49" fmla="*/ 0 h 802"/>
                <a:gd name="T50" fmla="*/ 92 w 1254"/>
                <a:gd name="T51" fmla="*/ 62 h 802"/>
                <a:gd name="T52" fmla="*/ 80 w 1254"/>
                <a:gd name="T53" fmla="*/ 126 h 802"/>
                <a:gd name="T54" fmla="*/ 70 w 1254"/>
                <a:gd name="T55" fmla="*/ 169 h 802"/>
                <a:gd name="T56" fmla="*/ 37 w 1254"/>
                <a:gd name="T57" fmla="*/ 251 h 802"/>
                <a:gd name="T58" fmla="*/ 1 w 1254"/>
                <a:gd name="T59" fmla="*/ 293 h 802"/>
                <a:gd name="T60" fmla="*/ 73 w 1254"/>
                <a:gd name="T61" fmla="*/ 334 h 802"/>
                <a:gd name="T62" fmla="*/ 105 w 1254"/>
                <a:gd name="T63" fmla="*/ 312 h 802"/>
                <a:gd name="T64" fmla="*/ 226 w 1254"/>
                <a:gd name="T65" fmla="*/ 281 h 802"/>
                <a:gd name="T66" fmla="*/ 453 w 1254"/>
                <a:gd name="T67" fmla="*/ 472 h 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54" h="802">
                  <a:moveTo>
                    <a:pt x="453" y="472"/>
                  </a:moveTo>
                  <a:cubicBezTo>
                    <a:pt x="474" y="492"/>
                    <a:pt x="508" y="554"/>
                    <a:pt x="477" y="762"/>
                  </a:cubicBezTo>
                  <a:cubicBezTo>
                    <a:pt x="475" y="780"/>
                    <a:pt x="456" y="793"/>
                    <a:pt x="460" y="802"/>
                  </a:cubicBezTo>
                  <a:cubicBezTo>
                    <a:pt x="460" y="802"/>
                    <a:pt x="484" y="802"/>
                    <a:pt x="519" y="802"/>
                  </a:cubicBezTo>
                  <a:cubicBezTo>
                    <a:pt x="548" y="802"/>
                    <a:pt x="548" y="802"/>
                    <a:pt x="548" y="802"/>
                  </a:cubicBezTo>
                  <a:cubicBezTo>
                    <a:pt x="564" y="802"/>
                    <a:pt x="561" y="556"/>
                    <a:pt x="560" y="541"/>
                  </a:cubicBezTo>
                  <a:cubicBezTo>
                    <a:pt x="558" y="505"/>
                    <a:pt x="630" y="545"/>
                    <a:pt x="729" y="523"/>
                  </a:cubicBezTo>
                  <a:cubicBezTo>
                    <a:pt x="810" y="505"/>
                    <a:pt x="902" y="481"/>
                    <a:pt x="915" y="469"/>
                  </a:cubicBezTo>
                  <a:cubicBezTo>
                    <a:pt x="929" y="458"/>
                    <a:pt x="932" y="503"/>
                    <a:pt x="960" y="528"/>
                  </a:cubicBezTo>
                  <a:cubicBezTo>
                    <a:pt x="988" y="553"/>
                    <a:pt x="1017" y="566"/>
                    <a:pt x="1048" y="566"/>
                  </a:cubicBezTo>
                  <a:cubicBezTo>
                    <a:pt x="1080" y="566"/>
                    <a:pt x="1053" y="659"/>
                    <a:pt x="1023" y="712"/>
                  </a:cubicBezTo>
                  <a:cubicBezTo>
                    <a:pt x="993" y="765"/>
                    <a:pt x="975" y="802"/>
                    <a:pt x="975" y="802"/>
                  </a:cubicBezTo>
                  <a:cubicBezTo>
                    <a:pt x="1037" y="802"/>
                    <a:pt x="1037" y="802"/>
                    <a:pt x="1037" y="802"/>
                  </a:cubicBezTo>
                  <a:cubicBezTo>
                    <a:pt x="1037" y="802"/>
                    <a:pt x="1105" y="634"/>
                    <a:pt x="1119" y="605"/>
                  </a:cubicBezTo>
                  <a:cubicBezTo>
                    <a:pt x="1133" y="575"/>
                    <a:pt x="1126" y="771"/>
                    <a:pt x="1126" y="802"/>
                  </a:cubicBezTo>
                  <a:cubicBezTo>
                    <a:pt x="1181" y="802"/>
                    <a:pt x="1181" y="802"/>
                    <a:pt x="1181" y="802"/>
                  </a:cubicBezTo>
                  <a:cubicBezTo>
                    <a:pt x="1182" y="708"/>
                    <a:pt x="1184" y="462"/>
                    <a:pt x="1191" y="397"/>
                  </a:cubicBezTo>
                  <a:cubicBezTo>
                    <a:pt x="1195" y="358"/>
                    <a:pt x="1197" y="262"/>
                    <a:pt x="1205" y="268"/>
                  </a:cubicBezTo>
                  <a:cubicBezTo>
                    <a:pt x="1210" y="272"/>
                    <a:pt x="1192" y="483"/>
                    <a:pt x="1211" y="569"/>
                  </a:cubicBezTo>
                  <a:cubicBezTo>
                    <a:pt x="1220" y="611"/>
                    <a:pt x="1243" y="569"/>
                    <a:pt x="1234" y="545"/>
                  </a:cubicBezTo>
                  <a:cubicBezTo>
                    <a:pt x="1217" y="496"/>
                    <a:pt x="1254" y="236"/>
                    <a:pt x="1229" y="172"/>
                  </a:cubicBezTo>
                  <a:cubicBezTo>
                    <a:pt x="1210" y="124"/>
                    <a:pt x="1243" y="71"/>
                    <a:pt x="1117" y="71"/>
                  </a:cubicBezTo>
                  <a:cubicBezTo>
                    <a:pt x="991" y="71"/>
                    <a:pt x="528" y="78"/>
                    <a:pt x="460" y="76"/>
                  </a:cubicBezTo>
                  <a:cubicBezTo>
                    <a:pt x="325" y="71"/>
                    <a:pt x="172" y="53"/>
                    <a:pt x="125" y="41"/>
                  </a:cubicBezTo>
                  <a:cubicBezTo>
                    <a:pt x="106" y="36"/>
                    <a:pt x="123" y="3"/>
                    <a:pt x="97" y="0"/>
                  </a:cubicBezTo>
                  <a:cubicBezTo>
                    <a:pt x="97" y="0"/>
                    <a:pt x="90" y="50"/>
                    <a:pt x="92" y="62"/>
                  </a:cubicBezTo>
                  <a:cubicBezTo>
                    <a:pt x="93" y="74"/>
                    <a:pt x="88" y="116"/>
                    <a:pt x="80" y="126"/>
                  </a:cubicBezTo>
                  <a:cubicBezTo>
                    <a:pt x="73" y="135"/>
                    <a:pt x="66" y="145"/>
                    <a:pt x="70" y="169"/>
                  </a:cubicBezTo>
                  <a:cubicBezTo>
                    <a:pt x="74" y="194"/>
                    <a:pt x="44" y="226"/>
                    <a:pt x="37" y="251"/>
                  </a:cubicBezTo>
                  <a:cubicBezTo>
                    <a:pt x="30" y="277"/>
                    <a:pt x="3" y="273"/>
                    <a:pt x="1" y="293"/>
                  </a:cubicBezTo>
                  <a:cubicBezTo>
                    <a:pt x="0" y="313"/>
                    <a:pt x="45" y="335"/>
                    <a:pt x="73" y="334"/>
                  </a:cubicBezTo>
                  <a:cubicBezTo>
                    <a:pt x="101" y="334"/>
                    <a:pt x="93" y="320"/>
                    <a:pt x="105" y="312"/>
                  </a:cubicBezTo>
                  <a:cubicBezTo>
                    <a:pt x="118" y="305"/>
                    <a:pt x="167" y="311"/>
                    <a:pt x="226" y="281"/>
                  </a:cubicBezTo>
                  <a:cubicBezTo>
                    <a:pt x="261" y="259"/>
                    <a:pt x="436" y="455"/>
                    <a:pt x="453" y="472"/>
                  </a:cubicBezTo>
                </a:path>
              </a:pathLst>
            </a:custGeom>
            <a:solidFill>
              <a:srgbClr val="C3A7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6">
              <a:extLst>
                <a:ext uri="{FF2B5EF4-FFF2-40B4-BE49-F238E27FC236}">
                  <a16:creationId xmlns:a16="http://schemas.microsoft.com/office/drawing/2014/main" id="{B7E6A3B4-7E28-C9A6-3D94-C1E24B7F397B}"/>
                </a:ext>
              </a:extLst>
            </p:cNvPr>
            <p:cNvSpPr>
              <a:spLocks/>
            </p:cNvSpPr>
            <p:nvPr/>
          </p:nvSpPr>
          <p:spPr bwMode="auto">
            <a:xfrm>
              <a:off x="7527821" y="4217743"/>
              <a:ext cx="90580" cy="102022"/>
            </a:xfrm>
            <a:custGeom>
              <a:avLst/>
              <a:gdLst>
                <a:gd name="T0" fmla="*/ 0 w 40"/>
                <a:gd name="T1" fmla="*/ 0 h 45"/>
                <a:gd name="T2" fmla="*/ 38 w 40"/>
                <a:gd name="T3" fmla="*/ 45 h 45"/>
                <a:gd name="T4" fmla="*/ 39 w 40"/>
                <a:gd name="T5" fmla="*/ 15 h 45"/>
                <a:gd name="T6" fmla="*/ 0 w 40"/>
                <a:gd name="T7" fmla="*/ 0 h 45"/>
              </a:gdLst>
              <a:ahLst/>
              <a:cxnLst>
                <a:cxn ang="0">
                  <a:pos x="T0" y="T1"/>
                </a:cxn>
                <a:cxn ang="0">
                  <a:pos x="T2" y="T3"/>
                </a:cxn>
                <a:cxn ang="0">
                  <a:pos x="T4" y="T5"/>
                </a:cxn>
                <a:cxn ang="0">
                  <a:pos x="T6" y="T7"/>
                </a:cxn>
              </a:cxnLst>
              <a:rect l="0" t="0" r="r" b="b"/>
              <a:pathLst>
                <a:path w="40" h="45">
                  <a:moveTo>
                    <a:pt x="0" y="0"/>
                  </a:moveTo>
                  <a:cubicBezTo>
                    <a:pt x="6" y="35"/>
                    <a:pt x="38" y="45"/>
                    <a:pt x="38" y="45"/>
                  </a:cubicBezTo>
                  <a:cubicBezTo>
                    <a:pt x="38" y="45"/>
                    <a:pt x="40" y="23"/>
                    <a:pt x="39" y="15"/>
                  </a:cubicBezTo>
                  <a:cubicBezTo>
                    <a:pt x="38" y="6"/>
                    <a:pt x="0" y="0"/>
                    <a:pt x="0" y="0"/>
                  </a:cubicBezTo>
                </a:path>
              </a:pathLst>
            </a:custGeom>
            <a:solidFill>
              <a:srgbClr val="C3A7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aphicFrame>
          <p:nvGraphicFramePr>
            <p:cNvPr id="24" name="Inhaltsplatzhalter 5">
              <a:extLst>
                <a:ext uri="{FF2B5EF4-FFF2-40B4-BE49-F238E27FC236}">
                  <a16:creationId xmlns:a16="http://schemas.microsoft.com/office/drawing/2014/main" id="{FB872040-6EC1-4465-8305-C142C6F758EF}"/>
                </a:ext>
              </a:extLst>
            </p:cNvPr>
            <p:cNvGraphicFramePr>
              <a:graphicFrameLocks/>
            </p:cNvGraphicFramePr>
            <p:nvPr>
              <p:extLst>
                <p:ext uri="{D42A27DB-BD31-4B8C-83A1-F6EECF244321}">
                  <p14:modId xmlns:p14="http://schemas.microsoft.com/office/powerpoint/2010/main" val="1869060798"/>
                </p:ext>
              </p:extLst>
            </p:nvPr>
          </p:nvGraphicFramePr>
          <p:xfrm>
            <a:off x="2407390" y="1869893"/>
            <a:ext cx="7936760" cy="4279796"/>
          </p:xfrm>
          <a:graphic>
            <a:graphicData uri="http://schemas.openxmlformats.org/drawingml/2006/chart">
              <c:chart xmlns:c="http://schemas.openxmlformats.org/drawingml/2006/chart" xmlns:r="http://schemas.openxmlformats.org/officeDocument/2006/relationships" r:id="rId2"/>
            </a:graphicData>
          </a:graphic>
        </p:graphicFrame>
      </p:grpSp>
      <p:sp>
        <p:nvSpPr>
          <p:cNvPr id="3" name="Rectangle 3">
            <a:extLst>
              <a:ext uri="{FF2B5EF4-FFF2-40B4-BE49-F238E27FC236}">
                <a16:creationId xmlns:a16="http://schemas.microsoft.com/office/drawing/2014/main" id="{FCDA68F0-9809-C920-A199-637B588510EE}"/>
              </a:ext>
            </a:extLst>
          </p:cNvPr>
          <p:cNvSpPr/>
          <p:nvPr/>
        </p:nvSpPr>
        <p:spPr>
          <a:xfrm>
            <a:off x="1" y="291787"/>
            <a:ext cx="12191999" cy="1199810"/>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feld 33">
            <a:extLst>
              <a:ext uri="{FF2B5EF4-FFF2-40B4-BE49-F238E27FC236}">
                <a16:creationId xmlns:a16="http://schemas.microsoft.com/office/drawing/2014/main" id="{116C21FF-3DB7-E01B-3246-1500B0055BF0}"/>
              </a:ext>
            </a:extLst>
          </p:cNvPr>
          <p:cNvSpPr txBox="1"/>
          <p:nvPr/>
        </p:nvSpPr>
        <p:spPr>
          <a:xfrm>
            <a:off x="393724" y="1908895"/>
            <a:ext cx="2991311" cy="3816429"/>
          </a:xfrm>
          <a:prstGeom prst="rect">
            <a:avLst/>
          </a:prstGeom>
          <a:noFill/>
        </p:spPr>
        <p:txBody>
          <a:bodyPr wrap="square">
            <a:spAutoFit/>
          </a:bodyPr>
          <a:lstStyle/>
          <a:p>
            <a:r>
              <a:rPr lang="en-US" sz="2200" dirty="0">
                <a:solidFill>
                  <a:srgbClr val="595A59"/>
                </a:solidFill>
              </a:rPr>
              <a:t>Portfolio analysis is the process of reviewing or evaluating the elements of a company's overall service or product portfolio. This analysis helps you to derive the current state of the company and to design well-founded decisions and strategies.</a:t>
            </a:r>
            <a:endParaRPr lang="de-DE" sz="2200" dirty="0">
              <a:solidFill>
                <a:srgbClr val="595A59"/>
              </a:solidFill>
            </a:endParaRPr>
          </a:p>
        </p:txBody>
      </p:sp>
      <p:sp>
        <p:nvSpPr>
          <p:cNvPr id="4" name="Textplatzhalter 2">
            <a:extLst>
              <a:ext uri="{FF2B5EF4-FFF2-40B4-BE49-F238E27FC236}">
                <a16:creationId xmlns:a16="http://schemas.microsoft.com/office/drawing/2014/main" id="{02421E39-227A-3C86-D24E-25D50FB5EB78}"/>
              </a:ext>
            </a:extLst>
          </p:cNvPr>
          <p:cNvSpPr>
            <a:spLocks noGrp="1"/>
          </p:cNvSpPr>
          <p:nvPr>
            <p:ph type="body" sz="quarter" idx="18"/>
          </p:nvPr>
        </p:nvSpPr>
        <p:spPr>
          <a:xfrm>
            <a:off x="295202" y="1159788"/>
            <a:ext cx="10772489" cy="489428"/>
          </a:xfrm>
        </p:spPr>
        <p:txBody>
          <a:bodyPr>
            <a:noAutofit/>
          </a:bodyPr>
          <a:lstStyle/>
          <a:p>
            <a:r>
              <a:rPr lang="en-US" sz="1600" dirty="0">
                <a:solidFill>
                  <a:schemeClr val="bg1"/>
                </a:solidFill>
              </a:rPr>
              <a:t>Portfolio analysis is a way of </a:t>
            </a:r>
            <a:r>
              <a:rPr lang="en-US" sz="1600" dirty="0" err="1">
                <a:solidFill>
                  <a:schemeClr val="bg1"/>
                </a:solidFill>
              </a:rPr>
              <a:t>analysing</a:t>
            </a:r>
            <a:r>
              <a:rPr lang="en-US" sz="1600" dirty="0">
                <a:solidFill>
                  <a:schemeClr val="bg1"/>
                </a:solidFill>
              </a:rPr>
              <a:t> one's own offering and developing sound strategies.</a:t>
            </a:r>
            <a:endParaRPr lang="de-DE" sz="1600" dirty="0">
              <a:solidFill>
                <a:schemeClr val="bg1"/>
              </a:solidFill>
            </a:endParaRPr>
          </a:p>
        </p:txBody>
      </p:sp>
      <p:sp>
        <p:nvSpPr>
          <p:cNvPr id="37" name="Text Placeholder 1">
            <a:extLst>
              <a:ext uri="{FF2B5EF4-FFF2-40B4-BE49-F238E27FC236}">
                <a16:creationId xmlns:a16="http://schemas.microsoft.com/office/drawing/2014/main" id="{62449BE1-6861-7A69-D030-ECD4FB45F40C}"/>
              </a:ext>
            </a:extLst>
          </p:cNvPr>
          <p:cNvSpPr>
            <a:spLocks noGrp="1"/>
          </p:cNvSpPr>
          <p:nvPr>
            <p:ph type="body" sz="quarter" idx="16"/>
          </p:nvPr>
        </p:nvSpPr>
        <p:spPr>
          <a:xfrm>
            <a:off x="260950" y="464349"/>
            <a:ext cx="11470341" cy="582221"/>
          </a:xfrm>
        </p:spPr>
        <p:txBody>
          <a:bodyPr>
            <a:noAutofit/>
          </a:bodyPr>
          <a:lstStyle/>
          <a:p>
            <a:r>
              <a:rPr lang="en-US" sz="4800" b="1" dirty="0">
                <a:solidFill>
                  <a:schemeClr val="bg1"/>
                </a:solidFill>
              </a:rPr>
              <a:t>Portfolio Analysis</a:t>
            </a:r>
          </a:p>
        </p:txBody>
      </p:sp>
    </p:spTree>
    <p:extLst>
      <p:ext uri="{BB962C8B-B14F-4D97-AF65-F5344CB8AC3E}">
        <p14:creationId xmlns:p14="http://schemas.microsoft.com/office/powerpoint/2010/main" val="1826445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1F84DC1-C946-5349-AD97-232B2CF53064}"/>
              </a:ext>
            </a:extLst>
          </p:cNvPr>
          <p:cNvSpPr>
            <a:spLocks noGrp="1"/>
          </p:cNvSpPr>
          <p:nvPr>
            <p:ph type="body" sz="quarter" idx="15"/>
          </p:nvPr>
        </p:nvSpPr>
        <p:spPr/>
        <p:txBody>
          <a:bodyPr/>
          <a:lstStyle/>
          <a:p>
            <a:r>
              <a:rPr lang="en-US" dirty="0"/>
              <a:t>1</a:t>
            </a:r>
          </a:p>
        </p:txBody>
      </p:sp>
      <p:sp>
        <p:nvSpPr>
          <p:cNvPr id="16" name="Text Placeholder 15">
            <a:extLst>
              <a:ext uri="{FF2B5EF4-FFF2-40B4-BE49-F238E27FC236}">
                <a16:creationId xmlns:a16="http://schemas.microsoft.com/office/drawing/2014/main" id="{DCDDFC07-7B71-6A47-A9F1-A5DBE39F6143}"/>
              </a:ext>
            </a:extLst>
          </p:cNvPr>
          <p:cNvSpPr>
            <a:spLocks noGrp="1"/>
          </p:cNvSpPr>
          <p:nvPr>
            <p:ph type="body" sz="quarter" idx="16"/>
          </p:nvPr>
        </p:nvSpPr>
        <p:spPr>
          <a:xfrm>
            <a:off x="1610555" y="1971040"/>
            <a:ext cx="4250272" cy="603631"/>
          </a:xfrm>
        </p:spPr>
        <p:txBody>
          <a:bodyPr>
            <a:normAutofit fontScale="62500" lnSpcReduction="20000"/>
          </a:bodyPr>
          <a:lstStyle/>
          <a:p>
            <a:r>
              <a:rPr lang="en-US" dirty="0"/>
              <a:t>After completing this module, you will have insight knowledge on…</a:t>
            </a:r>
          </a:p>
        </p:txBody>
      </p:sp>
      <p:sp>
        <p:nvSpPr>
          <p:cNvPr id="3" name="Text Placeholder 2">
            <a:extLst>
              <a:ext uri="{FF2B5EF4-FFF2-40B4-BE49-F238E27FC236}">
                <a16:creationId xmlns:a16="http://schemas.microsoft.com/office/drawing/2014/main" id="{A0D36C49-A450-4A4A-86D4-D21C4A7C6428}"/>
              </a:ext>
            </a:extLst>
          </p:cNvPr>
          <p:cNvSpPr>
            <a:spLocks noGrp="1"/>
          </p:cNvSpPr>
          <p:nvPr>
            <p:ph type="body" sz="quarter" idx="14"/>
          </p:nvPr>
        </p:nvSpPr>
        <p:spPr>
          <a:xfrm>
            <a:off x="7632987" y="3067149"/>
            <a:ext cx="4465067" cy="822373"/>
          </a:xfrm>
        </p:spPr>
        <p:txBody>
          <a:bodyPr/>
          <a:lstStyle/>
          <a:p>
            <a:r>
              <a:rPr lang="en-US" dirty="0"/>
              <a:t>Risk Factors &amp; Early Warning Signs</a:t>
            </a:r>
          </a:p>
        </p:txBody>
      </p:sp>
      <p:sp>
        <p:nvSpPr>
          <p:cNvPr id="18" name="Text Placeholder 17">
            <a:extLst>
              <a:ext uri="{FF2B5EF4-FFF2-40B4-BE49-F238E27FC236}">
                <a16:creationId xmlns:a16="http://schemas.microsoft.com/office/drawing/2014/main" id="{0652B619-946D-CB46-8757-91BE320FDEC9}"/>
              </a:ext>
            </a:extLst>
          </p:cNvPr>
          <p:cNvSpPr>
            <a:spLocks noGrp="1"/>
          </p:cNvSpPr>
          <p:nvPr>
            <p:ph type="body" sz="quarter" idx="19"/>
          </p:nvPr>
        </p:nvSpPr>
        <p:spPr/>
        <p:txBody>
          <a:bodyPr/>
          <a:lstStyle/>
          <a:p>
            <a:r>
              <a:rPr lang="en-US" dirty="0"/>
              <a:t>2</a:t>
            </a:r>
          </a:p>
        </p:txBody>
      </p:sp>
      <p:sp>
        <p:nvSpPr>
          <p:cNvPr id="19" name="Text Placeholder 18">
            <a:extLst>
              <a:ext uri="{FF2B5EF4-FFF2-40B4-BE49-F238E27FC236}">
                <a16:creationId xmlns:a16="http://schemas.microsoft.com/office/drawing/2014/main" id="{620223B2-438C-EB4E-A346-11823F858354}"/>
              </a:ext>
            </a:extLst>
          </p:cNvPr>
          <p:cNvSpPr>
            <a:spLocks noGrp="1"/>
          </p:cNvSpPr>
          <p:nvPr>
            <p:ph type="body" sz="quarter" idx="20"/>
          </p:nvPr>
        </p:nvSpPr>
        <p:spPr>
          <a:xfrm>
            <a:off x="7632989" y="955622"/>
            <a:ext cx="4465067" cy="822373"/>
          </a:xfrm>
        </p:spPr>
        <p:txBody>
          <a:bodyPr/>
          <a:lstStyle/>
          <a:p>
            <a:r>
              <a:rPr lang="en-US" dirty="0"/>
              <a:t>Business Risk Management</a:t>
            </a:r>
          </a:p>
        </p:txBody>
      </p:sp>
      <p:sp>
        <p:nvSpPr>
          <p:cNvPr id="20" name="Text Placeholder 19">
            <a:extLst>
              <a:ext uri="{FF2B5EF4-FFF2-40B4-BE49-F238E27FC236}">
                <a16:creationId xmlns:a16="http://schemas.microsoft.com/office/drawing/2014/main" id="{74B2AF46-0EE1-0F40-B483-BFFEC8D87026}"/>
              </a:ext>
            </a:extLst>
          </p:cNvPr>
          <p:cNvSpPr>
            <a:spLocks noGrp="1"/>
          </p:cNvSpPr>
          <p:nvPr>
            <p:ph type="body" sz="quarter" idx="21"/>
          </p:nvPr>
        </p:nvSpPr>
        <p:spPr/>
        <p:txBody>
          <a:bodyPr/>
          <a:lstStyle/>
          <a:p>
            <a:r>
              <a:rPr lang="en-US" dirty="0"/>
              <a:t>3</a:t>
            </a:r>
          </a:p>
        </p:txBody>
      </p:sp>
      <p:sp>
        <p:nvSpPr>
          <p:cNvPr id="21" name="Text Placeholder 20">
            <a:extLst>
              <a:ext uri="{FF2B5EF4-FFF2-40B4-BE49-F238E27FC236}">
                <a16:creationId xmlns:a16="http://schemas.microsoft.com/office/drawing/2014/main" id="{23BEA5C9-AADB-0C4C-A483-DAC7DF64ED1B}"/>
              </a:ext>
            </a:extLst>
          </p:cNvPr>
          <p:cNvSpPr>
            <a:spLocks noGrp="1"/>
          </p:cNvSpPr>
          <p:nvPr>
            <p:ph type="body" sz="quarter" idx="22"/>
          </p:nvPr>
        </p:nvSpPr>
        <p:spPr>
          <a:xfrm>
            <a:off x="7632988" y="1989847"/>
            <a:ext cx="4465067" cy="822373"/>
          </a:xfrm>
        </p:spPr>
        <p:txBody>
          <a:bodyPr/>
          <a:lstStyle/>
          <a:p>
            <a:r>
              <a:rPr lang="en-US" dirty="0"/>
              <a:t>Strategy Development</a:t>
            </a:r>
          </a:p>
        </p:txBody>
      </p:sp>
      <p:sp>
        <p:nvSpPr>
          <p:cNvPr id="22" name="Text Placeholder 21">
            <a:extLst>
              <a:ext uri="{FF2B5EF4-FFF2-40B4-BE49-F238E27FC236}">
                <a16:creationId xmlns:a16="http://schemas.microsoft.com/office/drawing/2014/main" id="{D94876F9-AFB3-2946-9CFD-3CFB970C16CD}"/>
              </a:ext>
            </a:extLst>
          </p:cNvPr>
          <p:cNvSpPr>
            <a:spLocks noGrp="1"/>
          </p:cNvSpPr>
          <p:nvPr>
            <p:ph type="body" sz="quarter" idx="23"/>
          </p:nvPr>
        </p:nvSpPr>
        <p:spPr/>
        <p:txBody>
          <a:bodyPr/>
          <a:lstStyle/>
          <a:p>
            <a:r>
              <a:rPr lang="en-US" dirty="0"/>
              <a:t>4</a:t>
            </a:r>
          </a:p>
        </p:txBody>
      </p:sp>
      <p:sp>
        <p:nvSpPr>
          <p:cNvPr id="5" name="Textplatzhalter 4">
            <a:extLst>
              <a:ext uri="{FF2B5EF4-FFF2-40B4-BE49-F238E27FC236}">
                <a16:creationId xmlns:a16="http://schemas.microsoft.com/office/drawing/2014/main" id="{5F1F9FB1-3261-75DD-BDB0-0113FEAE81BD}"/>
              </a:ext>
            </a:extLst>
          </p:cNvPr>
          <p:cNvSpPr>
            <a:spLocks noGrp="1"/>
          </p:cNvSpPr>
          <p:nvPr>
            <p:ph type="body" sz="quarter" idx="24"/>
          </p:nvPr>
        </p:nvSpPr>
        <p:spPr>
          <a:xfrm>
            <a:off x="7632986" y="4184690"/>
            <a:ext cx="4465067" cy="822373"/>
          </a:xfrm>
        </p:spPr>
        <p:txBody>
          <a:bodyPr/>
          <a:lstStyle/>
          <a:p>
            <a:r>
              <a:rPr lang="en-US" dirty="0"/>
              <a:t>Continuity Management</a:t>
            </a:r>
          </a:p>
        </p:txBody>
      </p:sp>
      <p:sp>
        <p:nvSpPr>
          <p:cNvPr id="2" name="Text Placeholder 21">
            <a:extLst>
              <a:ext uri="{FF2B5EF4-FFF2-40B4-BE49-F238E27FC236}">
                <a16:creationId xmlns:a16="http://schemas.microsoft.com/office/drawing/2014/main" id="{B406C1D9-1602-7383-A254-70FA8688223D}"/>
              </a:ext>
            </a:extLst>
          </p:cNvPr>
          <p:cNvSpPr txBox="1">
            <a:spLocks/>
          </p:cNvSpPr>
          <p:nvPr/>
        </p:nvSpPr>
        <p:spPr>
          <a:xfrm>
            <a:off x="6781160" y="5404479"/>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5</a:t>
            </a:r>
          </a:p>
        </p:txBody>
      </p:sp>
      <p:sp>
        <p:nvSpPr>
          <p:cNvPr id="8" name="Text Placeholder 16">
            <a:extLst>
              <a:ext uri="{FF2B5EF4-FFF2-40B4-BE49-F238E27FC236}">
                <a16:creationId xmlns:a16="http://schemas.microsoft.com/office/drawing/2014/main" id="{5AFDC556-061E-1025-F48E-80863CD8AE26}"/>
              </a:ext>
            </a:extLst>
          </p:cNvPr>
          <p:cNvSpPr txBox="1">
            <a:spLocks/>
          </p:cNvSpPr>
          <p:nvPr/>
        </p:nvSpPr>
        <p:spPr>
          <a:xfrm>
            <a:off x="1645529" y="501012"/>
            <a:ext cx="4180325" cy="14700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Module 2: </a:t>
            </a:r>
            <a:br>
              <a:rPr lang="en-US" sz="3600" dirty="0"/>
            </a:br>
            <a:r>
              <a:rPr lang="en-US" sz="3600" b="1" dirty="0"/>
              <a:t>Precaution &amp; Avoidance</a:t>
            </a:r>
          </a:p>
        </p:txBody>
      </p:sp>
      <p:sp>
        <p:nvSpPr>
          <p:cNvPr id="6" name="Textfeld 5">
            <a:extLst>
              <a:ext uri="{FF2B5EF4-FFF2-40B4-BE49-F238E27FC236}">
                <a16:creationId xmlns:a16="http://schemas.microsoft.com/office/drawing/2014/main" id="{0CB1E8DB-DA5A-E3AE-D553-A63EE5AFF8A0}"/>
              </a:ext>
            </a:extLst>
          </p:cNvPr>
          <p:cNvSpPr txBox="1"/>
          <p:nvPr/>
        </p:nvSpPr>
        <p:spPr>
          <a:xfrm>
            <a:off x="1464389" y="5786144"/>
            <a:ext cx="4655127" cy="738664"/>
          </a:xfrm>
          <a:prstGeom prst="rect">
            <a:avLst/>
          </a:prstGeom>
          <a:noFill/>
        </p:spPr>
        <p:txBody>
          <a:bodyPr wrap="square" rtlCol="0">
            <a:spAutoFit/>
          </a:bodyPr>
          <a:lstStyle/>
          <a:p>
            <a:r>
              <a:rPr lang="de-DE" sz="1400" dirty="0">
                <a:solidFill>
                  <a:schemeClr val="bg1"/>
                </a:solidFill>
              </a:rPr>
              <a:t>This </a:t>
            </a:r>
            <a:r>
              <a:rPr lang="de-DE" sz="1400" dirty="0" err="1">
                <a:solidFill>
                  <a:schemeClr val="bg1"/>
                </a:solidFill>
              </a:rPr>
              <a:t>presentation</a:t>
            </a:r>
            <a:r>
              <a:rPr lang="de-DE" sz="1400" dirty="0">
                <a:solidFill>
                  <a:schemeClr val="bg1"/>
                </a:solidFill>
              </a:rPr>
              <a:t> </a:t>
            </a:r>
            <a:r>
              <a:rPr lang="de-DE" sz="1400" dirty="0" err="1">
                <a:solidFill>
                  <a:schemeClr val="bg1"/>
                </a:solidFill>
              </a:rPr>
              <a:t>is</a:t>
            </a:r>
            <a:r>
              <a:rPr lang="de-DE" sz="1400" dirty="0">
                <a:solidFill>
                  <a:schemeClr val="bg1"/>
                </a:solidFill>
              </a:rPr>
              <a:t> </a:t>
            </a:r>
            <a:r>
              <a:rPr lang="de-DE" sz="1400" dirty="0" err="1">
                <a:solidFill>
                  <a:schemeClr val="bg1"/>
                </a:solidFill>
              </a:rPr>
              <a:t>licensed</a:t>
            </a:r>
            <a:r>
              <a:rPr lang="de-DE" sz="1400" dirty="0">
                <a:solidFill>
                  <a:schemeClr val="bg1"/>
                </a:solidFill>
              </a:rPr>
              <a:t> </a:t>
            </a:r>
            <a:r>
              <a:rPr lang="de-DE" sz="1400" dirty="0" err="1">
                <a:solidFill>
                  <a:schemeClr val="bg1"/>
                </a:solidFill>
              </a:rPr>
              <a:t>under</a:t>
            </a:r>
            <a:r>
              <a:rPr lang="de-DE" sz="1400" dirty="0">
                <a:solidFill>
                  <a:schemeClr val="bg1"/>
                </a:solidFill>
              </a:rPr>
              <a:t> CC BY 4.0.</a:t>
            </a:r>
            <a:r>
              <a:rPr lang="en-GB" sz="1400" dirty="0">
                <a:solidFill>
                  <a:schemeClr val="bg1"/>
                </a:solidFill>
              </a:rPr>
              <a:t> </a:t>
            </a:r>
          </a:p>
          <a:p>
            <a:r>
              <a:rPr lang="en-GB" sz="1400" dirty="0">
                <a:solidFill>
                  <a:schemeClr val="bg1"/>
                </a:solidFill>
              </a:rPr>
              <a:t>To view a copy of this licence, please visit</a:t>
            </a:r>
            <a:r>
              <a:rPr lang="de-DE" sz="1400" dirty="0">
                <a:solidFill>
                  <a:schemeClr val="bg1"/>
                </a:solidFill>
              </a:rPr>
              <a:t> </a:t>
            </a:r>
            <a:r>
              <a:rPr lang="de-DE" sz="1400" dirty="0">
                <a:solidFill>
                  <a:schemeClr val="bg1"/>
                </a:solidFill>
                <a:hlinkClick r:id="rId2">
                  <a:extLst>
                    <a:ext uri="{A12FA001-AC4F-418D-AE19-62706E023703}">
                      <ahyp:hlinkClr xmlns:ahyp="http://schemas.microsoft.com/office/drawing/2018/hyperlinkcolor" val="tx"/>
                    </a:ext>
                  </a:extLst>
                </a:hlinkClick>
              </a:rPr>
              <a:t>https://creativecommons.org/licenses/by-sa/4.0/deed.en</a:t>
            </a:r>
            <a:r>
              <a:rPr lang="de-DE" sz="1400" dirty="0">
                <a:solidFill>
                  <a:schemeClr val="bg1"/>
                </a:solidFill>
              </a:rPr>
              <a:t> </a:t>
            </a:r>
            <a:endParaRPr lang="en-GB" sz="1400" dirty="0">
              <a:solidFill>
                <a:schemeClr val="bg1"/>
              </a:solidFill>
            </a:endParaRP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9C9581D1-CF80-D45F-405D-4EEF9DE3B36A}"/>
              </a:ext>
            </a:extLst>
          </p:cNvPr>
          <p:cNvGrpSpPr/>
          <p:nvPr/>
        </p:nvGrpSpPr>
        <p:grpSpPr>
          <a:xfrm>
            <a:off x="2070100" y="1835475"/>
            <a:ext cx="9733422" cy="4882825"/>
            <a:chOff x="1855413" y="1949358"/>
            <a:chExt cx="8513089" cy="4470803"/>
          </a:xfrm>
        </p:grpSpPr>
        <p:sp>
          <p:nvSpPr>
            <p:cNvPr id="6" name="Textplatzhalter 3">
              <a:extLst>
                <a:ext uri="{FF2B5EF4-FFF2-40B4-BE49-F238E27FC236}">
                  <a16:creationId xmlns:a16="http://schemas.microsoft.com/office/drawing/2014/main" id="{C9528339-C505-11B1-6108-D9CD1CAA9A7E}"/>
                </a:ext>
              </a:extLst>
            </p:cNvPr>
            <p:cNvSpPr txBox="1">
              <a:spLocks/>
            </p:cNvSpPr>
            <p:nvPr/>
          </p:nvSpPr>
          <p:spPr bwMode="gray">
            <a:xfrm>
              <a:off x="2371227" y="4025212"/>
              <a:ext cx="3950462" cy="1941321"/>
            </a:xfrm>
            <a:prstGeom prst="rect">
              <a:avLst/>
            </a:prstGeom>
            <a:solidFill>
              <a:srgbClr val="85D2C7"/>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POOR DOGS</a:t>
              </a:r>
            </a:p>
          </p:txBody>
        </p:sp>
        <p:sp>
          <p:nvSpPr>
            <p:cNvPr id="7" name="Textplatzhalter 3">
              <a:extLst>
                <a:ext uri="{FF2B5EF4-FFF2-40B4-BE49-F238E27FC236}">
                  <a16:creationId xmlns:a16="http://schemas.microsoft.com/office/drawing/2014/main" id="{2F051F72-DA56-5128-C944-A741FC626E45}"/>
                </a:ext>
              </a:extLst>
            </p:cNvPr>
            <p:cNvSpPr txBox="1">
              <a:spLocks/>
            </p:cNvSpPr>
            <p:nvPr/>
          </p:nvSpPr>
          <p:spPr bwMode="gray">
            <a:xfrm>
              <a:off x="6393688" y="4025212"/>
              <a:ext cx="3950462" cy="1941322"/>
            </a:xfrm>
            <a:prstGeom prst="rect">
              <a:avLst/>
            </a:prstGeom>
            <a:solidFill>
              <a:srgbClr val="916395"/>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CASH COWS</a:t>
              </a:r>
            </a:p>
          </p:txBody>
        </p:sp>
        <p:sp>
          <p:nvSpPr>
            <p:cNvPr id="8" name="Textplatzhalter 3">
              <a:extLst>
                <a:ext uri="{FF2B5EF4-FFF2-40B4-BE49-F238E27FC236}">
                  <a16:creationId xmlns:a16="http://schemas.microsoft.com/office/drawing/2014/main" id="{3ED7A127-AC47-3EDF-1974-FDBEB2D43D5D}"/>
                </a:ext>
              </a:extLst>
            </p:cNvPr>
            <p:cNvSpPr txBox="1">
              <a:spLocks/>
            </p:cNvSpPr>
            <p:nvPr/>
          </p:nvSpPr>
          <p:spPr bwMode="gray">
            <a:xfrm>
              <a:off x="6393689" y="2011890"/>
              <a:ext cx="3950461" cy="1941322"/>
            </a:xfrm>
            <a:prstGeom prst="rect">
              <a:avLst/>
            </a:prstGeom>
            <a:solidFill>
              <a:srgbClr val="F27954"/>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STARS</a:t>
              </a:r>
            </a:p>
          </p:txBody>
        </p:sp>
        <p:sp>
          <p:nvSpPr>
            <p:cNvPr id="9" name="Textplatzhalter 3">
              <a:extLst>
                <a:ext uri="{FF2B5EF4-FFF2-40B4-BE49-F238E27FC236}">
                  <a16:creationId xmlns:a16="http://schemas.microsoft.com/office/drawing/2014/main" id="{E9E3AE53-0865-3966-F581-578BA0E562C9}"/>
                </a:ext>
              </a:extLst>
            </p:cNvPr>
            <p:cNvSpPr txBox="1">
              <a:spLocks/>
            </p:cNvSpPr>
            <p:nvPr/>
          </p:nvSpPr>
          <p:spPr bwMode="gray">
            <a:xfrm>
              <a:off x="2371228" y="2011891"/>
              <a:ext cx="3950461" cy="1941321"/>
            </a:xfrm>
            <a:prstGeom prst="rect">
              <a:avLst/>
            </a:prstGeom>
            <a:solidFill>
              <a:srgbClr val="79527B"/>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QUESTION MARKS</a:t>
              </a:r>
            </a:p>
          </p:txBody>
        </p:sp>
        <p:cxnSp>
          <p:nvCxnSpPr>
            <p:cNvPr id="10" name="Gerade Verbindung mit Pfeil 9">
              <a:extLst>
                <a:ext uri="{FF2B5EF4-FFF2-40B4-BE49-F238E27FC236}">
                  <a16:creationId xmlns:a16="http://schemas.microsoft.com/office/drawing/2014/main" id="{35AEDE05-157D-B4F3-02FC-5BB1B02864BC}"/>
                </a:ext>
              </a:extLst>
            </p:cNvPr>
            <p:cNvCxnSpPr/>
            <p:nvPr/>
          </p:nvCxnSpPr>
          <p:spPr>
            <a:xfrm>
              <a:off x="1994232" y="2337411"/>
              <a:ext cx="0" cy="3243255"/>
            </a:xfrm>
            <a:prstGeom prst="straightConnector1">
              <a:avLst/>
            </a:prstGeom>
            <a:ln w="63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1" name="Gruppieren 10">
              <a:extLst>
                <a:ext uri="{FF2B5EF4-FFF2-40B4-BE49-F238E27FC236}">
                  <a16:creationId xmlns:a16="http://schemas.microsoft.com/office/drawing/2014/main" id="{29001D62-DCF6-8023-5AF6-65E0EA22CBF5}"/>
                </a:ext>
              </a:extLst>
            </p:cNvPr>
            <p:cNvGrpSpPr>
              <a:grpSpLocks noChangeAspect="1"/>
            </p:cNvGrpSpPr>
            <p:nvPr/>
          </p:nvGrpSpPr>
          <p:grpSpPr>
            <a:xfrm>
              <a:off x="1880349" y="2000399"/>
              <a:ext cx="227766" cy="227766"/>
              <a:chOff x="275183" y="2200270"/>
              <a:chExt cx="576064" cy="576064"/>
            </a:xfrm>
          </p:grpSpPr>
          <p:sp>
            <p:nvSpPr>
              <p:cNvPr id="31" name="Ellipse 30">
                <a:extLst>
                  <a:ext uri="{FF2B5EF4-FFF2-40B4-BE49-F238E27FC236}">
                    <a16:creationId xmlns:a16="http://schemas.microsoft.com/office/drawing/2014/main" id="{6D472EDF-E99D-7714-B544-B66B82CE4933}"/>
                  </a:ext>
                </a:extLst>
              </p:cNvPr>
              <p:cNvSpPr/>
              <p:nvPr/>
            </p:nvSpPr>
            <p:spPr>
              <a:xfrm>
                <a:off x="275183" y="2200270"/>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32" name="Kreuz 31">
                <a:extLst>
                  <a:ext uri="{FF2B5EF4-FFF2-40B4-BE49-F238E27FC236}">
                    <a16:creationId xmlns:a16="http://schemas.microsoft.com/office/drawing/2014/main" id="{296118DC-494D-F9FF-F7F3-A0F2C6E2023D}"/>
                  </a:ext>
                </a:extLst>
              </p:cNvPr>
              <p:cNvSpPr/>
              <p:nvPr/>
            </p:nvSpPr>
            <p:spPr>
              <a:xfrm>
                <a:off x="383195" y="2308282"/>
                <a:ext cx="360040" cy="360040"/>
              </a:xfrm>
              <a:prstGeom prst="plus">
                <a:avLst>
                  <a:gd name="adj" fmla="val 3558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2" name="Gruppieren 11">
              <a:extLst>
                <a:ext uri="{FF2B5EF4-FFF2-40B4-BE49-F238E27FC236}">
                  <a16:creationId xmlns:a16="http://schemas.microsoft.com/office/drawing/2014/main" id="{5A66038F-DFE0-A6AF-61D5-59F2559478E0}"/>
                </a:ext>
              </a:extLst>
            </p:cNvPr>
            <p:cNvGrpSpPr>
              <a:grpSpLocks noChangeAspect="1"/>
            </p:cNvGrpSpPr>
            <p:nvPr/>
          </p:nvGrpSpPr>
          <p:grpSpPr>
            <a:xfrm>
              <a:off x="1880349" y="5700420"/>
              <a:ext cx="227766" cy="227766"/>
              <a:chOff x="244903" y="2763008"/>
              <a:chExt cx="576064" cy="576064"/>
            </a:xfrm>
          </p:grpSpPr>
          <p:sp>
            <p:nvSpPr>
              <p:cNvPr id="29" name="Ellipse 28">
                <a:extLst>
                  <a:ext uri="{FF2B5EF4-FFF2-40B4-BE49-F238E27FC236}">
                    <a16:creationId xmlns:a16="http://schemas.microsoft.com/office/drawing/2014/main" id="{F6C1E5F8-3CBC-3C4F-9B5F-5376F1CAA0CE}"/>
                  </a:ext>
                </a:extLst>
              </p:cNvPr>
              <p:cNvSpPr/>
              <p:nvPr/>
            </p:nvSpPr>
            <p:spPr>
              <a:xfrm>
                <a:off x="244903" y="2763008"/>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30" name="Rechteck 29">
                <a:extLst>
                  <a:ext uri="{FF2B5EF4-FFF2-40B4-BE49-F238E27FC236}">
                    <a16:creationId xmlns:a16="http://schemas.microsoft.com/office/drawing/2014/main" id="{91345318-C6DA-4A01-78C6-785167F73058}"/>
                  </a:ext>
                </a:extLst>
              </p:cNvPr>
              <p:cNvSpPr/>
              <p:nvPr/>
            </p:nvSpPr>
            <p:spPr>
              <a:xfrm>
                <a:off x="379880" y="3002079"/>
                <a:ext cx="306110" cy="979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3" name="Gruppieren 12">
              <a:extLst>
                <a:ext uri="{FF2B5EF4-FFF2-40B4-BE49-F238E27FC236}">
                  <a16:creationId xmlns:a16="http://schemas.microsoft.com/office/drawing/2014/main" id="{DE4BDDCA-BD27-73BB-A055-A2B376C5259A}"/>
                </a:ext>
              </a:extLst>
            </p:cNvPr>
            <p:cNvGrpSpPr>
              <a:grpSpLocks noChangeAspect="1"/>
            </p:cNvGrpSpPr>
            <p:nvPr/>
          </p:nvGrpSpPr>
          <p:grpSpPr>
            <a:xfrm>
              <a:off x="10109225" y="6192395"/>
              <a:ext cx="227766" cy="227766"/>
              <a:chOff x="275183" y="2200270"/>
              <a:chExt cx="576064" cy="576064"/>
            </a:xfrm>
          </p:grpSpPr>
          <p:sp>
            <p:nvSpPr>
              <p:cNvPr id="27" name="Ellipse 26">
                <a:extLst>
                  <a:ext uri="{FF2B5EF4-FFF2-40B4-BE49-F238E27FC236}">
                    <a16:creationId xmlns:a16="http://schemas.microsoft.com/office/drawing/2014/main" id="{BEF5A9DA-64F2-82A0-BD71-2EDD00B155A2}"/>
                  </a:ext>
                </a:extLst>
              </p:cNvPr>
              <p:cNvSpPr/>
              <p:nvPr/>
            </p:nvSpPr>
            <p:spPr>
              <a:xfrm>
                <a:off x="275183" y="2200270"/>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28" name="Kreuz 27">
                <a:extLst>
                  <a:ext uri="{FF2B5EF4-FFF2-40B4-BE49-F238E27FC236}">
                    <a16:creationId xmlns:a16="http://schemas.microsoft.com/office/drawing/2014/main" id="{0E1B3232-C1DC-5443-C9A8-499A146695CF}"/>
                  </a:ext>
                </a:extLst>
              </p:cNvPr>
              <p:cNvSpPr/>
              <p:nvPr/>
            </p:nvSpPr>
            <p:spPr>
              <a:xfrm>
                <a:off x="383195" y="2308282"/>
                <a:ext cx="360040" cy="360040"/>
              </a:xfrm>
              <a:prstGeom prst="plus">
                <a:avLst>
                  <a:gd name="adj" fmla="val 3558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4" name="Gruppieren 13">
              <a:extLst>
                <a:ext uri="{FF2B5EF4-FFF2-40B4-BE49-F238E27FC236}">
                  <a16:creationId xmlns:a16="http://schemas.microsoft.com/office/drawing/2014/main" id="{6F933C3A-B563-09D0-941D-D0A77D71B594}"/>
                </a:ext>
              </a:extLst>
            </p:cNvPr>
            <p:cNvGrpSpPr>
              <a:grpSpLocks noChangeAspect="1"/>
            </p:cNvGrpSpPr>
            <p:nvPr/>
          </p:nvGrpSpPr>
          <p:grpSpPr>
            <a:xfrm>
              <a:off x="2369863" y="6192395"/>
              <a:ext cx="227766" cy="227766"/>
              <a:chOff x="244903" y="2763008"/>
              <a:chExt cx="576064" cy="576064"/>
            </a:xfrm>
          </p:grpSpPr>
          <p:sp>
            <p:nvSpPr>
              <p:cNvPr id="25" name="Ellipse 24">
                <a:extLst>
                  <a:ext uri="{FF2B5EF4-FFF2-40B4-BE49-F238E27FC236}">
                    <a16:creationId xmlns:a16="http://schemas.microsoft.com/office/drawing/2014/main" id="{B43AB0C4-4985-A7DA-8E3A-628524BD9F55}"/>
                  </a:ext>
                </a:extLst>
              </p:cNvPr>
              <p:cNvSpPr/>
              <p:nvPr/>
            </p:nvSpPr>
            <p:spPr>
              <a:xfrm>
                <a:off x="244903" y="2763008"/>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26" name="Rechteck 25">
                <a:extLst>
                  <a:ext uri="{FF2B5EF4-FFF2-40B4-BE49-F238E27FC236}">
                    <a16:creationId xmlns:a16="http://schemas.microsoft.com/office/drawing/2014/main" id="{50AE2489-142A-451E-9828-0E92CD3C9FC8}"/>
                  </a:ext>
                </a:extLst>
              </p:cNvPr>
              <p:cNvSpPr/>
              <p:nvPr/>
            </p:nvSpPr>
            <p:spPr>
              <a:xfrm>
                <a:off x="379880" y="3002079"/>
                <a:ext cx="306110" cy="979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cxnSp>
          <p:nvCxnSpPr>
            <p:cNvPr id="15" name="Gerade Verbindung mit Pfeil 14">
              <a:extLst>
                <a:ext uri="{FF2B5EF4-FFF2-40B4-BE49-F238E27FC236}">
                  <a16:creationId xmlns:a16="http://schemas.microsoft.com/office/drawing/2014/main" id="{4772EE32-DA5B-3D3C-4649-779087AD1D69}"/>
                </a:ext>
              </a:extLst>
            </p:cNvPr>
            <p:cNvCxnSpPr/>
            <p:nvPr/>
          </p:nvCxnSpPr>
          <p:spPr>
            <a:xfrm>
              <a:off x="2826914" y="6306278"/>
              <a:ext cx="7054609" cy="0"/>
            </a:xfrm>
            <a:prstGeom prst="straightConnector1">
              <a:avLst/>
            </a:prstGeom>
            <a:ln w="63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 Box 20">
              <a:extLst>
                <a:ext uri="{FF2B5EF4-FFF2-40B4-BE49-F238E27FC236}">
                  <a16:creationId xmlns:a16="http://schemas.microsoft.com/office/drawing/2014/main" id="{38D9A774-C29B-7DF5-C368-8EF46EF2E798}"/>
                </a:ext>
              </a:extLst>
            </p:cNvPr>
            <p:cNvSpPr txBox="1">
              <a:spLocks noChangeArrowheads="1"/>
            </p:cNvSpPr>
            <p:nvPr/>
          </p:nvSpPr>
          <p:spPr bwMode="auto">
            <a:xfrm>
              <a:off x="5489596" y="6111379"/>
              <a:ext cx="1782091" cy="277641"/>
            </a:xfrm>
            <a:prstGeom prst="rect">
              <a:avLst/>
            </a:prstGeom>
            <a:solidFill>
              <a:schemeClr val="bg1"/>
            </a:solidFill>
            <a:ln>
              <a:noFill/>
            </a:ln>
          </p:spPr>
          <p:txBody>
            <a:bodyPr wrap="none" lIns="92075" tIns="46038" rIns="92075" bIns="46038">
              <a:spAutoFit/>
            </a:bodyPr>
            <a:lstStyle>
              <a:lvl1pPr>
                <a:spcAft>
                  <a:spcPct val="0"/>
                </a:spcAft>
                <a:defRPr>
                  <a:solidFill>
                    <a:schemeClr val="tx1"/>
                  </a:solidFill>
                  <a:latin typeface="Arial" charset="0"/>
                </a:defRPr>
              </a:lvl1pPr>
              <a:lvl2pPr marL="742950" indent="-285750">
                <a:spcAft>
                  <a:spcPct val="0"/>
                </a:spcAft>
                <a:defRPr>
                  <a:solidFill>
                    <a:schemeClr val="tx1"/>
                  </a:solidFill>
                  <a:latin typeface="Arial" charset="0"/>
                </a:defRPr>
              </a:lvl2pPr>
              <a:lvl3pPr marL="1143000" indent="-228600">
                <a:spcAft>
                  <a:spcPct val="0"/>
                </a:spcAft>
                <a:defRPr>
                  <a:solidFill>
                    <a:schemeClr val="tx1"/>
                  </a:solidFill>
                  <a:latin typeface="Arial" charset="0"/>
                </a:defRPr>
              </a:lvl3pPr>
              <a:lvl4pPr marL="1600200" indent="-228600">
                <a:spcAft>
                  <a:spcPct val="0"/>
                </a:spcAft>
                <a:defRPr>
                  <a:solidFill>
                    <a:schemeClr val="tx1"/>
                  </a:solidFill>
                  <a:latin typeface="Arial" charset="0"/>
                </a:defRPr>
              </a:lvl4pPr>
              <a:lvl5pPr marL="2057400" indent="-228600">
                <a:spcAft>
                  <a:spcPct val="0"/>
                </a:spcAft>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hangingPunct="0">
                <a:spcBef>
                  <a:spcPct val="50000"/>
                </a:spcBef>
                <a:buSzTx/>
                <a:buFontTx/>
                <a:buNone/>
              </a:pPr>
              <a:r>
                <a:rPr lang="en-GB" sz="1200" b="1" dirty="0">
                  <a:solidFill>
                    <a:srgbClr val="595A59"/>
                  </a:solidFill>
                  <a:latin typeface="+mn-lt"/>
                </a:rPr>
                <a:t>Growth / Profit potential</a:t>
              </a:r>
            </a:p>
          </p:txBody>
        </p:sp>
        <p:sp>
          <p:nvSpPr>
            <p:cNvPr id="17" name="Text Box 25">
              <a:extLst>
                <a:ext uri="{FF2B5EF4-FFF2-40B4-BE49-F238E27FC236}">
                  <a16:creationId xmlns:a16="http://schemas.microsoft.com/office/drawing/2014/main" id="{A5F3AFF4-797C-4784-F5AE-1D009D518C89}"/>
                </a:ext>
              </a:extLst>
            </p:cNvPr>
            <p:cNvSpPr txBox="1">
              <a:spLocks noChangeArrowheads="1"/>
            </p:cNvSpPr>
            <p:nvPr/>
          </p:nvSpPr>
          <p:spPr bwMode="auto">
            <a:xfrm rot="16200000">
              <a:off x="1153681" y="3841988"/>
              <a:ext cx="1681105" cy="277641"/>
            </a:xfrm>
            <a:prstGeom prst="rect">
              <a:avLst/>
            </a:prstGeom>
            <a:solidFill>
              <a:schemeClr val="bg1"/>
            </a:solidFill>
            <a:ln>
              <a:noFill/>
            </a:ln>
          </p:spPr>
          <p:txBody>
            <a:bodyPr wrap="square" lIns="92075" tIns="46038" rIns="92075" bIns="46038">
              <a:spAutoFit/>
            </a:bodyPr>
            <a:lstStyle>
              <a:lvl1pPr>
                <a:spcAft>
                  <a:spcPct val="0"/>
                </a:spcAft>
                <a:defRPr>
                  <a:solidFill>
                    <a:schemeClr val="tx1"/>
                  </a:solidFill>
                  <a:latin typeface="Arial" charset="0"/>
                </a:defRPr>
              </a:lvl1pPr>
              <a:lvl2pPr marL="742950" indent="-285750">
                <a:spcAft>
                  <a:spcPct val="0"/>
                </a:spcAft>
                <a:defRPr>
                  <a:solidFill>
                    <a:schemeClr val="tx1"/>
                  </a:solidFill>
                  <a:latin typeface="Arial" charset="0"/>
                </a:defRPr>
              </a:lvl2pPr>
              <a:lvl3pPr marL="1143000" indent="-228600">
                <a:spcAft>
                  <a:spcPct val="0"/>
                </a:spcAft>
                <a:defRPr>
                  <a:solidFill>
                    <a:schemeClr val="tx1"/>
                  </a:solidFill>
                  <a:latin typeface="Arial" charset="0"/>
                </a:defRPr>
              </a:lvl3pPr>
              <a:lvl4pPr marL="1600200" indent="-228600">
                <a:spcAft>
                  <a:spcPct val="0"/>
                </a:spcAft>
                <a:defRPr>
                  <a:solidFill>
                    <a:schemeClr val="tx1"/>
                  </a:solidFill>
                  <a:latin typeface="Arial" charset="0"/>
                </a:defRPr>
              </a:lvl4pPr>
              <a:lvl5pPr marL="2057400" indent="-228600">
                <a:spcAft>
                  <a:spcPct val="0"/>
                </a:spcAft>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hangingPunct="0">
                <a:spcBef>
                  <a:spcPct val="50000"/>
                </a:spcBef>
                <a:buSzTx/>
                <a:buFontTx/>
                <a:buNone/>
              </a:pPr>
              <a:r>
                <a:rPr lang="en-GB" sz="1200" b="1" dirty="0">
                  <a:solidFill>
                    <a:srgbClr val="595A59"/>
                  </a:solidFill>
                  <a:latin typeface="+mn-lt"/>
                </a:rPr>
                <a:t>Demand</a:t>
              </a:r>
            </a:p>
          </p:txBody>
        </p:sp>
        <p:sp>
          <p:nvSpPr>
            <p:cNvPr id="18" name="Freeform 5">
              <a:extLst>
                <a:ext uri="{FF2B5EF4-FFF2-40B4-BE49-F238E27FC236}">
                  <a16:creationId xmlns:a16="http://schemas.microsoft.com/office/drawing/2014/main" id="{2585AC17-1953-F77C-7F6D-173682E59FD6}"/>
                </a:ext>
              </a:extLst>
            </p:cNvPr>
            <p:cNvSpPr>
              <a:spLocks/>
            </p:cNvSpPr>
            <p:nvPr/>
          </p:nvSpPr>
          <p:spPr bwMode="auto">
            <a:xfrm>
              <a:off x="3877428" y="4157724"/>
              <a:ext cx="713210" cy="503673"/>
            </a:xfrm>
            <a:custGeom>
              <a:avLst/>
              <a:gdLst>
                <a:gd name="T0" fmla="*/ 210 w 306"/>
                <a:gd name="T1" fmla="*/ 21 h 216"/>
                <a:gd name="T2" fmla="*/ 124 w 306"/>
                <a:gd name="T3" fmla="*/ 21 h 216"/>
                <a:gd name="T4" fmla="*/ 72 w 306"/>
                <a:gd name="T5" fmla="*/ 59 h 216"/>
                <a:gd name="T6" fmla="*/ 24 w 306"/>
                <a:gd name="T7" fmla="*/ 72 h 216"/>
                <a:gd name="T8" fmla="*/ 4 w 306"/>
                <a:gd name="T9" fmla="*/ 84 h 216"/>
                <a:gd name="T10" fmla="*/ 62 w 306"/>
                <a:gd name="T11" fmla="*/ 156 h 216"/>
                <a:gd name="T12" fmla="*/ 137 w 306"/>
                <a:gd name="T13" fmla="*/ 158 h 216"/>
                <a:gd name="T14" fmla="*/ 188 w 306"/>
                <a:gd name="T15" fmla="*/ 216 h 216"/>
                <a:gd name="T16" fmla="*/ 296 w 306"/>
                <a:gd name="T17" fmla="*/ 132 h 216"/>
                <a:gd name="T18" fmla="*/ 210 w 306"/>
                <a:gd name="T19" fmla="*/ 2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6" h="216">
                  <a:moveTo>
                    <a:pt x="210" y="21"/>
                  </a:moveTo>
                  <a:cubicBezTo>
                    <a:pt x="159" y="0"/>
                    <a:pt x="132" y="15"/>
                    <a:pt x="124" y="21"/>
                  </a:cubicBezTo>
                  <a:cubicBezTo>
                    <a:pt x="117" y="26"/>
                    <a:pt x="117" y="46"/>
                    <a:pt x="72" y="59"/>
                  </a:cubicBezTo>
                  <a:cubicBezTo>
                    <a:pt x="28" y="72"/>
                    <a:pt x="31" y="72"/>
                    <a:pt x="24" y="72"/>
                  </a:cubicBezTo>
                  <a:cubicBezTo>
                    <a:pt x="16" y="72"/>
                    <a:pt x="7" y="65"/>
                    <a:pt x="4" y="84"/>
                  </a:cubicBezTo>
                  <a:cubicBezTo>
                    <a:pt x="0" y="121"/>
                    <a:pt x="35" y="152"/>
                    <a:pt x="62" y="156"/>
                  </a:cubicBezTo>
                  <a:cubicBezTo>
                    <a:pt x="89" y="160"/>
                    <a:pt x="93" y="139"/>
                    <a:pt x="137" y="158"/>
                  </a:cubicBezTo>
                  <a:cubicBezTo>
                    <a:pt x="181" y="177"/>
                    <a:pt x="188" y="216"/>
                    <a:pt x="188" y="216"/>
                  </a:cubicBezTo>
                  <a:cubicBezTo>
                    <a:pt x="188" y="216"/>
                    <a:pt x="306" y="158"/>
                    <a:pt x="296" y="132"/>
                  </a:cubicBezTo>
                  <a:cubicBezTo>
                    <a:pt x="283" y="97"/>
                    <a:pt x="210" y="21"/>
                    <a:pt x="210" y="21"/>
                  </a:cubicBezTo>
                </a:path>
              </a:pathLst>
            </a:custGeom>
            <a:solidFill>
              <a:srgbClr val="85D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 name="Freeform 6">
              <a:extLst>
                <a:ext uri="{FF2B5EF4-FFF2-40B4-BE49-F238E27FC236}">
                  <a16:creationId xmlns:a16="http://schemas.microsoft.com/office/drawing/2014/main" id="{B896063B-5FCB-412F-AFA0-E656D6968C2B}"/>
                </a:ext>
              </a:extLst>
            </p:cNvPr>
            <p:cNvSpPr>
              <a:spLocks/>
            </p:cNvSpPr>
            <p:nvPr/>
          </p:nvSpPr>
          <p:spPr bwMode="auto">
            <a:xfrm>
              <a:off x="4325029" y="4530560"/>
              <a:ext cx="1975345" cy="1432321"/>
            </a:xfrm>
            <a:custGeom>
              <a:avLst/>
              <a:gdLst>
                <a:gd name="T0" fmla="*/ 121 w 848"/>
                <a:gd name="T1" fmla="*/ 0 h 614"/>
                <a:gd name="T2" fmla="*/ 240 w 848"/>
                <a:gd name="T3" fmla="*/ 79 h 614"/>
                <a:gd name="T4" fmla="*/ 625 w 848"/>
                <a:gd name="T5" fmla="*/ 128 h 614"/>
                <a:gd name="T6" fmla="*/ 665 w 848"/>
                <a:gd name="T7" fmla="*/ 251 h 614"/>
                <a:gd name="T8" fmla="*/ 841 w 848"/>
                <a:gd name="T9" fmla="*/ 394 h 614"/>
                <a:gd name="T10" fmla="*/ 660 w 848"/>
                <a:gd name="T11" fmla="*/ 289 h 614"/>
                <a:gd name="T12" fmla="*/ 742 w 848"/>
                <a:gd name="T13" fmla="*/ 456 h 614"/>
                <a:gd name="T14" fmla="*/ 746 w 848"/>
                <a:gd name="T15" fmla="*/ 614 h 614"/>
                <a:gd name="T16" fmla="*/ 691 w 848"/>
                <a:gd name="T17" fmla="*/ 614 h 614"/>
                <a:gd name="T18" fmla="*/ 701 w 848"/>
                <a:gd name="T19" fmla="*/ 509 h 614"/>
                <a:gd name="T20" fmla="*/ 651 w 848"/>
                <a:gd name="T21" fmla="*/ 417 h 614"/>
                <a:gd name="T22" fmla="*/ 646 w 848"/>
                <a:gd name="T23" fmla="*/ 614 h 614"/>
                <a:gd name="T24" fmla="*/ 584 w 848"/>
                <a:gd name="T25" fmla="*/ 614 h 614"/>
                <a:gd name="T26" fmla="*/ 617 w 848"/>
                <a:gd name="T27" fmla="*/ 547 h 614"/>
                <a:gd name="T28" fmla="*/ 576 w 848"/>
                <a:gd name="T29" fmla="*/ 420 h 614"/>
                <a:gd name="T30" fmla="*/ 444 w 848"/>
                <a:gd name="T31" fmla="*/ 289 h 614"/>
                <a:gd name="T32" fmla="*/ 207 w 848"/>
                <a:gd name="T33" fmla="*/ 389 h 614"/>
                <a:gd name="T34" fmla="*/ 160 w 848"/>
                <a:gd name="T35" fmla="*/ 614 h 614"/>
                <a:gd name="T36" fmla="*/ 108 w 848"/>
                <a:gd name="T37" fmla="*/ 614 h 614"/>
                <a:gd name="T38" fmla="*/ 133 w 848"/>
                <a:gd name="T39" fmla="*/ 417 h 614"/>
                <a:gd name="T40" fmla="*/ 120 w 848"/>
                <a:gd name="T41" fmla="*/ 372 h 614"/>
                <a:gd name="T42" fmla="*/ 77 w 848"/>
                <a:gd name="T43" fmla="*/ 614 h 614"/>
                <a:gd name="T44" fmla="*/ 29 w 848"/>
                <a:gd name="T45" fmla="*/ 614 h 614"/>
                <a:gd name="T46" fmla="*/ 47 w 848"/>
                <a:gd name="T47" fmla="*/ 265 h 614"/>
                <a:gd name="T48" fmla="*/ 8 w 848"/>
                <a:gd name="T49" fmla="*/ 124 h 614"/>
                <a:gd name="T50" fmla="*/ 121 w 848"/>
                <a:gd name="T51" fmla="*/ 0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48" h="614">
                  <a:moveTo>
                    <a:pt x="121" y="0"/>
                  </a:moveTo>
                  <a:cubicBezTo>
                    <a:pt x="123" y="10"/>
                    <a:pt x="180" y="67"/>
                    <a:pt x="240" y="79"/>
                  </a:cubicBezTo>
                  <a:cubicBezTo>
                    <a:pt x="299" y="90"/>
                    <a:pt x="587" y="68"/>
                    <a:pt x="625" y="128"/>
                  </a:cubicBezTo>
                  <a:cubicBezTo>
                    <a:pt x="664" y="188"/>
                    <a:pt x="661" y="243"/>
                    <a:pt x="665" y="251"/>
                  </a:cubicBezTo>
                  <a:cubicBezTo>
                    <a:pt x="707" y="335"/>
                    <a:pt x="848" y="389"/>
                    <a:pt x="841" y="394"/>
                  </a:cubicBezTo>
                  <a:cubicBezTo>
                    <a:pt x="831" y="399"/>
                    <a:pt x="766" y="398"/>
                    <a:pt x="660" y="289"/>
                  </a:cubicBezTo>
                  <a:cubicBezTo>
                    <a:pt x="633" y="261"/>
                    <a:pt x="727" y="439"/>
                    <a:pt x="742" y="456"/>
                  </a:cubicBezTo>
                  <a:cubicBezTo>
                    <a:pt x="762" y="479"/>
                    <a:pt x="749" y="603"/>
                    <a:pt x="746" y="614"/>
                  </a:cubicBezTo>
                  <a:cubicBezTo>
                    <a:pt x="691" y="614"/>
                    <a:pt x="691" y="614"/>
                    <a:pt x="691" y="614"/>
                  </a:cubicBezTo>
                  <a:cubicBezTo>
                    <a:pt x="691" y="614"/>
                    <a:pt x="719" y="555"/>
                    <a:pt x="701" y="509"/>
                  </a:cubicBezTo>
                  <a:cubicBezTo>
                    <a:pt x="686" y="469"/>
                    <a:pt x="651" y="417"/>
                    <a:pt x="651" y="417"/>
                  </a:cubicBezTo>
                  <a:cubicBezTo>
                    <a:pt x="651" y="417"/>
                    <a:pt x="684" y="537"/>
                    <a:pt x="646" y="614"/>
                  </a:cubicBezTo>
                  <a:cubicBezTo>
                    <a:pt x="584" y="614"/>
                    <a:pt x="584" y="614"/>
                    <a:pt x="584" y="614"/>
                  </a:cubicBezTo>
                  <a:cubicBezTo>
                    <a:pt x="584" y="614"/>
                    <a:pt x="614" y="568"/>
                    <a:pt x="617" y="547"/>
                  </a:cubicBezTo>
                  <a:cubicBezTo>
                    <a:pt x="621" y="526"/>
                    <a:pt x="623" y="475"/>
                    <a:pt x="576" y="420"/>
                  </a:cubicBezTo>
                  <a:cubicBezTo>
                    <a:pt x="529" y="365"/>
                    <a:pt x="473" y="290"/>
                    <a:pt x="444" y="289"/>
                  </a:cubicBezTo>
                  <a:cubicBezTo>
                    <a:pt x="389" y="286"/>
                    <a:pt x="260" y="338"/>
                    <a:pt x="207" y="389"/>
                  </a:cubicBezTo>
                  <a:cubicBezTo>
                    <a:pt x="179" y="415"/>
                    <a:pt x="162" y="573"/>
                    <a:pt x="160" y="614"/>
                  </a:cubicBezTo>
                  <a:cubicBezTo>
                    <a:pt x="108" y="614"/>
                    <a:pt x="108" y="614"/>
                    <a:pt x="108" y="614"/>
                  </a:cubicBezTo>
                  <a:cubicBezTo>
                    <a:pt x="108" y="614"/>
                    <a:pt x="138" y="384"/>
                    <a:pt x="133" y="417"/>
                  </a:cubicBezTo>
                  <a:cubicBezTo>
                    <a:pt x="130" y="434"/>
                    <a:pt x="138" y="367"/>
                    <a:pt x="120" y="372"/>
                  </a:cubicBezTo>
                  <a:cubicBezTo>
                    <a:pt x="105" y="376"/>
                    <a:pt x="77" y="614"/>
                    <a:pt x="77" y="614"/>
                  </a:cubicBezTo>
                  <a:cubicBezTo>
                    <a:pt x="29" y="614"/>
                    <a:pt x="29" y="614"/>
                    <a:pt x="29" y="614"/>
                  </a:cubicBezTo>
                  <a:cubicBezTo>
                    <a:pt x="29" y="614"/>
                    <a:pt x="73" y="333"/>
                    <a:pt x="47" y="265"/>
                  </a:cubicBezTo>
                  <a:cubicBezTo>
                    <a:pt x="27" y="211"/>
                    <a:pt x="0" y="162"/>
                    <a:pt x="8" y="124"/>
                  </a:cubicBezTo>
                  <a:cubicBezTo>
                    <a:pt x="20" y="65"/>
                    <a:pt x="121" y="0"/>
                    <a:pt x="121" y="0"/>
                  </a:cubicBezTo>
                </a:path>
              </a:pathLst>
            </a:custGeom>
            <a:solidFill>
              <a:srgbClr val="85D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14">
              <a:extLst>
                <a:ext uri="{FF2B5EF4-FFF2-40B4-BE49-F238E27FC236}">
                  <a16:creationId xmlns:a16="http://schemas.microsoft.com/office/drawing/2014/main" id="{ABB5ABD9-B7A3-026B-1071-DBE0B0C59493}"/>
                </a:ext>
              </a:extLst>
            </p:cNvPr>
            <p:cNvSpPr>
              <a:spLocks/>
            </p:cNvSpPr>
            <p:nvPr/>
          </p:nvSpPr>
          <p:spPr bwMode="auto">
            <a:xfrm>
              <a:off x="8475110" y="2153439"/>
              <a:ext cx="1851534" cy="1762165"/>
            </a:xfrm>
            <a:custGeom>
              <a:avLst/>
              <a:gdLst>
                <a:gd name="T0" fmla="*/ 809 w 1616"/>
                <a:gd name="T1" fmla="*/ 0 h 1538"/>
                <a:gd name="T2" fmla="*/ 586 w 1616"/>
                <a:gd name="T3" fmla="*/ 543 h 1538"/>
                <a:gd name="T4" fmla="*/ 0 w 1616"/>
                <a:gd name="T5" fmla="*/ 586 h 1538"/>
                <a:gd name="T6" fmla="*/ 448 w 1616"/>
                <a:gd name="T7" fmla="*/ 966 h 1538"/>
                <a:gd name="T8" fmla="*/ 308 w 1616"/>
                <a:gd name="T9" fmla="*/ 1538 h 1538"/>
                <a:gd name="T10" fmla="*/ 809 w 1616"/>
                <a:gd name="T11" fmla="*/ 1229 h 1538"/>
                <a:gd name="T12" fmla="*/ 1307 w 1616"/>
                <a:gd name="T13" fmla="*/ 1538 h 1538"/>
                <a:gd name="T14" fmla="*/ 1167 w 1616"/>
                <a:gd name="T15" fmla="*/ 966 h 1538"/>
                <a:gd name="T16" fmla="*/ 1616 w 1616"/>
                <a:gd name="T17" fmla="*/ 586 h 1538"/>
                <a:gd name="T18" fmla="*/ 1029 w 1616"/>
                <a:gd name="T19" fmla="*/ 543 h 1538"/>
                <a:gd name="T20" fmla="*/ 809 w 1616"/>
                <a:gd name="T21" fmla="*/ 0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6" h="1538">
                  <a:moveTo>
                    <a:pt x="809" y="0"/>
                  </a:moveTo>
                  <a:lnTo>
                    <a:pt x="586" y="543"/>
                  </a:lnTo>
                  <a:lnTo>
                    <a:pt x="0" y="586"/>
                  </a:lnTo>
                  <a:lnTo>
                    <a:pt x="448" y="966"/>
                  </a:lnTo>
                  <a:lnTo>
                    <a:pt x="308" y="1538"/>
                  </a:lnTo>
                  <a:lnTo>
                    <a:pt x="809" y="1229"/>
                  </a:lnTo>
                  <a:lnTo>
                    <a:pt x="1307" y="1538"/>
                  </a:lnTo>
                  <a:lnTo>
                    <a:pt x="1167" y="966"/>
                  </a:lnTo>
                  <a:lnTo>
                    <a:pt x="1616" y="586"/>
                  </a:lnTo>
                  <a:lnTo>
                    <a:pt x="1029" y="543"/>
                  </a:lnTo>
                  <a:lnTo>
                    <a:pt x="809" y="0"/>
                  </a:lnTo>
                  <a:close/>
                </a:path>
              </a:pathLst>
            </a:custGeom>
            <a:solidFill>
              <a:srgbClr val="F27954"/>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1" name="Freeform 18">
              <a:extLst>
                <a:ext uri="{FF2B5EF4-FFF2-40B4-BE49-F238E27FC236}">
                  <a16:creationId xmlns:a16="http://schemas.microsoft.com/office/drawing/2014/main" id="{892A535B-91CA-F981-BF51-19D6BAE2A8F5}"/>
                </a:ext>
              </a:extLst>
            </p:cNvPr>
            <p:cNvSpPr>
              <a:spLocks noEditPoints="1"/>
            </p:cNvSpPr>
            <p:nvPr/>
          </p:nvSpPr>
          <p:spPr bwMode="auto">
            <a:xfrm>
              <a:off x="5122545" y="2112697"/>
              <a:ext cx="1123507" cy="1775061"/>
            </a:xfrm>
            <a:custGeom>
              <a:avLst/>
              <a:gdLst>
                <a:gd name="T0" fmla="*/ 263 w 474"/>
                <a:gd name="T1" fmla="*/ 590 h 750"/>
                <a:gd name="T2" fmla="*/ 195 w 474"/>
                <a:gd name="T3" fmla="*/ 562 h 750"/>
                <a:gd name="T4" fmla="*/ 126 w 474"/>
                <a:gd name="T5" fmla="*/ 590 h 750"/>
                <a:gd name="T6" fmla="*/ 97 w 474"/>
                <a:gd name="T7" fmla="*/ 656 h 750"/>
                <a:gd name="T8" fmla="*/ 126 w 474"/>
                <a:gd name="T9" fmla="*/ 722 h 750"/>
                <a:gd name="T10" fmla="*/ 195 w 474"/>
                <a:gd name="T11" fmla="*/ 750 h 750"/>
                <a:gd name="T12" fmla="*/ 263 w 474"/>
                <a:gd name="T13" fmla="*/ 722 h 750"/>
                <a:gd name="T14" fmla="*/ 292 w 474"/>
                <a:gd name="T15" fmla="*/ 656 h 750"/>
                <a:gd name="T16" fmla="*/ 263 w 474"/>
                <a:gd name="T17" fmla="*/ 590 h 750"/>
                <a:gd name="T18" fmla="*/ 406 w 474"/>
                <a:gd name="T19" fmla="*/ 58 h 750"/>
                <a:gd name="T20" fmla="*/ 226 w 474"/>
                <a:gd name="T21" fmla="*/ 0 h 750"/>
                <a:gd name="T22" fmla="*/ 66 w 474"/>
                <a:gd name="T23" fmla="*/ 41 h 750"/>
                <a:gd name="T24" fmla="*/ 0 w 474"/>
                <a:gd name="T25" fmla="*/ 139 h 750"/>
                <a:gd name="T26" fmla="*/ 22 w 474"/>
                <a:gd name="T27" fmla="*/ 199 h 750"/>
                <a:gd name="T28" fmla="*/ 83 w 474"/>
                <a:gd name="T29" fmla="*/ 223 h 750"/>
                <a:gd name="T30" fmla="*/ 147 w 474"/>
                <a:gd name="T31" fmla="*/ 204 h 750"/>
                <a:gd name="T32" fmla="*/ 170 w 474"/>
                <a:gd name="T33" fmla="*/ 149 h 750"/>
                <a:gd name="T34" fmla="*/ 163 w 474"/>
                <a:gd name="T35" fmla="*/ 102 h 750"/>
                <a:gd name="T36" fmla="*/ 151 w 474"/>
                <a:gd name="T37" fmla="*/ 60 h 750"/>
                <a:gd name="T38" fmla="*/ 182 w 474"/>
                <a:gd name="T39" fmla="*/ 46 h 750"/>
                <a:gd name="T40" fmla="*/ 219 w 474"/>
                <a:gd name="T41" fmla="*/ 42 h 750"/>
                <a:gd name="T42" fmla="*/ 297 w 474"/>
                <a:gd name="T43" fmla="*/ 75 h 750"/>
                <a:gd name="T44" fmla="*/ 327 w 474"/>
                <a:gd name="T45" fmla="*/ 164 h 750"/>
                <a:gd name="T46" fmla="*/ 285 w 474"/>
                <a:gd name="T47" fmla="*/ 273 h 750"/>
                <a:gd name="T48" fmla="*/ 170 w 474"/>
                <a:gd name="T49" fmla="*/ 320 h 750"/>
                <a:gd name="T50" fmla="*/ 170 w 474"/>
                <a:gd name="T51" fmla="*/ 517 h 750"/>
                <a:gd name="T52" fmla="*/ 215 w 474"/>
                <a:gd name="T53" fmla="*/ 517 h 750"/>
                <a:gd name="T54" fmla="*/ 218 w 474"/>
                <a:gd name="T55" fmla="*/ 448 h 750"/>
                <a:gd name="T56" fmla="*/ 405 w 474"/>
                <a:gd name="T57" fmla="*/ 375 h 750"/>
                <a:gd name="T58" fmla="*/ 474 w 474"/>
                <a:gd name="T59" fmla="*/ 210 h 750"/>
                <a:gd name="T60" fmla="*/ 406 w 474"/>
                <a:gd name="T61" fmla="*/ 58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74" h="750">
                  <a:moveTo>
                    <a:pt x="263" y="590"/>
                  </a:moveTo>
                  <a:cubicBezTo>
                    <a:pt x="244" y="571"/>
                    <a:pt x="221" y="562"/>
                    <a:pt x="195" y="562"/>
                  </a:cubicBezTo>
                  <a:cubicBezTo>
                    <a:pt x="169" y="562"/>
                    <a:pt x="146" y="571"/>
                    <a:pt x="126" y="590"/>
                  </a:cubicBezTo>
                  <a:cubicBezTo>
                    <a:pt x="107" y="608"/>
                    <a:pt x="97" y="631"/>
                    <a:pt x="97" y="656"/>
                  </a:cubicBezTo>
                  <a:cubicBezTo>
                    <a:pt x="97" y="682"/>
                    <a:pt x="107" y="704"/>
                    <a:pt x="126" y="722"/>
                  </a:cubicBezTo>
                  <a:cubicBezTo>
                    <a:pt x="146" y="741"/>
                    <a:pt x="169" y="750"/>
                    <a:pt x="195" y="750"/>
                  </a:cubicBezTo>
                  <a:cubicBezTo>
                    <a:pt x="221" y="750"/>
                    <a:pt x="244" y="741"/>
                    <a:pt x="263" y="722"/>
                  </a:cubicBezTo>
                  <a:cubicBezTo>
                    <a:pt x="282" y="704"/>
                    <a:pt x="292" y="682"/>
                    <a:pt x="292" y="656"/>
                  </a:cubicBezTo>
                  <a:cubicBezTo>
                    <a:pt x="292" y="631"/>
                    <a:pt x="282" y="608"/>
                    <a:pt x="263" y="590"/>
                  </a:cubicBezTo>
                  <a:moveTo>
                    <a:pt x="406" y="58"/>
                  </a:moveTo>
                  <a:cubicBezTo>
                    <a:pt x="360" y="19"/>
                    <a:pt x="300" y="0"/>
                    <a:pt x="226" y="0"/>
                  </a:cubicBezTo>
                  <a:cubicBezTo>
                    <a:pt x="164" y="0"/>
                    <a:pt x="111" y="14"/>
                    <a:pt x="66" y="41"/>
                  </a:cubicBezTo>
                  <a:cubicBezTo>
                    <a:pt x="22" y="68"/>
                    <a:pt x="0" y="101"/>
                    <a:pt x="0" y="139"/>
                  </a:cubicBezTo>
                  <a:cubicBezTo>
                    <a:pt x="0" y="163"/>
                    <a:pt x="7" y="183"/>
                    <a:pt x="22" y="199"/>
                  </a:cubicBezTo>
                  <a:cubicBezTo>
                    <a:pt x="37" y="215"/>
                    <a:pt x="57" y="223"/>
                    <a:pt x="83" y="223"/>
                  </a:cubicBezTo>
                  <a:cubicBezTo>
                    <a:pt x="110" y="223"/>
                    <a:pt x="131" y="217"/>
                    <a:pt x="147" y="204"/>
                  </a:cubicBezTo>
                  <a:cubicBezTo>
                    <a:pt x="162" y="191"/>
                    <a:pt x="170" y="173"/>
                    <a:pt x="170" y="149"/>
                  </a:cubicBezTo>
                  <a:cubicBezTo>
                    <a:pt x="170" y="135"/>
                    <a:pt x="167" y="119"/>
                    <a:pt x="163" y="102"/>
                  </a:cubicBezTo>
                  <a:cubicBezTo>
                    <a:pt x="158" y="85"/>
                    <a:pt x="154" y="71"/>
                    <a:pt x="151" y="60"/>
                  </a:cubicBezTo>
                  <a:cubicBezTo>
                    <a:pt x="161" y="54"/>
                    <a:pt x="171" y="49"/>
                    <a:pt x="182" y="46"/>
                  </a:cubicBezTo>
                  <a:cubicBezTo>
                    <a:pt x="193" y="44"/>
                    <a:pt x="205" y="42"/>
                    <a:pt x="219" y="42"/>
                  </a:cubicBezTo>
                  <a:cubicBezTo>
                    <a:pt x="252" y="42"/>
                    <a:pt x="278" y="53"/>
                    <a:pt x="297" y="75"/>
                  </a:cubicBezTo>
                  <a:cubicBezTo>
                    <a:pt x="317" y="97"/>
                    <a:pt x="327" y="127"/>
                    <a:pt x="327" y="164"/>
                  </a:cubicBezTo>
                  <a:cubicBezTo>
                    <a:pt x="327" y="210"/>
                    <a:pt x="313" y="246"/>
                    <a:pt x="285" y="273"/>
                  </a:cubicBezTo>
                  <a:cubicBezTo>
                    <a:pt x="257" y="300"/>
                    <a:pt x="219" y="316"/>
                    <a:pt x="170" y="320"/>
                  </a:cubicBezTo>
                  <a:cubicBezTo>
                    <a:pt x="170" y="517"/>
                    <a:pt x="170" y="517"/>
                    <a:pt x="170" y="517"/>
                  </a:cubicBezTo>
                  <a:cubicBezTo>
                    <a:pt x="215" y="517"/>
                    <a:pt x="215" y="517"/>
                    <a:pt x="215" y="517"/>
                  </a:cubicBezTo>
                  <a:cubicBezTo>
                    <a:pt x="218" y="448"/>
                    <a:pt x="218" y="448"/>
                    <a:pt x="218" y="448"/>
                  </a:cubicBezTo>
                  <a:cubicBezTo>
                    <a:pt x="296" y="442"/>
                    <a:pt x="358" y="418"/>
                    <a:pt x="405" y="375"/>
                  </a:cubicBezTo>
                  <a:cubicBezTo>
                    <a:pt x="451" y="333"/>
                    <a:pt x="474" y="278"/>
                    <a:pt x="474" y="210"/>
                  </a:cubicBezTo>
                  <a:cubicBezTo>
                    <a:pt x="474" y="147"/>
                    <a:pt x="452" y="96"/>
                    <a:pt x="406" y="58"/>
                  </a:cubicBezTo>
                </a:path>
              </a:pathLst>
            </a:custGeom>
            <a:solidFill>
              <a:srgbClr val="79527B"/>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2" name="Freeform 5">
              <a:extLst>
                <a:ext uri="{FF2B5EF4-FFF2-40B4-BE49-F238E27FC236}">
                  <a16:creationId xmlns:a16="http://schemas.microsoft.com/office/drawing/2014/main" id="{9E165737-F752-3F29-023E-4175B0ACD165}"/>
                </a:ext>
              </a:extLst>
            </p:cNvPr>
            <p:cNvSpPr>
              <a:spLocks/>
            </p:cNvSpPr>
            <p:nvPr/>
          </p:nvSpPr>
          <p:spPr bwMode="auto">
            <a:xfrm>
              <a:off x="7438195" y="4141465"/>
              <a:ext cx="2829907" cy="1813505"/>
            </a:xfrm>
            <a:custGeom>
              <a:avLst/>
              <a:gdLst>
                <a:gd name="T0" fmla="*/ 453 w 1254"/>
                <a:gd name="T1" fmla="*/ 472 h 802"/>
                <a:gd name="T2" fmla="*/ 477 w 1254"/>
                <a:gd name="T3" fmla="*/ 762 h 802"/>
                <a:gd name="T4" fmla="*/ 460 w 1254"/>
                <a:gd name="T5" fmla="*/ 802 h 802"/>
                <a:gd name="T6" fmla="*/ 519 w 1254"/>
                <a:gd name="T7" fmla="*/ 802 h 802"/>
                <a:gd name="T8" fmla="*/ 548 w 1254"/>
                <a:gd name="T9" fmla="*/ 802 h 802"/>
                <a:gd name="T10" fmla="*/ 560 w 1254"/>
                <a:gd name="T11" fmla="*/ 541 h 802"/>
                <a:gd name="T12" fmla="*/ 729 w 1254"/>
                <a:gd name="T13" fmla="*/ 523 h 802"/>
                <a:gd name="T14" fmla="*/ 915 w 1254"/>
                <a:gd name="T15" fmla="*/ 469 h 802"/>
                <a:gd name="T16" fmla="*/ 960 w 1254"/>
                <a:gd name="T17" fmla="*/ 528 h 802"/>
                <a:gd name="T18" fmla="*/ 1048 w 1254"/>
                <a:gd name="T19" fmla="*/ 566 h 802"/>
                <a:gd name="T20" fmla="*/ 1023 w 1254"/>
                <a:gd name="T21" fmla="*/ 712 h 802"/>
                <a:gd name="T22" fmla="*/ 975 w 1254"/>
                <a:gd name="T23" fmla="*/ 802 h 802"/>
                <a:gd name="T24" fmla="*/ 1037 w 1254"/>
                <a:gd name="T25" fmla="*/ 802 h 802"/>
                <a:gd name="T26" fmla="*/ 1119 w 1254"/>
                <a:gd name="T27" fmla="*/ 605 h 802"/>
                <a:gd name="T28" fmla="*/ 1126 w 1254"/>
                <a:gd name="T29" fmla="*/ 802 h 802"/>
                <a:gd name="T30" fmla="*/ 1181 w 1254"/>
                <a:gd name="T31" fmla="*/ 802 h 802"/>
                <a:gd name="T32" fmla="*/ 1191 w 1254"/>
                <a:gd name="T33" fmla="*/ 397 h 802"/>
                <a:gd name="T34" fmla="*/ 1205 w 1254"/>
                <a:gd name="T35" fmla="*/ 268 h 802"/>
                <a:gd name="T36" fmla="*/ 1211 w 1254"/>
                <a:gd name="T37" fmla="*/ 569 h 802"/>
                <a:gd name="T38" fmla="*/ 1234 w 1254"/>
                <a:gd name="T39" fmla="*/ 545 h 802"/>
                <a:gd name="T40" fmla="*/ 1229 w 1254"/>
                <a:gd name="T41" fmla="*/ 172 h 802"/>
                <a:gd name="T42" fmla="*/ 1117 w 1254"/>
                <a:gd name="T43" fmla="*/ 71 h 802"/>
                <a:gd name="T44" fmla="*/ 460 w 1254"/>
                <a:gd name="T45" fmla="*/ 76 h 802"/>
                <a:gd name="T46" fmla="*/ 125 w 1254"/>
                <a:gd name="T47" fmla="*/ 41 h 802"/>
                <a:gd name="T48" fmla="*/ 97 w 1254"/>
                <a:gd name="T49" fmla="*/ 0 h 802"/>
                <a:gd name="T50" fmla="*/ 92 w 1254"/>
                <a:gd name="T51" fmla="*/ 62 h 802"/>
                <a:gd name="T52" fmla="*/ 80 w 1254"/>
                <a:gd name="T53" fmla="*/ 126 h 802"/>
                <a:gd name="T54" fmla="*/ 70 w 1254"/>
                <a:gd name="T55" fmla="*/ 169 h 802"/>
                <a:gd name="T56" fmla="*/ 37 w 1254"/>
                <a:gd name="T57" fmla="*/ 251 h 802"/>
                <a:gd name="T58" fmla="*/ 1 w 1254"/>
                <a:gd name="T59" fmla="*/ 293 h 802"/>
                <a:gd name="T60" fmla="*/ 73 w 1254"/>
                <a:gd name="T61" fmla="*/ 334 h 802"/>
                <a:gd name="T62" fmla="*/ 105 w 1254"/>
                <a:gd name="T63" fmla="*/ 312 h 802"/>
                <a:gd name="T64" fmla="*/ 226 w 1254"/>
                <a:gd name="T65" fmla="*/ 281 h 802"/>
                <a:gd name="T66" fmla="*/ 453 w 1254"/>
                <a:gd name="T67" fmla="*/ 472 h 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54" h="802">
                  <a:moveTo>
                    <a:pt x="453" y="472"/>
                  </a:moveTo>
                  <a:cubicBezTo>
                    <a:pt x="474" y="492"/>
                    <a:pt x="508" y="554"/>
                    <a:pt x="477" y="762"/>
                  </a:cubicBezTo>
                  <a:cubicBezTo>
                    <a:pt x="475" y="780"/>
                    <a:pt x="456" y="793"/>
                    <a:pt x="460" y="802"/>
                  </a:cubicBezTo>
                  <a:cubicBezTo>
                    <a:pt x="460" y="802"/>
                    <a:pt x="484" y="802"/>
                    <a:pt x="519" y="802"/>
                  </a:cubicBezTo>
                  <a:cubicBezTo>
                    <a:pt x="548" y="802"/>
                    <a:pt x="548" y="802"/>
                    <a:pt x="548" y="802"/>
                  </a:cubicBezTo>
                  <a:cubicBezTo>
                    <a:pt x="564" y="802"/>
                    <a:pt x="561" y="556"/>
                    <a:pt x="560" y="541"/>
                  </a:cubicBezTo>
                  <a:cubicBezTo>
                    <a:pt x="558" y="505"/>
                    <a:pt x="630" y="545"/>
                    <a:pt x="729" y="523"/>
                  </a:cubicBezTo>
                  <a:cubicBezTo>
                    <a:pt x="810" y="505"/>
                    <a:pt x="902" y="481"/>
                    <a:pt x="915" y="469"/>
                  </a:cubicBezTo>
                  <a:cubicBezTo>
                    <a:pt x="929" y="458"/>
                    <a:pt x="932" y="503"/>
                    <a:pt x="960" y="528"/>
                  </a:cubicBezTo>
                  <a:cubicBezTo>
                    <a:pt x="988" y="553"/>
                    <a:pt x="1017" y="566"/>
                    <a:pt x="1048" y="566"/>
                  </a:cubicBezTo>
                  <a:cubicBezTo>
                    <a:pt x="1080" y="566"/>
                    <a:pt x="1053" y="659"/>
                    <a:pt x="1023" y="712"/>
                  </a:cubicBezTo>
                  <a:cubicBezTo>
                    <a:pt x="993" y="765"/>
                    <a:pt x="975" y="802"/>
                    <a:pt x="975" y="802"/>
                  </a:cubicBezTo>
                  <a:cubicBezTo>
                    <a:pt x="1037" y="802"/>
                    <a:pt x="1037" y="802"/>
                    <a:pt x="1037" y="802"/>
                  </a:cubicBezTo>
                  <a:cubicBezTo>
                    <a:pt x="1037" y="802"/>
                    <a:pt x="1105" y="634"/>
                    <a:pt x="1119" y="605"/>
                  </a:cubicBezTo>
                  <a:cubicBezTo>
                    <a:pt x="1133" y="575"/>
                    <a:pt x="1126" y="771"/>
                    <a:pt x="1126" y="802"/>
                  </a:cubicBezTo>
                  <a:cubicBezTo>
                    <a:pt x="1181" y="802"/>
                    <a:pt x="1181" y="802"/>
                    <a:pt x="1181" y="802"/>
                  </a:cubicBezTo>
                  <a:cubicBezTo>
                    <a:pt x="1182" y="708"/>
                    <a:pt x="1184" y="462"/>
                    <a:pt x="1191" y="397"/>
                  </a:cubicBezTo>
                  <a:cubicBezTo>
                    <a:pt x="1195" y="358"/>
                    <a:pt x="1197" y="262"/>
                    <a:pt x="1205" y="268"/>
                  </a:cubicBezTo>
                  <a:cubicBezTo>
                    <a:pt x="1210" y="272"/>
                    <a:pt x="1192" y="483"/>
                    <a:pt x="1211" y="569"/>
                  </a:cubicBezTo>
                  <a:cubicBezTo>
                    <a:pt x="1220" y="611"/>
                    <a:pt x="1243" y="569"/>
                    <a:pt x="1234" y="545"/>
                  </a:cubicBezTo>
                  <a:cubicBezTo>
                    <a:pt x="1217" y="496"/>
                    <a:pt x="1254" y="236"/>
                    <a:pt x="1229" y="172"/>
                  </a:cubicBezTo>
                  <a:cubicBezTo>
                    <a:pt x="1210" y="124"/>
                    <a:pt x="1243" y="71"/>
                    <a:pt x="1117" y="71"/>
                  </a:cubicBezTo>
                  <a:cubicBezTo>
                    <a:pt x="991" y="71"/>
                    <a:pt x="528" y="78"/>
                    <a:pt x="460" y="76"/>
                  </a:cubicBezTo>
                  <a:cubicBezTo>
                    <a:pt x="325" y="71"/>
                    <a:pt x="172" y="53"/>
                    <a:pt x="125" y="41"/>
                  </a:cubicBezTo>
                  <a:cubicBezTo>
                    <a:pt x="106" y="36"/>
                    <a:pt x="123" y="3"/>
                    <a:pt x="97" y="0"/>
                  </a:cubicBezTo>
                  <a:cubicBezTo>
                    <a:pt x="97" y="0"/>
                    <a:pt x="90" y="50"/>
                    <a:pt x="92" y="62"/>
                  </a:cubicBezTo>
                  <a:cubicBezTo>
                    <a:pt x="93" y="74"/>
                    <a:pt x="88" y="116"/>
                    <a:pt x="80" y="126"/>
                  </a:cubicBezTo>
                  <a:cubicBezTo>
                    <a:pt x="73" y="135"/>
                    <a:pt x="66" y="145"/>
                    <a:pt x="70" y="169"/>
                  </a:cubicBezTo>
                  <a:cubicBezTo>
                    <a:pt x="74" y="194"/>
                    <a:pt x="44" y="226"/>
                    <a:pt x="37" y="251"/>
                  </a:cubicBezTo>
                  <a:cubicBezTo>
                    <a:pt x="30" y="277"/>
                    <a:pt x="3" y="273"/>
                    <a:pt x="1" y="293"/>
                  </a:cubicBezTo>
                  <a:cubicBezTo>
                    <a:pt x="0" y="313"/>
                    <a:pt x="45" y="335"/>
                    <a:pt x="73" y="334"/>
                  </a:cubicBezTo>
                  <a:cubicBezTo>
                    <a:pt x="101" y="334"/>
                    <a:pt x="93" y="320"/>
                    <a:pt x="105" y="312"/>
                  </a:cubicBezTo>
                  <a:cubicBezTo>
                    <a:pt x="118" y="305"/>
                    <a:pt x="167" y="311"/>
                    <a:pt x="226" y="281"/>
                  </a:cubicBezTo>
                  <a:cubicBezTo>
                    <a:pt x="261" y="259"/>
                    <a:pt x="436" y="455"/>
                    <a:pt x="453" y="472"/>
                  </a:cubicBezTo>
                </a:path>
              </a:pathLst>
            </a:custGeom>
            <a:solidFill>
              <a:srgbClr val="9163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6">
              <a:extLst>
                <a:ext uri="{FF2B5EF4-FFF2-40B4-BE49-F238E27FC236}">
                  <a16:creationId xmlns:a16="http://schemas.microsoft.com/office/drawing/2014/main" id="{B7E6A3B4-7E28-C9A6-3D94-C1E24B7F397B}"/>
                </a:ext>
              </a:extLst>
            </p:cNvPr>
            <p:cNvSpPr>
              <a:spLocks/>
            </p:cNvSpPr>
            <p:nvPr/>
          </p:nvSpPr>
          <p:spPr bwMode="auto">
            <a:xfrm>
              <a:off x="7527821" y="4217743"/>
              <a:ext cx="90580" cy="102022"/>
            </a:xfrm>
            <a:custGeom>
              <a:avLst/>
              <a:gdLst>
                <a:gd name="T0" fmla="*/ 0 w 40"/>
                <a:gd name="T1" fmla="*/ 0 h 45"/>
                <a:gd name="T2" fmla="*/ 38 w 40"/>
                <a:gd name="T3" fmla="*/ 45 h 45"/>
                <a:gd name="T4" fmla="*/ 39 w 40"/>
                <a:gd name="T5" fmla="*/ 15 h 45"/>
                <a:gd name="T6" fmla="*/ 0 w 40"/>
                <a:gd name="T7" fmla="*/ 0 h 45"/>
              </a:gdLst>
              <a:ahLst/>
              <a:cxnLst>
                <a:cxn ang="0">
                  <a:pos x="T0" y="T1"/>
                </a:cxn>
                <a:cxn ang="0">
                  <a:pos x="T2" y="T3"/>
                </a:cxn>
                <a:cxn ang="0">
                  <a:pos x="T4" y="T5"/>
                </a:cxn>
                <a:cxn ang="0">
                  <a:pos x="T6" y="T7"/>
                </a:cxn>
              </a:cxnLst>
              <a:rect l="0" t="0" r="r" b="b"/>
              <a:pathLst>
                <a:path w="40" h="45">
                  <a:moveTo>
                    <a:pt x="0" y="0"/>
                  </a:moveTo>
                  <a:cubicBezTo>
                    <a:pt x="6" y="35"/>
                    <a:pt x="38" y="45"/>
                    <a:pt x="38" y="45"/>
                  </a:cubicBezTo>
                  <a:cubicBezTo>
                    <a:pt x="38" y="45"/>
                    <a:pt x="40" y="23"/>
                    <a:pt x="39" y="15"/>
                  </a:cubicBezTo>
                  <a:cubicBezTo>
                    <a:pt x="38" y="6"/>
                    <a:pt x="0" y="0"/>
                    <a:pt x="0" y="0"/>
                  </a:cubicBezTo>
                </a:path>
              </a:pathLst>
            </a:custGeom>
            <a:solidFill>
              <a:srgbClr val="9163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aphicFrame>
          <p:nvGraphicFramePr>
            <p:cNvPr id="24" name="Inhaltsplatzhalter 5">
              <a:extLst>
                <a:ext uri="{FF2B5EF4-FFF2-40B4-BE49-F238E27FC236}">
                  <a16:creationId xmlns:a16="http://schemas.microsoft.com/office/drawing/2014/main" id="{FB872040-6EC1-4465-8305-C142C6F758EF}"/>
                </a:ext>
              </a:extLst>
            </p:cNvPr>
            <p:cNvGraphicFramePr>
              <a:graphicFrameLocks/>
            </p:cNvGraphicFramePr>
            <p:nvPr>
              <p:extLst>
                <p:ext uri="{D42A27DB-BD31-4B8C-83A1-F6EECF244321}">
                  <p14:modId xmlns:p14="http://schemas.microsoft.com/office/powerpoint/2010/main" val="3205316870"/>
                </p:ext>
              </p:extLst>
            </p:nvPr>
          </p:nvGraphicFramePr>
          <p:xfrm>
            <a:off x="2431742" y="1949358"/>
            <a:ext cx="7936760" cy="4048318"/>
          </p:xfrm>
          <a:graphic>
            <a:graphicData uri="http://schemas.openxmlformats.org/drawingml/2006/chart">
              <c:chart xmlns:c="http://schemas.openxmlformats.org/drawingml/2006/chart" xmlns:r="http://schemas.openxmlformats.org/officeDocument/2006/relationships" r:id="rId2"/>
            </a:graphicData>
          </a:graphic>
        </p:graphicFrame>
      </p:grpSp>
      <p:sp>
        <p:nvSpPr>
          <p:cNvPr id="3" name="Rectangle 3">
            <a:extLst>
              <a:ext uri="{FF2B5EF4-FFF2-40B4-BE49-F238E27FC236}">
                <a16:creationId xmlns:a16="http://schemas.microsoft.com/office/drawing/2014/main" id="{FCDA68F0-9809-C920-A199-637B588510EE}"/>
              </a:ext>
            </a:extLst>
          </p:cNvPr>
          <p:cNvSpPr/>
          <p:nvPr/>
        </p:nvSpPr>
        <p:spPr>
          <a:xfrm>
            <a:off x="1" y="291787"/>
            <a:ext cx="12191999" cy="1199810"/>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260950" y="464349"/>
            <a:ext cx="11470341" cy="582221"/>
          </a:xfrm>
        </p:spPr>
        <p:txBody>
          <a:bodyPr>
            <a:noAutofit/>
          </a:bodyPr>
          <a:lstStyle/>
          <a:p>
            <a:r>
              <a:rPr lang="en-US" sz="4800" b="1" dirty="0">
                <a:solidFill>
                  <a:schemeClr val="bg1"/>
                </a:solidFill>
              </a:rPr>
              <a:t>Portfolio Analysis</a:t>
            </a:r>
          </a:p>
        </p:txBody>
      </p:sp>
      <p:sp>
        <p:nvSpPr>
          <p:cNvPr id="34" name="Textfeld 33">
            <a:extLst>
              <a:ext uri="{FF2B5EF4-FFF2-40B4-BE49-F238E27FC236}">
                <a16:creationId xmlns:a16="http://schemas.microsoft.com/office/drawing/2014/main" id="{116C21FF-3DB7-E01B-3246-1500B0055BF0}"/>
              </a:ext>
            </a:extLst>
          </p:cNvPr>
          <p:cNvSpPr txBox="1"/>
          <p:nvPr/>
        </p:nvSpPr>
        <p:spPr>
          <a:xfrm>
            <a:off x="169520" y="1919872"/>
            <a:ext cx="2382321" cy="2646878"/>
          </a:xfrm>
          <a:prstGeom prst="rect">
            <a:avLst/>
          </a:prstGeom>
          <a:noFill/>
        </p:spPr>
        <p:txBody>
          <a:bodyPr wrap="square">
            <a:spAutoFit/>
          </a:bodyPr>
          <a:lstStyle/>
          <a:p>
            <a:r>
              <a:rPr lang="en-US" sz="2400" dirty="0">
                <a:solidFill>
                  <a:srgbClr val="595A59"/>
                </a:solidFill>
              </a:rPr>
              <a:t>If you </a:t>
            </a:r>
            <a:r>
              <a:rPr lang="en-US" sz="2400" dirty="0" err="1">
                <a:solidFill>
                  <a:srgbClr val="595A59"/>
                </a:solidFill>
              </a:rPr>
              <a:t>categorise</a:t>
            </a:r>
            <a:r>
              <a:rPr lang="en-US" sz="2400" dirty="0">
                <a:solidFill>
                  <a:srgbClr val="595A59"/>
                </a:solidFill>
              </a:rPr>
              <a:t> your offer according to the areas, this will result in different </a:t>
            </a:r>
            <a:r>
              <a:rPr lang="en-US" sz="2400" b="1" dirty="0">
                <a:solidFill>
                  <a:srgbClr val="595A59"/>
                </a:solidFill>
              </a:rPr>
              <a:t>strategies</a:t>
            </a:r>
            <a:r>
              <a:rPr lang="en-US" sz="2400" dirty="0">
                <a:solidFill>
                  <a:srgbClr val="595A59"/>
                </a:solidFill>
              </a:rPr>
              <a:t>:</a:t>
            </a:r>
            <a:br>
              <a:rPr lang="en-US" sz="2200" dirty="0">
                <a:solidFill>
                  <a:srgbClr val="595A59"/>
                </a:solidFill>
              </a:rPr>
            </a:br>
            <a:endParaRPr lang="de-DE" sz="2200" dirty="0">
              <a:solidFill>
                <a:srgbClr val="595A59"/>
              </a:solidFill>
            </a:endParaRPr>
          </a:p>
        </p:txBody>
      </p:sp>
      <p:sp>
        <p:nvSpPr>
          <p:cNvPr id="4" name="Textplatzhalter 2">
            <a:extLst>
              <a:ext uri="{FF2B5EF4-FFF2-40B4-BE49-F238E27FC236}">
                <a16:creationId xmlns:a16="http://schemas.microsoft.com/office/drawing/2014/main" id="{02421E39-227A-3C86-D24E-25D50FB5EB78}"/>
              </a:ext>
            </a:extLst>
          </p:cNvPr>
          <p:cNvSpPr>
            <a:spLocks noGrp="1"/>
          </p:cNvSpPr>
          <p:nvPr>
            <p:ph type="body" sz="quarter" idx="18"/>
          </p:nvPr>
        </p:nvSpPr>
        <p:spPr>
          <a:xfrm>
            <a:off x="295202" y="1159788"/>
            <a:ext cx="10772489" cy="489428"/>
          </a:xfrm>
        </p:spPr>
        <p:txBody>
          <a:bodyPr>
            <a:noAutofit/>
          </a:bodyPr>
          <a:lstStyle/>
          <a:p>
            <a:r>
              <a:rPr lang="en-US" sz="1600" dirty="0" err="1">
                <a:solidFill>
                  <a:schemeClr val="bg1"/>
                </a:solidFill>
              </a:rPr>
              <a:t>Analyse</a:t>
            </a:r>
            <a:r>
              <a:rPr lang="en-US" sz="1600" dirty="0">
                <a:solidFill>
                  <a:schemeClr val="bg1"/>
                </a:solidFill>
              </a:rPr>
              <a:t> your offer using portfolio analysis to make economic decisions.</a:t>
            </a:r>
            <a:endParaRPr lang="de-DE" sz="1600" dirty="0">
              <a:solidFill>
                <a:schemeClr val="bg1"/>
              </a:solidFill>
            </a:endParaRPr>
          </a:p>
        </p:txBody>
      </p:sp>
    </p:spTree>
    <p:extLst>
      <p:ext uri="{BB962C8B-B14F-4D97-AF65-F5344CB8AC3E}">
        <p14:creationId xmlns:p14="http://schemas.microsoft.com/office/powerpoint/2010/main" val="3830146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9C9581D1-CF80-D45F-405D-4EEF9DE3B36A}"/>
              </a:ext>
            </a:extLst>
          </p:cNvPr>
          <p:cNvGrpSpPr/>
          <p:nvPr/>
        </p:nvGrpSpPr>
        <p:grpSpPr>
          <a:xfrm>
            <a:off x="6388100" y="1514710"/>
            <a:ext cx="5391070" cy="2449872"/>
            <a:chOff x="1855413" y="1869893"/>
            <a:chExt cx="8488737" cy="4550268"/>
          </a:xfrm>
        </p:grpSpPr>
        <p:sp>
          <p:nvSpPr>
            <p:cNvPr id="6" name="Textplatzhalter 3">
              <a:extLst>
                <a:ext uri="{FF2B5EF4-FFF2-40B4-BE49-F238E27FC236}">
                  <a16:creationId xmlns:a16="http://schemas.microsoft.com/office/drawing/2014/main" id="{C9528339-C505-11B1-6108-D9CD1CAA9A7E}"/>
                </a:ext>
              </a:extLst>
            </p:cNvPr>
            <p:cNvSpPr txBox="1">
              <a:spLocks/>
            </p:cNvSpPr>
            <p:nvPr/>
          </p:nvSpPr>
          <p:spPr bwMode="gray">
            <a:xfrm>
              <a:off x="2371227" y="4025212"/>
              <a:ext cx="3950462" cy="1941321"/>
            </a:xfrm>
            <a:prstGeom prst="rect">
              <a:avLst/>
            </a:prstGeom>
            <a:solidFill>
              <a:srgbClr val="85D2C7"/>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POOR DOGS</a:t>
              </a:r>
            </a:p>
          </p:txBody>
        </p:sp>
        <p:sp>
          <p:nvSpPr>
            <p:cNvPr id="7" name="Textplatzhalter 3">
              <a:extLst>
                <a:ext uri="{FF2B5EF4-FFF2-40B4-BE49-F238E27FC236}">
                  <a16:creationId xmlns:a16="http://schemas.microsoft.com/office/drawing/2014/main" id="{2F051F72-DA56-5128-C944-A741FC626E45}"/>
                </a:ext>
              </a:extLst>
            </p:cNvPr>
            <p:cNvSpPr txBox="1">
              <a:spLocks/>
            </p:cNvSpPr>
            <p:nvPr/>
          </p:nvSpPr>
          <p:spPr bwMode="gray">
            <a:xfrm>
              <a:off x="6393688" y="4025212"/>
              <a:ext cx="3950462" cy="1941322"/>
            </a:xfrm>
            <a:prstGeom prst="rect">
              <a:avLst/>
            </a:prstGeom>
            <a:solidFill>
              <a:srgbClr val="916395"/>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CASH COWS</a:t>
              </a:r>
            </a:p>
          </p:txBody>
        </p:sp>
        <p:sp>
          <p:nvSpPr>
            <p:cNvPr id="8" name="Textplatzhalter 3">
              <a:extLst>
                <a:ext uri="{FF2B5EF4-FFF2-40B4-BE49-F238E27FC236}">
                  <a16:creationId xmlns:a16="http://schemas.microsoft.com/office/drawing/2014/main" id="{3ED7A127-AC47-3EDF-1974-FDBEB2D43D5D}"/>
                </a:ext>
              </a:extLst>
            </p:cNvPr>
            <p:cNvSpPr txBox="1">
              <a:spLocks/>
            </p:cNvSpPr>
            <p:nvPr/>
          </p:nvSpPr>
          <p:spPr bwMode="gray">
            <a:xfrm>
              <a:off x="6393689" y="2011890"/>
              <a:ext cx="3950461" cy="1941322"/>
            </a:xfrm>
            <a:prstGeom prst="rect">
              <a:avLst/>
            </a:prstGeom>
            <a:solidFill>
              <a:srgbClr val="F27954"/>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STARS</a:t>
              </a:r>
            </a:p>
          </p:txBody>
        </p:sp>
        <p:sp>
          <p:nvSpPr>
            <p:cNvPr id="9" name="Textplatzhalter 3">
              <a:extLst>
                <a:ext uri="{FF2B5EF4-FFF2-40B4-BE49-F238E27FC236}">
                  <a16:creationId xmlns:a16="http://schemas.microsoft.com/office/drawing/2014/main" id="{E9E3AE53-0865-3966-F581-578BA0E562C9}"/>
                </a:ext>
              </a:extLst>
            </p:cNvPr>
            <p:cNvSpPr txBox="1">
              <a:spLocks/>
            </p:cNvSpPr>
            <p:nvPr/>
          </p:nvSpPr>
          <p:spPr bwMode="gray">
            <a:xfrm>
              <a:off x="2371228" y="2011891"/>
              <a:ext cx="3950461" cy="1941321"/>
            </a:xfrm>
            <a:prstGeom prst="rect">
              <a:avLst/>
            </a:prstGeom>
            <a:solidFill>
              <a:srgbClr val="79527B"/>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QUESTION MARKS</a:t>
              </a:r>
            </a:p>
          </p:txBody>
        </p:sp>
        <p:cxnSp>
          <p:nvCxnSpPr>
            <p:cNvPr id="10" name="Gerade Verbindung mit Pfeil 9">
              <a:extLst>
                <a:ext uri="{FF2B5EF4-FFF2-40B4-BE49-F238E27FC236}">
                  <a16:creationId xmlns:a16="http://schemas.microsoft.com/office/drawing/2014/main" id="{35AEDE05-157D-B4F3-02FC-5BB1B02864BC}"/>
                </a:ext>
              </a:extLst>
            </p:cNvPr>
            <p:cNvCxnSpPr/>
            <p:nvPr/>
          </p:nvCxnSpPr>
          <p:spPr>
            <a:xfrm>
              <a:off x="1994232" y="2337411"/>
              <a:ext cx="0" cy="3243255"/>
            </a:xfrm>
            <a:prstGeom prst="straightConnector1">
              <a:avLst/>
            </a:prstGeom>
            <a:ln w="63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1" name="Gruppieren 10">
              <a:extLst>
                <a:ext uri="{FF2B5EF4-FFF2-40B4-BE49-F238E27FC236}">
                  <a16:creationId xmlns:a16="http://schemas.microsoft.com/office/drawing/2014/main" id="{29001D62-DCF6-8023-5AF6-65E0EA22CBF5}"/>
                </a:ext>
              </a:extLst>
            </p:cNvPr>
            <p:cNvGrpSpPr>
              <a:grpSpLocks noChangeAspect="1"/>
            </p:cNvGrpSpPr>
            <p:nvPr/>
          </p:nvGrpSpPr>
          <p:grpSpPr>
            <a:xfrm>
              <a:off x="1880349" y="2000399"/>
              <a:ext cx="227766" cy="227766"/>
              <a:chOff x="275183" y="2200270"/>
              <a:chExt cx="576064" cy="576064"/>
            </a:xfrm>
          </p:grpSpPr>
          <p:sp>
            <p:nvSpPr>
              <p:cNvPr id="31" name="Ellipse 30">
                <a:extLst>
                  <a:ext uri="{FF2B5EF4-FFF2-40B4-BE49-F238E27FC236}">
                    <a16:creationId xmlns:a16="http://schemas.microsoft.com/office/drawing/2014/main" id="{6D472EDF-E99D-7714-B544-B66B82CE4933}"/>
                  </a:ext>
                </a:extLst>
              </p:cNvPr>
              <p:cNvSpPr/>
              <p:nvPr/>
            </p:nvSpPr>
            <p:spPr>
              <a:xfrm>
                <a:off x="275183" y="2200270"/>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32" name="Kreuz 31">
                <a:extLst>
                  <a:ext uri="{FF2B5EF4-FFF2-40B4-BE49-F238E27FC236}">
                    <a16:creationId xmlns:a16="http://schemas.microsoft.com/office/drawing/2014/main" id="{296118DC-494D-F9FF-F7F3-A0F2C6E2023D}"/>
                  </a:ext>
                </a:extLst>
              </p:cNvPr>
              <p:cNvSpPr/>
              <p:nvPr/>
            </p:nvSpPr>
            <p:spPr>
              <a:xfrm>
                <a:off x="383195" y="2308282"/>
                <a:ext cx="360040" cy="360040"/>
              </a:xfrm>
              <a:prstGeom prst="plus">
                <a:avLst>
                  <a:gd name="adj" fmla="val 3558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2" name="Gruppieren 11">
              <a:extLst>
                <a:ext uri="{FF2B5EF4-FFF2-40B4-BE49-F238E27FC236}">
                  <a16:creationId xmlns:a16="http://schemas.microsoft.com/office/drawing/2014/main" id="{5A66038F-DFE0-A6AF-61D5-59F2559478E0}"/>
                </a:ext>
              </a:extLst>
            </p:cNvPr>
            <p:cNvGrpSpPr>
              <a:grpSpLocks noChangeAspect="1"/>
            </p:cNvGrpSpPr>
            <p:nvPr/>
          </p:nvGrpSpPr>
          <p:grpSpPr>
            <a:xfrm>
              <a:off x="1880349" y="5700420"/>
              <a:ext cx="227766" cy="227766"/>
              <a:chOff x="244903" y="2763008"/>
              <a:chExt cx="576064" cy="576064"/>
            </a:xfrm>
          </p:grpSpPr>
          <p:sp>
            <p:nvSpPr>
              <p:cNvPr id="29" name="Ellipse 28">
                <a:extLst>
                  <a:ext uri="{FF2B5EF4-FFF2-40B4-BE49-F238E27FC236}">
                    <a16:creationId xmlns:a16="http://schemas.microsoft.com/office/drawing/2014/main" id="{F6C1E5F8-3CBC-3C4F-9B5F-5376F1CAA0CE}"/>
                  </a:ext>
                </a:extLst>
              </p:cNvPr>
              <p:cNvSpPr/>
              <p:nvPr/>
            </p:nvSpPr>
            <p:spPr>
              <a:xfrm>
                <a:off x="244903" y="2763008"/>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30" name="Rechteck 29">
                <a:extLst>
                  <a:ext uri="{FF2B5EF4-FFF2-40B4-BE49-F238E27FC236}">
                    <a16:creationId xmlns:a16="http://schemas.microsoft.com/office/drawing/2014/main" id="{91345318-C6DA-4A01-78C6-785167F73058}"/>
                  </a:ext>
                </a:extLst>
              </p:cNvPr>
              <p:cNvSpPr/>
              <p:nvPr/>
            </p:nvSpPr>
            <p:spPr>
              <a:xfrm>
                <a:off x="379880" y="3002079"/>
                <a:ext cx="306110" cy="979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3" name="Gruppieren 12">
              <a:extLst>
                <a:ext uri="{FF2B5EF4-FFF2-40B4-BE49-F238E27FC236}">
                  <a16:creationId xmlns:a16="http://schemas.microsoft.com/office/drawing/2014/main" id="{DE4BDDCA-BD27-73BB-A055-A2B376C5259A}"/>
                </a:ext>
              </a:extLst>
            </p:cNvPr>
            <p:cNvGrpSpPr>
              <a:grpSpLocks noChangeAspect="1"/>
            </p:cNvGrpSpPr>
            <p:nvPr/>
          </p:nvGrpSpPr>
          <p:grpSpPr>
            <a:xfrm>
              <a:off x="10109225" y="6192395"/>
              <a:ext cx="227766" cy="227766"/>
              <a:chOff x="275183" y="2200270"/>
              <a:chExt cx="576064" cy="576064"/>
            </a:xfrm>
          </p:grpSpPr>
          <p:sp>
            <p:nvSpPr>
              <p:cNvPr id="27" name="Ellipse 26">
                <a:extLst>
                  <a:ext uri="{FF2B5EF4-FFF2-40B4-BE49-F238E27FC236}">
                    <a16:creationId xmlns:a16="http://schemas.microsoft.com/office/drawing/2014/main" id="{BEF5A9DA-64F2-82A0-BD71-2EDD00B155A2}"/>
                  </a:ext>
                </a:extLst>
              </p:cNvPr>
              <p:cNvSpPr/>
              <p:nvPr/>
            </p:nvSpPr>
            <p:spPr>
              <a:xfrm>
                <a:off x="275183" y="2200270"/>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28" name="Kreuz 27">
                <a:extLst>
                  <a:ext uri="{FF2B5EF4-FFF2-40B4-BE49-F238E27FC236}">
                    <a16:creationId xmlns:a16="http://schemas.microsoft.com/office/drawing/2014/main" id="{0E1B3232-C1DC-5443-C9A8-499A146695CF}"/>
                  </a:ext>
                </a:extLst>
              </p:cNvPr>
              <p:cNvSpPr/>
              <p:nvPr/>
            </p:nvSpPr>
            <p:spPr>
              <a:xfrm>
                <a:off x="383195" y="2308282"/>
                <a:ext cx="360040" cy="360040"/>
              </a:xfrm>
              <a:prstGeom prst="plus">
                <a:avLst>
                  <a:gd name="adj" fmla="val 3558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4" name="Gruppieren 13">
              <a:extLst>
                <a:ext uri="{FF2B5EF4-FFF2-40B4-BE49-F238E27FC236}">
                  <a16:creationId xmlns:a16="http://schemas.microsoft.com/office/drawing/2014/main" id="{6F933C3A-B563-09D0-941D-D0A77D71B594}"/>
                </a:ext>
              </a:extLst>
            </p:cNvPr>
            <p:cNvGrpSpPr>
              <a:grpSpLocks noChangeAspect="1"/>
            </p:cNvGrpSpPr>
            <p:nvPr/>
          </p:nvGrpSpPr>
          <p:grpSpPr>
            <a:xfrm>
              <a:off x="2369863" y="6192395"/>
              <a:ext cx="227766" cy="227766"/>
              <a:chOff x="244903" y="2763008"/>
              <a:chExt cx="576064" cy="576064"/>
            </a:xfrm>
          </p:grpSpPr>
          <p:sp>
            <p:nvSpPr>
              <p:cNvPr id="25" name="Ellipse 24">
                <a:extLst>
                  <a:ext uri="{FF2B5EF4-FFF2-40B4-BE49-F238E27FC236}">
                    <a16:creationId xmlns:a16="http://schemas.microsoft.com/office/drawing/2014/main" id="{B43AB0C4-4985-A7DA-8E3A-628524BD9F55}"/>
                  </a:ext>
                </a:extLst>
              </p:cNvPr>
              <p:cNvSpPr/>
              <p:nvPr/>
            </p:nvSpPr>
            <p:spPr>
              <a:xfrm>
                <a:off x="244903" y="2763008"/>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26" name="Rechteck 25">
                <a:extLst>
                  <a:ext uri="{FF2B5EF4-FFF2-40B4-BE49-F238E27FC236}">
                    <a16:creationId xmlns:a16="http://schemas.microsoft.com/office/drawing/2014/main" id="{50AE2489-142A-451E-9828-0E92CD3C9FC8}"/>
                  </a:ext>
                </a:extLst>
              </p:cNvPr>
              <p:cNvSpPr/>
              <p:nvPr/>
            </p:nvSpPr>
            <p:spPr>
              <a:xfrm>
                <a:off x="379880" y="3002079"/>
                <a:ext cx="306110" cy="979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cxnSp>
          <p:nvCxnSpPr>
            <p:cNvPr id="15" name="Gerade Verbindung mit Pfeil 14">
              <a:extLst>
                <a:ext uri="{FF2B5EF4-FFF2-40B4-BE49-F238E27FC236}">
                  <a16:creationId xmlns:a16="http://schemas.microsoft.com/office/drawing/2014/main" id="{4772EE32-DA5B-3D3C-4649-779087AD1D69}"/>
                </a:ext>
              </a:extLst>
            </p:cNvPr>
            <p:cNvCxnSpPr/>
            <p:nvPr/>
          </p:nvCxnSpPr>
          <p:spPr>
            <a:xfrm>
              <a:off x="2826914" y="6306278"/>
              <a:ext cx="7054609" cy="0"/>
            </a:xfrm>
            <a:prstGeom prst="straightConnector1">
              <a:avLst/>
            </a:prstGeom>
            <a:ln w="63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 Box 20">
              <a:extLst>
                <a:ext uri="{FF2B5EF4-FFF2-40B4-BE49-F238E27FC236}">
                  <a16:creationId xmlns:a16="http://schemas.microsoft.com/office/drawing/2014/main" id="{38D9A774-C29B-7DF5-C368-8EF46EF2E798}"/>
                </a:ext>
              </a:extLst>
            </p:cNvPr>
            <p:cNvSpPr txBox="1">
              <a:spLocks noChangeArrowheads="1"/>
            </p:cNvSpPr>
            <p:nvPr/>
          </p:nvSpPr>
          <p:spPr bwMode="auto">
            <a:xfrm>
              <a:off x="5489596" y="6111379"/>
              <a:ext cx="1782091" cy="277641"/>
            </a:xfrm>
            <a:prstGeom prst="rect">
              <a:avLst/>
            </a:prstGeom>
            <a:solidFill>
              <a:schemeClr val="bg1"/>
            </a:solidFill>
            <a:ln>
              <a:noFill/>
            </a:ln>
          </p:spPr>
          <p:txBody>
            <a:bodyPr wrap="none" lIns="92075" tIns="46038" rIns="92075" bIns="46038">
              <a:spAutoFit/>
            </a:bodyPr>
            <a:lstStyle>
              <a:lvl1pPr>
                <a:spcAft>
                  <a:spcPct val="0"/>
                </a:spcAft>
                <a:defRPr>
                  <a:solidFill>
                    <a:schemeClr val="tx1"/>
                  </a:solidFill>
                  <a:latin typeface="Arial" charset="0"/>
                </a:defRPr>
              </a:lvl1pPr>
              <a:lvl2pPr marL="742950" indent="-285750">
                <a:spcAft>
                  <a:spcPct val="0"/>
                </a:spcAft>
                <a:defRPr>
                  <a:solidFill>
                    <a:schemeClr val="tx1"/>
                  </a:solidFill>
                  <a:latin typeface="Arial" charset="0"/>
                </a:defRPr>
              </a:lvl2pPr>
              <a:lvl3pPr marL="1143000" indent="-228600">
                <a:spcAft>
                  <a:spcPct val="0"/>
                </a:spcAft>
                <a:defRPr>
                  <a:solidFill>
                    <a:schemeClr val="tx1"/>
                  </a:solidFill>
                  <a:latin typeface="Arial" charset="0"/>
                </a:defRPr>
              </a:lvl3pPr>
              <a:lvl4pPr marL="1600200" indent="-228600">
                <a:spcAft>
                  <a:spcPct val="0"/>
                </a:spcAft>
                <a:defRPr>
                  <a:solidFill>
                    <a:schemeClr val="tx1"/>
                  </a:solidFill>
                  <a:latin typeface="Arial" charset="0"/>
                </a:defRPr>
              </a:lvl4pPr>
              <a:lvl5pPr marL="2057400" indent="-228600">
                <a:spcAft>
                  <a:spcPct val="0"/>
                </a:spcAft>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hangingPunct="0">
                <a:spcBef>
                  <a:spcPct val="50000"/>
                </a:spcBef>
                <a:buSzTx/>
                <a:buFontTx/>
                <a:buNone/>
              </a:pPr>
              <a:r>
                <a:rPr lang="en-GB" sz="1200" b="1" dirty="0">
                  <a:solidFill>
                    <a:srgbClr val="595A59"/>
                  </a:solidFill>
                  <a:latin typeface="+mn-lt"/>
                </a:rPr>
                <a:t>Growth / Profit potential</a:t>
              </a:r>
            </a:p>
          </p:txBody>
        </p:sp>
        <p:sp>
          <p:nvSpPr>
            <p:cNvPr id="17" name="Text Box 25">
              <a:extLst>
                <a:ext uri="{FF2B5EF4-FFF2-40B4-BE49-F238E27FC236}">
                  <a16:creationId xmlns:a16="http://schemas.microsoft.com/office/drawing/2014/main" id="{A5F3AFF4-797C-4784-F5AE-1D009D518C89}"/>
                </a:ext>
              </a:extLst>
            </p:cNvPr>
            <p:cNvSpPr txBox="1">
              <a:spLocks noChangeArrowheads="1"/>
            </p:cNvSpPr>
            <p:nvPr/>
          </p:nvSpPr>
          <p:spPr bwMode="auto">
            <a:xfrm rot="16200000">
              <a:off x="1153681" y="3841988"/>
              <a:ext cx="1681105" cy="277641"/>
            </a:xfrm>
            <a:prstGeom prst="rect">
              <a:avLst/>
            </a:prstGeom>
            <a:solidFill>
              <a:schemeClr val="bg1"/>
            </a:solidFill>
            <a:ln>
              <a:noFill/>
            </a:ln>
          </p:spPr>
          <p:txBody>
            <a:bodyPr wrap="square" lIns="92075" tIns="46038" rIns="92075" bIns="46038">
              <a:spAutoFit/>
            </a:bodyPr>
            <a:lstStyle>
              <a:lvl1pPr>
                <a:spcAft>
                  <a:spcPct val="0"/>
                </a:spcAft>
                <a:defRPr>
                  <a:solidFill>
                    <a:schemeClr val="tx1"/>
                  </a:solidFill>
                  <a:latin typeface="Arial" charset="0"/>
                </a:defRPr>
              </a:lvl1pPr>
              <a:lvl2pPr marL="742950" indent="-285750">
                <a:spcAft>
                  <a:spcPct val="0"/>
                </a:spcAft>
                <a:defRPr>
                  <a:solidFill>
                    <a:schemeClr val="tx1"/>
                  </a:solidFill>
                  <a:latin typeface="Arial" charset="0"/>
                </a:defRPr>
              </a:lvl2pPr>
              <a:lvl3pPr marL="1143000" indent="-228600">
                <a:spcAft>
                  <a:spcPct val="0"/>
                </a:spcAft>
                <a:defRPr>
                  <a:solidFill>
                    <a:schemeClr val="tx1"/>
                  </a:solidFill>
                  <a:latin typeface="Arial" charset="0"/>
                </a:defRPr>
              </a:lvl3pPr>
              <a:lvl4pPr marL="1600200" indent="-228600">
                <a:spcAft>
                  <a:spcPct val="0"/>
                </a:spcAft>
                <a:defRPr>
                  <a:solidFill>
                    <a:schemeClr val="tx1"/>
                  </a:solidFill>
                  <a:latin typeface="Arial" charset="0"/>
                </a:defRPr>
              </a:lvl4pPr>
              <a:lvl5pPr marL="2057400" indent="-228600">
                <a:spcAft>
                  <a:spcPct val="0"/>
                </a:spcAft>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hangingPunct="0">
                <a:spcBef>
                  <a:spcPct val="50000"/>
                </a:spcBef>
                <a:buSzTx/>
                <a:buFontTx/>
                <a:buNone/>
              </a:pPr>
              <a:r>
                <a:rPr lang="en-GB" sz="1200" b="1" dirty="0">
                  <a:solidFill>
                    <a:srgbClr val="595A59"/>
                  </a:solidFill>
                  <a:latin typeface="+mn-lt"/>
                </a:rPr>
                <a:t>Demand</a:t>
              </a:r>
            </a:p>
          </p:txBody>
        </p:sp>
        <p:sp>
          <p:nvSpPr>
            <p:cNvPr id="18" name="Freeform 5">
              <a:extLst>
                <a:ext uri="{FF2B5EF4-FFF2-40B4-BE49-F238E27FC236}">
                  <a16:creationId xmlns:a16="http://schemas.microsoft.com/office/drawing/2014/main" id="{2585AC17-1953-F77C-7F6D-173682E59FD6}"/>
                </a:ext>
              </a:extLst>
            </p:cNvPr>
            <p:cNvSpPr>
              <a:spLocks/>
            </p:cNvSpPr>
            <p:nvPr/>
          </p:nvSpPr>
          <p:spPr bwMode="auto">
            <a:xfrm>
              <a:off x="3877428" y="4157724"/>
              <a:ext cx="713210" cy="503673"/>
            </a:xfrm>
            <a:custGeom>
              <a:avLst/>
              <a:gdLst>
                <a:gd name="T0" fmla="*/ 210 w 306"/>
                <a:gd name="T1" fmla="*/ 21 h 216"/>
                <a:gd name="T2" fmla="*/ 124 w 306"/>
                <a:gd name="T3" fmla="*/ 21 h 216"/>
                <a:gd name="T4" fmla="*/ 72 w 306"/>
                <a:gd name="T5" fmla="*/ 59 h 216"/>
                <a:gd name="T6" fmla="*/ 24 w 306"/>
                <a:gd name="T7" fmla="*/ 72 h 216"/>
                <a:gd name="T8" fmla="*/ 4 w 306"/>
                <a:gd name="T9" fmla="*/ 84 h 216"/>
                <a:gd name="T10" fmla="*/ 62 w 306"/>
                <a:gd name="T11" fmla="*/ 156 h 216"/>
                <a:gd name="T12" fmla="*/ 137 w 306"/>
                <a:gd name="T13" fmla="*/ 158 h 216"/>
                <a:gd name="T14" fmla="*/ 188 w 306"/>
                <a:gd name="T15" fmla="*/ 216 h 216"/>
                <a:gd name="T16" fmla="*/ 296 w 306"/>
                <a:gd name="T17" fmla="*/ 132 h 216"/>
                <a:gd name="T18" fmla="*/ 210 w 306"/>
                <a:gd name="T19" fmla="*/ 2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6" h="216">
                  <a:moveTo>
                    <a:pt x="210" y="21"/>
                  </a:moveTo>
                  <a:cubicBezTo>
                    <a:pt x="159" y="0"/>
                    <a:pt x="132" y="15"/>
                    <a:pt x="124" y="21"/>
                  </a:cubicBezTo>
                  <a:cubicBezTo>
                    <a:pt x="117" y="26"/>
                    <a:pt x="117" y="46"/>
                    <a:pt x="72" y="59"/>
                  </a:cubicBezTo>
                  <a:cubicBezTo>
                    <a:pt x="28" y="72"/>
                    <a:pt x="31" y="72"/>
                    <a:pt x="24" y="72"/>
                  </a:cubicBezTo>
                  <a:cubicBezTo>
                    <a:pt x="16" y="72"/>
                    <a:pt x="7" y="65"/>
                    <a:pt x="4" y="84"/>
                  </a:cubicBezTo>
                  <a:cubicBezTo>
                    <a:pt x="0" y="121"/>
                    <a:pt x="35" y="152"/>
                    <a:pt x="62" y="156"/>
                  </a:cubicBezTo>
                  <a:cubicBezTo>
                    <a:pt x="89" y="160"/>
                    <a:pt x="93" y="139"/>
                    <a:pt x="137" y="158"/>
                  </a:cubicBezTo>
                  <a:cubicBezTo>
                    <a:pt x="181" y="177"/>
                    <a:pt x="188" y="216"/>
                    <a:pt x="188" y="216"/>
                  </a:cubicBezTo>
                  <a:cubicBezTo>
                    <a:pt x="188" y="216"/>
                    <a:pt x="306" y="158"/>
                    <a:pt x="296" y="132"/>
                  </a:cubicBezTo>
                  <a:cubicBezTo>
                    <a:pt x="283" y="97"/>
                    <a:pt x="210" y="21"/>
                    <a:pt x="210" y="21"/>
                  </a:cubicBezTo>
                </a:path>
              </a:pathLst>
            </a:custGeom>
            <a:solidFill>
              <a:srgbClr val="9C6E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 name="Freeform 6">
              <a:extLst>
                <a:ext uri="{FF2B5EF4-FFF2-40B4-BE49-F238E27FC236}">
                  <a16:creationId xmlns:a16="http://schemas.microsoft.com/office/drawing/2014/main" id="{B896063B-5FCB-412F-AFA0-E656D6968C2B}"/>
                </a:ext>
              </a:extLst>
            </p:cNvPr>
            <p:cNvSpPr>
              <a:spLocks/>
            </p:cNvSpPr>
            <p:nvPr/>
          </p:nvSpPr>
          <p:spPr bwMode="auto">
            <a:xfrm>
              <a:off x="4325029" y="4530560"/>
              <a:ext cx="1975345" cy="1432321"/>
            </a:xfrm>
            <a:custGeom>
              <a:avLst/>
              <a:gdLst>
                <a:gd name="T0" fmla="*/ 121 w 848"/>
                <a:gd name="T1" fmla="*/ 0 h 614"/>
                <a:gd name="T2" fmla="*/ 240 w 848"/>
                <a:gd name="T3" fmla="*/ 79 h 614"/>
                <a:gd name="T4" fmla="*/ 625 w 848"/>
                <a:gd name="T5" fmla="*/ 128 h 614"/>
                <a:gd name="T6" fmla="*/ 665 w 848"/>
                <a:gd name="T7" fmla="*/ 251 h 614"/>
                <a:gd name="T8" fmla="*/ 841 w 848"/>
                <a:gd name="T9" fmla="*/ 394 h 614"/>
                <a:gd name="T10" fmla="*/ 660 w 848"/>
                <a:gd name="T11" fmla="*/ 289 h 614"/>
                <a:gd name="T12" fmla="*/ 742 w 848"/>
                <a:gd name="T13" fmla="*/ 456 h 614"/>
                <a:gd name="T14" fmla="*/ 746 w 848"/>
                <a:gd name="T15" fmla="*/ 614 h 614"/>
                <a:gd name="T16" fmla="*/ 691 w 848"/>
                <a:gd name="T17" fmla="*/ 614 h 614"/>
                <a:gd name="T18" fmla="*/ 701 w 848"/>
                <a:gd name="T19" fmla="*/ 509 h 614"/>
                <a:gd name="T20" fmla="*/ 651 w 848"/>
                <a:gd name="T21" fmla="*/ 417 h 614"/>
                <a:gd name="T22" fmla="*/ 646 w 848"/>
                <a:gd name="T23" fmla="*/ 614 h 614"/>
                <a:gd name="T24" fmla="*/ 584 w 848"/>
                <a:gd name="T25" fmla="*/ 614 h 614"/>
                <a:gd name="T26" fmla="*/ 617 w 848"/>
                <a:gd name="T27" fmla="*/ 547 h 614"/>
                <a:gd name="T28" fmla="*/ 576 w 848"/>
                <a:gd name="T29" fmla="*/ 420 h 614"/>
                <a:gd name="T30" fmla="*/ 444 w 848"/>
                <a:gd name="T31" fmla="*/ 289 h 614"/>
                <a:gd name="T32" fmla="*/ 207 w 848"/>
                <a:gd name="T33" fmla="*/ 389 h 614"/>
                <a:gd name="T34" fmla="*/ 160 w 848"/>
                <a:gd name="T35" fmla="*/ 614 h 614"/>
                <a:gd name="T36" fmla="*/ 108 w 848"/>
                <a:gd name="T37" fmla="*/ 614 h 614"/>
                <a:gd name="T38" fmla="*/ 133 w 848"/>
                <a:gd name="T39" fmla="*/ 417 h 614"/>
                <a:gd name="T40" fmla="*/ 120 w 848"/>
                <a:gd name="T41" fmla="*/ 372 h 614"/>
                <a:gd name="T42" fmla="*/ 77 w 848"/>
                <a:gd name="T43" fmla="*/ 614 h 614"/>
                <a:gd name="T44" fmla="*/ 29 w 848"/>
                <a:gd name="T45" fmla="*/ 614 h 614"/>
                <a:gd name="T46" fmla="*/ 47 w 848"/>
                <a:gd name="T47" fmla="*/ 265 h 614"/>
                <a:gd name="T48" fmla="*/ 8 w 848"/>
                <a:gd name="T49" fmla="*/ 124 h 614"/>
                <a:gd name="T50" fmla="*/ 121 w 848"/>
                <a:gd name="T51" fmla="*/ 0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48" h="614">
                  <a:moveTo>
                    <a:pt x="121" y="0"/>
                  </a:moveTo>
                  <a:cubicBezTo>
                    <a:pt x="123" y="10"/>
                    <a:pt x="180" y="67"/>
                    <a:pt x="240" y="79"/>
                  </a:cubicBezTo>
                  <a:cubicBezTo>
                    <a:pt x="299" y="90"/>
                    <a:pt x="587" y="68"/>
                    <a:pt x="625" y="128"/>
                  </a:cubicBezTo>
                  <a:cubicBezTo>
                    <a:pt x="664" y="188"/>
                    <a:pt x="661" y="243"/>
                    <a:pt x="665" y="251"/>
                  </a:cubicBezTo>
                  <a:cubicBezTo>
                    <a:pt x="707" y="335"/>
                    <a:pt x="848" y="389"/>
                    <a:pt x="841" y="394"/>
                  </a:cubicBezTo>
                  <a:cubicBezTo>
                    <a:pt x="831" y="399"/>
                    <a:pt x="766" y="398"/>
                    <a:pt x="660" y="289"/>
                  </a:cubicBezTo>
                  <a:cubicBezTo>
                    <a:pt x="633" y="261"/>
                    <a:pt x="727" y="439"/>
                    <a:pt x="742" y="456"/>
                  </a:cubicBezTo>
                  <a:cubicBezTo>
                    <a:pt x="762" y="479"/>
                    <a:pt x="749" y="603"/>
                    <a:pt x="746" y="614"/>
                  </a:cubicBezTo>
                  <a:cubicBezTo>
                    <a:pt x="691" y="614"/>
                    <a:pt x="691" y="614"/>
                    <a:pt x="691" y="614"/>
                  </a:cubicBezTo>
                  <a:cubicBezTo>
                    <a:pt x="691" y="614"/>
                    <a:pt x="719" y="555"/>
                    <a:pt x="701" y="509"/>
                  </a:cubicBezTo>
                  <a:cubicBezTo>
                    <a:pt x="686" y="469"/>
                    <a:pt x="651" y="417"/>
                    <a:pt x="651" y="417"/>
                  </a:cubicBezTo>
                  <a:cubicBezTo>
                    <a:pt x="651" y="417"/>
                    <a:pt x="684" y="537"/>
                    <a:pt x="646" y="614"/>
                  </a:cubicBezTo>
                  <a:cubicBezTo>
                    <a:pt x="584" y="614"/>
                    <a:pt x="584" y="614"/>
                    <a:pt x="584" y="614"/>
                  </a:cubicBezTo>
                  <a:cubicBezTo>
                    <a:pt x="584" y="614"/>
                    <a:pt x="614" y="568"/>
                    <a:pt x="617" y="547"/>
                  </a:cubicBezTo>
                  <a:cubicBezTo>
                    <a:pt x="621" y="526"/>
                    <a:pt x="623" y="475"/>
                    <a:pt x="576" y="420"/>
                  </a:cubicBezTo>
                  <a:cubicBezTo>
                    <a:pt x="529" y="365"/>
                    <a:pt x="473" y="290"/>
                    <a:pt x="444" y="289"/>
                  </a:cubicBezTo>
                  <a:cubicBezTo>
                    <a:pt x="389" y="286"/>
                    <a:pt x="260" y="338"/>
                    <a:pt x="207" y="389"/>
                  </a:cubicBezTo>
                  <a:cubicBezTo>
                    <a:pt x="179" y="415"/>
                    <a:pt x="162" y="573"/>
                    <a:pt x="160" y="614"/>
                  </a:cubicBezTo>
                  <a:cubicBezTo>
                    <a:pt x="108" y="614"/>
                    <a:pt x="108" y="614"/>
                    <a:pt x="108" y="614"/>
                  </a:cubicBezTo>
                  <a:cubicBezTo>
                    <a:pt x="108" y="614"/>
                    <a:pt x="138" y="384"/>
                    <a:pt x="133" y="417"/>
                  </a:cubicBezTo>
                  <a:cubicBezTo>
                    <a:pt x="130" y="434"/>
                    <a:pt x="138" y="367"/>
                    <a:pt x="120" y="372"/>
                  </a:cubicBezTo>
                  <a:cubicBezTo>
                    <a:pt x="105" y="376"/>
                    <a:pt x="77" y="614"/>
                    <a:pt x="77" y="614"/>
                  </a:cubicBezTo>
                  <a:cubicBezTo>
                    <a:pt x="29" y="614"/>
                    <a:pt x="29" y="614"/>
                    <a:pt x="29" y="614"/>
                  </a:cubicBezTo>
                  <a:cubicBezTo>
                    <a:pt x="29" y="614"/>
                    <a:pt x="73" y="333"/>
                    <a:pt x="47" y="265"/>
                  </a:cubicBezTo>
                  <a:cubicBezTo>
                    <a:pt x="27" y="211"/>
                    <a:pt x="0" y="162"/>
                    <a:pt x="8" y="124"/>
                  </a:cubicBezTo>
                  <a:cubicBezTo>
                    <a:pt x="20" y="65"/>
                    <a:pt x="121" y="0"/>
                    <a:pt x="121" y="0"/>
                  </a:cubicBezTo>
                </a:path>
              </a:pathLst>
            </a:custGeom>
            <a:solidFill>
              <a:srgbClr val="9C6E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14">
              <a:extLst>
                <a:ext uri="{FF2B5EF4-FFF2-40B4-BE49-F238E27FC236}">
                  <a16:creationId xmlns:a16="http://schemas.microsoft.com/office/drawing/2014/main" id="{ABB5ABD9-B7A3-026B-1071-DBE0B0C59493}"/>
                </a:ext>
              </a:extLst>
            </p:cNvPr>
            <p:cNvSpPr>
              <a:spLocks/>
            </p:cNvSpPr>
            <p:nvPr/>
          </p:nvSpPr>
          <p:spPr bwMode="auto">
            <a:xfrm>
              <a:off x="8475110" y="2153439"/>
              <a:ext cx="1851534" cy="1762165"/>
            </a:xfrm>
            <a:custGeom>
              <a:avLst/>
              <a:gdLst>
                <a:gd name="T0" fmla="*/ 809 w 1616"/>
                <a:gd name="T1" fmla="*/ 0 h 1538"/>
                <a:gd name="T2" fmla="*/ 586 w 1616"/>
                <a:gd name="T3" fmla="*/ 543 h 1538"/>
                <a:gd name="T4" fmla="*/ 0 w 1616"/>
                <a:gd name="T5" fmla="*/ 586 h 1538"/>
                <a:gd name="T6" fmla="*/ 448 w 1616"/>
                <a:gd name="T7" fmla="*/ 966 h 1538"/>
                <a:gd name="T8" fmla="*/ 308 w 1616"/>
                <a:gd name="T9" fmla="*/ 1538 h 1538"/>
                <a:gd name="T10" fmla="*/ 809 w 1616"/>
                <a:gd name="T11" fmla="*/ 1229 h 1538"/>
                <a:gd name="T12" fmla="*/ 1307 w 1616"/>
                <a:gd name="T13" fmla="*/ 1538 h 1538"/>
                <a:gd name="T14" fmla="*/ 1167 w 1616"/>
                <a:gd name="T15" fmla="*/ 966 h 1538"/>
                <a:gd name="T16" fmla="*/ 1616 w 1616"/>
                <a:gd name="T17" fmla="*/ 586 h 1538"/>
                <a:gd name="T18" fmla="*/ 1029 w 1616"/>
                <a:gd name="T19" fmla="*/ 543 h 1538"/>
                <a:gd name="T20" fmla="*/ 809 w 1616"/>
                <a:gd name="T21" fmla="*/ 0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6" h="1538">
                  <a:moveTo>
                    <a:pt x="809" y="0"/>
                  </a:moveTo>
                  <a:lnTo>
                    <a:pt x="586" y="543"/>
                  </a:lnTo>
                  <a:lnTo>
                    <a:pt x="0" y="586"/>
                  </a:lnTo>
                  <a:lnTo>
                    <a:pt x="448" y="966"/>
                  </a:lnTo>
                  <a:lnTo>
                    <a:pt x="308" y="1538"/>
                  </a:lnTo>
                  <a:lnTo>
                    <a:pt x="809" y="1229"/>
                  </a:lnTo>
                  <a:lnTo>
                    <a:pt x="1307" y="1538"/>
                  </a:lnTo>
                  <a:lnTo>
                    <a:pt x="1167" y="966"/>
                  </a:lnTo>
                  <a:lnTo>
                    <a:pt x="1616" y="586"/>
                  </a:lnTo>
                  <a:lnTo>
                    <a:pt x="1029" y="543"/>
                  </a:lnTo>
                  <a:lnTo>
                    <a:pt x="809" y="0"/>
                  </a:lnTo>
                  <a:close/>
                </a:path>
              </a:pathLst>
            </a:custGeom>
            <a:solidFill>
              <a:srgbClr val="F9C5B5"/>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1" name="Freeform 18">
              <a:extLst>
                <a:ext uri="{FF2B5EF4-FFF2-40B4-BE49-F238E27FC236}">
                  <a16:creationId xmlns:a16="http://schemas.microsoft.com/office/drawing/2014/main" id="{892A535B-91CA-F981-BF51-19D6BAE2A8F5}"/>
                </a:ext>
              </a:extLst>
            </p:cNvPr>
            <p:cNvSpPr>
              <a:spLocks noEditPoints="1"/>
            </p:cNvSpPr>
            <p:nvPr/>
          </p:nvSpPr>
          <p:spPr bwMode="auto">
            <a:xfrm>
              <a:off x="5122545" y="2112697"/>
              <a:ext cx="1123507" cy="1775061"/>
            </a:xfrm>
            <a:custGeom>
              <a:avLst/>
              <a:gdLst>
                <a:gd name="T0" fmla="*/ 263 w 474"/>
                <a:gd name="T1" fmla="*/ 590 h 750"/>
                <a:gd name="T2" fmla="*/ 195 w 474"/>
                <a:gd name="T3" fmla="*/ 562 h 750"/>
                <a:gd name="T4" fmla="*/ 126 w 474"/>
                <a:gd name="T5" fmla="*/ 590 h 750"/>
                <a:gd name="T6" fmla="*/ 97 w 474"/>
                <a:gd name="T7" fmla="*/ 656 h 750"/>
                <a:gd name="T8" fmla="*/ 126 w 474"/>
                <a:gd name="T9" fmla="*/ 722 h 750"/>
                <a:gd name="T10" fmla="*/ 195 w 474"/>
                <a:gd name="T11" fmla="*/ 750 h 750"/>
                <a:gd name="T12" fmla="*/ 263 w 474"/>
                <a:gd name="T13" fmla="*/ 722 h 750"/>
                <a:gd name="T14" fmla="*/ 292 w 474"/>
                <a:gd name="T15" fmla="*/ 656 h 750"/>
                <a:gd name="T16" fmla="*/ 263 w 474"/>
                <a:gd name="T17" fmla="*/ 590 h 750"/>
                <a:gd name="T18" fmla="*/ 406 w 474"/>
                <a:gd name="T19" fmla="*/ 58 h 750"/>
                <a:gd name="T20" fmla="*/ 226 w 474"/>
                <a:gd name="T21" fmla="*/ 0 h 750"/>
                <a:gd name="T22" fmla="*/ 66 w 474"/>
                <a:gd name="T23" fmla="*/ 41 h 750"/>
                <a:gd name="T24" fmla="*/ 0 w 474"/>
                <a:gd name="T25" fmla="*/ 139 h 750"/>
                <a:gd name="T26" fmla="*/ 22 w 474"/>
                <a:gd name="T27" fmla="*/ 199 h 750"/>
                <a:gd name="T28" fmla="*/ 83 w 474"/>
                <a:gd name="T29" fmla="*/ 223 h 750"/>
                <a:gd name="T30" fmla="*/ 147 w 474"/>
                <a:gd name="T31" fmla="*/ 204 h 750"/>
                <a:gd name="T32" fmla="*/ 170 w 474"/>
                <a:gd name="T33" fmla="*/ 149 h 750"/>
                <a:gd name="T34" fmla="*/ 163 w 474"/>
                <a:gd name="T35" fmla="*/ 102 h 750"/>
                <a:gd name="T36" fmla="*/ 151 w 474"/>
                <a:gd name="T37" fmla="*/ 60 h 750"/>
                <a:gd name="T38" fmla="*/ 182 w 474"/>
                <a:gd name="T39" fmla="*/ 46 h 750"/>
                <a:gd name="T40" fmla="*/ 219 w 474"/>
                <a:gd name="T41" fmla="*/ 42 h 750"/>
                <a:gd name="T42" fmla="*/ 297 w 474"/>
                <a:gd name="T43" fmla="*/ 75 h 750"/>
                <a:gd name="T44" fmla="*/ 327 w 474"/>
                <a:gd name="T45" fmla="*/ 164 h 750"/>
                <a:gd name="T46" fmla="*/ 285 w 474"/>
                <a:gd name="T47" fmla="*/ 273 h 750"/>
                <a:gd name="T48" fmla="*/ 170 w 474"/>
                <a:gd name="T49" fmla="*/ 320 h 750"/>
                <a:gd name="T50" fmla="*/ 170 w 474"/>
                <a:gd name="T51" fmla="*/ 517 h 750"/>
                <a:gd name="T52" fmla="*/ 215 w 474"/>
                <a:gd name="T53" fmla="*/ 517 h 750"/>
                <a:gd name="T54" fmla="*/ 218 w 474"/>
                <a:gd name="T55" fmla="*/ 448 h 750"/>
                <a:gd name="T56" fmla="*/ 405 w 474"/>
                <a:gd name="T57" fmla="*/ 375 h 750"/>
                <a:gd name="T58" fmla="*/ 474 w 474"/>
                <a:gd name="T59" fmla="*/ 210 h 750"/>
                <a:gd name="T60" fmla="*/ 406 w 474"/>
                <a:gd name="T61" fmla="*/ 58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74" h="750">
                  <a:moveTo>
                    <a:pt x="263" y="590"/>
                  </a:moveTo>
                  <a:cubicBezTo>
                    <a:pt x="244" y="571"/>
                    <a:pt x="221" y="562"/>
                    <a:pt x="195" y="562"/>
                  </a:cubicBezTo>
                  <a:cubicBezTo>
                    <a:pt x="169" y="562"/>
                    <a:pt x="146" y="571"/>
                    <a:pt x="126" y="590"/>
                  </a:cubicBezTo>
                  <a:cubicBezTo>
                    <a:pt x="107" y="608"/>
                    <a:pt x="97" y="631"/>
                    <a:pt x="97" y="656"/>
                  </a:cubicBezTo>
                  <a:cubicBezTo>
                    <a:pt x="97" y="682"/>
                    <a:pt x="107" y="704"/>
                    <a:pt x="126" y="722"/>
                  </a:cubicBezTo>
                  <a:cubicBezTo>
                    <a:pt x="146" y="741"/>
                    <a:pt x="169" y="750"/>
                    <a:pt x="195" y="750"/>
                  </a:cubicBezTo>
                  <a:cubicBezTo>
                    <a:pt x="221" y="750"/>
                    <a:pt x="244" y="741"/>
                    <a:pt x="263" y="722"/>
                  </a:cubicBezTo>
                  <a:cubicBezTo>
                    <a:pt x="282" y="704"/>
                    <a:pt x="292" y="682"/>
                    <a:pt x="292" y="656"/>
                  </a:cubicBezTo>
                  <a:cubicBezTo>
                    <a:pt x="292" y="631"/>
                    <a:pt x="282" y="608"/>
                    <a:pt x="263" y="590"/>
                  </a:cubicBezTo>
                  <a:moveTo>
                    <a:pt x="406" y="58"/>
                  </a:moveTo>
                  <a:cubicBezTo>
                    <a:pt x="360" y="19"/>
                    <a:pt x="300" y="0"/>
                    <a:pt x="226" y="0"/>
                  </a:cubicBezTo>
                  <a:cubicBezTo>
                    <a:pt x="164" y="0"/>
                    <a:pt x="111" y="14"/>
                    <a:pt x="66" y="41"/>
                  </a:cubicBezTo>
                  <a:cubicBezTo>
                    <a:pt x="22" y="68"/>
                    <a:pt x="0" y="101"/>
                    <a:pt x="0" y="139"/>
                  </a:cubicBezTo>
                  <a:cubicBezTo>
                    <a:pt x="0" y="163"/>
                    <a:pt x="7" y="183"/>
                    <a:pt x="22" y="199"/>
                  </a:cubicBezTo>
                  <a:cubicBezTo>
                    <a:pt x="37" y="215"/>
                    <a:pt x="57" y="223"/>
                    <a:pt x="83" y="223"/>
                  </a:cubicBezTo>
                  <a:cubicBezTo>
                    <a:pt x="110" y="223"/>
                    <a:pt x="131" y="217"/>
                    <a:pt x="147" y="204"/>
                  </a:cubicBezTo>
                  <a:cubicBezTo>
                    <a:pt x="162" y="191"/>
                    <a:pt x="170" y="173"/>
                    <a:pt x="170" y="149"/>
                  </a:cubicBezTo>
                  <a:cubicBezTo>
                    <a:pt x="170" y="135"/>
                    <a:pt x="167" y="119"/>
                    <a:pt x="163" y="102"/>
                  </a:cubicBezTo>
                  <a:cubicBezTo>
                    <a:pt x="158" y="85"/>
                    <a:pt x="154" y="71"/>
                    <a:pt x="151" y="60"/>
                  </a:cubicBezTo>
                  <a:cubicBezTo>
                    <a:pt x="161" y="54"/>
                    <a:pt x="171" y="49"/>
                    <a:pt x="182" y="46"/>
                  </a:cubicBezTo>
                  <a:cubicBezTo>
                    <a:pt x="193" y="44"/>
                    <a:pt x="205" y="42"/>
                    <a:pt x="219" y="42"/>
                  </a:cubicBezTo>
                  <a:cubicBezTo>
                    <a:pt x="252" y="42"/>
                    <a:pt x="278" y="53"/>
                    <a:pt x="297" y="75"/>
                  </a:cubicBezTo>
                  <a:cubicBezTo>
                    <a:pt x="317" y="97"/>
                    <a:pt x="327" y="127"/>
                    <a:pt x="327" y="164"/>
                  </a:cubicBezTo>
                  <a:cubicBezTo>
                    <a:pt x="327" y="210"/>
                    <a:pt x="313" y="246"/>
                    <a:pt x="285" y="273"/>
                  </a:cubicBezTo>
                  <a:cubicBezTo>
                    <a:pt x="257" y="300"/>
                    <a:pt x="219" y="316"/>
                    <a:pt x="170" y="320"/>
                  </a:cubicBezTo>
                  <a:cubicBezTo>
                    <a:pt x="170" y="517"/>
                    <a:pt x="170" y="517"/>
                    <a:pt x="170" y="517"/>
                  </a:cubicBezTo>
                  <a:cubicBezTo>
                    <a:pt x="215" y="517"/>
                    <a:pt x="215" y="517"/>
                    <a:pt x="215" y="517"/>
                  </a:cubicBezTo>
                  <a:cubicBezTo>
                    <a:pt x="218" y="448"/>
                    <a:pt x="218" y="448"/>
                    <a:pt x="218" y="448"/>
                  </a:cubicBezTo>
                  <a:cubicBezTo>
                    <a:pt x="296" y="442"/>
                    <a:pt x="358" y="418"/>
                    <a:pt x="405" y="375"/>
                  </a:cubicBezTo>
                  <a:cubicBezTo>
                    <a:pt x="451" y="333"/>
                    <a:pt x="474" y="278"/>
                    <a:pt x="474" y="210"/>
                  </a:cubicBezTo>
                  <a:cubicBezTo>
                    <a:pt x="474" y="147"/>
                    <a:pt x="452" y="96"/>
                    <a:pt x="406" y="58"/>
                  </a:cubicBezTo>
                </a:path>
              </a:pathLst>
            </a:custGeom>
            <a:solidFill>
              <a:srgbClr val="D2EEEA"/>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2" name="Freeform 5">
              <a:extLst>
                <a:ext uri="{FF2B5EF4-FFF2-40B4-BE49-F238E27FC236}">
                  <a16:creationId xmlns:a16="http://schemas.microsoft.com/office/drawing/2014/main" id="{9E165737-F752-3F29-023E-4175B0ACD165}"/>
                </a:ext>
              </a:extLst>
            </p:cNvPr>
            <p:cNvSpPr>
              <a:spLocks/>
            </p:cNvSpPr>
            <p:nvPr/>
          </p:nvSpPr>
          <p:spPr bwMode="auto">
            <a:xfrm>
              <a:off x="7438195" y="4141465"/>
              <a:ext cx="2829907" cy="1813505"/>
            </a:xfrm>
            <a:custGeom>
              <a:avLst/>
              <a:gdLst>
                <a:gd name="T0" fmla="*/ 453 w 1254"/>
                <a:gd name="T1" fmla="*/ 472 h 802"/>
                <a:gd name="T2" fmla="*/ 477 w 1254"/>
                <a:gd name="T3" fmla="*/ 762 h 802"/>
                <a:gd name="T4" fmla="*/ 460 w 1254"/>
                <a:gd name="T5" fmla="*/ 802 h 802"/>
                <a:gd name="T6" fmla="*/ 519 w 1254"/>
                <a:gd name="T7" fmla="*/ 802 h 802"/>
                <a:gd name="T8" fmla="*/ 548 w 1254"/>
                <a:gd name="T9" fmla="*/ 802 h 802"/>
                <a:gd name="T10" fmla="*/ 560 w 1254"/>
                <a:gd name="T11" fmla="*/ 541 h 802"/>
                <a:gd name="T12" fmla="*/ 729 w 1254"/>
                <a:gd name="T13" fmla="*/ 523 h 802"/>
                <a:gd name="T14" fmla="*/ 915 w 1254"/>
                <a:gd name="T15" fmla="*/ 469 h 802"/>
                <a:gd name="T16" fmla="*/ 960 w 1254"/>
                <a:gd name="T17" fmla="*/ 528 h 802"/>
                <a:gd name="T18" fmla="*/ 1048 w 1254"/>
                <a:gd name="T19" fmla="*/ 566 h 802"/>
                <a:gd name="T20" fmla="*/ 1023 w 1254"/>
                <a:gd name="T21" fmla="*/ 712 h 802"/>
                <a:gd name="T22" fmla="*/ 975 w 1254"/>
                <a:gd name="T23" fmla="*/ 802 h 802"/>
                <a:gd name="T24" fmla="*/ 1037 w 1254"/>
                <a:gd name="T25" fmla="*/ 802 h 802"/>
                <a:gd name="T26" fmla="*/ 1119 w 1254"/>
                <a:gd name="T27" fmla="*/ 605 h 802"/>
                <a:gd name="T28" fmla="*/ 1126 w 1254"/>
                <a:gd name="T29" fmla="*/ 802 h 802"/>
                <a:gd name="T30" fmla="*/ 1181 w 1254"/>
                <a:gd name="T31" fmla="*/ 802 h 802"/>
                <a:gd name="T32" fmla="*/ 1191 w 1254"/>
                <a:gd name="T33" fmla="*/ 397 h 802"/>
                <a:gd name="T34" fmla="*/ 1205 w 1254"/>
                <a:gd name="T35" fmla="*/ 268 h 802"/>
                <a:gd name="T36" fmla="*/ 1211 w 1254"/>
                <a:gd name="T37" fmla="*/ 569 h 802"/>
                <a:gd name="T38" fmla="*/ 1234 w 1254"/>
                <a:gd name="T39" fmla="*/ 545 h 802"/>
                <a:gd name="T40" fmla="*/ 1229 w 1254"/>
                <a:gd name="T41" fmla="*/ 172 h 802"/>
                <a:gd name="T42" fmla="*/ 1117 w 1254"/>
                <a:gd name="T43" fmla="*/ 71 h 802"/>
                <a:gd name="T44" fmla="*/ 460 w 1254"/>
                <a:gd name="T45" fmla="*/ 76 h 802"/>
                <a:gd name="T46" fmla="*/ 125 w 1254"/>
                <a:gd name="T47" fmla="*/ 41 h 802"/>
                <a:gd name="T48" fmla="*/ 97 w 1254"/>
                <a:gd name="T49" fmla="*/ 0 h 802"/>
                <a:gd name="T50" fmla="*/ 92 w 1254"/>
                <a:gd name="T51" fmla="*/ 62 h 802"/>
                <a:gd name="T52" fmla="*/ 80 w 1254"/>
                <a:gd name="T53" fmla="*/ 126 h 802"/>
                <a:gd name="T54" fmla="*/ 70 w 1254"/>
                <a:gd name="T55" fmla="*/ 169 h 802"/>
                <a:gd name="T56" fmla="*/ 37 w 1254"/>
                <a:gd name="T57" fmla="*/ 251 h 802"/>
                <a:gd name="T58" fmla="*/ 1 w 1254"/>
                <a:gd name="T59" fmla="*/ 293 h 802"/>
                <a:gd name="T60" fmla="*/ 73 w 1254"/>
                <a:gd name="T61" fmla="*/ 334 h 802"/>
                <a:gd name="T62" fmla="*/ 105 w 1254"/>
                <a:gd name="T63" fmla="*/ 312 h 802"/>
                <a:gd name="T64" fmla="*/ 226 w 1254"/>
                <a:gd name="T65" fmla="*/ 281 h 802"/>
                <a:gd name="T66" fmla="*/ 453 w 1254"/>
                <a:gd name="T67" fmla="*/ 472 h 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54" h="802">
                  <a:moveTo>
                    <a:pt x="453" y="472"/>
                  </a:moveTo>
                  <a:cubicBezTo>
                    <a:pt x="474" y="492"/>
                    <a:pt x="508" y="554"/>
                    <a:pt x="477" y="762"/>
                  </a:cubicBezTo>
                  <a:cubicBezTo>
                    <a:pt x="475" y="780"/>
                    <a:pt x="456" y="793"/>
                    <a:pt x="460" y="802"/>
                  </a:cubicBezTo>
                  <a:cubicBezTo>
                    <a:pt x="460" y="802"/>
                    <a:pt x="484" y="802"/>
                    <a:pt x="519" y="802"/>
                  </a:cubicBezTo>
                  <a:cubicBezTo>
                    <a:pt x="548" y="802"/>
                    <a:pt x="548" y="802"/>
                    <a:pt x="548" y="802"/>
                  </a:cubicBezTo>
                  <a:cubicBezTo>
                    <a:pt x="564" y="802"/>
                    <a:pt x="561" y="556"/>
                    <a:pt x="560" y="541"/>
                  </a:cubicBezTo>
                  <a:cubicBezTo>
                    <a:pt x="558" y="505"/>
                    <a:pt x="630" y="545"/>
                    <a:pt x="729" y="523"/>
                  </a:cubicBezTo>
                  <a:cubicBezTo>
                    <a:pt x="810" y="505"/>
                    <a:pt x="902" y="481"/>
                    <a:pt x="915" y="469"/>
                  </a:cubicBezTo>
                  <a:cubicBezTo>
                    <a:pt x="929" y="458"/>
                    <a:pt x="932" y="503"/>
                    <a:pt x="960" y="528"/>
                  </a:cubicBezTo>
                  <a:cubicBezTo>
                    <a:pt x="988" y="553"/>
                    <a:pt x="1017" y="566"/>
                    <a:pt x="1048" y="566"/>
                  </a:cubicBezTo>
                  <a:cubicBezTo>
                    <a:pt x="1080" y="566"/>
                    <a:pt x="1053" y="659"/>
                    <a:pt x="1023" y="712"/>
                  </a:cubicBezTo>
                  <a:cubicBezTo>
                    <a:pt x="993" y="765"/>
                    <a:pt x="975" y="802"/>
                    <a:pt x="975" y="802"/>
                  </a:cubicBezTo>
                  <a:cubicBezTo>
                    <a:pt x="1037" y="802"/>
                    <a:pt x="1037" y="802"/>
                    <a:pt x="1037" y="802"/>
                  </a:cubicBezTo>
                  <a:cubicBezTo>
                    <a:pt x="1037" y="802"/>
                    <a:pt x="1105" y="634"/>
                    <a:pt x="1119" y="605"/>
                  </a:cubicBezTo>
                  <a:cubicBezTo>
                    <a:pt x="1133" y="575"/>
                    <a:pt x="1126" y="771"/>
                    <a:pt x="1126" y="802"/>
                  </a:cubicBezTo>
                  <a:cubicBezTo>
                    <a:pt x="1181" y="802"/>
                    <a:pt x="1181" y="802"/>
                    <a:pt x="1181" y="802"/>
                  </a:cubicBezTo>
                  <a:cubicBezTo>
                    <a:pt x="1182" y="708"/>
                    <a:pt x="1184" y="462"/>
                    <a:pt x="1191" y="397"/>
                  </a:cubicBezTo>
                  <a:cubicBezTo>
                    <a:pt x="1195" y="358"/>
                    <a:pt x="1197" y="262"/>
                    <a:pt x="1205" y="268"/>
                  </a:cubicBezTo>
                  <a:cubicBezTo>
                    <a:pt x="1210" y="272"/>
                    <a:pt x="1192" y="483"/>
                    <a:pt x="1211" y="569"/>
                  </a:cubicBezTo>
                  <a:cubicBezTo>
                    <a:pt x="1220" y="611"/>
                    <a:pt x="1243" y="569"/>
                    <a:pt x="1234" y="545"/>
                  </a:cubicBezTo>
                  <a:cubicBezTo>
                    <a:pt x="1217" y="496"/>
                    <a:pt x="1254" y="236"/>
                    <a:pt x="1229" y="172"/>
                  </a:cubicBezTo>
                  <a:cubicBezTo>
                    <a:pt x="1210" y="124"/>
                    <a:pt x="1243" y="71"/>
                    <a:pt x="1117" y="71"/>
                  </a:cubicBezTo>
                  <a:cubicBezTo>
                    <a:pt x="991" y="71"/>
                    <a:pt x="528" y="78"/>
                    <a:pt x="460" y="76"/>
                  </a:cubicBezTo>
                  <a:cubicBezTo>
                    <a:pt x="325" y="71"/>
                    <a:pt x="172" y="53"/>
                    <a:pt x="125" y="41"/>
                  </a:cubicBezTo>
                  <a:cubicBezTo>
                    <a:pt x="106" y="36"/>
                    <a:pt x="123" y="3"/>
                    <a:pt x="97" y="0"/>
                  </a:cubicBezTo>
                  <a:cubicBezTo>
                    <a:pt x="97" y="0"/>
                    <a:pt x="90" y="50"/>
                    <a:pt x="92" y="62"/>
                  </a:cubicBezTo>
                  <a:cubicBezTo>
                    <a:pt x="93" y="74"/>
                    <a:pt x="88" y="116"/>
                    <a:pt x="80" y="126"/>
                  </a:cubicBezTo>
                  <a:cubicBezTo>
                    <a:pt x="73" y="135"/>
                    <a:pt x="66" y="145"/>
                    <a:pt x="70" y="169"/>
                  </a:cubicBezTo>
                  <a:cubicBezTo>
                    <a:pt x="74" y="194"/>
                    <a:pt x="44" y="226"/>
                    <a:pt x="37" y="251"/>
                  </a:cubicBezTo>
                  <a:cubicBezTo>
                    <a:pt x="30" y="277"/>
                    <a:pt x="3" y="273"/>
                    <a:pt x="1" y="293"/>
                  </a:cubicBezTo>
                  <a:cubicBezTo>
                    <a:pt x="0" y="313"/>
                    <a:pt x="45" y="335"/>
                    <a:pt x="73" y="334"/>
                  </a:cubicBezTo>
                  <a:cubicBezTo>
                    <a:pt x="101" y="334"/>
                    <a:pt x="93" y="320"/>
                    <a:pt x="105" y="312"/>
                  </a:cubicBezTo>
                  <a:cubicBezTo>
                    <a:pt x="118" y="305"/>
                    <a:pt x="167" y="311"/>
                    <a:pt x="226" y="281"/>
                  </a:cubicBezTo>
                  <a:cubicBezTo>
                    <a:pt x="261" y="259"/>
                    <a:pt x="436" y="455"/>
                    <a:pt x="453" y="472"/>
                  </a:cubicBezTo>
                </a:path>
              </a:pathLst>
            </a:custGeom>
            <a:solidFill>
              <a:srgbClr val="C3A7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6">
              <a:extLst>
                <a:ext uri="{FF2B5EF4-FFF2-40B4-BE49-F238E27FC236}">
                  <a16:creationId xmlns:a16="http://schemas.microsoft.com/office/drawing/2014/main" id="{B7E6A3B4-7E28-C9A6-3D94-C1E24B7F397B}"/>
                </a:ext>
              </a:extLst>
            </p:cNvPr>
            <p:cNvSpPr>
              <a:spLocks/>
            </p:cNvSpPr>
            <p:nvPr/>
          </p:nvSpPr>
          <p:spPr bwMode="auto">
            <a:xfrm>
              <a:off x="7527821" y="4217743"/>
              <a:ext cx="90580" cy="102022"/>
            </a:xfrm>
            <a:custGeom>
              <a:avLst/>
              <a:gdLst>
                <a:gd name="T0" fmla="*/ 0 w 40"/>
                <a:gd name="T1" fmla="*/ 0 h 45"/>
                <a:gd name="T2" fmla="*/ 38 w 40"/>
                <a:gd name="T3" fmla="*/ 45 h 45"/>
                <a:gd name="T4" fmla="*/ 39 w 40"/>
                <a:gd name="T5" fmla="*/ 15 h 45"/>
                <a:gd name="T6" fmla="*/ 0 w 40"/>
                <a:gd name="T7" fmla="*/ 0 h 45"/>
              </a:gdLst>
              <a:ahLst/>
              <a:cxnLst>
                <a:cxn ang="0">
                  <a:pos x="T0" y="T1"/>
                </a:cxn>
                <a:cxn ang="0">
                  <a:pos x="T2" y="T3"/>
                </a:cxn>
                <a:cxn ang="0">
                  <a:pos x="T4" y="T5"/>
                </a:cxn>
                <a:cxn ang="0">
                  <a:pos x="T6" y="T7"/>
                </a:cxn>
              </a:cxnLst>
              <a:rect l="0" t="0" r="r" b="b"/>
              <a:pathLst>
                <a:path w="40" h="45">
                  <a:moveTo>
                    <a:pt x="0" y="0"/>
                  </a:moveTo>
                  <a:cubicBezTo>
                    <a:pt x="6" y="35"/>
                    <a:pt x="38" y="45"/>
                    <a:pt x="38" y="45"/>
                  </a:cubicBezTo>
                  <a:cubicBezTo>
                    <a:pt x="38" y="45"/>
                    <a:pt x="40" y="23"/>
                    <a:pt x="39" y="15"/>
                  </a:cubicBezTo>
                  <a:cubicBezTo>
                    <a:pt x="38" y="6"/>
                    <a:pt x="0" y="0"/>
                    <a:pt x="0" y="0"/>
                  </a:cubicBezTo>
                </a:path>
              </a:pathLst>
            </a:custGeom>
            <a:solidFill>
              <a:srgbClr val="C3A7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aphicFrame>
          <p:nvGraphicFramePr>
            <p:cNvPr id="24" name="Inhaltsplatzhalter 5">
              <a:extLst>
                <a:ext uri="{FF2B5EF4-FFF2-40B4-BE49-F238E27FC236}">
                  <a16:creationId xmlns:a16="http://schemas.microsoft.com/office/drawing/2014/main" id="{FB872040-6EC1-4465-8305-C142C6F758EF}"/>
                </a:ext>
              </a:extLst>
            </p:cNvPr>
            <p:cNvGraphicFramePr>
              <a:graphicFrameLocks/>
            </p:cNvGraphicFramePr>
            <p:nvPr/>
          </p:nvGraphicFramePr>
          <p:xfrm>
            <a:off x="2407390" y="1869893"/>
            <a:ext cx="7936760" cy="4279796"/>
          </p:xfrm>
          <a:graphic>
            <a:graphicData uri="http://schemas.openxmlformats.org/drawingml/2006/chart">
              <c:chart xmlns:c="http://schemas.openxmlformats.org/drawingml/2006/chart" xmlns:r="http://schemas.openxmlformats.org/officeDocument/2006/relationships" r:id="rId2"/>
            </a:graphicData>
          </a:graphic>
        </p:graphicFrame>
      </p:grpSp>
      <p:sp>
        <p:nvSpPr>
          <p:cNvPr id="3" name="Rectangle 3">
            <a:extLst>
              <a:ext uri="{FF2B5EF4-FFF2-40B4-BE49-F238E27FC236}">
                <a16:creationId xmlns:a16="http://schemas.microsoft.com/office/drawing/2014/main" id="{FCDA68F0-9809-C920-A199-637B588510EE}"/>
              </a:ext>
            </a:extLst>
          </p:cNvPr>
          <p:cNvSpPr/>
          <p:nvPr/>
        </p:nvSpPr>
        <p:spPr>
          <a:xfrm>
            <a:off x="1" y="291787"/>
            <a:ext cx="12191999" cy="1199810"/>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feld 33">
            <a:extLst>
              <a:ext uri="{FF2B5EF4-FFF2-40B4-BE49-F238E27FC236}">
                <a16:creationId xmlns:a16="http://schemas.microsoft.com/office/drawing/2014/main" id="{116C21FF-3DB7-E01B-3246-1500B0055BF0}"/>
              </a:ext>
            </a:extLst>
          </p:cNvPr>
          <p:cNvSpPr txBox="1"/>
          <p:nvPr/>
        </p:nvSpPr>
        <p:spPr>
          <a:xfrm>
            <a:off x="378686" y="1584975"/>
            <a:ext cx="5819349" cy="4524315"/>
          </a:xfrm>
          <a:prstGeom prst="rect">
            <a:avLst/>
          </a:prstGeom>
          <a:noFill/>
        </p:spPr>
        <p:txBody>
          <a:bodyPr wrap="square">
            <a:spAutoFit/>
          </a:bodyPr>
          <a:lstStyle/>
          <a:p>
            <a:r>
              <a:rPr lang="en-US" sz="2400" dirty="0">
                <a:solidFill>
                  <a:srgbClr val="595A59"/>
                </a:solidFill>
              </a:rPr>
              <a:t>Let's take a hotel in the mountains as an example. The place is moderately popular with tourists and many come to this area for the great scenery and its sports opportunities in nature. The hotel is small, has a wellness area, which is very popular, and a hotel café for coffee and cake - however, this is not so well used. The hotel has been offering tours and sports for a long time, very popular with all visitors. It is now considering offering e-bikes in addition to general bicycle rental, following several requests. </a:t>
            </a:r>
            <a:endParaRPr lang="de-DE" sz="2400" dirty="0">
              <a:solidFill>
                <a:srgbClr val="595A59"/>
              </a:solidFill>
            </a:endParaRPr>
          </a:p>
        </p:txBody>
      </p:sp>
      <p:sp>
        <p:nvSpPr>
          <p:cNvPr id="37" name="Text Placeholder 1">
            <a:extLst>
              <a:ext uri="{FF2B5EF4-FFF2-40B4-BE49-F238E27FC236}">
                <a16:creationId xmlns:a16="http://schemas.microsoft.com/office/drawing/2014/main" id="{62449BE1-6861-7A69-D030-ECD4FB45F40C}"/>
              </a:ext>
            </a:extLst>
          </p:cNvPr>
          <p:cNvSpPr>
            <a:spLocks noGrp="1"/>
          </p:cNvSpPr>
          <p:nvPr>
            <p:ph type="body" sz="quarter" idx="16"/>
          </p:nvPr>
        </p:nvSpPr>
        <p:spPr>
          <a:xfrm>
            <a:off x="260950" y="464349"/>
            <a:ext cx="11470341" cy="582221"/>
          </a:xfrm>
        </p:spPr>
        <p:txBody>
          <a:bodyPr>
            <a:noAutofit/>
          </a:bodyPr>
          <a:lstStyle/>
          <a:p>
            <a:r>
              <a:rPr lang="en-US" sz="4800" b="1" dirty="0">
                <a:solidFill>
                  <a:schemeClr val="bg1"/>
                </a:solidFill>
              </a:rPr>
              <a:t>EXAMPLE: Portfolio Analysis</a:t>
            </a:r>
          </a:p>
        </p:txBody>
      </p:sp>
      <p:pic>
        <p:nvPicPr>
          <p:cNvPr id="2" name="Bildplatzhalter 7">
            <a:extLst>
              <a:ext uri="{FF2B5EF4-FFF2-40B4-BE49-F238E27FC236}">
                <a16:creationId xmlns:a16="http://schemas.microsoft.com/office/drawing/2014/main" id="{EB95A809-7672-35A4-9790-1A50B01E6EA2}"/>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5728"/>
                    </a14:imgEffect>
                    <a14:imgEffect>
                      <a14:saturation sat="49000"/>
                    </a14:imgEffect>
                  </a14:imgLayer>
                </a14:imgProps>
              </a:ext>
            </a:extLst>
          </a:blip>
          <a:srcRect l="195" t="20940" r="3222" b="14975"/>
          <a:stretch/>
        </p:blipFill>
        <p:spPr>
          <a:xfrm>
            <a:off x="6761414" y="4065051"/>
            <a:ext cx="4982159" cy="2399249"/>
          </a:xfrm>
          <a:prstGeom prst="rect">
            <a:avLst/>
          </a:prstGeom>
        </p:spPr>
      </p:pic>
      <p:sp>
        <p:nvSpPr>
          <p:cNvPr id="36" name="Textfeld 35">
            <a:extLst>
              <a:ext uri="{FF2B5EF4-FFF2-40B4-BE49-F238E27FC236}">
                <a16:creationId xmlns:a16="http://schemas.microsoft.com/office/drawing/2014/main" id="{C27DF3F1-389B-4BE0-5615-74438228FF65}"/>
              </a:ext>
            </a:extLst>
          </p:cNvPr>
          <p:cNvSpPr txBox="1"/>
          <p:nvPr/>
        </p:nvSpPr>
        <p:spPr>
          <a:xfrm>
            <a:off x="6708790" y="6470417"/>
            <a:ext cx="1874982" cy="215444"/>
          </a:xfrm>
          <a:prstGeom prst="rect">
            <a:avLst/>
          </a:prstGeom>
          <a:noFill/>
        </p:spPr>
        <p:txBody>
          <a:bodyPr wrap="square">
            <a:spAutoFit/>
          </a:bodyPr>
          <a:lstStyle/>
          <a:p>
            <a:r>
              <a:rPr lang="de-DE" sz="800" dirty="0" err="1">
                <a:solidFill>
                  <a:srgbClr val="595A59"/>
                </a:solidFill>
              </a:rPr>
              <a:t>Photo</a:t>
            </a:r>
            <a:r>
              <a:rPr lang="de-DE" sz="800" dirty="0">
                <a:solidFill>
                  <a:srgbClr val="595A59"/>
                </a:solidFill>
              </a:rPr>
              <a:t>: </a:t>
            </a:r>
            <a:r>
              <a:rPr lang="de-DE" sz="800" b="1" i="0" dirty="0">
                <a:solidFill>
                  <a:srgbClr val="595A59"/>
                </a:solidFill>
                <a:effectLst/>
              </a:rPr>
              <a:t>John Smith</a:t>
            </a:r>
            <a:endParaRPr lang="de-DE" sz="800" dirty="0">
              <a:solidFill>
                <a:srgbClr val="595A59"/>
              </a:solidFill>
            </a:endParaRPr>
          </a:p>
        </p:txBody>
      </p:sp>
    </p:spTree>
    <p:extLst>
      <p:ext uri="{BB962C8B-B14F-4D97-AF65-F5344CB8AC3E}">
        <p14:creationId xmlns:p14="http://schemas.microsoft.com/office/powerpoint/2010/main" val="824283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9C9581D1-CF80-D45F-405D-4EEF9DE3B36A}"/>
              </a:ext>
            </a:extLst>
          </p:cNvPr>
          <p:cNvGrpSpPr/>
          <p:nvPr/>
        </p:nvGrpSpPr>
        <p:grpSpPr>
          <a:xfrm>
            <a:off x="2070100" y="1835475"/>
            <a:ext cx="9733422" cy="4882825"/>
            <a:chOff x="1855413" y="1949358"/>
            <a:chExt cx="8513089" cy="4470803"/>
          </a:xfrm>
        </p:grpSpPr>
        <p:sp>
          <p:nvSpPr>
            <p:cNvPr id="6" name="Textplatzhalter 3">
              <a:extLst>
                <a:ext uri="{FF2B5EF4-FFF2-40B4-BE49-F238E27FC236}">
                  <a16:creationId xmlns:a16="http://schemas.microsoft.com/office/drawing/2014/main" id="{C9528339-C505-11B1-6108-D9CD1CAA9A7E}"/>
                </a:ext>
              </a:extLst>
            </p:cNvPr>
            <p:cNvSpPr txBox="1">
              <a:spLocks/>
            </p:cNvSpPr>
            <p:nvPr/>
          </p:nvSpPr>
          <p:spPr bwMode="gray">
            <a:xfrm>
              <a:off x="2371227" y="4025212"/>
              <a:ext cx="3950462" cy="1941321"/>
            </a:xfrm>
            <a:prstGeom prst="rect">
              <a:avLst/>
            </a:prstGeom>
            <a:solidFill>
              <a:srgbClr val="85D2C7"/>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POOR DOGS</a:t>
              </a:r>
            </a:p>
          </p:txBody>
        </p:sp>
        <p:sp>
          <p:nvSpPr>
            <p:cNvPr id="7" name="Textplatzhalter 3">
              <a:extLst>
                <a:ext uri="{FF2B5EF4-FFF2-40B4-BE49-F238E27FC236}">
                  <a16:creationId xmlns:a16="http://schemas.microsoft.com/office/drawing/2014/main" id="{2F051F72-DA56-5128-C944-A741FC626E45}"/>
                </a:ext>
              </a:extLst>
            </p:cNvPr>
            <p:cNvSpPr txBox="1">
              <a:spLocks/>
            </p:cNvSpPr>
            <p:nvPr/>
          </p:nvSpPr>
          <p:spPr bwMode="gray">
            <a:xfrm>
              <a:off x="6393688" y="4025212"/>
              <a:ext cx="3950462" cy="1941322"/>
            </a:xfrm>
            <a:prstGeom prst="rect">
              <a:avLst/>
            </a:prstGeom>
            <a:solidFill>
              <a:srgbClr val="916395"/>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CASH COWS</a:t>
              </a:r>
            </a:p>
          </p:txBody>
        </p:sp>
        <p:sp>
          <p:nvSpPr>
            <p:cNvPr id="8" name="Textplatzhalter 3">
              <a:extLst>
                <a:ext uri="{FF2B5EF4-FFF2-40B4-BE49-F238E27FC236}">
                  <a16:creationId xmlns:a16="http://schemas.microsoft.com/office/drawing/2014/main" id="{3ED7A127-AC47-3EDF-1974-FDBEB2D43D5D}"/>
                </a:ext>
              </a:extLst>
            </p:cNvPr>
            <p:cNvSpPr txBox="1">
              <a:spLocks/>
            </p:cNvSpPr>
            <p:nvPr/>
          </p:nvSpPr>
          <p:spPr bwMode="gray">
            <a:xfrm>
              <a:off x="6393689" y="2011890"/>
              <a:ext cx="3950461" cy="1941322"/>
            </a:xfrm>
            <a:prstGeom prst="rect">
              <a:avLst/>
            </a:prstGeom>
            <a:solidFill>
              <a:srgbClr val="F27954"/>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STARS</a:t>
              </a:r>
            </a:p>
          </p:txBody>
        </p:sp>
        <p:sp>
          <p:nvSpPr>
            <p:cNvPr id="9" name="Textplatzhalter 3">
              <a:extLst>
                <a:ext uri="{FF2B5EF4-FFF2-40B4-BE49-F238E27FC236}">
                  <a16:creationId xmlns:a16="http://schemas.microsoft.com/office/drawing/2014/main" id="{E9E3AE53-0865-3966-F581-578BA0E562C9}"/>
                </a:ext>
              </a:extLst>
            </p:cNvPr>
            <p:cNvSpPr txBox="1">
              <a:spLocks/>
            </p:cNvSpPr>
            <p:nvPr/>
          </p:nvSpPr>
          <p:spPr bwMode="gray">
            <a:xfrm>
              <a:off x="2371228" y="2011891"/>
              <a:ext cx="3950461" cy="1941321"/>
            </a:xfrm>
            <a:prstGeom prst="rect">
              <a:avLst/>
            </a:prstGeom>
            <a:solidFill>
              <a:srgbClr val="79527B"/>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QUESTION MARKS</a:t>
              </a:r>
            </a:p>
          </p:txBody>
        </p:sp>
        <p:cxnSp>
          <p:nvCxnSpPr>
            <p:cNvPr id="10" name="Gerade Verbindung mit Pfeil 9">
              <a:extLst>
                <a:ext uri="{FF2B5EF4-FFF2-40B4-BE49-F238E27FC236}">
                  <a16:creationId xmlns:a16="http://schemas.microsoft.com/office/drawing/2014/main" id="{35AEDE05-157D-B4F3-02FC-5BB1B02864BC}"/>
                </a:ext>
              </a:extLst>
            </p:cNvPr>
            <p:cNvCxnSpPr/>
            <p:nvPr/>
          </p:nvCxnSpPr>
          <p:spPr>
            <a:xfrm>
              <a:off x="1994232" y="2337411"/>
              <a:ext cx="0" cy="3243255"/>
            </a:xfrm>
            <a:prstGeom prst="straightConnector1">
              <a:avLst/>
            </a:prstGeom>
            <a:ln w="63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1" name="Gruppieren 10">
              <a:extLst>
                <a:ext uri="{FF2B5EF4-FFF2-40B4-BE49-F238E27FC236}">
                  <a16:creationId xmlns:a16="http://schemas.microsoft.com/office/drawing/2014/main" id="{29001D62-DCF6-8023-5AF6-65E0EA22CBF5}"/>
                </a:ext>
              </a:extLst>
            </p:cNvPr>
            <p:cNvGrpSpPr>
              <a:grpSpLocks noChangeAspect="1"/>
            </p:cNvGrpSpPr>
            <p:nvPr/>
          </p:nvGrpSpPr>
          <p:grpSpPr>
            <a:xfrm>
              <a:off x="1880349" y="2000399"/>
              <a:ext cx="227766" cy="227766"/>
              <a:chOff x="275183" y="2200270"/>
              <a:chExt cx="576064" cy="576064"/>
            </a:xfrm>
          </p:grpSpPr>
          <p:sp>
            <p:nvSpPr>
              <p:cNvPr id="31" name="Ellipse 30">
                <a:extLst>
                  <a:ext uri="{FF2B5EF4-FFF2-40B4-BE49-F238E27FC236}">
                    <a16:creationId xmlns:a16="http://schemas.microsoft.com/office/drawing/2014/main" id="{6D472EDF-E99D-7714-B544-B66B82CE4933}"/>
                  </a:ext>
                </a:extLst>
              </p:cNvPr>
              <p:cNvSpPr/>
              <p:nvPr/>
            </p:nvSpPr>
            <p:spPr>
              <a:xfrm>
                <a:off x="275183" y="2200270"/>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32" name="Kreuz 31">
                <a:extLst>
                  <a:ext uri="{FF2B5EF4-FFF2-40B4-BE49-F238E27FC236}">
                    <a16:creationId xmlns:a16="http://schemas.microsoft.com/office/drawing/2014/main" id="{296118DC-494D-F9FF-F7F3-A0F2C6E2023D}"/>
                  </a:ext>
                </a:extLst>
              </p:cNvPr>
              <p:cNvSpPr/>
              <p:nvPr/>
            </p:nvSpPr>
            <p:spPr>
              <a:xfrm>
                <a:off x="383195" y="2308282"/>
                <a:ext cx="360040" cy="360040"/>
              </a:xfrm>
              <a:prstGeom prst="plus">
                <a:avLst>
                  <a:gd name="adj" fmla="val 3558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2" name="Gruppieren 11">
              <a:extLst>
                <a:ext uri="{FF2B5EF4-FFF2-40B4-BE49-F238E27FC236}">
                  <a16:creationId xmlns:a16="http://schemas.microsoft.com/office/drawing/2014/main" id="{5A66038F-DFE0-A6AF-61D5-59F2559478E0}"/>
                </a:ext>
              </a:extLst>
            </p:cNvPr>
            <p:cNvGrpSpPr>
              <a:grpSpLocks noChangeAspect="1"/>
            </p:cNvGrpSpPr>
            <p:nvPr/>
          </p:nvGrpSpPr>
          <p:grpSpPr>
            <a:xfrm>
              <a:off x="1880349" y="5700420"/>
              <a:ext cx="227766" cy="227766"/>
              <a:chOff x="244903" y="2763008"/>
              <a:chExt cx="576064" cy="576064"/>
            </a:xfrm>
          </p:grpSpPr>
          <p:sp>
            <p:nvSpPr>
              <p:cNvPr id="29" name="Ellipse 28">
                <a:extLst>
                  <a:ext uri="{FF2B5EF4-FFF2-40B4-BE49-F238E27FC236}">
                    <a16:creationId xmlns:a16="http://schemas.microsoft.com/office/drawing/2014/main" id="{F6C1E5F8-3CBC-3C4F-9B5F-5376F1CAA0CE}"/>
                  </a:ext>
                </a:extLst>
              </p:cNvPr>
              <p:cNvSpPr/>
              <p:nvPr/>
            </p:nvSpPr>
            <p:spPr>
              <a:xfrm>
                <a:off x="244903" y="2763008"/>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30" name="Rechteck 29">
                <a:extLst>
                  <a:ext uri="{FF2B5EF4-FFF2-40B4-BE49-F238E27FC236}">
                    <a16:creationId xmlns:a16="http://schemas.microsoft.com/office/drawing/2014/main" id="{91345318-C6DA-4A01-78C6-785167F73058}"/>
                  </a:ext>
                </a:extLst>
              </p:cNvPr>
              <p:cNvSpPr/>
              <p:nvPr/>
            </p:nvSpPr>
            <p:spPr>
              <a:xfrm>
                <a:off x="379880" y="3002079"/>
                <a:ext cx="306110" cy="979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3" name="Gruppieren 12">
              <a:extLst>
                <a:ext uri="{FF2B5EF4-FFF2-40B4-BE49-F238E27FC236}">
                  <a16:creationId xmlns:a16="http://schemas.microsoft.com/office/drawing/2014/main" id="{DE4BDDCA-BD27-73BB-A055-A2B376C5259A}"/>
                </a:ext>
              </a:extLst>
            </p:cNvPr>
            <p:cNvGrpSpPr>
              <a:grpSpLocks noChangeAspect="1"/>
            </p:cNvGrpSpPr>
            <p:nvPr/>
          </p:nvGrpSpPr>
          <p:grpSpPr>
            <a:xfrm>
              <a:off x="10109225" y="6192395"/>
              <a:ext cx="227766" cy="227766"/>
              <a:chOff x="275183" y="2200270"/>
              <a:chExt cx="576064" cy="576064"/>
            </a:xfrm>
          </p:grpSpPr>
          <p:sp>
            <p:nvSpPr>
              <p:cNvPr id="27" name="Ellipse 26">
                <a:extLst>
                  <a:ext uri="{FF2B5EF4-FFF2-40B4-BE49-F238E27FC236}">
                    <a16:creationId xmlns:a16="http://schemas.microsoft.com/office/drawing/2014/main" id="{BEF5A9DA-64F2-82A0-BD71-2EDD00B155A2}"/>
                  </a:ext>
                </a:extLst>
              </p:cNvPr>
              <p:cNvSpPr/>
              <p:nvPr/>
            </p:nvSpPr>
            <p:spPr>
              <a:xfrm>
                <a:off x="275183" y="2200270"/>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28" name="Kreuz 27">
                <a:extLst>
                  <a:ext uri="{FF2B5EF4-FFF2-40B4-BE49-F238E27FC236}">
                    <a16:creationId xmlns:a16="http://schemas.microsoft.com/office/drawing/2014/main" id="{0E1B3232-C1DC-5443-C9A8-499A146695CF}"/>
                  </a:ext>
                </a:extLst>
              </p:cNvPr>
              <p:cNvSpPr/>
              <p:nvPr/>
            </p:nvSpPr>
            <p:spPr>
              <a:xfrm>
                <a:off x="383195" y="2308282"/>
                <a:ext cx="360040" cy="360040"/>
              </a:xfrm>
              <a:prstGeom prst="plus">
                <a:avLst>
                  <a:gd name="adj" fmla="val 3558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4" name="Gruppieren 13">
              <a:extLst>
                <a:ext uri="{FF2B5EF4-FFF2-40B4-BE49-F238E27FC236}">
                  <a16:creationId xmlns:a16="http://schemas.microsoft.com/office/drawing/2014/main" id="{6F933C3A-B563-09D0-941D-D0A77D71B594}"/>
                </a:ext>
              </a:extLst>
            </p:cNvPr>
            <p:cNvGrpSpPr>
              <a:grpSpLocks noChangeAspect="1"/>
            </p:cNvGrpSpPr>
            <p:nvPr/>
          </p:nvGrpSpPr>
          <p:grpSpPr>
            <a:xfrm>
              <a:off x="2369863" y="6192395"/>
              <a:ext cx="227766" cy="227766"/>
              <a:chOff x="244903" y="2763008"/>
              <a:chExt cx="576064" cy="576064"/>
            </a:xfrm>
          </p:grpSpPr>
          <p:sp>
            <p:nvSpPr>
              <p:cNvPr id="25" name="Ellipse 24">
                <a:extLst>
                  <a:ext uri="{FF2B5EF4-FFF2-40B4-BE49-F238E27FC236}">
                    <a16:creationId xmlns:a16="http://schemas.microsoft.com/office/drawing/2014/main" id="{B43AB0C4-4985-A7DA-8E3A-628524BD9F55}"/>
                  </a:ext>
                </a:extLst>
              </p:cNvPr>
              <p:cNvSpPr/>
              <p:nvPr/>
            </p:nvSpPr>
            <p:spPr>
              <a:xfrm>
                <a:off x="244903" y="2763008"/>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26" name="Rechteck 25">
                <a:extLst>
                  <a:ext uri="{FF2B5EF4-FFF2-40B4-BE49-F238E27FC236}">
                    <a16:creationId xmlns:a16="http://schemas.microsoft.com/office/drawing/2014/main" id="{50AE2489-142A-451E-9828-0E92CD3C9FC8}"/>
                  </a:ext>
                </a:extLst>
              </p:cNvPr>
              <p:cNvSpPr/>
              <p:nvPr/>
            </p:nvSpPr>
            <p:spPr>
              <a:xfrm>
                <a:off x="379880" y="3002079"/>
                <a:ext cx="306110" cy="979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cxnSp>
          <p:nvCxnSpPr>
            <p:cNvPr id="15" name="Gerade Verbindung mit Pfeil 14">
              <a:extLst>
                <a:ext uri="{FF2B5EF4-FFF2-40B4-BE49-F238E27FC236}">
                  <a16:creationId xmlns:a16="http://schemas.microsoft.com/office/drawing/2014/main" id="{4772EE32-DA5B-3D3C-4649-779087AD1D69}"/>
                </a:ext>
              </a:extLst>
            </p:cNvPr>
            <p:cNvCxnSpPr/>
            <p:nvPr/>
          </p:nvCxnSpPr>
          <p:spPr>
            <a:xfrm>
              <a:off x="2826914" y="6306278"/>
              <a:ext cx="7054609" cy="0"/>
            </a:xfrm>
            <a:prstGeom prst="straightConnector1">
              <a:avLst/>
            </a:prstGeom>
            <a:ln w="63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 Box 20">
              <a:extLst>
                <a:ext uri="{FF2B5EF4-FFF2-40B4-BE49-F238E27FC236}">
                  <a16:creationId xmlns:a16="http://schemas.microsoft.com/office/drawing/2014/main" id="{38D9A774-C29B-7DF5-C368-8EF46EF2E798}"/>
                </a:ext>
              </a:extLst>
            </p:cNvPr>
            <p:cNvSpPr txBox="1">
              <a:spLocks noChangeArrowheads="1"/>
            </p:cNvSpPr>
            <p:nvPr/>
          </p:nvSpPr>
          <p:spPr bwMode="auto">
            <a:xfrm>
              <a:off x="5489596" y="6111379"/>
              <a:ext cx="1782091" cy="277641"/>
            </a:xfrm>
            <a:prstGeom prst="rect">
              <a:avLst/>
            </a:prstGeom>
            <a:solidFill>
              <a:schemeClr val="bg1"/>
            </a:solidFill>
            <a:ln>
              <a:noFill/>
            </a:ln>
          </p:spPr>
          <p:txBody>
            <a:bodyPr wrap="none" lIns="92075" tIns="46038" rIns="92075" bIns="46038">
              <a:spAutoFit/>
            </a:bodyPr>
            <a:lstStyle>
              <a:lvl1pPr>
                <a:spcAft>
                  <a:spcPct val="0"/>
                </a:spcAft>
                <a:defRPr>
                  <a:solidFill>
                    <a:schemeClr val="tx1"/>
                  </a:solidFill>
                  <a:latin typeface="Arial" charset="0"/>
                </a:defRPr>
              </a:lvl1pPr>
              <a:lvl2pPr marL="742950" indent="-285750">
                <a:spcAft>
                  <a:spcPct val="0"/>
                </a:spcAft>
                <a:defRPr>
                  <a:solidFill>
                    <a:schemeClr val="tx1"/>
                  </a:solidFill>
                  <a:latin typeface="Arial" charset="0"/>
                </a:defRPr>
              </a:lvl2pPr>
              <a:lvl3pPr marL="1143000" indent="-228600">
                <a:spcAft>
                  <a:spcPct val="0"/>
                </a:spcAft>
                <a:defRPr>
                  <a:solidFill>
                    <a:schemeClr val="tx1"/>
                  </a:solidFill>
                  <a:latin typeface="Arial" charset="0"/>
                </a:defRPr>
              </a:lvl3pPr>
              <a:lvl4pPr marL="1600200" indent="-228600">
                <a:spcAft>
                  <a:spcPct val="0"/>
                </a:spcAft>
                <a:defRPr>
                  <a:solidFill>
                    <a:schemeClr val="tx1"/>
                  </a:solidFill>
                  <a:latin typeface="Arial" charset="0"/>
                </a:defRPr>
              </a:lvl4pPr>
              <a:lvl5pPr marL="2057400" indent="-228600">
                <a:spcAft>
                  <a:spcPct val="0"/>
                </a:spcAft>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hangingPunct="0">
                <a:spcBef>
                  <a:spcPct val="50000"/>
                </a:spcBef>
                <a:buSzTx/>
                <a:buFontTx/>
                <a:buNone/>
              </a:pPr>
              <a:r>
                <a:rPr lang="en-GB" sz="1200" b="1" dirty="0">
                  <a:solidFill>
                    <a:srgbClr val="595A59"/>
                  </a:solidFill>
                  <a:latin typeface="+mn-lt"/>
                </a:rPr>
                <a:t>Growth / Profit potential</a:t>
              </a:r>
            </a:p>
          </p:txBody>
        </p:sp>
        <p:sp>
          <p:nvSpPr>
            <p:cNvPr id="17" name="Text Box 25">
              <a:extLst>
                <a:ext uri="{FF2B5EF4-FFF2-40B4-BE49-F238E27FC236}">
                  <a16:creationId xmlns:a16="http://schemas.microsoft.com/office/drawing/2014/main" id="{A5F3AFF4-797C-4784-F5AE-1D009D518C89}"/>
                </a:ext>
              </a:extLst>
            </p:cNvPr>
            <p:cNvSpPr txBox="1">
              <a:spLocks noChangeArrowheads="1"/>
            </p:cNvSpPr>
            <p:nvPr/>
          </p:nvSpPr>
          <p:spPr bwMode="auto">
            <a:xfrm rot="16200000">
              <a:off x="1153681" y="3841988"/>
              <a:ext cx="1681105" cy="277641"/>
            </a:xfrm>
            <a:prstGeom prst="rect">
              <a:avLst/>
            </a:prstGeom>
            <a:solidFill>
              <a:schemeClr val="bg1"/>
            </a:solidFill>
            <a:ln>
              <a:noFill/>
            </a:ln>
          </p:spPr>
          <p:txBody>
            <a:bodyPr wrap="square" lIns="92075" tIns="46038" rIns="92075" bIns="46038">
              <a:spAutoFit/>
            </a:bodyPr>
            <a:lstStyle>
              <a:lvl1pPr>
                <a:spcAft>
                  <a:spcPct val="0"/>
                </a:spcAft>
                <a:defRPr>
                  <a:solidFill>
                    <a:schemeClr val="tx1"/>
                  </a:solidFill>
                  <a:latin typeface="Arial" charset="0"/>
                </a:defRPr>
              </a:lvl1pPr>
              <a:lvl2pPr marL="742950" indent="-285750">
                <a:spcAft>
                  <a:spcPct val="0"/>
                </a:spcAft>
                <a:defRPr>
                  <a:solidFill>
                    <a:schemeClr val="tx1"/>
                  </a:solidFill>
                  <a:latin typeface="Arial" charset="0"/>
                </a:defRPr>
              </a:lvl2pPr>
              <a:lvl3pPr marL="1143000" indent="-228600">
                <a:spcAft>
                  <a:spcPct val="0"/>
                </a:spcAft>
                <a:defRPr>
                  <a:solidFill>
                    <a:schemeClr val="tx1"/>
                  </a:solidFill>
                  <a:latin typeface="Arial" charset="0"/>
                </a:defRPr>
              </a:lvl3pPr>
              <a:lvl4pPr marL="1600200" indent="-228600">
                <a:spcAft>
                  <a:spcPct val="0"/>
                </a:spcAft>
                <a:defRPr>
                  <a:solidFill>
                    <a:schemeClr val="tx1"/>
                  </a:solidFill>
                  <a:latin typeface="Arial" charset="0"/>
                </a:defRPr>
              </a:lvl4pPr>
              <a:lvl5pPr marL="2057400" indent="-228600">
                <a:spcAft>
                  <a:spcPct val="0"/>
                </a:spcAft>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hangingPunct="0">
                <a:spcBef>
                  <a:spcPct val="50000"/>
                </a:spcBef>
                <a:buSzTx/>
                <a:buFontTx/>
                <a:buNone/>
              </a:pPr>
              <a:r>
                <a:rPr lang="en-GB" sz="1200" b="1" dirty="0">
                  <a:solidFill>
                    <a:srgbClr val="595A59"/>
                  </a:solidFill>
                  <a:latin typeface="+mn-lt"/>
                </a:rPr>
                <a:t>Demand</a:t>
              </a:r>
            </a:p>
          </p:txBody>
        </p:sp>
        <p:sp>
          <p:nvSpPr>
            <p:cNvPr id="18" name="Freeform 5">
              <a:extLst>
                <a:ext uri="{FF2B5EF4-FFF2-40B4-BE49-F238E27FC236}">
                  <a16:creationId xmlns:a16="http://schemas.microsoft.com/office/drawing/2014/main" id="{2585AC17-1953-F77C-7F6D-173682E59FD6}"/>
                </a:ext>
              </a:extLst>
            </p:cNvPr>
            <p:cNvSpPr>
              <a:spLocks/>
            </p:cNvSpPr>
            <p:nvPr/>
          </p:nvSpPr>
          <p:spPr bwMode="auto">
            <a:xfrm>
              <a:off x="3877428" y="4157724"/>
              <a:ext cx="713210" cy="503673"/>
            </a:xfrm>
            <a:custGeom>
              <a:avLst/>
              <a:gdLst>
                <a:gd name="T0" fmla="*/ 210 w 306"/>
                <a:gd name="T1" fmla="*/ 21 h 216"/>
                <a:gd name="T2" fmla="*/ 124 w 306"/>
                <a:gd name="T3" fmla="*/ 21 h 216"/>
                <a:gd name="T4" fmla="*/ 72 w 306"/>
                <a:gd name="T5" fmla="*/ 59 h 216"/>
                <a:gd name="T6" fmla="*/ 24 w 306"/>
                <a:gd name="T7" fmla="*/ 72 h 216"/>
                <a:gd name="T8" fmla="*/ 4 w 306"/>
                <a:gd name="T9" fmla="*/ 84 h 216"/>
                <a:gd name="T10" fmla="*/ 62 w 306"/>
                <a:gd name="T11" fmla="*/ 156 h 216"/>
                <a:gd name="T12" fmla="*/ 137 w 306"/>
                <a:gd name="T13" fmla="*/ 158 h 216"/>
                <a:gd name="T14" fmla="*/ 188 w 306"/>
                <a:gd name="T15" fmla="*/ 216 h 216"/>
                <a:gd name="T16" fmla="*/ 296 w 306"/>
                <a:gd name="T17" fmla="*/ 132 h 216"/>
                <a:gd name="T18" fmla="*/ 210 w 306"/>
                <a:gd name="T19" fmla="*/ 2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6" h="216">
                  <a:moveTo>
                    <a:pt x="210" y="21"/>
                  </a:moveTo>
                  <a:cubicBezTo>
                    <a:pt x="159" y="0"/>
                    <a:pt x="132" y="15"/>
                    <a:pt x="124" y="21"/>
                  </a:cubicBezTo>
                  <a:cubicBezTo>
                    <a:pt x="117" y="26"/>
                    <a:pt x="117" y="46"/>
                    <a:pt x="72" y="59"/>
                  </a:cubicBezTo>
                  <a:cubicBezTo>
                    <a:pt x="28" y="72"/>
                    <a:pt x="31" y="72"/>
                    <a:pt x="24" y="72"/>
                  </a:cubicBezTo>
                  <a:cubicBezTo>
                    <a:pt x="16" y="72"/>
                    <a:pt x="7" y="65"/>
                    <a:pt x="4" y="84"/>
                  </a:cubicBezTo>
                  <a:cubicBezTo>
                    <a:pt x="0" y="121"/>
                    <a:pt x="35" y="152"/>
                    <a:pt x="62" y="156"/>
                  </a:cubicBezTo>
                  <a:cubicBezTo>
                    <a:pt x="89" y="160"/>
                    <a:pt x="93" y="139"/>
                    <a:pt x="137" y="158"/>
                  </a:cubicBezTo>
                  <a:cubicBezTo>
                    <a:pt x="181" y="177"/>
                    <a:pt x="188" y="216"/>
                    <a:pt x="188" y="216"/>
                  </a:cubicBezTo>
                  <a:cubicBezTo>
                    <a:pt x="188" y="216"/>
                    <a:pt x="306" y="158"/>
                    <a:pt x="296" y="132"/>
                  </a:cubicBezTo>
                  <a:cubicBezTo>
                    <a:pt x="283" y="97"/>
                    <a:pt x="210" y="21"/>
                    <a:pt x="210" y="21"/>
                  </a:cubicBezTo>
                </a:path>
              </a:pathLst>
            </a:custGeom>
            <a:solidFill>
              <a:srgbClr val="85D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 name="Freeform 6">
              <a:extLst>
                <a:ext uri="{FF2B5EF4-FFF2-40B4-BE49-F238E27FC236}">
                  <a16:creationId xmlns:a16="http://schemas.microsoft.com/office/drawing/2014/main" id="{B896063B-5FCB-412F-AFA0-E656D6968C2B}"/>
                </a:ext>
              </a:extLst>
            </p:cNvPr>
            <p:cNvSpPr>
              <a:spLocks/>
            </p:cNvSpPr>
            <p:nvPr/>
          </p:nvSpPr>
          <p:spPr bwMode="auto">
            <a:xfrm>
              <a:off x="4325029" y="4530560"/>
              <a:ext cx="1975345" cy="1432321"/>
            </a:xfrm>
            <a:custGeom>
              <a:avLst/>
              <a:gdLst>
                <a:gd name="T0" fmla="*/ 121 w 848"/>
                <a:gd name="T1" fmla="*/ 0 h 614"/>
                <a:gd name="T2" fmla="*/ 240 w 848"/>
                <a:gd name="T3" fmla="*/ 79 h 614"/>
                <a:gd name="T4" fmla="*/ 625 w 848"/>
                <a:gd name="T5" fmla="*/ 128 h 614"/>
                <a:gd name="T6" fmla="*/ 665 w 848"/>
                <a:gd name="T7" fmla="*/ 251 h 614"/>
                <a:gd name="T8" fmla="*/ 841 w 848"/>
                <a:gd name="T9" fmla="*/ 394 h 614"/>
                <a:gd name="T10" fmla="*/ 660 w 848"/>
                <a:gd name="T11" fmla="*/ 289 h 614"/>
                <a:gd name="T12" fmla="*/ 742 w 848"/>
                <a:gd name="T13" fmla="*/ 456 h 614"/>
                <a:gd name="T14" fmla="*/ 746 w 848"/>
                <a:gd name="T15" fmla="*/ 614 h 614"/>
                <a:gd name="T16" fmla="*/ 691 w 848"/>
                <a:gd name="T17" fmla="*/ 614 h 614"/>
                <a:gd name="T18" fmla="*/ 701 w 848"/>
                <a:gd name="T19" fmla="*/ 509 h 614"/>
                <a:gd name="T20" fmla="*/ 651 w 848"/>
                <a:gd name="T21" fmla="*/ 417 h 614"/>
                <a:gd name="T22" fmla="*/ 646 w 848"/>
                <a:gd name="T23" fmla="*/ 614 h 614"/>
                <a:gd name="T24" fmla="*/ 584 w 848"/>
                <a:gd name="T25" fmla="*/ 614 h 614"/>
                <a:gd name="T26" fmla="*/ 617 w 848"/>
                <a:gd name="T27" fmla="*/ 547 h 614"/>
                <a:gd name="T28" fmla="*/ 576 w 848"/>
                <a:gd name="T29" fmla="*/ 420 h 614"/>
                <a:gd name="T30" fmla="*/ 444 w 848"/>
                <a:gd name="T31" fmla="*/ 289 h 614"/>
                <a:gd name="T32" fmla="*/ 207 w 848"/>
                <a:gd name="T33" fmla="*/ 389 h 614"/>
                <a:gd name="T34" fmla="*/ 160 w 848"/>
                <a:gd name="T35" fmla="*/ 614 h 614"/>
                <a:gd name="T36" fmla="*/ 108 w 848"/>
                <a:gd name="T37" fmla="*/ 614 h 614"/>
                <a:gd name="T38" fmla="*/ 133 w 848"/>
                <a:gd name="T39" fmla="*/ 417 h 614"/>
                <a:gd name="T40" fmla="*/ 120 w 848"/>
                <a:gd name="T41" fmla="*/ 372 h 614"/>
                <a:gd name="T42" fmla="*/ 77 w 848"/>
                <a:gd name="T43" fmla="*/ 614 h 614"/>
                <a:gd name="T44" fmla="*/ 29 w 848"/>
                <a:gd name="T45" fmla="*/ 614 h 614"/>
                <a:gd name="T46" fmla="*/ 47 w 848"/>
                <a:gd name="T47" fmla="*/ 265 h 614"/>
                <a:gd name="T48" fmla="*/ 8 w 848"/>
                <a:gd name="T49" fmla="*/ 124 h 614"/>
                <a:gd name="T50" fmla="*/ 121 w 848"/>
                <a:gd name="T51" fmla="*/ 0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48" h="614">
                  <a:moveTo>
                    <a:pt x="121" y="0"/>
                  </a:moveTo>
                  <a:cubicBezTo>
                    <a:pt x="123" y="10"/>
                    <a:pt x="180" y="67"/>
                    <a:pt x="240" y="79"/>
                  </a:cubicBezTo>
                  <a:cubicBezTo>
                    <a:pt x="299" y="90"/>
                    <a:pt x="587" y="68"/>
                    <a:pt x="625" y="128"/>
                  </a:cubicBezTo>
                  <a:cubicBezTo>
                    <a:pt x="664" y="188"/>
                    <a:pt x="661" y="243"/>
                    <a:pt x="665" y="251"/>
                  </a:cubicBezTo>
                  <a:cubicBezTo>
                    <a:pt x="707" y="335"/>
                    <a:pt x="848" y="389"/>
                    <a:pt x="841" y="394"/>
                  </a:cubicBezTo>
                  <a:cubicBezTo>
                    <a:pt x="831" y="399"/>
                    <a:pt x="766" y="398"/>
                    <a:pt x="660" y="289"/>
                  </a:cubicBezTo>
                  <a:cubicBezTo>
                    <a:pt x="633" y="261"/>
                    <a:pt x="727" y="439"/>
                    <a:pt x="742" y="456"/>
                  </a:cubicBezTo>
                  <a:cubicBezTo>
                    <a:pt x="762" y="479"/>
                    <a:pt x="749" y="603"/>
                    <a:pt x="746" y="614"/>
                  </a:cubicBezTo>
                  <a:cubicBezTo>
                    <a:pt x="691" y="614"/>
                    <a:pt x="691" y="614"/>
                    <a:pt x="691" y="614"/>
                  </a:cubicBezTo>
                  <a:cubicBezTo>
                    <a:pt x="691" y="614"/>
                    <a:pt x="719" y="555"/>
                    <a:pt x="701" y="509"/>
                  </a:cubicBezTo>
                  <a:cubicBezTo>
                    <a:pt x="686" y="469"/>
                    <a:pt x="651" y="417"/>
                    <a:pt x="651" y="417"/>
                  </a:cubicBezTo>
                  <a:cubicBezTo>
                    <a:pt x="651" y="417"/>
                    <a:pt x="684" y="537"/>
                    <a:pt x="646" y="614"/>
                  </a:cubicBezTo>
                  <a:cubicBezTo>
                    <a:pt x="584" y="614"/>
                    <a:pt x="584" y="614"/>
                    <a:pt x="584" y="614"/>
                  </a:cubicBezTo>
                  <a:cubicBezTo>
                    <a:pt x="584" y="614"/>
                    <a:pt x="614" y="568"/>
                    <a:pt x="617" y="547"/>
                  </a:cubicBezTo>
                  <a:cubicBezTo>
                    <a:pt x="621" y="526"/>
                    <a:pt x="623" y="475"/>
                    <a:pt x="576" y="420"/>
                  </a:cubicBezTo>
                  <a:cubicBezTo>
                    <a:pt x="529" y="365"/>
                    <a:pt x="473" y="290"/>
                    <a:pt x="444" y="289"/>
                  </a:cubicBezTo>
                  <a:cubicBezTo>
                    <a:pt x="389" y="286"/>
                    <a:pt x="260" y="338"/>
                    <a:pt x="207" y="389"/>
                  </a:cubicBezTo>
                  <a:cubicBezTo>
                    <a:pt x="179" y="415"/>
                    <a:pt x="162" y="573"/>
                    <a:pt x="160" y="614"/>
                  </a:cubicBezTo>
                  <a:cubicBezTo>
                    <a:pt x="108" y="614"/>
                    <a:pt x="108" y="614"/>
                    <a:pt x="108" y="614"/>
                  </a:cubicBezTo>
                  <a:cubicBezTo>
                    <a:pt x="108" y="614"/>
                    <a:pt x="138" y="384"/>
                    <a:pt x="133" y="417"/>
                  </a:cubicBezTo>
                  <a:cubicBezTo>
                    <a:pt x="130" y="434"/>
                    <a:pt x="138" y="367"/>
                    <a:pt x="120" y="372"/>
                  </a:cubicBezTo>
                  <a:cubicBezTo>
                    <a:pt x="105" y="376"/>
                    <a:pt x="77" y="614"/>
                    <a:pt x="77" y="614"/>
                  </a:cubicBezTo>
                  <a:cubicBezTo>
                    <a:pt x="29" y="614"/>
                    <a:pt x="29" y="614"/>
                    <a:pt x="29" y="614"/>
                  </a:cubicBezTo>
                  <a:cubicBezTo>
                    <a:pt x="29" y="614"/>
                    <a:pt x="73" y="333"/>
                    <a:pt x="47" y="265"/>
                  </a:cubicBezTo>
                  <a:cubicBezTo>
                    <a:pt x="27" y="211"/>
                    <a:pt x="0" y="162"/>
                    <a:pt x="8" y="124"/>
                  </a:cubicBezTo>
                  <a:cubicBezTo>
                    <a:pt x="20" y="65"/>
                    <a:pt x="121" y="0"/>
                    <a:pt x="121" y="0"/>
                  </a:cubicBezTo>
                </a:path>
              </a:pathLst>
            </a:custGeom>
            <a:solidFill>
              <a:srgbClr val="85D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14">
              <a:extLst>
                <a:ext uri="{FF2B5EF4-FFF2-40B4-BE49-F238E27FC236}">
                  <a16:creationId xmlns:a16="http://schemas.microsoft.com/office/drawing/2014/main" id="{ABB5ABD9-B7A3-026B-1071-DBE0B0C59493}"/>
                </a:ext>
              </a:extLst>
            </p:cNvPr>
            <p:cNvSpPr>
              <a:spLocks/>
            </p:cNvSpPr>
            <p:nvPr/>
          </p:nvSpPr>
          <p:spPr bwMode="auto">
            <a:xfrm>
              <a:off x="8475110" y="2153439"/>
              <a:ext cx="1851534" cy="1762165"/>
            </a:xfrm>
            <a:custGeom>
              <a:avLst/>
              <a:gdLst>
                <a:gd name="T0" fmla="*/ 809 w 1616"/>
                <a:gd name="T1" fmla="*/ 0 h 1538"/>
                <a:gd name="T2" fmla="*/ 586 w 1616"/>
                <a:gd name="T3" fmla="*/ 543 h 1538"/>
                <a:gd name="T4" fmla="*/ 0 w 1616"/>
                <a:gd name="T5" fmla="*/ 586 h 1538"/>
                <a:gd name="T6" fmla="*/ 448 w 1616"/>
                <a:gd name="T7" fmla="*/ 966 h 1538"/>
                <a:gd name="T8" fmla="*/ 308 w 1616"/>
                <a:gd name="T9" fmla="*/ 1538 h 1538"/>
                <a:gd name="T10" fmla="*/ 809 w 1616"/>
                <a:gd name="T11" fmla="*/ 1229 h 1538"/>
                <a:gd name="T12" fmla="*/ 1307 w 1616"/>
                <a:gd name="T13" fmla="*/ 1538 h 1538"/>
                <a:gd name="T14" fmla="*/ 1167 w 1616"/>
                <a:gd name="T15" fmla="*/ 966 h 1538"/>
                <a:gd name="T16" fmla="*/ 1616 w 1616"/>
                <a:gd name="T17" fmla="*/ 586 h 1538"/>
                <a:gd name="T18" fmla="*/ 1029 w 1616"/>
                <a:gd name="T19" fmla="*/ 543 h 1538"/>
                <a:gd name="T20" fmla="*/ 809 w 1616"/>
                <a:gd name="T21" fmla="*/ 0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6" h="1538">
                  <a:moveTo>
                    <a:pt x="809" y="0"/>
                  </a:moveTo>
                  <a:lnTo>
                    <a:pt x="586" y="543"/>
                  </a:lnTo>
                  <a:lnTo>
                    <a:pt x="0" y="586"/>
                  </a:lnTo>
                  <a:lnTo>
                    <a:pt x="448" y="966"/>
                  </a:lnTo>
                  <a:lnTo>
                    <a:pt x="308" y="1538"/>
                  </a:lnTo>
                  <a:lnTo>
                    <a:pt x="809" y="1229"/>
                  </a:lnTo>
                  <a:lnTo>
                    <a:pt x="1307" y="1538"/>
                  </a:lnTo>
                  <a:lnTo>
                    <a:pt x="1167" y="966"/>
                  </a:lnTo>
                  <a:lnTo>
                    <a:pt x="1616" y="586"/>
                  </a:lnTo>
                  <a:lnTo>
                    <a:pt x="1029" y="543"/>
                  </a:lnTo>
                  <a:lnTo>
                    <a:pt x="809" y="0"/>
                  </a:lnTo>
                  <a:close/>
                </a:path>
              </a:pathLst>
            </a:custGeom>
            <a:solidFill>
              <a:srgbClr val="F27954"/>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1" name="Freeform 18">
              <a:extLst>
                <a:ext uri="{FF2B5EF4-FFF2-40B4-BE49-F238E27FC236}">
                  <a16:creationId xmlns:a16="http://schemas.microsoft.com/office/drawing/2014/main" id="{892A535B-91CA-F981-BF51-19D6BAE2A8F5}"/>
                </a:ext>
              </a:extLst>
            </p:cNvPr>
            <p:cNvSpPr>
              <a:spLocks noEditPoints="1"/>
            </p:cNvSpPr>
            <p:nvPr/>
          </p:nvSpPr>
          <p:spPr bwMode="auto">
            <a:xfrm>
              <a:off x="5122545" y="2112697"/>
              <a:ext cx="1123507" cy="1775061"/>
            </a:xfrm>
            <a:custGeom>
              <a:avLst/>
              <a:gdLst>
                <a:gd name="T0" fmla="*/ 263 w 474"/>
                <a:gd name="T1" fmla="*/ 590 h 750"/>
                <a:gd name="T2" fmla="*/ 195 w 474"/>
                <a:gd name="T3" fmla="*/ 562 h 750"/>
                <a:gd name="T4" fmla="*/ 126 w 474"/>
                <a:gd name="T5" fmla="*/ 590 h 750"/>
                <a:gd name="T6" fmla="*/ 97 w 474"/>
                <a:gd name="T7" fmla="*/ 656 h 750"/>
                <a:gd name="T8" fmla="*/ 126 w 474"/>
                <a:gd name="T9" fmla="*/ 722 h 750"/>
                <a:gd name="T10" fmla="*/ 195 w 474"/>
                <a:gd name="T11" fmla="*/ 750 h 750"/>
                <a:gd name="T12" fmla="*/ 263 w 474"/>
                <a:gd name="T13" fmla="*/ 722 h 750"/>
                <a:gd name="T14" fmla="*/ 292 w 474"/>
                <a:gd name="T15" fmla="*/ 656 h 750"/>
                <a:gd name="T16" fmla="*/ 263 w 474"/>
                <a:gd name="T17" fmla="*/ 590 h 750"/>
                <a:gd name="T18" fmla="*/ 406 w 474"/>
                <a:gd name="T19" fmla="*/ 58 h 750"/>
                <a:gd name="T20" fmla="*/ 226 w 474"/>
                <a:gd name="T21" fmla="*/ 0 h 750"/>
                <a:gd name="T22" fmla="*/ 66 w 474"/>
                <a:gd name="T23" fmla="*/ 41 h 750"/>
                <a:gd name="T24" fmla="*/ 0 w 474"/>
                <a:gd name="T25" fmla="*/ 139 h 750"/>
                <a:gd name="T26" fmla="*/ 22 w 474"/>
                <a:gd name="T27" fmla="*/ 199 h 750"/>
                <a:gd name="T28" fmla="*/ 83 w 474"/>
                <a:gd name="T29" fmla="*/ 223 h 750"/>
                <a:gd name="T30" fmla="*/ 147 w 474"/>
                <a:gd name="T31" fmla="*/ 204 h 750"/>
                <a:gd name="T32" fmla="*/ 170 w 474"/>
                <a:gd name="T33" fmla="*/ 149 h 750"/>
                <a:gd name="T34" fmla="*/ 163 w 474"/>
                <a:gd name="T35" fmla="*/ 102 h 750"/>
                <a:gd name="T36" fmla="*/ 151 w 474"/>
                <a:gd name="T37" fmla="*/ 60 h 750"/>
                <a:gd name="T38" fmla="*/ 182 w 474"/>
                <a:gd name="T39" fmla="*/ 46 h 750"/>
                <a:gd name="T40" fmla="*/ 219 w 474"/>
                <a:gd name="T41" fmla="*/ 42 h 750"/>
                <a:gd name="T42" fmla="*/ 297 w 474"/>
                <a:gd name="T43" fmla="*/ 75 h 750"/>
                <a:gd name="T44" fmla="*/ 327 w 474"/>
                <a:gd name="T45" fmla="*/ 164 h 750"/>
                <a:gd name="T46" fmla="*/ 285 w 474"/>
                <a:gd name="T47" fmla="*/ 273 h 750"/>
                <a:gd name="T48" fmla="*/ 170 w 474"/>
                <a:gd name="T49" fmla="*/ 320 h 750"/>
                <a:gd name="T50" fmla="*/ 170 w 474"/>
                <a:gd name="T51" fmla="*/ 517 h 750"/>
                <a:gd name="T52" fmla="*/ 215 w 474"/>
                <a:gd name="T53" fmla="*/ 517 h 750"/>
                <a:gd name="T54" fmla="*/ 218 w 474"/>
                <a:gd name="T55" fmla="*/ 448 h 750"/>
                <a:gd name="T56" fmla="*/ 405 w 474"/>
                <a:gd name="T57" fmla="*/ 375 h 750"/>
                <a:gd name="T58" fmla="*/ 474 w 474"/>
                <a:gd name="T59" fmla="*/ 210 h 750"/>
                <a:gd name="T60" fmla="*/ 406 w 474"/>
                <a:gd name="T61" fmla="*/ 58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74" h="750">
                  <a:moveTo>
                    <a:pt x="263" y="590"/>
                  </a:moveTo>
                  <a:cubicBezTo>
                    <a:pt x="244" y="571"/>
                    <a:pt x="221" y="562"/>
                    <a:pt x="195" y="562"/>
                  </a:cubicBezTo>
                  <a:cubicBezTo>
                    <a:pt x="169" y="562"/>
                    <a:pt x="146" y="571"/>
                    <a:pt x="126" y="590"/>
                  </a:cubicBezTo>
                  <a:cubicBezTo>
                    <a:pt x="107" y="608"/>
                    <a:pt x="97" y="631"/>
                    <a:pt x="97" y="656"/>
                  </a:cubicBezTo>
                  <a:cubicBezTo>
                    <a:pt x="97" y="682"/>
                    <a:pt x="107" y="704"/>
                    <a:pt x="126" y="722"/>
                  </a:cubicBezTo>
                  <a:cubicBezTo>
                    <a:pt x="146" y="741"/>
                    <a:pt x="169" y="750"/>
                    <a:pt x="195" y="750"/>
                  </a:cubicBezTo>
                  <a:cubicBezTo>
                    <a:pt x="221" y="750"/>
                    <a:pt x="244" y="741"/>
                    <a:pt x="263" y="722"/>
                  </a:cubicBezTo>
                  <a:cubicBezTo>
                    <a:pt x="282" y="704"/>
                    <a:pt x="292" y="682"/>
                    <a:pt x="292" y="656"/>
                  </a:cubicBezTo>
                  <a:cubicBezTo>
                    <a:pt x="292" y="631"/>
                    <a:pt x="282" y="608"/>
                    <a:pt x="263" y="590"/>
                  </a:cubicBezTo>
                  <a:moveTo>
                    <a:pt x="406" y="58"/>
                  </a:moveTo>
                  <a:cubicBezTo>
                    <a:pt x="360" y="19"/>
                    <a:pt x="300" y="0"/>
                    <a:pt x="226" y="0"/>
                  </a:cubicBezTo>
                  <a:cubicBezTo>
                    <a:pt x="164" y="0"/>
                    <a:pt x="111" y="14"/>
                    <a:pt x="66" y="41"/>
                  </a:cubicBezTo>
                  <a:cubicBezTo>
                    <a:pt x="22" y="68"/>
                    <a:pt x="0" y="101"/>
                    <a:pt x="0" y="139"/>
                  </a:cubicBezTo>
                  <a:cubicBezTo>
                    <a:pt x="0" y="163"/>
                    <a:pt x="7" y="183"/>
                    <a:pt x="22" y="199"/>
                  </a:cubicBezTo>
                  <a:cubicBezTo>
                    <a:pt x="37" y="215"/>
                    <a:pt x="57" y="223"/>
                    <a:pt x="83" y="223"/>
                  </a:cubicBezTo>
                  <a:cubicBezTo>
                    <a:pt x="110" y="223"/>
                    <a:pt x="131" y="217"/>
                    <a:pt x="147" y="204"/>
                  </a:cubicBezTo>
                  <a:cubicBezTo>
                    <a:pt x="162" y="191"/>
                    <a:pt x="170" y="173"/>
                    <a:pt x="170" y="149"/>
                  </a:cubicBezTo>
                  <a:cubicBezTo>
                    <a:pt x="170" y="135"/>
                    <a:pt x="167" y="119"/>
                    <a:pt x="163" y="102"/>
                  </a:cubicBezTo>
                  <a:cubicBezTo>
                    <a:pt x="158" y="85"/>
                    <a:pt x="154" y="71"/>
                    <a:pt x="151" y="60"/>
                  </a:cubicBezTo>
                  <a:cubicBezTo>
                    <a:pt x="161" y="54"/>
                    <a:pt x="171" y="49"/>
                    <a:pt x="182" y="46"/>
                  </a:cubicBezTo>
                  <a:cubicBezTo>
                    <a:pt x="193" y="44"/>
                    <a:pt x="205" y="42"/>
                    <a:pt x="219" y="42"/>
                  </a:cubicBezTo>
                  <a:cubicBezTo>
                    <a:pt x="252" y="42"/>
                    <a:pt x="278" y="53"/>
                    <a:pt x="297" y="75"/>
                  </a:cubicBezTo>
                  <a:cubicBezTo>
                    <a:pt x="317" y="97"/>
                    <a:pt x="327" y="127"/>
                    <a:pt x="327" y="164"/>
                  </a:cubicBezTo>
                  <a:cubicBezTo>
                    <a:pt x="327" y="210"/>
                    <a:pt x="313" y="246"/>
                    <a:pt x="285" y="273"/>
                  </a:cubicBezTo>
                  <a:cubicBezTo>
                    <a:pt x="257" y="300"/>
                    <a:pt x="219" y="316"/>
                    <a:pt x="170" y="320"/>
                  </a:cubicBezTo>
                  <a:cubicBezTo>
                    <a:pt x="170" y="517"/>
                    <a:pt x="170" y="517"/>
                    <a:pt x="170" y="517"/>
                  </a:cubicBezTo>
                  <a:cubicBezTo>
                    <a:pt x="215" y="517"/>
                    <a:pt x="215" y="517"/>
                    <a:pt x="215" y="517"/>
                  </a:cubicBezTo>
                  <a:cubicBezTo>
                    <a:pt x="218" y="448"/>
                    <a:pt x="218" y="448"/>
                    <a:pt x="218" y="448"/>
                  </a:cubicBezTo>
                  <a:cubicBezTo>
                    <a:pt x="296" y="442"/>
                    <a:pt x="358" y="418"/>
                    <a:pt x="405" y="375"/>
                  </a:cubicBezTo>
                  <a:cubicBezTo>
                    <a:pt x="451" y="333"/>
                    <a:pt x="474" y="278"/>
                    <a:pt x="474" y="210"/>
                  </a:cubicBezTo>
                  <a:cubicBezTo>
                    <a:pt x="474" y="147"/>
                    <a:pt x="452" y="96"/>
                    <a:pt x="406" y="58"/>
                  </a:cubicBezTo>
                </a:path>
              </a:pathLst>
            </a:custGeom>
            <a:solidFill>
              <a:srgbClr val="79527B"/>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2" name="Freeform 5">
              <a:extLst>
                <a:ext uri="{FF2B5EF4-FFF2-40B4-BE49-F238E27FC236}">
                  <a16:creationId xmlns:a16="http://schemas.microsoft.com/office/drawing/2014/main" id="{9E165737-F752-3F29-023E-4175B0ACD165}"/>
                </a:ext>
              </a:extLst>
            </p:cNvPr>
            <p:cNvSpPr>
              <a:spLocks/>
            </p:cNvSpPr>
            <p:nvPr/>
          </p:nvSpPr>
          <p:spPr bwMode="auto">
            <a:xfrm>
              <a:off x="7438195" y="4141465"/>
              <a:ext cx="2829907" cy="1813505"/>
            </a:xfrm>
            <a:custGeom>
              <a:avLst/>
              <a:gdLst>
                <a:gd name="T0" fmla="*/ 453 w 1254"/>
                <a:gd name="T1" fmla="*/ 472 h 802"/>
                <a:gd name="T2" fmla="*/ 477 w 1254"/>
                <a:gd name="T3" fmla="*/ 762 h 802"/>
                <a:gd name="T4" fmla="*/ 460 w 1254"/>
                <a:gd name="T5" fmla="*/ 802 h 802"/>
                <a:gd name="T6" fmla="*/ 519 w 1254"/>
                <a:gd name="T7" fmla="*/ 802 h 802"/>
                <a:gd name="T8" fmla="*/ 548 w 1254"/>
                <a:gd name="T9" fmla="*/ 802 h 802"/>
                <a:gd name="T10" fmla="*/ 560 w 1254"/>
                <a:gd name="T11" fmla="*/ 541 h 802"/>
                <a:gd name="T12" fmla="*/ 729 w 1254"/>
                <a:gd name="T13" fmla="*/ 523 h 802"/>
                <a:gd name="T14" fmla="*/ 915 w 1254"/>
                <a:gd name="T15" fmla="*/ 469 h 802"/>
                <a:gd name="T16" fmla="*/ 960 w 1254"/>
                <a:gd name="T17" fmla="*/ 528 h 802"/>
                <a:gd name="T18" fmla="*/ 1048 w 1254"/>
                <a:gd name="T19" fmla="*/ 566 h 802"/>
                <a:gd name="T20" fmla="*/ 1023 w 1254"/>
                <a:gd name="T21" fmla="*/ 712 h 802"/>
                <a:gd name="T22" fmla="*/ 975 w 1254"/>
                <a:gd name="T23" fmla="*/ 802 h 802"/>
                <a:gd name="T24" fmla="*/ 1037 w 1254"/>
                <a:gd name="T25" fmla="*/ 802 h 802"/>
                <a:gd name="T26" fmla="*/ 1119 w 1254"/>
                <a:gd name="T27" fmla="*/ 605 h 802"/>
                <a:gd name="T28" fmla="*/ 1126 w 1254"/>
                <a:gd name="T29" fmla="*/ 802 h 802"/>
                <a:gd name="T30" fmla="*/ 1181 w 1254"/>
                <a:gd name="T31" fmla="*/ 802 h 802"/>
                <a:gd name="T32" fmla="*/ 1191 w 1254"/>
                <a:gd name="T33" fmla="*/ 397 h 802"/>
                <a:gd name="T34" fmla="*/ 1205 w 1254"/>
                <a:gd name="T35" fmla="*/ 268 h 802"/>
                <a:gd name="T36" fmla="*/ 1211 w 1254"/>
                <a:gd name="T37" fmla="*/ 569 h 802"/>
                <a:gd name="T38" fmla="*/ 1234 w 1254"/>
                <a:gd name="T39" fmla="*/ 545 h 802"/>
                <a:gd name="T40" fmla="*/ 1229 w 1254"/>
                <a:gd name="T41" fmla="*/ 172 h 802"/>
                <a:gd name="T42" fmla="*/ 1117 w 1254"/>
                <a:gd name="T43" fmla="*/ 71 h 802"/>
                <a:gd name="T44" fmla="*/ 460 w 1254"/>
                <a:gd name="T45" fmla="*/ 76 h 802"/>
                <a:gd name="T46" fmla="*/ 125 w 1254"/>
                <a:gd name="T47" fmla="*/ 41 h 802"/>
                <a:gd name="T48" fmla="*/ 97 w 1254"/>
                <a:gd name="T49" fmla="*/ 0 h 802"/>
                <a:gd name="T50" fmla="*/ 92 w 1254"/>
                <a:gd name="T51" fmla="*/ 62 h 802"/>
                <a:gd name="T52" fmla="*/ 80 w 1254"/>
                <a:gd name="T53" fmla="*/ 126 h 802"/>
                <a:gd name="T54" fmla="*/ 70 w 1254"/>
                <a:gd name="T55" fmla="*/ 169 h 802"/>
                <a:gd name="T56" fmla="*/ 37 w 1254"/>
                <a:gd name="T57" fmla="*/ 251 h 802"/>
                <a:gd name="T58" fmla="*/ 1 w 1254"/>
                <a:gd name="T59" fmla="*/ 293 h 802"/>
                <a:gd name="T60" fmla="*/ 73 w 1254"/>
                <a:gd name="T61" fmla="*/ 334 h 802"/>
                <a:gd name="T62" fmla="*/ 105 w 1254"/>
                <a:gd name="T63" fmla="*/ 312 h 802"/>
                <a:gd name="T64" fmla="*/ 226 w 1254"/>
                <a:gd name="T65" fmla="*/ 281 h 802"/>
                <a:gd name="T66" fmla="*/ 453 w 1254"/>
                <a:gd name="T67" fmla="*/ 472 h 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54" h="802">
                  <a:moveTo>
                    <a:pt x="453" y="472"/>
                  </a:moveTo>
                  <a:cubicBezTo>
                    <a:pt x="474" y="492"/>
                    <a:pt x="508" y="554"/>
                    <a:pt x="477" y="762"/>
                  </a:cubicBezTo>
                  <a:cubicBezTo>
                    <a:pt x="475" y="780"/>
                    <a:pt x="456" y="793"/>
                    <a:pt x="460" y="802"/>
                  </a:cubicBezTo>
                  <a:cubicBezTo>
                    <a:pt x="460" y="802"/>
                    <a:pt x="484" y="802"/>
                    <a:pt x="519" y="802"/>
                  </a:cubicBezTo>
                  <a:cubicBezTo>
                    <a:pt x="548" y="802"/>
                    <a:pt x="548" y="802"/>
                    <a:pt x="548" y="802"/>
                  </a:cubicBezTo>
                  <a:cubicBezTo>
                    <a:pt x="564" y="802"/>
                    <a:pt x="561" y="556"/>
                    <a:pt x="560" y="541"/>
                  </a:cubicBezTo>
                  <a:cubicBezTo>
                    <a:pt x="558" y="505"/>
                    <a:pt x="630" y="545"/>
                    <a:pt x="729" y="523"/>
                  </a:cubicBezTo>
                  <a:cubicBezTo>
                    <a:pt x="810" y="505"/>
                    <a:pt x="902" y="481"/>
                    <a:pt x="915" y="469"/>
                  </a:cubicBezTo>
                  <a:cubicBezTo>
                    <a:pt x="929" y="458"/>
                    <a:pt x="932" y="503"/>
                    <a:pt x="960" y="528"/>
                  </a:cubicBezTo>
                  <a:cubicBezTo>
                    <a:pt x="988" y="553"/>
                    <a:pt x="1017" y="566"/>
                    <a:pt x="1048" y="566"/>
                  </a:cubicBezTo>
                  <a:cubicBezTo>
                    <a:pt x="1080" y="566"/>
                    <a:pt x="1053" y="659"/>
                    <a:pt x="1023" y="712"/>
                  </a:cubicBezTo>
                  <a:cubicBezTo>
                    <a:pt x="993" y="765"/>
                    <a:pt x="975" y="802"/>
                    <a:pt x="975" y="802"/>
                  </a:cubicBezTo>
                  <a:cubicBezTo>
                    <a:pt x="1037" y="802"/>
                    <a:pt x="1037" y="802"/>
                    <a:pt x="1037" y="802"/>
                  </a:cubicBezTo>
                  <a:cubicBezTo>
                    <a:pt x="1037" y="802"/>
                    <a:pt x="1105" y="634"/>
                    <a:pt x="1119" y="605"/>
                  </a:cubicBezTo>
                  <a:cubicBezTo>
                    <a:pt x="1133" y="575"/>
                    <a:pt x="1126" y="771"/>
                    <a:pt x="1126" y="802"/>
                  </a:cubicBezTo>
                  <a:cubicBezTo>
                    <a:pt x="1181" y="802"/>
                    <a:pt x="1181" y="802"/>
                    <a:pt x="1181" y="802"/>
                  </a:cubicBezTo>
                  <a:cubicBezTo>
                    <a:pt x="1182" y="708"/>
                    <a:pt x="1184" y="462"/>
                    <a:pt x="1191" y="397"/>
                  </a:cubicBezTo>
                  <a:cubicBezTo>
                    <a:pt x="1195" y="358"/>
                    <a:pt x="1197" y="262"/>
                    <a:pt x="1205" y="268"/>
                  </a:cubicBezTo>
                  <a:cubicBezTo>
                    <a:pt x="1210" y="272"/>
                    <a:pt x="1192" y="483"/>
                    <a:pt x="1211" y="569"/>
                  </a:cubicBezTo>
                  <a:cubicBezTo>
                    <a:pt x="1220" y="611"/>
                    <a:pt x="1243" y="569"/>
                    <a:pt x="1234" y="545"/>
                  </a:cubicBezTo>
                  <a:cubicBezTo>
                    <a:pt x="1217" y="496"/>
                    <a:pt x="1254" y="236"/>
                    <a:pt x="1229" y="172"/>
                  </a:cubicBezTo>
                  <a:cubicBezTo>
                    <a:pt x="1210" y="124"/>
                    <a:pt x="1243" y="71"/>
                    <a:pt x="1117" y="71"/>
                  </a:cubicBezTo>
                  <a:cubicBezTo>
                    <a:pt x="991" y="71"/>
                    <a:pt x="528" y="78"/>
                    <a:pt x="460" y="76"/>
                  </a:cubicBezTo>
                  <a:cubicBezTo>
                    <a:pt x="325" y="71"/>
                    <a:pt x="172" y="53"/>
                    <a:pt x="125" y="41"/>
                  </a:cubicBezTo>
                  <a:cubicBezTo>
                    <a:pt x="106" y="36"/>
                    <a:pt x="123" y="3"/>
                    <a:pt x="97" y="0"/>
                  </a:cubicBezTo>
                  <a:cubicBezTo>
                    <a:pt x="97" y="0"/>
                    <a:pt x="90" y="50"/>
                    <a:pt x="92" y="62"/>
                  </a:cubicBezTo>
                  <a:cubicBezTo>
                    <a:pt x="93" y="74"/>
                    <a:pt x="88" y="116"/>
                    <a:pt x="80" y="126"/>
                  </a:cubicBezTo>
                  <a:cubicBezTo>
                    <a:pt x="73" y="135"/>
                    <a:pt x="66" y="145"/>
                    <a:pt x="70" y="169"/>
                  </a:cubicBezTo>
                  <a:cubicBezTo>
                    <a:pt x="74" y="194"/>
                    <a:pt x="44" y="226"/>
                    <a:pt x="37" y="251"/>
                  </a:cubicBezTo>
                  <a:cubicBezTo>
                    <a:pt x="30" y="277"/>
                    <a:pt x="3" y="273"/>
                    <a:pt x="1" y="293"/>
                  </a:cubicBezTo>
                  <a:cubicBezTo>
                    <a:pt x="0" y="313"/>
                    <a:pt x="45" y="335"/>
                    <a:pt x="73" y="334"/>
                  </a:cubicBezTo>
                  <a:cubicBezTo>
                    <a:pt x="101" y="334"/>
                    <a:pt x="93" y="320"/>
                    <a:pt x="105" y="312"/>
                  </a:cubicBezTo>
                  <a:cubicBezTo>
                    <a:pt x="118" y="305"/>
                    <a:pt x="167" y="311"/>
                    <a:pt x="226" y="281"/>
                  </a:cubicBezTo>
                  <a:cubicBezTo>
                    <a:pt x="261" y="259"/>
                    <a:pt x="436" y="455"/>
                    <a:pt x="453" y="472"/>
                  </a:cubicBezTo>
                </a:path>
              </a:pathLst>
            </a:custGeom>
            <a:solidFill>
              <a:srgbClr val="9163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6">
              <a:extLst>
                <a:ext uri="{FF2B5EF4-FFF2-40B4-BE49-F238E27FC236}">
                  <a16:creationId xmlns:a16="http://schemas.microsoft.com/office/drawing/2014/main" id="{B7E6A3B4-7E28-C9A6-3D94-C1E24B7F397B}"/>
                </a:ext>
              </a:extLst>
            </p:cNvPr>
            <p:cNvSpPr>
              <a:spLocks/>
            </p:cNvSpPr>
            <p:nvPr/>
          </p:nvSpPr>
          <p:spPr bwMode="auto">
            <a:xfrm>
              <a:off x="7527821" y="4217743"/>
              <a:ext cx="90580" cy="102022"/>
            </a:xfrm>
            <a:custGeom>
              <a:avLst/>
              <a:gdLst>
                <a:gd name="T0" fmla="*/ 0 w 40"/>
                <a:gd name="T1" fmla="*/ 0 h 45"/>
                <a:gd name="T2" fmla="*/ 38 w 40"/>
                <a:gd name="T3" fmla="*/ 45 h 45"/>
                <a:gd name="T4" fmla="*/ 39 w 40"/>
                <a:gd name="T5" fmla="*/ 15 h 45"/>
                <a:gd name="T6" fmla="*/ 0 w 40"/>
                <a:gd name="T7" fmla="*/ 0 h 45"/>
              </a:gdLst>
              <a:ahLst/>
              <a:cxnLst>
                <a:cxn ang="0">
                  <a:pos x="T0" y="T1"/>
                </a:cxn>
                <a:cxn ang="0">
                  <a:pos x="T2" y="T3"/>
                </a:cxn>
                <a:cxn ang="0">
                  <a:pos x="T4" y="T5"/>
                </a:cxn>
                <a:cxn ang="0">
                  <a:pos x="T6" y="T7"/>
                </a:cxn>
              </a:cxnLst>
              <a:rect l="0" t="0" r="r" b="b"/>
              <a:pathLst>
                <a:path w="40" h="45">
                  <a:moveTo>
                    <a:pt x="0" y="0"/>
                  </a:moveTo>
                  <a:cubicBezTo>
                    <a:pt x="6" y="35"/>
                    <a:pt x="38" y="45"/>
                    <a:pt x="38" y="45"/>
                  </a:cubicBezTo>
                  <a:cubicBezTo>
                    <a:pt x="38" y="45"/>
                    <a:pt x="40" y="23"/>
                    <a:pt x="39" y="15"/>
                  </a:cubicBezTo>
                  <a:cubicBezTo>
                    <a:pt x="38" y="6"/>
                    <a:pt x="0" y="0"/>
                    <a:pt x="0" y="0"/>
                  </a:cubicBezTo>
                </a:path>
              </a:pathLst>
            </a:custGeom>
            <a:solidFill>
              <a:srgbClr val="9163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aphicFrame>
          <p:nvGraphicFramePr>
            <p:cNvPr id="24" name="Inhaltsplatzhalter 5">
              <a:extLst>
                <a:ext uri="{FF2B5EF4-FFF2-40B4-BE49-F238E27FC236}">
                  <a16:creationId xmlns:a16="http://schemas.microsoft.com/office/drawing/2014/main" id="{FB872040-6EC1-4465-8305-C142C6F758EF}"/>
                </a:ext>
              </a:extLst>
            </p:cNvPr>
            <p:cNvGraphicFramePr>
              <a:graphicFrameLocks/>
            </p:cNvGraphicFramePr>
            <p:nvPr>
              <p:extLst>
                <p:ext uri="{D42A27DB-BD31-4B8C-83A1-F6EECF244321}">
                  <p14:modId xmlns:p14="http://schemas.microsoft.com/office/powerpoint/2010/main" val="1428358592"/>
                </p:ext>
              </p:extLst>
            </p:nvPr>
          </p:nvGraphicFramePr>
          <p:xfrm>
            <a:off x="2431742" y="1949358"/>
            <a:ext cx="7936760" cy="4048318"/>
          </p:xfrm>
          <a:graphic>
            <a:graphicData uri="http://schemas.openxmlformats.org/drawingml/2006/chart">
              <c:chart xmlns:c="http://schemas.openxmlformats.org/drawingml/2006/chart" xmlns:r="http://schemas.openxmlformats.org/officeDocument/2006/relationships" r:id="rId2"/>
            </a:graphicData>
          </a:graphic>
        </p:graphicFrame>
      </p:grpSp>
      <p:sp>
        <p:nvSpPr>
          <p:cNvPr id="3" name="Rectangle 3">
            <a:extLst>
              <a:ext uri="{FF2B5EF4-FFF2-40B4-BE49-F238E27FC236}">
                <a16:creationId xmlns:a16="http://schemas.microsoft.com/office/drawing/2014/main" id="{FCDA68F0-9809-C920-A199-637B588510EE}"/>
              </a:ext>
            </a:extLst>
          </p:cNvPr>
          <p:cNvSpPr/>
          <p:nvPr/>
        </p:nvSpPr>
        <p:spPr>
          <a:xfrm>
            <a:off x="1" y="291787"/>
            <a:ext cx="12191999" cy="1199810"/>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260950" y="464349"/>
            <a:ext cx="11470341" cy="582221"/>
          </a:xfrm>
        </p:spPr>
        <p:txBody>
          <a:bodyPr>
            <a:noAutofit/>
          </a:bodyPr>
          <a:lstStyle/>
          <a:p>
            <a:r>
              <a:rPr lang="en-US" sz="4800" b="1" dirty="0">
                <a:solidFill>
                  <a:schemeClr val="bg1"/>
                </a:solidFill>
              </a:rPr>
              <a:t>EXAMPLE: Portfolio Analysis</a:t>
            </a:r>
          </a:p>
        </p:txBody>
      </p:sp>
      <p:sp>
        <p:nvSpPr>
          <p:cNvPr id="34" name="Textfeld 33">
            <a:extLst>
              <a:ext uri="{FF2B5EF4-FFF2-40B4-BE49-F238E27FC236}">
                <a16:creationId xmlns:a16="http://schemas.microsoft.com/office/drawing/2014/main" id="{116C21FF-3DB7-E01B-3246-1500B0055BF0}"/>
              </a:ext>
            </a:extLst>
          </p:cNvPr>
          <p:cNvSpPr txBox="1"/>
          <p:nvPr/>
        </p:nvSpPr>
        <p:spPr>
          <a:xfrm>
            <a:off x="169521" y="1818272"/>
            <a:ext cx="2059298" cy="3046988"/>
          </a:xfrm>
          <a:prstGeom prst="rect">
            <a:avLst/>
          </a:prstGeom>
          <a:noFill/>
        </p:spPr>
        <p:txBody>
          <a:bodyPr wrap="square">
            <a:spAutoFit/>
          </a:bodyPr>
          <a:lstStyle/>
          <a:p>
            <a:r>
              <a:rPr lang="en-US" sz="2400" dirty="0">
                <a:solidFill>
                  <a:srgbClr val="595A59"/>
                </a:solidFill>
              </a:rPr>
              <a:t>If the hotel applies a portfolio analysis, the offer and strategies could look like follows:</a:t>
            </a:r>
            <a:endParaRPr lang="de-DE" sz="2200" dirty="0">
              <a:solidFill>
                <a:srgbClr val="595A59"/>
              </a:solidFill>
            </a:endParaRPr>
          </a:p>
        </p:txBody>
      </p:sp>
    </p:spTree>
    <p:extLst>
      <p:ext uri="{BB962C8B-B14F-4D97-AF65-F5344CB8AC3E}">
        <p14:creationId xmlns:p14="http://schemas.microsoft.com/office/powerpoint/2010/main" val="41868808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platzhalter 9" descr="Ein Bild, das draußen, Person, springen, Luft enthält.&#10;&#10;Automatisch generierte Beschreibung">
            <a:extLst>
              <a:ext uri="{FF2B5EF4-FFF2-40B4-BE49-F238E27FC236}">
                <a16:creationId xmlns:a16="http://schemas.microsoft.com/office/drawing/2014/main" id="{6E289C67-697C-95B2-11AC-B1933C90C33F}"/>
              </a:ext>
            </a:extLst>
          </p:cNvPr>
          <p:cNvPicPr>
            <a:picLocks noGrp="1" noChangeAspect="1"/>
          </p:cNvPicPr>
          <p:nvPr>
            <p:ph type="pic" sz="quarter" idx="10"/>
          </p:nvPr>
        </p:nvPicPr>
        <p:blipFill>
          <a:blip r:embed="rId2"/>
          <a:srcRect t="8458" b="8458"/>
          <a:stretch>
            <a:fillRect/>
          </a:stretch>
        </p:blipFill>
        <p:spPr/>
      </p:pic>
      <p:sp>
        <p:nvSpPr>
          <p:cNvPr id="3" name="Textplatzhalter 2">
            <a:extLst>
              <a:ext uri="{FF2B5EF4-FFF2-40B4-BE49-F238E27FC236}">
                <a16:creationId xmlns:a16="http://schemas.microsoft.com/office/drawing/2014/main" id="{F4B0B7B6-D4AC-E5CB-EE1F-98EC8BFC54AC}"/>
              </a:ext>
            </a:extLst>
          </p:cNvPr>
          <p:cNvSpPr>
            <a:spLocks noGrp="1"/>
          </p:cNvSpPr>
          <p:nvPr>
            <p:ph type="body" sz="quarter" idx="18"/>
          </p:nvPr>
        </p:nvSpPr>
        <p:spPr>
          <a:xfrm>
            <a:off x="1718561" y="907523"/>
            <a:ext cx="4621841" cy="489428"/>
          </a:xfrm>
        </p:spPr>
        <p:txBody>
          <a:bodyPr>
            <a:noAutofit/>
          </a:bodyPr>
          <a:lstStyle/>
          <a:p>
            <a:r>
              <a:rPr lang="en-US" sz="1600" dirty="0"/>
              <a:t>Outsmarting the competitors can be a strategy to stay ahead of the competition.</a:t>
            </a:r>
            <a:endParaRPr lang="de-DE" sz="1600" dirty="0"/>
          </a:p>
        </p:txBody>
      </p:sp>
      <p:sp>
        <p:nvSpPr>
          <p:cNvPr id="4" name="Textplatzhalter 3">
            <a:extLst>
              <a:ext uri="{FF2B5EF4-FFF2-40B4-BE49-F238E27FC236}">
                <a16:creationId xmlns:a16="http://schemas.microsoft.com/office/drawing/2014/main" id="{D689D101-EFBD-677A-9B74-02DFE8479039}"/>
              </a:ext>
            </a:extLst>
          </p:cNvPr>
          <p:cNvSpPr>
            <a:spLocks noGrp="1"/>
          </p:cNvSpPr>
          <p:nvPr>
            <p:ph type="body" sz="quarter" idx="16"/>
          </p:nvPr>
        </p:nvSpPr>
        <p:spPr>
          <a:xfrm>
            <a:off x="1718561" y="260692"/>
            <a:ext cx="4716425" cy="891545"/>
          </a:xfrm>
        </p:spPr>
        <p:txBody>
          <a:bodyPr>
            <a:noAutofit/>
          </a:bodyPr>
          <a:lstStyle/>
          <a:p>
            <a:r>
              <a:rPr lang="de-DE" b="1" dirty="0"/>
              <a:t>02 </a:t>
            </a:r>
            <a:r>
              <a:rPr lang="de-DE" b="1" dirty="0" err="1"/>
              <a:t>Strategy</a:t>
            </a:r>
            <a:r>
              <a:rPr lang="de-DE" b="1" dirty="0"/>
              <a:t> </a:t>
            </a:r>
            <a:r>
              <a:rPr lang="de-DE" b="1" dirty="0" err="1"/>
              <a:t>as</a:t>
            </a:r>
            <a:r>
              <a:rPr lang="de-DE" b="1" dirty="0"/>
              <a:t> a PLOY</a:t>
            </a:r>
          </a:p>
        </p:txBody>
      </p:sp>
      <p:sp>
        <p:nvSpPr>
          <p:cNvPr id="5" name="Textplatzhalter 2">
            <a:extLst>
              <a:ext uri="{FF2B5EF4-FFF2-40B4-BE49-F238E27FC236}">
                <a16:creationId xmlns:a16="http://schemas.microsoft.com/office/drawing/2014/main" id="{BBD61747-EFE4-D5A9-1C06-D8D3C813AF67}"/>
              </a:ext>
            </a:extLst>
          </p:cNvPr>
          <p:cNvSpPr txBox="1">
            <a:spLocks/>
          </p:cNvSpPr>
          <p:nvPr/>
        </p:nvSpPr>
        <p:spPr>
          <a:xfrm>
            <a:off x="1718561" y="2314828"/>
            <a:ext cx="4621841" cy="42764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6" name="Textplatzhalter 4">
            <a:extLst>
              <a:ext uri="{FF2B5EF4-FFF2-40B4-BE49-F238E27FC236}">
                <a16:creationId xmlns:a16="http://schemas.microsoft.com/office/drawing/2014/main" id="{0700719C-788C-9E4C-EDC9-4BD089DA003B}"/>
              </a:ext>
            </a:extLst>
          </p:cNvPr>
          <p:cNvSpPr txBox="1">
            <a:spLocks/>
          </p:cNvSpPr>
          <p:nvPr/>
        </p:nvSpPr>
        <p:spPr>
          <a:xfrm>
            <a:off x="1718561" y="1525211"/>
            <a:ext cx="4621841" cy="16557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Staying one step ahead of competitors by trying to disrupt, deter, or otherwise influence them is part of a larger strategy, according to Mintzberg. He refers to this as "trickery". An example of this would be a local hotel that may threaten to expand its business to prevent a competitor from doing so. Tools like the Future Wheel help you examine future situations where competition might arise.</a:t>
            </a:r>
            <a:endParaRPr lang="de-DE" dirty="0"/>
          </a:p>
        </p:txBody>
      </p:sp>
      <p:sp>
        <p:nvSpPr>
          <p:cNvPr id="11" name="Textfeld 10">
            <a:extLst>
              <a:ext uri="{FF2B5EF4-FFF2-40B4-BE49-F238E27FC236}">
                <a16:creationId xmlns:a16="http://schemas.microsoft.com/office/drawing/2014/main" id="{4253A6E1-6331-5D21-88F6-F33A729247E9}"/>
              </a:ext>
            </a:extLst>
          </p:cNvPr>
          <p:cNvSpPr txBox="1"/>
          <p:nvPr/>
        </p:nvSpPr>
        <p:spPr>
          <a:xfrm>
            <a:off x="6852062" y="6406917"/>
            <a:ext cx="1874982" cy="215444"/>
          </a:xfrm>
          <a:prstGeom prst="rect">
            <a:avLst/>
          </a:prstGeom>
          <a:noFill/>
        </p:spPr>
        <p:txBody>
          <a:bodyPr wrap="square">
            <a:spAutoFit/>
          </a:bodyPr>
          <a:lstStyle/>
          <a:p>
            <a:r>
              <a:rPr lang="de-DE" sz="800" dirty="0" err="1">
                <a:solidFill>
                  <a:schemeClr val="bg1"/>
                </a:solidFill>
              </a:rPr>
              <a:t>Photo</a:t>
            </a:r>
            <a:r>
              <a:rPr lang="de-DE" sz="800" dirty="0">
                <a:solidFill>
                  <a:schemeClr val="bg1"/>
                </a:solidFill>
              </a:rPr>
              <a:t>: </a:t>
            </a:r>
            <a:r>
              <a:rPr lang="de-DE" sz="800" b="1" i="0" dirty="0">
                <a:solidFill>
                  <a:schemeClr val="bg1"/>
                </a:solidFill>
                <a:effectLst/>
              </a:rPr>
              <a:t>Mary Taylor</a:t>
            </a:r>
            <a:endParaRPr lang="de-DE" sz="800" dirty="0">
              <a:solidFill>
                <a:schemeClr val="bg1"/>
              </a:solidFill>
            </a:endParaRPr>
          </a:p>
        </p:txBody>
      </p:sp>
      <p:sp>
        <p:nvSpPr>
          <p:cNvPr id="12" name="Textfeld 11">
            <a:extLst>
              <a:ext uri="{FF2B5EF4-FFF2-40B4-BE49-F238E27FC236}">
                <a16:creationId xmlns:a16="http://schemas.microsoft.com/office/drawing/2014/main" id="{290133E2-7E12-3129-3A61-68430BCE3360}"/>
              </a:ext>
            </a:extLst>
          </p:cNvPr>
          <p:cNvSpPr txBox="1"/>
          <p:nvPr/>
        </p:nvSpPr>
        <p:spPr>
          <a:xfrm>
            <a:off x="6852062" y="6629509"/>
            <a:ext cx="6094562" cy="215444"/>
          </a:xfrm>
          <a:prstGeom prst="rect">
            <a:avLst/>
          </a:prstGeom>
          <a:noFill/>
        </p:spPr>
        <p:txBody>
          <a:bodyPr wrap="square">
            <a:spAutoFit/>
          </a:bodyPr>
          <a:lstStyle/>
          <a:p>
            <a:r>
              <a:rPr lang="de-DE" sz="800" dirty="0">
                <a:solidFill>
                  <a:srgbClr val="595A59"/>
                </a:solidFill>
              </a:rPr>
              <a:t>https://uk.indeed.com/career-advice/career-development/mintzberg-5-ps-of-strategy</a:t>
            </a:r>
          </a:p>
        </p:txBody>
      </p:sp>
    </p:spTree>
    <p:extLst>
      <p:ext uri="{BB962C8B-B14F-4D97-AF65-F5344CB8AC3E}">
        <p14:creationId xmlns:p14="http://schemas.microsoft.com/office/powerpoint/2010/main" val="25840243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platzhalter 7" descr="Ein Bild, das Fahrt, Outdoorobjekt, Riesenrad enthält.&#10;&#10;Automatisch generierte Beschreibung">
            <a:extLst>
              <a:ext uri="{FF2B5EF4-FFF2-40B4-BE49-F238E27FC236}">
                <a16:creationId xmlns:a16="http://schemas.microsoft.com/office/drawing/2014/main" id="{99BD5CC6-C429-CB40-98E4-FE1EE9747F1C}"/>
              </a:ext>
            </a:extLst>
          </p:cNvPr>
          <p:cNvPicPr>
            <a:picLocks noGrp="1" noChangeAspect="1"/>
          </p:cNvPicPr>
          <p:nvPr>
            <p:ph type="pic" sz="quarter" idx="10"/>
          </p:nvPr>
        </p:nvPicPr>
        <p:blipFill>
          <a:blip r:embed="rId2"/>
          <a:srcRect l="23253" r="23253"/>
          <a:stretch>
            <a:fillRect/>
          </a:stretch>
        </p:blipFill>
        <p:spPr/>
      </p:pic>
      <p:sp>
        <p:nvSpPr>
          <p:cNvPr id="3" name="Textplatzhalter 2">
            <a:extLst>
              <a:ext uri="{FF2B5EF4-FFF2-40B4-BE49-F238E27FC236}">
                <a16:creationId xmlns:a16="http://schemas.microsoft.com/office/drawing/2014/main" id="{F4B0B7B6-D4AC-E5CB-EE1F-98EC8BFC54AC}"/>
              </a:ext>
            </a:extLst>
          </p:cNvPr>
          <p:cNvSpPr>
            <a:spLocks noGrp="1"/>
          </p:cNvSpPr>
          <p:nvPr>
            <p:ph type="body" sz="quarter" idx="18"/>
          </p:nvPr>
        </p:nvSpPr>
        <p:spPr>
          <a:xfrm>
            <a:off x="1718558" y="1277323"/>
            <a:ext cx="4621841" cy="489428"/>
          </a:xfrm>
        </p:spPr>
        <p:txBody>
          <a:bodyPr>
            <a:noAutofit/>
          </a:bodyPr>
          <a:lstStyle/>
          <a:p>
            <a:r>
              <a:rPr lang="en-US" sz="1600" dirty="0"/>
              <a:t>The Future Wheel is a powerful tool to develop scenarios and their consequences</a:t>
            </a:r>
            <a:endParaRPr lang="de-DE" sz="1600" dirty="0"/>
          </a:p>
        </p:txBody>
      </p:sp>
      <p:sp>
        <p:nvSpPr>
          <p:cNvPr id="4" name="Textplatzhalter 3">
            <a:extLst>
              <a:ext uri="{FF2B5EF4-FFF2-40B4-BE49-F238E27FC236}">
                <a16:creationId xmlns:a16="http://schemas.microsoft.com/office/drawing/2014/main" id="{D689D101-EFBD-677A-9B74-02DFE8479039}"/>
              </a:ext>
            </a:extLst>
          </p:cNvPr>
          <p:cNvSpPr>
            <a:spLocks noGrp="1"/>
          </p:cNvSpPr>
          <p:nvPr>
            <p:ph type="body" sz="quarter" idx="16"/>
          </p:nvPr>
        </p:nvSpPr>
        <p:spPr>
          <a:xfrm>
            <a:off x="1718561" y="111739"/>
            <a:ext cx="4716425" cy="891545"/>
          </a:xfrm>
        </p:spPr>
        <p:txBody>
          <a:bodyPr>
            <a:noAutofit/>
          </a:bodyPr>
          <a:lstStyle/>
          <a:p>
            <a:r>
              <a:rPr lang="de-DE" b="1" dirty="0" err="1"/>
              <a:t>Ploy</a:t>
            </a:r>
            <a:r>
              <a:rPr lang="de-DE" b="1" dirty="0"/>
              <a:t> </a:t>
            </a:r>
            <a:r>
              <a:rPr lang="de-DE" b="1" dirty="0" err="1"/>
              <a:t>with</a:t>
            </a:r>
            <a:r>
              <a:rPr lang="de-DE" b="1" dirty="0"/>
              <a:t> </a:t>
            </a:r>
            <a:r>
              <a:rPr lang="de-DE" b="1" dirty="0" err="1"/>
              <a:t>consequences</a:t>
            </a:r>
            <a:r>
              <a:rPr lang="de-DE" b="1" dirty="0"/>
              <a:t>?</a:t>
            </a:r>
          </a:p>
        </p:txBody>
      </p:sp>
      <p:sp>
        <p:nvSpPr>
          <p:cNvPr id="5" name="Textplatzhalter 2">
            <a:extLst>
              <a:ext uri="{FF2B5EF4-FFF2-40B4-BE49-F238E27FC236}">
                <a16:creationId xmlns:a16="http://schemas.microsoft.com/office/drawing/2014/main" id="{BBD61747-EFE4-D5A9-1C06-D8D3C813AF67}"/>
              </a:ext>
            </a:extLst>
          </p:cNvPr>
          <p:cNvSpPr txBox="1">
            <a:spLocks/>
          </p:cNvSpPr>
          <p:nvPr/>
        </p:nvSpPr>
        <p:spPr>
          <a:xfrm>
            <a:off x="1718561" y="2314828"/>
            <a:ext cx="4621841" cy="42764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6" name="Textplatzhalter 4">
            <a:extLst>
              <a:ext uri="{FF2B5EF4-FFF2-40B4-BE49-F238E27FC236}">
                <a16:creationId xmlns:a16="http://schemas.microsoft.com/office/drawing/2014/main" id="{0700719C-788C-9E4C-EDC9-4BD089DA003B}"/>
              </a:ext>
            </a:extLst>
          </p:cNvPr>
          <p:cNvSpPr txBox="1">
            <a:spLocks/>
          </p:cNvSpPr>
          <p:nvPr/>
        </p:nvSpPr>
        <p:spPr>
          <a:xfrm>
            <a:off x="1718559" y="1839800"/>
            <a:ext cx="4621841" cy="16557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300" dirty="0"/>
              <a:t>A decision not only has direct consequences, but also indirect ones - ever heard of the butterfly effect? In this theory, the flap of a butterfly's wings can trigger a tsunami. When making decisions on how to deal with your competition, it helps to look at the direct and indirect consequences beforehand. The future wheel is a creative method to tap into possible consequences in 3 simple steps.</a:t>
            </a:r>
          </a:p>
          <a:p>
            <a:endParaRPr lang="de-DE" sz="2300" dirty="0"/>
          </a:p>
        </p:txBody>
      </p:sp>
      <p:sp>
        <p:nvSpPr>
          <p:cNvPr id="9" name="Textfeld 8">
            <a:extLst>
              <a:ext uri="{FF2B5EF4-FFF2-40B4-BE49-F238E27FC236}">
                <a16:creationId xmlns:a16="http://schemas.microsoft.com/office/drawing/2014/main" id="{20F0639F-E825-C1BA-CE89-EAFB67FC11FA}"/>
              </a:ext>
            </a:extLst>
          </p:cNvPr>
          <p:cNvSpPr txBox="1"/>
          <p:nvPr/>
        </p:nvSpPr>
        <p:spPr>
          <a:xfrm>
            <a:off x="6852062" y="6406917"/>
            <a:ext cx="1874982" cy="215444"/>
          </a:xfrm>
          <a:prstGeom prst="rect">
            <a:avLst/>
          </a:prstGeom>
          <a:noFill/>
        </p:spPr>
        <p:txBody>
          <a:bodyPr wrap="square">
            <a:spAutoFit/>
          </a:bodyPr>
          <a:lstStyle/>
          <a:p>
            <a:r>
              <a:rPr lang="de-DE" sz="800" dirty="0" err="1">
                <a:solidFill>
                  <a:schemeClr val="bg1"/>
                </a:solidFill>
              </a:rPr>
              <a:t>Photo</a:t>
            </a:r>
            <a:r>
              <a:rPr lang="de-DE" sz="800" dirty="0">
                <a:solidFill>
                  <a:schemeClr val="bg1"/>
                </a:solidFill>
              </a:rPr>
              <a:t>: </a:t>
            </a:r>
            <a:r>
              <a:rPr lang="de-DE" sz="800" b="1" i="0" dirty="0" err="1">
                <a:solidFill>
                  <a:schemeClr val="bg1"/>
                </a:solidFill>
                <a:effectLst/>
              </a:rPr>
              <a:t>Tranmautritam</a:t>
            </a:r>
            <a:endParaRPr lang="de-DE" sz="800" dirty="0">
              <a:solidFill>
                <a:schemeClr val="bg1"/>
              </a:solidFill>
            </a:endParaRPr>
          </a:p>
        </p:txBody>
      </p:sp>
      <p:pic>
        <p:nvPicPr>
          <p:cNvPr id="7" name="Grafik 6" descr="Geöffnetes Buch">
            <a:extLst>
              <a:ext uri="{FF2B5EF4-FFF2-40B4-BE49-F238E27FC236}">
                <a16:creationId xmlns:a16="http://schemas.microsoft.com/office/drawing/2014/main" id="{423C70A3-1EAA-F098-EE88-4AFDC8A93DF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34881" y="6134417"/>
            <a:ext cx="549914" cy="549914"/>
          </a:xfrm>
          <a:prstGeom prst="rect">
            <a:avLst/>
          </a:prstGeom>
        </p:spPr>
      </p:pic>
      <p:sp>
        <p:nvSpPr>
          <p:cNvPr id="11" name="Textfeld 10">
            <a:extLst>
              <a:ext uri="{FF2B5EF4-FFF2-40B4-BE49-F238E27FC236}">
                <a16:creationId xmlns:a16="http://schemas.microsoft.com/office/drawing/2014/main" id="{7A767A83-BD95-00D4-08B8-E7EC4A4DFFBD}"/>
              </a:ext>
            </a:extLst>
          </p:cNvPr>
          <p:cNvSpPr txBox="1"/>
          <p:nvPr/>
        </p:nvSpPr>
        <p:spPr>
          <a:xfrm>
            <a:off x="2859753" y="6079330"/>
            <a:ext cx="3397146" cy="800219"/>
          </a:xfrm>
          <a:prstGeom prst="rect">
            <a:avLst/>
          </a:prstGeom>
          <a:noFill/>
        </p:spPr>
        <p:txBody>
          <a:bodyPr wrap="square" rtlCol="0">
            <a:spAutoFit/>
          </a:bodyPr>
          <a:lstStyle/>
          <a:p>
            <a:r>
              <a:rPr lang="en-GB" sz="1400" dirty="0">
                <a:solidFill>
                  <a:schemeClr val="bg1"/>
                </a:solidFill>
                <a:latin typeface="+mn-lt"/>
                <a:ea typeface="+mn-ea"/>
                <a:cs typeface="+mn-cs"/>
                <a:hlinkClick r:id="rId5">
                  <a:extLst>
                    <a:ext uri="{A12FA001-AC4F-418D-AE19-62706E023703}">
                      <ahyp:hlinkClr xmlns:ahyp="http://schemas.microsoft.com/office/drawing/2018/hyperlinkcolor" val="tx"/>
                    </a:ext>
                  </a:extLst>
                </a:hlinkClick>
              </a:rPr>
              <a:t>The Futures Wheel - Identifying Consequences of a Change (mindtools.com) </a:t>
            </a:r>
            <a:endParaRPr lang="en-GB" sz="1400" dirty="0">
              <a:solidFill>
                <a:schemeClr val="bg1"/>
              </a:solidFill>
              <a:latin typeface="+mn-lt"/>
              <a:ea typeface="+mn-ea"/>
              <a:cs typeface="+mn-cs"/>
            </a:endParaRPr>
          </a:p>
          <a:p>
            <a:endParaRPr lang="en-GB" dirty="0"/>
          </a:p>
        </p:txBody>
      </p:sp>
    </p:spTree>
    <p:extLst>
      <p:ext uri="{BB962C8B-B14F-4D97-AF65-F5344CB8AC3E}">
        <p14:creationId xmlns:p14="http://schemas.microsoft.com/office/powerpoint/2010/main" val="35811010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TextBox 64">
            <a:extLst>
              <a:ext uri="{FF2B5EF4-FFF2-40B4-BE49-F238E27FC236}">
                <a16:creationId xmlns:a16="http://schemas.microsoft.com/office/drawing/2014/main" id="{57E97F23-771E-C51B-A8AE-75B7149DCEB5}"/>
              </a:ext>
            </a:extLst>
          </p:cNvPr>
          <p:cNvSpPr txBox="1"/>
          <p:nvPr/>
        </p:nvSpPr>
        <p:spPr>
          <a:xfrm>
            <a:off x="4180367" y="3808497"/>
            <a:ext cx="947760" cy="288541"/>
          </a:xfrm>
          <a:prstGeom prst="rect">
            <a:avLst/>
          </a:prstGeom>
          <a:noFill/>
        </p:spPr>
        <p:txBody>
          <a:bodyPr wrap="none" rtlCol="0" anchor="ctr" anchorCtr="0">
            <a:spAutoFit/>
          </a:bodyPr>
          <a:lstStyle/>
          <a:p>
            <a:pPr algn="ctr"/>
            <a:r>
              <a:rPr lang="en-GB" sz="1275" b="1">
                <a:solidFill>
                  <a:schemeClr val="bg1"/>
                </a:solidFill>
                <a:latin typeface="+mj-lt"/>
                <a:ea typeface="League Spartan" charset="0"/>
                <a:cs typeface="Poppins" pitchFamily="2" charset="77"/>
              </a:rPr>
              <a:t>STRENGTHS</a:t>
            </a:r>
            <a:endParaRPr lang="en-GB" sz="1275" b="1" dirty="0">
              <a:solidFill>
                <a:schemeClr val="bg1"/>
              </a:solidFill>
              <a:latin typeface="+mj-lt"/>
              <a:ea typeface="League Spartan" charset="0"/>
              <a:cs typeface="Poppins" pitchFamily="2" charset="77"/>
            </a:endParaRPr>
          </a:p>
        </p:txBody>
      </p:sp>
      <p:sp>
        <p:nvSpPr>
          <p:cNvPr id="6" name="Rectangle 3">
            <a:extLst>
              <a:ext uri="{FF2B5EF4-FFF2-40B4-BE49-F238E27FC236}">
                <a16:creationId xmlns:a16="http://schemas.microsoft.com/office/drawing/2014/main" id="{2A37602D-16D3-3E59-F667-A1C0809399ED}"/>
              </a:ext>
            </a:extLst>
          </p:cNvPr>
          <p:cNvSpPr/>
          <p:nvPr/>
        </p:nvSpPr>
        <p:spPr>
          <a:xfrm>
            <a:off x="0" y="310284"/>
            <a:ext cx="12191999" cy="1199810"/>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platzhalter 3">
            <a:extLst>
              <a:ext uri="{FF2B5EF4-FFF2-40B4-BE49-F238E27FC236}">
                <a16:creationId xmlns:a16="http://schemas.microsoft.com/office/drawing/2014/main" id="{D4ADA671-2DA4-BA1B-EC4E-A4E45787FC6E}"/>
              </a:ext>
            </a:extLst>
          </p:cNvPr>
          <p:cNvSpPr txBox="1">
            <a:spLocks/>
          </p:cNvSpPr>
          <p:nvPr/>
        </p:nvSpPr>
        <p:spPr>
          <a:xfrm>
            <a:off x="295202" y="622346"/>
            <a:ext cx="11359085" cy="89154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b="1" dirty="0">
                <a:solidFill>
                  <a:schemeClr val="bg1"/>
                </a:solidFill>
              </a:rPr>
              <a:t>The Future Wheel</a:t>
            </a:r>
          </a:p>
        </p:txBody>
      </p:sp>
      <p:sp>
        <p:nvSpPr>
          <p:cNvPr id="8" name="Textplatzhalter 7">
            <a:extLst>
              <a:ext uri="{FF2B5EF4-FFF2-40B4-BE49-F238E27FC236}">
                <a16:creationId xmlns:a16="http://schemas.microsoft.com/office/drawing/2014/main" id="{2E0D3343-C96B-DFBE-A445-1ED7F8186B8A}"/>
              </a:ext>
            </a:extLst>
          </p:cNvPr>
          <p:cNvSpPr>
            <a:spLocks noGrp="1"/>
          </p:cNvSpPr>
          <p:nvPr>
            <p:ph type="body" sz="quarter" idx="16"/>
          </p:nvPr>
        </p:nvSpPr>
        <p:spPr>
          <a:xfrm>
            <a:off x="1498175" y="1833919"/>
            <a:ext cx="5857456" cy="771474"/>
          </a:xfrm>
        </p:spPr>
        <p:txBody>
          <a:bodyPr>
            <a:normAutofit fontScale="85000" lnSpcReduction="10000"/>
          </a:bodyPr>
          <a:lstStyle/>
          <a:p>
            <a:pPr algn="l"/>
            <a:r>
              <a:rPr lang="de-DE" sz="2600" b="1" dirty="0">
                <a:solidFill>
                  <a:srgbClr val="595A59"/>
                </a:solidFill>
              </a:rPr>
              <a:t>THE SCENARIO</a:t>
            </a:r>
          </a:p>
          <a:p>
            <a:pPr algn="l"/>
            <a:r>
              <a:rPr lang="en-US" sz="2000" dirty="0">
                <a:solidFill>
                  <a:srgbClr val="595A59"/>
                </a:solidFill>
              </a:rPr>
              <a:t>In the middle, write the scenario / decision to be </a:t>
            </a:r>
            <a:r>
              <a:rPr lang="en-US" sz="2000" dirty="0" err="1">
                <a:solidFill>
                  <a:srgbClr val="595A59"/>
                </a:solidFill>
              </a:rPr>
              <a:t>analysed</a:t>
            </a:r>
            <a:endParaRPr lang="de-DE" sz="2000" dirty="0">
              <a:solidFill>
                <a:srgbClr val="595A59"/>
              </a:solidFill>
            </a:endParaRPr>
          </a:p>
        </p:txBody>
      </p:sp>
      <p:sp>
        <p:nvSpPr>
          <p:cNvPr id="13" name="Freeform 6">
            <a:extLst>
              <a:ext uri="{FF2B5EF4-FFF2-40B4-BE49-F238E27FC236}">
                <a16:creationId xmlns:a16="http://schemas.microsoft.com/office/drawing/2014/main" id="{ED8B5829-EEAE-3B39-1695-D0F0BCC34B9F}"/>
              </a:ext>
            </a:extLst>
          </p:cNvPr>
          <p:cNvSpPr>
            <a:spLocks noChangeArrowheads="1"/>
          </p:cNvSpPr>
          <p:nvPr/>
        </p:nvSpPr>
        <p:spPr bwMode="auto">
          <a:xfrm>
            <a:off x="9318413" y="3621088"/>
            <a:ext cx="953959" cy="951899"/>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916395"/>
          </a:solidFill>
          <a:ln>
            <a:noFill/>
          </a:ln>
          <a:effectLst/>
        </p:spPr>
        <p:txBody>
          <a:bodyPr wrap="none" anchor="ctr"/>
          <a:lstStyle/>
          <a:p>
            <a:pPr algn="ctr"/>
            <a:r>
              <a:rPr lang="en-GB" sz="4000" b="1" dirty="0">
                <a:solidFill>
                  <a:schemeClr val="bg1"/>
                </a:solidFill>
              </a:rPr>
              <a:t>1</a:t>
            </a:r>
          </a:p>
        </p:txBody>
      </p:sp>
      <p:sp>
        <p:nvSpPr>
          <p:cNvPr id="14" name="Freeform 6">
            <a:extLst>
              <a:ext uri="{FF2B5EF4-FFF2-40B4-BE49-F238E27FC236}">
                <a16:creationId xmlns:a16="http://schemas.microsoft.com/office/drawing/2014/main" id="{197C45A8-CBE6-2477-03C4-C11AA5F29D9E}"/>
              </a:ext>
            </a:extLst>
          </p:cNvPr>
          <p:cNvSpPr>
            <a:spLocks noChangeArrowheads="1"/>
          </p:cNvSpPr>
          <p:nvPr/>
        </p:nvSpPr>
        <p:spPr bwMode="auto">
          <a:xfrm>
            <a:off x="8687498" y="2704473"/>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85D2C7"/>
          </a:solidFill>
          <a:ln>
            <a:noFill/>
          </a:ln>
          <a:effectLst/>
        </p:spPr>
        <p:txBody>
          <a:bodyPr wrap="none" anchor="ctr"/>
          <a:lstStyle/>
          <a:p>
            <a:pPr algn="ctr"/>
            <a:r>
              <a:rPr lang="en-GB" sz="2800" b="1" dirty="0">
                <a:solidFill>
                  <a:schemeClr val="bg1"/>
                </a:solidFill>
              </a:rPr>
              <a:t>2</a:t>
            </a:r>
          </a:p>
        </p:txBody>
      </p:sp>
      <p:sp>
        <p:nvSpPr>
          <p:cNvPr id="15" name="Freeform 6">
            <a:extLst>
              <a:ext uri="{FF2B5EF4-FFF2-40B4-BE49-F238E27FC236}">
                <a16:creationId xmlns:a16="http://schemas.microsoft.com/office/drawing/2014/main" id="{5334C9E5-C96F-63BA-FE16-E7E1BCED0940}"/>
              </a:ext>
            </a:extLst>
          </p:cNvPr>
          <p:cNvSpPr>
            <a:spLocks noChangeArrowheads="1"/>
          </p:cNvSpPr>
          <p:nvPr/>
        </p:nvSpPr>
        <p:spPr bwMode="auto">
          <a:xfrm>
            <a:off x="9966385" y="2704473"/>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85D2C7"/>
          </a:solidFill>
          <a:ln>
            <a:noFill/>
          </a:ln>
          <a:effectLst/>
        </p:spPr>
        <p:txBody>
          <a:bodyPr wrap="none" anchor="ctr"/>
          <a:lstStyle/>
          <a:p>
            <a:pPr algn="ctr"/>
            <a:r>
              <a:rPr lang="en-GB" sz="2800" b="1" dirty="0">
                <a:solidFill>
                  <a:schemeClr val="bg1"/>
                </a:solidFill>
              </a:rPr>
              <a:t>2</a:t>
            </a:r>
          </a:p>
        </p:txBody>
      </p:sp>
      <p:sp>
        <p:nvSpPr>
          <p:cNvPr id="16" name="Freeform 6">
            <a:extLst>
              <a:ext uri="{FF2B5EF4-FFF2-40B4-BE49-F238E27FC236}">
                <a16:creationId xmlns:a16="http://schemas.microsoft.com/office/drawing/2014/main" id="{FB73F5A3-B5C8-F529-870A-6482908328C4}"/>
              </a:ext>
            </a:extLst>
          </p:cNvPr>
          <p:cNvSpPr>
            <a:spLocks noChangeArrowheads="1"/>
          </p:cNvSpPr>
          <p:nvPr/>
        </p:nvSpPr>
        <p:spPr bwMode="auto">
          <a:xfrm>
            <a:off x="8054196" y="3766207"/>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85D2C7"/>
          </a:solidFill>
          <a:ln>
            <a:noFill/>
          </a:ln>
          <a:effectLst/>
        </p:spPr>
        <p:txBody>
          <a:bodyPr wrap="none" anchor="ctr"/>
          <a:lstStyle/>
          <a:p>
            <a:pPr algn="ctr"/>
            <a:r>
              <a:rPr lang="en-GB" sz="2800" b="1" dirty="0">
                <a:solidFill>
                  <a:schemeClr val="bg1"/>
                </a:solidFill>
              </a:rPr>
              <a:t>2</a:t>
            </a:r>
          </a:p>
        </p:txBody>
      </p:sp>
      <p:sp>
        <p:nvSpPr>
          <p:cNvPr id="17" name="Freeform 6">
            <a:extLst>
              <a:ext uri="{FF2B5EF4-FFF2-40B4-BE49-F238E27FC236}">
                <a16:creationId xmlns:a16="http://schemas.microsoft.com/office/drawing/2014/main" id="{F9500859-36EB-5DB0-5ABF-DCA708367EE8}"/>
              </a:ext>
            </a:extLst>
          </p:cNvPr>
          <p:cNvSpPr>
            <a:spLocks noChangeArrowheads="1"/>
          </p:cNvSpPr>
          <p:nvPr/>
        </p:nvSpPr>
        <p:spPr bwMode="auto">
          <a:xfrm>
            <a:off x="8687497" y="4830879"/>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85D2C7"/>
          </a:solidFill>
          <a:ln>
            <a:noFill/>
          </a:ln>
          <a:effectLst/>
        </p:spPr>
        <p:txBody>
          <a:bodyPr wrap="none" anchor="ctr"/>
          <a:lstStyle/>
          <a:p>
            <a:pPr algn="ctr"/>
            <a:r>
              <a:rPr lang="en-GB" sz="2800" b="1" dirty="0">
                <a:solidFill>
                  <a:schemeClr val="bg1"/>
                </a:solidFill>
              </a:rPr>
              <a:t>2</a:t>
            </a:r>
          </a:p>
        </p:txBody>
      </p:sp>
      <p:sp>
        <p:nvSpPr>
          <p:cNvPr id="18" name="Freeform 6">
            <a:extLst>
              <a:ext uri="{FF2B5EF4-FFF2-40B4-BE49-F238E27FC236}">
                <a16:creationId xmlns:a16="http://schemas.microsoft.com/office/drawing/2014/main" id="{FE461CD7-19B8-F375-4A81-D1074FD0ECAA}"/>
              </a:ext>
            </a:extLst>
          </p:cNvPr>
          <p:cNvSpPr>
            <a:spLocks noChangeArrowheads="1"/>
          </p:cNvSpPr>
          <p:nvPr/>
        </p:nvSpPr>
        <p:spPr bwMode="auto">
          <a:xfrm>
            <a:off x="9966385" y="4857307"/>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85D2C7"/>
          </a:solidFill>
          <a:ln>
            <a:noFill/>
          </a:ln>
          <a:effectLst/>
        </p:spPr>
        <p:txBody>
          <a:bodyPr wrap="none" anchor="ctr"/>
          <a:lstStyle/>
          <a:p>
            <a:pPr algn="ctr"/>
            <a:r>
              <a:rPr lang="en-GB" sz="2800" b="1" dirty="0">
                <a:solidFill>
                  <a:schemeClr val="bg1"/>
                </a:solidFill>
              </a:rPr>
              <a:t>2</a:t>
            </a:r>
          </a:p>
        </p:txBody>
      </p:sp>
      <p:sp>
        <p:nvSpPr>
          <p:cNvPr id="19" name="Freeform 6">
            <a:extLst>
              <a:ext uri="{FF2B5EF4-FFF2-40B4-BE49-F238E27FC236}">
                <a16:creationId xmlns:a16="http://schemas.microsoft.com/office/drawing/2014/main" id="{3802B45E-90F7-0D25-5656-11DDC5203F99}"/>
              </a:ext>
            </a:extLst>
          </p:cNvPr>
          <p:cNvSpPr>
            <a:spLocks noChangeArrowheads="1"/>
          </p:cNvSpPr>
          <p:nvPr/>
        </p:nvSpPr>
        <p:spPr bwMode="auto">
          <a:xfrm>
            <a:off x="10640614" y="3766208"/>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85D2C7"/>
          </a:solidFill>
          <a:ln>
            <a:noFill/>
          </a:ln>
          <a:effectLst/>
        </p:spPr>
        <p:txBody>
          <a:bodyPr wrap="none" anchor="ctr"/>
          <a:lstStyle/>
          <a:p>
            <a:pPr algn="ctr"/>
            <a:r>
              <a:rPr lang="en-GB" sz="2800" b="1" dirty="0">
                <a:solidFill>
                  <a:schemeClr val="bg1"/>
                </a:solidFill>
              </a:rPr>
              <a:t>2</a:t>
            </a:r>
          </a:p>
        </p:txBody>
      </p:sp>
      <p:sp>
        <p:nvSpPr>
          <p:cNvPr id="20" name="Freeform 6">
            <a:extLst>
              <a:ext uri="{FF2B5EF4-FFF2-40B4-BE49-F238E27FC236}">
                <a16:creationId xmlns:a16="http://schemas.microsoft.com/office/drawing/2014/main" id="{0894EFE7-FDCD-E46C-424B-D80F93DF6B3F}"/>
              </a:ext>
            </a:extLst>
          </p:cNvPr>
          <p:cNvSpPr>
            <a:spLocks noChangeArrowheads="1"/>
          </p:cNvSpPr>
          <p:nvPr/>
        </p:nvSpPr>
        <p:spPr bwMode="auto">
          <a:xfrm>
            <a:off x="7780939" y="1586581"/>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 </a:t>
            </a:r>
          </a:p>
        </p:txBody>
      </p:sp>
      <p:sp>
        <p:nvSpPr>
          <p:cNvPr id="21" name="Freeform 6">
            <a:extLst>
              <a:ext uri="{FF2B5EF4-FFF2-40B4-BE49-F238E27FC236}">
                <a16:creationId xmlns:a16="http://schemas.microsoft.com/office/drawing/2014/main" id="{A20AFB1C-66A9-4F68-F2AE-B2914DAB39FA}"/>
              </a:ext>
            </a:extLst>
          </p:cNvPr>
          <p:cNvSpPr>
            <a:spLocks noChangeArrowheads="1"/>
          </p:cNvSpPr>
          <p:nvPr/>
        </p:nvSpPr>
        <p:spPr bwMode="auto">
          <a:xfrm>
            <a:off x="9432734" y="1333311"/>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2" name="Freeform 6">
            <a:extLst>
              <a:ext uri="{FF2B5EF4-FFF2-40B4-BE49-F238E27FC236}">
                <a16:creationId xmlns:a16="http://schemas.microsoft.com/office/drawing/2014/main" id="{9BEC21DD-7D71-A7BB-694D-CB91E5F5B2AC}"/>
              </a:ext>
            </a:extLst>
          </p:cNvPr>
          <p:cNvSpPr>
            <a:spLocks noChangeArrowheads="1"/>
          </p:cNvSpPr>
          <p:nvPr/>
        </p:nvSpPr>
        <p:spPr bwMode="auto">
          <a:xfrm>
            <a:off x="11038022" y="1591566"/>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3" name="Freeform 6">
            <a:extLst>
              <a:ext uri="{FF2B5EF4-FFF2-40B4-BE49-F238E27FC236}">
                <a16:creationId xmlns:a16="http://schemas.microsoft.com/office/drawing/2014/main" id="{E493528A-8A52-D171-FC50-7DC759B039FE}"/>
              </a:ext>
            </a:extLst>
          </p:cNvPr>
          <p:cNvSpPr>
            <a:spLocks noChangeArrowheads="1"/>
          </p:cNvSpPr>
          <p:nvPr/>
        </p:nvSpPr>
        <p:spPr bwMode="auto">
          <a:xfrm>
            <a:off x="7086505" y="2704473"/>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4" name="Freeform 6">
            <a:extLst>
              <a:ext uri="{FF2B5EF4-FFF2-40B4-BE49-F238E27FC236}">
                <a16:creationId xmlns:a16="http://schemas.microsoft.com/office/drawing/2014/main" id="{30EABA2C-2544-DBFD-564A-56D9A6B741C6}"/>
              </a:ext>
            </a:extLst>
          </p:cNvPr>
          <p:cNvSpPr>
            <a:spLocks noChangeArrowheads="1"/>
          </p:cNvSpPr>
          <p:nvPr/>
        </p:nvSpPr>
        <p:spPr bwMode="auto">
          <a:xfrm>
            <a:off x="6645390" y="4120982"/>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5" name="Freeform 6">
            <a:extLst>
              <a:ext uri="{FF2B5EF4-FFF2-40B4-BE49-F238E27FC236}">
                <a16:creationId xmlns:a16="http://schemas.microsoft.com/office/drawing/2014/main" id="{17BD1428-8405-8F0D-60E2-0D7D6441AF61}"/>
              </a:ext>
            </a:extLst>
          </p:cNvPr>
          <p:cNvSpPr>
            <a:spLocks noChangeArrowheads="1"/>
          </p:cNvSpPr>
          <p:nvPr/>
        </p:nvSpPr>
        <p:spPr bwMode="auto">
          <a:xfrm>
            <a:off x="7277994" y="5402857"/>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6" name="Freeform 6">
            <a:extLst>
              <a:ext uri="{FF2B5EF4-FFF2-40B4-BE49-F238E27FC236}">
                <a16:creationId xmlns:a16="http://schemas.microsoft.com/office/drawing/2014/main" id="{2EA0818D-B1A4-5E8D-9863-B8739540B9CA}"/>
              </a:ext>
            </a:extLst>
          </p:cNvPr>
          <p:cNvSpPr>
            <a:spLocks noChangeArrowheads="1"/>
          </p:cNvSpPr>
          <p:nvPr/>
        </p:nvSpPr>
        <p:spPr bwMode="auto">
          <a:xfrm>
            <a:off x="9184361" y="6191541"/>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7" name="Freeform 6">
            <a:extLst>
              <a:ext uri="{FF2B5EF4-FFF2-40B4-BE49-F238E27FC236}">
                <a16:creationId xmlns:a16="http://schemas.microsoft.com/office/drawing/2014/main" id="{A73755FA-A831-0B4C-78EF-0AB878FEA75D}"/>
              </a:ext>
            </a:extLst>
          </p:cNvPr>
          <p:cNvSpPr>
            <a:spLocks noChangeArrowheads="1"/>
          </p:cNvSpPr>
          <p:nvPr/>
        </p:nvSpPr>
        <p:spPr bwMode="auto">
          <a:xfrm>
            <a:off x="10993038" y="5987848"/>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8" name="Freeform 6">
            <a:extLst>
              <a:ext uri="{FF2B5EF4-FFF2-40B4-BE49-F238E27FC236}">
                <a16:creationId xmlns:a16="http://schemas.microsoft.com/office/drawing/2014/main" id="{BA79F938-DC32-C7A9-EB2E-D4DE0BAEF0CC}"/>
              </a:ext>
            </a:extLst>
          </p:cNvPr>
          <p:cNvSpPr>
            <a:spLocks noChangeArrowheads="1"/>
          </p:cNvSpPr>
          <p:nvPr/>
        </p:nvSpPr>
        <p:spPr bwMode="auto">
          <a:xfrm>
            <a:off x="11383838" y="4916611"/>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9" name="Freeform 6">
            <a:extLst>
              <a:ext uri="{FF2B5EF4-FFF2-40B4-BE49-F238E27FC236}">
                <a16:creationId xmlns:a16="http://schemas.microsoft.com/office/drawing/2014/main" id="{1EBAA98A-61F4-FEF5-D3E9-6B4093D66E7E}"/>
              </a:ext>
            </a:extLst>
          </p:cNvPr>
          <p:cNvSpPr>
            <a:spLocks noChangeArrowheads="1"/>
          </p:cNvSpPr>
          <p:nvPr/>
        </p:nvSpPr>
        <p:spPr bwMode="auto">
          <a:xfrm>
            <a:off x="11350497" y="3046382"/>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30" name="Up Arrow 21">
            <a:extLst>
              <a:ext uri="{FF2B5EF4-FFF2-40B4-BE49-F238E27FC236}">
                <a16:creationId xmlns:a16="http://schemas.microsoft.com/office/drawing/2014/main" id="{00A03F6D-6A42-2E89-D01B-E1AAD985C00C}"/>
              </a:ext>
            </a:extLst>
          </p:cNvPr>
          <p:cNvSpPr/>
          <p:nvPr/>
        </p:nvSpPr>
        <p:spPr>
          <a:xfrm rot="1844693">
            <a:off x="10049168" y="3438342"/>
            <a:ext cx="159886" cy="291677"/>
          </a:xfrm>
          <a:prstGeom prst="upArrow">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1" name="Up Arrow 21">
            <a:extLst>
              <a:ext uri="{FF2B5EF4-FFF2-40B4-BE49-F238E27FC236}">
                <a16:creationId xmlns:a16="http://schemas.microsoft.com/office/drawing/2014/main" id="{545E1F7F-B442-E3D6-C67D-3EAE3A80DFDB}"/>
              </a:ext>
            </a:extLst>
          </p:cNvPr>
          <p:cNvSpPr/>
          <p:nvPr/>
        </p:nvSpPr>
        <p:spPr>
          <a:xfrm rot="5400000">
            <a:off x="10319847" y="3964726"/>
            <a:ext cx="159886" cy="291677"/>
          </a:xfrm>
          <a:prstGeom prst="upArrow">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2" name="Up Arrow 21">
            <a:extLst>
              <a:ext uri="{FF2B5EF4-FFF2-40B4-BE49-F238E27FC236}">
                <a16:creationId xmlns:a16="http://schemas.microsoft.com/office/drawing/2014/main" id="{9AA1A17F-26F4-2E93-A80F-2598FA9D38F2}"/>
              </a:ext>
            </a:extLst>
          </p:cNvPr>
          <p:cNvSpPr/>
          <p:nvPr/>
        </p:nvSpPr>
        <p:spPr>
          <a:xfrm rot="8462521">
            <a:off x="10107625" y="4452272"/>
            <a:ext cx="159886" cy="291677"/>
          </a:xfrm>
          <a:prstGeom prst="upArrow">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3" name="Up Arrow 21">
            <a:extLst>
              <a:ext uri="{FF2B5EF4-FFF2-40B4-BE49-F238E27FC236}">
                <a16:creationId xmlns:a16="http://schemas.microsoft.com/office/drawing/2014/main" id="{DB20605A-6D17-4FD8-4E99-46FFEAA1E212}"/>
              </a:ext>
            </a:extLst>
          </p:cNvPr>
          <p:cNvSpPr/>
          <p:nvPr/>
        </p:nvSpPr>
        <p:spPr>
          <a:xfrm rot="12967876">
            <a:off x="9352791" y="4462883"/>
            <a:ext cx="159886" cy="291677"/>
          </a:xfrm>
          <a:prstGeom prst="upArrow">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4" name="Up Arrow 21">
            <a:extLst>
              <a:ext uri="{FF2B5EF4-FFF2-40B4-BE49-F238E27FC236}">
                <a16:creationId xmlns:a16="http://schemas.microsoft.com/office/drawing/2014/main" id="{CFFD2890-7AF6-729B-6AF3-659307A417EA}"/>
              </a:ext>
            </a:extLst>
          </p:cNvPr>
          <p:cNvSpPr/>
          <p:nvPr/>
        </p:nvSpPr>
        <p:spPr>
          <a:xfrm rot="16200000">
            <a:off x="9094366" y="3975144"/>
            <a:ext cx="159886" cy="291677"/>
          </a:xfrm>
          <a:prstGeom prst="upArrow">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5" name="Up Arrow 21">
            <a:extLst>
              <a:ext uri="{FF2B5EF4-FFF2-40B4-BE49-F238E27FC236}">
                <a16:creationId xmlns:a16="http://schemas.microsoft.com/office/drawing/2014/main" id="{9237B705-1CDB-E7BB-5036-914B82DD33DB}"/>
              </a:ext>
            </a:extLst>
          </p:cNvPr>
          <p:cNvSpPr/>
          <p:nvPr/>
        </p:nvSpPr>
        <p:spPr>
          <a:xfrm rot="19088722">
            <a:off x="9344972" y="3449831"/>
            <a:ext cx="159886" cy="291677"/>
          </a:xfrm>
          <a:prstGeom prst="upArrow">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6" name="Up Arrow 21">
            <a:extLst>
              <a:ext uri="{FF2B5EF4-FFF2-40B4-BE49-F238E27FC236}">
                <a16:creationId xmlns:a16="http://schemas.microsoft.com/office/drawing/2014/main" id="{5E1565B3-07C9-4FF5-B506-74AC63787168}"/>
              </a:ext>
            </a:extLst>
          </p:cNvPr>
          <p:cNvSpPr/>
          <p:nvPr/>
        </p:nvSpPr>
        <p:spPr>
          <a:xfrm rot="19056464">
            <a:off x="7884744" y="3325447"/>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7" name="Up Arrow 21">
            <a:extLst>
              <a:ext uri="{FF2B5EF4-FFF2-40B4-BE49-F238E27FC236}">
                <a16:creationId xmlns:a16="http://schemas.microsoft.com/office/drawing/2014/main" id="{7BA6F3AB-7399-C86C-0F9D-E1862694055D}"/>
              </a:ext>
            </a:extLst>
          </p:cNvPr>
          <p:cNvSpPr/>
          <p:nvPr/>
        </p:nvSpPr>
        <p:spPr>
          <a:xfrm rot="15506694">
            <a:off x="7687928" y="3997409"/>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8" name="Up Arrow 21">
            <a:extLst>
              <a:ext uri="{FF2B5EF4-FFF2-40B4-BE49-F238E27FC236}">
                <a16:creationId xmlns:a16="http://schemas.microsoft.com/office/drawing/2014/main" id="{0C5D67D5-8400-CA28-1A54-85D28C3AD580}"/>
              </a:ext>
            </a:extLst>
          </p:cNvPr>
          <p:cNvSpPr/>
          <p:nvPr/>
        </p:nvSpPr>
        <p:spPr>
          <a:xfrm rot="19256627">
            <a:off x="8585046" y="2192191"/>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9" name="Up Arrow 21">
            <a:extLst>
              <a:ext uri="{FF2B5EF4-FFF2-40B4-BE49-F238E27FC236}">
                <a16:creationId xmlns:a16="http://schemas.microsoft.com/office/drawing/2014/main" id="{4E5412EA-8851-0AE6-42D1-6C122AB9AC6A}"/>
              </a:ext>
            </a:extLst>
          </p:cNvPr>
          <p:cNvSpPr/>
          <p:nvPr/>
        </p:nvSpPr>
        <p:spPr>
          <a:xfrm rot="20189878">
            <a:off x="10077754" y="2105776"/>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0" name="Up Arrow 21">
            <a:extLst>
              <a:ext uri="{FF2B5EF4-FFF2-40B4-BE49-F238E27FC236}">
                <a16:creationId xmlns:a16="http://schemas.microsoft.com/office/drawing/2014/main" id="{D1CD2F78-C2BA-5FF3-2A68-BEEA5B12F487}"/>
              </a:ext>
            </a:extLst>
          </p:cNvPr>
          <p:cNvSpPr/>
          <p:nvPr/>
        </p:nvSpPr>
        <p:spPr>
          <a:xfrm rot="2486793">
            <a:off x="10752377" y="2293145"/>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1" name="Up Arrow 21">
            <a:extLst>
              <a:ext uri="{FF2B5EF4-FFF2-40B4-BE49-F238E27FC236}">
                <a16:creationId xmlns:a16="http://schemas.microsoft.com/office/drawing/2014/main" id="{0482E53A-2EA5-7021-4B4F-C1AB318BA108}"/>
              </a:ext>
            </a:extLst>
          </p:cNvPr>
          <p:cNvSpPr/>
          <p:nvPr/>
        </p:nvSpPr>
        <p:spPr>
          <a:xfrm rot="6754368" flipH="1">
            <a:off x="10940599" y="2966149"/>
            <a:ext cx="178213"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2" name="Up Arrow 21">
            <a:extLst>
              <a:ext uri="{FF2B5EF4-FFF2-40B4-BE49-F238E27FC236}">
                <a16:creationId xmlns:a16="http://schemas.microsoft.com/office/drawing/2014/main" id="{04E7DFEF-C180-54A7-87FA-36A2DECCA609}"/>
              </a:ext>
            </a:extLst>
          </p:cNvPr>
          <p:cNvSpPr/>
          <p:nvPr/>
        </p:nvSpPr>
        <p:spPr>
          <a:xfrm rot="5571854">
            <a:off x="10982813" y="4956071"/>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3" name="Up Arrow 21">
            <a:extLst>
              <a:ext uri="{FF2B5EF4-FFF2-40B4-BE49-F238E27FC236}">
                <a16:creationId xmlns:a16="http://schemas.microsoft.com/office/drawing/2014/main" id="{7ED321AC-1D89-861D-AE63-A57536E85DEF}"/>
              </a:ext>
            </a:extLst>
          </p:cNvPr>
          <p:cNvSpPr/>
          <p:nvPr/>
        </p:nvSpPr>
        <p:spPr>
          <a:xfrm rot="8191669">
            <a:off x="10746502" y="5479813"/>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4" name="Up Arrow 21">
            <a:extLst>
              <a:ext uri="{FF2B5EF4-FFF2-40B4-BE49-F238E27FC236}">
                <a16:creationId xmlns:a16="http://schemas.microsoft.com/office/drawing/2014/main" id="{954C3958-A0A6-384A-4C05-9AD2FD3615E9}"/>
              </a:ext>
            </a:extLst>
          </p:cNvPr>
          <p:cNvSpPr/>
          <p:nvPr/>
        </p:nvSpPr>
        <p:spPr>
          <a:xfrm rot="9630591">
            <a:off x="9227137" y="5585187"/>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2" name="Up Arrow 21">
            <a:extLst>
              <a:ext uri="{FF2B5EF4-FFF2-40B4-BE49-F238E27FC236}">
                <a16:creationId xmlns:a16="http://schemas.microsoft.com/office/drawing/2014/main" id="{4BE3CD0D-B693-7640-8947-98CF6D8AAF31}"/>
              </a:ext>
            </a:extLst>
          </p:cNvPr>
          <p:cNvSpPr/>
          <p:nvPr/>
        </p:nvSpPr>
        <p:spPr>
          <a:xfrm rot="15065226">
            <a:off x="8313350" y="5123603"/>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4" name="Oval 1">
            <a:extLst>
              <a:ext uri="{FF2B5EF4-FFF2-40B4-BE49-F238E27FC236}">
                <a16:creationId xmlns:a16="http://schemas.microsoft.com/office/drawing/2014/main" id="{532DFA6B-9F5B-A7FF-0D6F-8CBB5D4DC5A3}"/>
              </a:ext>
            </a:extLst>
          </p:cNvPr>
          <p:cNvSpPr/>
          <p:nvPr/>
        </p:nvSpPr>
        <p:spPr>
          <a:xfrm>
            <a:off x="588373" y="1698559"/>
            <a:ext cx="771474" cy="771474"/>
          </a:xfrm>
          <a:prstGeom prst="ellipse">
            <a:avLst/>
          </a:prstGeom>
          <a:solidFill>
            <a:srgbClr val="916395"/>
          </a:solidFill>
          <a:ln>
            <a:solidFill>
              <a:srgbClr val="9163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 Placeholder 25">
            <a:extLst>
              <a:ext uri="{FF2B5EF4-FFF2-40B4-BE49-F238E27FC236}">
                <a16:creationId xmlns:a16="http://schemas.microsoft.com/office/drawing/2014/main" id="{99B60A6D-F1A9-4597-3AA7-7823E2EB6ADA}"/>
              </a:ext>
            </a:extLst>
          </p:cNvPr>
          <p:cNvSpPr txBox="1">
            <a:spLocks/>
          </p:cNvSpPr>
          <p:nvPr/>
        </p:nvSpPr>
        <p:spPr>
          <a:xfrm>
            <a:off x="726701" y="1755754"/>
            <a:ext cx="511077" cy="635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a:t>
            </a:r>
          </a:p>
        </p:txBody>
      </p:sp>
      <p:cxnSp>
        <p:nvCxnSpPr>
          <p:cNvPr id="86" name="Straight Connector 30">
            <a:extLst>
              <a:ext uri="{FF2B5EF4-FFF2-40B4-BE49-F238E27FC236}">
                <a16:creationId xmlns:a16="http://schemas.microsoft.com/office/drawing/2014/main" id="{D5726D11-C78C-176B-EEE4-2A5AED996A89}"/>
              </a:ext>
            </a:extLst>
          </p:cNvPr>
          <p:cNvCxnSpPr>
            <a:cxnSpLocks/>
          </p:cNvCxnSpPr>
          <p:nvPr/>
        </p:nvCxnSpPr>
        <p:spPr>
          <a:xfrm>
            <a:off x="-3344" y="2088530"/>
            <a:ext cx="591717" cy="0"/>
          </a:xfrm>
          <a:prstGeom prst="line">
            <a:avLst/>
          </a:prstGeom>
          <a:ln w="19050">
            <a:solidFill>
              <a:srgbClr val="916395"/>
            </a:solidFill>
          </a:ln>
        </p:spPr>
        <p:style>
          <a:lnRef idx="1">
            <a:schemeClr val="accent1"/>
          </a:lnRef>
          <a:fillRef idx="0">
            <a:schemeClr val="accent1"/>
          </a:fillRef>
          <a:effectRef idx="0">
            <a:schemeClr val="accent1"/>
          </a:effectRef>
          <a:fontRef idx="minor">
            <a:schemeClr val="tx1"/>
          </a:fontRef>
        </p:style>
      </p:cxnSp>
      <p:sp>
        <p:nvSpPr>
          <p:cNvPr id="87" name="Oval 1">
            <a:extLst>
              <a:ext uri="{FF2B5EF4-FFF2-40B4-BE49-F238E27FC236}">
                <a16:creationId xmlns:a16="http://schemas.microsoft.com/office/drawing/2014/main" id="{1E1B071F-3A50-4475-458C-8CADA6491F83}"/>
              </a:ext>
            </a:extLst>
          </p:cNvPr>
          <p:cNvSpPr/>
          <p:nvPr/>
        </p:nvSpPr>
        <p:spPr>
          <a:xfrm>
            <a:off x="583567" y="3116302"/>
            <a:ext cx="771474" cy="771474"/>
          </a:xfrm>
          <a:prstGeom prst="ellipse">
            <a:avLst/>
          </a:prstGeom>
          <a:solidFill>
            <a:srgbClr val="85D2C7"/>
          </a:solidFill>
          <a:ln>
            <a:solidFill>
              <a:srgbClr val="85D2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 Placeholder 25">
            <a:extLst>
              <a:ext uri="{FF2B5EF4-FFF2-40B4-BE49-F238E27FC236}">
                <a16:creationId xmlns:a16="http://schemas.microsoft.com/office/drawing/2014/main" id="{0FC3CF9B-EC1D-9F12-CAAD-92BC6205B4B2}"/>
              </a:ext>
            </a:extLst>
          </p:cNvPr>
          <p:cNvSpPr txBox="1">
            <a:spLocks/>
          </p:cNvSpPr>
          <p:nvPr/>
        </p:nvSpPr>
        <p:spPr>
          <a:xfrm>
            <a:off x="721895" y="3173497"/>
            <a:ext cx="511077" cy="635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2</a:t>
            </a:r>
          </a:p>
        </p:txBody>
      </p:sp>
      <p:cxnSp>
        <p:nvCxnSpPr>
          <p:cNvPr id="89" name="Straight Connector 30">
            <a:extLst>
              <a:ext uri="{FF2B5EF4-FFF2-40B4-BE49-F238E27FC236}">
                <a16:creationId xmlns:a16="http://schemas.microsoft.com/office/drawing/2014/main" id="{7550CA17-2E79-6311-B494-5092916EDEBE}"/>
              </a:ext>
            </a:extLst>
          </p:cNvPr>
          <p:cNvCxnSpPr>
            <a:cxnSpLocks/>
          </p:cNvCxnSpPr>
          <p:nvPr/>
        </p:nvCxnSpPr>
        <p:spPr>
          <a:xfrm>
            <a:off x="-8150" y="3506273"/>
            <a:ext cx="591717" cy="0"/>
          </a:xfrm>
          <a:prstGeom prst="line">
            <a:avLst/>
          </a:prstGeom>
          <a:ln w="19050">
            <a:solidFill>
              <a:srgbClr val="85D2C7"/>
            </a:solidFill>
          </a:ln>
        </p:spPr>
        <p:style>
          <a:lnRef idx="1">
            <a:schemeClr val="accent1"/>
          </a:lnRef>
          <a:fillRef idx="0">
            <a:schemeClr val="accent1"/>
          </a:fillRef>
          <a:effectRef idx="0">
            <a:schemeClr val="accent1"/>
          </a:effectRef>
          <a:fontRef idx="minor">
            <a:schemeClr val="tx1"/>
          </a:fontRef>
        </p:style>
      </p:cxnSp>
      <p:sp>
        <p:nvSpPr>
          <p:cNvPr id="90" name="Oval 1">
            <a:extLst>
              <a:ext uri="{FF2B5EF4-FFF2-40B4-BE49-F238E27FC236}">
                <a16:creationId xmlns:a16="http://schemas.microsoft.com/office/drawing/2014/main" id="{1E90A4F7-5420-56EA-885F-1D4E60DFEC4A}"/>
              </a:ext>
            </a:extLst>
          </p:cNvPr>
          <p:cNvSpPr/>
          <p:nvPr/>
        </p:nvSpPr>
        <p:spPr>
          <a:xfrm>
            <a:off x="588373" y="4729477"/>
            <a:ext cx="771474" cy="771474"/>
          </a:xfrm>
          <a:prstGeom prst="ellipse">
            <a:avLst/>
          </a:prstGeom>
          <a:solidFill>
            <a:srgbClr val="3FAB9C"/>
          </a:solidFill>
          <a:ln>
            <a:solidFill>
              <a:srgbClr val="3FAB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 Placeholder 25">
            <a:extLst>
              <a:ext uri="{FF2B5EF4-FFF2-40B4-BE49-F238E27FC236}">
                <a16:creationId xmlns:a16="http://schemas.microsoft.com/office/drawing/2014/main" id="{BAD72364-1E0C-DC16-3D2F-7AD00DEBB000}"/>
              </a:ext>
            </a:extLst>
          </p:cNvPr>
          <p:cNvSpPr txBox="1">
            <a:spLocks/>
          </p:cNvSpPr>
          <p:nvPr/>
        </p:nvSpPr>
        <p:spPr>
          <a:xfrm>
            <a:off x="726701" y="4786672"/>
            <a:ext cx="511077" cy="635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3</a:t>
            </a:r>
          </a:p>
        </p:txBody>
      </p:sp>
      <p:cxnSp>
        <p:nvCxnSpPr>
          <p:cNvPr id="92" name="Straight Connector 30">
            <a:extLst>
              <a:ext uri="{FF2B5EF4-FFF2-40B4-BE49-F238E27FC236}">
                <a16:creationId xmlns:a16="http://schemas.microsoft.com/office/drawing/2014/main" id="{9980F014-B21F-3FD7-9C0B-F670CA35E00C}"/>
              </a:ext>
            </a:extLst>
          </p:cNvPr>
          <p:cNvCxnSpPr>
            <a:cxnSpLocks/>
          </p:cNvCxnSpPr>
          <p:nvPr/>
        </p:nvCxnSpPr>
        <p:spPr>
          <a:xfrm>
            <a:off x="-3344" y="5119448"/>
            <a:ext cx="591717" cy="0"/>
          </a:xfrm>
          <a:prstGeom prst="line">
            <a:avLst/>
          </a:prstGeom>
          <a:ln w="19050">
            <a:solidFill>
              <a:srgbClr val="3FAB9C"/>
            </a:solidFill>
          </a:ln>
        </p:spPr>
        <p:style>
          <a:lnRef idx="1">
            <a:schemeClr val="accent1"/>
          </a:lnRef>
          <a:fillRef idx="0">
            <a:schemeClr val="accent1"/>
          </a:fillRef>
          <a:effectRef idx="0">
            <a:schemeClr val="accent1"/>
          </a:effectRef>
          <a:fontRef idx="minor">
            <a:schemeClr val="tx1"/>
          </a:fontRef>
        </p:style>
      </p:cxnSp>
      <p:sp>
        <p:nvSpPr>
          <p:cNvPr id="93" name="Textplatzhalter 7">
            <a:extLst>
              <a:ext uri="{FF2B5EF4-FFF2-40B4-BE49-F238E27FC236}">
                <a16:creationId xmlns:a16="http://schemas.microsoft.com/office/drawing/2014/main" id="{5E50FD6D-DD96-EAB6-25E1-1454FE245D35}"/>
              </a:ext>
            </a:extLst>
          </p:cNvPr>
          <p:cNvSpPr txBox="1">
            <a:spLocks/>
          </p:cNvSpPr>
          <p:nvPr/>
        </p:nvSpPr>
        <p:spPr>
          <a:xfrm>
            <a:off x="1495107" y="3137889"/>
            <a:ext cx="5857456" cy="1305906"/>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600" b="1" dirty="0">
                <a:solidFill>
                  <a:srgbClr val="595A59"/>
                </a:solidFill>
              </a:rPr>
              <a:t>DIRECT CONSEQUENCES</a:t>
            </a:r>
          </a:p>
          <a:p>
            <a:r>
              <a:rPr lang="en-US" sz="2000" dirty="0">
                <a:solidFill>
                  <a:srgbClr val="595A59"/>
                </a:solidFill>
              </a:rPr>
              <a:t>Now consider the immediate impact of the scenario. Each consequence is written in a circle, placed around the scenario and connected to the scenario with a cause-effect line. These are direct consequences.</a:t>
            </a:r>
            <a:endParaRPr lang="de-DE" sz="2000" dirty="0">
              <a:solidFill>
                <a:srgbClr val="595A59"/>
              </a:solidFill>
            </a:endParaRPr>
          </a:p>
        </p:txBody>
      </p:sp>
      <p:sp>
        <p:nvSpPr>
          <p:cNvPr id="94" name="Textplatzhalter 7">
            <a:extLst>
              <a:ext uri="{FF2B5EF4-FFF2-40B4-BE49-F238E27FC236}">
                <a16:creationId xmlns:a16="http://schemas.microsoft.com/office/drawing/2014/main" id="{8C380275-9DEE-C983-3FDB-6F20BD42A6FA}"/>
              </a:ext>
            </a:extLst>
          </p:cNvPr>
          <p:cNvSpPr txBox="1">
            <a:spLocks/>
          </p:cNvSpPr>
          <p:nvPr/>
        </p:nvSpPr>
        <p:spPr>
          <a:xfrm>
            <a:off x="1505285" y="4773648"/>
            <a:ext cx="5857456" cy="1305753"/>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600" b="1" dirty="0">
                <a:solidFill>
                  <a:srgbClr val="595A59"/>
                </a:solidFill>
              </a:rPr>
              <a:t>INDIRECT CONSEQUENCES</a:t>
            </a:r>
          </a:p>
          <a:p>
            <a:r>
              <a:rPr lang="en-US" sz="2000" dirty="0">
                <a:solidFill>
                  <a:srgbClr val="595A59"/>
                </a:solidFill>
              </a:rPr>
              <a:t>Now look at the direct consequences. What consequences could arise if these were to happen? These are indirect consequences. Analogous to before, arrange them around the respective direct consequences and connect them with a cause-effect line.</a:t>
            </a:r>
            <a:endParaRPr lang="de-DE" sz="2000" dirty="0">
              <a:solidFill>
                <a:srgbClr val="595A59"/>
              </a:solidFill>
            </a:endParaRPr>
          </a:p>
        </p:txBody>
      </p:sp>
      <p:sp>
        <p:nvSpPr>
          <p:cNvPr id="95" name="Textplatzhalter 2">
            <a:extLst>
              <a:ext uri="{FF2B5EF4-FFF2-40B4-BE49-F238E27FC236}">
                <a16:creationId xmlns:a16="http://schemas.microsoft.com/office/drawing/2014/main" id="{FF8C2E6A-3B3B-3D36-6F7D-1E6C256BADDD}"/>
              </a:ext>
            </a:extLst>
          </p:cNvPr>
          <p:cNvSpPr>
            <a:spLocks noGrp="1"/>
          </p:cNvSpPr>
          <p:nvPr>
            <p:ph type="body" sz="quarter" idx="18"/>
          </p:nvPr>
        </p:nvSpPr>
        <p:spPr>
          <a:xfrm>
            <a:off x="318750" y="1191321"/>
            <a:ext cx="7309912" cy="489428"/>
          </a:xfrm>
        </p:spPr>
        <p:txBody>
          <a:bodyPr>
            <a:noAutofit/>
          </a:bodyPr>
          <a:lstStyle/>
          <a:p>
            <a:r>
              <a:rPr lang="en-US" sz="1600" dirty="0">
                <a:solidFill>
                  <a:schemeClr val="bg1"/>
                </a:solidFill>
              </a:rPr>
              <a:t>The Future Wheel is a powerful tool to develop scenarios and their consequences</a:t>
            </a:r>
            <a:endParaRPr lang="de-DE" sz="1600" dirty="0">
              <a:solidFill>
                <a:schemeClr val="bg1"/>
              </a:solidFill>
            </a:endParaRPr>
          </a:p>
        </p:txBody>
      </p:sp>
    </p:spTree>
    <p:extLst>
      <p:ext uri="{BB962C8B-B14F-4D97-AF65-F5344CB8AC3E}">
        <p14:creationId xmlns:p14="http://schemas.microsoft.com/office/powerpoint/2010/main" val="25916528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platzhalter 10" descr="Ein Bild, das Person, drinnen, Menge enthält.&#10;&#10;Automatisch generierte Beschreibung">
            <a:extLst>
              <a:ext uri="{FF2B5EF4-FFF2-40B4-BE49-F238E27FC236}">
                <a16:creationId xmlns:a16="http://schemas.microsoft.com/office/drawing/2014/main" id="{296BDE22-10BC-2F1F-CC9E-B026F05FE5A0}"/>
              </a:ext>
            </a:extLst>
          </p:cNvPr>
          <p:cNvPicPr>
            <a:picLocks noGrp="1" noChangeAspect="1"/>
          </p:cNvPicPr>
          <p:nvPr>
            <p:ph type="pic" sz="quarter" idx="10"/>
          </p:nvPr>
        </p:nvPicPr>
        <p:blipFill>
          <a:blip r:embed="rId2"/>
          <a:srcRect t="8416" b="8416"/>
          <a:stretch>
            <a:fillRect/>
          </a:stretch>
        </p:blipFill>
        <p:spPr/>
      </p:pic>
      <p:sp>
        <p:nvSpPr>
          <p:cNvPr id="3" name="Textplatzhalter 2">
            <a:extLst>
              <a:ext uri="{FF2B5EF4-FFF2-40B4-BE49-F238E27FC236}">
                <a16:creationId xmlns:a16="http://schemas.microsoft.com/office/drawing/2014/main" id="{F4B0B7B6-D4AC-E5CB-EE1F-98EC8BFC54AC}"/>
              </a:ext>
            </a:extLst>
          </p:cNvPr>
          <p:cNvSpPr>
            <a:spLocks noGrp="1"/>
          </p:cNvSpPr>
          <p:nvPr>
            <p:ph type="body" sz="quarter" idx="18"/>
          </p:nvPr>
        </p:nvSpPr>
        <p:spPr>
          <a:xfrm>
            <a:off x="1718561" y="1045737"/>
            <a:ext cx="4621841" cy="489428"/>
          </a:xfrm>
        </p:spPr>
        <p:txBody>
          <a:bodyPr>
            <a:noAutofit/>
          </a:bodyPr>
          <a:lstStyle/>
          <a:p>
            <a:r>
              <a:rPr lang="en-US" sz="1600" dirty="0"/>
              <a:t> A multitude of past individual decisions together result in a consistent pattern and are subsequently placed in an overall context - the strategy.</a:t>
            </a:r>
            <a:endParaRPr lang="de-DE" sz="1600" dirty="0"/>
          </a:p>
        </p:txBody>
      </p:sp>
      <p:sp>
        <p:nvSpPr>
          <p:cNvPr id="4" name="Textplatzhalter 3">
            <a:extLst>
              <a:ext uri="{FF2B5EF4-FFF2-40B4-BE49-F238E27FC236}">
                <a16:creationId xmlns:a16="http://schemas.microsoft.com/office/drawing/2014/main" id="{D689D101-EFBD-677A-9B74-02DFE8479039}"/>
              </a:ext>
            </a:extLst>
          </p:cNvPr>
          <p:cNvSpPr>
            <a:spLocks noGrp="1"/>
          </p:cNvSpPr>
          <p:nvPr>
            <p:ph type="body" sz="quarter" idx="16"/>
          </p:nvPr>
        </p:nvSpPr>
        <p:spPr>
          <a:xfrm>
            <a:off x="1528773" y="228600"/>
            <a:ext cx="5001416" cy="891545"/>
          </a:xfrm>
        </p:spPr>
        <p:txBody>
          <a:bodyPr>
            <a:noAutofit/>
          </a:bodyPr>
          <a:lstStyle/>
          <a:p>
            <a:r>
              <a:rPr lang="de-DE" b="1" dirty="0"/>
              <a:t>03 </a:t>
            </a:r>
            <a:r>
              <a:rPr lang="de-DE" b="1" dirty="0" err="1"/>
              <a:t>Strategy</a:t>
            </a:r>
            <a:r>
              <a:rPr lang="de-DE" b="1" dirty="0"/>
              <a:t> </a:t>
            </a:r>
            <a:r>
              <a:rPr lang="de-DE" b="1" dirty="0" err="1"/>
              <a:t>as</a:t>
            </a:r>
            <a:r>
              <a:rPr lang="de-DE" b="1" dirty="0"/>
              <a:t> a PATTERN</a:t>
            </a:r>
          </a:p>
        </p:txBody>
      </p:sp>
      <p:sp>
        <p:nvSpPr>
          <p:cNvPr id="5" name="Textplatzhalter 2">
            <a:extLst>
              <a:ext uri="{FF2B5EF4-FFF2-40B4-BE49-F238E27FC236}">
                <a16:creationId xmlns:a16="http://schemas.microsoft.com/office/drawing/2014/main" id="{BBD61747-EFE4-D5A9-1C06-D8D3C813AF67}"/>
              </a:ext>
            </a:extLst>
          </p:cNvPr>
          <p:cNvSpPr txBox="1">
            <a:spLocks/>
          </p:cNvSpPr>
          <p:nvPr/>
        </p:nvSpPr>
        <p:spPr>
          <a:xfrm>
            <a:off x="1718561" y="2314828"/>
            <a:ext cx="4621841" cy="42764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6" name="Textplatzhalter 4">
            <a:extLst>
              <a:ext uri="{FF2B5EF4-FFF2-40B4-BE49-F238E27FC236}">
                <a16:creationId xmlns:a16="http://schemas.microsoft.com/office/drawing/2014/main" id="{0700719C-788C-9E4C-EDC9-4BD089DA003B}"/>
              </a:ext>
            </a:extLst>
          </p:cNvPr>
          <p:cNvSpPr txBox="1">
            <a:spLocks/>
          </p:cNvSpPr>
          <p:nvPr/>
        </p:nvSpPr>
        <p:spPr>
          <a:xfrm>
            <a:off x="1718561" y="2025543"/>
            <a:ext cx="4621841" cy="16557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dirty="0"/>
              <a:t>A strategy is sometimes derived from historical </a:t>
            </a:r>
            <a:r>
              <a:rPr lang="en-US" sz="2100" dirty="0" err="1"/>
              <a:t>behaviour</a:t>
            </a:r>
            <a:r>
              <a:rPr lang="en-US" sz="2100" dirty="0"/>
              <a:t> and the sum of past decisions. A consistent and successful business style can become a strategy rather than a conscious decision. Pay attention to the patterns you find in the team and </a:t>
            </a:r>
            <a:r>
              <a:rPr lang="en-US" sz="2100" dirty="0" err="1"/>
              <a:t>organisation</a:t>
            </a:r>
            <a:r>
              <a:rPr lang="en-US" sz="2100" dirty="0"/>
              <a:t> to apply this part of the five P's. Then consider whether these patterns have become an unspoken part of the </a:t>
            </a:r>
            <a:r>
              <a:rPr lang="en-US" sz="2100" dirty="0" err="1"/>
              <a:t>organisation's</a:t>
            </a:r>
            <a:r>
              <a:rPr lang="en-US" sz="2100" dirty="0"/>
              <a:t> strategy and what influence they have on how future strategic planning is handled. This is also called emergent strategy.</a:t>
            </a:r>
            <a:br>
              <a:rPr lang="en-US" dirty="0"/>
            </a:br>
            <a:br>
              <a:rPr lang="en-US" dirty="0"/>
            </a:br>
            <a:endParaRPr lang="de-DE" dirty="0"/>
          </a:p>
        </p:txBody>
      </p:sp>
      <p:sp>
        <p:nvSpPr>
          <p:cNvPr id="9" name="Textfeld 8">
            <a:extLst>
              <a:ext uri="{FF2B5EF4-FFF2-40B4-BE49-F238E27FC236}">
                <a16:creationId xmlns:a16="http://schemas.microsoft.com/office/drawing/2014/main" id="{6208C384-408D-4755-491C-E07DD9BB7342}"/>
              </a:ext>
            </a:extLst>
          </p:cNvPr>
          <p:cNvSpPr txBox="1"/>
          <p:nvPr/>
        </p:nvSpPr>
        <p:spPr>
          <a:xfrm>
            <a:off x="6852062" y="6406917"/>
            <a:ext cx="1874982" cy="215444"/>
          </a:xfrm>
          <a:prstGeom prst="rect">
            <a:avLst/>
          </a:prstGeom>
          <a:noFill/>
        </p:spPr>
        <p:txBody>
          <a:bodyPr wrap="square">
            <a:spAutoFit/>
          </a:bodyPr>
          <a:lstStyle/>
          <a:p>
            <a:r>
              <a:rPr lang="de-DE" sz="800" dirty="0" err="1">
                <a:solidFill>
                  <a:schemeClr val="bg1"/>
                </a:solidFill>
              </a:rPr>
              <a:t>Photo</a:t>
            </a:r>
            <a:r>
              <a:rPr lang="de-DE" sz="800" dirty="0">
                <a:solidFill>
                  <a:schemeClr val="bg1"/>
                </a:solidFill>
              </a:rPr>
              <a:t>: </a:t>
            </a:r>
            <a:r>
              <a:rPr lang="de-DE" sz="800" b="1" dirty="0" err="1">
                <a:solidFill>
                  <a:schemeClr val="bg1"/>
                </a:solidFill>
              </a:rPr>
              <a:t>fauxels</a:t>
            </a:r>
            <a:endParaRPr lang="de-DE" sz="800" dirty="0">
              <a:solidFill>
                <a:schemeClr val="bg1"/>
              </a:solidFill>
            </a:endParaRPr>
          </a:p>
        </p:txBody>
      </p:sp>
      <p:sp>
        <p:nvSpPr>
          <p:cNvPr id="13" name="Textfeld 12">
            <a:extLst>
              <a:ext uri="{FF2B5EF4-FFF2-40B4-BE49-F238E27FC236}">
                <a16:creationId xmlns:a16="http://schemas.microsoft.com/office/drawing/2014/main" id="{A91127EC-E52A-1DEB-3177-4607E5F3398E}"/>
              </a:ext>
            </a:extLst>
          </p:cNvPr>
          <p:cNvSpPr txBox="1"/>
          <p:nvPr/>
        </p:nvSpPr>
        <p:spPr>
          <a:xfrm>
            <a:off x="6852062" y="6629509"/>
            <a:ext cx="6094562" cy="215444"/>
          </a:xfrm>
          <a:prstGeom prst="rect">
            <a:avLst/>
          </a:prstGeom>
          <a:noFill/>
        </p:spPr>
        <p:txBody>
          <a:bodyPr wrap="square">
            <a:spAutoFit/>
          </a:bodyPr>
          <a:lstStyle/>
          <a:p>
            <a:r>
              <a:rPr lang="de-DE" sz="800" dirty="0">
                <a:solidFill>
                  <a:srgbClr val="595A59"/>
                </a:solidFill>
              </a:rPr>
              <a:t>https://uk.indeed.com/career-advice/career-development/mintzberg-5-ps-of-strategy</a:t>
            </a:r>
          </a:p>
        </p:txBody>
      </p:sp>
    </p:spTree>
    <p:extLst>
      <p:ext uri="{BB962C8B-B14F-4D97-AF65-F5344CB8AC3E}">
        <p14:creationId xmlns:p14="http://schemas.microsoft.com/office/powerpoint/2010/main" val="33519782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F4B0B7B6-D4AC-E5CB-EE1F-98EC8BFC54AC}"/>
              </a:ext>
            </a:extLst>
          </p:cNvPr>
          <p:cNvSpPr>
            <a:spLocks noGrp="1"/>
          </p:cNvSpPr>
          <p:nvPr>
            <p:ph type="body" sz="quarter" idx="18"/>
          </p:nvPr>
        </p:nvSpPr>
        <p:spPr>
          <a:xfrm>
            <a:off x="1718561" y="1045737"/>
            <a:ext cx="4621841" cy="489428"/>
          </a:xfrm>
        </p:spPr>
        <p:txBody>
          <a:bodyPr>
            <a:noAutofit/>
          </a:bodyPr>
          <a:lstStyle/>
          <a:p>
            <a:r>
              <a:rPr lang="en-US" sz="1600" dirty="0"/>
              <a:t>Strategy is understood as a position in the market and competition that a company wants to take.</a:t>
            </a:r>
            <a:endParaRPr lang="de-DE" sz="1600" dirty="0"/>
          </a:p>
        </p:txBody>
      </p:sp>
      <p:sp>
        <p:nvSpPr>
          <p:cNvPr id="4" name="Textplatzhalter 3">
            <a:extLst>
              <a:ext uri="{FF2B5EF4-FFF2-40B4-BE49-F238E27FC236}">
                <a16:creationId xmlns:a16="http://schemas.microsoft.com/office/drawing/2014/main" id="{D689D101-EFBD-677A-9B74-02DFE8479039}"/>
              </a:ext>
            </a:extLst>
          </p:cNvPr>
          <p:cNvSpPr>
            <a:spLocks noGrp="1"/>
          </p:cNvSpPr>
          <p:nvPr>
            <p:ph type="body" sz="quarter" idx="16"/>
          </p:nvPr>
        </p:nvSpPr>
        <p:spPr>
          <a:xfrm>
            <a:off x="1546032" y="260692"/>
            <a:ext cx="5133501" cy="891545"/>
          </a:xfrm>
        </p:spPr>
        <p:txBody>
          <a:bodyPr>
            <a:noAutofit/>
          </a:bodyPr>
          <a:lstStyle/>
          <a:p>
            <a:r>
              <a:rPr lang="de-DE" b="1" dirty="0"/>
              <a:t>04 </a:t>
            </a:r>
            <a:r>
              <a:rPr lang="de-DE" b="1" dirty="0" err="1"/>
              <a:t>Strategy</a:t>
            </a:r>
            <a:r>
              <a:rPr lang="de-DE" b="1" dirty="0"/>
              <a:t> </a:t>
            </a:r>
            <a:r>
              <a:rPr lang="de-DE" b="1" dirty="0" err="1"/>
              <a:t>as</a:t>
            </a:r>
            <a:r>
              <a:rPr lang="de-DE" b="1" dirty="0"/>
              <a:t> a POSITION</a:t>
            </a:r>
          </a:p>
        </p:txBody>
      </p:sp>
      <p:sp>
        <p:nvSpPr>
          <p:cNvPr id="5" name="Textplatzhalter 2">
            <a:extLst>
              <a:ext uri="{FF2B5EF4-FFF2-40B4-BE49-F238E27FC236}">
                <a16:creationId xmlns:a16="http://schemas.microsoft.com/office/drawing/2014/main" id="{BBD61747-EFE4-D5A9-1C06-D8D3C813AF67}"/>
              </a:ext>
            </a:extLst>
          </p:cNvPr>
          <p:cNvSpPr txBox="1">
            <a:spLocks/>
          </p:cNvSpPr>
          <p:nvPr/>
        </p:nvSpPr>
        <p:spPr>
          <a:xfrm>
            <a:off x="1718561" y="2314828"/>
            <a:ext cx="4621841" cy="42764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9" name="Textfeld 8">
            <a:extLst>
              <a:ext uri="{FF2B5EF4-FFF2-40B4-BE49-F238E27FC236}">
                <a16:creationId xmlns:a16="http://schemas.microsoft.com/office/drawing/2014/main" id="{6208C384-408D-4755-491C-E07DD9BB7342}"/>
              </a:ext>
            </a:extLst>
          </p:cNvPr>
          <p:cNvSpPr txBox="1"/>
          <p:nvPr/>
        </p:nvSpPr>
        <p:spPr>
          <a:xfrm>
            <a:off x="6852062" y="6406917"/>
            <a:ext cx="1874982" cy="215444"/>
          </a:xfrm>
          <a:prstGeom prst="rect">
            <a:avLst/>
          </a:prstGeom>
          <a:noFill/>
        </p:spPr>
        <p:txBody>
          <a:bodyPr wrap="square">
            <a:spAutoFit/>
          </a:bodyPr>
          <a:lstStyle/>
          <a:p>
            <a:r>
              <a:rPr lang="de-DE" sz="800" dirty="0" err="1">
                <a:solidFill>
                  <a:schemeClr val="bg1"/>
                </a:solidFill>
              </a:rPr>
              <a:t>Photo</a:t>
            </a:r>
            <a:r>
              <a:rPr lang="de-DE" sz="800" dirty="0">
                <a:solidFill>
                  <a:schemeClr val="bg1"/>
                </a:solidFill>
              </a:rPr>
              <a:t>: </a:t>
            </a:r>
            <a:r>
              <a:rPr lang="de-DE" sz="800" b="1" dirty="0" err="1">
                <a:solidFill>
                  <a:schemeClr val="bg1"/>
                </a:solidFill>
              </a:rPr>
              <a:t>fauxels</a:t>
            </a:r>
            <a:endParaRPr lang="de-DE" sz="800" dirty="0">
              <a:solidFill>
                <a:schemeClr val="bg1"/>
              </a:solidFill>
            </a:endParaRPr>
          </a:p>
        </p:txBody>
      </p:sp>
      <p:sp>
        <p:nvSpPr>
          <p:cNvPr id="13" name="Textfeld 12">
            <a:extLst>
              <a:ext uri="{FF2B5EF4-FFF2-40B4-BE49-F238E27FC236}">
                <a16:creationId xmlns:a16="http://schemas.microsoft.com/office/drawing/2014/main" id="{A91127EC-E52A-1DEB-3177-4607E5F3398E}"/>
              </a:ext>
            </a:extLst>
          </p:cNvPr>
          <p:cNvSpPr txBox="1"/>
          <p:nvPr/>
        </p:nvSpPr>
        <p:spPr>
          <a:xfrm>
            <a:off x="6852062" y="6629509"/>
            <a:ext cx="6094562" cy="215444"/>
          </a:xfrm>
          <a:prstGeom prst="rect">
            <a:avLst/>
          </a:prstGeom>
          <a:noFill/>
        </p:spPr>
        <p:txBody>
          <a:bodyPr wrap="square">
            <a:spAutoFit/>
          </a:bodyPr>
          <a:lstStyle/>
          <a:p>
            <a:r>
              <a:rPr lang="de-DE" sz="800" dirty="0">
                <a:solidFill>
                  <a:srgbClr val="595A59"/>
                </a:solidFill>
              </a:rPr>
              <a:t>https://uk.indeed.com/career-advice/career-development/mintzberg-5-ps-of-strategy</a:t>
            </a:r>
          </a:p>
        </p:txBody>
      </p:sp>
      <p:pic>
        <p:nvPicPr>
          <p:cNvPr id="14" name="Bildplatzhalter 13" descr="Ein Bild, das Projektil enthält.&#10;&#10;Automatisch generierte Beschreibung">
            <a:extLst>
              <a:ext uri="{FF2B5EF4-FFF2-40B4-BE49-F238E27FC236}">
                <a16:creationId xmlns:a16="http://schemas.microsoft.com/office/drawing/2014/main" id="{DDDAAC14-9B26-D867-6D74-C211E58D5761}"/>
              </a:ext>
            </a:extLst>
          </p:cNvPr>
          <p:cNvPicPr>
            <a:picLocks noGrp="1" noChangeAspect="1"/>
          </p:cNvPicPr>
          <p:nvPr>
            <p:ph type="pic" sz="quarter" idx="10"/>
          </p:nvPr>
        </p:nvPicPr>
        <p:blipFill>
          <a:blip r:embed="rId2"/>
          <a:srcRect t="3265" b="3265"/>
          <a:stretch>
            <a:fillRect/>
          </a:stretch>
        </p:blipFill>
        <p:spPr/>
      </p:pic>
      <p:sp>
        <p:nvSpPr>
          <p:cNvPr id="10" name="Textfeld 9">
            <a:extLst>
              <a:ext uri="{FF2B5EF4-FFF2-40B4-BE49-F238E27FC236}">
                <a16:creationId xmlns:a16="http://schemas.microsoft.com/office/drawing/2014/main" id="{A21DD55F-2F47-A706-6EC0-718DC1DE7A28}"/>
              </a:ext>
            </a:extLst>
          </p:cNvPr>
          <p:cNvSpPr txBox="1"/>
          <p:nvPr/>
        </p:nvSpPr>
        <p:spPr>
          <a:xfrm>
            <a:off x="1718560" y="1763496"/>
            <a:ext cx="4621841" cy="4247317"/>
          </a:xfrm>
          <a:prstGeom prst="rect">
            <a:avLst/>
          </a:prstGeom>
          <a:noFill/>
        </p:spPr>
        <p:txBody>
          <a:bodyPr wrap="square">
            <a:spAutoFit/>
          </a:bodyPr>
          <a:lstStyle/>
          <a:p>
            <a:r>
              <a:rPr lang="en-US" dirty="0">
                <a:solidFill>
                  <a:schemeClr val="bg1"/>
                </a:solidFill>
              </a:rPr>
              <a:t>The importance of position in defining corporate strategy must be carefully considered, designed, planned and implemented as it determines the overall position of the company in the market. It focuses on how the company wants to present itself in the market and in the minds of customers in order to gain a competitive advantage.</a:t>
            </a:r>
            <a:br>
              <a:rPr lang="en-US" dirty="0">
                <a:solidFill>
                  <a:schemeClr val="bg1"/>
                </a:solidFill>
              </a:rPr>
            </a:br>
            <a:r>
              <a:rPr lang="en-US" dirty="0">
                <a:solidFill>
                  <a:schemeClr val="bg1"/>
                </a:solidFill>
              </a:rPr>
              <a:t>To establish a company's position in terms of strategy, you should consider internal factors such as the type and quality of products/services offered, as well as external factors such as demand. Learn more about this in Module 3.</a:t>
            </a:r>
            <a:endParaRPr lang="de-DE" dirty="0">
              <a:solidFill>
                <a:schemeClr val="bg1"/>
              </a:solidFill>
            </a:endParaRPr>
          </a:p>
        </p:txBody>
      </p:sp>
      <p:sp>
        <p:nvSpPr>
          <p:cNvPr id="15" name="Textfeld 14">
            <a:extLst>
              <a:ext uri="{FF2B5EF4-FFF2-40B4-BE49-F238E27FC236}">
                <a16:creationId xmlns:a16="http://schemas.microsoft.com/office/drawing/2014/main" id="{4278CBC1-DE03-FE50-253B-430CC8D861E4}"/>
              </a:ext>
            </a:extLst>
          </p:cNvPr>
          <p:cNvSpPr txBox="1"/>
          <p:nvPr/>
        </p:nvSpPr>
        <p:spPr>
          <a:xfrm>
            <a:off x="7004462" y="6559317"/>
            <a:ext cx="1874982" cy="215444"/>
          </a:xfrm>
          <a:prstGeom prst="rect">
            <a:avLst/>
          </a:prstGeom>
          <a:noFill/>
        </p:spPr>
        <p:txBody>
          <a:bodyPr wrap="square">
            <a:spAutoFit/>
          </a:bodyPr>
          <a:lstStyle/>
          <a:p>
            <a:r>
              <a:rPr lang="de-DE" sz="800" dirty="0" err="1">
                <a:solidFill>
                  <a:schemeClr val="bg1"/>
                </a:solidFill>
              </a:rPr>
              <a:t>Photo</a:t>
            </a:r>
            <a:r>
              <a:rPr lang="de-DE" sz="800" dirty="0">
                <a:solidFill>
                  <a:schemeClr val="bg1"/>
                </a:solidFill>
              </a:rPr>
              <a:t>: </a:t>
            </a:r>
            <a:r>
              <a:rPr lang="de-DE" sz="800" b="1" dirty="0" err="1">
                <a:solidFill>
                  <a:schemeClr val="bg1"/>
                </a:solidFill>
              </a:rPr>
              <a:t>fauxels</a:t>
            </a:r>
            <a:endParaRPr lang="de-DE" sz="800" dirty="0">
              <a:solidFill>
                <a:schemeClr val="bg1"/>
              </a:solidFill>
            </a:endParaRPr>
          </a:p>
        </p:txBody>
      </p:sp>
      <p:sp>
        <p:nvSpPr>
          <p:cNvPr id="16" name="Textfeld 15">
            <a:extLst>
              <a:ext uri="{FF2B5EF4-FFF2-40B4-BE49-F238E27FC236}">
                <a16:creationId xmlns:a16="http://schemas.microsoft.com/office/drawing/2014/main" id="{F939BAEF-4518-5362-697E-6757F4A0B1AD}"/>
              </a:ext>
            </a:extLst>
          </p:cNvPr>
          <p:cNvSpPr txBox="1"/>
          <p:nvPr/>
        </p:nvSpPr>
        <p:spPr>
          <a:xfrm>
            <a:off x="6852062" y="6375395"/>
            <a:ext cx="1874982" cy="215444"/>
          </a:xfrm>
          <a:prstGeom prst="rect">
            <a:avLst/>
          </a:prstGeom>
          <a:noFill/>
        </p:spPr>
        <p:txBody>
          <a:bodyPr wrap="square">
            <a:spAutoFit/>
          </a:bodyPr>
          <a:lstStyle/>
          <a:p>
            <a:r>
              <a:rPr lang="de-DE" sz="800" dirty="0" err="1">
                <a:solidFill>
                  <a:schemeClr val="bg1"/>
                </a:solidFill>
              </a:rPr>
              <a:t>Photo</a:t>
            </a:r>
            <a:r>
              <a:rPr lang="de-DE" sz="800" dirty="0">
                <a:solidFill>
                  <a:schemeClr val="bg1"/>
                </a:solidFill>
              </a:rPr>
              <a:t>: </a:t>
            </a:r>
            <a:r>
              <a:rPr lang="de-DE" sz="800" b="1" dirty="0" err="1">
                <a:solidFill>
                  <a:schemeClr val="bg1"/>
                </a:solidFill>
              </a:rPr>
              <a:t>Pixabay</a:t>
            </a:r>
            <a:endParaRPr lang="de-DE" sz="800" dirty="0">
              <a:solidFill>
                <a:schemeClr val="bg1"/>
              </a:solidFill>
            </a:endParaRPr>
          </a:p>
        </p:txBody>
      </p:sp>
    </p:spTree>
    <p:extLst>
      <p:ext uri="{BB962C8B-B14F-4D97-AF65-F5344CB8AC3E}">
        <p14:creationId xmlns:p14="http://schemas.microsoft.com/office/powerpoint/2010/main" val="4943786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platzhalter 7" descr="Ein Bild, das schließen enthält.&#10;&#10;Automatisch generierte Beschreibung">
            <a:extLst>
              <a:ext uri="{FF2B5EF4-FFF2-40B4-BE49-F238E27FC236}">
                <a16:creationId xmlns:a16="http://schemas.microsoft.com/office/drawing/2014/main" id="{70AD21D3-981D-B4ED-0EA4-C90DD2723A8F}"/>
              </a:ext>
            </a:extLst>
          </p:cNvPr>
          <p:cNvPicPr>
            <a:picLocks noGrp="1" noChangeAspect="1"/>
          </p:cNvPicPr>
          <p:nvPr>
            <p:ph type="pic" sz="quarter" idx="10"/>
          </p:nvPr>
        </p:nvPicPr>
        <p:blipFill>
          <a:blip r:embed="rId2"/>
          <a:srcRect l="23500" r="23500"/>
          <a:stretch>
            <a:fillRect/>
          </a:stretch>
        </p:blipFill>
        <p:spPr/>
      </p:pic>
      <p:sp>
        <p:nvSpPr>
          <p:cNvPr id="3" name="Textplatzhalter 2">
            <a:extLst>
              <a:ext uri="{FF2B5EF4-FFF2-40B4-BE49-F238E27FC236}">
                <a16:creationId xmlns:a16="http://schemas.microsoft.com/office/drawing/2014/main" id="{F4B0B7B6-D4AC-E5CB-EE1F-98EC8BFC54AC}"/>
              </a:ext>
            </a:extLst>
          </p:cNvPr>
          <p:cNvSpPr>
            <a:spLocks noGrp="1"/>
          </p:cNvSpPr>
          <p:nvPr>
            <p:ph type="body" sz="quarter" idx="18"/>
          </p:nvPr>
        </p:nvSpPr>
        <p:spPr>
          <a:xfrm>
            <a:off x="1718559" y="1468013"/>
            <a:ext cx="4621841" cy="489428"/>
          </a:xfrm>
        </p:spPr>
        <p:txBody>
          <a:bodyPr>
            <a:noAutofit/>
          </a:bodyPr>
          <a:lstStyle/>
          <a:p>
            <a:r>
              <a:rPr lang="en-US" sz="1600" dirty="0"/>
              <a:t>Strategy as a perspective defines the way an </a:t>
            </a:r>
            <a:r>
              <a:rPr lang="en-US" sz="1600" dirty="0" err="1"/>
              <a:t>organisation</a:t>
            </a:r>
            <a:r>
              <a:rPr lang="en-US" sz="1600" dirty="0"/>
              <a:t> acts.</a:t>
            </a:r>
            <a:endParaRPr lang="de-DE" sz="1600" dirty="0"/>
          </a:p>
        </p:txBody>
      </p:sp>
      <p:sp>
        <p:nvSpPr>
          <p:cNvPr id="4" name="Textplatzhalter 3">
            <a:extLst>
              <a:ext uri="{FF2B5EF4-FFF2-40B4-BE49-F238E27FC236}">
                <a16:creationId xmlns:a16="http://schemas.microsoft.com/office/drawing/2014/main" id="{D689D101-EFBD-677A-9B74-02DFE8479039}"/>
              </a:ext>
            </a:extLst>
          </p:cNvPr>
          <p:cNvSpPr>
            <a:spLocks noGrp="1"/>
          </p:cNvSpPr>
          <p:nvPr>
            <p:ph type="body" sz="quarter" idx="16"/>
          </p:nvPr>
        </p:nvSpPr>
        <p:spPr>
          <a:xfrm>
            <a:off x="1546032" y="260692"/>
            <a:ext cx="5133501" cy="891545"/>
          </a:xfrm>
        </p:spPr>
        <p:txBody>
          <a:bodyPr>
            <a:noAutofit/>
          </a:bodyPr>
          <a:lstStyle/>
          <a:p>
            <a:r>
              <a:rPr lang="de-DE" b="1" dirty="0"/>
              <a:t>05 </a:t>
            </a:r>
            <a:r>
              <a:rPr lang="de-DE" b="1" dirty="0" err="1"/>
              <a:t>Strategy</a:t>
            </a:r>
            <a:r>
              <a:rPr lang="de-DE" b="1" dirty="0"/>
              <a:t> </a:t>
            </a:r>
            <a:r>
              <a:rPr lang="de-DE" b="1" dirty="0" err="1"/>
              <a:t>as</a:t>
            </a:r>
            <a:r>
              <a:rPr lang="de-DE" b="1" dirty="0"/>
              <a:t> a PERSPECTIVE</a:t>
            </a:r>
          </a:p>
        </p:txBody>
      </p:sp>
      <p:sp>
        <p:nvSpPr>
          <p:cNvPr id="5" name="Textplatzhalter 2">
            <a:extLst>
              <a:ext uri="{FF2B5EF4-FFF2-40B4-BE49-F238E27FC236}">
                <a16:creationId xmlns:a16="http://schemas.microsoft.com/office/drawing/2014/main" id="{BBD61747-EFE4-D5A9-1C06-D8D3C813AF67}"/>
              </a:ext>
            </a:extLst>
          </p:cNvPr>
          <p:cNvSpPr txBox="1">
            <a:spLocks/>
          </p:cNvSpPr>
          <p:nvPr/>
        </p:nvSpPr>
        <p:spPr>
          <a:xfrm>
            <a:off x="1718561" y="2314828"/>
            <a:ext cx="4621841" cy="42764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13" name="Textfeld 12">
            <a:extLst>
              <a:ext uri="{FF2B5EF4-FFF2-40B4-BE49-F238E27FC236}">
                <a16:creationId xmlns:a16="http://schemas.microsoft.com/office/drawing/2014/main" id="{A91127EC-E52A-1DEB-3177-4607E5F3398E}"/>
              </a:ext>
            </a:extLst>
          </p:cNvPr>
          <p:cNvSpPr txBox="1"/>
          <p:nvPr/>
        </p:nvSpPr>
        <p:spPr>
          <a:xfrm>
            <a:off x="6852062" y="6629509"/>
            <a:ext cx="6094562" cy="215444"/>
          </a:xfrm>
          <a:prstGeom prst="rect">
            <a:avLst/>
          </a:prstGeom>
          <a:noFill/>
        </p:spPr>
        <p:txBody>
          <a:bodyPr wrap="square">
            <a:spAutoFit/>
          </a:bodyPr>
          <a:lstStyle/>
          <a:p>
            <a:r>
              <a:rPr lang="de-DE" sz="800" dirty="0">
                <a:solidFill>
                  <a:srgbClr val="595A59"/>
                </a:solidFill>
              </a:rPr>
              <a:t>https://uk.indeed.com/career-advice/career-development/mintzberg-5-ps-of-strategy</a:t>
            </a:r>
          </a:p>
        </p:txBody>
      </p:sp>
      <p:sp>
        <p:nvSpPr>
          <p:cNvPr id="10" name="Textfeld 9">
            <a:extLst>
              <a:ext uri="{FF2B5EF4-FFF2-40B4-BE49-F238E27FC236}">
                <a16:creationId xmlns:a16="http://schemas.microsoft.com/office/drawing/2014/main" id="{A21DD55F-2F47-A706-6EC0-718DC1DE7A28}"/>
              </a:ext>
            </a:extLst>
          </p:cNvPr>
          <p:cNvSpPr txBox="1"/>
          <p:nvPr/>
        </p:nvSpPr>
        <p:spPr>
          <a:xfrm>
            <a:off x="1718560" y="2314828"/>
            <a:ext cx="4621841" cy="4370427"/>
          </a:xfrm>
          <a:prstGeom prst="rect">
            <a:avLst/>
          </a:prstGeom>
          <a:noFill/>
        </p:spPr>
        <p:txBody>
          <a:bodyPr wrap="square">
            <a:spAutoFit/>
          </a:bodyPr>
          <a:lstStyle/>
          <a:p>
            <a:r>
              <a:rPr lang="en-US" sz="2000" dirty="0">
                <a:solidFill>
                  <a:schemeClr val="bg1"/>
                </a:solidFill>
              </a:rPr>
              <a:t>The perspective aspect does not refer to any of the above approaches. Instead, a larger framework is used in which the company is the focus. The </a:t>
            </a:r>
            <a:r>
              <a:rPr lang="en-US" sz="2000" dirty="0" err="1">
                <a:solidFill>
                  <a:schemeClr val="bg1"/>
                </a:solidFill>
              </a:rPr>
              <a:t>organisation</a:t>
            </a:r>
            <a:r>
              <a:rPr lang="en-US" sz="2000" dirty="0">
                <a:solidFill>
                  <a:schemeClr val="bg1"/>
                </a:solidFill>
              </a:rPr>
              <a:t> creates the strategy taking into account the most important and significant factors of the company, e.g. how the individual stakeholders (employees, suppliers, the public) perceive the company or how decisions are made within the framework of the company's values. The sum of these different perspectives can be helpful in strategic decision-making. </a:t>
            </a:r>
            <a:br>
              <a:rPr lang="en-US" dirty="0"/>
            </a:br>
            <a:endParaRPr lang="de-DE" dirty="0">
              <a:solidFill>
                <a:schemeClr val="bg1"/>
              </a:solidFill>
            </a:endParaRPr>
          </a:p>
        </p:txBody>
      </p:sp>
      <p:sp>
        <p:nvSpPr>
          <p:cNvPr id="16" name="Textfeld 15">
            <a:extLst>
              <a:ext uri="{FF2B5EF4-FFF2-40B4-BE49-F238E27FC236}">
                <a16:creationId xmlns:a16="http://schemas.microsoft.com/office/drawing/2014/main" id="{F939BAEF-4518-5362-697E-6757F4A0B1AD}"/>
              </a:ext>
            </a:extLst>
          </p:cNvPr>
          <p:cNvSpPr txBox="1"/>
          <p:nvPr/>
        </p:nvSpPr>
        <p:spPr>
          <a:xfrm>
            <a:off x="6852062" y="6387813"/>
            <a:ext cx="1874982" cy="215444"/>
          </a:xfrm>
          <a:prstGeom prst="rect">
            <a:avLst/>
          </a:prstGeom>
          <a:noFill/>
        </p:spPr>
        <p:txBody>
          <a:bodyPr wrap="square">
            <a:spAutoFit/>
          </a:bodyPr>
          <a:lstStyle/>
          <a:p>
            <a:r>
              <a:rPr lang="de-DE" sz="800" dirty="0" err="1">
                <a:solidFill>
                  <a:schemeClr val="bg1"/>
                </a:solidFill>
              </a:rPr>
              <a:t>Photo</a:t>
            </a:r>
            <a:r>
              <a:rPr lang="de-DE" sz="800" dirty="0">
                <a:solidFill>
                  <a:schemeClr val="bg1"/>
                </a:solidFill>
              </a:rPr>
              <a:t>: </a:t>
            </a:r>
            <a:r>
              <a:rPr lang="de-DE" sz="800" b="1" dirty="0" err="1">
                <a:solidFill>
                  <a:schemeClr val="bg1"/>
                </a:solidFill>
              </a:rPr>
              <a:t>Pixabay</a:t>
            </a:r>
            <a:endParaRPr lang="de-DE" sz="800" dirty="0">
              <a:solidFill>
                <a:schemeClr val="bg1"/>
              </a:solidFill>
            </a:endParaRPr>
          </a:p>
        </p:txBody>
      </p:sp>
    </p:spTree>
    <p:extLst>
      <p:ext uri="{BB962C8B-B14F-4D97-AF65-F5344CB8AC3E}">
        <p14:creationId xmlns:p14="http://schemas.microsoft.com/office/powerpoint/2010/main" val="35064328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DEF452FB-AEAA-104C-9AED-4D0AC8469C59}"/>
              </a:ext>
            </a:extLst>
          </p:cNvPr>
          <p:cNvSpPr>
            <a:spLocks noGrp="1"/>
          </p:cNvSpPr>
          <p:nvPr>
            <p:ph type="body" sz="quarter" idx="16"/>
          </p:nvPr>
        </p:nvSpPr>
        <p:spPr/>
        <p:txBody>
          <a:bodyPr>
            <a:normAutofit lnSpcReduction="10000"/>
          </a:bodyPr>
          <a:lstStyle/>
          <a:p>
            <a:r>
              <a:rPr lang="de-DE" b="1" dirty="0"/>
              <a:t>BOOST YOUR STRATEGY</a:t>
            </a:r>
          </a:p>
        </p:txBody>
      </p:sp>
      <p:pic>
        <p:nvPicPr>
          <p:cNvPr id="12" name="Bildplatzhalter 11" descr="Ein Bild, das Wasser, Himmel, draußen, Fluss enthält.&#10;&#10;Automatisch generierte Beschreibung">
            <a:extLst>
              <a:ext uri="{FF2B5EF4-FFF2-40B4-BE49-F238E27FC236}">
                <a16:creationId xmlns:a16="http://schemas.microsoft.com/office/drawing/2014/main" id="{A65394EA-DE7A-3B84-40FB-1D9B8AD96F30}"/>
              </a:ext>
            </a:extLst>
          </p:cNvPr>
          <p:cNvPicPr>
            <a:picLocks noGrp="1" noChangeAspect="1"/>
          </p:cNvPicPr>
          <p:nvPr>
            <p:ph type="pic" sz="quarter" idx="10"/>
          </p:nvPr>
        </p:nvPicPr>
        <p:blipFill>
          <a:blip r:embed="rId2"/>
          <a:srcRect t="17366" b="17366"/>
          <a:stretch>
            <a:fillRect/>
          </a:stretch>
        </p:blipFill>
        <p:spPr/>
      </p:pic>
      <p:sp>
        <p:nvSpPr>
          <p:cNvPr id="9" name="Text Placeholder 2">
            <a:extLst>
              <a:ext uri="{FF2B5EF4-FFF2-40B4-BE49-F238E27FC236}">
                <a16:creationId xmlns:a16="http://schemas.microsoft.com/office/drawing/2014/main" id="{0B21F147-173D-A89A-3A1C-47FDFA204BB7}"/>
              </a:ext>
            </a:extLst>
          </p:cNvPr>
          <p:cNvSpPr txBox="1">
            <a:spLocks/>
          </p:cNvSpPr>
          <p:nvPr/>
        </p:nvSpPr>
        <p:spPr>
          <a:xfrm>
            <a:off x="360829" y="1229767"/>
            <a:ext cx="5818298" cy="8761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A strategy can be seen as a bridge between the present and the future. The Mintzberg Strategy Bridge approach helps you to look at your strategy from all perspectives.</a:t>
            </a:r>
          </a:p>
        </p:txBody>
      </p:sp>
      <p:sp>
        <p:nvSpPr>
          <p:cNvPr id="10" name="Textplatzhalter 9">
            <a:extLst>
              <a:ext uri="{FF2B5EF4-FFF2-40B4-BE49-F238E27FC236}">
                <a16:creationId xmlns:a16="http://schemas.microsoft.com/office/drawing/2014/main" id="{CB35068C-1DE7-1471-492A-632FCFA1825E}"/>
              </a:ext>
            </a:extLst>
          </p:cNvPr>
          <p:cNvSpPr txBox="1">
            <a:spLocks noGrp="1"/>
          </p:cNvSpPr>
          <p:nvPr>
            <p:ph type="body" sz="quarter" idx="18"/>
          </p:nvPr>
        </p:nvSpPr>
        <p:spPr>
          <a:xfrm>
            <a:off x="6392300" y="5772583"/>
            <a:ext cx="4983163" cy="442172"/>
          </a:xfrm>
          <a:prstGeom prst="rect">
            <a:avLst/>
          </a:prstGeom>
          <a:noFill/>
        </p:spPr>
        <p:txBody>
          <a:bodyPr wrap="square">
            <a:spAutoFit/>
          </a:bodyPr>
          <a:lstStyle/>
          <a:p>
            <a:r>
              <a:rPr lang="de-DE" sz="800" dirty="0" err="1">
                <a:solidFill>
                  <a:srgbClr val="595A59"/>
                </a:solidFill>
              </a:rPr>
              <a:t>Photo</a:t>
            </a:r>
            <a:r>
              <a:rPr lang="de-DE" sz="800" dirty="0">
                <a:solidFill>
                  <a:srgbClr val="595A59"/>
                </a:solidFill>
              </a:rPr>
              <a:t>: </a:t>
            </a:r>
            <a:r>
              <a:rPr lang="de-DE" sz="800" b="1" i="0" dirty="0" err="1">
                <a:solidFill>
                  <a:srgbClr val="595A59"/>
                </a:solidFill>
                <a:effectLst/>
              </a:rPr>
              <a:t>eberhard</a:t>
            </a:r>
            <a:r>
              <a:rPr lang="de-DE" sz="800" b="1" i="0" dirty="0">
                <a:solidFill>
                  <a:srgbClr val="595A59"/>
                </a:solidFill>
                <a:effectLst/>
              </a:rPr>
              <a:t> </a:t>
            </a:r>
            <a:r>
              <a:rPr lang="de-DE" sz="800" b="1" i="0" dirty="0" err="1">
                <a:solidFill>
                  <a:srgbClr val="595A59"/>
                </a:solidFill>
                <a:effectLst/>
              </a:rPr>
              <a:t>grossgasteiger</a:t>
            </a:r>
            <a:endParaRPr lang="de-DE" sz="800" dirty="0">
              <a:solidFill>
                <a:srgbClr val="595A59"/>
              </a:solidFill>
            </a:endParaRPr>
          </a:p>
          <a:p>
            <a:endParaRPr lang="de-DE" sz="800" dirty="0"/>
          </a:p>
        </p:txBody>
      </p:sp>
      <p:sp>
        <p:nvSpPr>
          <p:cNvPr id="13" name="Textfeld 12">
            <a:extLst>
              <a:ext uri="{FF2B5EF4-FFF2-40B4-BE49-F238E27FC236}">
                <a16:creationId xmlns:a16="http://schemas.microsoft.com/office/drawing/2014/main" id="{7CBED9F1-95B7-EA03-C0C2-1E15CF92C0CF}"/>
              </a:ext>
            </a:extLst>
          </p:cNvPr>
          <p:cNvSpPr txBox="1"/>
          <p:nvPr/>
        </p:nvSpPr>
        <p:spPr>
          <a:xfrm>
            <a:off x="623005" y="2079264"/>
            <a:ext cx="4621841" cy="1477328"/>
          </a:xfrm>
          <a:prstGeom prst="rect">
            <a:avLst/>
          </a:prstGeom>
          <a:noFill/>
        </p:spPr>
        <p:txBody>
          <a:bodyPr wrap="square">
            <a:spAutoFit/>
          </a:bodyPr>
          <a:lstStyle/>
          <a:p>
            <a:r>
              <a:rPr lang="en-US" dirty="0" err="1">
                <a:solidFill>
                  <a:schemeClr val="bg1"/>
                </a:solidFill>
              </a:rPr>
              <a:t>Analyse</a:t>
            </a:r>
            <a:r>
              <a:rPr lang="en-US" dirty="0">
                <a:solidFill>
                  <a:schemeClr val="bg1"/>
                </a:solidFill>
              </a:rPr>
              <a:t> your strategy by considering the following questions:</a:t>
            </a:r>
          </a:p>
          <a:p>
            <a:endParaRPr lang="en-US" dirty="0">
              <a:solidFill>
                <a:schemeClr val="bg1"/>
              </a:solidFill>
            </a:endParaRPr>
          </a:p>
          <a:p>
            <a:br>
              <a:rPr lang="en-US" dirty="0"/>
            </a:br>
            <a:endParaRPr lang="de-DE" dirty="0">
              <a:solidFill>
                <a:schemeClr val="bg1"/>
              </a:solidFill>
            </a:endParaRPr>
          </a:p>
        </p:txBody>
      </p:sp>
      <p:sp>
        <p:nvSpPr>
          <p:cNvPr id="14" name="Freeform 51">
            <a:extLst>
              <a:ext uri="{FF2B5EF4-FFF2-40B4-BE49-F238E27FC236}">
                <a16:creationId xmlns:a16="http://schemas.microsoft.com/office/drawing/2014/main" id="{4040A528-8D2A-A93F-87B9-3CDEBBDAEFE9}"/>
              </a:ext>
            </a:extLst>
          </p:cNvPr>
          <p:cNvSpPr/>
          <p:nvPr/>
        </p:nvSpPr>
        <p:spPr>
          <a:xfrm rot="16200000">
            <a:off x="374224" y="2995138"/>
            <a:ext cx="401734" cy="465991"/>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solidFill>
                <a:srgbClr val="9ED4D3"/>
              </a:solidFill>
              <a:latin typeface="Arial" pitchFamily="18"/>
              <a:ea typeface="Arial Unicode MS" pitchFamily="2"/>
              <a:cs typeface="Arial Unicode MS" pitchFamily="2"/>
            </a:endParaRPr>
          </a:p>
        </p:txBody>
      </p:sp>
      <p:sp>
        <p:nvSpPr>
          <p:cNvPr id="15" name="Textfeld 14">
            <a:extLst>
              <a:ext uri="{FF2B5EF4-FFF2-40B4-BE49-F238E27FC236}">
                <a16:creationId xmlns:a16="http://schemas.microsoft.com/office/drawing/2014/main" id="{D53FECAB-0EC1-CE4D-D2A1-AE33F6672325}"/>
              </a:ext>
            </a:extLst>
          </p:cNvPr>
          <p:cNvSpPr txBox="1"/>
          <p:nvPr/>
        </p:nvSpPr>
        <p:spPr>
          <a:xfrm>
            <a:off x="959057" y="3029702"/>
            <a:ext cx="4621841" cy="646331"/>
          </a:xfrm>
          <a:prstGeom prst="rect">
            <a:avLst/>
          </a:prstGeom>
          <a:noFill/>
        </p:spPr>
        <p:txBody>
          <a:bodyPr wrap="square">
            <a:spAutoFit/>
          </a:bodyPr>
          <a:lstStyle/>
          <a:p>
            <a:r>
              <a:rPr lang="en-US" b="1" dirty="0">
                <a:solidFill>
                  <a:schemeClr val="bg1"/>
                </a:solidFill>
              </a:rPr>
              <a:t>Where do we come from and where are we? (Present)</a:t>
            </a:r>
            <a:endParaRPr lang="de-DE" b="1" dirty="0">
              <a:solidFill>
                <a:schemeClr val="bg1"/>
              </a:solidFill>
            </a:endParaRPr>
          </a:p>
        </p:txBody>
      </p:sp>
      <p:sp>
        <p:nvSpPr>
          <p:cNvPr id="16" name="Freeform 51">
            <a:extLst>
              <a:ext uri="{FF2B5EF4-FFF2-40B4-BE49-F238E27FC236}">
                <a16:creationId xmlns:a16="http://schemas.microsoft.com/office/drawing/2014/main" id="{6D026A41-D80C-09F4-1886-309D0EEB282E}"/>
              </a:ext>
            </a:extLst>
          </p:cNvPr>
          <p:cNvSpPr/>
          <p:nvPr/>
        </p:nvSpPr>
        <p:spPr>
          <a:xfrm rot="16200000">
            <a:off x="374224" y="3951759"/>
            <a:ext cx="401734" cy="465991"/>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solidFill>
                <a:srgbClr val="9ED4D3"/>
              </a:solidFill>
              <a:latin typeface="Arial" pitchFamily="18"/>
              <a:ea typeface="Arial Unicode MS" pitchFamily="2"/>
              <a:cs typeface="Arial Unicode MS" pitchFamily="2"/>
            </a:endParaRPr>
          </a:p>
        </p:txBody>
      </p:sp>
      <p:sp>
        <p:nvSpPr>
          <p:cNvPr id="17" name="Textfeld 16">
            <a:extLst>
              <a:ext uri="{FF2B5EF4-FFF2-40B4-BE49-F238E27FC236}">
                <a16:creationId xmlns:a16="http://schemas.microsoft.com/office/drawing/2014/main" id="{532D09D5-B655-9365-112F-E2FA2B03CD14}"/>
              </a:ext>
            </a:extLst>
          </p:cNvPr>
          <p:cNvSpPr txBox="1"/>
          <p:nvPr/>
        </p:nvSpPr>
        <p:spPr>
          <a:xfrm>
            <a:off x="959057" y="3986323"/>
            <a:ext cx="4621841" cy="646331"/>
          </a:xfrm>
          <a:prstGeom prst="rect">
            <a:avLst/>
          </a:prstGeom>
          <a:noFill/>
        </p:spPr>
        <p:txBody>
          <a:bodyPr wrap="square">
            <a:spAutoFit/>
          </a:bodyPr>
          <a:lstStyle/>
          <a:p>
            <a:r>
              <a:rPr lang="en-US" b="1" dirty="0">
                <a:solidFill>
                  <a:schemeClr val="bg1"/>
                </a:solidFill>
              </a:rPr>
              <a:t>Where do we want to go and be in the future? (Future)</a:t>
            </a:r>
            <a:endParaRPr lang="de-DE" b="1" dirty="0">
              <a:solidFill>
                <a:schemeClr val="bg1"/>
              </a:solidFill>
            </a:endParaRPr>
          </a:p>
        </p:txBody>
      </p:sp>
      <p:sp>
        <p:nvSpPr>
          <p:cNvPr id="18" name="Freeform 51">
            <a:extLst>
              <a:ext uri="{FF2B5EF4-FFF2-40B4-BE49-F238E27FC236}">
                <a16:creationId xmlns:a16="http://schemas.microsoft.com/office/drawing/2014/main" id="{470DFAA1-9A4C-8F59-CDCC-DB66CA146213}"/>
              </a:ext>
            </a:extLst>
          </p:cNvPr>
          <p:cNvSpPr/>
          <p:nvPr/>
        </p:nvSpPr>
        <p:spPr>
          <a:xfrm rot="16200000">
            <a:off x="395960" y="4947338"/>
            <a:ext cx="401734" cy="465991"/>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solidFill>
                <a:srgbClr val="9ED4D3"/>
              </a:solidFill>
              <a:latin typeface="Arial" pitchFamily="18"/>
              <a:ea typeface="Arial Unicode MS" pitchFamily="2"/>
              <a:cs typeface="Arial Unicode MS" pitchFamily="2"/>
            </a:endParaRPr>
          </a:p>
        </p:txBody>
      </p:sp>
      <p:sp>
        <p:nvSpPr>
          <p:cNvPr id="19" name="Textfeld 18">
            <a:extLst>
              <a:ext uri="{FF2B5EF4-FFF2-40B4-BE49-F238E27FC236}">
                <a16:creationId xmlns:a16="http://schemas.microsoft.com/office/drawing/2014/main" id="{A9E20025-99EB-ABCF-92D1-D5447A598BA2}"/>
              </a:ext>
            </a:extLst>
          </p:cNvPr>
          <p:cNvSpPr txBox="1"/>
          <p:nvPr/>
        </p:nvSpPr>
        <p:spPr>
          <a:xfrm>
            <a:off x="980793" y="4981902"/>
            <a:ext cx="4621841" cy="646331"/>
          </a:xfrm>
          <a:prstGeom prst="rect">
            <a:avLst/>
          </a:prstGeom>
          <a:noFill/>
        </p:spPr>
        <p:txBody>
          <a:bodyPr wrap="square">
            <a:spAutoFit/>
          </a:bodyPr>
          <a:lstStyle/>
          <a:p>
            <a:r>
              <a:rPr lang="en-US" b="1" dirty="0">
                <a:solidFill>
                  <a:schemeClr val="bg1"/>
                </a:solidFill>
              </a:rPr>
              <a:t>How do we get from the present to the future? (Plan)</a:t>
            </a:r>
            <a:endParaRPr lang="de-DE" b="1" dirty="0">
              <a:solidFill>
                <a:schemeClr val="bg1"/>
              </a:solidFill>
            </a:endParaRPr>
          </a:p>
        </p:txBody>
      </p:sp>
    </p:spTree>
    <p:extLst>
      <p:ext uri="{BB962C8B-B14F-4D97-AF65-F5344CB8AC3E}">
        <p14:creationId xmlns:p14="http://schemas.microsoft.com/office/powerpoint/2010/main" val="3276680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platzhalter 10">
            <a:extLst>
              <a:ext uri="{FF2B5EF4-FFF2-40B4-BE49-F238E27FC236}">
                <a16:creationId xmlns:a16="http://schemas.microsoft.com/office/drawing/2014/main" id="{72E0F576-31D6-8F3C-FC6A-76A05223B772}"/>
              </a:ext>
            </a:extLst>
          </p:cNvPr>
          <p:cNvSpPr>
            <a:spLocks noGrp="1"/>
          </p:cNvSpPr>
          <p:nvPr>
            <p:ph type="body" sz="quarter" idx="18"/>
          </p:nvPr>
        </p:nvSpPr>
        <p:spPr/>
        <p:txBody>
          <a:bodyPr>
            <a:normAutofit lnSpcReduction="10000"/>
          </a:bodyPr>
          <a:lstStyle/>
          <a:p>
            <a:r>
              <a:rPr lang="en-US" dirty="0"/>
              <a:t>... understand what factors lead to a crisis and how to prevent it</a:t>
            </a:r>
          </a:p>
          <a:p>
            <a:r>
              <a:rPr lang="en-US" dirty="0"/>
              <a:t>... understand the importance of risk management for companies</a:t>
            </a:r>
          </a:p>
          <a:p>
            <a:r>
              <a:rPr lang="en-US" dirty="0"/>
              <a:t>... know the tools for developing a sound strategy and how to apply them</a:t>
            </a:r>
          </a:p>
          <a:p>
            <a:r>
              <a:rPr lang="en-US" dirty="0"/>
              <a:t>... </a:t>
            </a:r>
            <a:r>
              <a:rPr lang="en-US" dirty="0" err="1"/>
              <a:t>recognise</a:t>
            </a:r>
            <a:r>
              <a:rPr lang="en-US" dirty="0"/>
              <a:t> and evaluate crisis risk factors for your company at an early stage</a:t>
            </a:r>
          </a:p>
          <a:p>
            <a:r>
              <a:rPr lang="en-US" dirty="0"/>
              <a:t>...know the principles of business continuity management</a:t>
            </a:r>
            <a:endParaRPr lang="de-DE" dirty="0"/>
          </a:p>
        </p:txBody>
      </p:sp>
      <p:sp>
        <p:nvSpPr>
          <p:cNvPr id="10" name="Textplatzhalter 9">
            <a:extLst>
              <a:ext uri="{FF2B5EF4-FFF2-40B4-BE49-F238E27FC236}">
                <a16:creationId xmlns:a16="http://schemas.microsoft.com/office/drawing/2014/main" id="{7CC564F9-607E-E542-1604-F24D8406335F}"/>
              </a:ext>
            </a:extLst>
          </p:cNvPr>
          <p:cNvSpPr>
            <a:spLocks noGrp="1"/>
          </p:cNvSpPr>
          <p:nvPr>
            <p:ph type="body" sz="quarter" idx="16"/>
          </p:nvPr>
        </p:nvSpPr>
        <p:spPr>
          <a:xfrm>
            <a:off x="1718561" y="595510"/>
            <a:ext cx="5105121" cy="1009770"/>
          </a:xfrm>
        </p:spPr>
        <p:txBody>
          <a:bodyPr>
            <a:normAutofit lnSpcReduction="10000"/>
          </a:bodyPr>
          <a:lstStyle/>
          <a:p>
            <a:r>
              <a:rPr lang="de-DE" dirty="0"/>
              <a:t>After </a:t>
            </a:r>
            <a:r>
              <a:rPr lang="de-DE" dirty="0" err="1"/>
              <a:t>completing</a:t>
            </a:r>
            <a:r>
              <a:rPr lang="de-DE" dirty="0"/>
              <a:t> </a:t>
            </a:r>
            <a:r>
              <a:rPr lang="de-DE" dirty="0" err="1"/>
              <a:t>this</a:t>
            </a:r>
            <a:r>
              <a:rPr lang="de-DE" dirty="0"/>
              <a:t> </a:t>
            </a:r>
            <a:r>
              <a:rPr lang="de-DE" dirty="0" err="1"/>
              <a:t>module</a:t>
            </a:r>
            <a:r>
              <a:rPr lang="de-DE" dirty="0"/>
              <a:t>, </a:t>
            </a:r>
            <a:r>
              <a:rPr lang="de-DE" dirty="0" err="1"/>
              <a:t>you</a:t>
            </a:r>
            <a:r>
              <a:rPr lang="de-DE" dirty="0"/>
              <a:t> will…</a:t>
            </a:r>
          </a:p>
        </p:txBody>
      </p:sp>
      <p:pic>
        <p:nvPicPr>
          <p:cNvPr id="4" name="Bildplatzhalter 3" descr="Ein Bild, das Himmel, draußen, Berg, Hügel enthält.&#10;&#10;Automatisch generierte Beschreibung">
            <a:extLst>
              <a:ext uri="{FF2B5EF4-FFF2-40B4-BE49-F238E27FC236}">
                <a16:creationId xmlns:a16="http://schemas.microsoft.com/office/drawing/2014/main" id="{FA2333A8-BC63-0BE8-2EB9-CCA15795F0F7}"/>
              </a:ext>
            </a:extLst>
          </p:cNvPr>
          <p:cNvPicPr>
            <a:picLocks noGrp="1" noChangeAspect="1"/>
          </p:cNvPicPr>
          <p:nvPr>
            <p:ph type="pic" sz="quarter" idx="10"/>
          </p:nvPr>
        </p:nvPicPr>
        <p:blipFill>
          <a:blip r:embed="rId2"/>
          <a:srcRect t="149" b="149"/>
          <a:stretch>
            <a:fillRect/>
          </a:stretch>
        </p:blipFill>
        <p:spPr/>
      </p:pic>
      <p:sp>
        <p:nvSpPr>
          <p:cNvPr id="5" name="Textfeld 4">
            <a:extLst>
              <a:ext uri="{FF2B5EF4-FFF2-40B4-BE49-F238E27FC236}">
                <a16:creationId xmlns:a16="http://schemas.microsoft.com/office/drawing/2014/main" id="{6A98285A-C24E-8531-331B-EF56FD4CDF78}"/>
              </a:ext>
            </a:extLst>
          </p:cNvPr>
          <p:cNvSpPr txBox="1"/>
          <p:nvPr/>
        </p:nvSpPr>
        <p:spPr>
          <a:xfrm>
            <a:off x="6823682" y="6398313"/>
            <a:ext cx="1874982" cy="215444"/>
          </a:xfrm>
          <a:prstGeom prst="rect">
            <a:avLst/>
          </a:prstGeom>
          <a:noFill/>
        </p:spPr>
        <p:txBody>
          <a:bodyPr wrap="square">
            <a:spAutoFit/>
          </a:bodyPr>
          <a:lstStyle/>
          <a:p>
            <a:r>
              <a:rPr lang="de-DE" sz="800" dirty="0" err="1">
                <a:solidFill>
                  <a:srgbClr val="595A59"/>
                </a:solidFill>
              </a:rPr>
              <a:t>Photo</a:t>
            </a:r>
            <a:r>
              <a:rPr lang="de-DE" sz="800" dirty="0">
                <a:solidFill>
                  <a:srgbClr val="595A59"/>
                </a:solidFill>
              </a:rPr>
              <a:t>: </a:t>
            </a:r>
            <a:r>
              <a:rPr lang="de-DE" sz="800" b="1" i="0" dirty="0">
                <a:solidFill>
                  <a:srgbClr val="595A59"/>
                </a:solidFill>
                <a:effectLst/>
              </a:rPr>
              <a:t>Tobias </a:t>
            </a:r>
            <a:r>
              <a:rPr lang="de-DE" sz="800" b="1" i="0" dirty="0" err="1">
                <a:solidFill>
                  <a:srgbClr val="595A59"/>
                </a:solidFill>
                <a:effectLst/>
              </a:rPr>
              <a:t>Bjørkli</a:t>
            </a:r>
            <a:endParaRPr lang="de-DE" sz="800" dirty="0">
              <a:solidFill>
                <a:srgbClr val="595A59"/>
              </a:solidFill>
            </a:endParaRPr>
          </a:p>
        </p:txBody>
      </p:sp>
    </p:spTree>
    <p:extLst>
      <p:ext uri="{BB962C8B-B14F-4D97-AF65-F5344CB8AC3E}">
        <p14:creationId xmlns:p14="http://schemas.microsoft.com/office/powerpoint/2010/main" val="13232028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BA51CE3E-E19B-4EDB-4488-95E2EC3A4394}"/>
              </a:ext>
            </a:extLst>
          </p:cNvPr>
          <p:cNvSpPr/>
          <p:nvPr/>
        </p:nvSpPr>
        <p:spPr>
          <a:xfrm>
            <a:off x="1" y="291787"/>
            <a:ext cx="12191999" cy="1199810"/>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platzhalter 6">
            <a:extLst>
              <a:ext uri="{FF2B5EF4-FFF2-40B4-BE49-F238E27FC236}">
                <a16:creationId xmlns:a16="http://schemas.microsoft.com/office/drawing/2014/main" id="{AFA39313-F9E5-C0F5-FEA1-936EDC7BF39A}"/>
              </a:ext>
            </a:extLst>
          </p:cNvPr>
          <p:cNvSpPr txBox="1">
            <a:spLocks/>
          </p:cNvSpPr>
          <p:nvPr/>
        </p:nvSpPr>
        <p:spPr>
          <a:xfrm>
            <a:off x="437301" y="336277"/>
            <a:ext cx="10027499" cy="582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b="1" dirty="0">
                <a:solidFill>
                  <a:schemeClr val="bg1"/>
                </a:solidFill>
              </a:rPr>
              <a:t>Be </a:t>
            </a:r>
            <a:r>
              <a:rPr lang="de-DE" b="1" dirty="0" err="1">
                <a:solidFill>
                  <a:schemeClr val="bg1"/>
                </a:solidFill>
              </a:rPr>
              <a:t>creative</a:t>
            </a:r>
            <a:r>
              <a:rPr lang="de-DE" b="1" dirty="0">
                <a:solidFill>
                  <a:schemeClr val="bg1"/>
                </a:solidFill>
              </a:rPr>
              <a:t> </a:t>
            </a:r>
            <a:r>
              <a:rPr lang="de-DE" b="1" dirty="0" err="1">
                <a:solidFill>
                  <a:schemeClr val="bg1"/>
                </a:solidFill>
              </a:rPr>
              <a:t>when</a:t>
            </a:r>
            <a:r>
              <a:rPr lang="de-DE" b="1" dirty="0">
                <a:solidFill>
                  <a:schemeClr val="bg1"/>
                </a:solidFill>
              </a:rPr>
              <a:t> </a:t>
            </a:r>
            <a:r>
              <a:rPr lang="de-DE" b="1" dirty="0" err="1">
                <a:solidFill>
                  <a:schemeClr val="bg1"/>
                </a:solidFill>
              </a:rPr>
              <a:t>creating</a:t>
            </a:r>
            <a:r>
              <a:rPr lang="de-DE" b="1" dirty="0">
                <a:solidFill>
                  <a:schemeClr val="bg1"/>
                </a:solidFill>
              </a:rPr>
              <a:t> </a:t>
            </a:r>
            <a:r>
              <a:rPr lang="de-DE" b="1" dirty="0" err="1">
                <a:solidFill>
                  <a:schemeClr val="bg1"/>
                </a:solidFill>
              </a:rPr>
              <a:t>your</a:t>
            </a:r>
            <a:r>
              <a:rPr lang="de-DE" b="1" dirty="0">
                <a:solidFill>
                  <a:schemeClr val="bg1"/>
                </a:solidFill>
              </a:rPr>
              <a:t> Strategic Plan</a:t>
            </a:r>
          </a:p>
        </p:txBody>
      </p:sp>
      <p:sp>
        <p:nvSpPr>
          <p:cNvPr id="33" name="Freeform 1">
            <a:extLst>
              <a:ext uri="{FF2B5EF4-FFF2-40B4-BE49-F238E27FC236}">
                <a16:creationId xmlns:a16="http://schemas.microsoft.com/office/drawing/2014/main" id="{67CD5906-106A-4FF3-0CFA-C69D86B8439D}"/>
              </a:ext>
            </a:extLst>
          </p:cNvPr>
          <p:cNvSpPr>
            <a:spLocks noChangeArrowheads="1"/>
          </p:cNvSpPr>
          <p:nvPr/>
        </p:nvSpPr>
        <p:spPr bwMode="auto">
          <a:xfrm flipH="1">
            <a:off x="324449" y="4939773"/>
            <a:ext cx="2586093" cy="786768"/>
          </a:xfrm>
          <a:custGeom>
            <a:avLst/>
            <a:gdLst>
              <a:gd name="T0" fmla="*/ 11444 w 11466"/>
              <a:gd name="T1" fmla="*/ 57 h 3490"/>
              <a:gd name="T2" fmla="*/ 11398 w 11466"/>
              <a:gd name="T3" fmla="*/ 291 h 3490"/>
              <a:gd name="T4" fmla="*/ 11285 w 11466"/>
              <a:gd name="T5" fmla="*/ 525 h 3490"/>
              <a:gd name="T6" fmla="*/ 11135 w 11466"/>
              <a:gd name="T7" fmla="*/ 720 h 3490"/>
              <a:gd name="T8" fmla="*/ 10892 w 11466"/>
              <a:gd name="T9" fmla="*/ 947 h 3490"/>
              <a:gd name="T10" fmla="*/ 10535 w 11466"/>
              <a:gd name="T11" fmla="*/ 1192 h 3490"/>
              <a:gd name="T12" fmla="*/ 10174 w 11466"/>
              <a:gd name="T13" fmla="*/ 1383 h 3490"/>
              <a:gd name="T14" fmla="*/ 9867 w 11466"/>
              <a:gd name="T15" fmla="*/ 1517 h 3490"/>
              <a:gd name="T16" fmla="*/ 9452 w 11466"/>
              <a:gd name="T17" fmla="*/ 1671 h 3490"/>
              <a:gd name="T18" fmla="*/ 9028 w 11466"/>
              <a:gd name="T19" fmla="*/ 1799 h 3490"/>
              <a:gd name="T20" fmla="*/ 8551 w 11466"/>
              <a:gd name="T21" fmla="*/ 1919 h 3490"/>
              <a:gd name="T22" fmla="*/ 8107 w 11466"/>
              <a:gd name="T23" fmla="*/ 2009 h 3490"/>
              <a:gd name="T24" fmla="*/ 7581 w 11466"/>
              <a:gd name="T25" fmla="*/ 2093 h 3490"/>
              <a:gd name="T26" fmla="*/ 6756 w 11466"/>
              <a:gd name="T27" fmla="*/ 2182 h 3490"/>
              <a:gd name="T28" fmla="*/ 6013 w 11466"/>
              <a:gd name="T29" fmla="*/ 2222 h 3490"/>
              <a:gd name="T30" fmla="*/ 5204 w 11466"/>
              <a:gd name="T31" fmla="*/ 2224 h 3490"/>
              <a:gd name="T32" fmla="*/ 3898 w 11466"/>
              <a:gd name="T33" fmla="*/ 2133 h 3490"/>
              <a:gd name="T34" fmla="*/ 3291 w 11466"/>
              <a:gd name="T35" fmla="*/ 2047 h 3490"/>
              <a:gd name="T36" fmla="*/ 2645 w 11466"/>
              <a:gd name="T37" fmla="*/ 1919 h 3490"/>
              <a:gd name="T38" fmla="*/ 2160 w 11466"/>
              <a:gd name="T39" fmla="*/ 1793 h 3490"/>
              <a:gd name="T40" fmla="*/ 1792 w 11466"/>
              <a:gd name="T41" fmla="*/ 1676 h 3490"/>
              <a:gd name="T42" fmla="*/ 1525 w 11466"/>
              <a:gd name="T43" fmla="*/ 1577 h 3490"/>
              <a:gd name="T44" fmla="*/ 1233 w 11466"/>
              <a:gd name="T45" fmla="*/ 1451 h 3490"/>
              <a:gd name="T46" fmla="*/ 986 w 11466"/>
              <a:gd name="T47" fmla="*/ 1326 h 3490"/>
              <a:gd name="T48" fmla="*/ 761 w 11466"/>
              <a:gd name="T49" fmla="*/ 1193 h 3490"/>
              <a:gd name="T50" fmla="*/ 570 w 11466"/>
              <a:gd name="T51" fmla="*/ 1059 h 3490"/>
              <a:gd name="T52" fmla="*/ 400 w 11466"/>
              <a:gd name="T53" fmla="*/ 914 h 3490"/>
              <a:gd name="T54" fmla="*/ 258 w 11466"/>
              <a:gd name="T55" fmla="*/ 764 h 3490"/>
              <a:gd name="T56" fmla="*/ 140 w 11466"/>
              <a:gd name="T57" fmla="*/ 598 h 3490"/>
              <a:gd name="T58" fmla="*/ 67 w 11466"/>
              <a:gd name="T59" fmla="*/ 454 h 3490"/>
              <a:gd name="T60" fmla="*/ 14 w 11466"/>
              <a:gd name="T61" fmla="*/ 279 h 3490"/>
              <a:gd name="T62" fmla="*/ 21 w 11466"/>
              <a:gd name="T63" fmla="*/ 1438 h 3490"/>
              <a:gd name="T64" fmla="*/ 47 w 11466"/>
              <a:gd name="T65" fmla="*/ 1595 h 3490"/>
              <a:gd name="T66" fmla="*/ 110 w 11466"/>
              <a:gd name="T67" fmla="*/ 1768 h 3490"/>
              <a:gd name="T68" fmla="*/ 192 w 11466"/>
              <a:gd name="T69" fmla="*/ 1911 h 3490"/>
              <a:gd name="T70" fmla="*/ 322 w 11466"/>
              <a:gd name="T71" fmla="*/ 2075 h 3490"/>
              <a:gd name="T72" fmla="*/ 473 w 11466"/>
              <a:gd name="T73" fmla="*/ 2224 h 3490"/>
              <a:gd name="T74" fmla="*/ 654 w 11466"/>
              <a:gd name="T75" fmla="*/ 2367 h 3490"/>
              <a:gd name="T76" fmla="*/ 854 w 11466"/>
              <a:gd name="T77" fmla="*/ 2499 h 3490"/>
              <a:gd name="T78" fmla="*/ 1099 w 11466"/>
              <a:gd name="T79" fmla="*/ 2636 h 3490"/>
              <a:gd name="T80" fmla="*/ 1340 w 11466"/>
              <a:gd name="T81" fmla="*/ 2751 h 3490"/>
              <a:gd name="T82" fmla="*/ 1639 w 11466"/>
              <a:gd name="T83" fmla="*/ 2874 h 3490"/>
              <a:gd name="T84" fmla="*/ 1911 w 11466"/>
              <a:gd name="T85" fmla="*/ 2970 h 3490"/>
              <a:gd name="T86" fmla="*/ 2296 w 11466"/>
              <a:gd name="T87" fmla="*/ 3086 h 3490"/>
              <a:gd name="T88" fmla="*/ 2777 w 11466"/>
              <a:gd name="T89" fmla="*/ 3205 h 3490"/>
              <a:gd name="T90" fmla="*/ 3317 w 11466"/>
              <a:gd name="T91" fmla="*/ 3308 h 3490"/>
              <a:gd name="T92" fmla="*/ 3809 w 11466"/>
              <a:gd name="T93" fmla="*/ 3380 h 3490"/>
              <a:gd name="T94" fmla="*/ 4916 w 11466"/>
              <a:gd name="T95" fmla="*/ 3473 h 3490"/>
              <a:gd name="T96" fmla="*/ 5786 w 11466"/>
              <a:gd name="T97" fmla="*/ 3488 h 3490"/>
              <a:gd name="T98" fmla="*/ 6396 w 11466"/>
              <a:gd name="T99" fmla="*/ 3468 h 3490"/>
              <a:gd name="T100" fmla="*/ 7422 w 11466"/>
              <a:gd name="T101" fmla="*/ 3378 h 3490"/>
              <a:gd name="T102" fmla="*/ 7950 w 11466"/>
              <a:gd name="T103" fmla="*/ 3300 h 3490"/>
              <a:gd name="T104" fmla="*/ 8478 w 11466"/>
              <a:gd name="T105" fmla="*/ 3199 h 3490"/>
              <a:gd name="T106" fmla="*/ 8964 w 11466"/>
              <a:gd name="T107" fmla="*/ 3083 h 3490"/>
              <a:gd name="T108" fmla="*/ 9404 w 11466"/>
              <a:gd name="T109" fmla="*/ 2953 h 3490"/>
              <a:gd name="T110" fmla="*/ 9817 w 11466"/>
              <a:gd name="T111" fmla="*/ 2805 h 3490"/>
              <a:gd name="T112" fmla="*/ 10127 w 11466"/>
              <a:gd name="T113" fmla="*/ 2675 h 3490"/>
              <a:gd name="T114" fmla="*/ 10401 w 11466"/>
              <a:gd name="T115" fmla="*/ 2539 h 3490"/>
              <a:gd name="T116" fmla="*/ 10752 w 11466"/>
              <a:gd name="T117" fmla="*/ 2326 h 3490"/>
              <a:gd name="T118" fmla="*/ 11042 w 11466"/>
              <a:gd name="T119" fmla="*/ 2095 h 3490"/>
              <a:gd name="T120" fmla="*/ 11219 w 11466"/>
              <a:gd name="T121" fmla="*/ 1904 h 3490"/>
              <a:gd name="T122" fmla="*/ 11345 w 11466"/>
              <a:gd name="T123" fmla="*/ 1717 h 3490"/>
              <a:gd name="T124" fmla="*/ 11427 w 11466"/>
              <a:gd name="T125" fmla="*/ 1522 h 3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466" h="3490">
                <a:moveTo>
                  <a:pt x="11460" y="1365"/>
                </a:moveTo>
                <a:lnTo>
                  <a:pt x="11460" y="1365"/>
                </a:lnTo>
                <a:cubicBezTo>
                  <a:pt x="11460" y="1361"/>
                  <a:pt x="11461" y="1357"/>
                  <a:pt x="11461" y="1354"/>
                </a:cubicBezTo>
                <a:lnTo>
                  <a:pt x="11461" y="1354"/>
                </a:lnTo>
                <a:cubicBezTo>
                  <a:pt x="11462" y="1346"/>
                  <a:pt x="11462" y="1339"/>
                  <a:pt x="11463" y="1331"/>
                </a:cubicBezTo>
                <a:lnTo>
                  <a:pt x="11463" y="1331"/>
                </a:lnTo>
                <a:cubicBezTo>
                  <a:pt x="11463" y="1327"/>
                  <a:pt x="11464" y="1322"/>
                  <a:pt x="11464" y="1318"/>
                </a:cubicBezTo>
                <a:lnTo>
                  <a:pt x="11464" y="1318"/>
                </a:lnTo>
                <a:cubicBezTo>
                  <a:pt x="11464" y="1311"/>
                  <a:pt x="11464" y="1304"/>
                  <a:pt x="11465" y="1298"/>
                </a:cubicBezTo>
                <a:lnTo>
                  <a:pt x="11465" y="1298"/>
                </a:lnTo>
                <a:cubicBezTo>
                  <a:pt x="11465" y="1293"/>
                  <a:pt x="11465" y="1288"/>
                  <a:pt x="11465" y="1283"/>
                </a:cubicBezTo>
                <a:lnTo>
                  <a:pt x="11465" y="1283"/>
                </a:lnTo>
                <a:cubicBezTo>
                  <a:pt x="11465" y="1278"/>
                  <a:pt x="11465" y="1273"/>
                  <a:pt x="11465" y="1267"/>
                </a:cubicBezTo>
                <a:lnTo>
                  <a:pt x="11465" y="1262"/>
                </a:lnTo>
                <a:lnTo>
                  <a:pt x="11465" y="1260"/>
                </a:lnTo>
                <a:lnTo>
                  <a:pt x="11465" y="1260"/>
                </a:lnTo>
                <a:cubicBezTo>
                  <a:pt x="11458" y="840"/>
                  <a:pt x="11452" y="420"/>
                  <a:pt x="11446" y="0"/>
                </a:cubicBezTo>
                <a:lnTo>
                  <a:pt x="11446" y="0"/>
                </a:lnTo>
                <a:cubicBezTo>
                  <a:pt x="11446" y="7"/>
                  <a:pt x="11446" y="15"/>
                  <a:pt x="11446" y="23"/>
                </a:cubicBezTo>
                <a:lnTo>
                  <a:pt x="11446" y="23"/>
                </a:lnTo>
                <a:cubicBezTo>
                  <a:pt x="11446" y="27"/>
                  <a:pt x="11446" y="32"/>
                  <a:pt x="11445" y="37"/>
                </a:cubicBezTo>
                <a:lnTo>
                  <a:pt x="11445" y="37"/>
                </a:lnTo>
                <a:cubicBezTo>
                  <a:pt x="11445" y="44"/>
                  <a:pt x="11444" y="50"/>
                  <a:pt x="11444" y="57"/>
                </a:cubicBezTo>
                <a:lnTo>
                  <a:pt x="11444" y="57"/>
                </a:lnTo>
                <a:cubicBezTo>
                  <a:pt x="11444" y="61"/>
                  <a:pt x="11444" y="66"/>
                  <a:pt x="11444" y="71"/>
                </a:cubicBezTo>
                <a:lnTo>
                  <a:pt x="11444" y="71"/>
                </a:lnTo>
                <a:cubicBezTo>
                  <a:pt x="11443" y="78"/>
                  <a:pt x="11442" y="86"/>
                  <a:pt x="11441" y="93"/>
                </a:cubicBezTo>
                <a:lnTo>
                  <a:pt x="11441" y="93"/>
                </a:lnTo>
                <a:cubicBezTo>
                  <a:pt x="11441" y="97"/>
                  <a:pt x="11441" y="101"/>
                  <a:pt x="11440" y="105"/>
                </a:cubicBezTo>
                <a:lnTo>
                  <a:pt x="11440" y="105"/>
                </a:lnTo>
                <a:cubicBezTo>
                  <a:pt x="11439" y="116"/>
                  <a:pt x="11438" y="127"/>
                  <a:pt x="11436" y="139"/>
                </a:cubicBezTo>
                <a:lnTo>
                  <a:pt x="11436" y="139"/>
                </a:lnTo>
                <a:cubicBezTo>
                  <a:pt x="11434" y="150"/>
                  <a:pt x="11432" y="161"/>
                  <a:pt x="11430" y="172"/>
                </a:cubicBezTo>
                <a:lnTo>
                  <a:pt x="11430" y="172"/>
                </a:lnTo>
                <a:cubicBezTo>
                  <a:pt x="11429" y="176"/>
                  <a:pt x="11429" y="178"/>
                  <a:pt x="11428" y="181"/>
                </a:cubicBezTo>
                <a:lnTo>
                  <a:pt x="11428" y="181"/>
                </a:lnTo>
                <a:cubicBezTo>
                  <a:pt x="11426" y="191"/>
                  <a:pt x="11424" y="201"/>
                  <a:pt x="11421" y="211"/>
                </a:cubicBezTo>
                <a:lnTo>
                  <a:pt x="11421" y="211"/>
                </a:lnTo>
                <a:cubicBezTo>
                  <a:pt x="11421" y="214"/>
                  <a:pt x="11420" y="216"/>
                  <a:pt x="11419" y="218"/>
                </a:cubicBezTo>
                <a:lnTo>
                  <a:pt x="11419" y="218"/>
                </a:lnTo>
                <a:cubicBezTo>
                  <a:pt x="11417" y="231"/>
                  <a:pt x="11414" y="242"/>
                  <a:pt x="11410" y="254"/>
                </a:cubicBezTo>
                <a:lnTo>
                  <a:pt x="11410" y="254"/>
                </a:lnTo>
                <a:cubicBezTo>
                  <a:pt x="11410" y="257"/>
                  <a:pt x="11408" y="259"/>
                  <a:pt x="11408" y="262"/>
                </a:cubicBezTo>
                <a:lnTo>
                  <a:pt x="11408" y="262"/>
                </a:lnTo>
                <a:cubicBezTo>
                  <a:pt x="11405" y="272"/>
                  <a:pt x="11402" y="281"/>
                  <a:pt x="11398" y="291"/>
                </a:cubicBezTo>
                <a:lnTo>
                  <a:pt x="11398" y="291"/>
                </a:lnTo>
                <a:cubicBezTo>
                  <a:pt x="11397" y="294"/>
                  <a:pt x="11397" y="297"/>
                  <a:pt x="11396" y="299"/>
                </a:cubicBezTo>
                <a:lnTo>
                  <a:pt x="11396" y="299"/>
                </a:lnTo>
                <a:cubicBezTo>
                  <a:pt x="11391" y="311"/>
                  <a:pt x="11387" y="323"/>
                  <a:pt x="11383" y="335"/>
                </a:cubicBezTo>
                <a:lnTo>
                  <a:pt x="11383" y="335"/>
                </a:lnTo>
                <a:cubicBezTo>
                  <a:pt x="11382" y="336"/>
                  <a:pt x="11381" y="339"/>
                  <a:pt x="11380" y="340"/>
                </a:cubicBezTo>
                <a:lnTo>
                  <a:pt x="11380" y="340"/>
                </a:lnTo>
                <a:cubicBezTo>
                  <a:pt x="11376" y="350"/>
                  <a:pt x="11372" y="360"/>
                  <a:pt x="11368" y="370"/>
                </a:cubicBezTo>
                <a:lnTo>
                  <a:pt x="11368" y="370"/>
                </a:lnTo>
                <a:cubicBezTo>
                  <a:pt x="11367" y="373"/>
                  <a:pt x="11366" y="376"/>
                  <a:pt x="11364" y="379"/>
                </a:cubicBezTo>
                <a:lnTo>
                  <a:pt x="11364" y="379"/>
                </a:lnTo>
                <a:cubicBezTo>
                  <a:pt x="11359" y="390"/>
                  <a:pt x="11354" y="402"/>
                  <a:pt x="11348" y="413"/>
                </a:cubicBezTo>
                <a:lnTo>
                  <a:pt x="11348" y="413"/>
                </a:lnTo>
                <a:cubicBezTo>
                  <a:pt x="11348" y="413"/>
                  <a:pt x="11348" y="414"/>
                  <a:pt x="11347" y="414"/>
                </a:cubicBezTo>
                <a:lnTo>
                  <a:pt x="11347" y="414"/>
                </a:lnTo>
                <a:cubicBezTo>
                  <a:pt x="11342" y="425"/>
                  <a:pt x="11336" y="436"/>
                  <a:pt x="11330" y="447"/>
                </a:cubicBezTo>
                <a:lnTo>
                  <a:pt x="11330" y="447"/>
                </a:lnTo>
                <a:cubicBezTo>
                  <a:pt x="11328" y="450"/>
                  <a:pt x="11327" y="454"/>
                  <a:pt x="11326" y="457"/>
                </a:cubicBezTo>
                <a:lnTo>
                  <a:pt x="11326" y="457"/>
                </a:lnTo>
                <a:cubicBezTo>
                  <a:pt x="11320" y="466"/>
                  <a:pt x="11315" y="476"/>
                  <a:pt x="11308" y="486"/>
                </a:cubicBezTo>
                <a:lnTo>
                  <a:pt x="11308" y="486"/>
                </a:lnTo>
                <a:cubicBezTo>
                  <a:pt x="11308" y="488"/>
                  <a:pt x="11307" y="489"/>
                  <a:pt x="11306" y="491"/>
                </a:cubicBezTo>
                <a:lnTo>
                  <a:pt x="11306" y="491"/>
                </a:lnTo>
                <a:cubicBezTo>
                  <a:pt x="11299" y="503"/>
                  <a:pt x="11292" y="514"/>
                  <a:pt x="11285" y="525"/>
                </a:cubicBezTo>
                <a:lnTo>
                  <a:pt x="11285" y="525"/>
                </a:lnTo>
                <a:cubicBezTo>
                  <a:pt x="11283" y="528"/>
                  <a:pt x="11282" y="530"/>
                  <a:pt x="11280" y="533"/>
                </a:cubicBezTo>
                <a:lnTo>
                  <a:pt x="11280" y="533"/>
                </a:lnTo>
                <a:cubicBezTo>
                  <a:pt x="11274" y="542"/>
                  <a:pt x="11267" y="551"/>
                  <a:pt x="11261" y="561"/>
                </a:cubicBezTo>
                <a:lnTo>
                  <a:pt x="11261" y="561"/>
                </a:lnTo>
                <a:cubicBezTo>
                  <a:pt x="11260" y="563"/>
                  <a:pt x="11258" y="565"/>
                  <a:pt x="11256" y="568"/>
                </a:cubicBezTo>
                <a:lnTo>
                  <a:pt x="11256" y="568"/>
                </a:lnTo>
                <a:cubicBezTo>
                  <a:pt x="11249" y="580"/>
                  <a:pt x="11240" y="591"/>
                  <a:pt x="11232" y="601"/>
                </a:cubicBezTo>
                <a:lnTo>
                  <a:pt x="11232" y="601"/>
                </a:lnTo>
                <a:cubicBezTo>
                  <a:pt x="11231" y="604"/>
                  <a:pt x="11229" y="606"/>
                  <a:pt x="11227" y="608"/>
                </a:cubicBezTo>
                <a:lnTo>
                  <a:pt x="11227" y="608"/>
                </a:lnTo>
                <a:cubicBezTo>
                  <a:pt x="11220" y="617"/>
                  <a:pt x="11214" y="626"/>
                  <a:pt x="11206" y="635"/>
                </a:cubicBezTo>
                <a:lnTo>
                  <a:pt x="11206" y="635"/>
                </a:lnTo>
                <a:cubicBezTo>
                  <a:pt x="11204" y="638"/>
                  <a:pt x="11202" y="641"/>
                  <a:pt x="11200" y="644"/>
                </a:cubicBezTo>
                <a:lnTo>
                  <a:pt x="11200" y="644"/>
                </a:lnTo>
                <a:cubicBezTo>
                  <a:pt x="11191" y="655"/>
                  <a:pt x="11182" y="666"/>
                  <a:pt x="11172" y="677"/>
                </a:cubicBezTo>
                <a:lnTo>
                  <a:pt x="11172" y="677"/>
                </a:lnTo>
                <a:cubicBezTo>
                  <a:pt x="11171" y="679"/>
                  <a:pt x="11169" y="681"/>
                  <a:pt x="11168" y="682"/>
                </a:cubicBezTo>
                <a:lnTo>
                  <a:pt x="11168" y="682"/>
                </a:lnTo>
                <a:cubicBezTo>
                  <a:pt x="11160" y="692"/>
                  <a:pt x="11151" y="702"/>
                  <a:pt x="11142" y="712"/>
                </a:cubicBezTo>
                <a:lnTo>
                  <a:pt x="11142" y="712"/>
                </a:lnTo>
                <a:cubicBezTo>
                  <a:pt x="11140" y="715"/>
                  <a:pt x="11138" y="717"/>
                  <a:pt x="11135" y="720"/>
                </a:cubicBezTo>
                <a:lnTo>
                  <a:pt x="11135" y="720"/>
                </a:lnTo>
                <a:cubicBezTo>
                  <a:pt x="11125" y="731"/>
                  <a:pt x="11115" y="742"/>
                  <a:pt x="11104" y="753"/>
                </a:cubicBezTo>
                <a:lnTo>
                  <a:pt x="11104" y="753"/>
                </a:lnTo>
                <a:cubicBezTo>
                  <a:pt x="11103" y="755"/>
                  <a:pt x="11102" y="756"/>
                  <a:pt x="11101" y="757"/>
                </a:cubicBezTo>
                <a:lnTo>
                  <a:pt x="11101" y="757"/>
                </a:lnTo>
                <a:cubicBezTo>
                  <a:pt x="11091" y="767"/>
                  <a:pt x="11081" y="777"/>
                  <a:pt x="11071" y="787"/>
                </a:cubicBezTo>
                <a:lnTo>
                  <a:pt x="11071" y="787"/>
                </a:lnTo>
                <a:cubicBezTo>
                  <a:pt x="11069" y="790"/>
                  <a:pt x="11066" y="792"/>
                  <a:pt x="11063" y="795"/>
                </a:cubicBezTo>
                <a:lnTo>
                  <a:pt x="11063" y="795"/>
                </a:lnTo>
                <a:cubicBezTo>
                  <a:pt x="11052" y="806"/>
                  <a:pt x="11040" y="818"/>
                  <a:pt x="11028" y="829"/>
                </a:cubicBezTo>
                <a:lnTo>
                  <a:pt x="11028" y="829"/>
                </a:lnTo>
                <a:cubicBezTo>
                  <a:pt x="11026" y="831"/>
                  <a:pt x="11025" y="832"/>
                  <a:pt x="11023" y="834"/>
                </a:cubicBezTo>
                <a:lnTo>
                  <a:pt x="11023" y="834"/>
                </a:lnTo>
                <a:cubicBezTo>
                  <a:pt x="11012" y="845"/>
                  <a:pt x="11000" y="855"/>
                  <a:pt x="10989" y="865"/>
                </a:cubicBezTo>
                <a:lnTo>
                  <a:pt x="10989" y="865"/>
                </a:lnTo>
                <a:cubicBezTo>
                  <a:pt x="10986" y="867"/>
                  <a:pt x="10984" y="870"/>
                  <a:pt x="10982" y="872"/>
                </a:cubicBezTo>
                <a:lnTo>
                  <a:pt x="10982" y="872"/>
                </a:lnTo>
                <a:cubicBezTo>
                  <a:pt x="10969" y="883"/>
                  <a:pt x="10955" y="894"/>
                  <a:pt x="10943" y="905"/>
                </a:cubicBezTo>
                <a:lnTo>
                  <a:pt x="10943" y="905"/>
                </a:lnTo>
                <a:cubicBezTo>
                  <a:pt x="10940" y="907"/>
                  <a:pt x="10937" y="910"/>
                  <a:pt x="10935" y="912"/>
                </a:cubicBezTo>
                <a:lnTo>
                  <a:pt x="10935" y="912"/>
                </a:lnTo>
                <a:cubicBezTo>
                  <a:pt x="10923" y="922"/>
                  <a:pt x="10910" y="932"/>
                  <a:pt x="10898" y="942"/>
                </a:cubicBezTo>
                <a:lnTo>
                  <a:pt x="10898" y="942"/>
                </a:lnTo>
                <a:cubicBezTo>
                  <a:pt x="10896" y="944"/>
                  <a:pt x="10894" y="945"/>
                  <a:pt x="10892" y="947"/>
                </a:cubicBezTo>
                <a:lnTo>
                  <a:pt x="10892" y="947"/>
                </a:lnTo>
                <a:cubicBezTo>
                  <a:pt x="10878" y="959"/>
                  <a:pt x="10862" y="971"/>
                  <a:pt x="10846" y="982"/>
                </a:cubicBezTo>
                <a:lnTo>
                  <a:pt x="10846" y="982"/>
                </a:lnTo>
                <a:cubicBezTo>
                  <a:pt x="10843" y="985"/>
                  <a:pt x="10841" y="987"/>
                  <a:pt x="10838" y="989"/>
                </a:cubicBezTo>
                <a:lnTo>
                  <a:pt x="10838" y="989"/>
                </a:lnTo>
                <a:cubicBezTo>
                  <a:pt x="10822" y="1001"/>
                  <a:pt x="10806" y="1013"/>
                  <a:pt x="10790" y="1025"/>
                </a:cubicBezTo>
                <a:lnTo>
                  <a:pt x="10790" y="1025"/>
                </a:lnTo>
                <a:cubicBezTo>
                  <a:pt x="10788" y="1027"/>
                  <a:pt x="10785" y="1028"/>
                  <a:pt x="10782" y="1031"/>
                </a:cubicBezTo>
                <a:lnTo>
                  <a:pt x="10782" y="1031"/>
                </a:lnTo>
                <a:cubicBezTo>
                  <a:pt x="10766" y="1042"/>
                  <a:pt x="10749" y="1054"/>
                  <a:pt x="10732" y="1066"/>
                </a:cubicBezTo>
                <a:lnTo>
                  <a:pt x="10732" y="1066"/>
                </a:lnTo>
                <a:lnTo>
                  <a:pt x="10731" y="1067"/>
                </a:lnTo>
                <a:lnTo>
                  <a:pt x="10731" y="1067"/>
                </a:lnTo>
                <a:cubicBezTo>
                  <a:pt x="10714" y="1079"/>
                  <a:pt x="10696" y="1090"/>
                  <a:pt x="10678" y="1102"/>
                </a:cubicBezTo>
                <a:lnTo>
                  <a:pt x="10678" y="1102"/>
                </a:lnTo>
                <a:cubicBezTo>
                  <a:pt x="10675" y="1104"/>
                  <a:pt x="10672" y="1106"/>
                  <a:pt x="10669" y="1108"/>
                </a:cubicBezTo>
                <a:lnTo>
                  <a:pt x="10669" y="1108"/>
                </a:lnTo>
                <a:cubicBezTo>
                  <a:pt x="10648" y="1122"/>
                  <a:pt x="10628" y="1134"/>
                  <a:pt x="10607" y="1148"/>
                </a:cubicBezTo>
                <a:lnTo>
                  <a:pt x="10607" y="1148"/>
                </a:lnTo>
                <a:cubicBezTo>
                  <a:pt x="10604" y="1149"/>
                  <a:pt x="10601" y="1152"/>
                  <a:pt x="10598" y="1153"/>
                </a:cubicBezTo>
                <a:lnTo>
                  <a:pt x="10598" y="1153"/>
                </a:lnTo>
                <a:cubicBezTo>
                  <a:pt x="10577" y="1166"/>
                  <a:pt x="10556" y="1179"/>
                  <a:pt x="10535" y="1192"/>
                </a:cubicBezTo>
                <a:lnTo>
                  <a:pt x="10535" y="1192"/>
                </a:lnTo>
                <a:cubicBezTo>
                  <a:pt x="10531" y="1194"/>
                  <a:pt x="10529" y="1196"/>
                  <a:pt x="10526" y="1197"/>
                </a:cubicBezTo>
                <a:lnTo>
                  <a:pt x="10526" y="1197"/>
                </a:lnTo>
                <a:cubicBezTo>
                  <a:pt x="10504" y="1210"/>
                  <a:pt x="10482" y="1223"/>
                  <a:pt x="10460" y="1235"/>
                </a:cubicBezTo>
                <a:lnTo>
                  <a:pt x="10460" y="1235"/>
                </a:lnTo>
                <a:cubicBezTo>
                  <a:pt x="10456" y="1237"/>
                  <a:pt x="10453" y="1239"/>
                  <a:pt x="10450" y="1241"/>
                </a:cubicBezTo>
                <a:lnTo>
                  <a:pt x="10450" y="1241"/>
                </a:lnTo>
                <a:cubicBezTo>
                  <a:pt x="10428" y="1253"/>
                  <a:pt x="10405" y="1266"/>
                  <a:pt x="10382" y="1279"/>
                </a:cubicBezTo>
                <a:lnTo>
                  <a:pt x="10382" y="1279"/>
                </a:lnTo>
                <a:cubicBezTo>
                  <a:pt x="10378" y="1281"/>
                  <a:pt x="10373" y="1283"/>
                  <a:pt x="10369" y="1285"/>
                </a:cubicBezTo>
                <a:lnTo>
                  <a:pt x="10369" y="1285"/>
                </a:lnTo>
                <a:cubicBezTo>
                  <a:pt x="10358" y="1291"/>
                  <a:pt x="10346" y="1297"/>
                  <a:pt x="10335" y="1303"/>
                </a:cubicBezTo>
                <a:lnTo>
                  <a:pt x="10335" y="1303"/>
                </a:lnTo>
                <a:cubicBezTo>
                  <a:pt x="10331" y="1305"/>
                  <a:pt x="10326" y="1308"/>
                  <a:pt x="10322" y="1310"/>
                </a:cubicBezTo>
                <a:lnTo>
                  <a:pt x="10322" y="1310"/>
                </a:lnTo>
                <a:cubicBezTo>
                  <a:pt x="10306" y="1318"/>
                  <a:pt x="10290" y="1326"/>
                  <a:pt x="10274" y="1334"/>
                </a:cubicBezTo>
                <a:lnTo>
                  <a:pt x="10274" y="1334"/>
                </a:lnTo>
                <a:cubicBezTo>
                  <a:pt x="10271" y="1336"/>
                  <a:pt x="10268" y="1337"/>
                  <a:pt x="10264" y="1339"/>
                </a:cubicBezTo>
                <a:lnTo>
                  <a:pt x="10264" y="1339"/>
                </a:lnTo>
                <a:cubicBezTo>
                  <a:pt x="10252" y="1345"/>
                  <a:pt x="10238" y="1352"/>
                  <a:pt x="10225" y="1358"/>
                </a:cubicBezTo>
                <a:lnTo>
                  <a:pt x="10225" y="1358"/>
                </a:lnTo>
                <a:cubicBezTo>
                  <a:pt x="10220" y="1361"/>
                  <a:pt x="10214" y="1364"/>
                  <a:pt x="10209" y="1366"/>
                </a:cubicBezTo>
                <a:lnTo>
                  <a:pt x="10209" y="1366"/>
                </a:lnTo>
                <a:cubicBezTo>
                  <a:pt x="10197" y="1372"/>
                  <a:pt x="10186" y="1378"/>
                  <a:pt x="10174" y="1383"/>
                </a:cubicBezTo>
                <a:lnTo>
                  <a:pt x="10174" y="1383"/>
                </a:lnTo>
                <a:cubicBezTo>
                  <a:pt x="10169" y="1385"/>
                  <a:pt x="10163" y="1388"/>
                  <a:pt x="10157" y="1391"/>
                </a:cubicBezTo>
                <a:lnTo>
                  <a:pt x="10157" y="1391"/>
                </a:lnTo>
                <a:cubicBezTo>
                  <a:pt x="10144" y="1397"/>
                  <a:pt x="10132" y="1403"/>
                  <a:pt x="10118" y="1409"/>
                </a:cubicBezTo>
                <a:lnTo>
                  <a:pt x="10118" y="1409"/>
                </a:lnTo>
                <a:cubicBezTo>
                  <a:pt x="10114" y="1411"/>
                  <a:pt x="10111" y="1413"/>
                  <a:pt x="10107" y="1415"/>
                </a:cubicBezTo>
                <a:lnTo>
                  <a:pt x="10107" y="1415"/>
                </a:lnTo>
                <a:cubicBezTo>
                  <a:pt x="10090" y="1422"/>
                  <a:pt x="10073" y="1430"/>
                  <a:pt x="10055" y="1438"/>
                </a:cubicBezTo>
                <a:lnTo>
                  <a:pt x="10055" y="1438"/>
                </a:lnTo>
                <a:cubicBezTo>
                  <a:pt x="10051" y="1440"/>
                  <a:pt x="10046" y="1442"/>
                  <a:pt x="10042" y="1444"/>
                </a:cubicBezTo>
                <a:lnTo>
                  <a:pt x="10042" y="1444"/>
                </a:lnTo>
                <a:cubicBezTo>
                  <a:pt x="10029" y="1449"/>
                  <a:pt x="10016" y="1455"/>
                  <a:pt x="10003" y="1461"/>
                </a:cubicBezTo>
                <a:lnTo>
                  <a:pt x="10003" y="1461"/>
                </a:lnTo>
                <a:cubicBezTo>
                  <a:pt x="9997" y="1464"/>
                  <a:pt x="9991" y="1466"/>
                  <a:pt x="9985" y="1469"/>
                </a:cubicBezTo>
                <a:lnTo>
                  <a:pt x="9985" y="1469"/>
                </a:lnTo>
                <a:cubicBezTo>
                  <a:pt x="9972" y="1474"/>
                  <a:pt x="9960" y="1479"/>
                  <a:pt x="9947" y="1485"/>
                </a:cubicBezTo>
                <a:lnTo>
                  <a:pt x="9947" y="1485"/>
                </a:lnTo>
                <a:cubicBezTo>
                  <a:pt x="9942" y="1487"/>
                  <a:pt x="9937" y="1489"/>
                  <a:pt x="9931" y="1492"/>
                </a:cubicBezTo>
                <a:lnTo>
                  <a:pt x="9931" y="1492"/>
                </a:lnTo>
                <a:cubicBezTo>
                  <a:pt x="9912" y="1500"/>
                  <a:pt x="9892" y="1507"/>
                  <a:pt x="9873" y="1515"/>
                </a:cubicBezTo>
                <a:lnTo>
                  <a:pt x="9873" y="1515"/>
                </a:lnTo>
                <a:cubicBezTo>
                  <a:pt x="9871" y="1516"/>
                  <a:pt x="9869" y="1517"/>
                  <a:pt x="9867" y="1517"/>
                </a:cubicBezTo>
                <a:lnTo>
                  <a:pt x="9867" y="1517"/>
                </a:lnTo>
                <a:cubicBezTo>
                  <a:pt x="9850" y="1525"/>
                  <a:pt x="9832" y="1532"/>
                  <a:pt x="9814" y="1539"/>
                </a:cubicBezTo>
                <a:lnTo>
                  <a:pt x="9814" y="1539"/>
                </a:lnTo>
                <a:cubicBezTo>
                  <a:pt x="9809" y="1541"/>
                  <a:pt x="9803" y="1543"/>
                  <a:pt x="9797" y="1546"/>
                </a:cubicBezTo>
                <a:lnTo>
                  <a:pt x="9797" y="1546"/>
                </a:lnTo>
                <a:cubicBezTo>
                  <a:pt x="9781" y="1552"/>
                  <a:pt x="9766" y="1558"/>
                  <a:pt x="9749" y="1564"/>
                </a:cubicBezTo>
                <a:lnTo>
                  <a:pt x="9749" y="1564"/>
                </a:lnTo>
                <a:cubicBezTo>
                  <a:pt x="9745" y="1566"/>
                  <a:pt x="9740" y="1567"/>
                  <a:pt x="9736" y="1569"/>
                </a:cubicBezTo>
                <a:lnTo>
                  <a:pt x="9736" y="1569"/>
                </a:lnTo>
                <a:cubicBezTo>
                  <a:pt x="9716" y="1577"/>
                  <a:pt x="9696" y="1585"/>
                  <a:pt x="9676" y="1592"/>
                </a:cubicBezTo>
                <a:lnTo>
                  <a:pt x="9676" y="1592"/>
                </a:lnTo>
                <a:cubicBezTo>
                  <a:pt x="9671" y="1593"/>
                  <a:pt x="9667" y="1595"/>
                  <a:pt x="9662" y="1597"/>
                </a:cubicBezTo>
                <a:lnTo>
                  <a:pt x="9662" y="1597"/>
                </a:lnTo>
                <a:cubicBezTo>
                  <a:pt x="9646" y="1603"/>
                  <a:pt x="9629" y="1608"/>
                  <a:pt x="9613" y="1615"/>
                </a:cubicBezTo>
                <a:lnTo>
                  <a:pt x="9613" y="1615"/>
                </a:lnTo>
                <a:cubicBezTo>
                  <a:pt x="9607" y="1617"/>
                  <a:pt x="9601" y="1619"/>
                  <a:pt x="9595" y="1621"/>
                </a:cubicBezTo>
                <a:lnTo>
                  <a:pt x="9595" y="1621"/>
                </a:lnTo>
                <a:cubicBezTo>
                  <a:pt x="9577" y="1628"/>
                  <a:pt x="9558" y="1635"/>
                  <a:pt x="9540" y="1641"/>
                </a:cubicBezTo>
                <a:lnTo>
                  <a:pt x="9540" y="1641"/>
                </a:lnTo>
                <a:cubicBezTo>
                  <a:pt x="9537" y="1641"/>
                  <a:pt x="9534" y="1643"/>
                  <a:pt x="9532" y="1643"/>
                </a:cubicBezTo>
                <a:lnTo>
                  <a:pt x="9532" y="1643"/>
                </a:lnTo>
                <a:cubicBezTo>
                  <a:pt x="9511" y="1650"/>
                  <a:pt x="9490" y="1658"/>
                  <a:pt x="9468" y="1665"/>
                </a:cubicBezTo>
                <a:lnTo>
                  <a:pt x="9468" y="1665"/>
                </a:lnTo>
                <a:cubicBezTo>
                  <a:pt x="9463" y="1667"/>
                  <a:pt x="9457" y="1668"/>
                  <a:pt x="9452" y="1671"/>
                </a:cubicBezTo>
                <a:lnTo>
                  <a:pt x="9452" y="1671"/>
                </a:lnTo>
                <a:cubicBezTo>
                  <a:pt x="9435" y="1676"/>
                  <a:pt x="9419" y="1681"/>
                  <a:pt x="9402" y="1687"/>
                </a:cubicBezTo>
                <a:lnTo>
                  <a:pt x="9402" y="1687"/>
                </a:lnTo>
                <a:cubicBezTo>
                  <a:pt x="9396" y="1689"/>
                  <a:pt x="9391" y="1691"/>
                  <a:pt x="9384" y="1693"/>
                </a:cubicBezTo>
                <a:lnTo>
                  <a:pt x="9384" y="1693"/>
                </a:lnTo>
                <a:cubicBezTo>
                  <a:pt x="9363" y="1699"/>
                  <a:pt x="9341" y="1707"/>
                  <a:pt x="9319" y="1714"/>
                </a:cubicBezTo>
                <a:lnTo>
                  <a:pt x="9319" y="1714"/>
                </a:lnTo>
                <a:cubicBezTo>
                  <a:pt x="9317" y="1714"/>
                  <a:pt x="9315" y="1715"/>
                  <a:pt x="9313" y="1716"/>
                </a:cubicBezTo>
                <a:lnTo>
                  <a:pt x="9313" y="1716"/>
                </a:lnTo>
                <a:cubicBezTo>
                  <a:pt x="9293" y="1722"/>
                  <a:pt x="9273" y="1728"/>
                  <a:pt x="9252" y="1734"/>
                </a:cubicBezTo>
                <a:lnTo>
                  <a:pt x="9252" y="1734"/>
                </a:lnTo>
                <a:cubicBezTo>
                  <a:pt x="9246" y="1736"/>
                  <a:pt x="9240" y="1738"/>
                  <a:pt x="9233" y="1740"/>
                </a:cubicBezTo>
                <a:lnTo>
                  <a:pt x="9233" y="1740"/>
                </a:lnTo>
                <a:cubicBezTo>
                  <a:pt x="9216" y="1746"/>
                  <a:pt x="9198" y="1751"/>
                  <a:pt x="9180" y="1756"/>
                </a:cubicBezTo>
                <a:lnTo>
                  <a:pt x="9180" y="1756"/>
                </a:lnTo>
                <a:cubicBezTo>
                  <a:pt x="9175" y="1757"/>
                  <a:pt x="9170" y="1759"/>
                  <a:pt x="9165" y="1760"/>
                </a:cubicBezTo>
                <a:lnTo>
                  <a:pt x="9165" y="1760"/>
                </a:lnTo>
                <a:cubicBezTo>
                  <a:pt x="9142" y="1767"/>
                  <a:pt x="9120" y="1774"/>
                  <a:pt x="9097" y="1780"/>
                </a:cubicBezTo>
                <a:lnTo>
                  <a:pt x="9097" y="1780"/>
                </a:lnTo>
                <a:cubicBezTo>
                  <a:pt x="9092" y="1781"/>
                  <a:pt x="9088" y="1782"/>
                  <a:pt x="9083" y="1784"/>
                </a:cubicBezTo>
                <a:lnTo>
                  <a:pt x="9083" y="1784"/>
                </a:lnTo>
                <a:cubicBezTo>
                  <a:pt x="9064" y="1789"/>
                  <a:pt x="9046" y="1795"/>
                  <a:pt x="9028" y="1799"/>
                </a:cubicBezTo>
                <a:lnTo>
                  <a:pt x="9028" y="1799"/>
                </a:lnTo>
                <a:cubicBezTo>
                  <a:pt x="9021" y="1801"/>
                  <a:pt x="9014" y="1803"/>
                  <a:pt x="9008" y="1805"/>
                </a:cubicBezTo>
                <a:lnTo>
                  <a:pt x="9008" y="1805"/>
                </a:lnTo>
                <a:cubicBezTo>
                  <a:pt x="8988" y="1811"/>
                  <a:pt x="8967" y="1816"/>
                  <a:pt x="8946" y="1822"/>
                </a:cubicBezTo>
                <a:lnTo>
                  <a:pt x="8946" y="1822"/>
                </a:lnTo>
                <a:cubicBezTo>
                  <a:pt x="8943" y="1822"/>
                  <a:pt x="8940" y="1823"/>
                  <a:pt x="8938" y="1824"/>
                </a:cubicBezTo>
                <a:lnTo>
                  <a:pt x="8938" y="1824"/>
                </a:lnTo>
                <a:cubicBezTo>
                  <a:pt x="8914" y="1830"/>
                  <a:pt x="8890" y="1837"/>
                  <a:pt x="8867" y="1842"/>
                </a:cubicBezTo>
                <a:lnTo>
                  <a:pt x="8867" y="1842"/>
                </a:lnTo>
                <a:cubicBezTo>
                  <a:pt x="8861" y="1844"/>
                  <a:pt x="8855" y="1846"/>
                  <a:pt x="8848" y="1847"/>
                </a:cubicBezTo>
                <a:lnTo>
                  <a:pt x="8848" y="1847"/>
                </a:lnTo>
                <a:cubicBezTo>
                  <a:pt x="8830" y="1852"/>
                  <a:pt x="8812" y="1856"/>
                  <a:pt x="8793" y="1861"/>
                </a:cubicBezTo>
                <a:lnTo>
                  <a:pt x="8793" y="1861"/>
                </a:lnTo>
                <a:cubicBezTo>
                  <a:pt x="8787" y="1863"/>
                  <a:pt x="8780" y="1865"/>
                  <a:pt x="8774" y="1866"/>
                </a:cubicBezTo>
                <a:lnTo>
                  <a:pt x="8774" y="1866"/>
                </a:lnTo>
                <a:cubicBezTo>
                  <a:pt x="8750" y="1872"/>
                  <a:pt x="8726" y="1878"/>
                  <a:pt x="8702" y="1883"/>
                </a:cubicBezTo>
                <a:lnTo>
                  <a:pt x="8702" y="1883"/>
                </a:lnTo>
                <a:cubicBezTo>
                  <a:pt x="8700" y="1884"/>
                  <a:pt x="8698" y="1885"/>
                  <a:pt x="8697" y="1885"/>
                </a:cubicBezTo>
                <a:lnTo>
                  <a:pt x="8697" y="1885"/>
                </a:lnTo>
                <a:cubicBezTo>
                  <a:pt x="8674" y="1890"/>
                  <a:pt x="8652" y="1896"/>
                  <a:pt x="8629" y="1901"/>
                </a:cubicBezTo>
                <a:lnTo>
                  <a:pt x="8629" y="1901"/>
                </a:lnTo>
                <a:cubicBezTo>
                  <a:pt x="8622" y="1902"/>
                  <a:pt x="8615" y="1904"/>
                  <a:pt x="8608" y="1906"/>
                </a:cubicBezTo>
                <a:lnTo>
                  <a:pt x="8608" y="1906"/>
                </a:lnTo>
                <a:cubicBezTo>
                  <a:pt x="8589" y="1910"/>
                  <a:pt x="8570" y="1914"/>
                  <a:pt x="8551" y="1919"/>
                </a:cubicBezTo>
                <a:lnTo>
                  <a:pt x="8551" y="1919"/>
                </a:lnTo>
                <a:cubicBezTo>
                  <a:pt x="8545" y="1920"/>
                  <a:pt x="8539" y="1922"/>
                  <a:pt x="8533" y="1923"/>
                </a:cubicBezTo>
                <a:lnTo>
                  <a:pt x="8533" y="1923"/>
                </a:lnTo>
                <a:cubicBezTo>
                  <a:pt x="8508" y="1928"/>
                  <a:pt x="8484" y="1933"/>
                  <a:pt x="8459" y="1939"/>
                </a:cubicBezTo>
                <a:lnTo>
                  <a:pt x="8459" y="1939"/>
                </a:lnTo>
                <a:cubicBezTo>
                  <a:pt x="8454" y="1940"/>
                  <a:pt x="8448" y="1941"/>
                  <a:pt x="8444" y="1942"/>
                </a:cubicBezTo>
                <a:lnTo>
                  <a:pt x="8444" y="1942"/>
                </a:lnTo>
                <a:cubicBezTo>
                  <a:pt x="8423" y="1946"/>
                  <a:pt x="8403" y="1950"/>
                  <a:pt x="8383" y="1955"/>
                </a:cubicBezTo>
                <a:lnTo>
                  <a:pt x="8383" y="1955"/>
                </a:lnTo>
                <a:cubicBezTo>
                  <a:pt x="8375" y="1956"/>
                  <a:pt x="8369" y="1958"/>
                  <a:pt x="8361" y="1960"/>
                </a:cubicBezTo>
                <a:lnTo>
                  <a:pt x="8361" y="1960"/>
                </a:lnTo>
                <a:cubicBezTo>
                  <a:pt x="8340" y="1964"/>
                  <a:pt x="8318" y="1968"/>
                  <a:pt x="8297" y="1973"/>
                </a:cubicBezTo>
                <a:lnTo>
                  <a:pt x="8297" y="1973"/>
                </a:lnTo>
                <a:cubicBezTo>
                  <a:pt x="8293" y="1973"/>
                  <a:pt x="8289" y="1974"/>
                  <a:pt x="8284" y="1975"/>
                </a:cubicBezTo>
                <a:lnTo>
                  <a:pt x="8284" y="1975"/>
                </a:lnTo>
                <a:cubicBezTo>
                  <a:pt x="8259" y="1980"/>
                  <a:pt x="8234" y="1985"/>
                  <a:pt x="8209" y="1990"/>
                </a:cubicBezTo>
                <a:lnTo>
                  <a:pt x="8209" y="1990"/>
                </a:lnTo>
                <a:cubicBezTo>
                  <a:pt x="8202" y="1991"/>
                  <a:pt x="8195" y="1993"/>
                  <a:pt x="8188" y="1994"/>
                </a:cubicBezTo>
                <a:lnTo>
                  <a:pt x="8188" y="1994"/>
                </a:lnTo>
                <a:cubicBezTo>
                  <a:pt x="8169" y="1997"/>
                  <a:pt x="8149" y="2001"/>
                  <a:pt x="8129" y="2004"/>
                </a:cubicBezTo>
                <a:lnTo>
                  <a:pt x="8129" y="2004"/>
                </a:lnTo>
                <a:cubicBezTo>
                  <a:pt x="8122" y="2006"/>
                  <a:pt x="8115" y="2007"/>
                  <a:pt x="8107" y="2009"/>
                </a:cubicBezTo>
                <a:lnTo>
                  <a:pt x="8107" y="2009"/>
                </a:lnTo>
                <a:cubicBezTo>
                  <a:pt x="8081" y="2013"/>
                  <a:pt x="8056" y="2018"/>
                  <a:pt x="8029" y="2023"/>
                </a:cubicBezTo>
                <a:lnTo>
                  <a:pt x="8029" y="2023"/>
                </a:lnTo>
                <a:cubicBezTo>
                  <a:pt x="8028" y="2023"/>
                  <a:pt x="8027" y="2023"/>
                  <a:pt x="8025" y="2024"/>
                </a:cubicBezTo>
                <a:lnTo>
                  <a:pt x="8025" y="2024"/>
                </a:lnTo>
                <a:cubicBezTo>
                  <a:pt x="8001" y="2028"/>
                  <a:pt x="7976" y="2032"/>
                  <a:pt x="7951" y="2036"/>
                </a:cubicBezTo>
                <a:lnTo>
                  <a:pt x="7951" y="2036"/>
                </a:lnTo>
                <a:cubicBezTo>
                  <a:pt x="7944" y="2037"/>
                  <a:pt x="7936" y="2039"/>
                  <a:pt x="7928" y="2040"/>
                </a:cubicBezTo>
                <a:lnTo>
                  <a:pt x="7928" y="2040"/>
                </a:lnTo>
                <a:cubicBezTo>
                  <a:pt x="7908" y="2044"/>
                  <a:pt x="7888" y="2047"/>
                  <a:pt x="7867" y="2050"/>
                </a:cubicBezTo>
                <a:lnTo>
                  <a:pt x="7867" y="2050"/>
                </a:lnTo>
                <a:cubicBezTo>
                  <a:pt x="7861" y="2051"/>
                  <a:pt x="7854" y="2052"/>
                  <a:pt x="7847" y="2053"/>
                </a:cubicBezTo>
                <a:lnTo>
                  <a:pt x="7847" y="2053"/>
                </a:lnTo>
                <a:cubicBezTo>
                  <a:pt x="7821" y="2058"/>
                  <a:pt x="7795" y="2062"/>
                  <a:pt x="7769" y="2065"/>
                </a:cubicBezTo>
                <a:lnTo>
                  <a:pt x="7769" y="2065"/>
                </a:lnTo>
                <a:cubicBezTo>
                  <a:pt x="7763" y="2067"/>
                  <a:pt x="7757" y="2067"/>
                  <a:pt x="7752" y="2068"/>
                </a:cubicBezTo>
                <a:lnTo>
                  <a:pt x="7752" y="2068"/>
                </a:lnTo>
                <a:cubicBezTo>
                  <a:pt x="7730" y="2071"/>
                  <a:pt x="7709" y="2075"/>
                  <a:pt x="7688" y="2078"/>
                </a:cubicBezTo>
                <a:lnTo>
                  <a:pt x="7688" y="2078"/>
                </a:lnTo>
                <a:cubicBezTo>
                  <a:pt x="7680" y="2079"/>
                  <a:pt x="7671" y="2080"/>
                  <a:pt x="7663" y="2081"/>
                </a:cubicBezTo>
                <a:lnTo>
                  <a:pt x="7663" y="2081"/>
                </a:lnTo>
                <a:cubicBezTo>
                  <a:pt x="7641" y="2085"/>
                  <a:pt x="7619" y="2088"/>
                  <a:pt x="7597" y="2091"/>
                </a:cubicBezTo>
                <a:lnTo>
                  <a:pt x="7597" y="2091"/>
                </a:lnTo>
                <a:cubicBezTo>
                  <a:pt x="7591" y="2092"/>
                  <a:pt x="7587" y="2093"/>
                  <a:pt x="7581" y="2093"/>
                </a:cubicBezTo>
                <a:lnTo>
                  <a:pt x="7581" y="2093"/>
                </a:lnTo>
                <a:cubicBezTo>
                  <a:pt x="7555" y="2097"/>
                  <a:pt x="7528" y="2101"/>
                  <a:pt x="7502" y="2104"/>
                </a:cubicBezTo>
                <a:lnTo>
                  <a:pt x="7502" y="2104"/>
                </a:lnTo>
                <a:cubicBezTo>
                  <a:pt x="7494" y="2105"/>
                  <a:pt x="7486" y="2106"/>
                  <a:pt x="7478" y="2107"/>
                </a:cubicBezTo>
                <a:lnTo>
                  <a:pt x="7478" y="2107"/>
                </a:lnTo>
                <a:cubicBezTo>
                  <a:pt x="7458" y="2110"/>
                  <a:pt x="7438" y="2112"/>
                  <a:pt x="7418" y="2115"/>
                </a:cubicBezTo>
                <a:lnTo>
                  <a:pt x="7418" y="2115"/>
                </a:lnTo>
                <a:cubicBezTo>
                  <a:pt x="7410" y="2116"/>
                  <a:pt x="7403" y="2116"/>
                  <a:pt x="7396" y="2118"/>
                </a:cubicBezTo>
                <a:lnTo>
                  <a:pt x="7396" y="2118"/>
                </a:lnTo>
                <a:cubicBezTo>
                  <a:pt x="7345" y="2124"/>
                  <a:pt x="7294" y="2130"/>
                  <a:pt x="7243" y="2136"/>
                </a:cubicBezTo>
                <a:lnTo>
                  <a:pt x="7243" y="2136"/>
                </a:lnTo>
                <a:lnTo>
                  <a:pt x="7242" y="2136"/>
                </a:lnTo>
                <a:lnTo>
                  <a:pt x="7242" y="2136"/>
                </a:lnTo>
                <a:cubicBezTo>
                  <a:pt x="7191" y="2142"/>
                  <a:pt x="7139" y="2147"/>
                  <a:pt x="7087" y="2152"/>
                </a:cubicBezTo>
                <a:lnTo>
                  <a:pt x="7087" y="2152"/>
                </a:lnTo>
                <a:cubicBezTo>
                  <a:pt x="7083" y="2153"/>
                  <a:pt x="7078" y="2154"/>
                  <a:pt x="7074" y="2154"/>
                </a:cubicBezTo>
                <a:lnTo>
                  <a:pt x="7074" y="2154"/>
                </a:lnTo>
                <a:cubicBezTo>
                  <a:pt x="7024" y="2159"/>
                  <a:pt x="6975" y="2164"/>
                  <a:pt x="6925" y="2168"/>
                </a:cubicBezTo>
                <a:lnTo>
                  <a:pt x="6925" y="2168"/>
                </a:lnTo>
                <a:cubicBezTo>
                  <a:pt x="6921" y="2169"/>
                  <a:pt x="6917" y="2169"/>
                  <a:pt x="6913" y="2169"/>
                </a:cubicBezTo>
                <a:lnTo>
                  <a:pt x="6913" y="2169"/>
                </a:lnTo>
                <a:cubicBezTo>
                  <a:pt x="6861" y="2174"/>
                  <a:pt x="6809" y="2178"/>
                  <a:pt x="6756" y="2182"/>
                </a:cubicBezTo>
                <a:lnTo>
                  <a:pt x="6756" y="2182"/>
                </a:lnTo>
                <a:cubicBezTo>
                  <a:pt x="6752" y="2183"/>
                  <a:pt x="6749" y="2183"/>
                  <a:pt x="6744" y="2184"/>
                </a:cubicBezTo>
                <a:lnTo>
                  <a:pt x="6744" y="2184"/>
                </a:lnTo>
                <a:cubicBezTo>
                  <a:pt x="6706" y="2186"/>
                  <a:pt x="6666" y="2189"/>
                  <a:pt x="6627" y="2192"/>
                </a:cubicBezTo>
                <a:lnTo>
                  <a:pt x="6627" y="2192"/>
                </a:lnTo>
                <a:cubicBezTo>
                  <a:pt x="6626" y="2192"/>
                  <a:pt x="6625" y="2192"/>
                  <a:pt x="6624" y="2192"/>
                </a:cubicBezTo>
                <a:lnTo>
                  <a:pt x="6624" y="2192"/>
                </a:lnTo>
                <a:cubicBezTo>
                  <a:pt x="6584" y="2195"/>
                  <a:pt x="6544" y="2198"/>
                  <a:pt x="6504" y="2200"/>
                </a:cubicBezTo>
                <a:lnTo>
                  <a:pt x="6504" y="2200"/>
                </a:lnTo>
                <a:cubicBezTo>
                  <a:pt x="6500" y="2201"/>
                  <a:pt x="6496" y="2201"/>
                  <a:pt x="6492" y="2201"/>
                </a:cubicBezTo>
                <a:lnTo>
                  <a:pt x="6492" y="2201"/>
                </a:lnTo>
                <a:cubicBezTo>
                  <a:pt x="6453" y="2204"/>
                  <a:pt x="6415" y="2205"/>
                  <a:pt x="6376" y="2208"/>
                </a:cubicBezTo>
                <a:lnTo>
                  <a:pt x="6376" y="2208"/>
                </a:lnTo>
                <a:cubicBezTo>
                  <a:pt x="6370" y="2208"/>
                  <a:pt x="6365" y="2208"/>
                  <a:pt x="6359" y="2208"/>
                </a:cubicBezTo>
                <a:lnTo>
                  <a:pt x="6359" y="2208"/>
                </a:lnTo>
                <a:cubicBezTo>
                  <a:pt x="6320" y="2211"/>
                  <a:pt x="6282" y="2212"/>
                  <a:pt x="6244" y="2214"/>
                </a:cubicBezTo>
                <a:lnTo>
                  <a:pt x="6244" y="2214"/>
                </a:lnTo>
                <a:cubicBezTo>
                  <a:pt x="6238" y="2214"/>
                  <a:pt x="6232" y="2214"/>
                  <a:pt x="6225" y="2215"/>
                </a:cubicBezTo>
                <a:lnTo>
                  <a:pt x="6225" y="2215"/>
                </a:lnTo>
                <a:cubicBezTo>
                  <a:pt x="6191" y="2216"/>
                  <a:pt x="6155" y="2217"/>
                  <a:pt x="6121" y="2219"/>
                </a:cubicBezTo>
                <a:lnTo>
                  <a:pt x="6121" y="2219"/>
                </a:lnTo>
                <a:cubicBezTo>
                  <a:pt x="6119" y="2219"/>
                  <a:pt x="6117" y="2219"/>
                  <a:pt x="6115" y="2219"/>
                </a:cubicBezTo>
                <a:lnTo>
                  <a:pt x="6115" y="2219"/>
                </a:lnTo>
                <a:cubicBezTo>
                  <a:pt x="6082" y="2220"/>
                  <a:pt x="6047" y="2221"/>
                  <a:pt x="6013" y="2222"/>
                </a:cubicBezTo>
                <a:lnTo>
                  <a:pt x="6013" y="2222"/>
                </a:lnTo>
                <a:cubicBezTo>
                  <a:pt x="6007" y="2222"/>
                  <a:pt x="6002" y="2222"/>
                  <a:pt x="5995" y="2223"/>
                </a:cubicBezTo>
                <a:lnTo>
                  <a:pt x="5995" y="2223"/>
                </a:lnTo>
                <a:cubicBezTo>
                  <a:pt x="5961" y="2224"/>
                  <a:pt x="5926" y="2225"/>
                  <a:pt x="5891" y="2225"/>
                </a:cubicBezTo>
                <a:lnTo>
                  <a:pt x="5891" y="2225"/>
                </a:lnTo>
                <a:cubicBezTo>
                  <a:pt x="5885" y="2225"/>
                  <a:pt x="5880" y="2225"/>
                  <a:pt x="5874" y="2225"/>
                </a:cubicBezTo>
                <a:lnTo>
                  <a:pt x="5874" y="2225"/>
                </a:lnTo>
                <a:cubicBezTo>
                  <a:pt x="5839" y="2226"/>
                  <a:pt x="5804" y="2226"/>
                  <a:pt x="5768" y="2227"/>
                </a:cubicBezTo>
                <a:lnTo>
                  <a:pt x="5768" y="2227"/>
                </a:lnTo>
                <a:cubicBezTo>
                  <a:pt x="5767" y="2227"/>
                  <a:pt x="5767" y="2227"/>
                  <a:pt x="5766" y="2227"/>
                </a:cubicBezTo>
                <a:lnTo>
                  <a:pt x="5766" y="2227"/>
                </a:lnTo>
                <a:cubicBezTo>
                  <a:pt x="5707" y="2227"/>
                  <a:pt x="5647" y="2228"/>
                  <a:pt x="5588" y="2228"/>
                </a:cubicBezTo>
                <a:lnTo>
                  <a:pt x="5573" y="2228"/>
                </a:lnTo>
                <a:lnTo>
                  <a:pt x="5573" y="2228"/>
                </a:lnTo>
                <a:cubicBezTo>
                  <a:pt x="5514" y="2228"/>
                  <a:pt x="5454" y="2228"/>
                  <a:pt x="5394" y="2227"/>
                </a:cubicBezTo>
                <a:lnTo>
                  <a:pt x="5394" y="2227"/>
                </a:lnTo>
                <a:cubicBezTo>
                  <a:pt x="5370" y="2227"/>
                  <a:pt x="5346" y="2226"/>
                  <a:pt x="5323" y="2226"/>
                </a:cubicBezTo>
                <a:lnTo>
                  <a:pt x="5323" y="2226"/>
                </a:lnTo>
                <a:cubicBezTo>
                  <a:pt x="5322" y="2226"/>
                  <a:pt x="5320" y="2226"/>
                  <a:pt x="5319" y="2226"/>
                </a:cubicBezTo>
                <a:lnTo>
                  <a:pt x="5319" y="2226"/>
                </a:lnTo>
                <a:cubicBezTo>
                  <a:pt x="5288" y="2225"/>
                  <a:pt x="5257" y="2225"/>
                  <a:pt x="5227" y="2224"/>
                </a:cubicBezTo>
                <a:lnTo>
                  <a:pt x="5227" y="2224"/>
                </a:lnTo>
                <a:cubicBezTo>
                  <a:pt x="5219" y="2224"/>
                  <a:pt x="5212" y="2224"/>
                  <a:pt x="5204" y="2224"/>
                </a:cubicBezTo>
                <a:lnTo>
                  <a:pt x="5204" y="2224"/>
                </a:lnTo>
                <a:cubicBezTo>
                  <a:pt x="5172" y="2223"/>
                  <a:pt x="5141" y="2222"/>
                  <a:pt x="5110" y="2221"/>
                </a:cubicBezTo>
                <a:lnTo>
                  <a:pt x="5110" y="2221"/>
                </a:lnTo>
                <a:cubicBezTo>
                  <a:pt x="5109" y="2221"/>
                  <a:pt x="5108" y="2221"/>
                  <a:pt x="5107" y="2221"/>
                </a:cubicBezTo>
                <a:lnTo>
                  <a:pt x="5107" y="2221"/>
                </a:lnTo>
                <a:cubicBezTo>
                  <a:pt x="5077" y="2220"/>
                  <a:pt x="5046" y="2219"/>
                  <a:pt x="5015" y="2218"/>
                </a:cubicBezTo>
                <a:lnTo>
                  <a:pt x="5015" y="2218"/>
                </a:lnTo>
                <a:cubicBezTo>
                  <a:pt x="5008" y="2217"/>
                  <a:pt x="5001" y="2217"/>
                  <a:pt x="4993" y="2217"/>
                </a:cubicBezTo>
                <a:lnTo>
                  <a:pt x="4993" y="2217"/>
                </a:lnTo>
                <a:cubicBezTo>
                  <a:pt x="4962" y="2216"/>
                  <a:pt x="4931" y="2215"/>
                  <a:pt x="4900" y="2214"/>
                </a:cubicBezTo>
                <a:lnTo>
                  <a:pt x="4900" y="2214"/>
                </a:lnTo>
                <a:cubicBezTo>
                  <a:pt x="4899" y="2214"/>
                  <a:pt x="4899" y="2213"/>
                  <a:pt x="4898" y="2213"/>
                </a:cubicBezTo>
                <a:lnTo>
                  <a:pt x="4898" y="2213"/>
                </a:lnTo>
                <a:cubicBezTo>
                  <a:pt x="4761" y="2207"/>
                  <a:pt x="4627" y="2199"/>
                  <a:pt x="4495" y="2189"/>
                </a:cubicBezTo>
                <a:lnTo>
                  <a:pt x="4495" y="2189"/>
                </a:lnTo>
                <a:cubicBezTo>
                  <a:pt x="4361" y="2179"/>
                  <a:pt x="4228" y="2168"/>
                  <a:pt x="4097" y="2155"/>
                </a:cubicBezTo>
                <a:lnTo>
                  <a:pt x="4097" y="2155"/>
                </a:lnTo>
                <a:lnTo>
                  <a:pt x="4097" y="2155"/>
                </a:lnTo>
                <a:cubicBezTo>
                  <a:pt x="4067" y="2152"/>
                  <a:pt x="4036" y="2148"/>
                  <a:pt x="4006" y="2145"/>
                </a:cubicBezTo>
                <a:lnTo>
                  <a:pt x="4006" y="2145"/>
                </a:lnTo>
                <a:cubicBezTo>
                  <a:pt x="4000" y="2145"/>
                  <a:pt x="3993" y="2144"/>
                  <a:pt x="3988" y="2143"/>
                </a:cubicBezTo>
                <a:lnTo>
                  <a:pt x="3988" y="2143"/>
                </a:lnTo>
                <a:cubicBezTo>
                  <a:pt x="3958" y="2140"/>
                  <a:pt x="3928" y="2136"/>
                  <a:pt x="3898" y="2133"/>
                </a:cubicBezTo>
                <a:lnTo>
                  <a:pt x="3898" y="2133"/>
                </a:lnTo>
                <a:cubicBezTo>
                  <a:pt x="3897" y="2133"/>
                  <a:pt x="3895" y="2132"/>
                  <a:pt x="3894" y="2132"/>
                </a:cubicBezTo>
                <a:lnTo>
                  <a:pt x="3894" y="2132"/>
                </a:lnTo>
                <a:cubicBezTo>
                  <a:pt x="3865" y="2130"/>
                  <a:pt x="3837" y="2126"/>
                  <a:pt x="3809" y="2122"/>
                </a:cubicBezTo>
                <a:lnTo>
                  <a:pt x="3809" y="2122"/>
                </a:lnTo>
                <a:cubicBezTo>
                  <a:pt x="3803" y="2121"/>
                  <a:pt x="3796" y="2121"/>
                  <a:pt x="3789" y="2120"/>
                </a:cubicBezTo>
                <a:lnTo>
                  <a:pt x="3789" y="2120"/>
                </a:lnTo>
                <a:cubicBezTo>
                  <a:pt x="3761" y="2116"/>
                  <a:pt x="3732" y="2112"/>
                  <a:pt x="3704" y="2109"/>
                </a:cubicBezTo>
                <a:lnTo>
                  <a:pt x="3704" y="2109"/>
                </a:lnTo>
                <a:cubicBezTo>
                  <a:pt x="3700" y="2108"/>
                  <a:pt x="3695" y="2108"/>
                  <a:pt x="3691" y="2107"/>
                </a:cubicBezTo>
                <a:lnTo>
                  <a:pt x="3691" y="2107"/>
                </a:lnTo>
                <a:cubicBezTo>
                  <a:pt x="3663" y="2104"/>
                  <a:pt x="3636" y="2100"/>
                  <a:pt x="3608" y="2096"/>
                </a:cubicBezTo>
                <a:lnTo>
                  <a:pt x="3608" y="2096"/>
                </a:lnTo>
                <a:cubicBezTo>
                  <a:pt x="3603" y="2095"/>
                  <a:pt x="3598" y="2094"/>
                  <a:pt x="3593" y="2094"/>
                </a:cubicBezTo>
                <a:lnTo>
                  <a:pt x="3593" y="2094"/>
                </a:lnTo>
                <a:cubicBezTo>
                  <a:pt x="3563" y="2090"/>
                  <a:pt x="3534" y="2085"/>
                  <a:pt x="3504" y="2081"/>
                </a:cubicBezTo>
                <a:lnTo>
                  <a:pt x="3504" y="2081"/>
                </a:lnTo>
                <a:cubicBezTo>
                  <a:pt x="3498" y="2080"/>
                  <a:pt x="3492" y="2079"/>
                  <a:pt x="3486" y="2078"/>
                </a:cubicBezTo>
                <a:lnTo>
                  <a:pt x="3486" y="2078"/>
                </a:lnTo>
                <a:cubicBezTo>
                  <a:pt x="3426" y="2069"/>
                  <a:pt x="3365" y="2060"/>
                  <a:pt x="3306" y="2050"/>
                </a:cubicBezTo>
                <a:lnTo>
                  <a:pt x="3306" y="2050"/>
                </a:lnTo>
                <a:cubicBezTo>
                  <a:pt x="3301" y="2049"/>
                  <a:pt x="3296" y="2048"/>
                  <a:pt x="3291" y="2047"/>
                </a:cubicBezTo>
                <a:lnTo>
                  <a:pt x="3291" y="2047"/>
                </a:lnTo>
                <a:cubicBezTo>
                  <a:pt x="3259" y="2042"/>
                  <a:pt x="3228" y="2036"/>
                  <a:pt x="3197" y="2031"/>
                </a:cubicBezTo>
                <a:lnTo>
                  <a:pt x="3197" y="2031"/>
                </a:lnTo>
                <a:cubicBezTo>
                  <a:pt x="3192" y="2030"/>
                  <a:pt x="3187" y="2029"/>
                  <a:pt x="3182" y="2029"/>
                </a:cubicBezTo>
                <a:lnTo>
                  <a:pt x="3182" y="2029"/>
                </a:lnTo>
                <a:cubicBezTo>
                  <a:pt x="3151" y="2023"/>
                  <a:pt x="3119" y="2017"/>
                  <a:pt x="3088" y="2011"/>
                </a:cubicBezTo>
                <a:lnTo>
                  <a:pt x="3088" y="2011"/>
                </a:lnTo>
                <a:cubicBezTo>
                  <a:pt x="3085" y="2011"/>
                  <a:pt x="3081" y="2010"/>
                  <a:pt x="3078" y="2009"/>
                </a:cubicBezTo>
                <a:lnTo>
                  <a:pt x="3078" y="2009"/>
                </a:lnTo>
                <a:cubicBezTo>
                  <a:pt x="3047" y="2003"/>
                  <a:pt x="3015" y="1997"/>
                  <a:pt x="2983" y="1991"/>
                </a:cubicBezTo>
                <a:lnTo>
                  <a:pt x="2983" y="1991"/>
                </a:lnTo>
                <a:cubicBezTo>
                  <a:pt x="2982" y="1991"/>
                  <a:pt x="2981" y="1991"/>
                  <a:pt x="2980" y="1990"/>
                </a:cubicBezTo>
                <a:lnTo>
                  <a:pt x="2980" y="1990"/>
                </a:lnTo>
                <a:cubicBezTo>
                  <a:pt x="2948" y="1984"/>
                  <a:pt x="2917" y="1978"/>
                  <a:pt x="2886" y="1971"/>
                </a:cubicBezTo>
                <a:lnTo>
                  <a:pt x="2886" y="1971"/>
                </a:lnTo>
                <a:cubicBezTo>
                  <a:pt x="2882" y="1971"/>
                  <a:pt x="2877" y="1970"/>
                  <a:pt x="2873" y="1969"/>
                </a:cubicBezTo>
                <a:lnTo>
                  <a:pt x="2873" y="1969"/>
                </a:lnTo>
                <a:cubicBezTo>
                  <a:pt x="2838" y="1961"/>
                  <a:pt x="2804" y="1954"/>
                  <a:pt x="2770" y="1947"/>
                </a:cubicBezTo>
                <a:lnTo>
                  <a:pt x="2770" y="1947"/>
                </a:lnTo>
                <a:cubicBezTo>
                  <a:pt x="2766" y="1946"/>
                  <a:pt x="2762" y="1945"/>
                  <a:pt x="2758" y="1944"/>
                </a:cubicBezTo>
                <a:lnTo>
                  <a:pt x="2758" y="1944"/>
                </a:lnTo>
                <a:cubicBezTo>
                  <a:pt x="2724" y="1937"/>
                  <a:pt x="2690" y="1929"/>
                  <a:pt x="2656" y="1922"/>
                </a:cubicBezTo>
                <a:lnTo>
                  <a:pt x="2656" y="1922"/>
                </a:lnTo>
                <a:cubicBezTo>
                  <a:pt x="2653" y="1920"/>
                  <a:pt x="2648" y="1920"/>
                  <a:pt x="2645" y="1919"/>
                </a:cubicBezTo>
                <a:lnTo>
                  <a:pt x="2645" y="1919"/>
                </a:lnTo>
                <a:cubicBezTo>
                  <a:pt x="2611" y="1911"/>
                  <a:pt x="2577" y="1903"/>
                  <a:pt x="2544" y="1895"/>
                </a:cubicBezTo>
                <a:lnTo>
                  <a:pt x="2544" y="1895"/>
                </a:lnTo>
                <a:cubicBezTo>
                  <a:pt x="2540" y="1894"/>
                  <a:pt x="2537" y="1893"/>
                  <a:pt x="2534" y="1893"/>
                </a:cubicBezTo>
                <a:lnTo>
                  <a:pt x="2534" y="1893"/>
                </a:lnTo>
                <a:cubicBezTo>
                  <a:pt x="2500" y="1885"/>
                  <a:pt x="2467" y="1876"/>
                  <a:pt x="2433" y="1868"/>
                </a:cubicBezTo>
                <a:lnTo>
                  <a:pt x="2433" y="1868"/>
                </a:lnTo>
                <a:cubicBezTo>
                  <a:pt x="2430" y="1867"/>
                  <a:pt x="2427" y="1866"/>
                  <a:pt x="2423" y="1865"/>
                </a:cubicBezTo>
                <a:lnTo>
                  <a:pt x="2423" y="1865"/>
                </a:lnTo>
                <a:cubicBezTo>
                  <a:pt x="2402" y="1859"/>
                  <a:pt x="2380" y="1853"/>
                  <a:pt x="2358" y="1848"/>
                </a:cubicBezTo>
                <a:lnTo>
                  <a:pt x="2358" y="1848"/>
                </a:lnTo>
                <a:lnTo>
                  <a:pt x="2357" y="1848"/>
                </a:lnTo>
                <a:lnTo>
                  <a:pt x="2357" y="1848"/>
                </a:lnTo>
                <a:cubicBezTo>
                  <a:pt x="2337" y="1842"/>
                  <a:pt x="2316" y="1837"/>
                  <a:pt x="2296" y="1831"/>
                </a:cubicBezTo>
                <a:lnTo>
                  <a:pt x="2296" y="1831"/>
                </a:lnTo>
                <a:cubicBezTo>
                  <a:pt x="2290" y="1829"/>
                  <a:pt x="2284" y="1828"/>
                  <a:pt x="2278" y="1827"/>
                </a:cubicBezTo>
                <a:lnTo>
                  <a:pt x="2278" y="1827"/>
                </a:lnTo>
                <a:cubicBezTo>
                  <a:pt x="2263" y="1822"/>
                  <a:pt x="2247" y="1818"/>
                  <a:pt x="2232" y="1813"/>
                </a:cubicBezTo>
                <a:lnTo>
                  <a:pt x="2232" y="1813"/>
                </a:lnTo>
                <a:cubicBezTo>
                  <a:pt x="2226" y="1812"/>
                  <a:pt x="2220" y="1810"/>
                  <a:pt x="2213" y="1808"/>
                </a:cubicBezTo>
                <a:lnTo>
                  <a:pt x="2213" y="1808"/>
                </a:lnTo>
                <a:cubicBezTo>
                  <a:pt x="2196" y="1803"/>
                  <a:pt x="2177" y="1798"/>
                  <a:pt x="2160" y="1793"/>
                </a:cubicBezTo>
                <a:lnTo>
                  <a:pt x="2160" y="1793"/>
                </a:lnTo>
                <a:cubicBezTo>
                  <a:pt x="2157" y="1792"/>
                  <a:pt x="2155" y="1791"/>
                  <a:pt x="2152" y="1791"/>
                </a:cubicBezTo>
                <a:lnTo>
                  <a:pt x="2152" y="1791"/>
                </a:lnTo>
                <a:cubicBezTo>
                  <a:pt x="2132" y="1785"/>
                  <a:pt x="2112" y="1779"/>
                  <a:pt x="2091" y="1772"/>
                </a:cubicBezTo>
                <a:lnTo>
                  <a:pt x="2091" y="1772"/>
                </a:lnTo>
                <a:cubicBezTo>
                  <a:pt x="2086" y="1771"/>
                  <a:pt x="2080" y="1769"/>
                  <a:pt x="2075" y="1768"/>
                </a:cubicBezTo>
                <a:lnTo>
                  <a:pt x="2075" y="1768"/>
                </a:lnTo>
                <a:cubicBezTo>
                  <a:pt x="2061" y="1763"/>
                  <a:pt x="2045" y="1759"/>
                  <a:pt x="2031" y="1754"/>
                </a:cubicBezTo>
                <a:lnTo>
                  <a:pt x="2031" y="1754"/>
                </a:lnTo>
                <a:cubicBezTo>
                  <a:pt x="2024" y="1752"/>
                  <a:pt x="2018" y="1750"/>
                  <a:pt x="2012" y="1748"/>
                </a:cubicBezTo>
                <a:lnTo>
                  <a:pt x="2012" y="1748"/>
                </a:lnTo>
                <a:cubicBezTo>
                  <a:pt x="1996" y="1744"/>
                  <a:pt x="1982" y="1739"/>
                  <a:pt x="1966" y="1734"/>
                </a:cubicBezTo>
                <a:lnTo>
                  <a:pt x="1966" y="1734"/>
                </a:lnTo>
                <a:cubicBezTo>
                  <a:pt x="1962" y="1732"/>
                  <a:pt x="1957" y="1731"/>
                  <a:pt x="1953" y="1729"/>
                </a:cubicBezTo>
                <a:lnTo>
                  <a:pt x="1953" y="1729"/>
                </a:lnTo>
                <a:cubicBezTo>
                  <a:pt x="1933" y="1723"/>
                  <a:pt x="1914" y="1717"/>
                  <a:pt x="1894" y="1711"/>
                </a:cubicBezTo>
                <a:lnTo>
                  <a:pt x="1894" y="1711"/>
                </a:lnTo>
                <a:cubicBezTo>
                  <a:pt x="1888" y="1708"/>
                  <a:pt x="1883" y="1707"/>
                  <a:pt x="1877" y="1705"/>
                </a:cubicBezTo>
                <a:lnTo>
                  <a:pt x="1877" y="1705"/>
                </a:lnTo>
                <a:cubicBezTo>
                  <a:pt x="1865" y="1701"/>
                  <a:pt x="1854" y="1697"/>
                  <a:pt x="1843" y="1693"/>
                </a:cubicBezTo>
                <a:lnTo>
                  <a:pt x="1843" y="1693"/>
                </a:lnTo>
                <a:cubicBezTo>
                  <a:pt x="1836" y="1691"/>
                  <a:pt x="1830" y="1689"/>
                  <a:pt x="1823" y="1687"/>
                </a:cubicBezTo>
                <a:lnTo>
                  <a:pt x="1823" y="1687"/>
                </a:lnTo>
                <a:cubicBezTo>
                  <a:pt x="1813" y="1683"/>
                  <a:pt x="1802" y="1679"/>
                  <a:pt x="1792" y="1676"/>
                </a:cubicBezTo>
                <a:lnTo>
                  <a:pt x="1792" y="1676"/>
                </a:lnTo>
                <a:cubicBezTo>
                  <a:pt x="1785" y="1673"/>
                  <a:pt x="1778" y="1671"/>
                  <a:pt x="1771" y="1668"/>
                </a:cubicBezTo>
                <a:lnTo>
                  <a:pt x="1771" y="1668"/>
                </a:lnTo>
                <a:cubicBezTo>
                  <a:pt x="1761" y="1665"/>
                  <a:pt x="1751" y="1661"/>
                  <a:pt x="1742" y="1658"/>
                </a:cubicBezTo>
                <a:lnTo>
                  <a:pt x="1742" y="1658"/>
                </a:lnTo>
                <a:cubicBezTo>
                  <a:pt x="1734" y="1656"/>
                  <a:pt x="1728" y="1653"/>
                  <a:pt x="1720" y="1650"/>
                </a:cubicBezTo>
                <a:lnTo>
                  <a:pt x="1720" y="1650"/>
                </a:lnTo>
                <a:cubicBezTo>
                  <a:pt x="1711" y="1647"/>
                  <a:pt x="1701" y="1644"/>
                  <a:pt x="1692" y="1640"/>
                </a:cubicBezTo>
                <a:lnTo>
                  <a:pt x="1692" y="1640"/>
                </a:lnTo>
                <a:cubicBezTo>
                  <a:pt x="1684" y="1637"/>
                  <a:pt x="1677" y="1635"/>
                  <a:pt x="1671" y="1632"/>
                </a:cubicBezTo>
                <a:lnTo>
                  <a:pt x="1671" y="1632"/>
                </a:lnTo>
                <a:cubicBezTo>
                  <a:pt x="1661" y="1628"/>
                  <a:pt x="1651" y="1626"/>
                  <a:pt x="1642" y="1621"/>
                </a:cubicBezTo>
                <a:lnTo>
                  <a:pt x="1642" y="1621"/>
                </a:lnTo>
                <a:cubicBezTo>
                  <a:pt x="1635" y="1619"/>
                  <a:pt x="1628" y="1617"/>
                  <a:pt x="1621" y="1614"/>
                </a:cubicBezTo>
                <a:lnTo>
                  <a:pt x="1621" y="1614"/>
                </a:lnTo>
                <a:cubicBezTo>
                  <a:pt x="1611" y="1610"/>
                  <a:pt x="1602" y="1607"/>
                  <a:pt x="1592" y="1603"/>
                </a:cubicBezTo>
                <a:lnTo>
                  <a:pt x="1592" y="1603"/>
                </a:lnTo>
                <a:cubicBezTo>
                  <a:pt x="1586" y="1600"/>
                  <a:pt x="1579" y="1598"/>
                  <a:pt x="1572" y="1596"/>
                </a:cubicBezTo>
                <a:lnTo>
                  <a:pt x="1572" y="1596"/>
                </a:lnTo>
                <a:cubicBezTo>
                  <a:pt x="1562" y="1592"/>
                  <a:pt x="1552" y="1587"/>
                  <a:pt x="1542" y="1583"/>
                </a:cubicBezTo>
                <a:lnTo>
                  <a:pt x="1542" y="1583"/>
                </a:lnTo>
                <a:cubicBezTo>
                  <a:pt x="1536" y="1581"/>
                  <a:pt x="1531" y="1579"/>
                  <a:pt x="1525" y="1577"/>
                </a:cubicBezTo>
                <a:lnTo>
                  <a:pt x="1525" y="1577"/>
                </a:lnTo>
                <a:cubicBezTo>
                  <a:pt x="1512" y="1572"/>
                  <a:pt x="1498" y="1566"/>
                  <a:pt x="1486" y="1561"/>
                </a:cubicBezTo>
                <a:lnTo>
                  <a:pt x="1486" y="1561"/>
                </a:lnTo>
                <a:cubicBezTo>
                  <a:pt x="1483" y="1560"/>
                  <a:pt x="1480" y="1558"/>
                  <a:pt x="1478" y="1558"/>
                </a:cubicBezTo>
                <a:lnTo>
                  <a:pt x="1478" y="1558"/>
                </a:lnTo>
                <a:cubicBezTo>
                  <a:pt x="1462" y="1552"/>
                  <a:pt x="1447" y="1545"/>
                  <a:pt x="1431" y="1539"/>
                </a:cubicBezTo>
                <a:lnTo>
                  <a:pt x="1431" y="1539"/>
                </a:lnTo>
                <a:cubicBezTo>
                  <a:pt x="1427" y="1537"/>
                  <a:pt x="1422" y="1535"/>
                  <a:pt x="1417" y="1533"/>
                </a:cubicBezTo>
                <a:lnTo>
                  <a:pt x="1417" y="1533"/>
                </a:lnTo>
                <a:cubicBezTo>
                  <a:pt x="1407" y="1528"/>
                  <a:pt x="1396" y="1524"/>
                  <a:pt x="1386" y="1519"/>
                </a:cubicBezTo>
                <a:lnTo>
                  <a:pt x="1386" y="1519"/>
                </a:lnTo>
                <a:cubicBezTo>
                  <a:pt x="1380" y="1517"/>
                  <a:pt x="1374" y="1514"/>
                  <a:pt x="1368" y="1512"/>
                </a:cubicBezTo>
                <a:lnTo>
                  <a:pt x="1368" y="1512"/>
                </a:lnTo>
                <a:cubicBezTo>
                  <a:pt x="1359" y="1507"/>
                  <a:pt x="1350" y="1503"/>
                  <a:pt x="1340" y="1500"/>
                </a:cubicBezTo>
                <a:lnTo>
                  <a:pt x="1340" y="1500"/>
                </a:lnTo>
                <a:cubicBezTo>
                  <a:pt x="1335" y="1497"/>
                  <a:pt x="1328" y="1494"/>
                  <a:pt x="1322" y="1492"/>
                </a:cubicBezTo>
                <a:lnTo>
                  <a:pt x="1322" y="1492"/>
                </a:lnTo>
                <a:cubicBezTo>
                  <a:pt x="1314" y="1487"/>
                  <a:pt x="1305" y="1484"/>
                  <a:pt x="1296" y="1480"/>
                </a:cubicBezTo>
                <a:lnTo>
                  <a:pt x="1296" y="1480"/>
                </a:lnTo>
                <a:cubicBezTo>
                  <a:pt x="1289" y="1477"/>
                  <a:pt x="1284" y="1474"/>
                  <a:pt x="1277" y="1471"/>
                </a:cubicBezTo>
                <a:lnTo>
                  <a:pt x="1277" y="1471"/>
                </a:lnTo>
                <a:cubicBezTo>
                  <a:pt x="1269" y="1467"/>
                  <a:pt x="1260" y="1464"/>
                  <a:pt x="1252" y="1460"/>
                </a:cubicBezTo>
                <a:lnTo>
                  <a:pt x="1252" y="1460"/>
                </a:lnTo>
                <a:cubicBezTo>
                  <a:pt x="1246" y="1457"/>
                  <a:pt x="1239" y="1454"/>
                  <a:pt x="1233" y="1451"/>
                </a:cubicBezTo>
                <a:lnTo>
                  <a:pt x="1233" y="1451"/>
                </a:lnTo>
                <a:cubicBezTo>
                  <a:pt x="1225" y="1447"/>
                  <a:pt x="1217" y="1444"/>
                  <a:pt x="1208" y="1439"/>
                </a:cubicBezTo>
                <a:lnTo>
                  <a:pt x="1208" y="1439"/>
                </a:lnTo>
                <a:cubicBezTo>
                  <a:pt x="1203" y="1436"/>
                  <a:pt x="1196" y="1434"/>
                  <a:pt x="1190" y="1431"/>
                </a:cubicBezTo>
                <a:lnTo>
                  <a:pt x="1190" y="1431"/>
                </a:lnTo>
                <a:cubicBezTo>
                  <a:pt x="1182" y="1426"/>
                  <a:pt x="1173" y="1422"/>
                  <a:pt x="1165" y="1418"/>
                </a:cubicBezTo>
                <a:lnTo>
                  <a:pt x="1165" y="1418"/>
                </a:lnTo>
                <a:cubicBezTo>
                  <a:pt x="1159" y="1416"/>
                  <a:pt x="1154" y="1413"/>
                  <a:pt x="1148" y="1410"/>
                </a:cubicBezTo>
                <a:lnTo>
                  <a:pt x="1148" y="1410"/>
                </a:lnTo>
                <a:cubicBezTo>
                  <a:pt x="1139" y="1406"/>
                  <a:pt x="1130" y="1401"/>
                  <a:pt x="1122" y="1397"/>
                </a:cubicBezTo>
                <a:lnTo>
                  <a:pt x="1122" y="1397"/>
                </a:lnTo>
                <a:cubicBezTo>
                  <a:pt x="1116" y="1395"/>
                  <a:pt x="1112" y="1392"/>
                  <a:pt x="1106" y="1389"/>
                </a:cubicBezTo>
                <a:lnTo>
                  <a:pt x="1106" y="1389"/>
                </a:lnTo>
                <a:cubicBezTo>
                  <a:pt x="1096" y="1384"/>
                  <a:pt x="1086" y="1379"/>
                  <a:pt x="1076" y="1374"/>
                </a:cubicBezTo>
                <a:lnTo>
                  <a:pt x="1076" y="1374"/>
                </a:lnTo>
                <a:cubicBezTo>
                  <a:pt x="1072" y="1372"/>
                  <a:pt x="1069" y="1370"/>
                  <a:pt x="1065" y="1368"/>
                </a:cubicBezTo>
                <a:lnTo>
                  <a:pt x="1065" y="1368"/>
                </a:lnTo>
                <a:cubicBezTo>
                  <a:pt x="1052" y="1361"/>
                  <a:pt x="1038" y="1354"/>
                  <a:pt x="1025" y="1347"/>
                </a:cubicBezTo>
                <a:lnTo>
                  <a:pt x="1025" y="1347"/>
                </a:lnTo>
                <a:cubicBezTo>
                  <a:pt x="1022" y="1345"/>
                  <a:pt x="1017" y="1344"/>
                  <a:pt x="1014" y="1341"/>
                </a:cubicBezTo>
                <a:lnTo>
                  <a:pt x="1014" y="1341"/>
                </a:lnTo>
                <a:cubicBezTo>
                  <a:pt x="1004" y="1336"/>
                  <a:pt x="995" y="1331"/>
                  <a:pt x="986" y="1326"/>
                </a:cubicBezTo>
                <a:lnTo>
                  <a:pt x="986" y="1326"/>
                </a:lnTo>
                <a:cubicBezTo>
                  <a:pt x="981" y="1323"/>
                  <a:pt x="975" y="1321"/>
                  <a:pt x="971" y="1318"/>
                </a:cubicBezTo>
                <a:lnTo>
                  <a:pt x="971" y="1318"/>
                </a:lnTo>
                <a:cubicBezTo>
                  <a:pt x="962" y="1313"/>
                  <a:pt x="955" y="1309"/>
                  <a:pt x="946" y="1304"/>
                </a:cubicBezTo>
                <a:lnTo>
                  <a:pt x="946" y="1304"/>
                </a:lnTo>
                <a:cubicBezTo>
                  <a:pt x="941" y="1301"/>
                  <a:pt x="936" y="1298"/>
                  <a:pt x="931" y="1295"/>
                </a:cubicBezTo>
                <a:lnTo>
                  <a:pt x="931" y="1295"/>
                </a:lnTo>
                <a:cubicBezTo>
                  <a:pt x="923" y="1291"/>
                  <a:pt x="916" y="1287"/>
                  <a:pt x="908" y="1283"/>
                </a:cubicBezTo>
                <a:lnTo>
                  <a:pt x="908" y="1283"/>
                </a:lnTo>
                <a:cubicBezTo>
                  <a:pt x="903" y="1280"/>
                  <a:pt x="898" y="1277"/>
                  <a:pt x="892" y="1273"/>
                </a:cubicBezTo>
                <a:lnTo>
                  <a:pt x="892" y="1273"/>
                </a:lnTo>
                <a:cubicBezTo>
                  <a:pt x="885" y="1269"/>
                  <a:pt x="878" y="1265"/>
                  <a:pt x="871" y="1261"/>
                </a:cubicBezTo>
                <a:lnTo>
                  <a:pt x="871" y="1261"/>
                </a:lnTo>
                <a:cubicBezTo>
                  <a:pt x="865" y="1258"/>
                  <a:pt x="860" y="1254"/>
                  <a:pt x="855" y="1251"/>
                </a:cubicBezTo>
                <a:lnTo>
                  <a:pt x="855" y="1251"/>
                </a:lnTo>
                <a:cubicBezTo>
                  <a:pt x="848" y="1247"/>
                  <a:pt x="841" y="1243"/>
                  <a:pt x="834" y="1239"/>
                </a:cubicBezTo>
                <a:lnTo>
                  <a:pt x="834" y="1239"/>
                </a:lnTo>
                <a:cubicBezTo>
                  <a:pt x="828" y="1235"/>
                  <a:pt x="823" y="1232"/>
                  <a:pt x="818" y="1229"/>
                </a:cubicBezTo>
                <a:lnTo>
                  <a:pt x="818" y="1229"/>
                </a:lnTo>
                <a:cubicBezTo>
                  <a:pt x="811" y="1224"/>
                  <a:pt x="804" y="1220"/>
                  <a:pt x="797" y="1216"/>
                </a:cubicBezTo>
                <a:lnTo>
                  <a:pt x="797" y="1216"/>
                </a:lnTo>
                <a:cubicBezTo>
                  <a:pt x="792" y="1213"/>
                  <a:pt x="787" y="1210"/>
                  <a:pt x="782" y="1207"/>
                </a:cubicBezTo>
                <a:lnTo>
                  <a:pt x="782" y="1207"/>
                </a:lnTo>
                <a:cubicBezTo>
                  <a:pt x="775" y="1202"/>
                  <a:pt x="768" y="1197"/>
                  <a:pt x="761" y="1193"/>
                </a:cubicBezTo>
                <a:lnTo>
                  <a:pt x="761" y="1193"/>
                </a:lnTo>
                <a:cubicBezTo>
                  <a:pt x="756" y="1190"/>
                  <a:pt x="751" y="1187"/>
                  <a:pt x="747" y="1184"/>
                </a:cubicBezTo>
                <a:lnTo>
                  <a:pt x="747" y="1184"/>
                </a:lnTo>
                <a:cubicBezTo>
                  <a:pt x="739" y="1179"/>
                  <a:pt x="731" y="1174"/>
                  <a:pt x="724" y="1169"/>
                </a:cubicBezTo>
                <a:lnTo>
                  <a:pt x="724" y="1169"/>
                </a:lnTo>
                <a:cubicBezTo>
                  <a:pt x="720" y="1166"/>
                  <a:pt x="716" y="1164"/>
                  <a:pt x="713" y="1162"/>
                </a:cubicBezTo>
                <a:lnTo>
                  <a:pt x="713" y="1162"/>
                </a:lnTo>
                <a:cubicBezTo>
                  <a:pt x="701" y="1154"/>
                  <a:pt x="690" y="1146"/>
                  <a:pt x="679" y="1139"/>
                </a:cubicBezTo>
                <a:lnTo>
                  <a:pt x="679" y="1139"/>
                </a:lnTo>
                <a:cubicBezTo>
                  <a:pt x="677" y="1137"/>
                  <a:pt x="675" y="1136"/>
                  <a:pt x="673" y="1134"/>
                </a:cubicBezTo>
                <a:lnTo>
                  <a:pt x="673" y="1134"/>
                </a:lnTo>
                <a:cubicBezTo>
                  <a:pt x="665" y="1128"/>
                  <a:pt x="655" y="1122"/>
                  <a:pt x="647" y="1116"/>
                </a:cubicBezTo>
                <a:lnTo>
                  <a:pt x="647" y="1116"/>
                </a:lnTo>
                <a:cubicBezTo>
                  <a:pt x="643" y="1113"/>
                  <a:pt x="639" y="1110"/>
                  <a:pt x="635" y="1107"/>
                </a:cubicBezTo>
                <a:lnTo>
                  <a:pt x="635" y="1107"/>
                </a:lnTo>
                <a:cubicBezTo>
                  <a:pt x="628" y="1102"/>
                  <a:pt x="621" y="1097"/>
                  <a:pt x="615" y="1092"/>
                </a:cubicBezTo>
                <a:lnTo>
                  <a:pt x="615" y="1092"/>
                </a:lnTo>
                <a:cubicBezTo>
                  <a:pt x="610" y="1089"/>
                  <a:pt x="606" y="1086"/>
                  <a:pt x="602" y="1083"/>
                </a:cubicBezTo>
                <a:lnTo>
                  <a:pt x="602" y="1083"/>
                </a:lnTo>
                <a:cubicBezTo>
                  <a:pt x="595" y="1078"/>
                  <a:pt x="589" y="1073"/>
                  <a:pt x="583" y="1069"/>
                </a:cubicBezTo>
                <a:lnTo>
                  <a:pt x="583" y="1069"/>
                </a:lnTo>
                <a:cubicBezTo>
                  <a:pt x="579" y="1066"/>
                  <a:pt x="575" y="1062"/>
                  <a:pt x="570" y="1059"/>
                </a:cubicBezTo>
                <a:lnTo>
                  <a:pt x="570" y="1059"/>
                </a:lnTo>
                <a:cubicBezTo>
                  <a:pt x="564" y="1054"/>
                  <a:pt x="558" y="1050"/>
                  <a:pt x="552" y="1045"/>
                </a:cubicBezTo>
                <a:lnTo>
                  <a:pt x="552" y="1045"/>
                </a:lnTo>
                <a:cubicBezTo>
                  <a:pt x="548" y="1042"/>
                  <a:pt x="544" y="1038"/>
                  <a:pt x="539" y="1035"/>
                </a:cubicBezTo>
                <a:lnTo>
                  <a:pt x="539" y="1035"/>
                </a:lnTo>
                <a:cubicBezTo>
                  <a:pt x="534" y="1031"/>
                  <a:pt x="528" y="1026"/>
                  <a:pt x="522" y="1021"/>
                </a:cubicBezTo>
                <a:lnTo>
                  <a:pt x="522" y="1021"/>
                </a:lnTo>
                <a:cubicBezTo>
                  <a:pt x="518" y="1018"/>
                  <a:pt x="514" y="1015"/>
                  <a:pt x="510" y="1011"/>
                </a:cubicBezTo>
                <a:lnTo>
                  <a:pt x="510" y="1011"/>
                </a:lnTo>
                <a:cubicBezTo>
                  <a:pt x="504" y="1007"/>
                  <a:pt x="499" y="1002"/>
                  <a:pt x="493" y="997"/>
                </a:cubicBezTo>
                <a:lnTo>
                  <a:pt x="493" y="997"/>
                </a:lnTo>
                <a:cubicBezTo>
                  <a:pt x="489" y="994"/>
                  <a:pt x="485" y="991"/>
                  <a:pt x="481" y="987"/>
                </a:cubicBezTo>
                <a:lnTo>
                  <a:pt x="481" y="987"/>
                </a:lnTo>
                <a:cubicBezTo>
                  <a:pt x="475" y="982"/>
                  <a:pt x="470" y="978"/>
                  <a:pt x="464" y="973"/>
                </a:cubicBezTo>
                <a:lnTo>
                  <a:pt x="464" y="973"/>
                </a:lnTo>
                <a:cubicBezTo>
                  <a:pt x="461" y="969"/>
                  <a:pt x="457" y="966"/>
                  <a:pt x="453" y="963"/>
                </a:cubicBezTo>
                <a:lnTo>
                  <a:pt x="453" y="963"/>
                </a:lnTo>
                <a:cubicBezTo>
                  <a:pt x="447" y="958"/>
                  <a:pt x="441" y="952"/>
                  <a:pt x="435" y="947"/>
                </a:cubicBezTo>
                <a:lnTo>
                  <a:pt x="435" y="947"/>
                </a:lnTo>
                <a:cubicBezTo>
                  <a:pt x="433" y="944"/>
                  <a:pt x="429" y="941"/>
                  <a:pt x="426" y="938"/>
                </a:cubicBezTo>
                <a:lnTo>
                  <a:pt x="426" y="938"/>
                </a:lnTo>
                <a:cubicBezTo>
                  <a:pt x="418" y="931"/>
                  <a:pt x="410" y="924"/>
                  <a:pt x="402" y="917"/>
                </a:cubicBezTo>
                <a:lnTo>
                  <a:pt x="402" y="917"/>
                </a:lnTo>
                <a:cubicBezTo>
                  <a:pt x="401" y="916"/>
                  <a:pt x="400" y="915"/>
                  <a:pt x="400" y="914"/>
                </a:cubicBezTo>
                <a:lnTo>
                  <a:pt x="400" y="914"/>
                </a:lnTo>
                <a:cubicBezTo>
                  <a:pt x="391" y="906"/>
                  <a:pt x="383" y="898"/>
                  <a:pt x="374" y="890"/>
                </a:cubicBezTo>
                <a:lnTo>
                  <a:pt x="374" y="890"/>
                </a:lnTo>
                <a:cubicBezTo>
                  <a:pt x="371" y="887"/>
                  <a:pt x="368" y="884"/>
                  <a:pt x="366" y="881"/>
                </a:cubicBezTo>
                <a:lnTo>
                  <a:pt x="366" y="881"/>
                </a:lnTo>
                <a:cubicBezTo>
                  <a:pt x="360" y="876"/>
                  <a:pt x="354" y="871"/>
                  <a:pt x="349" y="865"/>
                </a:cubicBezTo>
                <a:lnTo>
                  <a:pt x="349" y="865"/>
                </a:lnTo>
                <a:cubicBezTo>
                  <a:pt x="346" y="862"/>
                  <a:pt x="343" y="858"/>
                  <a:pt x="340" y="855"/>
                </a:cubicBezTo>
                <a:lnTo>
                  <a:pt x="340" y="855"/>
                </a:lnTo>
                <a:cubicBezTo>
                  <a:pt x="335" y="850"/>
                  <a:pt x="330" y="845"/>
                  <a:pt x="325" y="840"/>
                </a:cubicBezTo>
                <a:lnTo>
                  <a:pt x="325" y="840"/>
                </a:lnTo>
                <a:cubicBezTo>
                  <a:pt x="322" y="837"/>
                  <a:pt x="319" y="833"/>
                  <a:pt x="316" y="830"/>
                </a:cubicBezTo>
                <a:lnTo>
                  <a:pt x="316" y="830"/>
                </a:lnTo>
                <a:cubicBezTo>
                  <a:pt x="311" y="825"/>
                  <a:pt x="306" y="820"/>
                  <a:pt x="302" y="815"/>
                </a:cubicBezTo>
                <a:lnTo>
                  <a:pt x="302" y="815"/>
                </a:lnTo>
                <a:cubicBezTo>
                  <a:pt x="299" y="812"/>
                  <a:pt x="296" y="808"/>
                  <a:pt x="292" y="805"/>
                </a:cubicBezTo>
                <a:lnTo>
                  <a:pt x="292" y="805"/>
                </a:lnTo>
                <a:cubicBezTo>
                  <a:pt x="288" y="799"/>
                  <a:pt x="284" y="795"/>
                  <a:pt x="280" y="790"/>
                </a:cubicBezTo>
                <a:lnTo>
                  <a:pt x="280" y="790"/>
                </a:lnTo>
                <a:cubicBezTo>
                  <a:pt x="276" y="786"/>
                  <a:pt x="273" y="783"/>
                  <a:pt x="270" y="778"/>
                </a:cubicBezTo>
                <a:lnTo>
                  <a:pt x="270" y="778"/>
                </a:lnTo>
                <a:cubicBezTo>
                  <a:pt x="266" y="774"/>
                  <a:pt x="262" y="769"/>
                  <a:pt x="258" y="764"/>
                </a:cubicBezTo>
                <a:lnTo>
                  <a:pt x="258" y="764"/>
                </a:lnTo>
                <a:cubicBezTo>
                  <a:pt x="255" y="760"/>
                  <a:pt x="252" y="757"/>
                  <a:pt x="249" y="753"/>
                </a:cubicBezTo>
                <a:lnTo>
                  <a:pt x="249" y="753"/>
                </a:lnTo>
                <a:cubicBezTo>
                  <a:pt x="245" y="749"/>
                  <a:pt x="241" y="743"/>
                  <a:pt x="237" y="739"/>
                </a:cubicBezTo>
                <a:lnTo>
                  <a:pt x="237" y="739"/>
                </a:lnTo>
                <a:cubicBezTo>
                  <a:pt x="234" y="735"/>
                  <a:pt x="231" y="732"/>
                  <a:pt x="228" y="728"/>
                </a:cubicBezTo>
                <a:lnTo>
                  <a:pt x="228" y="728"/>
                </a:lnTo>
                <a:cubicBezTo>
                  <a:pt x="224" y="722"/>
                  <a:pt x="220" y="717"/>
                  <a:pt x="216" y="712"/>
                </a:cubicBezTo>
                <a:lnTo>
                  <a:pt x="216" y="712"/>
                </a:lnTo>
                <a:cubicBezTo>
                  <a:pt x="213" y="709"/>
                  <a:pt x="211" y="705"/>
                  <a:pt x="209" y="702"/>
                </a:cubicBezTo>
                <a:lnTo>
                  <a:pt x="209" y="702"/>
                </a:lnTo>
                <a:cubicBezTo>
                  <a:pt x="204" y="696"/>
                  <a:pt x="199" y="689"/>
                  <a:pt x="195" y="682"/>
                </a:cubicBezTo>
                <a:lnTo>
                  <a:pt x="195" y="682"/>
                </a:lnTo>
                <a:cubicBezTo>
                  <a:pt x="193" y="681"/>
                  <a:pt x="192" y="679"/>
                  <a:pt x="190" y="676"/>
                </a:cubicBezTo>
                <a:lnTo>
                  <a:pt x="190" y="676"/>
                </a:lnTo>
                <a:cubicBezTo>
                  <a:pt x="184" y="668"/>
                  <a:pt x="178" y="659"/>
                  <a:pt x="172" y="651"/>
                </a:cubicBezTo>
                <a:lnTo>
                  <a:pt x="172" y="651"/>
                </a:lnTo>
                <a:cubicBezTo>
                  <a:pt x="171" y="648"/>
                  <a:pt x="169" y="646"/>
                  <a:pt x="168" y="643"/>
                </a:cubicBezTo>
                <a:lnTo>
                  <a:pt x="168" y="643"/>
                </a:lnTo>
                <a:cubicBezTo>
                  <a:pt x="163" y="637"/>
                  <a:pt x="160" y="631"/>
                  <a:pt x="155" y="625"/>
                </a:cubicBezTo>
                <a:lnTo>
                  <a:pt x="155" y="625"/>
                </a:lnTo>
                <a:cubicBezTo>
                  <a:pt x="153" y="621"/>
                  <a:pt x="151" y="618"/>
                  <a:pt x="150" y="615"/>
                </a:cubicBezTo>
                <a:lnTo>
                  <a:pt x="150" y="615"/>
                </a:lnTo>
                <a:cubicBezTo>
                  <a:pt x="146" y="610"/>
                  <a:pt x="142" y="604"/>
                  <a:pt x="140" y="598"/>
                </a:cubicBezTo>
                <a:lnTo>
                  <a:pt x="140" y="598"/>
                </a:lnTo>
                <a:cubicBezTo>
                  <a:pt x="137" y="595"/>
                  <a:pt x="135" y="591"/>
                  <a:pt x="133" y="588"/>
                </a:cubicBezTo>
                <a:lnTo>
                  <a:pt x="133" y="588"/>
                </a:lnTo>
                <a:cubicBezTo>
                  <a:pt x="130" y="583"/>
                  <a:pt x="126" y="577"/>
                  <a:pt x="124" y="572"/>
                </a:cubicBezTo>
                <a:lnTo>
                  <a:pt x="124" y="572"/>
                </a:lnTo>
                <a:cubicBezTo>
                  <a:pt x="122" y="568"/>
                  <a:pt x="120" y="565"/>
                  <a:pt x="118" y="561"/>
                </a:cubicBezTo>
                <a:lnTo>
                  <a:pt x="118" y="561"/>
                </a:lnTo>
                <a:cubicBezTo>
                  <a:pt x="115" y="556"/>
                  <a:pt x="112" y="551"/>
                  <a:pt x="110" y="545"/>
                </a:cubicBezTo>
                <a:lnTo>
                  <a:pt x="110" y="545"/>
                </a:lnTo>
                <a:cubicBezTo>
                  <a:pt x="107" y="542"/>
                  <a:pt x="105" y="538"/>
                  <a:pt x="104" y="534"/>
                </a:cubicBezTo>
                <a:lnTo>
                  <a:pt x="104" y="534"/>
                </a:lnTo>
                <a:cubicBezTo>
                  <a:pt x="101" y="529"/>
                  <a:pt x="98" y="524"/>
                  <a:pt x="96" y="519"/>
                </a:cubicBezTo>
                <a:lnTo>
                  <a:pt x="96" y="519"/>
                </a:lnTo>
                <a:cubicBezTo>
                  <a:pt x="94" y="515"/>
                  <a:pt x="92" y="511"/>
                  <a:pt x="90" y="507"/>
                </a:cubicBezTo>
                <a:lnTo>
                  <a:pt x="90" y="507"/>
                </a:lnTo>
                <a:cubicBezTo>
                  <a:pt x="88" y="503"/>
                  <a:pt x="85" y="497"/>
                  <a:pt x="83" y="492"/>
                </a:cubicBezTo>
                <a:lnTo>
                  <a:pt x="83" y="492"/>
                </a:lnTo>
                <a:cubicBezTo>
                  <a:pt x="81" y="488"/>
                  <a:pt x="80" y="484"/>
                  <a:pt x="78" y="481"/>
                </a:cubicBezTo>
                <a:lnTo>
                  <a:pt x="78" y="481"/>
                </a:lnTo>
                <a:cubicBezTo>
                  <a:pt x="75" y="475"/>
                  <a:pt x="73" y="470"/>
                  <a:pt x="71" y="464"/>
                </a:cubicBezTo>
                <a:lnTo>
                  <a:pt x="71" y="464"/>
                </a:lnTo>
                <a:cubicBezTo>
                  <a:pt x="70" y="461"/>
                  <a:pt x="68" y="457"/>
                  <a:pt x="67" y="454"/>
                </a:cubicBezTo>
                <a:lnTo>
                  <a:pt x="67" y="454"/>
                </a:lnTo>
                <a:cubicBezTo>
                  <a:pt x="64" y="448"/>
                  <a:pt x="61" y="442"/>
                  <a:pt x="59" y="435"/>
                </a:cubicBezTo>
                <a:lnTo>
                  <a:pt x="59" y="435"/>
                </a:lnTo>
                <a:cubicBezTo>
                  <a:pt x="58" y="433"/>
                  <a:pt x="57" y="430"/>
                  <a:pt x="56" y="427"/>
                </a:cubicBezTo>
                <a:lnTo>
                  <a:pt x="56" y="427"/>
                </a:lnTo>
                <a:cubicBezTo>
                  <a:pt x="52" y="418"/>
                  <a:pt x="50" y="409"/>
                  <a:pt x="46" y="400"/>
                </a:cubicBezTo>
                <a:lnTo>
                  <a:pt x="46" y="400"/>
                </a:lnTo>
                <a:cubicBezTo>
                  <a:pt x="45" y="398"/>
                  <a:pt x="45" y="396"/>
                  <a:pt x="44" y="394"/>
                </a:cubicBezTo>
                <a:lnTo>
                  <a:pt x="44" y="394"/>
                </a:lnTo>
                <a:cubicBezTo>
                  <a:pt x="42" y="388"/>
                  <a:pt x="40" y="380"/>
                  <a:pt x="38" y="373"/>
                </a:cubicBezTo>
                <a:lnTo>
                  <a:pt x="38" y="373"/>
                </a:lnTo>
                <a:cubicBezTo>
                  <a:pt x="37" y="370"/>
                  <a:pt x="35" y="366"/>
                  <a:pt x="35" y="363"/>
                </a:cubicBezTo>
                <a:lnTo>
                  <a:pt x="35" y="363"/>
                </a:lnTo>
                <a:cubicBezTo>
                  <a:pt x="33" y="358"/>
                  <a:pt x="31" y="352"/>
                  <a:pt x="30" y="346"/>
                </a:cubicBezTo>
                <a:lnTo>
                  <a:pt x="30" y="346"/>
                </a:lnTo>
                <a:cubicBezTo>
                  <a:pt x="29" y="342"/>
                  <a:pt x="28" y="339"/>
                  <a:pt x="27" y="335"/>
                </a:cubicBezTo>
                <a:lnTo>
                  <a:pt x="27" y="335"/>
                </a:lnTo>
                <a:cubicBezTo>
                  <a:pt x="25" y="329"/>
                  <a:pt x="24" y="324"/>
                  <a:pt x="22" y="318"/>
                </a:cubicBezTo>
                <a:lnTo>
                  <a:pt x="22" y="318"/>
                </a:lnTo>
                <a:cubicBezTo>
                  <a:pt x="22" y="315"/>
                  <a:pt x="21" y="310"/>
                  <a:pt x="20" y="307"/>
                </a:cubicBezTo>
                <a:lnTo>
                  <a:pt x="20" y="307"/>
                </a:lnTo>
                <a:cubicBezTo>
                  <a:pt x="19" y="302"/>
                  <a:pt x="18" y="296"/>
                  <a:pt x="17" y="291"/>
                </a:cubicBezTo>
                <a:lnTo>
                  <a:pt x="17" y="291"/>
                </a:lnTo>
                <a:cubicBezTo>
                  <a:pt x="16" y="287"/>
                  <a:pt x="15" y="283"/>
                  <a:pt x="14" y="279"/>
                </a:cubicBezTo>
                <a:lnTo>
                  <a:pt x="14" y="279"/>
                </a:lnTo>
                <a:cubicBezTo>
                  <a:pt x="14" y="273"/>
                  <a:pt x="12" y="268"/>
                  <a:pt x="12" y="263"/>
                </a:cubicBezTo>
                <a:lnTo>
                  <a:pt x="12" y="263"/>
                </a:lnTo>
                <a:cubicBezTo>
                  <a:pt x="11" y="259"/>
                  <a:pt x="10" y="255"/>
                  <a:pt x="10" y="251"/>
                </a:cubicBezTo>
                <a:lnTo>
                  <a:pt x="10" y="251"/>
                </a:lnTo>
                <a:cubicBezTo>
                  <a:pt x="9" y="246"/>
                  <a:pt x="9" y="241"/>
                  <a:pt x="7" y="235"/>
                </a:cubicBezTo>
                <a:lnTo>
                  <a:pt x="7" y="235"/>
                </a:lnTo>
                <a:cubicBezTo>
                  <a:pt x="7" y="231"/>
                  <a:pt x="7" y="228"/>
                  <a:pt x="6" y="224"/>
                </a:cubicBezTo>
                <a:lnTo>
                  <a:pt x="6" y="224"/>
                </a:lnTo>
                <a:cubicBezTo>
                  <a:pt x="6" y="218"/>
                  <a:pt x="5" y="212"/>
                  <a:pt x="4" y="207"/>
                </a:cubicBezTo>
                <a:lnTo>
                  <a:pt x="4" y="207"/>
                </a:lnTo>
                <a:cubicBezTo>
                  <a:pt x="4" y="203"/>
                  <a:pt x="4" y="199"/>
                  <a:pt x="3" y="196"/>
                </a:cubicBezTo>
                <a:lnTo>
                  <a:pt x="3" y="196"/>
                </a:lnTo>
                <a:cubicBezTo>
                  <a:pt x="2" y="189"/>
                  <a:pt x="2" y="183"/>
                  <a:pt x="2" y="177"/>
                </a:cubicBezTo>
                <a:lnTo>
                  <a:pt x="2" y="177"/>
                </a:lnTo>
                <a:cubicBezTo>
                  <a:pt x="2" y="174"/>
                  <a:pt x="1" y="171"/>
                  <a:pt x="1" y="168"/>
                </a:cubicBezTo>
                <a:lnTo>
                  <a:pt x="1" y="168"/>
                </a:lnTo>
                <a:cubicBezTo>
                  <a:pt x="1" y="158"/>
                  <a:pt x="1" y="150"/>
                  <a:pt x="0" y="140"/>
                </a:cubicBezTo>
                <a:lnTo>
                  <a:pt x="20" y="1401"/>
                </a:lnTo>
                <a:lnTo>
                  <a:pt x="20" y="1401"/>
                </a:lnTo>
                <a:cubicBezTo>
                  <a:pt x="20" y="1410"/>
                  <a:pt x="21" y="1419"/>
                  <a:pt x="21" y="1428"/>
                </a:cubicBezTo>
                <a:lnTo>
                  <a:pt x="21" y="1428"/>
                </a:lnTo>
                <a:cubicBezTo>
                  <a:pt x="21" y="1432"/>
                  <a:pt x="21" y="1435"/>
                  <a:pt x="21" y="1438"/>
                </a:cubicBezTo>
                <a:lnTo>
                  <a:pt x="21" y="1438"/>
                </a:lnTo>
                <a:cubicBezTo>
                  <a:pt x="22" y="1444"/>
                  <a:pt x="22" y="1450"/>
                  <a:pt x="23" y="1456"/>
                </a:cubicBezTo>
                <a:lnTo>
                  <a:pt x="23" y="1456"/>
                </a:lnTo>
                <a:cubicBezTo>
                  <a:pt x="23" y="1460"/>
                  <a:pt x="24" y="1464"/>
                  <a:pt x="24" y="1467"/>
                </a:cubicBezTo>
                <a:lnTo>
                  <a:pt x="24" y="1467"/>
                </a:lnTo>
                <a:cubicBezTo>
                  <a:pt x="24" y="1473"/>
                  <a:pt x="25" y="1478"/>
                  <a:pt x="25" y="1484"/>
                </a:cubicBezTo>
                <a:lnTo>
                  <a:pt x="25" y="1484"/>
                </a:lnTo>
                <a:cubicBezTo>
                  <a:pt x="26" y="1488"/>
                  <a:pt x="27" y="1492"/>
                  <a:pt x="27" y="1496"/>
                </a:cubicBezTo>
                <a:lnTo>
                  <a:pt x="27" y="1496"/>
                </a:lnTo>
                <a:cubicBezTo>
                  <a:pt x="28" y="1501"/>
                  <a:pt x="29" y="1506"/>
                  <a:pt x="30" y="1512"/>
                </a:cubicBezTo>
                <a:lnTo>
                  <a:pt x="30" y="1512"/>
                </a:lnTo>
                <a:cubicBezTo>
                  <a:pt x="30" y="1516"/>
                  <a:pt x="31" y="1520"/>
                  <a:pt x="31" y="1523"/>
                </a:cubicBezTo>
                <a:lnTo>
                  <a:pt x="31" y="1523"/>
                </a:lnTo>
                <a:cubicBezTo>
                  <a:pt x="32" y="1529"/>
                  <a:pt x="33" y="1535"/>
                  <a:pt x="34" y="1540"/>
                </a:cubicBezTo>
                <a:lnTo>
                  <a:pt x="34" y="1540"/>
                </a:lnTo>
                <a:cubicBezTo>
                  <a:pt x="35" y="1543"/>
                  <a:pt x="35" y="1547"/>
                  <a:pt x="37" y="1551"/>
                </a:cubicBezTo>
                <a:lnTo>
                  <a:pt x="37" y="1551"/>
                </a:lnTo>
                <a:cubicBezTo>
                  <a:pt x="38" y="1557"/>
                  <a:pt x="39" y="1562"/>
                  <a:pt x="40" y="1567"/>
                </a:cubicBezTo>
                <a:lnTo>
                  <a:pt x="40" y="1567"/>
                </a:lnTo>
                <a:cubicBezTo>
                  <a:pt x="41" y="1571"/>
                  <a:pt x="41" y="1575"/>
                  <a:pt x="42" y="1578"/>
                </a:cubicBezTo>
                <a:lnTo>
                  <a:pt x="42" y="1578"/>
                </a:lnTo>
                <a:cubicBezTo>
                  <a:pt x="44" y="1585"/>
                  <a:pt x="45" y="1590"/>
                  <a:pt x="47" y="1595"/>
                </a:cubicBezTo>
                <a:lnTo>
                  <a:pt x="47" y="1595"/>
                </a:lnTo>
                <a:cubicBezTo>
                  <a:pt x="47" y="1599"/>
                  <a:pt x="49" y="1603"/>
                  <a:pt x="50" y="1606"/>
                </a:cubicBezTo>
                <a:lnTo>
                  <a:pt x="50" y="1606"/>
                </a:lnTo>
                <a:cubicBezTo>
                  <a:pt x="51" y="1612"/>
                  <a:pt x="52" y="1618"/>
                  <a:pt x="54" y="1624"/>
                </a:cubicBezTo>
                <a:lnTo>
                  <a:pt x="54" y="1624"/>
                </a:lnTo>
                <a:cubicBezTo>
                  <a:pt x="55" y="1627"/>
                  <a:pt x="56" y="1630"/>
                  <a:pt x="57" y="1633"/>
                </a:cubicBezTo>
                <a:lnTo>
                  <a:pt x="57" y="1633"/>
                </a:lnTo>
                <a:cubicBezTo>
                  <a:pt x="60" y="1641"/>
                  <a:pt x="62" y="1648"/>
                  <a:pt x="64" y="1655"/>
                </a:cubicBezTo>
                <a:lnTo>
                  <a:pt x="64" y="1655"/>
                </a:lnTo>
                <a:cubicBezTo>
                  <a:pt x="65" y="1657"/>
                  <a:pt x="65" y="1659"/>
                  <a:pt x="66" y="1661"/>
                </a:cubicBezTo>
                <a:lnTo>
                  <a:pt x="66" y="1661"/>
                </a:lnTo>
                <a:cubicBezTo>
                  <a:pt x="69" y="1670"/>
                  <a:pt x="72" y="1678"/>
                  <a:pt x="75" y="1687"/>
                </a:cubicBezTo>
                <a:lnTo>
                  <a:pt x="75" y="1687"/>
                </a:lnTo>
                <a:cubicBezTo>
                  <a:pt x="77" y="1690"/>
                  <a:pt x="78" y="1693"/>
                  <a:pt x="78" y="1696"/>
                </a:cubicBezTo>
                <a:lnTo>
                  <a:pt x="78" y="1696"/>
                </a:lnTo>
                <a:cubicBezTo>
                  <a:pt x="81" y="1702"/>
                  <a:pt x="84" y="1708"/>
                  <a:pt x="86" y="1714"/>
                </a:cubicBezTo>
                <a:lnTo>
                  <a:pt x="86" y="1714"/>
                </a:lnTo>
                <a:cubicBezTo>
                  <a:pt x="87" y="1718"/>
                  <a:pt x="89" y="1721"/>
                  <a:pt x="91" y="1725"/>
                </a:cubicBezTo>
                <a:lnTo>
                  <a:pt x="91" y="1725"/>
                </a:lnTo>
                <a:cubicBezTo>
                  <a:pt x="92" y="1730"/>
                  <a:pt x="95" y="1736"/>
                  <a:pt x="98" y="1741"/>
                </a:cubicBezTo>
                <a:lnTo>
                  <a:pt x="98" y="1741"/>
                </a:lnTo>
                <a:cubicBezTo>
                  <a:pt x="99" y="1745"/>
                  <a:pt x="101" y="1748"/>
                  <a:pt x="102" y="1752"/>
                </a:cubicBezTo>
                <a:lnTo>
                  <a:pt x="102" y="1752"/>
                </a:lnTo>
                <a:cubicBezTo>
                  <a:pt x="105" y="1758"/>
                  <a:pt x="107" y="1763"/>
                  <a:pt x="110" y="1768"/>
                </a:cubicBezTo>
                <a:lnTo>
                  <a:pt x="110" y="1768"/>
                </a:lnTo>
                <a:cubicBezTo>
                  <a:pt x="112" y="1772"/>
                  <a:pt x="114" y="1775"/>
                  <a:pt x="115" y="1779"/>
                </a:cubicBezTo>
                <a:lnTo>
                  <a:pt x="115" y="1779"/>
                </a:lnTo>
                <a:cubicBezTo>
                  <a:pt x="118" y="1785"/>
                  <a:pt x="121" y="1789"/>
                  <a:pt x="123" y="1795"/>
                </a:cubicBezTo>
                <a:lnTo>
                  <a:pt x="123" y="1795"/>
                </a:lnTo>
                <a:cubicBezTo>
                  <a:pt x="125" y="1798"/>
                  <a:pt x="127" y="1802"/>
                  <a:pt x="129" y="1806"/>
                </a:cubicBezTo>
                <a:lnTo>
                  <a:pt x="129" y="1806"/>
                </a:lnTo>
                <a:cubicBezTo>
                  <a:pt x="132" y="1811"/>
                  <a:pt x="135" y="1817"/>
                  <a:pt x="137" y="1821"/>
                </a:cubicBezTo>
                <a:lnTo>
                  <a:pt x="137" y="1821"/>
                </a:lnTo>
                <a:cubicBezTo>
                  <a:pt x="140" y="1825"/>
                  <a:pt x="141" y="1829"/>
                  <a:pt x="143" y="1833"/>
                </a:cubicBezTo>
                <a:lnTo>
                  <a:pt x="143" y="1833"/>
                </a:lnTo>
                <a:cubicBezTo>
                  <a:pt x="146" y="1838"/>
                  <a:pt x="150" y="1843"/>
                  <a:pt x="152" y="1848"/>
                </a:cubicBezTo>
                <a:lnTo>
                  <a:pt x="152" y="1848"/>
                </a:lnTo>
                <a:cubicBezTo>
                  <a:pt x="155" y="1852"/>
                  <a:pt x="156" y="1855"/>
                  <a:pt x="159" y="1859"/>
                </a:cubicBezTo>
                <a:lnTo>
                  <a:pt x="159" y="1859"/>
                </a:lnTo>
                <a:cubicBezTo>
                  <a:pt x="162" y="1865"/>
                  <a:pt x="165" y="1870"/>
                  <a:pt x="169" y="1875"/>
                </a:cubicBezTo>
                <a:lnTo>
                  <a:pt x="169" y="1875"/>
                </a:lnTo>
                <a:cubicBezTo>
                  <a:pt x="171" y="1879"/>
                  <a:pt x="173" y="1882"/>
                  <a:pt x="175" y="1885"/>
                </a:cubicBezTo>
                <a:lnTo>
                  <a:pt x="175" y="1885"/>
                </a:lnTo>
                <a:cubicBezTo>
                  <a:pt x="179" y="1891"/>
                  <a:pt x="183" y="1898"/>
                  <a:pt x="187" y="1903"/>
                </a:cubicBezTo>
                <a:lnTo>
                  <a:pt x="187" y="1903"/>
                </a:lnTo>
                <a:cubicBezTo>
                  <a:pt x="189" y="1906"/>
                  <a:pt x="191" y="1909"/>
                  <a:pt x="192" y="1911"/>
                </a:cubicBezTo>
                <a:lnTo>
                  <a:pt x="192" y="1911"/>
                </a:lnTo>
                <a:cubicBezTo>
                  <a:pt x="198" y="1920"/>
                  <a:pt x="203" y="1929"/>
                  <a:pt x="210" y="1937"/>
                </a:cubicBezTo>
                <a:lnTo>
                  <a:pt x="210" y="1937"/>
                </a:lnTo>
                <a:cubicBezTo>
                  <a:pt x="211" y="1939"/>
                  <a:pt x="213" y="1941"/>
                  <a:pt x="214" y="1943"/>
                </a:cubicBezTo>
                <a:lnTo>
                  <a:pt x="214" y="1943"/>
                </a:lnTo>
                <a:cubicBezTo>
                  <a:pt x="219" y="1950"/>
                  <a:pt x="223" y="1956"/>
                  <a:pt x="229" y="1963"/>
                </a:cubicBezTo>
                <a:lnTo>
                  <a:pt x="229" y="1963"/>
                </a:lnTo>
                <a:cubicBezTo>
                  <a:pt x="231" y="1966"/>
                  <a:pt x="233" y="1969"/>
                  <a:pt x="236" y="1972"/>
                </a:cubicBezTo>
                <a:lnTo>
                  <a:pt x="236" y="1972"/>
                </a:lnTo>
                <a:cubicBezTo>
                  <a:pt x="240" y="1978"/>
                  <a:pt x="244" y="1983"/>
                  <a:pt x="248" y="1989"/>
                </a:cubicBezTo>
                <a:lnTo>
                  <a:pt x="248" y="1989"/>
                </a:lnTo>
                <a:cubicBezTo>
                  <a:pt x="251" y="1992"/>
                  <a:pt x="253" y="1996"/>
                  <a:pt x="256" y="1999"/>
                </a:cubicBezTo>
                <a:lnTo>
                  <a:pt x="256" y="1999"/>
                </a:lnTo>
                <a:cubicBezTo>
                  <a:pt x="261" y="2004"/>
                  <a:pt x="264" y="2009"/>
                  <a:pt x="269" y="2014"/>
                </a:cubicBezTo>
                <a:lnTo>
                  <a:pt x="269" y="2014"/>
                </a:lnTo>
                <a:cubicBezTo>
                  <a:pt x="272" y="2017"/>
                  <a:pt x="274" y="2021"/>
                  <a:pt x="277" y="2025"/>
                </a:cubicBezTo>
                <a:lnTo>
                  <a:pt x="277" y="2025"/>
                </a:lnTo>
                <a:cubicBezTo>
                  <a:pt x="282" y="2030"/>
                  <a:pt x="286" y="2034"/>
                  <a:pt x="290" y="2039"/>
                </a:cubicBezTo>
                <a:lnTo>
                  <a:pt x="290" y="2039"/>
                </a:lnTo>
                <a:cubicBezTo>
                  <a:pt x="293" y="2043"/>
                  <a:pt x="296" y="2047"/>
                  <a:pt x="299" y="2050"/>
                </a:cubicBezTo>
                <a:lnTo>
                  <a:pt x="299" y="2050"/>
                </a:lnTo>
                <a:cubicBezTo>
                  <a:pt x="303" y="2055"/>
                  <a:pt x="307" y="2060"/>
                  <a:pt x="312" y="2065"/>
                </a:cubicBezTo>
                <a:lnTo>
                  <a:pt x="312" y="2065"/>
                </a:lnTo>
                <a:cubicBezTo>
                  <a:pt x="315" y="2068"/>
                  <a:pt x="319" y="2072"/>
                  <a:pt x="322" y="2075"/>
                </a:cubicBezTo>
                <a:lnTo>
                  <a:pt x="322" y="2075"/>
                </a:lnTo>
                <a:cubicBezTo>
                  <a:pt x="326" y="2080"/>
                  <a:pt x="330" y="2085"/>
                  <a:pt x="335" y="2090"/>
                </a:cubicBezTo>
                <a:lnTo>
                  <a:pt x="335" y="2090"/>
                </a:lnTo>
                <a:cubicBezTo>
                  <a:pt x="338" y="2094"/>
                  <a:pt x="342" y="2097"/>
                  <a:pt x="345" y="2101"/>
                </a:cubicBezTo>
                <a:lnTo>
                  <a:pt x="345" y="2101"/>
                </a:lnTo>
                <a:cubicBezTo>
                  <a:pt x="350" y="2105"/>
                  <a:pt x="354" y="2111"/>
                  <a:pt x="359" y="2115"/>
                </a:cubicBezTo>
                <a:lnTo>
                  <a:pt x="359" y="2115"/>
                </a:lnTo>
                <a:cubicBezTo>
                  <a:pt x="362" y="2119"/>
                  <a:pt x="366" y="2122"/>
                  <a:pt x="369" y="2125"/>
                </a:cubicBezTo>
                <a:lnTo>
                  <a:pt x="369" y="2125"/>
                </a:lnTo>
                <a:cubicBezTo>
                  <a:pt x="374" y="2131"/>
                  <a:pt x="380" y="2136"/>
                  <a:pt x="385" y="2142"/>
                </a:cubicBezTo>
                <a:lnTo>
                  <a:pt x="385" y="2142"/>
                </a:lnTo>
                <a:cubicBezTo>
                  <a:pt x="388" y="2145"/>
                  <a:pt x="391" y="2148"/>
                  <a:pt x="394" y="2150"/>
                </a:cubicBezTo>
                <a:lnTo>
                  <a:pt x="394" y="2150"/>
                </a:lnTo>
                <a:cubicBezTo>
                  <a:pt x="402" y="2158"/>
                  <a:pt x="410" y="2166"/>
                  <a:pt x="419" y="2175"/>
                </a:cubicBezTo>
                <a:lnTo>
                  <a:pt x="419" y="2175"/>
                </a:lnTo>
                <a:cubicBezTo>
                  <a:pt x="420" y="2176"/>
                  <a:pt x="421" y="2177"/>
                  <a:pt x="423" y="2178"/>
                </a:cubicBezTo>
                <a:lnTo>
                  <a:pt x="423" y="2178"/>
                </a:lnTo>
                <a:cubicBezTo>
                  <a:pt x="430" y="2185"/>
                  <a:pt x="438" y="2192"/>
                  <a:pt x="445" y="2199"/>
                </a:cubicBezTo>
                <a:lnTo>
                  <a:pt x="445" y="2199"/>
                </a:lnTo>
                <a:cubicBezTo>
                  <a:pt x="449" y="2202"/>
                  <a:pt x="452" y="2205"/>
                  <a:pt x="455" y="2208"/>
                </a:cubicBezTo>
                <a:lnTo>
                  <a:pt x="455" y="2208"/>
                </a:lnTo>
                <a:cubicBezTo>
                  <a:pt x="461" y="2214"/>
                  <a:pt x="467" y="2218"/>
                  <a:pt x="473" y="2224"/>
                </a:cubicBezTo>
                <a:lnTo>
                  <a:pt x="473" y="2224"/>
                </a:lnTo>
                <a:cubicBezTo>
                  <a:pt x="477" y="2226"/>
                  <a:pt x="480" y="2230"/>
                  <a:pt x="484" y="2234"/>
                </a:cubicBezTo>
                <a:lnTo>
                  <a:pt x="484" y="2234"/>
                </a:lnTo>
                <a:cubicBezTo>
                  <a:pt x="489" y="2238"/>
                  <a:pt x="495" y="2243"/>
                  <a:pt x="501" y="2247"/>
                </a:cubicBezTo>
                <a:lnTo>
                  <a:pt x="501" y="2247"/>
                </a:lnTo>
                <a:cubicBezTo>
                  <a:pt x="505" y="2251"/>
                  <a:pt x="509" y="2255"/>
                  <a:pt x="513" y="2258"/>
                </a:cubicBezTo>
                <a:lnTo>
                  <a:pt x="513" y="2258"/>
                </a:lnTo>
                <a:cubicBezTo>
                  <a:pt x="518" y="2262"/>
                  <a:pt x="524" y="2267"/>
                  <a:pt x="529" y="2272"/>
                </a:cubicBezTo>
                <a:lnTo>
                  <a:pt x="529" y="2272"/>
                </a:lnTo>
                <a:cubicBezTo>
                  <a:pt x="534" y="2275"/>
                  <a:pt x="538" y="2279"/>
                  <a:pt x="542" y="2282"/>
                </a:cubicBezTo>
                <a:lnTo>
                  <a:pt x="542" y="2282"/>
                </a:lnTo>
                <a:cubicBezTo>
                  <a:pt x="548" y="2286"/>
                  <a:pt x="554" y="2291"/>
                  <a:pt x="559" y="2295"/>
                </a:cubicBezTo>
                <a:lnTo>
                  <a:pt x="559" y="2295"/>
                </a:lnTo>
                <a:cubicBezTo>
                  <a:pt x="564" y="2299"/>
                  <a:pt x="568" y="2302"/>
                  <a:pt x="572" y="2306"/>
                </a:cubicBezTo>
                <a:lnTo>
                  <a:pt x="572" y="2306"/>
                </a:lnTo>
                <a:cubicBezTo>
                  <a:pt x="578" y="2310"/>
                  <a:pt x="583" y="2315"/>
                  <a:pt x="589" y="2319"/>
                </a:cubicBezTo>
                <a:lnTo>
                  <a:pt x="589" y="2319"/>
                </a:lnTo>
                <a:cubicBezTo>
                  <a:pt x="594" y="2323"/>
                  <a:pt x="598" y="2326"/>
                  <a:pt x="603" y="2330"/>
                </a:cubicBezTo>
                <a:lnTo>
                  <a:pt x="603" y="2330"/>
                </a:lnTo>
                <a:cubicBezTo>
                  <a:pt x="609" y="2334"/>
                  <a:pt x="615" y="2338"/>
                  <a:pt x="621" y="2343"/>
                </a:cubicBezTo>
                <a:lnTo>
                  <a:pt x="621" y="2343"/>
                </a:lnTo>
                <a:cubicBezTo>
                  <a:pt x="625" y="2346"/>
                  <a:pt x="630" y="2350"/>
                  <a:pt x="635" y="2353"/>
                </a:cubicBezTo>
                <a:lnTo>
                  <a:pt x="635" y="2353"/>
                </a:lnTo>
                <a:cubicBezTo>
                  <a:pt x="641" y="2358"/>
                  <a:pt x="648" y="2362"/>
                  <a:pt x="654" y="2367"/>
                </a:cubicBezTo>
                <a:lnTo>
                  <a:pt x="654" y="2367"/>
                </a:lnTo>
                <a:cubicBezTo>
                  <a:pt x="658" y="2370"/>
                  <a:pt x="662" y="2373"/>
                  <a:pt x="666" y="2376"/>
                </a:cubicBezTo>
                <a:lnTo>
                  <a:pt x="666" y="2376"/>
                </a:lnTo>
                <a:cubicBezTo>
                  <a:pt x="675" y="2382"/>
                  <a:pt x="682" y="2387"/>
                  <a:pt x="690" y="2393"/>
                </a:cubicBezTo>
                <a:lnTo>
                  <a:pt x="690" y="2393"/>
                </a:lnTo>
                <a:cubicBezTo>
                  <a:pt x="693" y="2395"/>
                  <a:pt x="696" y="2397"/>
                  <a:pt x="699" y="2399"/>
                </a:cubicBezTo>
                <a:lnTo>
                  <a:pt x="699" y="2399"/>
                </a:lnTo>
                <a:cubicBezTo>
                  <a:pt x="710" y="2407"/>
                  <a:pt x="721" y="2414"/>
                  <a:pt x="732" y="2421"/>
                </a:cubicBezTo>
                <a:lnTo>
                  <a:pt x="732" y="2421"/>
                </a:lnTo>
                <a:cubicBezTo>
                  <a:pt x="736" y="2424"/>
                  <a:pt x="741" y="2427"/>
                  <a:pt x="745" y="2430"/>
                </a:cubicBezTo>
                <a:lnTo>
                  <a:pt x="745" y="2430"/>
                </a:lnTo>
                <a:cubicBezTo>
                  <a:pt x="752" y="2435"/>
                  <a:pt x="759" y="2439"/>
                  <a:pt x="767" y="2444"/>
                </a:cubicBezTo>
                <a:lnTo>
                  <a:pt x="767" y="2444"/>
                </a:lnTo>
                <a:cubicBezTo>
                  <a:pt x="771" y="2448"/>
                  <a:pt x="777" y="2451"/>
                  <a:pt x="781" y="2454"/>
                </a:cubicBezTo>
                <a:lnTo>
                  <a:pt x="781" y="2454"/>
                </a:lnTo>
                <a:cubicBezTo>
                  <a:pt x="788" y="2458"/>
                  <a:pt x="795" y="2463"/>
                  <a:pt x="801" y="2467"/>
                </a:cubicBezTo>
                <a:lnTo>
                  <a:pt x="801" y="2467"/>
                </a:lnTo>
                <a:cubicBezTo>
                  <a:pt x="807" y="2470"/>
                  <a:pt x="812" y="2474"/>
                  <a:pt x="818" y="2477"/>
                </a:cubicBezTo>
                <a:lnTo>
                  <a:pt x="818" y="2477"/>
                </a:lnTo>
                <a:cubicBezTo>
                  <a:pt x="824" y="2481"/>
                  <a:pt x="831" y="2485"/>
                  <a:pt x="837" y="2489"/>
                </a:cubicBezTo>
                <a:lnTo>
                  <a:pt x="837" y="2489"/>
                </a:lnTo>
                <a:cubicBezTo>
                  <a:pt x="843" y="2492"/>
                  <a:pt x="848" y="2496"/>
                  <a:pt x="854" y="2499"/>
                </a:cubicBezTo>
                <a:lnTo>
                  <a:pt x="854" y="2499"/>
                </a:lnTo>
                <a:cubicBezTo>
                  <a:pt x="861" y="2504"/>
                  <a:pt x="867" y="2507"/>
                  <a:pt x="873" y="2511"/>
                </a:cubicBezTo>
                <a:lnTo>
                  <a:pt x="873" y="2511"/>
                </a:lnTo>
                <a:cubicBezTo>
                  <a:pt x="880" y="2515"/>
                  <a:pt x="885" y="2518"/>
                  <a:pt x="891" y="2522"/>
                </a:cubicBezTo>
                <a:lnTo>
                  <a:pt x="891" y="2522"/>
                </a:lnTo>
                <a:cubicBezTo>
                  <a:pt x="898" y="2525"/>
                  <a:pt x="904" y="2529"/>
                  <a:pt x="911" y="2534"/>
                </a:cubicBezTo>
                <a:lnTo>
                  <a:pt x="911" y="2534"/>
                </a:lnTo>
                <a:cubicBezTo>
                  <a:pt x="917" y="2537"/>
                  <a:pt x="923" y="2540"/>
                  <a:pt x="928" y="2544"/>
                </a:cubicBezTo>
                <a:lnTo>
                  <a:pt x="928" y="2544"/>
                </a:lnTo>
                <a:cubicBezTo>
                  <a:pt x="935" y="2548"/>
                  <a:pt x="942" y="2551"/>
                  <a:pt x="949" y="2555"/>
                </a:cubicBezTo>
                <a:lnTo>
                  <a:pt x="949" y="2555"/>
                </a:lnTo>
                <a:cubicBezTo>
                  <a:pt x="955" y="2559"/>
                  <a:pt x="961" y="2562"/>
                  <a:pt x="966" y="2565"/>
                </a:cubicBezTo>
                <a:lnTo>
                  <a:pt x="966" y="2565"/>
                </a:lnTo>
                <a:cubicBezTo>
                  <a:pt x="974" y="2569"/>
                  <a:pt x="981" y="2573"/>
                  <a:pt x="989" y="2578"/>
                </a:cubicBezTo>
                <a:lnTo>
                  <a:pt x="989" y="2578"/>
                </a:lnTo>
                <a:cubicBezTo>
                  <a:pt x="994" y="2580"/>
                  <a:pt x="1000" y="2583"/>
                  <a:pt x="1006" y="2587"/>
                </a:cubicBezTo>
                <a:lnTo>
                  <a:pt x="1006" y="2587"/>
                </a:lnTo>
                <a:cubicBezTo>
                  <a:pt x="1014" y="2591"/>
                  <a:pt x="1022" y="2596"/>
                  <a:pt x="1031" y="2600"/>
                </a:cubicBezTo>
                <a:lnTo>
                  <a:pt x="1031" y="2600"/>
                </a:lnTo>
                <a:cubicBezTo>
                  <a:pt x="1035" y="2603"/>
                  <a:pt x="1040" y="2605"/>
                  <a:pt x="1045" y="2608"/>
                </a:cubicBezTo>
                <a:lnTo>
                  <a:pt x="1045" y="2608"/>
                </a:lnTo>
                <a:cubicBezTo>
                  <a:pt x="1058" y="2615"/>
                  <a:pt x="1071" y="2622"/>
                  <a:pt x="1084" y="2629"/>
                </a:cubicBezTo>
                <a:lnTo>
                  <a:pt x="1084" y="2629"/>
                </a:lnTo>
                <a:cubicBezTo>
                  <a:pt x="1089" y="2631"/>
                  <a:pt x="1094" y="2634"/>
                  <a:pt x="1099" y="2636"/>
                </a:cubicBezTo>
                <a:lnTo>
                  <a:pt x="1099" y="2636"/>
                </a:lnTo>
                <a:cubicBezTo>
                  <a:pt x="1108" y="2640"/>
                  <a:pt x="1117" y="2645"/>
                  <a:pt x="1125" y="2649"/>
                </a:cubicBezTo>
                <a:lnTo>
                  <a:pt x="1125" y="2649"/>
                </a:lnTo>
                <a:cubicBezTo>
                  <a:pt x="1132" y="2653"/>
                  <a:pt x="1137" y="2656"/>
                  <a:pt x="1143" y="2659"/>
                </a:cubicBezTo>
                <a:lnTo>
                  <a:pt x="1143" y="2659"/>
                </a:lnTo>
                <a:cubicBezTo>
                  <a:pt x="1151" y="2662"/>
                  <a:pt x="1159" y="2666"/>
                  <a:pt x="1167" y="2670"/>
                </a:cubicBezTo>
                <a:lnTo>
                  <a:pt x="1167" y="2670"/>
                </a:lnTo>
                <a:cubicBezTo>
                  <a:pt x="1173" y="2673"/>
                  <a:pt x="1180" y="2676"/>
                  <a:pt x="1186" y="2680"/>
                </a:cubicBezTo>
                <a:lnTo>
                  <a:pt x="1186" y="2680"/>
                </a:lnTo>
                <a:cubicBezTo>
                  <a:pt x="1194" y="2683"/>
                  <a:pt x="1201" y="2687"/>
                  <a:pt x="1209" y="2691"/>
                </a:cubicBezTo>
                <a:lnTo>
                  <a:pt x="1209" y="2691"/>
                </a:lnTo>
                <a:cubicBezTo>
                  <a:pt x="1215" y="2694"/>
                  <a:pt x="1223" y="2697"/>
                  <a:pt x="1229" y="2700"/>
                </a:cubicBezTo>
                <a:lnTo>
                  <a:pt x="1229" y="2700"/>
                </a:lnTo>
                <a:cubicBezTo>
                  <a:pt x="1236" y="2704"/>
                  <a:pt x="1244" y="2708"/>
                  <a:pt x="1252" y="2711"/>
                </a:cubicBezTo>
                <a:lnTo>
                  <a:pt x="1252" y="2711"/>
                </a:lnTo>
                <a:cubicBezTo>
                  <a:pt x="1259" y="2714"/>
                  <a:pt x="1266" y="2718"/>
                  <a:pt x="1272" y="2720"/>
                </a:cubicBezTo>
                <a:lnTo>
                  <a:pt x="1272" y="2720"/>
                </a:lnTo>
                <a:cubicBezTo>
                  <a:pt x="1280" y="2724"/>
                  <a:pt x="1288" y="2727"/>
                  <a:pt x="1295" y="2731"/>
                </a:cubicBezTo>
                <a:lnTo>
                  <a:pt x="1295" y="2731"/>
                </a:lnTo>
                <a:cubicBezTo>
                  <a:pt x="1302" y="2734"/>
                  <a:pt x="1309" y="2737"/>
                  <a:pt x="1316" y="2741"/>
                </a:cubicBezTo>
                <a:lnTo>
                  <a:pt x="1316" y="2741"/>
                </a:lnTo>
                <a:cubicBezTo>
                  <a:pt x="1324" y="2744"/>
                  <a:pt x="1332" y="2747"/>
                  <a:pt x="1340" y="2751"/>
                </a:cubicBezTo>
                <a:lnTo>
                  <a:pt x="1340" y="2751"/>
                </a:lnTo>
                <a:cubicBezTo>
                  <a:pt x="1347" y="2754"/>
                  <a:pt x="1354" y="2757"/>
                  <a:pt x="1361" y="2760"/>
                </a:cubicBezTo>
                <a:lnTo>
                  <a:pt x="1361" y="2760"/>
                </a:lnTo>
                <a:cubicBezTo>
                  <a:pt x="1369" y="2764"/>
                  <a:pt x="1377" y="2767"/>
                  <a:pt x="1385" y="2771"/>
                </a:cubicBezTo>
                <a:lnTo>
                  <a:pt x="1385" y="2771"/>
                </a:lnTo>
                <a:cubicBezTo>
                  <a:pt x="1392" y="2774"/>
                  <a:pt x="1399" y="2777"/>
                  <a:pt x="1406" y="2780"/>
                </a:cubicBezTo>
                <a:lnTo>
                  <a:pt x="1406" y="2780"/>
                </a:lnTo>
                <a:cubicBezTo>
                  <a:pt x="1415" y="2784"/>
                  <a:pt x="1424" y="2787"/>
                  <a:pt x="1432" y="2791"/>
                </a:cubicBezTo>
                <a:lnTo>
                  <a:pt x="1432" y="2791"/>
                </a:lnTo>
                <a:cubicBezTo>
                  <a:pt x="1439" y="2794"/>
                  <a:pt x="1446" y="2797"/>
                  <a:pt x="1452" y="2800"/>
                </a:cubicBezTo>
                <a:lnTo>
                  <a:pt x="1452" y="2800"/>
                </a:lnTo>
                <a:cubicBezTo>
                  <a:pt x="1464" y="2804"/>
                  <a:pt x="1476" y="2810"/>
                  <a:pt x="1488" y="2814"/>
                </a:cubicBezTo>
                <a:lnTo>
                  <a:pt x="1488" y="2814"/>
                </a:lnTo>
                <a:cubicBezTo>
                  <a:pt x="1497" y="2818"/>
                  <a:pt x="1506" y="2821"/>
                  <a:pt x="1515" y="2825"/>
                </a:cubicBezTo>
                <a:lnTo>
                  <a:pt x="1515" y="2825"/>
                </a:lnTo>
                <a:cubicBezTo>
                  <a:pt x="1524" y="2829"/>
                  <a:pt x="1534" y="2833"/>
                  <a:pt x="1544" y="2837"/>
                </a:cubicBezTo>
                <a:lnTo>
                  <a:pt x="1544" y="2837"/>
                </a:lnTo>
                <a:cubicBezTo>
                  <a:pt x="1551" y="2840"/>
                  <a:pt x="1558" y="2843"/>
                  <a:pt x="1565" y="2845"/>
                </a:cubicBezTo>
                <a:lnTo>
                  <a:pt x="1565" y="2845"/>
                </a:lnTo>
                <a:cubicBezTo>
                  <a:pt x="1574" y="2849"/>
                  <a:pt x="1583" y="2852"/>
                  <a:pt x="1591" y="2855"/>
                </a:cubicBezTo>
                <a:lnTo>
                  <a:pt x="1591" y="2855"/>
                </a:lnTo>
                <a:cubicBezTo>
                  <a:pt x="1599" y="2858"/>
                  <a:pt x="1607" y="2861"/>
                  <a:pt x="1615" y="2864"/>
                </a:cubicBezTo>
                <a:lnTo>
                  <a:pt x="1615" y="2864"/>
                </a:lnTo>
                <a:cubicBezTo>
                  <a:pt x="1623" y="2868"/>
                  <a:pt x="1631" y="2871"/>
                  <a:pt x="1639" y="2874"/>
                </a:cubicBezTo>
                <a:lnTo>
                  <a:pt x="1639" y="2874"/>
                </a:lnTo>
                <a:cubicBezTo>
                  <a:pt x="1648" y="2877"/>
                  <a:pt x="1655" y="2880"/>
                  <a:pt x="1663" y="2883"/>
                </a:cubicBezTo>
                <a:lnTo>
                  <a:pt x="1663" y="2883"/>
                </a:lnTo>
                <a:cubicBezTo>
                  <a:pt x="1672" y="2886"/>
                  <a:pt x="1680" y="2889"/>
                  <a:pt x="1689" y="2892"/>
                </a:cubicBezTo>
                <a:lnTo>
                  <a:pt x="1689" y="2892"/>
                </a:lnTo>
                <a:cubicBezTo>
                  <a:pt x="1696" y="2895"/>
                  <a:pt x="1705" y="2898"/>
                  <a:pt x="1713" y="2901"/>
                </a:cubicBezTo>
                <a:lnTo>
                  <a:pt x="1713" y="2901"/>
                </a:lnTo>
                <a:cubicBezTo>
                  <a:pt x="1721" y="2904"/>
                  <a:pt x="1730" y="2907"/>
                  <a:pt x="1738" y="2911"/>
                </a:cubicBezTo>
                <a:lnTo>
                  <a:pt x="1738" y="2911"/>
                </a:lnTo>
                <a:cubicBezTo>
                  <a:pt x="1746" y="2913"/>
                  <a:pt x="1754" y="2916"/>
                  <a:pt x="1762" y="2919"/>
                </a:cubicBezTo>
                <a:lnTo>
                  <a:pt x="1762" y="2919"/>
                </a:lnTo>
                <a:cubicBezTo>
                  <a:pt x="1771" y="2922"/>
                  <a:pt x="1780" y="2925"/>
                  <a:pt x="1789" y="2928"/>
                </a:cubicBezTo>
                <a:lnTo>
                  <a:pt x="1789" y="2928"/>
                </a:lnTo>
                <a:cubicBezTo>
                  <a:pt x="1796" y="2931"/>
                  <a:pt x="1804" y="2934"/>
                  <a:pt x="1813" y="2936"/>
                </a:cubicBezTo>
                <a:lnTo>
                  <a:pt x="1813" y="2936"/>
                </a:lnTo>
                <a:cubicBezTo>
                  <a:pt x="1822" y="2940"/>
                  <a:pt x="1830" y="2943"/>
                  <a:pt x="1840" y="2946"/>
                </a:cubicBezTo>
                <a:lnTo>
                  <a:pt x="1840" y="2946"/>
                </a:lnTo>
                <a:cubicBezTo>
                  <a:pt x="1847" y="2949"/>
                  <a:pt x="1855" y="2951"/>
                  <a:pt x="1864" y="2954"/>
                </a:cubicBezTo>
                <a:lnTo>
                  <a:pt x="1864" y="2954"/>
                </a:lnTo>
                <a:cubicBezTo>
                  <a:pt x="1873" y="2958"/>
                  <a:pt x="1883" y="2961"/>
                  <a:pt x="1892" y="2964"/>
                </a:cubicBezTo>
                <a:lnTo>
                  <a:pt x="1892" y="2964"/>
                </a:lnTo>
                <a:cubicBezTo>
                  <a:pt x="1898" y="2966"/>
                  <a:pt x="1905" y="2968"/>
                  <a:pt x="1911" y="2970"/>
                </a:cubicBezTo>
                <a:lnTo>
                  <a:pt x="1911" y="2970"/>
                </a:lnTo>
                <a:cubicBezTo>
                  <a:pt x="1913" y="2971"/>
                  <a:pt x="1914" y="2971"/>
                  <a:pt x="1915" y="2971"/>
                </a:cubicBezTo>
                <a:lnTo>
                  <a:pt x="1915" y="2971"/>
                </a:lnTo>
                <a:cubicBezTo>
                  <a:pt x="1934" y="2978"/>
                  <a:pt x="1953" y="2984"/>
                  <a:pt x="1971" y="2989"/>
                </a:cubicBezTo>
                <a:lnTo>
                  <a:pt x="1971" y="2989"/>
                </a:lnTo>
                <a:cubicBezTo>
                  <a:pt x="1977" y="2992"/>
                  <a:pt x="1983" y="2994"/>
                  <a:pt x="1988" y="2995"/>
                </a:cubicBezTo>
                <a:lnTo>
                  <a:pt x="1988" y="2995"/>
                </a:lnTo>
                <a:cubicBezTo>
                  <a:pt x="2003" y="2999"/>
                  <a:pt x="2016" y="3004"/>
                  <a:pt x="2031" y="3008"/>
                </a:cubicBezTo>
                <a:lnTo>
                  <a:pt x="2031" y="3008"/>
                </a:lnTo>
                <a:cubicBezTo>
                  <a:pt x="2038" y="3011"/>
                  <a:pt x="2044" y="3013"/>
                  <a:pt x="2051" y="3015"/>
                </a:cubicBezTo>
                <a:lnTo>
                  <a:pt x="2051" y="3015"/>
                </a:lnTo>
                <a:cubicBezTo>
                  <a:pt x="2065" y="3019"/>
                  <a:pt x="2079" y="3023"/>
                  <a:pt x="2094" y="3027"/>
                </a:cubicBezTo>
                <a:lnTo>
                  <a:pt x="2094" y="3027"/>
                </a:lnTo>
                <a:cubicBezTo>
                  <a:pt x="2099" y="3030"/>
                  <a:pt x="2106" y="3032"/>
                  <a:pt x="2112" y="3033"/>
                </a:cubicBezTo>
                <a:lnTo>
                  <a:pt x="2112" y="3033"/>
                </a:lnTo>
                <a:cubicBezTo>
                  <a:pt x="2131" y="3039"/>
                  <a:pt x="2151" y="3045"/>
                  <a:pt x="2171" y="3051"/>
                </a:cubicBezTo>
                <a:lnTo>
                  <a:pt x="2171" y="3051"/>
                </a:lnTo>
                <a:cubicBezTo>
                  <a:pt x="2175" y="3052"/>
                  <a:pt x="2178" y="3053"/>
                  <a:pt x="2181" y="3054"/>
                </a:cubicBezTo>
                <a:lnTo>
                  <a:pt x="2181" y="3054"/>
                </a:lnTo>
                <a:cubicBezTo>
                  <a:pt x="2198" y="3059"/>
                  <a:pt x="2216" y="3063"/>
                  <a:pt x="2232" y="3069"/>
                </a:cubicBezTo>
                <a:lnTo>
                  <a:pt x="2232" y="3069"/>
                </a:lnTo>
                <a:cubicBezTo>
                  <a:pt x="2239" y="3070"/>
                  <a:pt x="2246" y="3072"/>
                  <a:pt x="2253" y="3074"/>
                </a:cubicBezTo>
                <a:lnTo>
                  <a:pt x="2253" y="3074"/>
                </a:lnTo>
                <a:cubicBezTo>
                  <a:pt x="2267" y="3078"/>
                  <a:pt x="2281" y="3082"/>
                  <a:pt x="2296" y="3086"/>
                </a:cubicBezTo>
                <a:lnTo>
                  <a:pt x="2296" y="3086"/>
                </a:lnTo>
                <a:cubicBezTo>
                  <a:pt x="2302" y="3088"/>
                  <a:pt x="2310" y="3090"/>
                  <a:pt x="2316" y="3092"/>
                </a:cubicBezTo>
                <a:lnTo>
                  <a:pt x="2316" y="3092"/>
                </a:lnTo>
                <a:cubicBezTo>
                  <a:pt x="2335" y="3097"/>
                  <a:pt x="2353" y="3102"/>
                  <a:pt x="2372" y="3107"/>
                </a:cubicBezTo>
                <a:lnTo>
                  <a:pt x="2372" y="3107"/>
                </a:lnTo>
                <a:cubicBezTo>
                  <a:pt x="2374" y="3107"/>
                  <a:pt x="2377" y="3108"/>
                  <a:pt x="2379" y="3108"/>
                </a:cubicBezTo>
                <a:lnTo>
                  <a:pt x="2379" y="3108"/>
                </a:lnTo>
                <a:cubicBezTo>
                  <a:pt x="2399" y="3115"/>
                  <a:pt x="2421" y="3120"/>
                  <a:pt x="2442" y="3125"/>
                </a:cubicBezTo>
                <a:lnTo>
                  <a:pt x="2442" y="3125"/>
                </a:lnTo>
                <a:cubicBezTo>
                  <a:pt x="2443" y="3126"/>
                  <a:pt x="2446" y="3126"/>
                  <a:pt x="2448" y="3127"/>
                </a:cubicBezTo>
                <a:lnTo>
                  <a:pt x="2448" y="3127"/>
                </a:lnTo>
                <a:cubicBezTo>
                  <a:pt x="2450" y="3127"/>
                  <a:pt x="2452" y="3128"/>
                  <a:pt x="2455" y="3128"/>
                </a:cubicBezTo>
                <a:lnTo>
                  <a:pt x="2455" y="3128"/>
                </a:lnTo>
                <a:cubicBezTo>
                  <a:pt x="2487" y="3137"/>
                  <a:pt x="2520" y="3145"/>
                  <a:pt x="2553" y="3153"/>
                </a:cubicBezTo>
                <a:lnTo>
                  <a:pt x="2553" y="3153"/>
                </a:lnTo>
                <a:cubicBezTo>
                  <a:pt x="2557" y="3154"/>
                  <a:pt x="2561" y="3155"/>
                  <a:pt x="2564" y="3156"/>
                </a:cubicBezTo>
                <a:lnTo>
                  <a:pt x="2564" y="3156"/>
                </a:lnTo>
                <a:cubicBezTo>
                  <a:pt x="2597" y="3164"/>
                  <a:pt x="2631" y="3171"/>
                  <a:pt x="2664" y="3179"/>
                </a:cubicBezTo>
                <a:lnTo>
                  <a:pt x="2664" y="3179"/>
                </a:lnTo>
                <a:cubicBezTo>
                  <a:pt x="2668" y="3180"/>
                  <a:pt x="2673" y="3181"/>
                  <a:pt x="2677" y="3182"/>
                </a:cubicBezTo>
                <a:lnTo>
                  <a:pt x="2677" y="3182"/>
                </a:lnTo>
                <a:cubicBezTo>
                  <a:pt x="2710" y="3190"/>
                  <a:pt x="2743" y="3197"/>
                  <a:pt x="2777" y="3205"/>
                </a:cubicBezTo>
                <a:lnTo>
                  <a:pt x="2777" y="3205"/>
                </a:lnTo>
                <a:cubicBezTo>
                  <a:pt x="2781" y="3206"/>
                  <a:pt x="2786" y="3207"/>
                  <a:pt x="2791" y="3208"/>
                </a:cubicBezTo>
                <a:lnTo>
                  <a:pt x="2791" y="3208"/>
                </a:lnTo>
                <a:cubicBezTo>
                  <a:pt x="2824" y="3215"/>
                  <a:pt x="2857" y="3222"/>
                  <a:pt x="2892" y="3229"/>
                </a:cubicBezTo>
                <a:lnTo>
                  <a:pt x="2892" y="3229"/>
                </a:lnTo>
                <a:cubicBezTo>
                  <a:pt x="2893" y="3229"/>
                  <a:pt x="2896" y="3230"/>
                  <a:pt x="2897" y="3231"/>
                </a:cubicBezTo>
                <a:lnTo>
                  <a:pt x="2897" y="3231"/>
                </a:lnTo>
                <a:cubicBezTo>
                  <a:pt x="2901" y="3231"/>
                  <a:pt x="2904" y="3232"/>
                  <a:pt x="2907" y="3233"/>
                </a:cubicBezTo>
                <a:lnTo>
                  <a:pt x="2907" y="3233"/>
                </a:lnTo>
                <a:cubicBezTo>
                  <a:pt x="2938" y="3238"/>
                  <a:pt x="2968" y="3245"/>
                  <a:pt x="2999" y="3251"/>
                </a:cubicBezTo>
                <a:lnTo>
                  <a:pt x="2999" y="3251"/>
                </a:lnTo>
                <a:cubicBezTo>
                  <a:pt x="3001" y="3251"/>
                  <a:pt x="3003" y="3252"/>
                  <a:pt x="3004" y="3252"/>
                </a:cubicBezTo>
                <a:lnTo>
                  <a:pt x="3004" y="3252"/>
                </a:lnTo>
                <a:cubicBezTo>
                  <a:pt x="3035" y="3258"/>
                  <a:pt x="3066" y="3264"/>
                  <a:pt x="3097" y="3269"/>
                </a:cubicBezTo>
                <a:lnTo>
                  <a:pt x="3097" y="3269"/>
                </a:lnTo>
                <a:cubicBezTo>
                  <a:pt x="3100" y="3270"/>
                  <a:pt x="3104" y="3271"/>
                  <a:pt x="3108" y="3272"/>
                </a:cubicBezTo>
                <a:lnTo>
                  <a:pt x="3108" y="3272"/>
                </a:lnTo>
                <a:cubicBezTo>
                  <a:pt x="3139" y="3277"/>
                  <a:pt x="3169" y="3283"/>
                  <a:pt x="3200" y="3288"/>
                </a:cubicBezTo>
                <a:lnTo>
                  <a:pt x="3200" y="3288"/>
                </a:lnTo>
                <a:cubicBezTo>
                  <a:pt x="3206" y="3289"/>
                  <a:pt x="3212" y="3291"/>
                  <a:pt x="3218" y="3292"/>
                </a:cubicBezTo>
                <a:lnTo>
                  <a:pt x="3218" y="3292"/>
                </a:lnTo>
                <a:cubicBezTo>
                  <a:pt x="3248" y="3297"/>
                  <a:pt x="3278" y="3302"/>
                  <a:pt x="3309" y="3307"/>
                </a:cubicBezTo>
                <a:lnTo>
                  <a:pt x="3309" y="3307"/>
                </a:lnTo>
                <a:cubicBezTo>
                  <a:pt x="3311" y="3308"/>
                  <a:pt x="3314" y="3308"/>
                  <a:pt x="3317" y="3308"/>
                </a:cubicBezTo>
                <a:lnTo>
                  <a:pt x="3317" y="3308"/>
                </a:lnTo>
                <a:cubicBezTo>
                  <a:pt x="3321" y="3309"/>
                  <a:pt x="3325" y="3310"/>
                  <a:pt x="3329" y="3311"/>
                </a:cubicBezTo>
                <a:lnTo>
                  <a:pt x="3329" y="3311"/>
                </a:lnTo>
                <a:cubicBezTo>
                  <a:pt x="3356" y="3315"/>
                  <a:pt x="3384" y="3319"/>
                  <a:pt x="3411" y="3324"/>
                </a:cubicBezTo>
                <a:lnTo>
                  <a:pt x="3411" y="3324"/>
                </a:lnTo>
                <a:cubicBezTo>
                  <a:pt x="3414" y="3324"/>
                  <a:pt x="3415" y="3325"/>
                  <a:pt x="3417" y="3325"/>
                </a:cubicBezTo>
                <a:lnTo>
                  <a:pt x="3417" y="3325"/>
                </a:lnTo>
                <a:cubicBezTo>
                  <a:pt x="3447" y="3329"/>
                  <a:pt x="3475" y="3334"/>
                  <a:pt x="3505" y="3338"/>
                </a:cubicBezTo>
                <a:lnTo>
                  <a:pt x="3505" y="3338"/>
                </a:lnTo>
                <a:cubicBezTo>
                  <a:pt x="3511" y="3339"/>
                  <a:pt x="3518" y="3340"/>
                  <a:pt x="3525" y="3341"/>
                </a:cubicBezTo>
                <a:lnTo>
                  <a:pt x="3525" y="3341"/>
                </a:lnTo>
                <a:cubicBezTo>
                  <a:pt x="3554" y="3346"/>
                  <a:pt x="3583" y="3350"/>
                  <a:pt x="3612" y="3354"/>
                </a:cubicBezTo>
                <a:lnTo>
                  <a:pt x="3612" y="3354"/>
                </a:lnTo>
                <a:cubicBezTo>
                  <a:pt x="3617" y="3355"/>
                  <a:pt x="3623" y="3355"/>
                  <a:pt x="3627" y="3357"/>
                </a:cubicBezTo>
                <a:lnTo>
                  <a:pt x="3627" y="3357"/>
                </a:lnTo>
                <a:cubicBezTo>
                  <a:pt x="3656" y="3360"/>
                  <a:pt x="3685" y="3364"/>
                  <a:pt x="3713" y="3368"/>
                </a:cubicBezTo>
                <a:lnTo>
                  <a:pt x="3713" y="3368"/>
                </a:lnTo>
                <a:cubicBezTo>
                  <a:pt x="3716" y="3368"/>
                  <a:pt x="3718" y="3369"/>
                  <a:pt x="3720" y="3369"/>
                </a:cubicBezTo>
                <a:lnTo>
                  <a:pt x="3720" y="3369"/>
                </a:lnTo>
                <a:cubicBezTo>
                  <a:pt x="3721" y="3369"/>
                  <a:pt x="3722" y="3369"/>
                  <a:pt x="3723" y="3369"/>
                </a:cubicBezTo>
                <a:lnTo>
                  <a:pt x="3723" y="3369"/>
                </a:lnTo>
                <a:cubicBezTo>
                  <a:pt x="3751" y="3373"/>
                  <a:pt x="3780" y="3377"/>
                  <a:pt x="3809" y="3380"/>
                </a:cubicBezTo>
                <a:lnTo>
                  <a:pt x="3809" y="3380"/>
                </a:lnTo>
                <a:cubicBezTo>
                  <a:pt x="3816" y="3381"/>
                  <a:pt x="3823" y="3382"/>
                  <a:pt x="3829" y="3383"/>
                </a:cubicBezTo>
                <a:lnTo>
                  <a:pt x="3829" y="3383"/>
                </a:lnTo>
                <a:cubicBezTo>
                  <a:pt x="3857" y="3387"/>
                  <a:pt x="3884" y="3389"/>
                  <a:pt x="3911" y="3393"/>
                </a:cubicBezTo>
                <a:lnTo>
                  <a:pt x="3911" y="3393"/>
                </a:lnTo>
                <a:cubicBezTo>
                  <a:pt x="3914" y="3393"/>
                  <a:pt x="3916" y="3393"/>
                  <a:pt x="3918" y="3393"/>
                </a:cubicBezTo>
                <a:lnTo>
                  <a:pt x="3918" y="3393"/>
                </a:lnTo>
                <a:cubicBezTo>
                  <a:pt x="3947" y="3397"/>
                  <a:pt x="3976" y="3400"/>
                  <a:pt x="4006" y="3403"/>
                </a:cubicBezTo>
                <a:lnTo>
                  <a:pt x="4006" y="3403"/>
                </a:lnTo>
                <a:cubicBezTo>
                  <a:pt x="4013" y="3405"/>
                  <a:pt x="4020" y="3405"/>
                  <a:pt x="4028" y="3406"/>
                </a:cubicBezTo>
                <a:lnTo>
                  <a:pt x="4028" y="3406"/>
                </a:lnTo>
                <a:cubicBezTo>
                  <a:pt x="4057" y="3409"/>
                  <a:pt x="4086" y="3412"/>
                  <a:pt x="4116" y="3415"/>
                </a:cubicBezTo>
                <a:lnTo>
                  <a:pt x="4116" y="3415"/>
                </a:lnTo>
                <a:lnTo>
                  <a:pt x="4117" y="3415"/>
                </a:lnTo>
                <a:lnTo>
                  <a:pt x="4117" y="3415"/>
                </a:lnTo>
                <a:cubicBezTo>
                  <a:pt x="4117" y="3415"/>
                  <a:pt x="4117" y="3415"/>
                  <a:pt x="4118" y="3415"/>
                </a:cubicBezTo>
                <a:lnTo>
                  <a:pt x="4118" y="3415"/>
                </a:lnTo>
                <a:cubicBezTo>
                  <a:pt x="4183" y="3422"/>
                  <a:pt x="4248" y="3428"/>
                  <a:pt x="4314" y="3434"/>
                </a:cubicBezTo>
                <a:lnTo>
                  <a:pt x="4315" y="3434"/>
                </a:lnTo>
                <a:lnTo>
                  <a:pt x="4315" y="3434"/>
                </a:lnTo>
                <a:cubicBezTo>
                  <a:pt x="4446" y="3446"/>
                  <a:pt x="4579" y="3455"/>
                  <a:pt x="4714" y="3463"/>
                </a:cubicBezTo>
                <a:lnTo>
                  <a:pt x="4715" y="3463"/>
                </a:lnTo>
                <a:lnTo>
                  <a:pt x="4715" y="3463"/>
                </a:lnTo>
                <a:cubicBezTo>
                  <a:pt x="4782" y="3467"/>
                  <a:pt x="4849" y="3470"/>
                  <a:pt x="4916" y="3473"/>
                </a:cubicBezTo>
                <a:lnTo>
                  <a:pt x="4916" y="3473"/>
                </a:lnTo>
                <a:cubicBezTo>
                  <a:pt x="4918" y="3473"/>
                  <a:pt x="4918" y="3474"/>
                  <a:pt x="4919" y="3474"/>
                </a:cubicBezTo>
                <a:lnTo>
                  <a:pt x="4919" y="3474"/>
                </a:lnTo>
                <a:cubicBezTo>
                  <a:pt x="4950" y="3475"/>
                  <a:pt x="4982" y="3476"/>
                  <a:pt x="5014" y="3478"/>
                </a:cubicBezTo>
                <a:lnTo>
                  <a:pt x="5014" y="3478"/>
                </a:lnTo>
                <a:cubicBezTo>
                  <a:pt x="5021" y="3478"/>
                  <a:pt x="5027" y="3478"/>
                  <a:pt x="5034" y="3479"/>
                </a:cubicBezTo>
                <a:lnTo>
                  <a:pt x="5034" y="3479"/>
                </a:lnTo>
                <a:cubicBezTo>
                  <a:pt x="5065" y="3479"/>
                  <a:pt x="5097" y="3480"/>
                  <a:pt x="5128" y="3481"/>
                </a:cubicBezTo>
                <a:lnTo>
                  <a:pt x="5128" y="3481"/>
                </a:lnTo>
                <a:lnTo>
                  <a:pt x="5129" y="3481"/>
                </a:lnTo>
                <a:lnTo>
                  <a:pt x="5129" y="3481"/>
                </a:lnTo>
                <a:cubicBezTo>
                  <a:pt x="5161" y="3483"/>
                  <a:pt x="5193" y="3483"/>
                  <a:pt x="5225" y="3484"/>
                </a:cubicBezTo>
                <a:lnTo>
                  <a:pt x="5225" y="3484"/>
                </a:lnTo>
                <a:cubicBezTo>
                  <a:pt x="5232" y="3484"/>
                  <a:pt x="5239" y="3484"/>
                  <a:pt x="5245" y="3484"/>
                </a:cubicBezTo>
                <a:lnTo>
                  <a:pt x="5245" y="3484"/>
                </a:lnTo>
                <a:cubicBezTo>
                  <a:pt x="5301" y="3486"/>
                  <a:pt x="5357" y="3487"/>
                  <a:pt x="5413" y="3488"/>
                </a:cubicBezTo>
                <a:lnTo>
                  <a:pt x="5413" y="3488"/>
                </a:lnTo>
                <a:cubicBezTo>
                  <a:pt x="5474" y="3489"/>
                  <a:pt x="5534" y="3489"/>
                  <a:pt x="5593" y="3489"/>
                </a:cubicBezTo>
                <a:lnTo>
                  <a:pt x="5606" y="3489"/>
                </a:lnTo>
                <a:lnTo>
                  <a:pt x="5606" y="3489"/>
                </a:lnTo>
                <a:cubicBezTo>
                  <a:pt x="5666" y="3489"/>
                  <a:pt x="5726" y="3489"/>
                  <a:pt x="5785" y="3488"/>
                </a:cubicBezTo>
                <a:lnTo>
                  <a:pt x="5786" y="3488"/>
                </a:lnTo>
                <a:lnTo>
                  <a:pt x="5786" y="3488"/>
                </a:lnTo>
                <a:cubicBezTo>
                  <a:pt x="5787" y="3488"/>
                  <a:pt x="5787" y="3488"/>
                  <a:pt x="5788" y="3488"/>
                </a:cubicBezTo>
                <a:lnTo>
                  <a:pt x="5788" y="3488"/>
                </a:lnTo>
                <a:cubicBezTo>
                  <a:pt x="5824" y="3488"/>
                  <a:pt x="5858" y="3487"/>
                  <a:pt x="5893" y="3486"/>
                </a:cubicBezTo>
                <a:lnTo>
                  <a:pt x="5893" y="3486"/>
                </a:lnTo>
                <a:cubicBezTo>
                  <a:pt x="5899" y="3486"/>
                  <a:pt x="5905" y="3486"/>
                  <a:pt x="5911" y="3486"/>
                </a:cubicBezTo>
                <a:lnTo>
                  <a:pt x="5911" y="3486"/>
                </a:lnTo>
                <a:cubicBezTo>
                  <a:pt x="5945" y="3485"/>
                  <a:pt x="5980" y="3484"/>
                  <a:pt x="6014" y="3483"/>
                </a:cubicBezTo>
                <a:lnTo>
                  <a:pt x="6014" y="3483"/>
                </a:lnTo>
                <a:cubicBezTo>
                  <a:pt x="6021" y="3483"/>
                  <a:pt x="6027" y="3483"/>
                  <a:pt x="6033" y="3483"/>
                </a:cubicBezTo>
                <a:lnTo>
                  <a:pt x="6033" y="3483"/>
                </a:lnTo>
                <a:cubicBezTo>
                  <a:pt x="6067" y="3481"/>
                  <a:pt x="6101" y="3480"/>
                  <a:pt x="6135" y="3479"/>
                </a:cubicBezTo>
                <a:lnTo>
                  <a:pt x="6135" y="3479"/>
                </a:lnTo>
                <a:cubicBezTo>
                  <a:pt x="6137" y="3479"/>
                  <a:pt x="6138" y="3479"/>
                  <a:pt x="6140" y="3479"/>
                </a:cubicBezTo>
                <a:lnTo>
                  <a:pt x="6140" y="3479"/>
                </a:lnTo>
                <a:cubicBezTo>
                  <a:pt x="6175" y="3478"/>
                  <a:pt x="6210" y="3477"/>
                  <a:pt x="6245" y="3475"/>
                </a:cubicBezTo>
                <a:lnTo>
                  <a:pt x="6245" y="3475"/>
                </a:lnTo>
                <a:cubicBezTo>
                  <a:pt x="6249" y="3475"/>
                  <a:pt x="6252" y="3475"/>
                  <a:pt x="6255" y="3474"/>
                </a:cubicBezTo>
                <a:lnTo>
                  <a:pt x="6255" y="3474"/>
                </a:lnTo>
                <a:cubicBezTo>
                  <a:pt x="6258" y="3474"/>
                  <a:pt x="6261" y="3474"/>
                  <a:pt x="6264" y="3474"/>
                </a:cubicBezTo>
                <a:lnTo>
                  <a:pt x="6264" y="3474"/>
                </a:lnTo>
                <a:cubicBezTo>
                  <a:pt x="6302" y="3473"/>
                  <a:pt x="6340" y="3471"/>
                  <a:pt x="6379" y="3469"/>
                </a:cubicBezTo>
                <a:lnTo>
                  <a:pt x="6379" y="3469"/>
                </a:lnTo>
                <a:cubicBezTo>
                  <a:pt x="6385" y="3469"/>
                  <a:pt x="6390" y="3468"/>
                  <a:pt x="6396" y="3468"/>
                </a:cubicBezTo>
                <a:lnTo>
                  <a:pt x="6396" y="3468"/>
                </a:lnTo>
                <a:cubicBezTo>
                  <a:pt x="6435" y="3466"/>
                  <a:pt x="6473" y="3464"/>
                  <a:pt x="6511" y="3462"/>
                </a:cubicBezTo>
                <a:lnTo>
                  <a:pt x="6511" y="3462"/>
                </a:lnTo>
                <a:cubicBezTo>
                  <a:pt x="6516" y="3461"/>
                  <a:pt x="6520" y="3461"/>
                  <a:pt x="6524" y="3460"/>
                </a:cubicBezTo>
                <a:lnTo>
                  <a:pt x="6524" y="3460"/>
                </a:lnTo>
                <a:cubicBezTo>
                  <a:pt x="6606" y="3456"/>
                  <a:pt x="6688" y="3450"/>
                  <a:pt x="6769" y="3443"/>
                </a:cubicBezTo>
                <a:lnTo>
                  <a:pt x="6769" y="3443"/>
                </a:lnTo>
                <a:cubicBezTo>
                  <a:pt x="6770" y="3443"/>
                  <a:pt x="6772" y="3443"/>
                  <a:pt x="6772" y="3443"/>
                </a:cubicBezTo>
                <a:lnTo>
                  <a:pt x="6772" y="3443"/>
                </a:lnTo>
                <a:cubicBezTo>
                  <a:pt x="6773" y="3443"/>
                  <a:pt x="6774" y="3443"/>
                  <a:pt x="6775" y="3443"/>
                </a:cubicBezTo>
                <a:lnTo>
                  <a:pt x="6775" y="3443"/>
                </a:lnTo>
                <a:cubicBezTo>
                  <a:pt x="6828" y="3439"/>
                  <a:pt x="6881" y="3435"/>
                  <a:pt x="6934" y="3430"/>
                </a:cubicBezTo>
                <a:lnTo>
                  <a:pt x="6934" y="3430"/>
                </a:lnTo>
                <a:cubicBezTo>
                  <a:pt x="6936" y="3429"/>
                  <a:pt x="6940" y="3429"/>
                  <a:pt x="6943" y="3429"/>
                </a:cubicBezTo>
                <a:lnTo>
                  <a:pt x="6943" y="3429"/>
                </a:lnTo>
                <a:cubicBezTo>
                  <a:pt x="6994" y="3425"/>
                  <a:pt x="7044" y="3419"/>
                  <a:pt x="7094" y="3415"/>
                </a:cubicBezTo>
                <a:lnTo>
                  <a:pt x="7094" y="3415"/>
                </a:lnTo>
                <a:cubicBezTo>
                  <a:pt x="7098" y="3414"/>
                  <a:pt x="7102" y="3413"/>
                  <a:pt x="7106" y="3413"/>
                </a:cubicBezTo>
                <a:lnTo>
                  <a:pt x="7106" y="3413"/>
                </a:lnTo>
                <a:cubicBezTo>
                  <a:pt x="7211" y="3403"/>
                  <a:pt x="7315" y="3390"/>
                  <a:pt x="7418" y="3378"/>
                </a:cubicBezTo>
                <a:lnTo>
                  <a:pt x="7418" y="3378"/>
                </a:lnTo>
                <a:cubicBezTo>
                  <a:pt x="7419" y="3378"/>
                  <a:pt x="7421" y="3378"/>
                  <a:pt x="7422" y="3378"/>
                </a:cubicBezTo>
                <a:lnTo>
                  <a:pt x="7422" y="3378"/>
                </a:lnTo>
                <a:cubicBezTo>
                  <a:pt x="7425" y="3377"/>
                  <a:pt x="7429" y="3377"/>
                  <a:pt x="7432" y="3376"/>
                </a:cubicBezTo>
                <a:lnTo>
                  <a:pt x="7432" y="3376"/>
                </a:lnTo>
                <a:cubicBezTo>
                  <a:pt x="7456" y="3373"/>
                  <a:pt x="7480" y="3370"/>
                  <a:pt x="7503" y="3367"/>
                </a:cubicBezTo>
                <a:lnTo>
                  <a:pt x="7503" y="3367"/>
                </a:lnTo>
                <a:cubicBezTo>
                  <a:pt x="7508" y="3367"/>
                  <a:pt x="7513" y="3365"/>
                  <a:pt x="7519" y="3365"/>
                </a:cubicBezTo>
                <a:lnTo>
                  <a:pt x="7519" y="3365"/>
                </a:lnTo>
                <a:cubicBezTo>
                  <a:pt x="7547" y="3361"/>
                  <a:pt x="7575" y="3357"/>
                  <a:pt x="7603" y="3353"/>
                </a:cubicBezTo>
                <a:lnTo>
                  <a:pt x="7603" y="3353"/>
                </a:lnTo>
                <a:cubicBezTo>
                  <a:pt x="7605" y="3353"/>
                  <a:pt x="7607" y="3353"/>
                  <a:pt x="7610" y="3352"/>
                </a:cubicBezTo>
                <a:lnTo>
                  <a:pt x="7610" y="3352"/>
                </a:lnTo>
                <a:cubicBezTo>
                  <a:pt x="7635" y="3349"/>
                  <a:pt x="7660" y="3345"/>
                  <a:pt x="7685" y="3342"/>
                </a:cubicBezTo>
                <a:lnTo>
                  <a:pt x="7685" y="3342"/>
                </a:lnTo>
                <a:cubicBezTo>
                  <a:pt x="7692" y="3340"/>
                  <a:pt x="7698" y="3340"/>
                  <a:pt x="7705" y="3339"/>
                </a:cubicBezTo>
                <a:lnTo>
                  <a:pt x="7705" y="3339"/>
                </a:lnTo>
                <a:cubicBezTo>
                  <a:pt x="7729" y="3335"/>
                  <a:pt x="7752" y="3332"/>
                  <a:pt x="7776" y="3328"/>
                </a:cubicBezTo>
                <a:lnTo>
                  <a:pt x="7776" y="3328"/>
                </a:lnTo>
                <a:cubicBezTo>
                  <a:pt x="7780" y="3328"/>
                  <a:pt x="7784" y="3327"/>
                  <a:pt x="7787" y="3327"/>
                </a:cubicBezTo>
                <a:lnTo>
                  <a:pt x="7787" y="3327"/>
                </a:lnTo>
                <a:cubicBezTo>
                  <a:pt x="7814" y="3322"/>
                  <a:pt x="7841" y="3318"/>
                  <a:pt x="7869" y="3314"/>
                </a:cubicBezTo>
                <a:lnTo>
                  <a:pt x="7869" y="3314"/>
                </a:lnTo>
                <a:cubicBezTo>
                  <a:pt x="7873" y="3313"/>
                  <a:pt x="7879" y="3312"/>
                  <a:pt x="7884" y="3311"/>
                </a:cubicBezTo>
                <a:lnTo>
                  <a:pt x="7884" y="3311"/>
                </a:lnTo>
                <a:cubicBezTo>
                  <a:pt x="7906" y="3308"/>
                  <a:pt x="7928" y="3304"/>
                  <a:pt x="7950" y="3300"/>
                </a:cubicBezTo>
                <a:lnTo>
                  <a:pt x="7950" y="3300"/>
                </a:lnTo>
                <a:cubicBezTo>
                  <a:pt x="7957" y="3299"/>
                  <a:pt x="7963" y="3298"/>
                  <a:pt x="7970" y="3297"/>
                </a:cubicBezTo>
                <a:lnTo>
                  <a:pt x="7970" y="3297"/>
                </a:lnTo>
                <a:cubicBezTo>
                  <a:pt x="8023" y="3288"/>
                  <a:pt x="8076" y="3278"/>
                  <a:pt x="8128" y="3269"/>
                </a:cubicBezTo>
                <a:lnTo>
                  <a:pt x="8128" y="3269"/>
                </a:lnTo>
                <a:cubicBezTo>
                  <a:pt x="8135" y="3268"/>
                  <a:pt x="8140" y="3267"/>
                  <a:pt x="8147" y="3266"/>
                </a:cubicBezTo>
                <a:lnTo>
                  <a:pt x="8147" y="3266"/>
                </a:lnTo>
                <a:cubicBezTo>
                  <a:pt x="8168" y="3261"/>
                  <a:pt x="8189" y="3258"/>
                  <a:pt x="8210" y="3254"/>
                </a:cubicBezTo>
                <a:lnTo>
                  <a:pt x="8210" y="3254"/>
                </a:lnTo>
                <a:cubicBezTo>
                  <a:pt x="8216" y="3252"/>
                  <a:pt x="8222" y="3251"/>
                  <a:pt x="8228" y="3250"/>
                </a:cubicBezTo>
                <a:lnTo>
                  <a:pt x="8228" y="3250"/>
                </a:lnTo>
                <a:cubicBezTo>
                  <a:pt x="8253" y="3246"/>
                  <a:pt x="8279" y="3240"/>
                  <a:pt x="8305" y="3236"/>
                </a:cubicBezTo>
                <a:lnTo>
                  <a:pt x="8305" y="3236"/>
                </a:lnTo>
                <a:cubicBezTo>
                  <a:pt x="8308" y="3235"/>
                  <a:pt x="8310" y="3234"/>
                  <a:pt x="8313" y="3234"/>
                </a:cubicBezTo>
                <a:lnTo>
                  <a:pt x="8313" y="3234"/>
                </a:lnTo>
                <a:cubicBezTo>
                  <a:pt x="8336" y="3229"/>
                  <a:pt x="8359" y="3224"/>
                  <a:pt x="8381" y="3219"/>
                </a:cubicBezTo>
                <a:lnTo>
                  <a:pt x="8381" y="3219"/>
                </a:lnTo>
                <a:cubicBezTo>
                  <a:pt x="8389" y="3218"/>
                  <a:pt x="8395" y="3217"/>
                  <a:pt x="8401" y="3216"/>
                </a:cubicBezTo>
                <a:lnTo>
                  <a:pt x="8401" y="3216"/>
                </a:lnTo>
                <a:cubicBezTo>
                  <a:pt x="8422" y="3211"/>
                  <a:pt x="8444" y="3207"/>
                  <a:pt x="8465" y="3202"/>
                </a:cubicBezTo>
                <a:lnTo>
                  <a:pt x="8465" y="3202"/>
                </a:lnTo>
                <a:cubicBezTo>
                  <a:pt x="8470" y="3201"/>
                  <a:pt x="8474" y="3200"/>
                  <a:pt x="8478" y="3199"/>
                </a:cubicBezTo>
                <a:lnTo>
                  <a:pt x="8478" y="3199"/>
                </a:lnTo>
                <a:cubicBezTo>
                  <a:pt x="8503" y="3194"/>
                  <a:pt x="8528" y="3188"/>
                  <a:pt x="8553" y="3183"/>
                </a:cubicBezTo>
                <a:lnTo>
                  <a:pt x="8553" y="3183"/>
                </a:lnTo>
                <a:cubicBezTo>
                  <a:pt x="8558" y="3182"/>
                  <a:pt x="8563" y="3181"/>
                  <a:pt x="8568" y="3180"/>
                </a:cubicBezTo>
                <a:lnTo>
                  <a:pt x="8568" y="3180"/>
                </a:lnTo>
                <a:cubicBezTo>
                  <a:pt x="8589" y="3175"/>
                  <a:pt x="8609" y="3170"/>
                  <a:pt x="8629" y="3166"/>
                </a:cubicBezTo>
                <a:lnTo>
                  <a:pt x="8629" y="3166"/>
                </a:lnTo>
                <a:cubicBezTo>
                  <a:pt x="8635" y="3164"/>
                  <a:pt x="8642" y="3163"/>
                  <a:pt x="8647" y="3161"/>
                </a:cubicBezTo>
                <a:lnTo>
                  <a:pt x="8647" y="3161"/>
                </a:lnTo>
                <a:cubicBezTo>
                  <a:pt x="8672" y="3156"/>
                  <a:pt x="8696" y="3150"/>
                  <a:pt x="8720" y="3144"/>
                </a:cubicBezTo>
                <a:lnTo>
                  <a:pt x="8720" y="3144"/>
                </a:lnTo>
                <a:cubicBezTo>
                  <a:pt x="8720" y="3144"/>
                  <a:pt x="8720" y="3144"/>
                  <a:pt x="8721" y="3144"/>
                </a:cubicBezTo>
                <a:lnTo>
                  <a:pt x="8721" y="3144"/>
                </a:lnTo>
                <a:cubicBezTo>
                  <a:pt x="8746" y="3138"/>
                  <a:pt x="8770" y="3133"/>
                  <a:pt x="8794" y="3126"/>
                </a:cubicBezTo>
                <a:lnTo>
                  <a:pt x="8794" y="3126"/>
                </a:lnTo>
                <a:cubicBezTo>
                  <a:pt x="8800" y="3125"/>
                  <a:pt x="8806" y="3123"/>
                  <a:pt x="8812" y="3122"/>
                </a:cubicBezTo>
                <a:lnTo>
                  <a:pt x="8812" y="3122"/>
                </a:lnTo>
                <a:cubicBezTo>
                  <a:pt x="8831" y="3117"/>
                  <a:pt x="8850" y="3112"/>
                  <a:pt x="8869" y="3107"/>
                </a:cubicBezTo>
                <a:lnTo>
                  <a:pt x="8869" y="3107"/>
                </a:lnTo>
                <a:cubicBezTo>
                  <a:pt x="8875" y="3106"/>
                  <a:pt x="8880" y="3105"/>
                  <a:pt x="8886" y="3103"/>
                </a:cubicBezTo>
                <a:lnTo>
                  <a:pt x="8886" y="3103"/>
                </a:lnTo>
                <a:cubicBezTo>
                  <a:pt x="8910" y="3097"/>
                  <a:pt x="8934" y="3090"/>
                  <a:pt x="8958" y="3085"/>
                </a:cubicBezTo>
                <a:lnTo>
                  <a:pt x="8958" y="3085"/>
                </a:lnTo>
                <a:cubicBezTo>
                  <a:pt x="8960" y="3084"/>
                  <a:pt x="8962" y="3083"/>
                  <a:pt x="8964" y="3083"/>
                </a:cubicBezTo>
                <a:lnTo>
                  <a:pt x="8964" y="3083"/>
                </a:lnTo>
                <a:cubicBezTo>
                  <a:pt x="8985" y="3077"/>
                  <a:pt x="9007" y="3071"/>
                  <a:pt x="9028" y="3065"/>
                </a:cubicBezTo>
                <a:lnTo>
                  <a:pt x="9028" y="3065"/>
                </a:lnTo>
                <a:cubicBezTo>
                  <a:pt x="9034" y="3063"/>
                  <a:pt x="9040" y="3062"/>
                  <a:pt x="9046" y="3060"/>
                </a:cubicBezTo>
                <a:lnTo>
                  <a:pt x="9046" y="3060"/>
                </a:lnTo>
                <a:cubicBezTo>
                  <a:pt x="9066" y="3055"/>
                  <a:pt x="9085" y="3049"/>
                  <a:pt x="9104" y="3044"/>
                </a:cubicBezTo>
                <a:lnTo>
                  <a:pt x="9104" y="3044"/>
                </a:lnTo>
                <a:cubicBezTo>
                  <a:pt x="9108" y="3043"/>
                  <a:pt x="9112" y="3042"/>
                  <a:pt x="9116" y="3040"/>
                </a:cubicBezTo>
                <a:lnTo>
                  <a:pt x="9116" y="3040"/>
                </a:lnTo>
                <a:cubicBezTo>
                  <a:pt x="9140" y="3034"/>
                  <a:pt x="9162" y="3027"/>
                  <a:pt x="9185" y="3021"/>
                </a:cubicBezTo>
                <a:lnTo>
                  <a:pt x="9185" y="3021"/>
                </a:lnTo>
                <a:cubicBezTo>
                  <a:pt x="9190" y="3019"/>
                  <a:pt x="9194" y="3018"/>
                  <a:pt x="9198" y="3017"/>
                </a:cubicBezTo>
                <a:lnTo>
                  <a:pt x="9198" y="3017"/>
                </a:lnTo>
                <a:cubicBezTo>
                  <a:pt x="9217" y="3011"/>
                  <a:pt x="9235" y="3006"/>
                  <a:pt x="9254" y="3000"/>
                </a:cubicBezTo>
                <a:lnTo>
                  <a:pt x="9254" y="3000"/>
                </a:lnTo>
                <a:cubicBezTo>
                  <a:pt x="9260" y="2998"/>
                  <a:pt x="9266" y="2996"/>
                  <a:pt x="9271" y="2995"/>
                </a:cubicBezTo>
                <a:lnTo>
                  <a:pt x="9271" y="2995"/>
                </a:lnTo>
                <a:cubicBezTo>
                  <a:pt x="9293" y="2988"/>
                  <a:pt x="9314" y="2982"/>
                  <a:pt x="9335" y="2975"/>
                </a:cubicBezTo>
                <a:lnTo>
                  <a:pt x="9335" y="2975"/>
                </a:lnTo>
                <a:cubicBezTo>
                  <a:pt x="9336" y="2975"/>
                  <a:pt x="9337" y="2975"/>
                  <a:pt x="9338" y="2974"/>
                </a:cubicBezTo>
                <a:lnTo>
                  <a:pt x="9338" y="2974"/>
                </a:lnTo>
                <a:cubicBezTo>
                  <a:pt x="9361" y="2967"/>
                  <a:pt x="9382" y="2960"/>
                  <a:pt x="9404" y="2953"/>
                </a:cubicBezTo>
                <a:lnTo>
                  <a:pt x="9404" y="2953"/>
                </a:lnTo>
                <a:cubicBezTo>
                  <a:pt x="9410" y="2951"/>
                  <a:pt x="9415" y="2949"/>
                  <a:pt x="9420" y="2948"/>
                </a:cubicBezTo>
                <a:lnTo>
                  <a:pt x="9420" y="2948"/>
                </a:lnTo>
                <a:cubicBezTo>
                  <a:pt x="9438" y="2942"/>
                  <a:pt x="9455" y="2936"/>
                  <a:pt x="9473" y="2931"/>
                </a:cubicBezTo>
                <a:lnTo>
                  <a:pt x="9473" y="2931"/>
                </a:lnTo>
                <a:cubicBezTo>
                  <a:pt x="9477" y="2929"/>
                  <a:pt x="9483" y="2927"/>
                  <a:pt x="9488" y="2925"/>
                </a:cubicBezTo>
                <a:lnTo>
                  <a:pt x="9488" y="2925"/>
                </a:lnTo>
                <a:cubicBezTo>
                  <a:pt x="9510" y="2918"/>
                  <a:pt x="9531" y="2911"/>
                  <a:pt x="9552" y="2904"/>
                </a:cubicBezTo>
                <a:lnTo>
                  <a:pt x="9552" y="2904"/>
                </a:lnTo>
                <a:cubicBezTo>
                  <a:pt x="9554" y="2903"/>
                  <a:pt x="9555" y="2902"/>
                  <a:pt x="9557" y="2902"/>
                </a:cubicBezTo>
                <a:lnTo>
                  <a:pt x="9557" y="2902"/>
                </a:lnTo>
                <a:cubicBezTo>
                  <a:pt x="9577" y="2895"/>
                  <a:pt x="9596" y="2888"/>
                  <a:pt x="9615" y="2881"/>
                </a:cubicBezTo>
                <a:lnTo>
                  <a:pt x="9615" y="2881"/>
                </a:lnTo>
                <a:cubicBezTo>
                  <a:pt x="9621" y="2880"/>
                  <a:pt x="9626" y="2878"/>
                  <a:pt x="9632" y="2875"/>
                </a:cubicBezTo>
                <a:lnTo>
                  <a:pt x="9632" y="2875"/>
                </a:lnTo>
                <a:cubicBezTo>
                  <a:pt x="9649" y="2870"/>
                  <a:pt x="9666" y="2863"/>
                  <a:pt x="9684" y="2857"/>
                </a:cubicBezTo>
                <a:lnTo>
                  <a:pt x="9684" y="2857"/>
                </a:lnTo>
                <a:cubicBezTo>
                  <a:pt x="9688" y="2855"/>
                  <a:pt x="9691" y="2854"/>
                  <a:pt x="9695" y="2853"/>
                </a:cubicBezTo>
                <a:lnTo>
                  <a:pt x="9695" y="2853"/>
                </a:lnTo>
                <a:cubicBezTo>
                  <a:pt x="9715" y="2845"/>
                  <a:pt x="9736" y="2837"/>
                  <a:pt x="9756" y="2830"/>
                </a:cubicBezTo>
                <a:lnTo>
                  <a:pt x="9756" y="2830"/>
                </a:lnTo>
                <a:cubicBezTo>
                  <a:pt x="9760" y="2828"/>
                  <a:pt x="9764" y="2827"/>
                  <a:pt x="9767" y="2825"/>
                </a:cubicBezTo>
                <a:lnTo>
                  <a:pt x="9767" y="2825"/>
                </a:lnTo>
                <a:cubicBezTo>
                  <a:pt x="9785" y="2819"/>
                  <a:pt x="9801" y="2813"/>
                  <a:pt x="9817" y="2805"/>
                </a:cubicBezTo>
                <a:lnTo>
                  <a:pt x="9817" y="2805"/>
                </a:lnTo>
                <a:cubicBezTo>
                  <a:pt x="9823" y="2804"/>
                  <a:pt x="9828" y="2802"/>
                  <a:pt x="9833" y="2800"/>
                </a:cubicBezTo>
                <a:lnTo>
                  <a:pt x="9833" y="2800"/>
                </a:lnTo>
                <a:cubicBezTo>
                  <a:pt x="9851" y="2793"/>
                  <a:pt x="9870" y="2785"/>
                  <a:pt x="9888" y="2777"/>
                </a:cubicBezTo>
                <a:lnTo>
                  <a:pt x="9888" y="2777"/>
                </a:lnTo>
                <a:cubicBezTo>
                  <a:pt x="9890" y="2777"/>
                  <a:pt x="9891" y="2777"/>
                  <a:pt x="9892" y="2776"/>
                </a:cubicBezTo>
                <a:lnTo>
                  <a:pt x="9892" y="2776"/>
                </a:lnTo>
                <a:cubicBezTo>
                  <a:pt x="9912" y="2768"/>
                  <a:pt x="9932" y="2760"/>
                  <a:pt x="9951" y="2751"/>
                </a:cubicBezTo>
                <a:lnTo>
                  <a:pt x="9951" y="2751"/>
                </a:lnTo>
                <a:cubicBezTo>
                  <a:pt x="9953" y="2751"/>
                  <a:pt x="9954" y="2750"/>
                  <a:pt x="9956" y="2750"/>
                </a:cubicBezTo>
                <a:lnTo>
                  <a:pt x="9956" y="2750"/>
                </a:lnTo>
                <a:cubicBezTo>
                  <a:pt x="9960" y="2749"/>
                  <a:pt x="9962" y="2747"/>
                  <a:pt x="9966" y="2746"/>
                </a:cubicBezTo>
                <a:lnTo>
                  <a:pt x="9966" y="2746"/>
                </a:lnTo>
                <a:cubicBezTo>
                  <a:pt x="9979" y="2740"/>
                  <a:pt x="9992" y="2734"/>
                  <a:pt x="10005" y="2729"/>
                </a:cubicBezTo>
                <a:lnTo>
                  <a:pt x="10005" y="2729"/>
                </a:lnTo>
                <a:cubicBezTo>
                  <a:pt x="10011" y="2726"/>
                  <a:pt x="10016" y="2724"/>
                  <a:pt x="10022" y="2721"/>
                </a:cubicBezTo>
                <a:lnTo>
                  <a:pt x="10022" y="2721"/>
                </a:lnTo>
                <a:cubicBezTo>
                  <a:pt x="10035" y="2716"/>
                  <a:pt x="10049" y="2710"/>
                  <a:pt x="10063" y="2704"/>
                </a:cubicBezTo>
                <a:lnTo>
                  <a:pt x="10063" y="2704"/>
                </a:lnTo>
                <a:cubicBezTo>
                  <a:pt x="10066" y="2702"/>
                  <a:pt x="10071" y="2700"/>
                  <a:pt x="10074" y="2699"/>
                </a:cubicBezTo>
                <a:lnTo>
                  <a:pt x="10074" y="2699"/>
                </a:lnTo>
                <a:cubicBezTo>
                  <a:pt x="10092" y="2690"/>
                  <a:pt x="10109" y="2683"/>
                  <a:pt x="10127" y="2675"/>
                </a:cubicBezTo>
                <a:lnTo>
                  <a:pt x="10127" y="2675"/>
                </a:lnTo>
                <a:cubicBezTo>
                  <a:pt x="10130" y="2673"/>
                  <a:pt x="10133" y="2672"/>
                  <a:pt x="10136" y="2670"/>
                </a:cubicBezTo>
                <a:lnTo>
                  <a:pt x="10136" y="2670"/>
                </a:lnTo>
                <a:cubicBezTo>
                  <a:pt x="10151" y="2664"/>
                  <a:pt x="10164" y="2658"/>
                  <a:pt x="10177" y="2651"/>
                </a:cubicBezTo>
                <a:lnTo>
                  <a:pt x="10177" y="2651"/>
                </a:lnTo>
                <a:cubicBezTo>
                  <a:pt x="10183" y="2649"/>
                  <a:pt x="10188" y="2646"/>
                  <a:pt x="10194" y="2643"/>
                </a:cubicBezTo>
                <a:lnTo>
                  <a:pt x="10194" y="2643"/>
                </a:lnTo>
                <a:cubicBezTo>
                  <a:pt x="10205" y="2638"/>
                  <a:pt x="10217" y="2632"/>
                  <a:pt x="10229" y="2626"/>
                </a:cubicBezTo>
                <a:lnTo>
                  <a:pt x="10229" y="2626"/>
                </a:lnTo>
                <a:cubicBezTo>
                  <a:pt x="10234" y="2624"/>
                  <a:pt x="10239" y="2622"/>
                  <a:pt x="10244" y="2619"/>
                </a:cubicBezTo>
                <a:lnTo>
                  <a:pt x="10244" y="2619"/>
                </a:lnTo>
                <a:cubicBezTo>
                  <a:pt x="10258" y="2612"/>
                  <a:pt x="10272" y="2606"/>
                  <a:pt x="10285" y="2599"/>
                </a:cubicBezTo>
                <a:lnTo>
                  <a:pt x="10285" y="2599"/>
                </a:lnTo>
                <a:cubicBezTo>
                  <a:pt x="10288" y="2598"/>
                  <a:pt x="10291" y="2597"/>
                  <a:pt x="10294" y="2595"/>
                </a:cubicBezTo>
                <a:lnTo>
                  <a:pt x="10294" y="2595"/>
                </a:lnTo>
                <a:cubicBezTo>
                  <a:pt x="10310" y="2587"/>
                  <a:pt x="10326" y="2578"/>
                  <a:pt x="10342" y="2570"/>
                </a:cubicBezTo>
                <a:lnTo>
                  <a:pt x="10342" y="2570"/>
                </a:lnTo>
                <a:cubicBezTo>
                  <a:pt x="10345" y="2568"/>
                  <a:pt x="10349" y="2567"/>
                  <a:pt x="10353" y="2564"/>
                </a:cubicBezTo>
                <a:lnTo>
                  <a:pt x="10353" y="2564"/>
                </a:lnTo>
                <a:cubicBezTo>
                  <a:pt x="10365" y="2558"/>
                  <a:pt x="10377" y="2552"/>
                  <a:pt x="10389" y="2545"/>
                </a:cubicBezTo>
                <a:lnTo>
                  <a:pt x="10389" y="2545"/>
                </a:lnTo>
                <a:cubicBezTo>
                  <a:pt x="10392" y="2544"/>
                  <a:pt x="10394" y="2543"/>
                  <a:pt x="10396" y="2542"/>
                </a:cubicBezTo>
                <a:lnTo>
                  <a:pt x="10396" y="2542"/>
                </a:lnTo>
                <a:cubicBezTo>
                  <a:pt x="10398" y="2541"/>
                  <a:pt x="10399" y="2540"/>
                  <a:pt x="10401" y="2539"/>
                </a:cubicBezTo>
                <a:lnTo>
                  <a:pt x="10401" y="2539"/>
                </a:lnTo>
                <a:cubicBezTo>
                  <a:pt x="10424" y="2527"/>
                  <a:pt x="10447" y="2514"/>
                  <a:pt x="10470" y="2501"/>
                </a:cubicBezTo>
                <a:lnTo>
                  <a:pt x="10470" y="2501"/>
                </a:lnTo>
                <a:cubicBezTo>
                  <a:pt x="10473" y="2499"/>
                  <a:pt x="10476" y="2498"/>
                  <a:pt x="10479" y="2496"/>
                </a:cubicBezTo>
                <a:lnTo>
                  <a:pt x="10479" y="2496"/>
                </a:lnTo>
                <a:cubicBezTo>
                  <a:pt x="10501" y="2484"/>
                  <a:pt x="10523" y="2471"/>
                  <a:pt x="10545" y="2458"/>
                </a:cubicBezTo>
                <a:lnTo>
                  <a:pt x="10545" y="2458"/>
                </a:lnTo>
                <a:cubicBezTo>
                  <a:pt x="10548" y="2456"/>
                  <a:pt x="10551" y="2454"/>
                  <a:pt x="10554" y="2453"/>
                </a:cubicBezTo>
                <a:lnTo>
                  <a:pt x="10554" y="2453"/>
                </a:lnTo>
                <a:cubicBezTo>
                  <a:pt x="10576" y="2439"/>
                  <a:pt x="10597" y="2427"/>
                  <a:pt x="10618" y="2414"/>
                </a:cubicBezTo>
                <a:lnTo>
                  <a:pt x="10618" y="2414"/>
                </a:lnTo>
                <a:cubicBezTo>
                  <a:pt x="10621" y="2412"/>
                  <a:pt x="10624" y="2410"/>
                  <a:pt x="10627" y="2408"/>
                </a:cubicBezTo>
                <a:lnTo>
                  <a:pt x="10627" y="2408"/>
                </a:lnTo>
                <a:cubicBezTo>
                  <a:pt x="10648" y="2395"/>
                  <a:pt x="10668" y="2382"/>
                  <a:pt x="10688" y="2368"/>
                </a:cubicBezTo>
                <a:lnTo>
                  <a:pt x="10688" y="2368"/>
                </a:lnTo>
                <a:cubicBezTo>
                  <a:pt x="10690" y="2368"/>
                  <a:pt x="10691" y="2367"/>
                  <a:pt x="10692" y="2367"/>
                </a:cubicBezTo>
                <a:lnTo>
                  <a:pt x="10692" y="2367"/>
                </a:lnTo>
                <a:cubicBezTo>
                  <a:pt x="10694" y="2365"/>
                  <a:pt x="10695" y="2364"/>
                  <a:pt x="10698" y="2363"/>
                </a:cubicBezTo>
                <a:lnTo>
                  <a:pt x="10698" y="2363"/>
                </a:lnTo>
                <a:cubicBezTo>
                  <a:pt x="10715" y="2351"/>
                  <a:pt x="10733" y="2339"/>
                  <a:pt x="10750" y="2327"/>
                </a:cubicBezTo>
                <a:lnTo>
                  <a:pt x="10750" y="2327"/>
                </a:lnTo>
                <a:cubicBezTo>
                  <a:pt x="10751" y="2327"/>
                  <a:pt x="10751" y="2327"/>
                  <a:pt x="10752" y="2326"/>
                </a:cubicBezTo>
                <a:lnTo>
                  <a:pt x="10752" y="2326"/>
                </a:lnTo>
                <a:cubicBezTo>
                  <a:pt x="10769" y="2315"/>
                  <a:pt x="10785" y="2303"/>
                  <a:pt x="10802" y="2291"/>
                </a:cubicBezTo>
                <a:lnTo>
                  <a:pt x="10802" y="2291"/>
                </a:lnTo>
                <a:cubicBezTo>
                  <a:pt x="10805" y="2289"/>
                  <a:pt x="10807" y="2287"/>
                  <a:pt x="10810" y="2285"/>
                </a:cubicBezTo>
                <a:lnTo>
                  <a:pt x="10810" y="2285"/>
                </a:lnTo>
                <a:cubicBezTo>
                  <a:pt x="10826" y="2273"/>
                  <a:pt x="10842" y="2262"/>
                  <a:pt x="10857" y="2250"/>
                </a:cubicBezTo>
                <a:lnTo>
                  <a:pt x="10857" y="2250"/>
                </a:lnTo>
                <a:cubicBezTo>
                  <a:pt x="10860" y="2247"/>
                  <a:pt x="10863" y="2245"/>
                  <a:pt x="10866" y="2243"/>
                </a:cubicBezTo>
                <a:lnTo>
                  <a:pt x="10866" y="2243"/>
                </a:lnTo>
                <a:cubicBezTo>
                  <a:pt x="10882" y="2231"/>
                  <a:pt x="10897" y="2219"/>
                  <a:pt x="10912" y="2207"/>
                </a:cubicBezTo>
                <a:lnTo>
                  <a:pt x="10912" y="2207"/>
                </a:lnTo>
                <a:cubicBezTo>
                  <a:pt x="10913" y="2207"/>
                  <a:pt x="10913" y="2206"/>
                  <a:pt x="10913" y="2206"/>
                </a:cubicBezTo>
                <a:lnTo>
                  <a:pt x="10913" y="2206"/>
                </a:lnTo>
                <a:cubicBezTo>
                  <a:pt x="10915" y="2205"/>
                  <a:pt x="10916" y="2204"/>
                  <a:pt x="10918" y="2202"/>
                </a:cubicBezTo>
                <a:lnTo>
                  <a:pt x="10918" y="2202"/>
                </a:lnTo>
                <a:cubicBezTo>
                  <a:pt x="10930" y="2192"/>
                  <a:pt x="10942" y="2182"/>
                  <a:pt x="10954" y="2172"/>
                </a:cubicBezTo>
                <a:lnTo>
                  <a:pt x="10954" y="2172"/>
                </a:lnTo>
                <a:cubicBezTo>
                  <a:pt x="10957" y="2170"/>
                  <a:pt x="10960" y="2168"/>
                  <a:pt x="10963" y="2165"/>
                </a:cubicBezTo>
                <a:lnTo>
                  <a:pt x="10963" y="2165"/>
                </a:lnTo>
                <a:cubicBezTo>
                  <a:pt x="10975" y="2154"/>
                  <a:pt x="10989" y="2144"/>
                  <a:pt x="11001" y="2132"/>
                </a:cubicBezTo>
                <a:lnTo>
                  <a:pt x="11001" y="2132"/>
                </a:lnTo>
                <a:cubicBezTo>
                  <a:pt x="11003" y="2130"/>
                  <a:pt x="11006" y="2128"/>
                  <a:pt x="11008" y="2125"/>
                </a:cubicBezTo>
                <a:lnTo>
                  <a:pt x="11008" y="2125"/>
                </a:lnTo>
                <a:cubicBezTo>
                  <a:pt x="11020" y="2115"/>
                  <a:pt x="11031" y="2105"/>
                  <a:pt x="11042" y="2095"/>
                </a:cubicBezTo>
                <a:lnTo>
                  <a:pt x="11042" y="2095"/>
                </a:lnTo>
                <a:cubicBezTo>
                  <a:pt x="11044" y="2093"/>
                  <a:pt x="11046" y="2091"/>
                  <a:pt x="11048" y="2090"/>
                </a:cubicBezTo>
                <a:lnTo>
                  <a:pt x="11048" y="2090"/>
                </a:lnTo>
                <a:cubicBezTo>
                  <a:pt x="11060" y="2078"/>
                  <a:pt x="11071" y="2067"/>
                  <a:pt x="11083" y="2055"/>
                </a:cubicBezTo>
                <a:lnTo>
                  <a:pt x="11083" y="2055"/>
                </a:lnTo>
                <a:cubicBezTo>
                  <a:pt x="11084" y="2054"/>
                  <a:pt x="11085" y="2053"/>
                  <a:pt x="11086" y="2052"/>
                </a:cubicBezTo>
                <a:lnTo>
                  <a:pt x="11086" y="2052"/>
                </a:lnTo>
                <a:cubicBezTo>
                  <a:pt x="11088" y="2050"/>
                  <a:pt x="11090" y="2049"/>
                  <a:pt x="11091" y="2047"/>
                </a:cubicBezTo>
                <a:lnTo>
                  <a:pt x="11091" y="2047"/>
                </a:lnTo>
                <a:cubicBezTo>
                  <a:pt x="11101" y="2037"/>
                  <a:pt x="11111" y="2027"/>
                  <a:pt x="11121" y="2017"/>
                </a:cubicBezTo>
                <a:lnTo>
                  <a:pt x="11121" y="2017"/>
                </a:lnTo>
                <a:cubicBezTo>
                  <a:pt x="11122" y="2016"/>
                  <a:pt x="11122" y="2015"/>
                  <a:pt x="11124" y="2014"/>
                </a:cubicBezTo>
                <a:lnTo>
                  <a:pt x="11124" y="2014"/>
                </a:lnTo>
                <a:cubicBezTo>
                  <a:pt x="11134" y="2003"/>
                  <a:pt x="11145" y="1991"/>
                  <a:pt x="11155" y="1981"/>
                </a:cubicBezTo>
                <a:lnTo>
                  <a:pt x="11155" y="1981"/>
                </a:lnTo>
                <a:cubicBezTo>
                  <a:pt x="11157" y="1978"/>
                  <a:pt x="11159" y="1975"/>
                  <a:pt x="11162" y="1973"/>
                </a:cubicBezTo>
                <a:lnTo>
                  <a:pt x="11162" y="1973"/>
                </a:lnTo>
                <a:cubicBezTo>
                  <a:pt x="11171" y="1963"/>
                  <a:pt x="11179" y="1953"/>
                  <a:pt x="11187" y="1943"/>
                </a:cubicBezTo>
                <a:lnTo>
                  <a:pt x="11187" y="1943"/>
                </a:lnTo>
                <a:cubicBezTo>
                  <a:pt x="11189" y="1942"/>
                  <a:pt x="11191" y="1940"/>
                  <a:pt x="11192" y="1938"/>
                </a:cubicBezTo>
                <a:lnTo>
                  <a:pt x="11192" y="1938"/>
                </a:lnTo>
                <a:cubicBezTo>
                  <a:pt x="11201" y="1927"/>
                  <a:pt x="11210" y="1916"/>
                  <a:pt x="11219" y="1904"/>
                </a:cubicBezTo>
                <a:lnTo>
                  <a:pt x="11219" y="1904"/>
                </a:lnTo>
                <a:cubicBezTo>
                  <a:pt x="11220" y="1903"/>
                  <a:pt x="11221" y="1902"/>
                  <a:pt x="11222" y="1901"/>
                </a:cubicBezTo>
                <a:lnTo>
                  <a:pt x="11222" y="1901"/>
                </a:lnTo>
                <a:cubicBezTo>
                  <a:pt x="11224" y="1899"/>
                  <a:pt x="11225" y="1898"/>
                  <a:pt x="11226" y="1896"/>
                </a:cubicBezTo>
                <a:lnTo>
                  <a:pt x="11226" y="1896"/>
                </a:lnTo>
                <a:cubicBezTo>
                  <a:pt x="11234" y="1887"/>
                  <a:pt x="11240" y="1878"/>
                  <a:pt x="11247" y="1869"/>
                </a:cubicBezTo>
                <a:lnTo>
                  <a:pt x="11247" y="1869"/>
                </a:lnTo>
                <a:cubicBezTo>
                  <a:pt x="11249" y="1866"/>
                  <a:pt x="11250" y="1864"/>
                  <a:pt x="11252" y="1862"/>
                </a:cubicBezTo>
                <a:lnTo>
                  <a:pt x="11252" y="1862"/>
                </a:lnTo>
                <a:cubicBezTo>
                  <a:pt x="11260" y="1850"/>
                  <a:pt x="11268" y="1840"/>
                  <a:pt x="11276" y="1829"/>
                </a:cubicBezTo>
                <a:lnTo>
                  <a:pt x="11276" y="1829"/>
                </a:lnTo>
                <a:cubicBezTo>
                  <a:pt x="11277" y="1826"/>
                  <a:pt x="11279" y="1823"/>
                  <a:pt x="11281" y="1821"/>
                </a:cubicBezTo>
                <a:lnTo>
                  <a:pt x="11281" y="1821"/>
                </a:lnTo>
                <a:cubicBezTo>
                  <a:pt x="11287" y="1812"/>
                  <a:pt x="11293" y="1803"/>
                  <a:pt x="11299" y="1794"/>
                </a:cubicBezTo>
                <a:lnTo>
                  <a:pt x="11299" y="1794"/>
                </a:lnTo>
                <a:cubicBezTo>
                  <a:pt x="11301" y="1791"/>
                  <a:pt x="11303" y="1788"/>
                  <a:pt x="11305" y="1785"/>
                </a:cubicBezTo>
                <a:lnTo>
                  <a:pt x="11305" y="1785"/>
                </a:lnTo>
                <a:cubicBezTo>
                  <a:pt x="11312" y="1774"/>
                  <a:pt x="11318" y="1763"/>
                  <a:pt x="11326" y="1752"/>
                </a:cubicBezTo>
                <a:lnTo>
                  <a:pt x="11326" y="1752"/>
                </a:lnTo>
                <a:cubicBezTo>
                  <a:pt x="11326" y="1751"/>
                  <a:pt x="11326" y="1751"/>
                  <a:pt x="11326" y="1750"/>
                </a:cubicBezTo>
                <a:lnTo>
                  <a:pt x="11326" y="1750"/>
                </a:lnTo>
                <a:cubicBezTo>
                  <a:pt x="11327" y="1749"/>
                  <a:pt x="11328" y="1747"/>
                  <a:pt x="11328" y="1746"/>
                </a:cubicBezTo>
                <a:lnTo>
                  <a:pt x="11328" y="1746"/>
                </a:lnTo>
                <a:cubicBezTo>
                  <a:pt x="11335" y="1737"/>
                  <a:pt x="11340" y="1727"/>
                  <a:pt x="11345" y="1717"/>
                </a:cubicBezTo>
                <a:lnTo>
                  <a:pt x="11345" y="1717"/>
                </a:lnTo>
                <a:cubicBezTo>
                  <a:pt x="11347" y="1714"/>
                  <a:pt x="11348" y="1711"/>
                  <a:pt x="11350" y="1708"/>
                </a:cubicBezTo>
                <a:lnTo>
                  <a:pt x="11350" y="1708"/>
                </a:lnTo>
                <a:cubicBezTo>
                  <a:pt x="11356" y="1697"/>
                  <a:pt x="11361" y="1686"/>
                  <a:pt x="11367" y="1675"/>
                </a:cubicBezTo>
                <a:lnTo>
                  <a:pt x="11367" y="1675"/>
                </a:lnTo>
                <a:cubicBezTo>
                  <a:pt x="11367" y="1675"/>
                  <a:pt x="11367" y="1674"/>
                  <a:pt x="11368" y="1674"/>
                </a:cubicBezTo>
                <a:lnTo>
                  <a:pt x="11368" y="1674"/>
                </a:lnTo>
                <a:cubicBezTo>
                  <a:pt x="11373" y="1663"/>
                  <a:pt x="11378" y="1651"/>
                  <a:pt x="11384" y="1640"/>
                </a:cubicBezTo>
                <a:lnTo>
                  <a:pt x="11384" y="1640"/>
                </a:lnTo>
                <a:cubicBezTo>
                  <a:pt x="11385" y="1636"/>
                  <a:pt x="11386" y="1633"/>
                  <a:pt x="11388" y="1630"/>
                </a:cubicBezTo>
                <a:lnTo>
                  <a:pt x="11388" y="1630"/>
                </a:lnTo>
                <a:cubicBezTo>
                  <a:pt x="11392" y="1620"/>
                  <a:pt x="11396" y="1611"/>
                  <a:pt x="11400" y="1601"/>
                </a:cubicBezTo>
                <a:lnTo>
                  <a:pt x="11400" y="1601"/>
                </a:lnTo>
                <a:cubicBezTo>
                  <a:pt x="11400" y="1600"/>
                  <a:pt x="11401" y="1598"/>
                  <a:pt x="11402" y="1597"/>
                </a:cubicBezTo>
                <a:lnTo>
                  <a:pt x="11402" y="1597"/>
                </a:lnTo>
                <a:cubicBezTo>
                  <a:pt x="11402" y="1596"/>
                  <a:pt x="11402" y="1596"/>
                  <a:pt x="11402" y="1595"/>
                </a:cubicBezTo>
                <a:lnTo>
                  <a:pt x="11402" y="1595"/>
                </a:lnTo>
                <a:cubicBezTo>
                  <a:pt x="11407" y="1583"/>
                  <a:pt x="11411" y="1572"/>
                  <a:pt x="11416" y="1560"/>
                </a:cubicBezTo>
                <a:lnTo>
                  <a:pt x="11416" y="1560"/>
                </a:lnTo>
                <a:cubicBezTo>
                  <a:pt x="11416" y="1557"/>
                  <a:pt x="11417" y="1555"/>
                  <a:pt x="11418" y="1552"/>
                </a:cubicBezTo>
                <a:lnTo>
                  <a:pt x="11418" y="1552"/>
                </a:lnTo>
                <a:cubicBezTo>
                  <a:pt x="11421" y="1542"/>
                  <a:pt x="11424" y="1532"/>
                  <a:pt x="11427" y="1522"/>
                </a:cubicBezTo>
                <a:lnTo>
                  <a:pt x="11427" y="1522"/>
                </a:lnTo>
                <a:cubicBezTo>
                  <a:pt x="11428" y="1520"/>
                  <a:pt x="11429" y="1517"/>
                  <a:pt x="11430" y="1515"/>
                </a:cubicBezTo>
                <a:lnTo>
                  <a:pt x="11430" y="1515"/>
                </a:lnTo>
                <a:cubicBezTo>
                  <a:pt x="11433" y="1503"/>
                  <a:pt x="11437" y="1491"/>
                  <a:pt x="11439" y="1479"/>
                </a:cubicBezTo>
                <a:lnTo>
                  <a:pt x="11439" y="1479"/>
                </a:lnTo>
                <a:cubicBezTo>
                  <a:pt x="11440" y="1476"/>
                  <a:pt x="11441" y="1474"/>
                  <a:pt x="11441" y="1472"/>
                </a:cubicBezTo>
                <a:lnTo>
                  <a:pt x="11441" y="1472"/>
                </a:lnTo>
                <a:cubicBezTo>
                  <a:pt x="11444" y="1462"/>
                  <a:pt x="11446" y="1452"/>
                  <a:pt x="11448" y="1442"/>
                </a:cubicBezTo>
                <a:lnTo>
                  <a:pt x="11448" y="1442"/>
                </a:lnTo>
                <a:cubicBezTo>
                  <a:pt x="11448" y="1440"/>
                  <a:pt x="11448" y="1438"/>
                  <a:pt x="11449" y="1436"/>
                </a:cubicBezTo>
                <a:lnTo>
                  <a:pt x="11449" y="1436"/>
                </a:lnTo>
                <a:cubicBezTo>
                  <a:pt x="11449" y="1435"/>
                  <a:pt x="11449" y="1434"/>
                  <a:pt x="11449" y="1432"/>
                </a:cubicBezTo>
                <a:lnTo>
                  <a:pt x="11449" y="1432"/>
                </a:lnTo>
                <a:cubicBezTo>
                  <a:pt x="11452" y="1422"/>
                  <a:pt x="11454" y="1411"/>
                  <a:pt x="11455" y="1399"/>
                </a:cubicBezTo>
                <a:lnTo>
                  <a:pt x="11455" y="1399"/>
                </a:lnTo>
                <a:cubicBezTo>
                  <a:pt x="11457" y="1388"/>
                  <a:pt x="11459" y="1376"/>
                  <a:pt x="11460" y="1365"/>
                </a:cubicBezTo>
              </a:path>
            </a:pathLst>
          </a:custGeom>
          <a:solidFill>
            <a:srgbClr val="005757"/>
          </a:solidFill>
          <a:ln>
            <a:noFill/>
          </a:ln>
          <a:effectLst/>
        </p:spPr>
        <p:txBody>
          <a:bodyPr wrap="none" anchor="ctr"/>
          <a:lstStyle/>
          <a:p>
            <a:endParaRPr lang="en-GB" sz="2450" dirty="0">
              <a:latin typeface="Lato Light" panose="020F0502020204030203" pitchFamily="34" charset="0"/>
            </a:endParaRPr>
          </a:p>
        </p:txBody>
      </p:sp>
      <p:sp>
        <p:nvSpPr>
          <p:cNvPr id="34" name="Freeform 15">
            <a:extLst>
              <a:ext uri="{FF2B5EF4-FFF2-40B4-BE49-F238E27FC236}">
                <a16:creationId xmlns:a16="http://schemas.microsoft.com/office/drawing/2014/main" id="{3894729B-7CD8-CCC1-0AC1-2DAB599A54B6}"/>
              </a:ext>
            </a:extLst>
          </p:cNvPr>
          <p:cNvSpPr>
            <a:spLocks noChangeArrowheads="1"/>
          </p:cNvSpPr>
          <p:nvPr/>
        </p:nvSpPr>
        <p:spPr bwMode="auto">
          <a:xfrm flipH="1">
            <a:off x="328737" y="4469661"/>
            <a:ext cx="2581723" cy="976794"/>
          </a:xfrm>
          <a:custGeom>
            <a:avLst/>
            <a:gdLst>
              <a:gd name="connsiteX0" fmla="*/ 3148751 w 6232704"/>
              <a:gd name="connsiteY0" fmla="*/ 958642 h 2358145"/>
              <a:gd name="connsiteX1" fmla="*/ 3684016 w 6232704"/>
              <a:gd name="connsiteY1" fmla="*/ 1180149 h 2358145"/>
              <a:gd name="connsiteX2" fmla="*/ 3083409 w 6232704"/>
              <a:gd name="connsiteY2" fmla="*/ 1387506 h 2358145"/>
              <a:gd name="connsiteX3" fmla="*/ 2548144 w 6232704"/>
              <a:gd name="connsiteY3" fmla="*/ 1165999 h 2358145"/>
              <a:gd name="connsiteX4" fmla="*/ 3148751 w 6232704"/>
              <a:gd name="connsiteY4" fmla="*/ 958642 h 2358145"/>
              <a:gd name="connsiteX5" fmla="*/ 3185494 w 6232704"/>
              <a:gd name="connsiteY5" fmla="*/ 721025 h 2358145"/>
              <a:gd name="connsiteX6" fmla="*/ 1913174 w 6232704"/>
              <a:gd name="connsiteY6" fmla="*/ 1160498 h 2358145"/>
              <a:gd name="connsiteX7" fmla="*/ 3046666 w 6232704"/>
              <a:gd name="connsiteY7" fmla="*/ 1629378 h 2358145"/>
              <a:gd name="connsiteX8" fmla="*/ 4319530 w 6232704"/>
              <a:gd name="connsiteY8" fmla="*/ 1189905 h 2358145"/>
              <a:gd name="connsiteX9" fmla="*/ 3185494 w 6232704"/>
              <a:gd name="connsiteY9" fmla="*/ 721025 h 2358145"/>
              <a:gd name="connsiteX10" fmla="*/ 3223059 w 6232704"/>
              <a:gd name="connsiteY10" fmla="*/ 472154 h 2358145"/>
              <a:gd name="connsiteX11" fmla="*/ 4977739 w 6232704"/>
              <a:gd name="connsiteY11" fmla="*/ 1197529 h 2358145"/>
              <a:gd name="connsiteX12" fmla="*/ 3008556 w 6232704"/>
              <a:gd name="connsiteY12" fmla="*/ 1878249 h 2358145"/>
              <a:gd name="connsiteX13" fmla="*/ 1254965 w 6232704"/>
              <a:gd name="connsiteY13" fmla="*/ 1152329 h 2358145"/>
              <a:gd name="connsiteX14" fmla="*/ 3223059 w 6232704"/>
              <a:gd name="connsiteY14" fmla="*/ 472154 h 2358145"/>
              <a:gd name="connsiteX15" fmla="*/ 3262295 w 6232704"/>
              <a:gd name="connsiteY15" fmla="*/ 214529 h 2358145"/>
              <a:gd name="connsiteX16" fmla="*/ 573240 w 6232704"/>
              <a:gd name="connsiteY16" fmla="*/ 1144240 h 2358145"/>
              <a:gd name="connsiteX17" fmla="*/ 2969864 w 6232704"/>
              <a:gd name="connsiteY17" fmla="*/ 2134372 h 2358145"/>
              <a:gd name="connsiteX18" fmla="*/ 5659463 w 6232704"/>
              <a:gd name="connsiteY18" fmla="*/ 1205205 h 2358145"/>
              <a:gd name="connsiteX19" fmla="*/ 3262295 w 6232704"/>
              <a:gd name="connsiteY19" fmla="*/ 214529 h 2358145"/>
              <a:gd name="connsiteX20" fmla="*/ 3294969 w 6232704"/>
              <a:gd name="connsiteY20" fmla="*/ 608 h 2358145"/>
              <a:gd name="connsiteX21" fmla="*/ 6227443 w 6232704"/>
              <a:gd name="connsiteY21" fmla="*/ 1212281 h 2358145"/>
              <a:gd name="connsiteX22" fmla="*/ 2937190 w 6232704"/>
              <a:gd name="connsiteY22" fmla="*/ 2357546 h 2358145"/>
              <a:gd name="connsiteX23" fmla="*/ 5261 w 6232704"/>
              <a:gd name="connsiteY23" fmla="*/ 1137164 h 2358145"/>
              <a:gd name="connsiteX24" fmla="*/ 3294969 w 6232704"/>
              <a:gd name="connsiteY24" fmla="*/ 608 h 2358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32704" h="2358145">
                <a:moveTo>
                  <a:pt x="3148751" y="958642"/>
                </a:moveTo>
                <a:cubicBezTo>
                  <a:pt x="3462396" y="962451"/>
                  <a:pt x="3701985" y="1061504"/>
                  <a:pt x="3684016" y="1180149"/>
                </a:cubicBezTo>
                <a:cubicBezTo>
                  <a:pt x="3666047" y="1298250"/>
                  <a:pt x="3397053" y="1391316"/>
                  <a:pt x="3083409" y="1387506"/>
                </a:cubicBezTo>
                <a:cubicBezTo>
                  <a:pt x="2770309" y="1383696"/>
                  <a:pt x="2530719" y="1284644"/>
                  <a:pt x="2548144" y="1165999"/>
                </a:cubicBezTo>
                <a:cubicBezTo>
                  <a:pt x="2566657" y="1047898"/>
                  <a:pt x="2835107" y="954832"/>
                  <a:pt x="3148751" y="958642"/>
                </a:cubicBezTo>
                <a:close/>
                <a:moveTo>
                  <a:pt x="3185494" y="721025"/>
                </a:moveTo>
                <a:cubicBezTo>
                  <a:pt x="2520752" y="712856"/>
                  <a:pt x="1951284" y="909448"/>
                  <a:pt x="1913174" y="1160498"/>
                </a:cubicBezTo>
                <a:cubicBezTo>
                  <a:pt x="1875065" y="1411547"/>
                  <a:pt x="2383013" y="1621754"/>
                  <a:pt x="3046666" y="1629378"/>
                </a:cubicBezTo>
                <a:cubicBezTo>
                  <a:pt x="3710864" y="1637547"/>
                  <a:pt x="4280876" y="1440955"/>
                  <a:pt x="4319530" y="1189905"/>
                </a:cubicBezTo>
                <a:cubicBezTo>
                  <a:pt x="4357640" y="938855"/>
                  <a:pt x="3850237" y="728649"/>
                  <a:pt x="3185494" y="721025"/>
                </a:cubicBezTo>
                <a:close/>
                <a:moveTo>
                  <a:pt x="3223059" y="472154"/>
                </a:moveTo>
                <a:cubicBezTo>
                  <a:pt x="4251477" y="484679"/>
                  <a:pt x="5037081" y="809246"/>
                  <a:pt x="4977739" y="1197529"/>
                </a:cubicBezTo>
                <a:cubicBezTo>
                  <a:pt x="4918397" y="1586356"/>
                  <a:pt x="4036974" y="1890774"/>
                  <a:pt x="3008556" y="1878249"/>
                </a:cubicBezTo>
                <a:cubicBezTo>
                  <a:pt x="1981227" y="1865724"/>
                  <a:pt x="1195623" y="1541157"/>
                  <a:pt x="1254965" y="1152329"/>
                </a:cubicBezTo>
                <a:cubicBezTo>
                  <a:pt x="1313763" y="764591"/>
                  <a:pt x="2195186" y="460173"/>
                  <a:pt x="3223059" y="472154"/>
                </a:cubicBezTo>
                <a:close/>
                <a:moveTo>
                  <a:pt x="3262295" y="214529"/>
                </a:moveTo>
                <a:cubicBezTo>
                  <a:pt x="1858410" y="197655"/>
                  <a:pt x="653836" y="614065"/>
                  <a:pt x="573240" y="1144240"/>
                </a:cubicBezTo>
                <a:cubicBezTo>
                  <a:pt x="492100" y="1674415"/>
                  <a:pt x="1565435" y="2117498"/>
                  <a:pt x="2969864" y="2134372"/>
                </a:cubicBezTo>
                <a:cubicBezTo>
                  <a:pt x="4374293" y="2151791"/>
                  <a:pt x="5578869" y="1735380"/>
                  <a:pt x="5659463" y="1205205"/>
                </a:cubicBezTo>
                <a:cubicBezTo>
                  <a:pt x="5740059" y="675030"/>
                  <a:pt x="4667269" y="231948"/>
                  <a:pt x="3262295" y="214529"/>
                </a:cubicBezTo>
                <a:close/>
                <a:moveTo>
                  <a:pt x="3294969" y="608"/>
                </a:moveTo>
                <a:cubicBezTo>
                  <a:pt x="5013611" y="21293"/>
                  <a:pt x="6326553" y="563443"/>
                  <a:pt x="6227443" y="1212281"/>
                </a:cubicBezTo>
                <a:cubicBezTo>
                  <a:pt x="6128333" y="1860575"/>
                  <a:pt x="4655288" y="2378231"/>
                  <a:pt x="2937190" y="2357546"/>
                </a:cubicBezTo>
                <a:cubicBezTo>
                  <a:pt x="1219093" y="2336862"/>
                  <a:pt x="-93850" y="1786002"/>
                  <a:pt x="5261" y="1137164"/>
                </a:cubicBezTo>
                <a:cubicBezTo>
                  <a:pt x="104371" y="488870"/>
                  <a:pt x="1577415" y="-20076"/>
                  <a:pt x="3294969" y="608"/>
                </a:cubicBezTo>
                <a:close/>
              </a:path>
            </a:pathLst>
          </a:custGeom>
          <a:solidFill>
            <a:srgbClr val="086D6E">
              <a:alpha val="77255"/>
            </a:srgbClr>
          </a:solidFill>
          <a:ln>
            <a:noFill/>
          </a:ln>
          <a:effectLst/>
        </p:spPr>
        <p:txBody>
          <a:bodyPr wrap="square" anchor="ctr">
            <a:noAutofit/>
          </a:bodyPr>
          <a:lstStyle/>
          <a:p>
            <a:endParaRPr lang="en-GB" sz="2450" dirty="0">
              <a:latin typeface="Lato Light" panose="020F0502020204030203" pitchFamily="34" charset="0"/>
            </a:endParaRPr>
          </a:p>
        </p:txBody>
      </p:sp>
      <p:sp>
        <p:nvSpPr>
          <p:cNvPr id="35" name="Freeform 7">
            <a:extLst>
              <a:ext uri="{FF2B5EF4-FFF2-40B4-BE49-F238E27FC236}">
                <a16:creationId xmlns:a16="http://schemas.microsoft.com/office/drawing/2014/main" id="{644BE7CB-D11F-294B-EBA6-455300F1E272}"/>
              </a:ext>
            </a:extLst>
          </p:cNvPr>
          <p:cNvSpPr>
            <a:spLocks noChangeArrowheads="1"/>
          </p:cNvSpPr>
          <p:nvPr/>
        </p:nvSpPr>
        <p:spPr bwMode="auto">
          <a:xfrm flipH="1">
            <a:off x="1298130" y="924067"/>
            <a:ext cx="250049" cy="805160"/>
          </a:xfrm>
          <a:custGeom>
            <a:avLst/>
            <a:gdLst>
              <a:gd name="T0" fmla="*/ 1 w 1694"/>
              <a:gd name="T1" fmla="*/ 1899 h 5147"/>
              <a:gd name="T2" fmla="*/ 0 w 1694"/>
              <a:gd name="T3" fmla="*/ 5146 h 5147"/>
              <a:gd name="T4" fmla="*/ 1107 w 1694"/>
              <a:gd name="T5" fmla="*/ 4547 h 5147"/>
              <a:gd name="T6" fmla="*/ 1693 w 1694"/>
              <a:gd name="T7" fmla="*/ 0 h 5147"/>
              <a:gd name="T8" fmla="*/ 1 w 1694"/>
              <a:gd name="T9" fmla="*/ 1899 h 5147"/>
            </a:gdLst>
            <a:ahLst/>
            <a:cxnLst>
              <a:cxn ang="0">
                <a:pos x="T0" y="T1"/>
              </a:cxn>
              <a:cxn ang="0">
                <a:pos x="T2" y="T3"/>
              </a:cxn>
              <a:cxn ang="0">
                <a:pos x="T4" y="T5"/>
              </a:cxn>
              <a:cxn ang="0">
                <a:pos x="T6" y="T7"/>
              </a:cxn>
              <a:cxn ang="0">
                <a:pos x="T8" y="T9"/>
              </a:cxn>
            </a:cxnLst>
            <a:rect l="0" t="0" r="r" b="b"/>
            <a:pathLst>
              <a:path w="1694" h="5147">
                <a:moveTo>
                  <a:pt x="1" y="1899"/>
                </a:moveTo>
                <a:lnTo>
                  <a:pt x="0" y="5146"/>
                </a:lnTo>
                <a:lnTo>
                  <a:pt x="1107" y="4547"/>
                </a:lnTo>
                <a:lnTo>
                  <a:pt x="1693" y="0"/>
                </a:lnTo>
                <a:lnTo>
                  <a:pt x="1" y="1899"/>
                </a:lnTo>
              </a:path>
            </a:pathLst>
          </a:custGeom>
          <a:solidFill>
            <a:srgbClr val="086D6E"/>
          </a:solidFill>
          <a:ln>
            <a:noFill/>
          </a:ln>
          <a:effectLst/>
        </p:spPr>
        <p:txBody>
          <a:bodyPr wrap="none" anchor="ctr"/>
          <a:lstStyle/>
          <a:p>
            <a:endParaRPr lang="en-GB" sz="2450" dirty="0">
              <a:latin typeface="Lato Light" panose="020F0502020204030203" pitchFamily="34" charset="0"/>
            </a:endParaRPr>
          </a:p>
        </p:txBody>
      </p:sp>
      <p:sp>
        <p:nvSpPr>
          <p:cNvPr id="37" name="Freeform 9">
            <a:extLst>
              <a:ext uri="{FF2B5EF4-FFF2-40B4-BE49-F238E27FC236}">
                <a16:creationId xmlns:a16="http://schemas.microsoft.com/office/drawing/2014/main" id="{349ED039-39E1-EEA2-83D3-D5471D460C56}"/>
              </a:ext>
            </a:extLst>
          </p:cNvPr>
          <p:cNvSpPr>
            <a:spLocks noChangeArrowheads="1"/>
          </p:cNvSpPr>
          <p:nvPr/>
        </p:nvSpPr>
        <p:spPr bwMode="auto">
          <a:xfrm flipH="1">
            <a:off x="1689088" y="925808"/>
            <a:ext cx="251771" cy="805160"/>
          </a:xfrm>
          <a:custGeom>
            <a:avLst/>
            <a:gdLst>
              <a:gd name="T0" fmla="*/ 583 w 1691"/>
              <a:gd name="T1" fmla="*/ 4529 h 5097"/>
              <a:gd name="T2" fmla="*/ 1689 w 1691"/>
              <a:gd name="T3" fmla="*/ 5096 h 5097"/>
              <a:gd name="T4" fmla="*/ 1690 w 1691"/>
              <a:gd name="T5" fmla="*/ 1848 h 5097"/>
              <a:gd name="T6" fmla="*/ 0 w 1691"/>
              <a:gd name="T7" fmla="*/ 0 h 5097"/>
              <a:gd name="T8" fmla="*/ 583 w 1691"/>
              <a:gd name="T9" fmla="*/ 4529 h 5097"/>
            </a:gdLst>
            <a:ahLst/>
            <a:cxnLst>
              <a:cxn ang="0">
                <a:pos x="T0" y="T1"/>
              </a:cxn>
              <a:cxn ang="0">
                <a:pos x="T2" y="T3"/>
              </a:cxn>
              <a:cxn ang="0">
                <a:pos x="T4" y="T5"/>
              </a:cxn>
              <a:cxn ang="0">
                <a:pos x="T6" y="T7"/>
              </a:cxn>
              <a:cxn ang="0">
                <a:pos x="T8" y="T9"/>
              </a:cxn>
            </a:cxnLst>
            <a:rect l="0" t="0" r="r" b="b"/>
            <a:pathLst>
              <a:path w="1691" h="5097">
                <a:moveTo>
                  <a:pt x="583" y="4529"/>
                </a:moveTo>
                <a:lnTo>
                  <a:pt x="1689" y="5096"/>
                </a:lnTo>
                <a:lnTo>
                  <a:pt x="1690" y="1848"/>
                </a:lnTo>
                <a:lnTo>
                  <a:pt x="0" y="0"/>
                </a:lnTo>
                <a:lnTo>
                  <a:pt x="583" y="4529"/>
                </a:lnTo>
              </a:path>
            </a:pathLst>
          </a:custGeom>
          <a:solidFill>
            <a:srgbClr val="086D6E"/>
          </a:solidFill>
          <a:ln>
            <a:noFill/>
          </a:ln>
          <a:effectLst/>
        </p:spPr>
        <p:txBody>
          <a:bodyPr wrap="none" anchor="ctr"/>
          <a:lstStyle/>
          <a:p>
            <a:endParaRPr lang="en-GB" sz="2450" dirty="0">
              <a:latin typeface="Lato Light" panose="020F0502020204030203" pitchFamily="34" charset="0"/>
            </a:endParaRPr>
          </a:p>
        </p:txBody>
      </p:sp>
      <p:sp>
        <p:nvSpPr>
          <p:cNvPr id="38" name="Freeform 11">
            <a:extLst>
              <a:ext uri="{FF2B5EF4-FFF2-40B4-BE49-F238E27FC236}">
                <a16:creationId xmlns:a16="http://schemas.microsoft.com/office/drawing/2014/main" id="{A6168C8E-75FC-03EF-B646-4C13A1BE335E}"/>
              </a:ext>
            </a:extLst>
          </p:cNvPr>
          <p:cNvSpPr>
            <a:spLocks noChangeArrowheads="1"/>
          </p:cNvSpPr>
          <p:nvPr/>
        </p:nvSpPr>
        <p:spPr bwMode="auto">
          <a:xfrm flipH="1">
            <a:off x="1546190" y="1153156"/>
            <a:ext cx="142815" cy="3786617"/>
          </a:xfrm>
          <a:custGeom>
            <a:avLst/>
            <a:gdLst>
              <a:gd name="T0" fmla="*/ 652 w 653"/>
              <a:gd name="T1" fmla="*/ 13763 h 13915"/>
              <a:gd name="T2" fmla="*/ 652 w 653"/>
              <a:gd name="T3" fmla="*/ 13763 h 13915"/>
              <a:gd name="T4" fmla="*/ 335 w 653"/>
              <a:gd name="T5" fmla="*/ 13910 h 13915"/>
              <a:gd name="T6" fmla="*/ 335 w 653"/>
              <a:gd name="T7" fmla="*/ 13910 h 13915"/>
              <a:gd name="T8" fmla="*/ 2 w 653"/>
              <a:gd name="T9" fmla="*/ 13763 h 13915"/>
              <a:gd name="T10" fmla="*/ 2 w 653"/>
              <a:gd name="T11" fmla="*/ 286 h 13915"/>
              <a:gd name="T12" fmla="*/ 2 w 653"/>
              <a:gd name="T13" fmla="*/ 286 h 13915"/>
              <a:gd name="T14" fmla="*/ 326 w 653"/>
              <a:gd name="T15" fmla="*/ 0 h 13915"/>
              <a:gd name="T16" fmla="*/ 326 w 653"/>
              <a:gd name="T17" fmla="*/ 0 h 13915"/>
              <a:gd name="T18" fmla="*/ 652 w 653"/>
              <a:gd name="T19" fmla="*/ 286 h 13915"/>
              <a:gd name="T20" fmla="*/ 652 w 653"/>
              <a:gd name="T21" fmla="*/ 13763 h 13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3" h="13915">
                <a:moveTo>
                  <a:pt x="652" y="13763"/>
                </a:moveTo>
                <a:lnTo>
                  <a:pt x="652" y="13763"/>
                </a:lnTo>
                <a:cubicBezTo>
                  <a:pt x="652" y="13841"/>
                  <a:pt x="496" y="13906"/>
                  <a:pt x="335" y="13910"/>
                </a:cubicBezTo>
                <a:lnTo>
                  <a:pt x="335" y="13910"/>
                </a:lnTo>
                <a:cubicBezTo>
                  <a:pt x="170" y="13914"/>
                  <a:pt x="0" y="13855"/>
                  <a:pt x="2" y="13763"/>
                </a:cubicBezTo>
                <a:lnTo>
                  <a:pt x="2" y="286"/>
                </a:lnTo>
                <a:lnTo>
                  <a:pt x="2" y="286"/>
                </a:lnTo>
                <a:cubicBezTo>
                  <a:pt x="2" y="128"/>
                  <a:pt x="147" y="0"/>
                  <a:pt x="326" y="0"/>
                </a:cubicBezTo>
                <a:lnTo>
                  <a:pt x="326" y="0"/>
                </a:lnTo>
                <a:cubicBezTo>
                  <a:pt x="506" y="0"/>
                  <a:pt x="652" y="128"/>
                  <a:pt x="652" y="286"/>
                </a:cubicBezTo>
                <a:lnTo>
                  <a:pt x="652" y="13763"/>
                </a:lnTo>
              </a:path>
            </a:pathLst>
          </a:custGeom>
          <a:solidFill>
            <a:srgbClr val="005757"/>
          </a:solidFill>
          <a:ln>
            <a:noFill/>
          </a:ln>
          <a:effectLst/>
        </p:spPr>
        <p:txBody>
          <a:bodyPr wrap="none" anchor="ctr"/>
          <a:lstStyle/>
          <a:p>
            <a:endParaRPr lang="en-GB" sz="2450" dirty="0">
              <a:latin typeface="Lato Light" panose="020F0502020204030203" pitchFamily="34" charset="0"/>
            </a:endParaRPr>
          </a:p>
        </p:txBody>
      </p:sp>
      <p:sp>
        <p:nvSpPr>
          <p:cNvPr id="39" name="Textfeld 38">
            <a:extLst>
              <a:ext uri="{FF2B5EF4-FFF2-40B4-BE49-F238E27FC236}">
                <a16:creationId xmlns:a16="http://schemas.microsoft.com/office/drawing/2014/main" id="{C274C9B7-3ECC-1695-CD66-0EE5890191E1}"/>
              </a:ext>
            </a:extLst>
          </p:cNvPr>
          <p:cNvSpPr txBox="1"/>
          <p:nvPr/>
        </p:nvSpPr>
        <p:spPr>
          <a:xfrm>
            <a:off x="2347259" y="1756599"/>
            <a:ext cx="9912906" cy="646331"/>
          </a:xfrm>
          <a:prstGeom prst="rect">
            <a:avLst/>
          </a:prstGeom>
          <a:noFill/>
        </p:spPr>
        <p:txBody>
          <a:bodyPr wrap="square" rtlCol="0">
            <a:spAutoFit/>
          </a:bodyPr>
          <a:lstStyle/>
          <a:p>
            <a:r>
              <a:rPr lang="en-US" b="1" dirty="0">
                <a:solidFill>
                  <a:srgbClr val="595A59"/>
                </a:solidFill>
              </a:rPr>
              <a:t>THE VISION. Visions</a:t>
            </a:r>
            <a:r>
              <a:rPr lang="en-US" dirty="0">
                <a:solidFill>
                  <a:srgbClr val="595A59"/>
                </a:solidFill>
              </a:rPr>
              <a:t> set the direction of development; the ideal target state. They are big and wide. The questions "Who do I want to be?" or "What do I want to be?" are the point of orientation.</a:t>
            </a:r>
            <a:endParaRPr lang="de-DE" dirty="0">
              <a:solidFill>
                <a:srgbClr val="595A59"/>
              </a:solidFill>
            </a:endParaRPr>
          </a:p>
        </p:txBody>
      </p:sp>
      <p:sp>
        <p:nvSpPr>
          <p:cNvPr id="40" name="Textfeld 39">
            <a:extLst>
              <a:ext uri="{FF2B5EF4-FFF2-40B4-BE49-F238E27FC236}">
                <a16:creationId xmlns:a16="http://schemas.microsoft.com/office/drawing/2014/main" id="{42890683-29A1-9FBE-7D4B-60CCF1C8DF99}"/>
              </a:ext>
            </a:extLst>
          </p:cNvPr>
          <p:cNvSpPr txBox="1"/>
          <p:nvPr/>
        </p:nvSpPr>
        <p:spPr>
          <a:xfrm>
            <a:off x="2383934" y="2426366"/>
            <a:ext cx="9912905" cy="923330"/>
          </a:xfrm>
          <a:prstGeom prst="rect">
            <a:avLst/>
          </a:prstGeom>
          <a:noFill/>
        </p:spPr>
        <p:txBody>
          <a:bodyPr wrap="square" rtlCol="0">
            <a:spAutoFit/>
          </a:bodyPr>
          <a:lstStyle/>
          <a:p>
            <a:r>
              <a:rPr lang="en-US" b="1" dirty="0">
                <a:solidFill>
                  <a:srgbClr val="595A59"/>
                </a:solidFill>
              </a:rPr>
              <a:t>THE GOALS. </a:t>
            </a:r>
            <a:r>
              <a:rPr lang="en-US" dirty="0">
                <a:solidFill>
                  <a:srgbClr val="595A59"/>
                </a:solidFill>
              </a:rPr>
              <a:t>Divide the big picture into its components. These are the </a:t>
            </a:r>
            <a:r>
              <a:rPr lang="en-US" b="1" dirty="0">
                <a:solidFill>
                  <a:srgbClr val="595A59"/>
                </a:solidFill>
              </a:rPr>
              <a:t>corporate goals</a:t>
            </a:r>
            <a:r>
              <a:rPr lang="en-US" dirty="0">
                <a:solidFill>
                  <a:srgbClr val="595A59"/>
                </a:solidFill>
              </a:rPr>
              <a:t>. These can be quantitative, i.e. measurable, or qualitative, i.e. indirectly measurable. In addition, a distinction is made between short-term, medium-term and long-term goals. </a:t>
            </a:r>
            <a:endParaRPr lang="de-DE" dirty="0">
              <a:solidFill>
                <a:srgbClr val="595A59"/>
              </a:solidFill>
            </a:endParaRPr>
          </a:p>
        </p:txBody>
      </p:sp>
      <p:sp>
        <p:nvSpPr>
          <p:cNvPr id="41" name="Textfeld 40">
            <a:extLst>
              <a:ext uri="{FF2B5EF4-FFF2-40B4-BE49-F238E27FC236}">
                <a16:creationId xmlns:a16="http://schemas.microsoft.com/office/drawing/2014/main" id="{AB6B1B83-3472-1B26-5B72-58D81B30D273}"/>
              </a:ext>
            </a:extLst>
          </p:cNvPr>
          <p:cNvSpPr txBox="1"/>
          <p:nvPr/>
        </p:nvSpPr>
        <p:spPr>
          <a:xfrm>
            <a:off x="2383934" y="3398520"/>
            <a:ext cx="9685806" cy="646331"/>
          </a:xfrm>
          <a:prstGeom prst="rect">
            <a:avLst/>
          </a:prstGeom>
          <a:noFill/>
        </p:spPr>
        <p:txBody>
          <a:bodyPr wrap="square" rtlCol="0">
            <a:spAutoFit/>
          </a:bodyPr>
          <a:lstStyle/>
          <a:p>
            <a:r>
              <a:rPr lang="en-US" b="1" dirty="0">
                <a:solidFill>
                  <a:srgbClr val="595A59"/>
                </a:solidFill>
              </a:rPr>
              <a:t>THE STRATEGIES. </a:t>
            </a:r>
            <a:r>
              <a:rPr lang="en-US" dirty="0">
                <a:solidFill>
                  <a:srgbClr val="595A59"/>
                </a:solidFill>
              </a:rPr>
              <a:t>These</a:t>
            </a:r>
            <a:r>
              <a:rPr lang="en-US" b="1" dirty="0">
                <a:solidFill>
                  <a:srgbClr val="595A59"/>
                </a:solidFill>
              </a:rPr>
              <a:t> </a:t>
            </a:r>
            <a:r>
              <a:rPr lang="en-US" dirty="0">
                <a:solidFill>
                  <a:srgbClr val="595A59"/>
                </a:solidFill>
              </a:rPr>
              <a:t>are the steps that need to be taken to achieve the company's goals. They are usually broader and include several measures.</a:t>
            </a:r>
            <a:endParaRPr lang="de-DE" dirty="0">
              <a:solidFill>
                <a:srgbClr val="595A59"/>
              </a:solidFill>
            </a:endParaRPr>
          </a:p>
        </p:txBody>
      </p:sp>
      <p:sp>
        <p:nvSpPr>
          <p:cNvPr id="42" name="Textfeld 41">
            <a:extLst>
              <a:ext uri="{FF2B5EF4-FFF2-40B4-BE49-F238E27FC236}">
                <a16:creationId xmlns:a16="http://schemas.microsoft.com/office/drawing/2014/main" id="{415A3FA1-4E8A-E717-4F18-811615FF178B}"/>
              </a:ext>
            </a:extLst>
          </p:cNvPr>
          <p:cNvSpPr txBox="1"/>
          <p:nvPr/>
        </p:nvSpPr>
        <p:spPr>
          <a:xfrm>
            <a:off x="2824980" y="4032219"/>
            <a:ext cx="8626966" cy="923330"/>
          </a:xfrm>
          <a:prstGeom prst="rect">
            <a:avLst/>
          </a:prstGeom>
          <a:noFill/>
        </p:spPr>
        <p:txBody>
          <a:bodyPr wrap="square" rtlCol="0">
            <a:spAutoFit/>
          </a:bodyPr>
          <a:lstStyle/>
          <a:p>
            <a:r>
              <a:rPr lang="en-US" b="1" dirty="0">
                <a:solidFill>
                  <a:srgbClr val="595A59"/>
                </a:solidFill>
              </a:rPr>
              <a:t>THE MEASURES</a:t>
            </a:r>
            <a:r>
              <a:rPr lang="en-US" dirty="0">
                <a:solidFill>
                  <a:srgbClr val="595A59"/>
                </a:solidFill>
              </a:rPr>
              <a:t>. The strategy is the operational plan from which measures (task packages) can be derived. These measures may include further analysis and surveys and are designed to serve the strategy.</a:t>
            </a:r>
            <a:endParaRPr lang="de-DE" dirty="0">
              <a:solidFill>
                <a:srgbClr val="595A59"/>
              </a:solidFill>
            </a:endParaRPr>
          </a:p>
        </p:txBody>
      </p:sp>
      <p:sp>
        <p:nvSpPr>
          <p:cNvPr id="48" name="Pentagon 29">
            <a:extLst>
              <a:ext uri="{FF2B5EF4-FFF2-40B4-BE49-F238E27FC236}">
                <a16:creationId xmlns:a16="http://schemas.microsoft.com/office/drawing/2014/main" id="{66977D94-5436-46D8-1ED5-B7C8A9B8A47D}"/>
              </a:ext>
            </a:extLst>
          </p:cNvPr>
          <p:cNvSpPr/>
          <p:nvPr/>
        </p:nvSpPr>
        <p:spPr>
          <a:xfrm>
            <a:off x="1548180" y="2553885"/>
            <a:ext cx="581871" cy="654487"/>
          </a:xfrm>
          <a:prstGeom prst="homePlate">
            <a:avLst>
              <a:gd name="adj" fmla="val 29904"/>
            </a:avLst>
          </a:prstGeom>
          <a:solidFill>
            <a:srgbClr val="F2795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49" name="Pentagon 30">
            <a:extLst>
              <a:ext uri="{FF2B5EF4-FFF2-40B4-BE49-F238E27FC236}">
                <a16:creationId xmlns:a16="http://schemas.microsoft.com/office/drawing/2014/main" id="{9239E557-3DE2-1819-8445-532AAFD7B807}"/>
              </a:ext>
            </a:extLst>
          </p:cNvPr>
          <p:cNvSpPr/>
          <p:nvPr/>
        </p:nvSpPr>
        <p:spPr>
          <a:xfrm>
            <a:off x="1546191" y="1807642"/>
            <a:ext cx="583860" cy="685866"/>
          </a:xfrm>
          <a:prstGeom prst="homePlate">
            <a:avLst>
              <a:gd name="adj" fmla="val 29904"/>
            </a:avLst>
          </a:prstGeom>
          <a:solidFill>
            <a:srgbClr val="9ED4D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50" name="Pentagon 31">
            <a:extLst>
              <a:ext uri="{FF2B5EF4-FFF2-40B4-BE49-F238E27FC236}">
                <a16:creationId xmlns:a16="http://schemas.microsoft.com/office/drawing/2014/main" id="{46BC372F-5AE2-66D0-6593-CFCAAFA18BD5}"/>
              </a:ext>
            </a:extLst>
          </p:cNvPr>
          <p:cNvSpPr/>
          <p:nvPr/>
        </p:nvSpPr>
        <p:spPr>
          <a:xfrm>
            <a:off x="1548180" y="3307553"/>
            <a:ext cx="581871" cy="646331"/>
          </a:xfrm>
          <a:prstGeom prst="homePlate">
            <a:avLst>
              <a:gd name="adj" fmla="val 29904"/>
            </a:avLst>
          </a:prstGeom>
          <a:solidFill>
            <a:srgbClr val="E5329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51" name="Pentagon 32">
            <a:extLst>
              <a:ext uri="{FF2B5EF4-FFF2-40B4-BE49-F238E27FC236}">
                <a16:creationId xmlns:a16="http://schemas.microsoft.com/office/drawing/2014/main" id="{B08B27CF-81A5-6FB3-9878-4A54E1A1E6B8}"/>
              </a:ext>
            </a:extLst>
          </p:cNvPr>
          <p:cNvSpPr/>
          <p:nvPr/>
        </p:nvSpPr>
        <p:spPr>
          <a:xfrm>
            <a:off x="1548180" y="4065096"/>
            <a:ext cx="581871" cy="646331"/>
          </a:xfrm>
          <a:prstGeom prst="homePlate">
            <a:avLst>
              <a:gd name="adj" fmla="val 29904"/>
            </a:avLst>
          </a:prstGeom>
          <a:solidFill>
            <a:srgbClr val="91639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2" name="Textplatzhalter 32">
            <a:extLst>
              <a:ext uri="{FF2B5EF4-FFF2-40B4-BE49-F238E27FC236}">
                <a16:creationId xmlns:a16="http://schemas.microsoft.com/office/drawing/2014/main" id="{DA0B3C56-EB06-7674-055E-46A31E9E177F}"/>
              </a:ext>
            </a:extLst>
          </p:cNvPr>
          <p:cNvSpPr txBox="1">
            <a:spLocks/>
          </p:cNvSpPr>
          <p:nvPr/>
        </p:nvSpPr>
        <p:spPr>
          <a:xfrm>
            <a:off x="2081768" y="1108467"/>
            <a:ext cx="11470341" cy="58222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solidFill>
                  <a:schemeClr val="bg1"/>
                </a:solidFill>
              </a:rPr>
              <a:t>By following the 4 steps, you and your team will be able to develop your joint strategic plan, targets and actions.</a:t>
            </a:r>
            <a:endParaRPr lang="en-GB" dirty="0"/>
          </a:p>
        </p:txBody>
      </p:sp>
    </p:spTree>
    <p:extLst>
      <p:ext uri="{BB962C8B-B14F-4D97-AF65-F5344CB8AC3E}">
        <p14:creationId xmlns:p14="http://schemas.microsoft.com/office/powerpoint/2010/main" val="27617306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BA51CE3E-E19B-4EDB-4488-95E2EC3A4394}"/>
              </a:ext>
            </a:extLst>
          </p:cNvPr>
          <p:cNvSpPr/>
          <p:nvPr/>
        </p:nvSpPr>
        <p:spPr>
          <a:xfrm>
            <a:off x="1" y="291787"/>
            <a:ext cx="12191999" cy="1199810"/>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platzhalter 6">
            <a:extLst>
              <a:ext uri="{FF2B5EF4-FFF2-40B4-BE49-F238E27FC236}">
                <a16:creationId xmlns:a16="http://schemas.microsoft.com/office/drawing/2014/main" id="{AFA39313-F9E5-C0F5-FEA1-936EDC7BF39A}"/>
              </a:ext>
            </a:extLst>
          </p:cNvPr>
          <p:cNvSpPr txBox="1">
            <a:spLocks/>
          </p:cNvSpPr>
          <p:nvPr/>
        </p:nvSpPr>
        <p:spPr>
          <a:xfrm>
            <a:off x="437301" y="336277"/>
            <a:ext cx="9602626" cy="582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b="1" dirty="0">
                <a:solidFill>
                  <a:schemeClr val="bg1"/>
                </a:solidFill>
              </a:rPr>
              <a:t>Be </a:t>
            </a:r>
            <a:r>
              <a:rPr lang="de-DE" b="1" dirty="0" err="1">
                <a:solidFill>
                  <a:schemeClr val="bg1"/>
                </a:solidFill>
              </a:rPr>
              <a:t>creative</a:t>
            </a:r>
            <a:r>
              <a:rPr lang="de-DE" b="1" dirty="0">
                <a:solidFill>
                  <a:schemeClr val="bg1"/>
                </a:solidFill>
              </a:rPr>
              <a:t> </a:t>
            </a:r>
            <a:r>
              <a:rPr lang="de-DE" b="1" dirty="0" err="1">
                <a:solidFill>
                  <a:schemeClr val="bg1"/>
                </a:solidFill>
              </a:rPr>
              <a:t>when</a:t>
            </a:r>
            <a:r>
              <a:rPr lang="de-DE" b="1" dirty="0">
                <a:solidFill>
                  <a:schemeClr val="bg1"/>
                </a:solidFill>
              </a:rPr>
              <a:t> </a:t>
            </a:r>
            <a:r>
              <a:rPr lang="de-DE" b="1" dirty="0" err="1">
                <a:solidFill>
                  <a:schemeClr val="bg1"/>
                </a:solidFill>
              </a:rPr>
              <a:t>creating</a:t>
            </a:r>
            <a:r>
              <a:rPr lang="de-DE" b="1" dirty="0">
                <a:solidFill>
                  <a:schemeClr val="bg1"/>
                </a:solidFill>
              </a:rPr>
              <a:t> </a:t>
            </a:r>
            <a:r>
              <a:rPr lang="de-DE" b="1" dirty="0" err="1">
                <a:solidFill>
                  <a:schemeClr val="bg1"/>
                </a:solidFill>
              </a:rPr>
              <a:t>your</a:t>
            </a:r>
            <a:r>
              <a:rPr lang="de-DE" b="1" dirty="0">
                <a:solidFill>
                  <a:schemeClr val="bg1"/>
                </a:solidFill>
              </a:rPr>
              <a:t> Strategic Plan</a:t>
            </a:r>
          </a:p>
        </p:txBody>
      </p:sp>
      <p:sp>
        <p:nvSpPr>
          <p:cNvPr id="33" name="Freeform 1">
            <a:extLst>
              <a:ext uri="{FF2B5EF4-FFF2-40B4-BE49-F238E27FC236}">
                <a16:creationId xmlns:a16="http://schemas.microsoft.com/office/drawing/2014/main" id="{67CD5906-106A-4FF3-0CFA-C69D86B8439D}"/>
              </a:ext>
            </a:extLst>
          </p:cNvPr>
          <p:cNvSpPr>
            <a:spLocks noChangeArrowheads="1"/>
          </p:cNvSpPr>
          <p:nvPr/>
        </p:nvSpPr>
        <p:spPr bwMode="auto">
          <a:xfrm flipH="1">
            <a:off x="324449" y="4939773"/>
            <a:ext cx="2586093" cy="786768"/>
          </a:xfrm>
          <a:custGeom>
            <a:avLst/>
            <a:gdLst>
              <a:gd name="T0" fmla="*/ 11444 w 11466"/>
              <a:gd name="T1" fmla="*/ 57 h 3490"/>
              <a:gd name="T2" fmla="*/ 11398 w 11466"/>
              <a:gd name="T3" fmla="*/ 291 h 3490"/>
              <a:gd name="T4" fmla="*/ 11285 w 11466"/>
              <a:gd name="T5" fmla="*/ 525 h 3490"/>
              <a:gd name="T6" fmla="*/ 11135 w 11466"/>
              <a:gd name="T7" fmla="*/ 720 h 3490"/>
              <a:gd name="T8" fmla="*/ 10892 w 11466"/>
              <a:gd name="T9" fmla="*/ 947 h 3490"/>
              <a:gd name="T10" fmla="*/ 10535 w 11466"/>
              <a:gd name="T11" fmla="*/ 1192 h 3490"/>
              <a:gd name="T12" fmla="*/ 10174 w 11466"/>
              <a:gd name="T13" fmla="*/ 1383 h 3490"/>
              <a:gd name="T14" fmla="*/ 9867 w 11466"/>
              <a:gd name="T15" fmla="*/ 1517 h 3490"/>
              <a:gd name="T16" fmla="*/ 9452 w 11466"/>
              <a:gd name="T17" fmla="*/ 1671 h 3490"/>
              <a:gd name="T18" fmla="*/ 9028 w 11466"/>
              <a:gd name="T19" fmla="*/ 1799 h 3490"/>
              <a:gd name="T20" fmla="*/ 8551 w 11466"/>
              <a:gd name="T21" fmla="*/ 1919 h 3490"/>
              <a:gd name="T22" fmla="*/ 8107 w 11466"/>
              <a:gd name="T23" fmla="*/ 2009 h 3490"/>
              <a:gd name="T24" fmla="*/ 7581 w 11466"/>
              <a:gd name="T25" fmla="*/ 2093 h 3490"/>
              <a:gd name="T26" fmla="*/ 6756 w 11466"/>
              <a:gd name="T27" fmla="*/ 2182 h 3490"/>
              <a:gd name="T28" fmla="*/ 6013 w 11466"/>
              <a:gd name="T29" fmla="*/ 2222 h 3490"/>
              <a:gd name="T30" fmla="*/ 5204 w 11466"/>
              <a:gd name="T31" fmla="*/ 2224 h 3490"/>
              <a:gd name="T32" fmla="*/ 3898 w 11466"/>
              <a:gd name="T33" fmla="*/ 2133 h 3490"/>
              <a:gd name="T34" fmla="*/ 3291 w 11466"/>
              <a:gd name="T35" fmla="*/ 2047 h 3490"/>
              <a:gd name="T36" fmla="*/ 2645 w 11466"/>
              <a:gd name="T37" fmla="*/ 1919 h 3490"/>
              <a:gd name="T38" fmla="*/ 2160 w 11466"/>
              <a:gd name="T39" fmla="*/ 1793 h 3490"/>
              <a:gd name="T40" fmla="*/ 1792 w 11466"/>
              <a:gd name="T41" fmla="*/ 1676 h 3490"/>
              <a:gd name="T42" fmla="*/ 1525 w 11466"/>
              <a:gd name="T43" fmla="*/ 1577 h 3490"/>
              <a:gd name="T44" fmla="*/ 1233 w 11466"/>
              <a:gd name="T45" fmla="*/ 1451 h 3490"/>
              <a:gd name="T46" fmla="*/ 986 w 11466"/>
              <a:gd name="T47" fmla="*/ 1326 h 3490"/>
              <a:gd name="T48" fmla="*/ 761 w 11466"/>
              <a:gd name="T49" fmla="*/ 1193 h 3490"/>
              <a:gd name="T50" fmla="*/ 570 w 11466"/>
              <a:gd name="T51" fmla="*/ 1059 h 3490"/>
              <a:gd name="T52" fmla="*/ 400 w 11466"/>
              <a:gd name="T53" fmla="*/ 914 h 3490"/>
              <a:gd name="T54" fmla="*/ 258 w 11466"/>
              <a:gd name="T55" fmla="*/ 764 h 3490"/>
              <a:gd name="T56" fmla="*/ 140 w 11466"/>
              <a:gd name="T57" fmla="*/ 598 h 3490"/>
              <a:gd name="T58" fmla="*/ 67 w 11466"/>
              <a:gd name="T59" fmla="*/ 454 h 3490"/>
              <a:gd name="T60" fmla="*/ 14 w 11466"/>
              <a:gd name="T61" fmla="*/ 279 h 3490"/>
              <a:gd name="T62" fmla="*/ 21 w 11466"/>
              <a:gd name="T63" fmla="*/ 1438 h 3490"/>
              <a:gd name="T64" fmla="*/ 47 w 11466"/>
              <a:gd name="T65" fmla="*/ 1595 h 3490"/>
              <a:gd name="T66" fmla="*/ 110 w 11466"/>
              <a:gd name="T67" fmla="*/ 1768 h 3490"/>
              <a:gd name="T68" fmla="*/ 192 w 11466"/>
              <a:gd name="T69" fmla="*/ 1911 h 3490"/>
              <a:gd name="T70" fmla="*/ 322 w 11466"/>
              <a:gd name="T71" fmla="*/ 2075 h 3490"/>
              <a:gd name="T72" fmla="*/ 473 w 11466"/>
              <a:gd name="T73" fmla="*/ 2224 h 3490"/>
              <a:gd name="T74" fmla="*/ 654 w 11466"/>
              <a:gd name="T75" fmla="*/ 2367 h 3490"/>
              <a:gd name="T76" fmla="*/ 854 w 11466"/>
              <a:gd name="T77" fmla="*/ 2499 h 3490"/>
              <a:gd name="T78" fmla="*/ 1099 w 11466"/>
              <a:gd name="T79" fmla="*/ 2636 h 3490"/>
              <a:gd name="T80" fmla="*/ 1340 w 11466"/>
              <a:gd name="T81" fmla="*/ 2751 h 3490"/>
              <a:gd name="T82" fmla="*/ 1639 w 11466"/>
              <a:gd name="T83" fmla="*/ 2874 h 3490"/>
              <a:gd name="T84" fmla="*/ 1911 w 11466"/>
              <a:gd name="T85" fmla="*/ 2970 h 3490"/>
              <a:gd name="T86" fmla="*/ 2296 w 11466"/>
              <a:gd name="T87" fmla="*/ 3086 h 3490"/>
              <a:gd name="T88" fmla="*/ 2777 w 11466"/>
              <a:gd name="T89" fmla="*/ 3205 h 3490"/>
              <a:gd name="T90" fmla="*/ 3317 w 11466"/>
              <a:gd name="T91" fmla="*/ 3308 h 3490"/>
              <a:gd name="T92" fmla="*/ 3809 w 11466"/>
              <a:gd name="T93" fmla="*/ 3380 h 3490"/>
              <a:gd name="T94" fmla="*/ 4916 w 11466"/>
              <a:gd name="T95" fmla="*/ 3473 h 3490"/>
              <a:gd name="T96" fmla="*/ 5786 w 11466"/>
              <a:gd name="T97" fmla="*/ 3488 h 3490"/>
              <a:gd name="T98" fmla="*/ 6396 w 11466"/>
              <a:gd name="T99" fmla="*/ 3468 h 3490"/>
              <a:gd name="T100" fmla="*/ 7422 w 11466"/>
              <a:gd name="T101" fmla="*/ 3378 h 3490"/>
              <a:gd name="T102" fmla="*/ 7950 w 11466"/>
              <a:gd name="T103" fmla="*/ 3300 h 3490"/>
              <a:gd name="T104" fmla="*/ 8478 w 11466"/>
              <a:gd name="T105" fmla="*/ 3199 h 3490"/>
              <a:gd name="T106" fmla="*/ 8964 w 11466"/>
              <a:gd name="T107" fmla="*/ 3083 h 3490"/>
              <a:gd name="T108" fmla="*/ 9404 w 11466"/>
              <a:gd name="T109" fmla="*/ 2953 h 3490"/>
              <a:gd name="T110" fmla="*/ 9817 w 11466"/>
              <a:gd name="T111" fmla="*/ 2805 h 3490"/>
              <a:gd name="T112" fmla="*/ 10127 w 11466"/>
              <a:gd name="T113" fmla="*/ 2675 h 3490"/>
              <a:gd name="T114" fmla="*/ 10401 w 11466"/>
              <a:gd name="T115" fmla="*/ 2539 h 3490"/>
              <a:gd name="T116" fmla="*/ 10752 w 11466"/>
              <a:gd name="T117" fmla="*/ 2326 h 3490"/>
              <a:gd name="T118" fmla="*/ 11042 w 11466"/>
              <a:gd name="T119" fmla="*/ 2095 h 3490"/>
              <a:gd name="T120" fmla="*/ 11219 w 11466"/>
              <a:gd name="T121" fmla="*/ 1904 h 3490"/>
              <a:gd name="T122" fmla="*/ 11345 w 11466"/>
              <a:gd name="T123" fmla="*/ 1717 h 3490"/>
              <a:gd name="T124" fmla="*/ 11427 w 11466"/>
              <a:gd name="T125" fmla="*/ 1522 h 3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466" h="3490">
                <a:moveTo>
                  <a:pt x="11460" y="1365"/>
                </a:moveTo>
                <a:lnTo>
                  <a:pt x="11460" y="1365"/>
                </a:lnTo>
                <a:cubicBezTo>
                  <a:pt x="11460" y="1361"/>
                  <a:pt x="11461" y="1357"/>
                  <a:pt x="11461" y="1354"/>
                </a:cubicBezTo>
                <a:lnTo>
                  <a:pt x="11461" y="1354"/>
                </a:lnTo>
                <a:cubicBezTo>
                  <a:pt x="11462" y="1346"/>
                  <a:pt x="11462" y="1339"/>
                  <a:pt x="11463" y="1331"/>
                </a:cubicBezTo>
                <a:lnTo>
                  <a:pt x="11463" y="1331"/>
                </a:lnTo>
                <a:cubicBezTo>
                  <a:pt x="11463" y="1327"/>
                  <a:pt x="11464" y="1322"/>
                  <a:pt x="11464" y="1318"/>
                </a:cubicBezTo>
                <a:lnTo>
                  <a:pt x="11464" y="1318"/>
                </a:lnTo>
                <a:cubicBezTo>
                  <a:pt x="11464" y="1311"/>
                  <a:pt x="11464" y="1304"/>
                  <a:pt x="11465" y="1298"/>
                </a:cubicBezTo>
                <a:lnTo>
                  <a:pt x="11465" y="1298"/>
                </a:lnTo>
                <a:cubicBezTo>
                  <a:pt x="11465" y="1293"/>
                  <a:pt x="11465" y="1288"/>
                  <a:pt x="11465" y="1283"/>
                </a:cubicBezTo>
                <a:lnTo>
                  <a:pt x="11465" y="1283"/>
                </a:lnTo>
                <a:cubicBezTo>
                  <a:pt x="11465" y="1278"/>
                  <a:pt x="11465" y="1273"/>
                  <a:pt x="11465" y="1267"/>
                </a:cubicBezTo>
                <a:lnTo>
                  <a:pt x="11465" y="1262"/>
                </a:lnTo>
                <a:lnTo>
                  <a:pt x="11465" y="1260"/>
                </a:lnTo>
                <a:lnTo>
                  <a:pt x="11465" y="1260"/>
                </a:lnTo>
                <a:cubicBezTo>
                  <a:pt x="11458" y="840"/>
                  <a:pt x="11452" y="420"/>
                  <a:pt x="11446" y="0"/>
                </a:cubicBezTo>
                <a:lnTo>
                  <a:pt x="11446" y="0"/>
                </a:lnTo>
                <a:cubicBezTo>
                  <a:pt x="11446" y="7"/>
                  <a:pt x="11446" y="15"/>
                  <a:pt x="11446" y="23"/>
                </a:cubicBezTo>
                <a:lnTo>
                  <a:pt x="11446" y="23"/>
                </a:lnTo>
                <a:cubicBezTo>
                  <a:pt x="11446" y="27"/>
                  <a:pt x="11446" y="32"/>
                  <a:pt x="11445" y="37"/>
                </a:cubicBezTo>
                <a:lnTo>
                  <a:pt x="11445" y="37"/>
                </a:lnTo>
                <a:cubicBezTo>
                  <a:pt x="11445" y="44"/>
                  <a:pt x="11444" y="50"/>
                  <a:pt x="11444" y="57"/>
                </a:cubicBezTo>
                <a:lnTo>
                  <a:pt x="11444" y="57"/>
                </a:lnTo>
                <a:cubicBezTo>
                  <a:pt x="11444" y="61"/>
                  <a:pt x="11444" y="66"/>
                  <a:pt x="11444" y="71"/>
                </a:cubicBezTo>
                <a:lnTo>
                  <a:pt x="11444" y="71"/>
                </a:lnTo>
                <a:cubicBezTo>
                  <a:pt x="11443" y="78"/>
                  <a:pt x="11442" y="86"/>
                  <a:pt x="11441" y="93"/>
                </a:cubicBezTo>
                <a:lnTo>
                  <a:pt x="11441" y="93"/>
                </a:lnTo>
                <a:cubicBezTo>
                  <a:pt x="11441" y="97"/>
                  <a:pt x="11441" y="101"/>
                  <a:pt x="11440" y="105"/>
                </a:cubicBezTo>
                <a:lnTo>
                  <a:pt x="11440" y="105"/>
                </a:lnTo>
                <a:cubicBezTo>
                  <a:pt x="11439" y="116"/>
                  <a:pt x="11438" y="127"/>
                  <a:pt x="11436" y="139"/>
                </a:cubicBezTo>
                <a:lnTo>
                  <a:pt x="11436" y="139"/>
                </a:lnTo>
                <a:cubicBezTo>
                  <a:pt x="11434" y="150"/>
                  <a:pt x="11432" y="161"/>
                  <a:pt x="11430" y="172"/>
                </a:cubicBezTo>
                <a:lnTo>
                  <a:pt x="11430" y="172"/>
                </a:lnTo>
                <a:cubicBezTo>
                  <a:pt x="11429" y="176"/>
                  <a:pt x="11429" y="178"/>
                  <a:pt x="11428" y="181"/>
                </a:cubicBezTo>
                <a:lnTo>
                  <a:pt x="11428" y="181"/>
                </a:lnTo>
                <a:cubicBezTo>
                  <a:pt x="11426" y="191"/>
                  <a:pt x="11424" y="201"/>
                  <a:pt x="11421" y="211"/>
                </a:cubicBezTo>
                <a:lnTo>
                  <a:pt x="11421" y="211"/>
                </a:lnTo>
                <a:cubicBezTo>
                  <a:pt x="11421" y="214"/>
                  <a:pt x="11420" y="216"/>
                  <a:pt x="11419" y="218"/>
                </a:cubicBezTo>
                <a:lnTo>
                  <a:pt x="11419" y="218"/>
                </a:lnTo>
                <a:cubicBezTo>
                  <a:pt x="11417" y="231"/>
                  <a:pt x="11414" y="242"/>
                  <a:pt x="11410" y="254"/>
                </a:cubicBezTo>
                <a:lnTo>
                  <a:pt x="11410" y="254"/>
                </a:lnTo>
                <a:cubicBezTo>
                  <a:pt x="11410" y="257"/>
                  <a:pt x="11408" y="259"/>
                  <a:pt x="11408" y="262"/>
                </a:cubicBezTo>
                <a:lnTo>
                  <a:pt x="11408" y="262"/>
                </a:lnTo>
                <a:cubicBezTo>
                  <a:pt x="11405" y="272"/>
                  <a:pt x="11402" y="281"/>
                  <a:pt x="11398" y="291"/>
                </a:cubicBezTo>
                <a:lnTo>
                  <a:pt x="11398" y="291"/>
                </a:lnTo>
                <a:cubicBezTo>
                  <a:pt x="11397" y="294"/>
                  <a:pt x="11397" y="297"/>
                  <a:pt x="11396" y="299"/>
                </a:cubicBezTo>
                <a:lnTo>
                  <a:pt x="11396" y="299"/>
                </a:lnTo>
                <a:cubicBezTo>
                  <a:pt x="11391" y="311"/>
                  <a:pt x="11387" y="323"/>
                  <a:pt x="11383" y="335"/>
                </a:cubicBezTo>
                <a:lnTo>
                  <a:pt x="11383" y="335"/>
                </a:lnTo>
                <a:cubicBezTo>
                  <a:pt x="11382" y="336"/>
                  <a:pt x="11381" y="339"/>
                  <a:pt x="11380" y="340"/>
                </a:cubicBezTo>
                <a:lnTo>
                  <a:pt x="11380" y="340"/>
                </a:lnTo>
                <a:cubicBezTo>
                  <a:pt x="11376" y="350"/>
                  <a:pt x="11372" y="360"/>
                  <a:pt x="11368" y="370"/>
                </a:cubicBezTo>
                <a:lnTo>
                  <a:pt x="11368" y="370"/>
                </a:lnTo>
                <a:cubicBezTo>
                  <a:pt x="11367" y="373"/>
                  <a:pt x="11366" y="376"/>
                  <a:pt x="11364" y="379"/>
                </a:cubicBezTo>
                <a:lnTo>
                  <a:pt x="11364" y="379"/>
                </a:lnTo>
                <a:cubicBezTo>
                  <a:pt x="11359" y="390"/>
                  <a:pt x="11354" y="402"/>
                  <a:pt x="11348" y="413"/>
                </a:cubicBezTo>
                <a:lnTo>
                  <a:pt x="11348" y="413"/>
                </a:lnTo>
                <a:cubicBezTo>
                  <a:pt x="11348" y="413"/>
                  <a:pt x="11348" y="414"/>
                  <a:pt x="11347" y="414"/>
                </a:cubicBezTo>
                <a:lnTo>
                  <a:pt x="11347" y="414"/>
                </a:lnTo>
                <a:cubicBezTo>
                  <a:pt x="11342" y="425"/>
                  <a:pt x="11336" y="436"/>
                  <a:pt x="11330" y="447"/>
                </a:cubicBezTo>
                <a:lnTo>
                  <a:pt x="11330" y="447"/>
                </a:lnTo>
                <a:cubicBezTo>
                  <a:pt x="11328" y="450"/>
                  <a:pt x="11327" y="454"/>
                  <a:pt x="11326" y="457"/>
                </a:cubicBezTo>
                <a:lnTo>
                  <a:pt x="11326" y="457"/>
                </a:lnTo>
                <a:cubicBezTo>
                  <a:pt x="11320" y="466"/>
                  <a:pt x="11315" y="476"/>
                  <a:pt x="11308" y="486"/>
                </a:cubicBezTo>
                <a:lnTo>
                  <a:pt x="11308" y="486"/>
                </a:lnTo>
                <a:cubicBezTo>
                  <a:pt x="11308" y="488"/>
                  <a:pt x="11307" y="489"/>
                  <a:pt x="11306" y="491"/>
                </a:cubicBezTo>
                <a:lnTo>
                  <a:pt x="11306" y="491"/>
                </a:lnTo>
                <a:cubicBezTo>
                  <a:pt x="11299" y="503"/>
                  <a:pt x="11292" y="514"/>
                  <a:pt x="11285" y="525"/>
                </a:cubicBezTo>
                <a:lnTo>
                  <a:pt x="11285" y="525"/>
                </a:lnTo>
                <a:cubicBezTo>
                  <a:pt x="11283" y="528"/>
                  <a:pt x="11282" y="530"/>
                  <a:pt x="11280" y="533"/>
                </a:cubicBezTo>
                <a:lnTo>
                  <a:pt x="11280" y="533"/>
                </a:lnTo>
                <a:cubicBezTo>
                  <a:pt x="11274" y="542"/>
                  <a:pt x="11267" y="551"/>
                  <a:pt x="11261" y="561"/>
                </a:cubicBezTo>
                <a:lnTo>
                  <a:pt x="11261" y="561"/>
                </a:lnTo>
                <a:cubicBezTo>
                  <a:pt x="11260" y="563"/>
                  <a:pt x="11258" y="565"/>
                  <a:pt x="11256" y="568"/>
                </a:cubicBezTo>
                <a:lnTo>
                  <a:pt x="11256" y="568"/>
                </a:lnTo>
                <a:cubicBezTo>
                  <a:pt x="11249" y="580"/>
                  <a:pt x="11240" y="591"/>
                  <a:pt x="11232" y="601"/>
                </a:cubicBezTo>
                <a:lnTo>
                  <a:pt x="11232" y="601"/>
                </a:lnTo>
                <a:cubicBezTo>
                  <a:pt x="11231" y="604"/>
                  <a:pt x="11229" y="606"/>
                  <a:pt x="11227" y="608"/>
                </a:cubicBezTo>
                <a:lnTo>
                  <a:pt x="11227" y="608"/>
                </a:lnTo>
                <a:cubicBezTo>
                  <a:pt x="11220" y="617"/>
                  <a:pt x="11214" y="626"/>
                  <a:pt x="11206" y="635"/>
                </a:cubicBezTo>
                <a:lnTo>
                  <a:pt x="11206" y="635"/>
                </a:lnTo>
                <a:cubicBezTo>
                  <a:pt x="11204" y="638"/>
                  <a:pt x="11202" y="641"/>
                  <a:pt x="11200" y="644"/>
                </a:cubicBezTo>
                <a:lnTo>
                  <a:pt x="11200" y="644"/>
                </a:lnTo>
                <a:cubicBezTo>
                  <a:pt x="11191" y="655"/>
                  <a:pt x="11182" y="666"/>
                  <a:pt x="11172" y="677"/>
                </a:cubicBezTo>
                <a:lnTo>
                  <a:pt x="11172" y="677"/>
                </a:lnTo>
                <a:cubicBezTo>
                  <a:pt x="11171" y="679"/>
                  <a:pt x="11169" y="681"/>
                  <a:pt x="11168" y="682"/>
                </a:cubicBezTo>
                <a:lnTo>
                  <a:pt x="11168" y="682"/>
                </a:lnTo>
                <a:cubicBezTo>
                  <a:pt x="11160" y="692"/>
                  <a:pt x="11151" y="702"/>
                  <a:pt x="11142" y="712"/>
                </a:cubicBezTo>
                <a:lnTo>
                  <a:pt x="11142" y="712"/>
                </a:lnTo>
                <a:cubicBezTo>
                  <a:pt x="11140" y="715"/>
                  <a:pt x="11138" y="717"/>
                  <a:pt x="11135" y="720"/>
                </a:cubicBezTo>
                <a:lnTo>
                  <a:pt x="11135" y="720"/>
                </a:lnTo>
                <a:cubicBezTo>
                  <a:pt x="11125" y="731"/>
                  <a:pt x="11115" y="742"/>
                  <a:pt x="11104" y="753"/>
                </a:cubicBezTo>
                <a:lnTo>
                  <a:pt x="11104" y="753"/>
                </a:lnTo>
                <a:cubicBezTo>
                  <a:pt x="11103" y="755"/>
                  <a:pt x="11102" y="756"/>
                  <a:pt x="11101" y="757"/>
                </a:cubicBezTo>
                <a:lnTo>
                  <a:pt x="11101" y="757"/>
                </a:lnTo>
                <a:cubicBezTo>
                  <a:pt x="11091" y="767"/>
                  <a:pt x="11081" y="777"/>
                  <a:pt x="11071" y="787"/>
                </a:cubicBezTo>
                <a:lnTo>
                  <a:pt x="11071" y="787"/>
                </a:lnTo>
                <a:cubicBezTo>
                  <a:pt x="11069" y="790"/>
                  <a:pt x="11066" y="792"/>
                  <a:pt x="11063" y="795"/>
                </a:cubicBezTo>
                <a:lnTo>
                  <a:pt x="11063" y="795"/>
                </a:lnTo>
                <a:cubicBezTo>
                  <a:pt x="11052" y="806"/>
                  <a:pt x="11040" y="818"/>
                  <a:pt x="11028" y="829"/>
                </a:cubicBezTo>
                <a:lnTo>
                  <a:pt x="11028" y="829"/>
                </a:lnTo>
                <a:cubicBezTo>
                  <a:pt x="11026" y="831"/>
                  <a:pt x="11025" y="832"/>
                  <a:pt x="11023" y="834"/>
                </a:cubicBezTo>
                <a:lnTo>
                  <a:pt x="11023" y="834"/>
                </a:lnTo>
                <a:cubicBezTo>
                  <a:pt x="11012" y="845"/>
                  <a:pt x="11000" y="855"/>
                  <a:pt x="10989" y="865"/>
                </a:cubicBezTo>
                <a:lnTo>
                  <a:pt x="10989" y="865"/>
                </a:lnTo>
                <a:cubicBezTo>
                  <a:pt x="10986" y="867"/>
                  <a:pt x="10984" y="870"/>
                  <a:pt x="10982" y="872"/>
                </a:cubicBezTo>
                <a:lnTo>
                  <a:pt x="10982" y="872"/>
                </a:lnTo>
                <a:cubicBezTo>
                  <a:pt x="10969" y="883"/>
                  <a:pt x="10955" y="894"/>
                  <a:pt x="10943" y="905"/>
                </a:cubicBezTo>
                <a:lnTo>
                  <a:pt x="10943" y="905"/>
                </a:lnTo>
                <a:cubicBezTo>
                  <a:pt x="10940" y="907"/>
                  <a:pt x="10937" y="910"/>
                  <a:pt x="10935" y="912"/>
                </a:cubicBezTo>
                <a:lnTo>
                  <a:pt x="10935" y="912"/>
                </a:lnTo>
                <a:cubicBezTo>
                  <a:pt x="10923" y="922"/>
                  <a:pt x="10910" y="932"/>
                  <a:pt x="10898" y="942"/>
                </a:cubicBezTo>
                <a:lnTo>
                  <a:pt x="10898" y="942"/>
                </a:lnTo>
                <a:cubicBezTo>
                  <a:pt x="10896" y="944"/>
                  <a:pt x="10894" y="945"/>
                  <a:pt x="10892" y="947"/>
                </a:cubicBezTo>
                <a:lnTo>
                  <a:pt x="10892" y="947"/>
                </a:lnTo>
                <a:cubicBezTo>
                  <a:pt x="10878" y="959"/>
                  <a:pt x="10862" y="971"/>
                  <a:pt x="10846" y="982"/>
                </a:cubicBezTo>
                <a:lnTo>
                  <a:pt x="10846" y="982"/>
                </a:lnTo>
                <a:cubicBezTo>
                  <a:pt x="10843" y="985"/>
                  <a:pt x="10841" y="987"/>
                  <a:pt x="10838" y="989"/>
                </a:cubicBezTo>
                <a:lnTo>
                  <a:pt x="10838" y="989"/>
                </a:lnTo>
                <a:cubicBezTo>
                  <a:pt x="10822" y="1001"/>
                  <a:pt x="10806" y="1013"/>
                  <a:pt x="10790" y="1025"/>
                </a:cubicBezTo>
                <a:lnTo>
                  <a:pt x="10790" y="1025"/>
                </a:lnTo>
                <a:cubicBezTo>
                  <a:pt x="10788" y="1027"/>
                  <a:pt x="10785" y="1028"/>
                  <a:pt x="10782" y="1031"/>
                </a:cubicBezTo>
                <a:lnTo>
                  <a:pt x="10782" y="1031"/>
                </a:lnTo>
                <a:cubicBezTo>
                  <a:pt x="10766" y="1042"/>
                  <a:pt x="10749" y="1054"/>
                  <a:pt x="10732" y="1066"/>
                </a:cubicBezTo>
                <a:lnTo>
                  <a:pt x="10732" y="1066"/>
                </a:lnTo>
                <a:lnTo>
                  <a:pt x="10731" y="1067"/>
                </a:lnTo>
                <a:lnTo>
                  <a:pt x="10731" y="1067"/>
                </a:lnTo>
                <a:cubicBezTo>
                  <a:pt x="10714" y="1079"/>
                  <a:pt x="10696" y="1090"/>
                  <a:pt x="10678" y="1102"/>
                </a:cubicBezTo>
                <a:lnTo>
                  <a:pt x="10678" y="1102"/>
                </a:lnTo>
                <a:cubicBezTo>
                  <a:pt x="10675" y="1104"/>
                  <a:pt x="10672" y="1106"/>
                  <a:pt x="10669" y="1108"/>
                </a:cubicBezTo>
                <a:lnTo>
                  <a:pt x="10669" y="1108"/>
                </a:lnTo>
                <a:cubicBezTo>
                  <a:pt x="10648" y="1122"/>
                  <a:pt x="10628" y="1134"/>
                  <a:pt x="10607" y="1148"/>
                </a:cubicBezTo>
                <a:lnTo>
                  <a:pt x="10607" y="1148"/>
                </a:lnTo>
                <a:cubicBezTo>
                  <a:pt x="10604" y="1149"/>
                  <a:pt x="10601" y="1152"/>
                  <a:pt x="10598" y="1153"/>
                </a:cubicBezTo>
                <a:lnTo>
                  <a:pt x="10598" y="1153"/>
                </a:lnTo>
                <a:cubicBezTo>
                  <a:pt x="10577" y="1166"/>
                  <a:pt x="10556" y="1179"/>
                  <a:pt x="10535" y="1192"/>
                </a:cubicBezTo>
                <a:lnTo>
                  <a:pt x="10535" y="1192"/>
                </a:lnTo>
                <a:cubicBezTo>
                  <a:pt x="10531" y="1194"/>
                  <a:pt x="10529" y="1196"/>
                  <a:pt x="10526" y="1197"/>
                </a:cubicBezTo>
                <a:lnTo>
                  <a:pt x="10526" y="1197"/>
                </a:lnTo>
                <a:cubicBezTo>
                  <a:pt x="10504" y="1210"/>
                  <a:pt x="10482" y="1223"/>
                  <a:pt x="10460" y="1235"/>
                </a:cubicBezTo>
                <a:lnTo>
                  <a:pt x="10460" y="1235"/>
                </a:lnTo>
                <a:cubicBezTo>
                  <a:pt x="10456" y="1237"/>
                  <a:pt x="10453" y="1239"/>
                  <a:pt x="10450" y="1241"/>
                </a:cubicBezTo>
                <a:lnTo>
                  <a:pt x="10450" y="1241"/>
                </a:lnTo>
                <a:cubicBezTo>
                  <a:pt x="10428" y="1253"/>
                  <a:pt x="10405" y="1266"/>
                  <a:pt x="10382" y="1279"/>
                </a:cubicBezTo>
                <a:lnTo>
                  <a:pt x="10382" y="1279"/>
                </a:lnTo>
                <a:cubicBezTo>
                  <a:pt x="10378" y="1281"/>
                  <a:pt x="10373" y="1283"/>
                  <a:pt x="10369" y="1285"/>
                </a:cubicBezTo>
                <a:lnTo>
                  <a:pt x="10369" y="1285"/>
                </a:lnTo>
                <a:cubicBezTo>
                  <a:pt x="10358" y="1291"/>
                  <a:pt x="10346" y="1297"/>
                  <a:pt x="10335" y="1303"/>
                </a:cubicBezTo>
                <a:lnTo>
                  <a:pt x="10335" y="1303"/>
                </a:lnTo>
                <a:cubicBezTo>
                  <a:pt x="10331" y="1305"/>
                  <a:pt x="10326" y="1308"/>
                  <a:pt x="10322" y="1310"/>
                </a:cubicBezTo>
                <a:lnTo>
                  <a:pt x="10322" y="1310"/>
                </a:lnTo>
                <a:cubicBezTo>
                  <a:pt x="10306" y="1318"/>
                  <a:pt x="10290" y="1326"/>
                  <a:pt x="10274" y="1334"/>
                </a:cubicBezTo>
                <a:lnTo>
                  <a:pt x="10274" y="1334"/>
                </a:lnTo>
                <a:cubicBezTo>
                  <a:pt x="10271" y="1336"/>
                  <a:pt x="10268" y="1337"/>
                  <a:pt x="10264" y="1339"/>
                </a:cubicBezTo>
                <a:lnTo>
                  <a:pt x="10264" y="1339"/>
                </a:lnTo>
                <a:cubicBezTo>
                  <a:pt x="10252" y="1345"/>
                  <a:pt x="10238" y="1352"/>
                  <a:pt x="10225" y="1358"/>
                </a:cubicBezTo>
                <a:lnTo>
                  <a:pt x="10225" y="1358"/>
                </a:lnTo>
                <a:cubicBezTo>
                  <a:pt x="10220" y="1361"/>
                  <a:pt x="10214" y="1364"/>
                  <a:pt x="10209" y="1366"/>
                </a:cubicBezTo>
                <a:lnTo>
                  <a:pt x="10209" y="1366"/>
                </a:lnTo>
                <a:cubicBezTo>
                  <a:pt x="10197" y="1372"/>
                  <a:pt x="10186" y="1378"/>
                  <a:pt x="10174" y="1383"/>
                </a:cubicBezTo>
                <a:lnTo>
                  <a:pt x="10174" y="1383"/>
                </a:lnTo>
                <a:cubicBezTo>
                  <a:pt x="10169" y="1385"/>
                  <a:pt x="10163" y="1388"/>
                  <a:pt x="10157" y="1391"/>
                </a:cubicBezTo>
                <a:lnTo>
                  <a:pt x="10157" y="1391"/>
                </a:lnTo>
                <a:cubicBezTo>
                  <a:pt x="10144" y="1397"/>
                  <a:pt x="10132" y="1403"/>
                  <a:pt x="10118" y="1409"/>
                </a:cubicBezTo>
                <a:lnTo>
                  <a:pt x="10118" y="1409"/>
                </a:lnTo>
                <a:cubicBezTo>
                  <a:pt x="10114" y="1411"/>
                  <a:pt x="10111" y="1413"/>
                  <a:pt x="10107" y="1415"/>
                </a:cubicBezTo>
                <a:lnTo>
                  <a:pt x="10107" y="1415"/>
                </a:lnTo>
                <a:cubicBezTo>
                  <a:pt x="10090" y="1422"/>
                  <a:pt x="10073" y="1430"/>
                  <a:pt x="10055" y="1438"/>
                </a:cubicBezTo>
                <a:lnTo>
                  <a:pt x="10055" y="1438"/>
                </a:lnTo>
                <a:cubicBezTo>
                  <a:pt x="10051" y="1440"/>
                  <a:pt x="10046" y="1442"/>
                  <a:pt x="10042" y="1444"/>
                </a:cubicBezTo>
                <a:lnTo>
                  <a:pt x="10042" y="1444"/>
                </a:lnTo>
                <a:cubicBezTo>
                  <a:pt x="10029" y="1449"/>
                  <a:pt x="10016" y="1455"/>
                  <a:pt x="10003" y="1461"/>
                </a:cubicBezTo>
                <a:lnTo>
                  <a:pt x="10003" y="1461"/>
                </a:lnTo>
                <a:cubicBezTo>
                  <a:pt x="9997" y="1464"/>
                  <a:pt x="9991" y="1466"/>
                  <a:pt x="9985" y="1469"/>
                </a:cubicBezTo>
                <a:lnTo>
                  <a:pt x="9985" y="1469"/>
                </a:lnTo>
                <a:cubicBezTo>
                  <a:pt x="9972" y="1474"/>
                  <a:pt x="9960" y="1479"/>
                  <a:pt x="9947" y="1485"/>
                </a:cubicBezTo>
                <a:lnTo>
                  <a:pt x="9947" y="1485"/>
                </a:lnTo>
                <a:cubicBezTo>
                  <a:pt x="9942" y="1487"/>
                  <a:pt x="9937" y="1489"/>
                  <a:pt x="9931" y="1492"/>
                </a:cubicBezTo>
                <a:lnTo>
                  <a:pt x="9931" y="1492"/>
                </a:lnTo>
                <a:cubicBezTo>
                  <a:pt x="9912" y="1500"/>
                  <a:pt x="9892" y="1507"/>
                  <a:pt x="9873" y="1515"/>
                </a:cubicBezTo>
                <a:lnTo>
                  <a:pt x="9873" y="1515"/>
                </a:lnTo>
                <a:cubicBezTo>
                  <a:pt x="9871" y="1516"/>
                  <a:pt x="9869" y="1517"/>
                  <a:pt x="9867" y="1517"/>
                </a:cubicBezTo>
                <a:lnTo>
                  <a:pt x="9867" y="1517"/>
                </a:lnTo>
                <a:cubicBezTo>
                  <a:pt x="9850" y="1525"/>
                  <a:pt x="9832" y="1532"/>
                  <a:pt x="9814" y="1539"/>
                </a:cubicBezTo>
                <a:lnTo>
                  <a:pt x="9814" y="1539"/>
                </a:lnTo>
                <a:cubicBezTo>
                  <a:pt x="9809" y="1541"/>
                  <a:pt x="9803" y="1543"/>
                  <a:pt x="9797" y="1546"/>
                </a:cubicBezTo>
                <a:lnTo>
                  <a:pt x="9797" y="1546"/>
                </a:lnTo>
                <a:cubicBezTo>
                  <a:pt x="9781" y="1552"/>
                  <a:pt x="9766" y="1558"/>
                  <a:pt x="9749" y="1564"/>
                </a:cubicBezTo>
                <a:lnTo>
                  <a:pt x="9749" y="1564"/>
                </a:lnTo>
                <a:cubicBezTo>
                  <a:pt x="9745" y="1566"/>
                  <a:pt x="9740" y="1567"/>
                  <a:pt x="9736" y="1569"/>
                </a:cubicBezTo>
                <a:lnTo>
                  <a:pt x="9736" y="1569"/>
                </a:lnTo>
                <a:cubicBezTo>
                  <a:pt x="9716" y="1577"/>
                  <a:pt x="9696" y="1585"/>
                  <a:pt x="9676" y="1592"/>
                </a:cubicBezTo>
                <a:lnTo>
                  <a:pt x="9676" y="1592"/>
                </a:lnTo>
                <a:cubicBezTo>
                  <a:pt x="9671" y="1593"/>
                  <a:pt x="9667" y="1595"/>
                  <a:pt x="9662" y="1597"/>
                </a:cubicBezTo>
                <a:lnTo>
                  <a:pt x="9662" y="1597"/>
                </a:lnTo>
                <a:cubicBezTo>
                  <a:pt x="9646" y="1603"/>
                  <a:pt x="9629" y="1608"/>
                  <a:pt x="9613" y="1615"/>
                </a:cubicBezTo>
                <a:lnTo>
                  <a:pt x="9613" y="1615"/>
                </a:lnTo>
                <a:cubicBezTo>
                  <a:pt x="9607" y="1617"/>
                  <a:pt x="9601" y="1619"/>
                  <a:pt x="9595" y="1621"/>
                </a:cubicBezTo>
                <a:lnTo>
                  <a:pt x="9595" y="1621"/>
                </a:lnTo>
                <a:cubicBezTo>
                  <a:pt x="9577" y="1628"/>
                  <a:pt x="9558" y="1635"/>
                  <a:pt x="9540" y="1641"/>
                </a:cubicBezTo>
                <a:lnTo>
                  <a:pt x="9540" y="1641"/>
                </a:lnTo>
                <a:cubicBezTo>
                  <a:pt x="9537" y="1641"/>
                  <a:pt x="9534" y="1643"/>
                  <a:pt x="9532" y="1643"/>
                </a:cubicBezTo>
                <a:lnTo>
                  <a:pt x="9532" y="1643"/>
                </a:lnTo>
                <a:cubicBezTo>
                  <a:pt x="9511" y="1650"/>
                  <a:pt x="9490" y="1658"/>
                  <a:pt x="9468" y="1665"/>
                </a:cubicBezTo>
                <a:lnTo>
                  <a:pt x="9468" y="1665"/>
                </a:lnTo>
                <a:cubicBezTo>
                  <a:pt x="9463" y="1667"/>
                  <a:pt x="9457" y="1668"/>
                  <a:pt x="9452" y="1671"/>
                </a:cubicBezTo>
                <a:lnTo>
                  <a:pt x="9452" y="1671"/>
                </a:lnTo>
                <a:cubicBezTo>
                  <a:pt x="9435" y="1676"/>
                  <a:pt x="9419" y="1681"/>
                  <a:pt x="9402" y="1687"/>
                </a:cubicBezTo>
                <a:lnTo>
                  <a:pt x="9402" y="1687"/>
                </a:lnTo>
                <a:cubicBezTo>
                  <a:pt x="9396" y="1689"/>
                  <a:pt x="9391" y="1691"/>
                  <a:pt x="9384" y="1693"/>
                </a:cubicBezTo>
                <a:lnTo>
                  <a:pt x="9384" y="1693"/>
                </a:lnTo>
                <a:cubicBezTo>
                  <a:pt x="9363" y="1699"/>
                  <a:pt x="9341" y="1707"/>
                  <a:pt x="9319" y="1714"/>
                </a:cubicBezTo>
                <a:lnTo>
                  <a:pt x="9319" y="1714"/>
                </a:lnTo>
                <a:cubicBezTo>
                  <a:pt x="9317" y="1714"/>
                  <a:pt x="9315" y="1715"/>
                  <a:pt x="9313" y="1716"/>
                </a:cubicBezTo>
                <a:lnTo>
                  <a:pt x="9313" y="1716"/>
                </a:lnTo>
                <a:cubicBezTo>
                  <a:pt x="9293" y="1722"/>
                  <a:pt x="9273" y="1728"/>
                  <a:pt x="9252" y="1734"/>
                </a:cubicBezTo>
                <a:lnTo>
                  <a:pt x="9252" y="1734"/>
                </a:lnTo>
                <a:cubicBezTo>
                  <a:pt x="9246" y="1736"/>
                  <a:pt x="9240" y="1738"/>
                  <a:pt x="9233" y="1740"/>
                </a:cubicBezTo>
                <a:lnTo>
                  <a:pt x="9233" y="1740"/>
                </a:lnTo>
                <a:cubicBezTo>
                  <a:pt x="9216" y="1746"/>
                  <a:pt x="9198" y="1751"/>
                  <a:pt x="9180" y="1756"/>
                </a:cubicBezTo>
                <a:lnTo>
                  <a:pt x="9180" y="1756"/>
                </a:lnTo>
                <a:cubicBezTo>
                  <a:pt x="9175" y="1757"/>
                  <a:pt x="9170" y="1759"/>
                  <a:pt x="9165" y="1760"/>
                </a:cubicBezTo>
                <a:lnTo>
                  <a:pt x="9165" y="1760"/>
                </a:lnTo>
                <a:cubicBezTo>
                  <a:pt x="9142" y="1767"/>
                  <a:pt x="9120" y="1774"/>
                  <a:pt x="9097" y="1780"/>
                </a:cubicBezTo>
                <a:lnTo>
                  <a:pt x="9097" y="1780"/>
                </a:lnTo>
                <a:cubicBezTo>
                  <a:pt x="9092" y="1781"/>
                  <a:pt x="9088" y="1782"/>
                  <a:pt x="9083" y="1784"/>
                </a:cubicBezTo>
                <a:lnTo>
                  <a:pt x="9083" y="1784"/>
                </a:lnTo>
                <a:cubicBezTo>
                  <a:pt x="9064" y="1789"/>
                  <a:pt x="9046" y="1795"/>
                  <a:pt x="9028" y="1799"/>
                </a:cubicBezTo>
                <a:lnTo>
                  <a:pt x="9028" y="1799"/>
                </a:lnTo>
                <a:cubicBezTo>
                  <a:pt x="9021" y="1801"/>
                  <a:pt x="9014" y="1803"/>
                  <a:pt x="9008" y="1805"/>
                </a:cubicBezTo>
                <a:lnTo>
                  <a:pt x="9008" y="1805"/>
                </a:lnTo>
                <a:cubicBezTo>
                  <a:pt x="8988" y="1811"/>
                  <a:pt x="8967" y="1816"/>
                  <a:pt x="8946" y="1822"/>
                </a:cubicBezTo>
                <a:lnTo>
                  <a:pt x="8946" y="1822"/>
                </a:lnTo>
                <a:cubicBezTo>
                  <a:pt x="8943" y="1822"/>
                  <a:pt x="8940" y="1823"/>
                  <a:pt x="8938" y="1824"/>
                </a:cubicBezTo>
                <a:lnTo>
                  <a:pt x="8938" y="1824"/>
                </a:lnTo>
                <a:cubicBezTo>
                  <a:pt x="8914" y="1830"/>
                  <a:pt x="8890" y="1837"/>
                  <a:pt x="8867" y="1842"/>
                </a:cubicBezTo>
                <a:lnTo>
                  <a:pt x="8867" y="1842"/>
                </a:lnTo>
                <a:cubicBezTo>
                  <a:pt x="8861" y="1844"/>
                  <a:pt x="8855" y="1846"/>
                  <a:pt x="8848" y="1847"/>
                </a:cubicBezTo>
                <a:lnTo>
                  <a:pt x="8848" y="1847"/>
                </a:lnTo>
                <a:cubicBezTo>
                  <a:pt x="8830" y="1852"/>
                  <a:pt x="8812" y="1856"/>
                  <a:pt x="8793" y="1861"/>
                </a:cubicBezTo>
                <a:lnTo>
                  <a:pt x="8793" y="1861"/>
                </a:lnTo>
                <a:cubicBezTo>
                  <a:pt x="8787" y="1863"/>
                  <a:pt x="8780" y="1865"/>
                  <a:pt x="8774" y="1866"/>
                </a:cubicBezTo>
                <a:lnTo>
                  <a:pt x="8774" y="1866"/>
                </a:lnTo>
                <a:cubicBezTo>
                  <a:pt x="8750" y="1872"/>
                  <a:pt x="8726" y="1878"/>
                  <a:pt x="8702" y="1883"/>
                </a:cubicBezTo>
                <a:lnTo>
                  <a:pt x="8702" y="1883"/>
                </a:lnTo>
                <a:cubicBezTo>
                  <a:pt x="8700" y="1884"/>
                  <a:pt x="8698" y="1885"/>
                  <a:pt x="8697" y="1885"/>
                </a:cubicBezTo>
                <a:lnTo>
                  <a:pt x="8697" y="1885"/>
                </a:lnTo>
                <a:cubicBezTo>
                  <a:pt x="8674" y="1890"/>
                  <a:pt x="8652" y="1896"/>
                  <a:pt x="8629" y="1901"/>
                </a:cubicBezTo>
                <a:lnTo>
                  <a:pt x="8629" y="1901"/>
                </a:lnTo>
                <a:cubicBezTo>
                  <a:pt x="8622" y="1902"/>
                  <a:pt x="8615" y="1904"/>
                  <a:pt x="8608" y="1906"/>
                </a:cubicBezTo>
                <a:lnTo>
                  <a:pt x="8608" y="1906"/>
                </a:lnTo>
                <a:cubicBezTo>
                  <a:pt x="8589" y="1910"/>
                  <a:pt x="8570" y="1914"/>
                  <a:pt x="8551" y="1919"/>
                </a:cubicBezTo>
                <a:lnTo>
                  <a:pt x="8551" y="1919"/>
                </a:lnTo>
                <a:cubicBezTo>
                  <a:pt x="8545" y="1920"/>
                  <a:pt x="8539" y="1922"/>
                  <a:pt x="8533" y="1923"/>
                </a:cubicBezTo>
                <a:lnTo>
                  <a:pt x="8533" y="1923"/>
                </a:lnTo>
                <a:cubicBezTo>
                  <a:pt x="8508" y="1928"/>
                  <a:pt x="8484" y="1933"/>
                  <a:pt x="8459" y="1939"/>
                </a:cubicBezTo>
                <a:lnTo>
                  <a:pt x="8459" y="1939"/>
                </a:lnTo>
                <a:cubicBezTo>
                  <a:pt x="8454" y="1940"/>
                  <a:pt x="8448" y="1941"/>
                  <a:pt x="8444" y="1942"/>
                </a:cubicBezTo>
                <a:lnTo>
                  <a:pt x="8444" y="1942"/>
                </a:lnTo>
                <a:cubicBezTo>
                  <a:pt x="8423" y="1946"/>
                  <a:pt x="8403" y="1950"/>
                  <a:pt x="8383" y="1955"/>
                </a:cubicBezTo>
                <a:lnTo>
                  <a:pt x="8383" y="1955"/>
                </a:lnTo>
                <a:cubicBezTo>
                  <a:pt x="8375" y="1956"/>
                  <a:pt x="8369" y="1958"/>
                  <a:pt x="8361" y="1960"/>
                </a:cubicBezTo>
                <a:lnTo>
                  <a:pt x="8361" y="1960"/>
                </a:lnTo>
                <a:cubicBezTo>
                  <a:pt x="8340" y="1964"/>
                  <a:pt x="8318" y="1968"/>
                  <a:pt x="8297" y="1973"/>
                </a:cubicBezTo>
                <a:lnTo>
                  <a:pt x="8297" y="1973"/>
                </a:lnTo>
                <a:cubicBezTo>
                  <a:pt x="8293" y="1973"/>
                  <a:pt x="8289" y="1974"/>
                  <a:pt x="8284" y="1975"/>
                </a:cubicBezTo>
                <a:lnTo>
                  <a:pt x="8284" y="1975"/>
                </a:lnTo>
                <a:cubicBezTo>
                  <a:pt x="8259" y="1980"/>
                  <a:pt x="8234" y="1985"/>
                  <a:pt x="8209" y="1990"/>
                </a:cubicBezTo>
                <a:lnTo>
                  <a:pt x="8209" y="1990"/>
                </a:lnTo>
                <a:cubicBezTo>
                  <a:pt x="8202" y="1991"/>
                  <a:pt x="8195" y="1993"/>
                  <a:pt x="8188" y="1994"/>
                </a:cubicBezTo>
                <a:lnTo>
                  <a:pt x="8188" y="1994"/>
                </a:lnTo>
                <a:cubicBezTo>
                  <a:pt x="8169" y="1997"/>
                  <a:pt x="8149" y="2001"/>
                  <a:pt x="8129" y="2004"/>
                </a:cubicBezTo>
                <a:lnTo>
                  <a:pt x="8129" y="2004"/>
                </a:lnTo>
                <a:cubicBezTo>
                  <a:pt x="8122" y="2006"/>
                  <a:pt x="8115" y="2007"/>
                  <a:pt x="8107" y="2009"/>
                </a:cubicBezTo>
                <a:lnTo>
                  <a:pt x="8107" y="2009"/>
                </a:lnTo>
                <a:cubicBezTo>
                  <a:pt x="8081" y="2013"/>
                  <a:pt x="8056" y="2018"/>
                  <a:pt x="8029" y="2023"/>
                </a:cubicBezTo>
                <a:lnTo>
                  <a:pt x="8029" y="2023"/>
                </a:lnTo>
                <a:cubicBezTo>
                  <a:pt x="8028" y="2023"/>
                  <a:pt x="8027" y="2023"/>
                  <a:pt x="8025" y="2024"/>
                </a:cubicBezTo>
                <a:lnTo>
                  <a:pt x="8025" y="2024"/>
                </a:lnTo>
                <a:cubicBezTo>
                  <a:pt x="8001" y="2028"/>
                  <a:pt x="7976" y="2032"/>
                  <a:pt x="7951" y="2036"/>
                </a:cubicBezTo>
                <a:lnTo>
                  <a:pt x="7951" y="2036"/>
                </a:lnTo>
                <a:cubicBezTo>
                  <a:pt x="7944" y="2037"/>
                  <a:pt x="7936" y="2039"/>
                  <a:pt x="7928" y="2040"/>
                </a:cubicBezTo>
                <a:lnTo>
                  <a:pt x="7928" y="2040"/>
                </a:lnTo>
                <a:cubicBezTo>
                  <a:pt x="7908" y="2044"/>
                  <a:pt x="7888" y="2047"/>
                  <a:pt x="7867" y="2050"/>
                </a:cubicBezTo>
                <a:lnTo>
                  <a:pt x="7867" y="2050"/>
                </a:lnTo>
                <a:cubicBezTo>
                  <a:pt x="7861" y="2051"/>
                  <a:pt x="7854" y="2052"/>
                  <a:pt x="7847" y="2053"/>
                </a:cubicBezTo>
                <a:lnTo>
                  <a:pt x="7847" y="2053"/>
                </a:lnTo>
                <a:cubicBezTo>
                  <a:pt x="7821" y="2058"/>
                  <a:pt x="7795" y="2062"/>
                  <a:pt x="7769" y="2065"/>
                </a:cubicBezTo>
                <a:lnTo>
                  <a:pt x="7769" y="2065"/>
                </a:lnTo>
                <a:cubicBezTo>
                  <a:pt x="7763" y="2067"/>
                  <a:pt x="7757" y="2067"/>
                  <a:pt x="7752" y="2068"/>
                </a:cubicBezTo>
                <a:lnTo>
                  <a:pt x="7752" y="2068"/>
                </a:lnTo>
                <a:cubicBezTo>
                  <a:pt x="7730" y="2071"/>
                  <a:pt x="7709" y="2075"/>
                  <a:pt x="7688" y="2078"/>
                </a:cubicBezTo>
                <a:lnTo>
                  <a:pt x="7688" y="2078"/>
                </a:lnTo>
                <a:cubicBezTo>
                  <a:pt x="7680" y="2079"/>
                  <a:pt x="7671" y="2080"/>
                  <a:pt x="7663" y="2081"/>
                </a:cubicBezTo>
                <a:lnTo>
                  <a:pt x="7663" y="2081"/>
                </a:lnTo>
                <a:cubicBezTo>
                  <a:pt x="7641" y="2085"/>
                  <a:pt x="7619" y="2088"/>
                  <a:pt x="7597" y="2091"/>
                </a:cubicBezTo>
                <a:lnTo>
                  <a:pt x="7597" y="2091"/>
                </a:lnTo>
                <a:cubicBezTo>
                  <a:pt x="7591" y="2092"/>
                  <a:pt x="7587" y="2093"/>
                  <a:pt x="7581" y="2093"/>
                </a:cubicBezTo>
                <a:lnTo>
                  <a:pt x="7581" y="2093"/>
                </a:lnTo>
                <a:cubicBezTo>
                  <a:pt x="7555" y="2097"/>
                  <a:pt x="7528" y="2101"/>
                  <a:pt x="7502" y="2104"/>
                </a:cubicBezTo>
                <a:lnTo>
                  <a:pt x="7502" y="2104"/>
                </a:lnTo>
                <a:cubicBezTo>
                  <a:pt x="7494" y="2105"/>
                  <a:pt x="7486" y="2106"/>
                  <a:pt x="7478" y="2107"/>
                </a:cubicBezTo>
                <a:lnTo>
                  <a:pt x="7478" y="2107"/>
                </a:lnTo>
                <a:cubicBezTo>
                  <a:pt x="7458" y="2110"/>
                  <a:pt x="7438" y="2112"/>
                  <a:pt x="7418" y="2115"/>
                </a:cubicBezTo>
                <a:lnTo>
                  <a:pt x="7418" y="2115"/>
                </a:lnTo>
                <a:cubicBezTo>
                  <a:pt x="7410" y="2116"/>
                  <a:pt x="7403" y="2116"/>
                  <a:pt x="7396" y="2118"/>
                </a:cubicBezTo>
                <a:lnTo>
                  <a:pt x="7396" y="2118"/>
                </a:lnTo>
                <a:cubicBezTo>
                  <a:pt x="7345" y="2124"/>
                  <a:pt x="7294" y="2130"/>
                  <a:pt x="7243" y="2136"/>
                </a:cubicBezTo>
                <a:lnTo>
                  <a:pt x="7243" y="2136"/>
                </a:lnTo>
                <a:lnTo>
                  <a:pt x="7242" y="2136"/>
                </a:lnTo>
                <a:lnTo>
                  <a:pt x="7242" y="2136"/>
                </a:lnTo>
                <a:cubicBezTo>
                  <a:pt x="7191" y="2142"/>
                  <a:pt x="7139" y="2147"/>
                  <a:pt x="7087" y="2152"/>
                </a:cubicBezTo>
                <a:lnTo>
                  <a:pt x="7087" y="2152"/>
                </a:lnTo>
                <a:cubicBezTo>
                  <a:pt x="7083" y="2153"/>
                  <a:pt x="7078" y="2154"/>
                  <a:pt x="7074" y="2154"/>
                </a:cubicBezTo>
                <a:lnTo>
                  <a:pt x="7074" y="2154"/>
                </a:lnTo>
                <a:cubicBezTo>
                  <a:pt x="7024" y="2159"/>
                  <a:pt x="6975" y="2164"/>
                  <a:pt x="6925" y="2168"/>
                </a:cubicBezTo>
                <a:lnTo>
                  <a:pt x="6925" y="2168"/>
                </a:lnTo>
                <a:cubicBezTo>
                  <a:pt x="6921" y="2169"/>
                  <a:pt x="6917" y="2169"/>
                  <a:pt x="6913" y="2169"/>
                </a:cubicBezTo>
                <a:lnTo>
                  <a:pt x="6913" y="2169"/>
                </a:lnTo>
                <a:cubicBezTo>
                  <a:pt x="6861" y="2174"/>
                  <a:pt x="6809" y="2178"/>
                  <a:pt x="6756" y="2182"/>
                </a:cubicBezTo>
                <a:lnTo>
                  <a:pt x="6756" y="2182"/>
                </a:lnTo>
                <a:cubicBezTo>
                  <a:pt x="6752" y="2183"/>
                  <a:pt x="6749" y="2183"/>
                  <a:pt x="6744" y="2184"/>
                </a:cubicBezTo>
                <a:lnTo>
                  <a:pt x="6744" y="2184"/>
                </a:lnTo>
                <a:cubicBezTo>
                  <a:pt x="6706" y="2186"/>
                  <a:pt x="6666" y="2189"/>
                  <a:pt x="6627" y="2192"/>
                </a:cubicBezTo>
                <a:lnTo>
                  <a:pt x="6627" y="2192"/>
                </a:lnTo>
                <a:cubicBezTo>
                  <a:pt x="6626" y="2192"/>
                  <a:pt x="6625" y="2192"/>
                  <a:pt x="6624" y="2192"/>
                </a:cubicBezTo>
                <a:lnTo>
                  <a:pt x="6624" y="2192"/>
                </a:lnTo>
                <a:cubicBezTo>
                  <a:pt x="6584" y="2195"/>
                  <a:pt x="6544" y="2198"/>
                  <a:pt x="6504" y="2200"/>
                </a:cubicBezTo>
                <a:lnTo>
                  <a:pt x="6504" y="2200"/>
                </a:lnTo>
                <a:cubicBezTo>
                  <a:pt x="6500" y="2201"/>
                  <a:pt x="6496" y="2201"/>
                  <a:pt x="6492" y="2201"/>
                </a:cubicBezTo>
                <a:lnTo>
                  <a:pt x="6492" y="2201"/>
                </a:lnTo>
                <a:cubicBezTo>
                  <a:pt x="6453" y="2204"/>
                  <a:pt x="6415" y="2205"/>
                  <a:pt x="6376" y="2208"/>
                </a:cubicBezTo>
                <a:lnTo>
                  <a:pt x="6376" y="2208"/>
                </a:lnTo>
                <a:cubicBezTo>
                  <a:pt x="6370" y="2208"/>
                  <a:pt x="6365" y="2208"/>
                  <a:pt x="6359" y="2208"/>
                </a:cubicBezTo>
                <a:lnTo>
                  <a:pt x="6359" y="2208"/>
                </a:lnTo>
                <a:cubicBezTo>
                  <a:pt x="6320" y="2211"/>
                  <a:pt x="6282" y="2212"/>
                  <a:pt x="6244" y="2214"/>
                </a:cubicBezTo>
                <a:lnTo>
                  <a:pt x="6244" y="2214"/>
                </a:lnTo>
                <a:cubicBezTo>
                  <a:pt x="6238" y="2214"/>
                  <a:pt x="6232" y="2214"/>
                  <a:pt x="6225" y="2215"/>
                </a:cubicBezTo>
                <a:lnTo>
                  <a:pt x="6225" y="2215"/>
                </a:lnTo>
                <a:cubicBezTo>
                  <a:pt x="6191" y="2216"/>
                  <a:pt x="6155" y="2217"/>
                  <a:pt x="6121" y="2219"/>
                </a:cubicBezTo>
                <a:lnTo>
                  <a:pt x="6121" y="2219"/>
                </a:lnTo>
                <a:cubicBezTo>
                  <a:pt x="6119" y="2219"/>
                  <a:pt x="6117" y="2219"/>
                  <a:pt x="6115" y="2219"/>
                </a:cubicBezTo>
                <a:lnTo>
                  <a:pt x="6115" y="2219"/>
                </a:lnTo>
                <a:cubicBezTo>
                  <a:pt x="6082" y="2220"/>
                  <a:pt x="6047" y="2221"/>
                  <a:pt x="6013" y="2222"/>
                </a:cubicBezTo>
                <a:lnTo>
                  <a:pt x="6013" y="2222"/>
                </a:lnTo>
                <a:cubicBezTo>
                  <a:pt x="6007" y="2222"/>
                  <a:pt x="6002" y="2222"/>
                  <a:pt x="5995" y="2223"/>
                </a:cubicBezTo>
                <a:lnTo>
                  <a:pt x="5995" y="2223"/>
                </a:lnTo>
                <a:cubicBezTo>
                  <a:pt x="5961" y="2224"/>
                  <a:pt x="5926" y="2225"/>
                  <a:pt x="5891" y="2225"/>
                </a:cubicBezTo>
                <a:lnTo>
                  <a:pt x="5891" y="2225"/>
                </a:lnTo>
                <a:cubicBezTo>
                  <a:pt x="5885" y="2225"/>
                  <a:pt x="5880" y="2225"/>
                  <a:pt x="5874" y="2225"/>
                </a:cubicBezTo>
                <a:lnTo>
                  <a:pt x="5874" y="2225"/>
                </a:lnTo>
                <a:cubicBezTo>
                  <a:pt x="5839" y="2226"/>
                  <a:pt x="5804" y="2226"/>
                  <a:pt x="5768" y="2227"/>
                </a:cubicBezTo>
                <a:lnTo>
                  <a:pt x="5768" y="2227"/>
                </a:lnTo>
                <a:cubicBezTo>
                  <a:pt x="5767" y="2227"/>
                  <a:pt x="5767" y="2227"/>
                  <a:pt x="5766" y="2227"/>
                </a:cubicBezTo>
                <a:lnTo>
                  <a:pt x="5766" y="2227"/>
                </a:lnTo>
                <a:cubicBezTo>
                  <a:pt x="5707" y="2227"/>
                  <a:pt x="5647" y="2228"/>
                  <a:pt x="5588" y="2228"/>
                </a:cubicBezTo>
                <a:lnTo>
                  <a:pt x="5573" y="2228"/>
                </a:lnTo>
                <a:lnTo>
                  <a:pt x="5573" y="2228"/>
                </a:lnTo>
                <a:cubicBezTo>
                  <a:pt x="5514" y="2228"/>
                  <a:pt x="5454" y="2228"/>
                  <a:pt x="5394" y="2227"/>
                </a:cubicBezTo>
                <a:lnTo>
                  <a:pt x="5394" y="2227"/>
                </a:lnTo>
                <a:cubicBezTo>
                  <a:pt x="5370" y="2227"/>
                  <a:pt x="5346" y="2226"/>
                  <a:pt x="5323" y="2226"/>
                </a:cubicBezTo>
                <a:lnTo>
                  <a:pt x="5323" y="2226"/>
                </a:lnTo>
                <a:cubicBezTo>
                  <a:pt x="5322" y="2226"/>
                  <a:pt x="5320" y="2226"/>
                  <a:pt x="5319" y="2226"/>
                </a:cubicBezTo>
                <a:lnTo>
                  <a:pt x="5319" y="2226"/>
                </a:lnTo>
                <a:cubicBezTo>
                  <a:pt x="5288" y="2225"/>
                  <a:pt x="5257" y="2225"/>
                  <a:pt x="5227" y="2224"/>
                </a:cubicBezTo>
                <a:lnTo>
                  <a:pt x="5227" y="2224"/>
                </a:lnTo>
                <a:cubicBezTo>
                  <a:pt x="5219" y="2224"/>
                  <a:pt x="5212" y="2224"/>
                  <a:pt x="5204" y="2224"/>
                </a:cubicBezTo>
                <a:lnTo>
                  <a:pt x="5204" y="2224"/>
                </a:lnTo>
                <a:cubicBezTo>
                  <a:pt x="5172" y="2223"/>
                  <a:pt x="5141" y="2222"/>
                  <a:pt x="5110" y="2221"/>
                </a:cubicBezTo>
                <a:lnTo>
                  <a:pt x="5110" y="2221"/>
                </a:lnTo>
                <a:cubicBezTo>
                  <a:pt x="5109" y="2221"/>
                  <a:pt x="5108" y="2221"/>
                  <a:pt x="5107" y="2221"/>
                </a:cubicBezTo>
                <a:lnTo>
                  <a:pt x="5107" y="2221"/>
                </a:lnTo>
                <a:cubicBezTo>
                  <a:pt x="5077" y="2220"/>
                  <a:pt x="5046" y="2219"/>
                  <a:pt x="5015" y="2218"/>
                </a:cubicBezTo>
                <a:lnTo>
                  <a:pt x="5015" y="2218"/>
                </a:lnTo>
                <a:cubicBezTo>
                  <a:pt x="5008" y="2217"/>
                  <a:pt x="5001" y="2217"/>
                  <a:pt x="4993" y="2217"/>
                </a:cubicBezTo>
                <a:lnTo>
                  <a:pt x="4993" y="2217"/>
                </a:lnTo>
                <a:cubicBezTo>
                  <a:pt x="4962" y="2216"/>
                  <a:pt x="4931" y="2215"/>
                  <a:pt x="4900" y="2214"/>
                </a:cubicBezTo>
                <a:lnTo>
                  <a:pt x="4900" y="2214"/>
                </a:lnTo>
                <a:cubicBezTo>
                  <a:pt x="4899" y="2214"/>
                  <a:pt x="4899" y="2213"/>
                  <a:pt x="4898" y="2213"/>
                </a:cubicBezTo>
                <a:lnTo>
                  <a:pt x="4898" y="2213"/>
                </a:lnTo>
                <a:cubicBezTo>
                  <a:pt x="4761" y="2207"/>
                  <a:pt x="4627" y="2199"/>
                  <a:pt x="4495" y="2189"/>
                </a:cubicBezTo>
                <a:lnTo>
                  <a:pt x="4495" y="2189"/>
                </a:lnTo>
                <a:cubicBezTo>
                  <a:pt x="4361" y="2179"/>
                  <a:pt x="4228" y="2168"/>
                  <a:pt x="4097" y="2155"/>
                </a:cubicBezTo>
                <a:lnTo>
                  <a:pt x="4097" y="2155"/>
                </a:lnTo>
                <a:lnTo>
                  <a:pt x="4097" y="2155"/>
                </a:lnTo>
                <a:cubicBezTo>
                  <a:pt x="4067" y="2152"/>
                  <a:pt x="4036" y="2148"/>
                  <a:pt x="4006" y="2145"/>
                </a:cubicBezTo>
                <a:lnTo>
                  <a:pt x="4006" y="2145"/>
                </a:lnTo>
                <a:cubicBezTo>
                  <a:pt x="4000" y="2145"/>
                  <a:pt x="3993" y="2144"/>
                  <a:pt x="3988" y="2143"/>
                </a:cubicBezTo>
                <a:lnTo>
                  <a:pt x="3988" y="2143"/>
                </a:lnTo>
                <a:cubicBezTo>
                  <a:pt x="3958" y="2140"/>
                  <a:pt x="3928" y="2136"/>
                  <a:pt x="3898" y="2133"/>
                </a:cubicBezTo>
                <a:lnTo>
                  <a:pt x="3898" y="2133"/>
                </a:lnTo>
                <a:cubicBezTo>
                  <a:pt x="3897" y="2133"/>
                  <a:pt x="3895" y="2132"/>
                  <a:pt x="3894" y="2132"/>
                </a:cubicBezTo>
                <a:lnTo>
                  <a:pt x="3894" y="2132"/>
                </a:lnTo>
                <a:cubicBezTo>
                  <a:pt x="3865" y="2130"/>
                  <a:pt x="3837" y="2126"/>
                  <a:pt x="3809" y="2122"/>
                </a:cubicBezTo>
                <a:lnTo>
                  <a:pt x="3809" y="2122"/>
                </a:lnTo>
                <a:cubicBezTo>
                  <a:pt x="3803" y="2121"/>
                  <a:pt x="3796" y="2121"/>
                  <a:pt x="3789" y="2120"/>
                </a:cubicBezTo>
                <a:lnTo>
                  <a:pt x="3789" y="2120"/>
                </a:lnTo>
                <a:cubicBezTo>
                  <a:pt x="3761" y="2116"/>
                  <a:pt x="3732" y="2112"/>
                  <a:pt x="3704" y="2109"/>
                </a:cubicBezTo>
                <a:lnTo>
                  <a:pt x="3704" y="2109"/>
                </a:lnTo>
                <a:cubicBezTo>
                  <a:pt x="3700" y="2108"/>
                  <a:pt x="3695" y="2108"/>
                  <a:pt x="3691" y="2107"/>
                </a:cubicBezTo>
                <a:lnTo>
                  <a:pt x="3691" y="2107"/>
                </a:lnTo>
                <a:cubicBezTo>
                  <a:pt x="3663" y="2104"/>
                  <a:pt x="3636" y="2100"/>
                  <a:pt x="3608" y="2096"/>
                </a:cubicBezTo>
                <a:lnTo>
                  <a:pt x="3608" y="2096"/>
                </a:lnTo>
                <a:cubicBezTo>
                  <a:pt x="3603" y="2095"/>
                  <a:pt x="3598" y="2094"/>
                  <a:pt x="3593" y="2094"/>
                </a:cubicBezTo>
                <a:lnTo>
                  <a:pt x="3593" y="2094"/>
                </a:lnTo>
                <a:cubicBezTo>
                  <a:pt x="3563" y="2090"/>
                  <a:pt x="3534" y="2085"/>
                  <a:pt x="3504" y="2081"/>
                </a:cubicBezTo>
                <a:lnTo>
                  <a:pt x="3504" y="2081"/>
                </a:lnTo>
                <a:cubicBezTo>
                  <a:pt x="3498" y="2080"/>
                  <a:pt x="3492" y="2079"/>
                  <a:pt x="3486" y="2078"/>
                </a:cubicBezTo>
                <a:lnTo>
                  <a:pt x="3486" y="2078"/>
                </a:lnTo>
                <a:cubicBezTo>
                  <a:pt x="3426" y="2069"/>
                  <a:pt x="3365" y="2060"/>
                  <a:pt x="3306" y="2050"/>
                </a:cubicBezTo>
                <a:lnTo>
                  <a:pt x="3306" y="2050"/>
                </a:lnTo>
                <a:cubicBezTo>
                  <a:pt x="3301" y="2049"/>
                  <a:pt x="3296" y="2048"/>
                  <a:pt x="3291" y="2047"/>
                </a:cubicBezTo>
                <a:lnTo>
                  <a:pt x="3291" y="2047"/>
                </a:lnTo>
                <a:cubicBezTo>
                  <a:pt x="3259" y="2042"/>
                  <a:pt x="3228" y="2036"/>
                  <a:pt x="3197" y="2031"/>
                </a:cubicBezTo>
                <a:lnTo>
                  <a:pt x="3197" y="2031"/>
                </a:lnTo>
                <a:cubicBezTo>
                  <a:pt x="3192" y="2030"/>
                  <a:pt x="3187" y="2029"/>
                  <a:pt x="3182" y="2029"/>
                </a:cubicBezTo>
                <a:lnTo>
                  <a:pt x="3182" y="2029"/>
                </a:lnTo>
                <a:cubicBezTo>
                  <a:pt x="3151" y="2023"/>
                  <a:pt x="3119" y="2017"/>
                  <a:pt x="3088" y="2011"/>
                </a:cubicBezTo>
                <a:lnTo>
                  <a:pt x="3088" y="2011"/>
                </a:lnTo>
                <a:cubicBezTo>
                  <a:pt x="3085" y="2011"/>
                  <a:pt x="3081" y="2010"/>
                  <a:pt x="3078" y="2009"/>
                </a:cubicBezTo>
                <a:lnTo>
                  <a:pt x="3078" y="2009"/>
                </a:lnTo>
                <a:cubicBezTo>
                  <a:pt x="3047" y="2003"/>
                  <a:pt x="3015" y="1997"/>
                  <a:pt x="2983" y="1991"/>
                </a:cubicBezTo>
                <a:lnTo>
                  <a:pt x="2983" y="1991"/>
                </a:lnTo>
                <a:cubicBezTo>
                  <a:pt x="2982" y="1991"/>
                  <a:pt x="2981" y="1991"/>
                  <a:pt x="2980" y="1990"/>
                </a:cubicBezTo>
                <a:lnTo>
                  <a:pt x="2980" y="1990"/>
                </a:lnTo>
                <a:cubicBezTo>
                  <a:pt x="2948" y="1984"/>
                  <a:pt x="2917" y="1978"/>
                  <a:pt x="2886" y="1971"/>
                </a:cubicBezTo>
                <a:lnTo>
                  <a:pt x="2886" y="1971"/>
                </a:lnTo>
                <a:cubicBezTo>
                  <a:pt x="2882" y="1971"/>
                  <a:pt x="2877" y="1970"/>
                  <a:pt x="2873" y="1969"/>
                </a:cubicBezTo>
                <a:lnTo>
                  <a:pt x="2873" y="1969"/>
                </a:lnTo>
                <a:cubicBezTo>
                  <a:pt x="2838" y="1961"/>
                  <a:pt x="2804" y="1954"/>
                  <a:pt x="2770" y="1947"/>
                </a:cubicBezTo>
                <a:lnTo>
                  <a:pt x="2770" y="1947"/>
                </a:lnTo>
                <a:cubicBezTo>
                  <a:pt x="2766" y="1946"/>
                  <a:pt x="2762" y="1945"/>
                  <a:pt x="2758" y="1944"/>
                </a:cubicBezTo>
                <a:lnTo>
                  <a:pt x="2758" y="1944"/>
                </a:lnTo>
                <a:cubicBezTo>
                  <a:pt x="2724" y="1937"/>
                  <a:pt x="2690" y="1929"/>
                  <a:pt x="2656" y="1922"/>
                </a:cubicBezTo>
                <a:lnTo>
                  <a:pt x="2656" y="1922"/>
                </a:lnTo>
                <a:cubicBezTo>
                  <a:pt x="2653" y="1920"/>
                  <a:pt x="2648" y="1920"/>
                  <a:pt x="2645" y="1919"/>
                </a:cubicBezTo>
                <a:lnTo>
                  <a:pt x="2645" y="1919"/>
                </a:lnTo>
                <a:cubicBezTo>
                  <a:pt x="2611" y="1911"/>
                  <a:pt x="2577" y="1903"/>
                  <a:pt x="2544" y="1895"/>
                </a:cubicBezTo>
                <a:lnTo>
                  <a:pt x="2544" y="1895"/>
                </a:lnTo>
                <a:cubicBezTo>
                  <a:pt x="2540" y="1894"/>
                  <a:pt x="2537" y="1893"/>
                  <a:pt x="2534" y="1893"/>
                </a:cubicBezTo>
                <a:lnTo>
                  <a:pt x="2534" y="1893"/>
                </a:lnTo>
                <a:cubicBezTo>
                  <a:pt x="2500" y="1885"/>
                  <a:pt x="2467" y="1876"/>
                  <a:pt x="2433" y="1868"/>
                </a:cubicBezTo>
                <a:lnTo>
                  <a:pt x="2433" y="1868"/>
                </a:lnTo>
                <a:cubicBezTo>
                  <a:pt x="2430" y="1867"/>
                  <a:pt x="2427" y="1866"/>
                  <a:pt x="2423" y="1865"/>
                </a:cubicBezTo>
                <a:lnTo>
                  <a:pt x="2423" y="1865"/>
                </a:lnTo>
                <a:cubicBezTo>
                  <a:pt x="2402" y="1859"/>
                  <a:pt x="2380" y="1853"/>
                  <a:pt x="2358" y="1848"/>
                </a:cubicBezTo>
                <a:lnTo>
                  <a:pt x="2358" y="1848"/>
                </a:lnTo>
                <a:lnTo>
                  <a:pt x="2357" y="1848"/>
                </a:lnTo>
                <a:lnTo>
                  <a:pt x="2357" y="1848"/>
                </a:lnTo>
                <a:cubicBezTo>
                  <a:pt x="2337" y="1842"/>
                  <a:pt x="2316" y="1837"/>
                  <a:pt x="2296" y="1831"/>
                </a:cubicBezTo>
                <a:lnTo>
                  <a:pt x="2296" y="1831"/>
                </a:lnTo>
                <a:cubicBezTo>
                  <a:pt x="2290" y="1829"/>
                  <a:pt x="2284" y="1828"/>
                  <a:pt x="2278" y="1827"/>
                </a:cubicBezTo>
                <a:lnTo>
                  <a:pt x="2278" y="1827"/>
                </a:lnTo>
                <a:cubicBezTo>
                  <a:pt x="2263" y="1822"/>
                  <a:pt x="2247" y="1818"/>
                  <a:pt x="2232" y="1813"/>
                </a:cubicBezTo>
                <a:lnTo>
                  <a:pt x="2232" y="1813"/>
                </a:lnTo>
                <a:cubicBezTo>
                  <a:pt x="2226" y="1812"/>
                  <a:pt x="2220" y="1810"/>
                  <a:pt x="2213" y="1808"/>
                </a:cubicBezTo>
                <a:lnTo>
                  <a:pt x="2213" y="1808"/>
                </a:lnTo>
                <a:cubicBezTo>
                  <a:pt x="2196" y="1803"/>
                  <a:pt x="2177" y="1798"/>
                  <a:pt x="2160" y="1793"/>
                </a:cubicBezTo>
                <a:lnTo>
                  <a:pt x="2160" y="1793"/>
                </a:lnTo>
                <a:cubicBezTo>
                  <a:pt x="2157" y="1792"/>
                  <a:pt x="2155" y="1791"/>
                  <a:pt x="2152" y="1791"/>
                </a:cubicBezTo>
                <a:lnTo>
                  <a:pt x="2152" y="1791"/>
                </a:lnTo>
                <a:cubicBezTo>
                  <a:pt x="2132" y="1785"/>
                  <a:pt x="2112" y="1779"/>
                  <a:pt x="2091" y="1772"/>
                </a:cubicBezTo>
                <a:lnTo>
                  <a:pt x="2091" y="1772"/>
                </a:lnTo>
                <a:cubicBezTo>
                  <a:pt x="2086" y="1771"/>
                  <a:pt x="2080" y="1769"/>
                  <a:pt x="2075" y="1768"/>
                </a:cubicBezTo>
                <a:lnTo>
                  <a:pt x="2075" y="1768"/>
                </a:lnTo>
                <a:cubicBezTo>
                  <a:pt x="2061" y="1763"/>
                  <a:pt x="2045" y="1759"/>
                  <a:pt x="2031" y="1754"/>
                </a:cubicBezTo>
                <a:lnTo>
                  <a:pt x="2031" y="1754"/>
                </a:lnTo>
                <a:cubicBezTo>
                  <a:pt x="2024" y="1752"/>
                  <a:pt x="2018" y="1750"/>
                  <a:pt x="2012" y="1748"/>
                </a:cubicBezTo>
                <a:lnTo>
                  <a:pt x="2012" y="1748"/>
                </a:lnTo>
                <a:cubicBezTo>
                  <a:pt x="1996" y="1744"/>
                  <a:pt x="1982" y="1739"/>
                  <a:pt x="1966" y="1734"/>
                </a:cubicBezTo>
                <a:lnTo>
                  <a:pt x="1966" y="1734"/>
                </a:lnTo>
                <a:cubicBezTo>
                  <a:pt x="1962" y="1732"/>
                  <a:pt x="1957" y="1731"/>
                  <a:pt x="1953" y="1729"/>
                </a:cubicBezTo>
                <a:lnTo>
                  <a:pt x="1953" y="1729"/>
                </a:lnTo>
                <a:cubicBezTo>
                  <a:pt x="1933" y="1723"/>
                  <a:pt x="1914" y="1717"/>
                  <a:pt x="1894" y="1711"/>
                </a:cubicBezTo>
                <a:lnTo>
                  <a:pt x="1894" y="1711"/>
                </a:lnTo>
                <a:cubicBezTo>
                  <a:pt x="1888" y="1708"/>
                  <a:pt x="1883" y="1707"/>
                  <a:pt x="1877" y="1705"/>
                </a:cubicBezTo>
                <a:lnTo>
                  <a:pt x="1877" y="1705"/>
                </a:lnTo>
                <a:cubicBezTo>
                  <a:pt x="1865" y="1701"/>
                  <a:pt x="1854" y="1697"/>
                  <a:pt x="1843" y="1693"/>
                </a:cubicBezTo>
                <a:lnTo>
                  <a:pt x="1843" y="1693"/>
                </a:lnTo>
                <a:cubicBezTo>
                  <a:pt x="1836" y="1691"/>
                  <a:pt x="1830" y="1689"/>
                  <a:pt x="1823" y="1687"/>
                </a:cubicBezTo>
                <a:lnTo>
                  <a:pt x="1823" y="1687"/>
                </a:lnTo>
                <a:cubicBezTo>
                  <a:pt x="1813" y="1683"/>
                  <a:pt x="1802" y="1679"/>
                  <a:pt x="1792" y="1676"/>
                </a:cubicBezTo>
                <a:lnTo>
                  <a:pt x="1792" y="1676"/>
                </a:lnTo>
                <a:cubicBezTo>
                  <a:pt x="1785" y="1673"/>
                  <a:pt x="1778" y="1671"/>
                  <a:pt x="1771" y="1668"/>
                </a:cubicBezTo>
                <a:lnTo>
                  <a:pt x="1771" y="1668"/>
                </a:lnTo>
                <a:cubicBezTo>
                  <a:pt x="1761" y="1665"/>
                  <a:pt x="1751" y="1661"/>
                  <a:pt x="1742" y="1658"/>
                </a:cubicBezTo>
                <a:lnTo>
                  <a:pt x="1742" y="1658"/>
                </a:lnTo>
                <a:cubicBezTo>
                  <a:pt x="1734" y="1656"/>
                  <a:pt x="1728" y="1653"/>
                  <a:pt x="1720" y="1650"/>
                </a:cubicBezTo>
                <a:lnTo>
                  <a:pt x="1720" y="1650"/>
                </a:lnTo>
                <a:cubicBezTo>
                  <a:pt x="1711" y="1647"/>
                  <a:pt x="1701" y="1644"/>
                  <a:pt x="1692" y="1640"/>
                </a:cubicBezTo>
                <a:lnTo>
                  <a:pt x="1692" y="1640"/>
                </a:lnTo>
                <a:cubicBezTo>
                  <a:pt x="1684" y="1637"/>
                  <a:pt x="1677" y="1635"/>
                  <a:pt x="1671" y="1632"/>
                </a:cubicBezTo>
                <a:lnTo>
                  <a:pt x="1671" y="1632"/>
                </a:lnTo>
                <a:cubicBezTo>
                  <a:pt x="1661" y="1628"/>
                  <a:pt x="1651" y="1626"/>
                  <a:pt x="1642" y="1621"/>
                </a:cubicBezTo>
                <a:lnTo>
                  <a:pt x="1642" y="1621"/>
                </a:lnTo>
                <a:cubicBezTo>
                  <a:pt x="1635" y="1619"/>
                  <a:pt x="1628" y="1617"/>
                  <a:pt x="1621" y="1614"/>
                </a:cubicBezTo>
                <a:lnTo>
                  <a:pt x="1621" y="1614"/>
                </a:lnTo>
                <a:cubicBezTo>
                  <a:pt x="1611" y="1610"/>
                  <a:pt x="1602" y="1607"/>
                  <a:pt x="1592" y="1603"/>
                </a:cubicBezTo>
                <a:lnTo>
                  <a:pt x="1592" y="1603"/>
                </a:lnTo>
                <a:cubicBezTo>
                  <a:pt x="1586" y="1600"/>
                  <a:pt x="1579" y="1598"/>
                  <a:pt x="1572" y="1596"/>
                </a:cubicBezTo>
                <a:lnTo>
                  <a:pt x="1572" y="1596"/>
                </a:lnTo>
                <a:cubicBezTo>
                  <a:pt x="1562" y="1592"/>
                  <a:pt x="1552" y="1587"/>
                  <a:pt x="1542" y="1583"/>
                </a:cubicBezTo>
                <a:lnTo>
                  <a:pt x="1542" y="1583"/>
                </a:lnTo>
                <a:cubicBezTo>
                  <a:pt x="1536" y="1581"/>
                  <a:pt x="1531" y="1579"/>
                  <a:pt x="1525" y="1577"/>
                </a:cubicBezTo>
                <a:lnTo>
                  <a:pt x="1525" y="1577"/>
                </a:lnTo>
                <a:cubicBezTo>
                  <a:pt x="1512" y="1572"/>
                  <a:pt x="1498" y="1566"/>
                  <a:pt x="1486" y="1561"/>
                </a:cubicBezTo>
                <a:lnTo>
                  <a:pt x="1486" y="1561"/>
                </a:lnTo>
                <a:cubicBezTo>
                  <a:pt x="1483" y="1560"/>
                  <a:pt x="1480" y="1558"/>
                  <a:pt x="1478" y="1558"/>
                </a:cubicBezTo>
                <a:lnTo>
                  <a:pt x="1478" y="1558"/>
                </a:lnTo>
                <a:cubicBezTo>
                  <a:pt x="1462" y="1552"/>
                  <a:pt x="1447" y="1545"/>
                  <a:pt x="1431" y="1539"/>
                </a:cubicBezTo>
                <a:lnTo>
                  <a:pt x="1431" y="1539"/>
                </a:lnTo>
                <a:cubicBezTo>
                  <a:pt x="1427" y="1537"/>
                  <a:pt x="1422" y="1535"/>
                  <a:pt x="1417" y="1533"/>
                </a:cubicBezTo>
                <a:lnTo>
                  <a:pt x="1417" y="1533"/>
                </a:lnTo>
                <a:cubicBezTo>
                  <a:pt x="1407" y="1528"/>
                  <a:pt x="1396" y="1524"/>
                  <a:pt x="1386" y="1519"/>
                </a:cubicBezTo>
                <a:lnTo>
                  <a:pt x="1386" y="1519"/>
                </a:lnTo>
                <a:cubicBezTo>
                  <a:pt x="1380" y="1517"/>
                  <a:pt x="1374" y="1514"/>
                  <a:pt x="1368" y="1512"/>
                </a:cubicBezTo>
                <a:lnTo>
                  <a:pt x="1368" y="1512"/>
                </a:lnTo>
                <a:cubicBezTo>
                  <a:pt x="1359" y="1507"/>
                  <a:pt x="1350" y="1503"/>
                  <a:pt x="1340" y="1500"/>
                </a:cubicBezTo>
                <a:lnTo>
                  <a:pt x="1340" y="1500"/>
                </a:lnTo>
                <a:cubicBezTo>
                  <a:pt x="1335" y="1497"/>
                  <a:pt x="1328" y="1494"/>
                  <a:pt x="1322" y="1492"/>
                </a:cubicBezTo>
                <a:lnTo>
                  <a:pt x="1322" y="1492"/>
                </a:lnTo>
                <a:cubicBezTo>
                  <a:pt x="1314" y="1487"/>
                  <a:pt x="1305" y="1484"/>
                  <a:pt x="1296" y="1480"/>
                </a:cubicBezTo>
                <a:lnTo>
                  <a:pt x="1296" y="1480"/>
                </a:lnTo>
                <a:cubicBezTo>
                  <a:pt x="1289" y="1477"/>
                  <a:pt x="1284" y="1474"/>
                  <a:pt x="1277" y="1471"/>
                </a:cubicBezTo>
                <a:lnTo>
                  <a:pt x="1277" y="1471"/>
                </a:lnTo>
                <a:cubicBezTo>
                  <a:pt x="1269" y="1467"/>
                  <a:pt x="1260" y="1464"/>
                  <a:pt x="1252" y="1460"/>
                </a:cubicBezTo>
                <a:lnTo>
                  <a:pt x="1252" y="1460"/>
                </a:lnTo>
                <a:cubicBezTo>
                  <a:pt x="1246" y="1457"/>
                  <a:pt x="1239" y="1454"/>
                  <a:pt x="1233" y="1451"/>
                </a:cubicBezTo>
                <a:lnTo>
                  <a:pt x="1233" y="1451"/>
                </a:lnTo>
                <a:cubicBezTo>
                  <a:pt x="1225" y="1447"/>
                  <a:pt x="1217" y="1444"/>
                  <a:pt x="1208" y="1439"/>
                </a:cubicBezTo>
                <a:lnTo>
                  <a:pt x="1208" y="1439"/>
                </a:lnTo>
                <a:cubicBezTo>
                  <a:pt x="1203" y="1436"/>
                  <a:pt x="1196" y="1434"/>
                  <a:pt x="1190" y="1431"/>
                </a:cubicBezTo>
                <a:lnTo>
                  <a:pt x="1190" y="1431"/>
                </a:lnTo>
                <a:cubicBezTo>
                  <a:pt x="1182" y="1426"/>
                  <a:pt x="1173" y="1422"/>
                  <a:pt x="1165" y="1418"/>
                </a:cubicBezTo>
                <a:lnTo>
                  <a:pt x="1165" y="1418"/>
                </a:lnTo>
                <a:cubicBezTo>
                  <a:pt x="1159" y="1416"/>
                  <a:pt x="1154" y="1413"/>
                  <a:pt x="1148" y="1410"/>
                </a:cubicBezTo>
                <a:lnTo>
                  <a:pt x="1148" y="1410"/>
                </a:lnTo>
                <a:cubicBezTo>
                  <a:pt x="1139" y="1406"/>
                  <a:pt x="1130" y="1401"/>
                  <a:pt x="1122" y="1397"/>
                </a:cubicBezTo>
                <a:lnTo>
                  <a:pt x="1122" y="1397"/>
                </a:lnTo>
                <a:cubicBezTo>
                  <a:pt x="1116" y="1395"/>
                  <a:pt x="1112" y="1392"/>
                  <a:pt x="1106" y="1389"/>
                </a:cubicBezTo>
                <a:lnTo>
                  <a:pt x="1106" y="1389"/>
                </a:lnTo>
                <a:cubicBezTo>
                  <a:pt x="1096" y="1384"/>
                  <a:pt x="1086" y="1379"/>
                  <a:pt x="1076" y="1374"/>
                </a:cubicBezTo>
                <a:lnTo>
                  <a:pt x="1076" y="1374"/>
                </a:lnTo>
                <a:cubicBezTo>
                  <a:pt x="1072" y="1372"/>
                  <a:pt x="1069" y="1370"/>
                  <a:pt x="1065" y="1368"/>
                </a:cubicBezTo>
                <a:lnTo>
                  <a:pt x="1065" y="1368"/>
                </a:lnTo>
                <a:cubicBezTo>
                  <a:pt x="1052" y="1361"/>
                  <a:pt x="1038" y="1354"/>
                  <a:pt x="1025" y="1347"/>
                </a:cubicBezTo>
                <a:lnTo>
                  <a:pt x="1025" y="1347"/>
                </a:lnTo>
                <a:cubicBezTo>
                  <a:pt x="1022" y="1345"/>
                  <a:pt x="1017" y="1344"/>
                  <a:pt x="1014" y="1341"/>
                </a:cubicBezTo>
                <a:lnTo>
                  <a:pt x="1014" y="1341"/>
                </a:lnTo>
                <a:cubicBezTo>
                  <a:pt x="1004" y="1336"/>
                  <a:pt x="995" y="1331"/>
                  <a:pt x="986" y="1326"/>
                </a:cubicBezTo>
                <a:lnTo>
                  <a:pt x="986" y="1326"/>
                </a:lnTo>
                <a:cubicBezTo>
                  <a:pt x="981" y="1323"/>
                  <a:pt x="975" y="1321"/>
                  <a:pt x="971" y="1318"/>
                </a:cubicBezTo>
                <a:lnTo>
                  <a:pt x="971" y="1318"/>
                </a:lnTo>
                <a:cubicBezTo>
                  <a:pt x="962" y="1313"/>
                  <a:pt x="955" y="1309"/>
                  <a:pt x="946" y="1304"/>
                </a:cubicBezTo>
                <a:lnTo>
                  <a:pt x="946" y="1304"/>
                </a:lnTo>
                <a:cubicBezTo>
                  <a:pt x="941" y="1301"/>
                  <a:pt x="936" y="1298"/>
                  <a:pt x="931" y="1295"/>
                </a:cubicBezTo>
                <a:lnTo>
                  <a:pt x="931" y="1295"/>
                </a:lnTo>
                <a:cubicBezTo>
                  <a:pt x="923" y="1291"/>
                  <a:pt x="916" y="1287"/>
                  <a:pt x="908" y="1283"/>
                </a:cubicBezTo>
                <a:lnTo>
                  <a:pt x="908" y="1283"/>
                </a:lnTo>
                <a:cubicBezTo>
                  <a:pt x="903" y="1280"/>
                  <a:pt x="898" y="1277"/>
                  <a:pt x="892" y="1273"/>
                </a:cubicBezTo>
                <a:lnTo>
                  <a:pt x="892" y="1273"/>
                </a:lnTo>
                <a:cubicBezTo>
                  <a:pt x="885" y="1269"/>
                  <a:pt x="878" y="1265"/>
                  <a:pt x="871" y="1261"/>
                </a:cubicBezTo>
                <a:lnTo>
                  <a:pt x="871" y="1261"/>
                </a:lnTo>
                <a:cubicBezTo>
                  <a:pt x="865" y="1258"/>
                  <a:pt x="860" y="1254"/>
                  <a:pt x="855" y="1251"/>
                </a:cubicBezTo>
                <a:lnTo>
                  <a:pt x="855" y="1251"/>
                </a:lnTo>
                <a:cubicBezTo>
                  <a:pt x="848" y="1247"/>
                  <a:pt x="841" y="1243"/>
                  <a:pt x="834" y="1239"/>
                </a:cubicBezTo>
                <a:lnTo>
                  <a:pt x="834" y="1239"/>
                </a:lnTo>
                <a:cubicBezTo>
                  <a:pt x="828" y="1235"/>
                  <a:pt x="823" y="1232"/>
                  <a:pt x="818" y="1229"/>
                </a:cubicBezTo>
                <a:lnTo>
                  <a:pt x="818" y="1229"/>
                </a:lnTo>
                <a:cubicBezTo>
                  <a:pt x="811" y="1224"/>
                  <a:pt x="804" y="1220"/>
                  <a:pt x="797" y="1216"/>
                </a:cubicBezTo>
                <a:lnTo>
                  <a:pt x="797" y="1216"/>
                </a:lnTo>
                <a:cubicBezTo>
                  <a:pt x="792" y="1213"/>
                  <a:pt x="787" y="1210"/>
                  <a:pt x="782" y="1207"/>
                </a:cubicBezTo>
                <a:lnTo>
                  <a:pt x="782" y="1207"/>
                </a:lnTo>
                <a:cubicBezTo>
                  <a:pt x="775" y="1202"/>
                  <a:pt x="768" y="1197"/>
                  <a:pt x="761" y="1193"/>
                </a:cubicBezTo>
                <a:lnTo>
                  <a:pt x="761" y="1193"/>
                </a:lnTo>
                <a:cubicBezTo>
                  <a:pt x="756" y="1190"/>
                  <a:pt x="751" y="1187"/>
                  <a:pt x="747" y="1184"/>
                </a:cubicBezTo>
                <a:lnTo>
                  <a:pt x="747" y="1184"/>
                </a:lnTo>
                <a:cubicBezTo>
                  <a:pt x="739" y="1179"/>
                  <a:pt x="731" y="1174"/>
                  <a:pt x="724" y="1169"/>
                </a:cubicBezTo>
                <a:lnTo>
                  <a:pt x="724" y="1169"/>
                </a:lnTo>
                <a:cubicBezTo>
                  <a:pt x="720" y="1166"/>
                  <a:pt x="716" y="1164"/>
                  <a:pt x="713" y="1162"/>
                </a:cubicBezTo>
                <a:lnTo>
                  <a:pt x="713" y="1162"/>
                </a:lnTo>
                <a:cubicBezTo>
                  <a:pt x="701" y="1154"/>
                  <a:pt x="690" y="1146"/>
                  <a:pt x="679" y="1139"/>
                </a:cubicBezTo>
                <a:lnTo>
                  <a:pt x="679" y="1139"/>
                </a:lnTo>
                <a:cubicBezTo>
                  <a:pt x="677" y="1137"/>
                  <a:pt x="675" y="1136"/>
                  <a:pt x="673" y="1134"/>
                </a:cubicBezTo>
                <a:lnTo>
                  <a:pt x="673" y="1134"/>
                </a:lnTo>
                <a:cubicBezTo>
                  <a:pt x="665" y="1128"/>
                  <a:pt x="655" y="1122"/>
                  <a:pt x="647" y="1116"/>
                </a:cubicBezTo>
                <a:lnTo>
                  <a:pt x="647" y="1116"/>
                </a:lnTo>
                <a:cubicBezTo>
                  <a:pt x="643" y="1113"/>
                  <a:pt x="639" y="1110"/>
                  <a:pt x="635" y="1107"/>
                </a:cubicBezTo>
                <a:lnTo>
                  <a:pt x="635" y="1107"/>
                </a:lnTo>
                <a:cubicBezTo>
                  <a:pt x="628" y="1102"/>
                  <a:pt x="621" y="1097"/>
                  <a:pt x="615" y="1092"/>
                </a:cubicBezTo>
                <a:lnTo>
                  <a:pt x="615" y="1092"/>
                </a:lnTo>
                <a:cubicBezTo>
                  <a:pt x="610" y="1089"/>
                  <a:pt x="606" y="1086"/>
                  <a:pt x="602" y="1083"/>
                </a:cubicBezTo>
                <a:lnTo>
                  <a:pt x="602" y="1083"/>
                </a:lnTo>
                <a:cubicBezTo>
                  <a:pt x="595" y="1078"/>
                  <a:pt x="589" y="1073"/>
                  <a:pt x="583" y="1069"/>
                </a:cubicBezTo>
                <a:lnTo>
                  <a:pt x="583" y="1069"/>
                </a:lnTo>
                <a:cubicBezTo>
                  <a:pt x="579" y="1066"/>
                  <a:pt x="575" y="1062"/>
                  <a:pt x="570" y="1059"/>
                </a:cubicBezTo>
                <a:lnTo>
                  <a:pt x="570" y="1059"/>
                </a:lnTo>
                <a:cubicBezTo>
                  <a:pt x="564" y="1054"/>
                  <a:pt x="558" y="1050"/>
                  <a:pt x="552" y="1045"/>
                </a:cubicBezTo>
                <a:lnTo>
                  <a:pt x="552" y="1045"/>
                </a:lnTo>
                <a:cubicBezTo>
                  <a:pt x="548" y="1042"/>
                  <a:pt x="544" y="1038"/>
                  <a:pt x="539" y="1035"/>
                </a:cubicBezTo>
                <a:lnTo>
                  <a:pt x="539" y="1035"/>
                </a:lnTo>
                <a:cubicBezTo>
                  <a:pt x="534" y="1031"/>
                  <a:pt x="528" y="1026"/>
                  <a:pt x="522" y="1021"/>
                </a:cubicBezTo>
                <a:lnTo>
                  <a:pt x="522" y="1021"/>
                </a:lnTo>
                <a:cubicBezTo>
                  <a:pt x="518" y="1018"/>
                  <a:pt x="514" y="1015"/>
                  <a:pt x="510" y="1011"/>
                </a:cubicBezTo>
                <a:lnTo>
                  <a:pt x="510" y="1011"/>
                </a:lnTo>
                <a:cubicBezTo>
                  <a:pt x="504" y="1007"/>
                  <a:pt x="499" y="1002"/>
                  <a:pt x="493" y="997"/>
                </a:cubicBezTo>
                <a:lnTo>
                  <a:pt x="493" y="997"/>
                </a:lnTo>
                <a:cubicBezTo>
                  <a:pt x="489" y="994"/>
                  <a:pt x="485" y="991"/>
                  <a:pt x="481" y="987"/>
                </a:cubicBezTo>
                <a:lnTo>
                  <a:pt x="481" y="987"/>
                </a:lnTo>
                <a:cubicBezTo>
                  <a:pt x="475" y="982"/>
                  <a:pt x="470" y="978"/>
                  <a:pt x="464" y="973"/>
                </a:cubicBezTo>
                <a:lnTo>
                  <a:pt x="464" y="973"/>
                </a:lnTo>
                <a:cubicBezTo>
                  <a:pt x="461" y="969"/>
                  <a:pt x="457" y="966"/>
                  <a:pt x="453" y="963"/>
                </a:cubicBezTo>
                <a:lnTo>
                  <a:pt x="453" y="963"/>
                </a:lnTo>
                <a:cubicBezTo>
                  <a:pt x="447" y="958"/>
                  <a:pt x="441" y="952"/>
                  <a:pt x="435" y="947"/>
                </a:cubicBezTo>
                <a:lnTo>
                  <a:pt x="435" y="947"/>
                </a:lnTo>
                <a:cubicBezTo>
                  <a:pt x="433" y="944"/>
                  <a:pt x="429" y="941"/>
                  <a:pt x="426" y="938"/>
                </a:cubicBezTo>
                <a:lnTo>
                  <a:pt x="426" y="938"/>
                </a:lnTo>
                <a:cubicBezTo>
                  <a:pt x="418" y="931"/>
                  <a:pt x="410" y="924"/>
                  <a:pt x="402" y="917"/>
                </a:cubicBezTo>
                <a:lnTo>
                  <a:pt x="402" y="917"/>
                </a:lnTo>
                <a:cubicBezTo>
                  <a:pt x="401" y="916"/>
                  <a:pt x="400" y="915"/>
                  <a:pt x="400" y="914"/>
                </a:cubicBezTo>
                <a:lnTo>
                  <a:pt x="400" y="914"/>
                </a:lnTo>
                <a:cubicBezTo>
                  <a:pt x="391" y="906"/>
                  <a:pt x="383" y="898"/>
                  <a:pt x="374" y="890"/>
                </a:cubicBezTo>
                <a:lnTo>
                  <a:pt x="374" y="890"/>
                </a:lnTo>
                <a:cubicBezTo>
                  <a:pt x="371" y="887"/>
                  <a:pt x="368" y="884"/>
                  <a:pt x="366" y="881"/>
                </a:cubicBezTo>
                <a:lnTo>
                  <a:pt x="366" y="881"/>
                </a:lnTo>
                <a:cubicBezTo>
                  <a:pt x="360" y="876"/>
                  <a:pt x="354" y="871"/>
                  <a:pt x="349" y="865"/>
                </a:cubicBezTo>
                <a:lnTo>
                  <a:pt x="349" y="865"/>
                </a:lnTo>
                <a:cubicBezTo>
                  <a:pt x="346" y="862"/>
                  <a:pt x="343" y="858"/>
                  <a:pt x="340" y="855"/>
                </a:cubicBezTo>
                <a:lnTo>
                  <a:pt x="340" y="855"/>
                </a:lnTo>
                <a:cubicBezTo>
                  <a:pt x="335" y="850"/>
                  <a:pt x="330" y="845"/>
                  <a:pt x="325" y="840"/>
                </a:cubicBezTo>
                <a:lnTo>
                  <a:pt x="325" y="840"/>
                </a:lnTo>
                <a:cubicBezTo>
                  <a:pt x="322" y="837"/>
                  <a:pt x="319" y="833"/>
                  <a:pt x="316" y="830"/>
                </a:cubicBezTo>
                <a:lnTo>
                  <a:pt x="316" y="830"/>
                </a:lnTo>
                <a:cubicBezTo>
                  <a:pt x="311" y="825"/>
                  <a:pt x="306" y="820"/>
                  <a:pt x="302" y="815"/>
                </a:cubicBezTo>
                <a:lnTo>
                  <a:pt x="302" y="815"/>
                </a:lnTo>
                <a:cubicBezTo>
                  <a:pt x="299" y="812"/>
                  <a:pt x="296" y="808"/>
                  <a:pt x="292" y="805"/>
                </a:cubicBezTo>
                <a:lnTo>
                  <a:pt x="292" y="805"/>
                </a:lnTo>
                <a:cubicBezTo>
                  <a:pt x="288" y="799"/>
                  <a:pt x="284" y="795"/>
                  <a:pt x="280" y="790"/>
                </a:cubicBezTo>
                <a:lnTo>
                  <a:pt x="280" y="790"/>
                </a:lnTo>
                <a:cubicBezTo>
                  <a:pt x="276" y="786"/>
                  <a:pt x="273" y="783"/>
                  <a:pt x="270" y="778"/>
                </a:cubicBezTo>
                <a:lnTo>
                  <a:pt x="270" y="778"/>
                </a:lnTo>
                <a:cubicBezTo>
                  <a:pt x="266" y="774"/>
                  <a:pt x="262" y="769"/>
                  <a:pt x="258" y="764"/>
                </a:cubicBezTo>
                <a:lnTo>
                  <a:pt x="258" y="764"/>
                </a:lnTo>
                <a:cubicBezTo>
                  <a:pt x="255" y="760"/>
                  <a:pt x="252" y="757"/>
                  <a:pt x="249" y="753"/>
                </a:cubicBezTo>
                <a:lnTo>
                  <a:pt x="249" y="753"/>
                </a:lnTo>
                <a:cubicBezTo>
                  <a:pt x="245" y="749"/>
                  <a:pt x="241" y="743"/>
                  <a:pt x="237" y="739"/>
                </a:cubicBezTo>
                <a:lnTo>
                  <a:pt x="237" y="739"/>
                </a:lnTo>
                <a:cubicBezTo>
                  <a:pt x="234" y="735"/>
                  <a:pt x="231" y="732"/>
                  <a:pt x="228" y="728"/>
                </a:cubicBezTo>
                <a:lnTo>
                  <a:pt x="228" y="728"/>
                </a:lnTo>
                <a:cubicBezTo>
                  <a:pt x="224" y="722"/>
                  <a:pt x="220" y="717"/>
                  <a:pt x="216" y="712"/>
                </a:cubicBezTo>
                <a:lnTo>
                  <a:pt x="216" y="712"/>
                </a:lnTo>
                <a:cubicBezTo>
                  <a:pt x="213" y="709"/>
                  <a:pt x="211" y="705"/>
                  <a:pt x="209" y="702"/>
                </a:cubicBezTo>
                <a:lnTo>
                  <a:pt x="209" y="702"/>
                </a:lnTo>
                <a:cubicBezTo>
                  <a:pt x="204" y="696"/>
                  <a:pt x="199" y="689"/>
                  <a:pt x="195" y="682"/>
                </a:cubicBezTo>
                <a:lnTo>
                  <a:pt x="195" y="682"/>
                </a:lnTo>
                <a:cubicBezTo>
                  <a:pt x="193" y="681"/>
                  <a:pt x="192" y="679"/>
                  <a:pt x="190" y="676"/>
                </a:cubicBezTo>
                <a:lnTo>
                  <a:pt x="190" y="676"/>
                </a:lnTo>
                <a:cubicBezTo>
                  <a:pt x="184" y="668"/>
                  <a:pt x="178" y="659"/>
                  <a:pt x="172" y="651"/>
                </a:cubicBezTo>
                <a:lnTo>
                  <a:pt x="172" y="651"/>
                </a:lnTo>
                <a:cubicBezTo>
                  <a:pt x="171" y="648"/>
                  <a:pt x="169" y="646"/>
                  <a:pt x="168" y="643"/>
                </a:cubicBezTo>
                <a:lnTo>
                  <a:pt x="168" y="643"/>
                </a:lnTo>
                <a:cubicBezTo>
                  <a:pt x="163" y="637"/>
                  <a:pt x="160" y="631"/>
                  <a:pt x="155" y="625"/>
                </a:cubicBezTo>
                <a:lnTo>
                  <a:pt x="155" y="625"/>
                </a:lnTo>
                <a:cubicBezTo>
                  <a:pt x="153" y="621"/>
                  <a:pt x="151" y="618"/>
                  <a:pt x="150" y="615"/>
                </a:cubicBezTo>
                <a:lnTo>
                  <a:pt x="150" y="615"/>
                </a:lnTo>
                <a:cubicBezTo>
                  <a:pt x="146" y="610"/>
                  <a:pt x="142" y="604"/>
                  <a:pt x="140" y="598"/>
                </a:cubicBezTo>
                <a:lnTo>
                  <a:pt x="140" y="598"/>
                </a:lnTo>
                <a:cubicBezTo>
                  <a:pt x="137" y="595"/>
                  <a:pt x="135" y="591"/>
                  <a:pt x="133" y="588"/>
                </a:cubicBezTo>
                <a:lnTo>
                  <a:pt x="133" y="588"/>
                </a:lnTo>
                <a:cubicBezTo>
                  <a:pt x="130" y="583"/>
                  <a:pt x="126" y="577"/>
                  <a:pt x="124" y="572"/>
                </a:cubicBezTo>
                <a:lnTo>
                  <a:pt x="124" y="572"/>
                </a:lnTo>
                <a:cubicBezTo>
                  <a:pt x="122" y="568"/>
                  <a:pt x="120" y="565"/>
                  <a:pt x="118" y="561"/>
                </a:cubicBezTo>
                <a:lnTo>
                  <a:pt x="118" y="561"/>
                </a:lnTo>
                <a:cubicBezTo>
                  <a:pt x="115" y="556"/>
                  <a:pt x="112" y="551"/>
                  <a:pt x="110" y="545"/>
                </a:cubicBezTo>
                <a:lnTo>
                  <a:pt x="110" y="545"/>
                </a:lnTo>
                <a:cubicBezTo>
                  <a:pt x="107" y="542"/>
                  <a:pt x="105" y="538"/>
                  <a:pt x="104" y="534"/>
                </a:cubicBezTo>
                <a:lnTo>
                  <a:pt x="104" y="534"/>
                </a:lnTo>
                <a:cubicBezTo>
                  <a:pt x="101" y="529"/>
                  <a:pt x="98" y="524"/>
                  <a:pt x="96" y="519"/>
                </a:cubicBezTo>
                <a:lnTo>
                  <a:pt x="96" y="519"/>
                </a:lnTo>
                <a:cubicBezTo>
                  <a:pt x="94" y="515"/>
                  <a:pt x="92" y="511"/>
                  <a:pt x="90" y="507"/>
                </a:cubicBezTo>
                <a:lnTo>
                  <a:pt x="90" y="507"/>
                </a:lnTo>
                <a:cubicBezTo>
                  <a:pt x="88" y="503"/>
                  <a:pt x="85" y="497"/>
                  <a:pt x="83" y="492"/>
                </a:cubicBezTo>
                <a:lnTo>
                  <a:pt x="83" y="492"/>
                </a:lnTo>
                <a:cubicBezTo>
                  <a:pt x="81" y="488"/>
                  <a:pt x="80" y="484"/>
                  <a:pt x="78" y="481"/>
                </a:cubicBezTo>
                <a:lnTo>
                  <a:pt x="78" y="481"/>
                </a:lnTo>
                <a:cubicBezTo>
                  <a:pt x="75" y="475"/>
                  <a:pt x="73" y="470"/>
                  <a:pt x="71" y="464"/>
                </a:cubicBezTo>
                <a:lnTo>
                  <a:pt x="71" y="464"/>
                </a:lnTo>
                <a:cubicBezTo>
                  <a:pt x="70" y="461"/>
                  <a:pt x="68" y="457"/>
                  <a:pt x="67" y="454"/>
                </a:cubicBezTo>
                <a:lnTo>
                  <a:pt x="67" y="454"/>
                </a:lnTo>
                <a:cubicBezTo>
                  <a:pt x="64" y="448"/>
                  <a:pt x="61" y="442"/>
                  <a:pt x="59" y="435"/>
                </a:cubicBezTo>
                <a:lnTo>
                  <a:pt x="59" y="435"/>
                </a:lnTo>
                <a:cubicBezTo>
                  <a:pt x="58" y="433"/>
                  <a:pt x="57" y="430"/>
                  <a:pt x="56" y="427"/>
                </a:cubicBezTo>
                <a:lnTo>
                  <a:pt x="56" y="427"/>
                </a:lnTo>
                <a:cubicBezTo>
                  <a:pt x="52" y="418"/>
                  <a:pt x="50" y="409"/>
                  <a:pt x="46" y="400"/>
                </a:cubicBezTo>
                <a:lnTo>
                  <a:pt x="46" y="400"/>
                </a:lnTo>
                <a:cubicBezTo>
                  <a:pt x="45" y="398"/>
                  <a:pt x="45" y="396"/>
                  <a:pt x="44" y="394"/>
                </a:cubicBezTo>
                <a:lnTo>
                  <a:pt x="44" y="394"/>
                </a:lnTo>
                <a:cubicBezTo>
                  <a:pt x="42" y="388"/>
                  <a:pt x="40" y="380"/>
                  <a:pt x="38" y="373"/>
                </a:cubicBezTo>
                <a:lnTo>
                  <a:pt x="38" y="373"/>
                </a:lnTo>
                <a:cubicBezTo>
                  <a:pt x="37" y="370"/>
                  <a:pt x="35" y="366"/>
                  <a:pt x="35" y="363"/>
                </a:cubicBezTo>
                <a:lnTo>
                  <a:pt x="35" y="363"/>
                </a:lnTo>
                <a:cubicBezTo>
                  <a:pt x="33" y="358"/>
                  <a:pt x="31" y="352"/>
                  <a:pt x="30" y="346"/>
                </a:cubicBezTo>
                <a:lnTo>
                  <a:pt x="30" y="346"/>
                </a:lnTo>
                <a:cubicBezTo>
                  <a:pt x="29" y="342"/>
                  <a:pt x="28" y="339"/>
                  <a:pt x="27" y="335"/>
                </a:cubicBezTo>
                <a:lnTo>
                  <a:pt x="27" y="335"/>
                </a:lnTo>
                <a:cubicBezTo>
                  <a:pt x="25" y="329"/>
                  <a:pt x="24" y="324"/>
                  <a:pt x="22" y="318"/>
                </a:cubicBezTo>
                <a:lnTo>
                  <a:pt x="22" y="318"/>
                </a:lnTo>
                <a:cubicBezTo>
                  <a:pt x="22" y="315"/>
                  <a:pt x="21" y="310"/>
                  <a:pt x="20" y="307"/>
                </a:cubicBezTo>
                <a:lnTo>
                  <a:pt x="20" y="307"/>
                </a:lnTo>
                <a:cubicBezTo>
                  <a:pt x="19" y="302"/>
                  <a:pt x="18" y="296"/>
                  <a:pt x="17" y="291"/>
                </a:cubicBezTo>
                <a:lnTo>
                  <a:pt x="17" y="291"/>
                </a:lnTo>
                <a:cubicBezTo>
                  <a:pt x="16" y="287"/>
                  <a:pt x="15" y="283"/>
                  <a:pt x="14" y="279"/>
                </a:cubicBezTo>
                <a:lnTo>
                  <a:pt x="14" y="279"/>
                </a:lnTo>
                <a:cubicBezTo>
                  <a:pt x="14" y="273"/>
                  <a:pt x="12" y="268"/>
                  <a:pt x="12" y="263"/>
                </a:cubicBezTo>
                <a:lnTo>
                  <a:pt x="12" y="263"/>
                </a:lnTo>
                <a:cubicBezTo>
                  <a:pt x="11" y="259"/>
                  <a:pt x="10" y="255"/>
                  <a:pt x="10" y="251"/>
                </a:cubicBezTo>
                <a:lnTo>
                  <a:pt x="10" y="251"/>
                </a:lnTo>
                <a:cubicBezTo>
                  <a:pt x="9" y="246"/>
                  <a:pt x="9" y="241"/>
                  <a:pt x="7" y="235"/>
                </a:cubicBezTo>
                <a:lnTo>
                  <a:pt x="7" y="235"/>
                </a:lnTo>
                <a:cubicBezTo>
                  <a:pt x="7" y="231"/>
                  <a:pt x="7" y="228"/>
                  <a:pt x="6" y="224"/>
                </a:cubicBezTo>
                <a:lnTo>
                  <a:pt x="6" y="224"/>
                </a:lnTo>
                <a:cubicBezTo>
                  <a:pt x="6" y="218"/>
                  <a:pt x="5" y="212"/>
                  <a:pt x="4" y="207"/>
                </a:cubicBezTo>
                <a:lnTo>
                  <a:pt x="4" y="207"/>
                </a:lnTo>
                <a:cubicBezTo>
                  <a:pt x="4" y="203"/>
                  <a:pt x="4" y="199"/>
                  <a:pt x="3" y="196"/>
                </a:cubicBezTo>
                <a:lnTo>
                  <a:pt x="3" y="196"/>
                </a:lnTo>
                <a:cubicBezTo>
                  <a:pt x="2" y="189"/>
                  <a:pt x="2" y="183"/>
                  <a:pt x="2" y="177"/>
                </a:cubicBezTo>
                <a:lnTo>
                  <a:pt x="2" y="177"/>
                </a:lnTo>
                <a:cubicBezTo>
                  <a:pt x="2" y="174"/>
                  <a:pt x="1" y="171"/>
                  <a:pt x="1" y="168"/>
                </a:cubicBezTo>
                <a:lnTo>
                  <a:pt x="1" y="168"/>
                </a:lnTo>
                <a:cubicBezTo>
                  <a:pt x="1" y="158"/>
                  <a:pt x="1" y="150"/>
                  <a:pt x="0" y="140"/>
                </a:cubicBezTo>
                <a:lnTo>
                  <a:pt x="20" y="1401"/>
                </a:lnTo>
                <a:lnTo>
                  <a:pt x="20" y="1401"/>
                </a:lnTo>
                <a:cubicBezTo>
                  <a:pt x="20" y="1410"/>
                  <a:pt x="21" y="1419"/>
                  <a:pt x="21" y="1428"/>
                </a:cubicBezTo>
                <a:lnTo>
                  <a:pt x="21" y="1428"/>
                </a:lnTo>
                <a:cubicBezTo>
                  <a:pt x="21" y="1432"/>
                  <a:pt x="21" y="1435"/>
                  <a:pt x="21" y="1438"/>
                </a:cubicBezTo>
                <a:lnTo>
                  <a:pt x="21" y="1438"/>
                </a:lnTo>
                <a:cubicBezTo>
                  <a:pt x="22" y="1444"/>
                  <a:pt x="22" y="1450"/>
                  <a:pt x="23" y="1456"/>
                </a:cubicBezTo>
                <a:lnTo>
                  <a:pt x="23" y="1456"/>
                </a:lnTo>
                <a:cubicBezTo>
                  <a:pt x="23" y="1460"/>
                  <a:pt x="24" y="1464"/>
                  <a:pt x="24" y="1467"/>
                </a:cubicBezTo>
                <a:lnTo>
                  <a:pt x="24" y="1467"/>
                </a:lnTo>
                <a:cubicBezTo>
                  <a:pt x="24" y="1473"/>
                  <a:pt x="25" y="1478"/>
                  <a:pt x="25" y="1484"/>
                </a:cubicBezTo>
                <a:lnTo>
                  <a:pt x="25" y="1484"/>
                </a:lnTo>
                <a:cubicBezTo>
                  <a:pt x="26" y="1488"/>
                  <a:pt x="27" y="1492"/>
                  <a:pt x="27" y="1496"/>
                </a:cubicBezTo>
                <a:lnTo>
                  <a:pt x="27" y="1496"/>
                </a:lnTo>
                <a:cubicBezTo>
                  <a:pt x="28" y="1501"/>
                  <a:pt x="29" y="1506"/>
                  <a:pt x="30" y="1512"/>
                </a:cubicBezTo>
                <a:lnTo>
                  <a:pt x="30" y="1512"/>
                </a:lnTo>
                <a:cubicBezTo>
                  <a:pt x="30" y="1516"/>
                  <a:pt x="31" y="1520"/>
                  <a:pt x="31" y="1523"/>
                </a:cubicBezTo>
                <a:lnTo>
                  <a:pt x="31" y="1523"/>
                </a:lnTo>
                <a:cubicBezTo>
                  <a:pt x="32" y="1529"/>
                  <a:pt x="33" y="1535"/>
                  <a:pt x="34" y="1540"/>
                </a:cubicBezTo>
                <a:lnTo>
                  <a:pt x="34" y="1540"/>
                </a:lnTo>
                <a:cubicBezTo>
                  <a:pt x="35" y="1543"/>
                  <a:pt x="35" y="1547"/>
                  <a:pt x="37" y="1551"/>
                </a:cubicBezTo>
                <a:lnTo>
                  <a:pt x="37" y="1551"/>
                </a:lnTo>
                <a:cubicBezTo>
                  <a:pt x="38" y="1557"/>
                  <a:pt x="39" y="1562"/>
                  <a:pt x="40" y="1567"/>
                </a:cubicBezTo>
                <a:lnTo>
                  <a:pt x="40" y="1567"/>
                </a:lnTo>
                <a:cubicBezTo>
                  <a:pt x="41" y="1571"/>
                  <a:pt x="41" y="1575"/>
                  <a:pt x="42" y="1578"/>
                </a:cubicBezTo>
                <a:lnTo>
                  <a:pt x="42" y="1578"/>
                </a:lnTo>
                <a:cubicBezTo>
                  <a:pt x="44" y="1585"/>
                  <a:pt x="45" y="1590"/>
                  <a:pt x="47" y="1595"/>
                </a:cubicBezTo>
                <a:lnTo>
                  <a:pt x="47" y="1595"/>
                </a:lnTo>
                <a:cubicBezTo>
                  <a:pt x="47" y="1599"/>
                  <a:pt x="49" y="1603"/>
                  <a:pt x="50" y="1606"/>
                </a:cubicBezTo>
                <a:lnTo>
                  <a:pt x="50" y="1606"/>
                </a:lnTo>
                <a:cubicBezTo>
                  <a:pt x="51" y="1612"/>
                  <a:pt x="52" y="1618"/>
                  <a:pt x="54" y="1624"/>
                </a:cubicBezTo>
                <a:lnTo>
                  <a:pt x="54" y="1624"/>
                </a:lnTo>
                <a:cubicBezTo>
                  <a:pt x="55" y="1627"/>
                  <a:pt x="56" y="1630"/>
                  <a:pt x="57" y="1633"/>
                </a:cubicBezTo>
                <a:lnTo>
                  <a:pt x="57" y="1633"/>
                </a:lnTo>
                <a:cubicBezTo>
                  <a:pt x="60" y="1641"/>
                  <a:pt x="62" y="1648"/>
                  <a:pt x="64" y="1655"/>
                </a:cubicBezTo>
                <a:lnTo>
                  <a:pt x="64" y="1655"/>
                </a:lnTo>
                <a:cubicBezTo>
                  <a:pt x="65" y="1657"/>
                  <a:pt x="65" y="1659"/>
                  <a:pt x="66" y="1661"/>
                </a:cubicBezTo>
                <a:lnTo>
                  <a:pt x="66" y="1661"/>
                </a:lnTo>
                <a:cubicBezTo>
                  <a:pt x="69" y="1670"/>
                  <a:pt x="72" y="1678"/>
                  <a:pt x="75" y="1687"/>
                </a:cubicBezTo>
                <a:lnTo>
                  <a:pt x="75" y="1687"/>
                </a:lnTo>
                <a:cubicBezTo>
                  <a:pt x="77" y="1690"/>
                  <a:pt x="78" y="1693"/>
                  <a:pt x="78" y="1696"/>
                </a:cubicBezTo>
                <a:lnTo>
                  <a:pt x="78" y="1696"/>
                </a:lnTo>
                <a:cubicBezTo>
                  <a:pt x="81" y="1702"/>
                  <a:pt x="84" y="1708"/>
                  <a:pt x="86" y="1714"/>
                </a:cubicBezTo>
                <a:lnTo>
                  <a:pt x="86" y="1714"/>
                </a:lnTo>
                <a:cubicBezTo>
                  <a:pt x="87" y="1718"/>
                  <a:pt x="89" y="1721"/>
                  <a:pt x="91" y="1725"/>
                </a:cubicBezTo>
                <a:lnTo>
                  <a:pt x="91" y="1725"/>
                </a:lnTo>
                <a:cubicBezTo>
                  <a:pt x="92" y="1730"/>
                  <a:pt x="95" y="1736"/>
                  <a:pt x="98" y="1741"/>
                </a:cubicBezTo>
                <a:lnTo>
                  <a:pt x="98" y="1741"/>
                </a:lnTo>
                <a:cubicBezTo>
                  <a:pt x="99" y="1745"/>
                  <a:pt x="101" y="1748"/>
                  <a:pt x="102" y="1752"/>
                </a:cubicBezTo>
                <a:lnTo>
                  <a:pt x="102" y="1752"/>
                </a:lnTo>
                <a:cubicBezTo>
                  <a:pt x="105" y="1758"/>
                  <a:pt x="107" y="1763"/>
                  <a:pt x="110" y="1768"/>
                </a:cubicBezTo>
                <a:lnTo>
                  <a:pt x="110" y="1768"/>
                </a:lnTo>
                <a:cubicBezTo>
                  <a:pt x="112" y="1772"/>
                  <a:pt x="114" y="1775"/>
                  <a:pt x="115" y="1779"/>
                </a:cubicBezTo>
                <a:lnTo>
                  <a:pt x="115" y="1779"/>
                </a:lnTo>
                <a:cubicBezTo>
                  <a:pt x="118" y="1785"/>
                  <a:pt x="121" y="1789"/>
                  <a:pt x="123" y="1795"/>
                </a:cubicBezTo>
                <a:lnTo>
                  <a:pt x="123" y="1795"/>
                </a:lnTo>
                <a:cubicBezTo>
                  <a:pt x="125" y="1798"/>
                  <a:pt x="127" y="1802"/>
                  <a:pt x="129" y="1806"/>
                </a:cubicBezTo>
                <a:lnTo>
                  <a:pt x="129" y="1806"/>
                </a:lnTo>
                <a:cubicBezTo>
                  <a:pt x="132" y="1811"/>
                  <a:pt x="135" y="1817"/>
                  <a:pt x="137" y="1821"/>
                </a:cubicBezTo>
                <a:lnTo>
                  <a:pt x="137" y="1821"/>
                </a:lnTo>
                <a:cubicBezTo>
                  <a:pt x="140" y="1825"/>
                  <a:pt x="141" y="1829"/>
                  <a:pt x="143" y="1833"/>
                </a:cubicBezTo>
                <a:lnTo>
                  <a:pt x="143" y="1833"/>
                </a:lnTo>
                <a:cubicBezTo>
                  <a:pt x="146" y="1838"/>
                  <a:pt x="150" y="1843"/>
                  <a:pt x="152" y="1848"/>
                </a:cubicBezTo>
                <a:lnTo>
                  <a:pt x="152" y="1848"/>
                </a:lnTo>
                <a:cubicBezTo>
                  <a:pt x="155" y="1852"/>
                  <a:pt x="156" y="1855"/>
                  <a:pt x="159" y="1859"/>
                </a:cubicBezTo>
                <a:lnTo>
                  <a:pt x="159" y="1859"/>
                </a:lnTo>
                <a:cubicBezTo>
                  <a:pt x="162" y="1865"/>
                  <a:pt x="165" y="1870"/>
                  <a:pt x="169" y="1875"/>
                </a:cubicBezTo>
                <a:lnTo>
                  <a:pt x="169" y="1875"/>
                </a:lnTo>
                <a:cubicBezTo>
                  <a:pt x="171" y="1879"/>
                  <a:pt x="173" y="1882"/>
                  <a:pt x="175" y="1885"/>
                </a:cubicBezTo>
                <a:lnTo>
                  <a:pt x="175" y="1885"/>
                </a:lnTo>
                <a:cubicBezTo>
                  <a:pt x="179" y="1891"/>
                  <a:pt x="183" y="1898"/>
                  <a:pt x="187" y="1903"/>
                </a:cubicBezTo>
                <a:lnTo>
                  <a:pt x="187" y="1903"/>
                </a:lnTo>
                <a:cubicBezTo>
                  <a:pt x="189" y="1906"/>
                  <a:pt x="191" y="1909"/>
                  <a:pt x="192" y="1911"/>
                </a:cubicBezTo>
                <a:lnTo>
                  <a:pt x="192" y="1911"/>
                </a:lnTo>
                <a:cubicBezTo>
                  <a:pt x="198" y="1920"/>
                  <a:pt x="203" y="1929"/>
                  <a:pt x="210" y="1937"/>
                </a:cubicBezTo>
                <a:lnTo>
                  <a:pt x="210" y="1937"/>
                </a:lnTo>
                <a:cubicBezTo>
                  <a:pt x="211" y="1939"/>
                  <a:pt x="213" y="1941"/>
                  <a:pt x="214" y="1943"/>
                </a:cubicBezTo>
                <a:lnTo>
                  <a:pt x="214" y="1943"/>
                </a:lnTo>
                <a:cubicBezTo>
                  <a:pt x="219" y="1950"/>
                  <a:pt x="223" y="1956"/>
                  <a:pt x="229" y="1963"/>
                </a:cubicBezTo>
                <a:lnTo>
                  <a:pt x="229" y="1963"/>
                </a:lnTo>
                <a:cubicBezTo>
                  <a:pt x="231" y="1966"/>
                  <a:pt x="233" y="1969"/>
                  <a:pt x="236" y="1972"/>
                </a:cubicBezTo>
                <a:lnTo>
                  <a:pt x="236" y="1972"/>
                </a:lnTo>
                <a:cubicBezTo>
                  <a:pt x="240" y="1978"/>
                  <a:pt x="244" y="1983"/>
                  <a:pt x="248" y="1989"/>
                </a:cubicBezTo>
                <a:lnTo>
                  <a:pt x="248" y="1989"/>
                </a:lnTo>
                <a:cubicBezTo>
                  <a:pt x="251" y="1992"/>
                  <a:pt x="253" y="1996"/>
                  <a:pt x="256" y="1999"/>
                </a:cubicBezTo>
                <a:lnTo>
                  <a:pt x="256" y="1999"/>
                </a:lnTo>
                <a:cubicBezTo>
                  <a:pt x="261" y="2004"/>
                  <a:pt x="264" y="2009"/>
                  <a:pt x="269" y="2014"/>
                </a:cubicBezTo>
                <a:lnTo>
                  <a:pt x="269" y="2014"/>
                </a:lnTo>
                <a:cubicBezTo>
                  <a:pt x="272" y="2017"/>
                  <a:pt x="274" y="2021"/>
                  <a:pt x="277" y="2025"/>
                </a:cubicBezTo>
                <a:lnTo>
                  <a:pt x="277" y="2025"/>
                </a:lnTo>
                <a:cubicBezTo>
                  <a:pt x="282" y="2030"/>
                  <a:pt x="286" y="2034"/>
                  <a:pt x="290" y="2039"/>
                </a:cubicBezTo>
                <a:lnTo>
                  <a:pt x="290" y="2039"/>
                </a:lnTo>
                <a:cubicBezTo>
                  <a:pt x="293" y="2043"/>
                  <a:pt x="296" y="2047"/>
                  <a:pt x="299" y="2050"/>
                </a:cubicBezTo>
                <a:lnTo>
                  <a:pt x="299" y="2050"/>
                </a:lnTo>
                <a:cubicBezTo>
                  <a:pt x="303" y="2055"/>
                  <a:pt x="307" y="2060"/>
                  <a:pt x="312" y="2065"/>
                </a:cubicBezTo>
                <a:lnTo>
                  <a:pt x="312" y="2065"/>
                </a:lnTo>
                <a:cubicBezTo>
                  <a:pt x="315" y="2068"/>
                  <a:pt x="319" y="2072"/>
                  <a:pt x="322" y="2075"/>
                </a:cubicBezTo>
                <a:lnTo>
                  <a:pt x="322" y="2075"/>
                </a:lnTo>
                <a:cubicBezTo>
                  <a:pt x="326" y="2080"/>
                  <a:pt x="330" y="2085"/>
                  <a:pt x="335" y="2090"/>
                </a:cubicBezTo>
                <a:lnTo>
                  <a:pt x="335" y="2090"/>
                </a:lnTo>
                <a:cubicBezTo>
                  <a:pt x="338" y="2094"/>
                  <a:pt x="342" y="2097"/>
                  <a:pt x="345" y="2101"/>
                </a:cubicBezTo>
                <a:lnTo>
                  <a:pt x="345" y="2101"/>
                </a:lnTo>
                <a:cubicBezTo>
                  <a:pt x="350" y="2105"/>
                  <a:pt x="354" y="2111"/>
                  <a:pt x="359" y="2115"/>
                </a:cubicBezTo>
                <a:lnTo>
                  <a:pt x="359" y="2115"/>
                </a:lnTo>
                <a:cubicBezTo>
                  <a:pt x="362" y="2119"/>
                  <a:pt x="366" y="2122"/>
                  <a:pt x="369" y="2125"/>
                </a:cubicBezTo>
                <a:lnTo>
                  <a:pt x="369" y="2125"/>
                </a:lnTo>
                <a:cubicBezTo>
                  <a:pt x="374" y="2131"/>
                  <a:pt x="380" y="2136"/>
                  <a:pt x="385" y="2142"/>
                </a:cubicBezTo>
                <a:lnTo>
                  <a:pt x="385" y="2142"/>
                </a:lnTo>
                <a:cubicBezTo>
                  <a:pt x="388" y="2145"/>
                  <a:pt x="391" y="2148"/>
                  <a:pt x="394" y="2150"/>
                </a:cubicBezTo>
                <a:lnTo>
                  <a:pt x="394" y="2150"/>
                </a:lnTo>
                <a:cubicBezTo>
                  <a:pt x="402" y="2158"/>
                  <a:pt x="410" y="2166"/>
                  <a:pt x="419" y="2175"/>
                </a:cubicBezTo>
                <a:lnTo>
                  <a:pt x="419" y="2175"/>
                </a:lnTo>
                <a:cubicBezTo>
                  <a:pt x="420" y="2176"/>
                  <a:pt x="421" y="2177"/>
                  <a:pt x="423" y="2178"/>
                </a:cubicBezTo>
                <a:lnTo>
                  <a:pt x="423" y="2178"/>
                </a:lnTo>
                <a:cubicBezTo>
                  <a:pt x="430" y="2185"/>
                  <a:pt x="438" y="2192"/>
                  <a:pt x="445" y="2199"/>
                </a:cubicBezTo>
                <a:lnTo>
                  <a:pt x="445" y="2199"/>
                </a:lnTo>
                <a:cubicBezTo>
                  <a:pt x="449" y="2202"/>
                  <a:pt x="452" y="2205"/>
                  <a:pt x="455" y="2208"/>
                </a:cubicBezTo>
                <a:lnTo>
                  <a:pt x="455" y="2208"/>
                </a:lnTo>
                <a:cubicBezTo>
                  <a:pt x="461" y="2214"/>
                  <a:pt x="467" y="2218"/>
                  <a:pt x="473" y="2224"/>
                </a:cubicBezTo>
                <a:lnTo>
                  <a:pt x="473" y="2224"/>
                </a:lnTo>
                <a:cubicBezTo>
                  <a:pt x="477" y="2226"/>
                  <a:pt x="480" y="2230"/>
                  <a:pt x="484" y="2234"/>
                </a:cubicBezTo>
                <a:lnTo>
                  <a:pt x="484" y="2234"/>
                </a:lnTo>
                <a:cubicBezTo>
                  <a:pt x="489" y="2238"/>
                  <a:pt x="495" y="2243"/>
                  <a:pt x="501" y="2247"/>
                </a:cubicBezTo>
                <a:lnTo>
                  <a:pt x="501" y="2247"/>
                </a:lnTo>
                <a:cubicBezTo>
                  <a:pt x="505" y="2251"/>
                  <a:pt x="509" y="2255"/>
                  <a:pt x="513" y="2258"/>
                </a:cubicBezTo>
                <a:lnTo>
                  <a:pt x="513" y="2258"/>
                </a:lnTo>
                <a:cubicBezTo>
                  <a:pt x="518" y="2262"/>
                  <a:pt x="524" y="2267"/>
                  <a:pt x="529" y="2272"/>
                </a:cubicBezTo>
                <a:lnTo>
                  <a:pt x="529" y="2272"/>
                </a:lnTo>
                <a:cubicBezTo>
                  <a:pt x="534" y="2275"/>
                  <a:pt x="538" y="2279"/>
                  <a:pt x="542" y="2282"/>
                </a:cubicBezTo>
                <a:lnTo>
                  <a:pt x="542" y="2282"/>
                </a:lnTo>
                <a:cubicBezTo>
                  <a:pt x="548" y="2286"/>
                  <a:pt x="554" y="2291"/>
                  <a:pt x="559" y="2295"/>
                </a:cubicBezTo>
                <a:lnTo>
                  <a:pt x="559" y="2295"/>
                </a:lnTo>
                <a:cubicBezTo>
                  <a:pt x="564" y="2299"/>
                  <a:pt x="568" y="2302"/>
                  <a:pt x="572" y="2306"/>
                </a:cubicBezTo>
                <a:lnTo>
                  <a:pt x="572" y="2306"/>
                </a:lnTo>
                <a:cubicBezTo>
                  <a:pt x="578" y="2310"/>
                  <a:pt x="583" y="2315"/>
                  <a:pt x="589" y="2319"/>
                </a:cubicBezTo>
                <a:lnTo>
                  <a:pt x="589" y="2319"/>
                </a:lnTo>
                <a:cubicBezTo>
                  <a:pt x="594" y="2323"/>
                  <a:pt x="598" y="2326"/>
                  <a:pt x="603" y="2330"/>
                </a:cubicBezTo>
                <a:lnTo>
                  <a:pt x="603" y="2330"/>
                </a:lnTo>
                <a:cubicBezTo>
                  <a:pt x="609" y="2334"/>
                  <a:pt x="615" y="2338"/>
                  <a:pt x="621" y="2343"/>
                </a:cubicBezTo>
                <a:lnTo>
                  <a:pt x="621" y="2343"/>
                </a:lnTo>
                <a:cubicBezTo>
                  <a:pt x="625" y="2346"/>
                  <a:pt x="630" y="2350"/>
                  <a:pt x="635" y="2353"/>
                </a:cubicBezTo>
                <a:lnTo>
                  <a:pt x="635" y="2353"/>
                </a:lnTo>
                <a:cubicBezTo>
                  <a:pt x="641" y="2358"/>
                  <a:pt x="648" y="2362"/>
                  <a:pt x="654" y="2367"/>
                </a:cubicBezTo>
                <a:lnTo>
                  <a:pt x="654" y="2367"/>
                </a:lnTo>
                <a:cubicBezTo>
                  <a:pt x="658" y="2370"/>
                  <a:pt x="662" y="2373"/>
                  <a:pt x="666" y="2376"/>
                </a:cubicBezTo>
                <a:lnTo>
                  <a:pt x="666" y="2376"/>
                </a:lnTo>
                <a:cubicBezTo>
                  <a:pt x="675" y="2382"/>
                  <a:pt x="682" y="2387"/>
                  <a:pt x="690" y="2393"/>
                </a:cubicBezTo>
                <a:lnTo>
                  <a:pt x="690" y="2393"/>
                </a:lnTo>
                <a:cubicBezTo>
                  <a:pt x="693" y="2395"/>
                  <a:pt x="696" y="2397"/>
                  <a:pt x="699" y="2399"/>
                </a:cubicBezTo>
                <a:lnTo>
                  <a:pt x="699" y="2399"/>
                </a:lnTo>
                <a:cubicBezTo>
                  <a:pt x="710" y="2407"/>
                  <a:pt x="721" y="2414"/>
                  <a:pt x="732" y="2421"/>
                </a:cubicBezTo>
                <a:lnTo>
                  <a:pt x="732" y="2421"/>
                </a:lnTo>
                <a:cubicBezTo>
                  <a:pt x="736" y="2424"/>
                  <a:pt x="741" y="2427"/>
                  <a:pt x="745" y="2430"/>
                </a:cubicBezTo>
                <a:lnTo>
                  <a:pt x="745" y="2430"/>
                </a:lnTo>
                <a:cubicBezTo>
                  <a:pt x="752" y="2435"/>
                  <a:pt x="759" y="2439"/>
                  <a:pt x="767" y="2444"/>
                </a:cubicBezTo>
                <a:lnTo>
                  <a:pt x="767" y="2444"/>
                </a:lnTo>
                <a:cubicBezTo>
                  <a:pt x="771" y="2448"/>
                  <a:pt x="777" y="2451"/>
                  <a:pt x="781" y="2454"/>
                </a:cubicBezTo>
                <a:lnTo>
                  <a:pt x="781" y="2454"/>
                </a:lnTo>
                <a:cubicBezTo>
                  <a:pt x="788" y="2458"/>
                  <a:pt x="795" y="2463"/>
                  <a:pt x="801" y="2467"/>
                </a:cubicBezTo>
                <a:lnTo>
                  <a:pt x="801" y="2467"/>
                </a:lnTo>
                <a:cubicBezTo>
                  <a:pt x="807" y="2470"/>
                  <a:pt x="812" y="2474"/>
                  <a:pt x="818" y="2477"/>
                </a:cubicBezTo>
                <a:lnTo>
                  <a:pt x="818" y="2477"/>
                </a:lnTo>
                <a:cubicBezTo>
                  <a:pt x="824" y="2481"/>
                  <a:pt x="831" y="2485"/>
                  <a:pt x="837" y="2489"/>
                </a:cubicBezTo>
                <a:lnTo>
                  <a:pt x="837" y="2489"/>
                </a:lnTo>
                <a:cubicBezTo>
                  <a:pt x="843" y="2492"/>
                  <a:pt x="848" y="2496"/>
                  <a:pt x="854" y="2499"/>
                </a:cubicBezTo>
                <a:lnTo>
                  <a:pt x="854" y="2499"/>
                </a:lnTo>
                <a:cubicBezTo>
                  <a:pt x="861" y="2504"/>
                  <a:pt x="867" y="2507"/>
                  <a:pt x="873" y="2511"/>
                </a:cubicBezTo>
                <a:lnTo>
                  <a:pt x="873" y="2511"/>
                </a:lnTo>
                <a:cubicBezTo>
                  <a:pt x="880" y="2515"/>
                  <a:pt x="885" y="2518"/>
                  <a:pt x="891" y="2522"/>
                </a:cubicBezTo>
                <a:lnTo>
                  <a:pt x="891" y="2522"/>
                </a:lnTo>
                <a:cubicBezTo>
                  <a:pt x="898" y="2525"/>
                  <a:pt x="904" y="2529"/>
                  <a:pt x="911" y="2534"/>
                </a:cubicBezTo>
                <a:lnTo>
                  <a:pt x="911" y="2534"/>
                </a:lnTo>
                <a:cubicBezTo>
                  <a:pt x="917" y="2537"/>
                  <a:pt x="923" y="2540"/>
                  <a:pt x="928" y="2544"/>
                </a:cubicBezTo>
                <a:lnTo>
                  <a:pt x="928" y="2544"/>
                </a:lnTo>
                <a:cubicBezTo>
                  <a:pt x="935" y="2548"/>
                  <a:pt x="942" y="2551"/>
                  <a:pt x="949" y="2555"/>
                </a:cubicBezTo>
                <a:lnTo>
                  <a:pt x="949" y="2555"/>
                </a:lnTo>
                <a:cubicBezTo>
                  <a:pt x="955" y="2559"/>
                  <a:pt x="961" y="2562"/>
                  <a:pt x="966" y="2565"/>
                </a:cubicBezTo>
                <a:lnTo>
                  <a:pt x="966" y="2565"/>
                </a:lnTo>
                <a:cubicBezTo>
                  <a:pt x="974" y="2569"/>
                  <a:pt x="981" y="2573"/>
                  <a:pt x="989" y="2578"/>
                </a:cubicBezTo>
                <a:lnTo>
                  <a:pt x="989" y="2578"/>
                </a:lnTo>
                <a:cubicBezTo>
                  <a:pt x="994" y="2580"/>
                  <a:pt x="1000" y="2583"/>
                  <a:pt x="1006" y="2587"/>
                </a:cubicBezTo>
                <a:lnTo>
                  <a:pt x="1006" y="2587"/>
                </a:lnTo>
                <a:cubicBezTo>
                  <a:pt x="1014" y="2591"/>
                  <a:pt x="1022" y="2596"/>
                  <a:pt x="1031" y="2600"/>
                </a:cubicBezTo>
                <a:lnTo>
                  <a:pt x="1031" y="2600"/>
                </a:lnTo>
                <a:cubicBezTo>
                  <a:pt x="1035" y="2603"/>
                  <a:pt x="1040" y="2605"/>
                  <a:pt x="1045" y="2608"/>
                </a:cubicBezTo>
                <a:lnTo>
                  <a:pt x="1045" y="2608"/>
                </a:lnTo>
                <a:cubicBezTo>
                  <a:pt x="1058" y="2615"/>
                  <a:pt x="1071" y="2622"/>
                  <a:pt x="1084" y="2629"/>
                </a:cubicBezTo>
                <a:lnTo>
                  <a:pt x="1084" y="2629"/>
                </a:lnTo>
                <a:cubicBezTo>
                  <a:pt x="1089" y="2631"/>
                  <a:pt x="1094" y="2634"/>
                  <a:pt x="1099" y="2636"/>
                </a:cubicBezTo>
                <a:lnTo>
                  <a:pt x="1099" y="2636"/>
                </a:lnTo>
                <a:cubicBezTo>
                  <a:pt x="1108" y="2640"/>
                  <a:pt x="1117" y="2645"/>
                  <a:pt x="1125" y="2649"/>
                </a:cubicBezTo>
                <a:lnTo>
                  <a:pt x="1125" y="2649"/>
                </a:lnTo>
                <a:cubicBezTo>
                  <a:pt x="1132" y="2653"/>
                  <a:pt x="1137" y="2656"/>
                  <a:pt x="1143" y="2659"/>
                </a:cubicBezTo>
                <a:lnTo>
                  <a:pt x="1143" y="2659"/>
                </a:lnTo>
                <a:cubicBezTo>
                  <a:pt x="1151" y="2662"/>
                  <a:pt x="1159" y="2666"/>
                  <a:pt x="1167" y="2670"/>
                </a:cubicBezTo>
                <a:lnTo>
                  <a:pt x="1167" y="2670"/>
                </a:lnTo>
                <a:cubicBezTo>
                  <a:pt x="1173" y="2673"/>
                  <a:pt x="1180" y="2676"/>
                  <a:pt x="1186" y="2680"/>
                </a:cubicBezTo>
                <a:lnTo>
                  <a:pt x="1186" y="2680"/>
                </a:lnTo>
                <a:cubicBezTo>
                  <a:pt x="1194" y="2683"/>
                  <a:pt x="1201" y="2687"/>
                  <a:pt x="1209" y="2691"/>
                </a:cubicBezTo>
                <a:lnTo>
                  <a:pt x="1209" y="2691"/>
                </a:lnTo>
                <a:cubicBezTo>
                  <a:pt x="1215" y="2694"/>
                  <a:pt x="1223" y="2697"/>
                  <a:pt x="1229" y="2700"/>
                </a:cubicBezTo>
                <a:lnTo>
                  <a:pt x="1229" y="2700"/>
                </a:lnTo>
                <a:cubicBezTo>
                  <a:pt x="1236" y="2704"/>
                  <a:pt x="1244" y="2708"/>
                  <a:pt x="1252" y="2711"/>
                </a:cubicBezTo>
                <a:lnTo>
                  <a:pt x="1252" y="2711"/>
                </a:lnTo>
                <a:cubicBezTo>
                  <a:pt x="1259" y="2714"/>
                  <a:pt x="1266" y="2718"/>
                  <a:pt x="1272" y="2720"/>
                </a:cubicBezTo>
                <a:lnTo>
                  <a:pt x="1272" y="2720"/>
                </a:lnTo>
                <a:cubicBezTo>
                  <a:pt x="1280" y="2724"/>
                  <a:pt x="1288" y="2727"/>
                  <a:pt x="1295" y="2731"/>
                </a:cubicBezTo>
                <a:lnTo>
                  <a:pt x="1295" y="2731"/>
                </a:lnTo>
                <a:cubicBezTo>
                  <a:pt x="1302" y="2734"/>
                  <a:pt x="1309" y="2737"/>
                  <a:pt x="1316" y="2741"/>
                </a:cubicBezTo>
                <a:lnTo>
                  <a:pt x="1316" y="2741"/>
                </a:lnTo>
                <a:cubicBezTo>
                  <a:pt x="1324" y="2744"/>
                  <a:pt x="1332" y="2747"/>
                  <a:pt x="1340" y="2751"/>
                </a:cubicBezTo>
                <a:lnTo>
                  <a:pt x="1340" y="2751"/>
                </a:lnTo>
                <a:cubicBezTo>
                  <a:pt x="1347" y="2754"/>
                  <a:pt x="1354" y="2757"/>
                  <a:pt x="1361" y="2760"/>
                </a:cubicBezTo>
                <a:lnTo>
                  <a:pt x="1361" y="2760"/>
                </a:lnTo>
                <a:cubicBezTo>
                  <a:pt x="1369" y="2764"/>
                  <a:pt x="1377" y="2767"/>
                  <a:pt x="1385" y="2771"/>
                </a:cubicBezTo>
                <a:lnTo>
                  <a:pt x="1385" y="2771"/>
                </a:lnTo>
                <a:cubicBezTo>
                  <a:pt x="1392" y="2774"/>
                  <a:pt x="1399" y="2777"/>
                  <a:pt x="1406" y="2780"/>
                </a:cubicBezTo>
                <a:lnTo>
                  <a:pt x="1406" y="2780"/>
                </a:lnTo>
                <a:cubicBezTo>
                  <a:pt x="1415" y="2784"/>
                  <a:pt x="1424" y="2787"/>
                  <a:pt x="1432" y="2791"/>
                </a:cubicBezTo>
                <a:lnTo>
                  <a:pt x="1432" y="2791"/>
                </a:lnTo>
                <a:cubicBezTo>
                  <a:pt x="1439" y="2794"/>
                  <a:pt x="1446" y="2797"/>
                  <a:pt x="1452" y="2800"/>
                </a:cubicBezTo>
                <a:lnTo>
                  <a:pt x="1452" y="2800"/>
                </a:lnTo>
                <a:cubicBezTo>
                  <a:pt x="1464" y="2804"/>
                  <a:pt x="1476" y="2810"/>
                  <a:pt x="1488" y="2814"/>
                </a:cubicBezTo>
                <a:lnTo>
                  <a:pt x="1488" y="2814"/>
                </a:lnTo>
                <a:cubicBezTo>
                  <a:pt x="1497" y="2818"/>
                  <a:pt x="1506" y="2821"/>
                  <a:pt x="1515" y="2825"/>
                </a:cubicBezTo>
                <a:lnTo>
                  <a:pt x="1515" y="2825"/>
                </a:lnTo>
                <a:cubicBezTo>
                  <a:pt x="1524" y="2829"/>
                  <a:pt x="1534" y="2833"/>
                  <a:pt x="1544" y="2837"/>
                </a:cubicBezTo>
                <a:lnTo>
                  <a:pt x="1544" y="2837"/>
                </a:lnTo>
                <a:cubicBezTo>
                  <a:pt x="1551" y="2840"/>
                  <a:pt x="1558" y="2843"/>
                  <a:pt x="1565" y="2845"/>
                </a:cubicBezTo>
                <a:lnTo>
                  <a:pt x="1565" y="2845"/>
                </a:lnTo>
                <a:cubicBezTo>
                  <a:pt x="1574" y="2849"/>
                  <a:pt x="1583" y="2852"/>
                  <a:pt x="1591" y="2855"/>
                </a:cubicBezTo>
                <a:lnTo>
                  <a:pt x="1591" y="2855"/>
                </a:lnTo>
                <a:cubicBezTo>
                  <a:pt x="1599" y="2858"/>
                  <a:pt x="1607" y="2861"/>
                  <a:pt x="1615" y="2864"/>
                </a:cubicBezTo>
                <a:lnTo>
                  <a:pt x="1615" y="2864"/>
                </a:lnTo>
                <a:cubicBezTo>
                  <a:pt x="1623" y="2868"/>
                  <a:pt x="1631" y="2871"/>
                  <a:pt x="1639" y="2874"/>
                </a:cubicBezTo>
                <a:lnTo>
                  <a:pt x="1639" y="2874"/>
                </a:lnTo>
                <a:cubicBezTo>
                  <a:pt x="1648" y="2877"/>
                  <a:pt x="1655" y="2880"/>
                  <a:pt x="1663" y="2883"/>
                </a:cubicBezTo>
                <a:lnTo>
                  <a:pt x="1663" y="2883"/>
                </a:lnTo>
                <a:cubicBezTo>
                  <a:pt x="1672" y="2886"/>
                  <a:pt x="1680" y="2889"/>
                  <a:pt x="1689" y="2892"/>
                </a:cubicBezTo>
                <a:lnTo>
                  <a:pt x="1689" y="2892"/>
                </a:lnTo>
                <a:cubicBezTo>
                  <a:pt x="1696" y="2895"/>
                  <a:pt x="1705" y="2898"/>
                  <a:pt x="1713" y="2901"/>
                </a:cubicBezTo>
                <a:lnTo>
                  <a:pt x="1713" y="2901"/>
                </a:lnTo>
                <a:cubicBezTo>
                  <a:pt x="1721" y="2904"/>
                  <a:pt x="1730" y="2907"/>
                  <a:pt x="1738" y="2911"/>
                </a:cubicBezTo>
                <a:lnTo>
                  <a:pt x="1738" y="2911"/>
                </a:lnTo>
                <a:cubicBezTo>
                  <a:pt x="1746" y="2913"/>
                  <a:pt x="1754" y="2916"/>
                  <a:pt x="1762" y="2919"/>
                </a:cubicBezTo>
                <a:lnTo>
                  <a:pt x="1762" y="2919"/>
                </a:lnTo>
                <a:cubicBezTo>
                  <a:pt x="1771" y="2922"/>
                  <a:pt x="1780" y="2925"/>
                  <a:pt x="1789" y="2928"/>
                </a:cubicBezTo>
                <a:lnTo>
                  <a:pt x="1789" y="2928"/>
                </a:lnTo>
                <a:cubicBezTo>
                  <a:pt x="1796" y="2931"/>
                  <a:pt x="1804" y="2934"/>
                  <a:pt x="1813" y="2936"/>
                </a:cubicBezTo>
                <a:lnTo>
                  <a:pt x="1813" y="2936"/>
                </a:lnTo>
                <a:cubicBezTo>
                  <a:pt x="1822" y="2940"/>
                  <a:pt x="1830" y="2943"/>
                  <a:pt x="1840" y="2946"/>
                </a:cubicBezTo>
                <a:lnTo>
                  <a:pt x="1840" y="2946"/>
                </a:lnTo>
                <a:cubicBezTo>
                  <a:pt x="1847" y="2949"/>
                  <a:pt x="1855" y="2951"/>
                  <a:pt x="1864" y="2954"/>
                </a:cubicBezTo>
                <a:lnTo>
                  <a:pt x="1864" y="2954"/>
                </a:lnTo>
                <a:cubicBezTo>
                  <a:pt x="1873" y="2958"/>
                  <a:pt x="1883" y="2961"/>
                  <a:pt x="1892" y="2964"/>
                </a:cubicBezTo>
                <a:lnTo>
                  <a:pt x="1892" y="2964"/>
                </a:lnTo>
                <a:cubicBezTo>
                  <a:pt x="1898" y="2966"/>
                  <a:pt x="1905" y="2968"/>
                  <a:pt x="1911" y="2970"/>
                </a:cubicBezTo>
                <a:lnTo>
                  <a:pt x="1911" y="2970"/>
                </a:lnTo>
                <a:cubicBezTo>
                  <a:pt x="1913" y="2971"/>
                  <a:pt x="1914" y="2971"/>
                  <a:pt x="1915" y="2971"/>
                </a:cubicBezTo>
                <a:lnTo>
                  <a:pt x="1915" y="2971"/>
                </a:lnTo>
                <a:cubicBezTo>
                  <a:pt x="1934" y="2978"/>
                  <a:pt x="1953" y="2984"/>
                  <a:pt x="1971" y="2989"/>
                </a:cubicBezTo>
                <a:lnTo>
                  <a:pt x="1971" y="2989"/>
                </a:lnTo>
                <a:cubicBezTo>
                  <a:pt x="1977" y="2992"/>
                  <a:pt x="1983" y="2994"/>
                  <a:pt x="1988" y="2995"/>
                </a:cubicBezTo>
                <a:lnTo>
                  <a:pt x="1988" y="2995"/>
                </a:lnTo>
                <a:cubicBezTo>
                  <a:pt x="2003" y="2999"/>
                  <a:pt x="2016" y="3004"/>
                  <a:pt x="2031" y="3008"/>
                </a:cubicBezTo>
                <a:lnTo>
                  <a:pt x="2031" y="3008"/>
                </a:lnTo>
                <a:cubicBezTo>
                  <a:pt x="2038" y="3011"/>
                  <a:pt x="2044" y="3013"/>
                  <a:pt x="2051" y="3015"/>
                </a:cubicBezTo>
                <a:lnTo>
                  <a:pt x="2051" y="3015"/>
                </a:lnTo>
                <a:cubicBezTo>
                  <a:pt x="2065" y="3019"/>
                  <a:pt x="2079" y="3023"/>
                  <a:pt x="2094" y="3027"/>
                </a:cubicBezTo>
                <a:lnTo>
                  <a:pt x="2094" y="3027"/>
                </a:lnTo>
                <a:cubicBezTo>
                  <a:pt x="2099" y="3030"/>
                  <a:pt x="2106" y="3032"/>
                  <a:pt x="2112" y="3033"/>
                </a:cubicBezTo>
                <a:lnTo>
                  <a:pt x="2112" y="3033"/>
                </a:lnTo>
                <a:cubicBezTo>
                  <a:pt x="2131" y="3039"/>
                  <a:pt x="2151" y="3045"/>
                  <a:pt x="2171" y="3051"/>
                </a:cubicBezTo>
                <a:lnTo>
                  <a:pt x="2171" y="3051"/>
                </a:lnTo>
                <a:cubicBezTo>
                  <a:pt x="2175" y="3052"/>
                  <a:pt x="2178" y="3053"/>
                  <a:pt x="2181" y="3054"/>
                </a:cubicBezTo>
                <a:lnTo>
                  <a:pt x="2181" y="3054"/>
                </a:lnTo>
                <a:cubicBezTo>
                  <a:pt x="2198" y="3059"/>
                  <a:pt x="2216" y="3063"/>
                  <a:pt x="2232" y="3069"/>
                </a:cubicBezTo>
                <a:lnTo>
                  <a:pt x="2232" y="3069"/>
                </a:lnTo>
                <a:cubicBezTo>
                  <a:pt x="2239" y="3070"/>
                  <a:pt x="2246" y="3072"/>
                  <a:pt x="2253" y="3074"/>
                </a:cubicBezTo>
                <a:lnTo>
                  <a:pt x="2253" y="3074"/>
                </a:lnTo>
                <a:cubicBezTo>
                  <a:pt x="2267" y="3078"/>
                  <a:pt x="2281" y="3082"/>
                  <a:pt x="2296" y="3086"/>
                </a:cubicBezTo>
                <a:lnTo>
                  <a:pt x="2296" y="3086"/>
                </a:lnTo>
                <a:cubicBezTo>
                  <a:pt x="2302" y="3088"/>
                  <a:pt x="2310" y="3090"/>
                  <a:pt x="2316" y="3092"/>
                </a:cubicBezTo>
                <a:lnTo>
                  <a:pt x="2316" y="3092"/>
                </a:lnTo>
                <a:cubicBezTo>
                  <a:pt x="2335" y="3097"/>
                  <a:pt x="2353" y="3102"/>
                  <a:pt x="2372" y="3107"/>
                </a:cubicBezTo>
                <a:lnTo>
                  <a:pt x="2372" y="3107"/>
                </a:lnTo>
                <a:cubicBezTo>
                  <a:pt x="2374" y="3107"/>
                  <a:pt x="2377" y="3108"/>
                  <a:pt x="2379" y="3108"/>
                </a:cubicBezTo>
                <a:lnTo>
                  <a:pt x="2379" y="3108"/>
                </a:lnTo>
                <a:cubicBezTo>
                  <a:pt x="2399" y="3115"/>
                  <a:pt x="2421" y="3120"/>
                  <a:pt x="2442" y="3125"/>
                </a:cubicBezTo>
                <a:lnTo>
                  <a:pt x="2442" y="3125"/>
                </a:lnTo>
                <a:cubicBezTo>
                  <a:pt x="2443" y="3126"/>
                  <a:pt x="2446" y="3126"/>
                  <a:pt x="2448" y="3127"/>
                </a:cubicBezTo>
                <a:lnTo>
                  <a:pt x="2448" y="3127"/>
                </a:lnTo>
                <a:cubicBezTo>
                  <a:pt x="2450" y="3127"/>
                  <a:pt x="2452" y="3128"/>
                  <a:pt x="2455" y="3128"/>
                </a:cubicBezTo>
                <a:lnTo>
                  <a:pt x="2455" y="3128"/>
                </a:lnTo>
                <a:cubicBezTo>
                  <a:pt x="2487" y="3137"/>
                  <a:pt x="2520" y="3145"/>
                  <a:pt x="2553" y="3153"/>
                </a:cubicBezTo>
                <a:lnTo>
                  <a:pt x="2553" y="3153"/>
                </a:lnTo>
                <a:cubicBezTo>
                  <a:pt x="2557" y="3154"/>
                  <a:pt x="2561" y="3155"/>
                  <a:pt x="2564" y="3156"/>
                </a:cubicBezTo>
                <a:lnTo>
                  <a:pt x="2564" y="3156"/>
                </a:lnTo>
                <a:cubicBezTo>
                  <a:pt x="2597" y="3164"/>
                  <a:pt x="2631" y="3171"/>
                  <a:pt x="2664" y="3179"/>
                </a:cubicBezTo>
                <a:lnTo>
                  <a:pt x="2664" y="3179"/>
                </a:lnTo>
                <a:cubicBezTo>
                  <a:pt x="2668" y="3180"/>
                  <a:pt x="2673" y="3181"/>
                  <a:pt x="2677" y="3182"/>
                </a:cubicBezTo>
                <a:lnTo>
                  <a:pt x="2677" y="3182"/>
                </a:lnTo>
                <a:cubicBezTo>
                  <a:pt x="2710" y="3190"/>
                  <a:pt x="2743" y="3197"/>
                  <a:pt x="2777" y="3205"/>
                </a:cubicBezTo>
                <a:lnTo>
                  <a:pt x="2777" y="3205"/>
                </a:lnTo>
                <a:cubicBezTo>
                  <a:pt x="2781" y="3206"/>
                  <a:pt x="2786" y="3207"/>
                  <a:pt x="2791" y="3208"/>
                </a:cubicBezTo>
                <a:lnTo>
                  <a:pt x="2791" y="3208"/>
                </a:lnTo>
                <a:cubicBezTo>
                  <a:pt x="2824" y="3215"/>
                  <a:pt x="2857" y="3222"/>
                  <a:pt x="2892" y="3229"/>
                </a:cubicBezTo>
                <a:lnTo>
                  <a:pt x="2892" y="3229"/>
                </a:lnTo>
                <a:cubicBezTo>
                  <a:pt x="2893" y="3229"/>
                  <a:pt x="2896" y="3230"/>
                  <a:pt x="2897" y="3231"/>
                </a:cubicBezTo>
                <a:lnTo>
                  <a:pt x="2897" y="3231"/>
                </a:lnTo>
                <a:cubicBezTo>
                  <a:pt x="2901" y="3231"/>
                  <a:pt x="2904" y="3232"/>
                  <a:pt x="2907" y="3233"/>
                </a:cubicBezTo>
                <a:lnTo>
                  <a:pt x="2907" y="3233"/>
                </a:lnTo>
                <a:cubicBezTo>
                  <a:pt x="2938" y="3238"/>
                  <a:pt x="2968" y="3245"/>
                  <a:pt x="2999" y="3251"/>
                </a:cubicBezTo>
                <a:lnTo>
                  <a:pt x="2999" y="3251"/>
                </a:lnTo>
                <a:cubicBezTo>
                  <a:pt x="3001" y="3251"/>
                  <a:pt x="3003" y="3252"/>
                  <a:pt x="3004" y="3252"/>
                </a:cubicBezTo>
                <a:lnTo>
                  <a:pt x="3004" y="3252"/>
                </a:lnTo>
                <a:cubicBezTo>
                  <a:pt x="3035" y="3258"/>
                  <a:pt x="3066" y="3264"/>
                  <a:pt x="3097" y="3269"/>
                </a:cubicBezTo>
                <a:lnTo>
                  <a:pt x="3097" y="3269"/>
                </a:lnTo>
                <a:cubicBezTo>
                  <a:pt x="3100" y="3270"/>
                  <a:pt x="3104" y="3271"/>
                  <a:pt x="3108" y="3272"/>
                </a:cubicBezTo>
                <a:lnTo>
                  <a:pt x="3108" y="3272"/>
                </a:lnTo>
                <a:cubicBezTo>
                  <a:pt x="3139" y="3277"/>
                  <a:pt x="3169" y="3283"/>
                  <a:pt x="3200" y="3288"/>
                </a:cubicBezTo>
                <a:lnTo>
                  <a:pt x="3200" y="3288"/>
                </a:lnTo>
                <a:cubicBezTo>
                  <a:pt x="3206" y="3289"/>
                  <a:pt x="3212" y="3291"/>
                  <a:pt x="3218" y="3292"/>
                </a:cubicBezTo>
                <a:lnTo>
                  <a:pt x="3218" y="3292"/>
                </a:lnTo>
                <a:cubicBezTo>
                  <a:pt x="3248" y="3297"/>
                  <a:pt x="3278" y="3302"/>
                  <a:pt x="3309" y="3307"/>
                </a:cubicBezTo>
                <a:lnTo>
                  <a:pt x="3309" y="3307"/>
                </a:lnTo>
                <a:cubicBezTo>
                  <a:pt x="3311" y="3308"/>
                  <a:pt x="3314" y="3308"/>
                  <a:pt x="3317" y="3308"/>
                </a:cubicBezTo>
                <a:lnTo>
                  <a:pt x="3317" y="3308"/>
                </a:lnTo>
                <a:cubicBezTo>
                  <a:pt x="3321" y="3309"/>
                  <a:pt x="3325" y="3310"/>
                  <a:pt x="3329" y="3311"/>
                </a:cubicBezTo>
                <a:lnTo>
                  <a:pt x="3329" y="3311"/>
                </a:lnTo>
                <a:cubicBezTo>
                  <a:pt x="3356" y="3315"/>
                  <a:pt x="3384" y="3319"/>
                  <a:pt x="3411" y="3324"/>
                </a:cubicBezTo>
                <a:lnTo>
                  <a:pt x="3411" y="3324"/>
                </a:lnTo>
                <a:cubicBezTo>
                  <a:pt x="3414" y="3324"/>
                  <a:pt x="3415" y="3325"/>
                  <a:pt x="3417" y="3325"/>
                </a:cubicBezTo>
                <a:lnTo>
                  <a:pt x="3417" y="3325"/>
                </a:lnTo>
                <a:cubicBezTo>
                  <a:pt x="3447" y="3329"/>
                  <a:pt x="3475" y="3334"/>
                  <a:pt x="3505" y="3338"/>
                </a:cubicBezTo>
                <a:lnTo>
                  <a:pt x="3505" y="3338"/>
                </a:lnTo>
                <a:cubicBezTo>
                  <a:pt x="3511" y="3339"/>
                  <a:pt x="3518" y="3340"/>
                  <a:pt x="3525" y="3341"/>
                </a:cubicBezTo>
                <a:lnTo>
                  <a:pt x="3525" y="3341"/>
                </a:lnTo>
                <a:cubicBezTo>
                  <a:pt x="3554" y="3346"/>
                  <a:pt x="3583" y="3350"/>
                  <a:pt x="3612" y="3354"/>
                </a:cubicBezTo>
                <a:lnTo>
                  <a:pt x="3612" y="3354"/>
                </a:lnTo>
                <a:cubicBezTo>
                  <a:pt x="3617" y="3355"/>
                  <a:pt x="3623" y="3355"/>
                  <a:pt x="3627" y="3357"/>
                </a:cubicBezTo>
                <a:lnTo>
                  <a:pt x="3627" y="3357"/>
                </a:lnTo>
                <a:cubicBezTo>
                  <a:pt x="3656" y="3360"/>
                  <a:pt x="3685" y="3364"/>
                  <a:pt x="3713" y="3368"/>
                </a:cubicBezTo>
                <a:lnTo>
                  <a:pt x="3713" y="3368"/>
                </a:lnTo>
                <a:cubicBezTo>
                  <a:pt x="3716" y="3368"/>
                  <a:pt x="3718" y="3369"/>
                  <a:pt x="3720" y="3369"/>
                </a:cubicBezTo>
                <a:lnTo>
                  <a:pt x="3720" y="3369"/>
                </a:lnTo>
                <a:cubicBezTo>
                  <a:pt x="3721" y="3369"/>
                  <a:pt x="3722" y="3369"/>
                  <a:pt x="3723" y="3369"/>
                </a:cubicBezTo>
                <a:lnTo>
                  <a:pt x="3723" y="3369"/>
                </a:lnTo>
                <a:cubicBezTo>
                  <a:pt x="3751" y="3373"/>
                  <a:pt x="3780" y="3377"/>
                  <a:pt x="3809" y="3380"/>
                </a:cubicBezTo>
                <a:lnTo>
                  <a:pt x="3809" y="3380"/>
                </a:lnTo>
                <a:cubicBezTo>
                  <a:pt x="3816" y="3381"/>
                  <a:pt x="3823" y="3382"/>
                  <a:pt x="3829" y="3383"/>
                </a:cubicBezTo>
                <a:lnTo>
                  <a:pt x="3829" y="3383"/>
                </a:lnTo>
                <a:cubicBezTo>
                  <a:pt x="3857" y="3387"/>
                  <a:pt x="3884" y="3389"/>
                  <a:pt x="3911" y="3393"/>
                </a:cubicBezTo>
                <a:lnTo>
                  <a:pt x="3911" y="3393"/>
                </a:lnTo>
                <a:cubicBezTo>
                  <a:pt x="3914" y="3393"/>
                  <a:pt x="3916" y="3393"/>
                  <a:pt x="3918" y="3393"/>
                </a:cubicBezTo>
                <a:lnTo>
                  <a:pt x="3918" y="3393"/>
                </a:lnTo>
                <a:cubicBezTo>
                  <a:pt x="3947" y="3397"/>
                  <a:pt x="3976" y="3400"/>
                  <a:pt x="4006" y="3403"/>
                </a:cubicBezTo>
                <a:lnTo>
                  <a:pt x="4006" y="3403"/>
                </a:lnTo>
                <a:cubicBezTo>
                  <a:pt x="4013" y="3405"/>
                  <a:pt x="4020" y="3405"/>
                  <a:pt x="4028" y="3406"/>
                </a:cubicBezTo>
                <a:lnTo>
                  <a:pt x="4028" y="3406"/>
                </a:lnTo>
                <a:cubicBezTo>
                  <a:pt x="4057" y="3409"/>
                  <a:pt x="4086" y="3412"/>
                  <a:pt x="4116" y="3415"/>
                </a:cubicBezTo>
                <a:lnTo>
                  <a:pt x="4116" y="3415"/>
                </a:lnTo>
                <a:lnTo>
                  <a:pt x="4117" y="3415"/>
                </a:lnTo>
                <a:lnTo>
                  <a:pt x="4117" y="3415"/>
                </a:lnTo>
                <a:cubicBezTo>
                  <a:pt x="4117" y="3415"/>
                  <a:pt x="4117" y="3415"/>
                  <a:pt x="4118" y="3415"/>
                </a:cubicBezTo>
                <a:lnTo>
                  <a:pt x="4118" y="3415"/>
                </a:lnTo>
                <a:cubicBezTo>
                  <a:pt x="4183" y="3422"/>
                  <a:pt x="4248" y="3428"/>
                  <a:pt x="4314" y="3434"/>
                </a:cubicBezTo>
                <a:lnTo>
                  <a:pt x="4315" y="3434"/>
                </a:lnTo>
                <a:lnTo>
                  <a:pt x="4315" y="3434"/>
                </a:lnTo>
                <a:cubicBezTo>
                  <a:pt x="4446" y="3446"/>
                  <a:pt x="4579" y="3455"/>
                  <a:pt x="4714" y="3463"/>
                </a:cubicBezTo>
                <a:lnTo>
                  <a:pt x="4715" y="3463"/>
                </a:lnTo>
                <a:lnTo>
                  <a:pt x="4715" y="3463"/>
                </a:lnTo>
                <a:cubicBezTo>
                  <a:pt x="4782" y="3467"/>
                  <a:pt x="4849" y="3470"/>
                  <a:pt x="4916" y="3473"/>
                </a:cubicBezTo>
                <a:lnTo>
                  <a:pt x="4916" y="3473"/>
                </a:lnTo>
                <a:cubicBezTo>
                  <a:pt x="4918" y="3473"/>
                  <a:pt x="4918" y="3474"/>
                  <a:pt x="4919" y="3474"/>
                </a:cubicBezTo>
                <a:lnTo>
                  <a:pt x="4919" y="3474"/>
                </a:lnTo>
                <a:cubicBezTo>
                  <a:pt x="4950" y="3475"/>
                  <a:pt x="4982" y="3476"/>
                  <a:pt x="5014" y="3478"/>
                </a:cubicBezTo>
                <a:lnTo>
                  <a:pt x="5014" y="3478"/>
                </a:lnTo>
                <a:cubicBezTo>
                  <a:pt x="5021" y="3478"/>
                  <a:pt x="5027" y="3478"/>
                  <a:pt x="5034" y="3479"/>
                </a:cubicBezTo>
                <a:lnTo>
                  <a:pt x="5034" y="3479"/>
                </a:lnTo>
                <a:cubicBezTo>
                  <a:pt x="5065" y="3479"/>
                  <a:pt x="5097" y="3480"/>
                  <a:pt x="5128" y="3481"/>
                </a:cubicBezTo>
                <a:lnTo>
                  <a:pt x="5128" y="3481"/>
                </a:lnTo>
                <a:lnTo>
                  <a:pt x="5129" y="3481"/>
                </a:lnTo>
                <a:lnTo>
                  <a:pt x="5129" y="3481"/>
                </a:lnTo>
                <a:cubicBezTo>
                  <a:pt x="5161" y="3483"/>
                  <a:pt x="5193" y="3483"/>
                  <a:pt x="5225" y="3484"/>
                </a:cubicBezTo>
                <a:lnTo>
                  <a:pt x="5225" y="3484"/>
                </a:lnTo>
                <a:cubicBezTo>
                  <a:pt x="5232" y="3484"/>
                  <a:pt x="5239" y="3484"/>
                  <a:pt x="5245" y="3484"/>
                </a:cubicBezTo>
                <a:lnTo>
                  <a:pt x="5245" y="3484"/>
                </a:lnTo>
                <a:cubicBezTo>
                  <a:pt x="5301" y="3486"/>
                  <a:pt x="5357" y="3487"/>
                  <a:pt x="5413" y="3488"/>
                </a:cubicBezTo>
                <a:lnTo>
                  <a:pt x="5413" y="3488"/>
                </a:lnTo>
                <a:cubicBezTo>
                  <a:pt x="5474" y="3489"/>
                  <a:pt x="5534" y="3489"/>
                  <a:pt x="5593" y="3489"/>
                </a:cubicBezTo>
                <a:lnTo>
                  <a:pt x="5606" y="3489"/>
                </a:lnTo>
                <a:lnTo>
                  <a:pt x="5606" y="3489"/>
                </a:lnTo>
                <a:cubicBezTo>
                  <a:pt x="5666" y="3489"/>
                  <a:pt x="5726" y="3489"/>
                  <a:pt x="5785" y="3488"/>
                </a:cubicBezTo>
                <a:lnTo>
                  <a:pt x="5786" y="3488"/>
                </a:lnTo>
                <a:lnTo>
                  <a:pt x="5786" y="3488"/>
                </a:lnTo>
                <a:cubicBezTo>
                  <a:pt x="5787" y="3488"/>
                  <a:pt x="5787" y="3488"/>
                  <a:pt x="5788" y="3488"/>
                </a:cubicBezTo>
                <a:lnTo>
                  <a:pt x="5788" y="3488"/>
                </a:lnTo>
                <a:cubicBezTo>
                  <a:pt x="5824" y="3488"/>
                  <a:pt x="5858" y="3487"/>
                  <a:pt x="5893" y="3486"/>
                </a:cubicBezTo>
                <a:lnTo>
                  <a:pt x="5893" y="3486"/>
                </a:lnTo>
                <a:cubicBezTo>
                  <a:pt x="5899" y="3486"/>
                  <a:pt x="5905" y="3486"/>
                  <a:pt x="5911" y="3486"/>
                </a:cubicBezTo>
                <a:lnTo>
                  <a:pt x="5911" y="3486"/>
                </a:lnTo>
                <a:cubicBezTo>
                  <a:pt x="5945" y="3485"/>
                  <a:pt x="5980" y="3484"/>
                  <a:pt x="6014" y="3483"/>
                </a:cubicBezTo>
                <a:lnTo>
                  <a:pt x="6014" y="3483"/>
                </a:lnTo>
                <a:cubicBezTo>
                  <a:pt x="6021" y="3483"/>
                  <a:pt x="6027" y="3483"/>
                  <a:pt x="6033" y="3483"/>
                </a:cubicBezTo>
                <a:lnTo>
                  <a:pt x="6033" y="3483"/>
                </a:lnTo>
                <a:cubicBezTo>
                  <a:pt x="6067" y="3481"/>
                  <a:pt x="6101" y="3480"/>
                  <a:pt x="6135" y="3479"/>
                </a:cubicBezTo>
                <a:lnTo>
                  <a:pt x="6135" y="3479"/>
                </a:lnTo>
                <a:cubicBezTo>
                  <a:pt x="6137" y="3479"/>
                  <a:pt x="6138" y="3479"/>
                  <a:pt x="6140" y="3479"/>
                </a:cubicBezTo>
                <a:lnTo>
                  <a:pt x="6140" y="3479"/>
                </a:lnTo>
                <a:cubicBezTo>
                  <a:pt x="6175" y="3478"/>
                  <a:pt x="6210" y="3477"/>
                  <a:pt x="6245" y="3475"/>
                </a:cubicBezTo>
                <a:lnTo>
                  <a:pt x="6245" y="3475"/>
                </a:lnTo>
                <a:cubicBezTo>
                  <a:pt x="6249" y="3475"/>
                  <a:pt x="6252" y="3475"/>
                  <a:pt x="6255" y="3474"/>
                </a:cubicBezTo>
                <a:lnTo>
                  <a:pt x="6255" y="3474"/>
                </a:lnTo>
                <a:cubicBezTo>
                  <a:pt x="6258" y="3474"/>
                  <a:pt x="6261" y="3474"/>
                  <a:pt x="6264" y="3474"/>
                </a:cubicBezTo>
                <a:lnTo>
                  <a:pt x="6264" y="3474"/>
                </a:lnTo>
                <a:cubicBezTo>
                  <a:pt x="6302" y="3473"/>
                  <a:pt x="6340" y="3471"/>
                  <a:pt x="6379" y="3469"/>
                </a:cubicBezTo>
                <a:lnTo>
                  <a:pt x="6379" y="3469"/>
                </a:lnTo>
                <a:cubicBezTo>
                  <a:pt x="6385" y="3469"/>
                  <a:pt x="6390" y="3468"/>
                  <a:pt x="6396" y="3468"/>
                </a:cubicBezTo>
                <a:lnTo>
                  <a:pt x="6396" y="3468"/>
                </a:lnTo>
                <a:cubicBezTo>
                  <a:pt x="6435" y="3466"/>
                  <a:pt x="6473" y="3464"/>
                  <a:pt x="6511" y="3462"/>
                </a:cubicBezTo>
                <a:lnTo>
                  <a:pt x="6511" y="3462"/>
                </a:lnTo>
                <a:cubicBezTo>
                  <a:pt x="6516" y="3461"/>
                  <a:pt x="6520" y="3461"/>
                  <a:pt x="6524" y="3460"/>
                </a:cubicBezTo>
                <a:lnTo>
                  <a:pt x="6524" y="3460"/>
                </a:lnTo>
                <a:cubicBezTo>
                  <a:pt x="6606" y="3456"/>
                  <a:pt x="6688" y="3450"/>
                  <a:pt x="6769" y="3443"/>
                </a:cubicBezTo>
                <a:lnTo>
                  <a:pt x="6769" y="3443"/>
                </a:lnTo>
                <a:cubicBezTo>
                  <a:pt x="6770" y="3443"/>
                  <a:pt x="6772" y="3443"/>
                  <a:pt x="6772" y="3443"/>
                </a:cubicBezTo>
                <a:lnTo>
                  <a:pt x="6772" y="3443"/>
                </a:lnTo>
                <a:cubicBezTo>
                  <a:pt x="6773" y="3443"/>
                  <a:pt x="6774" y="3443"/>
                  <a:pt x="6775" y="3443"/>
                </a:cubicBezTo>
                <a:lnTo>
                  <a:pt x="6775" y="3443"/>
                </a:lnTo>
                <a:cubicBezTo>
                  <a:pt x="6828" y="3439"/>
                  <a:pt x="6881" y="3435"/>
                  <a:pt x="6934" y="3430"/>
                </a:cubicBezTo>
                <a:lnTo>
                  <a:pt x="6934" y="3430"/>
                </a:lnTo>
                <a:cubicBezTo>
                  <a:pt x="6936" y="3429"/>
                  <a:pt x="6940" y="3429"/>
                  <a:pt x="6943" y="3429"/>
                </a:cubicBezTo>
                <a:lnTo>
                  <a:pt x="6943" y="3429"/>
                </a:lnTo>
                <a:cubicBezTo>
                  <a:pt x="6994" y="3425"/>
                  <a:pt x="7044" y="3419"/>
                  <a:pt x="7094" y="3415"/>
                </a:cubicBezTo>
                <a:lnTo>
                  <a:pt x="7094" y="3415"/>
                </a:lnTo>
                <a:cubicBezTo>
                  <a:pt x="7098" y="3414"/>
                  <a:pt x="7102" y="3413"/>
                  <a:pt x="7106" y="3413"/>
                </a:cubicBezTo>
                <a:lnTo>
                  <a:pt x="7106" y="3413"/>
                </a:lnTo>
                <a:cubicBezTo>
                  <a:pt x="7211" y="3403"/>
                  <a:pt x="7315" y="3390"/>
                  <a:pt x="7418" y="3378"/>
                </a:cubicBezTo>
                <a:lnTo>
                  <a:pt x="7418" y="3378"/>
                </a:lnTo>
                <a:cubicBezTo>
                  <a:pt x="7419" y="3378"/>
                  <a:pt x="7421" y="3378"/>
                  <a:pt x="7422" y="3378"/>
                </a:cubicBezTo>
                <a:lnTo>
                  <a:pt x="7422" y="3378"/>
                </a:lnTo>
                <a:cubicBezTo>
                  <a:pt x="7425" y="3377"/>
                  <a:pt x="7429" y="3377"/>
                  <a:pt x="7432" y="3376"/>
                </a:cubicBezTo>
                <a:lnTo>
                  <a:pt x="7432" y="3376"/>
                </a:lnTo>
                <a:cubicBezTo>
                  <a:pt x="7456" y="3373"/>
                  <a:pt x="7480" y="3370"/>
                  <a:pt x="7503" y="3367"/>
                </a:cubicBezTo>
                <a:lnTo>
                  <a:pt x="7503" y="3367"/>
                </a:lnTo>
                <a:cubicBezTo>
                  <a:pt x="7508" y="3367"/>
                  <a:pt x="7513" y="3365"/>
                  <a:pt x="7519" y="3365"/>
                </a:cubicBezTo>
                <a:lnTo>
                  <a:pt x="7519" y="3365"/>
                </a:lnTo>
                <a:cubicBezTo>
                  <a:pt x="7547" y="3361"/>
                  <a:pt x="7575" y="3357"/>
                  <a:pt x="7603" y="3353"/>
                </a:cubicBezTo>
                <a:lnTo>
                  <a:pt x="7603" y="3353"/>
                </a:lnTo>
                <a:cubicBezTo>
                  <a:pt x="7605" y="3353"/>
                  <a:pt x="7607" y="3353"/>
                  <a:pt x="7610" y="3352"/>
                </a:cubicBezTo>
                <a:lnTo>
                  <a:pt x="7610" y="3352"/>
                </a:lnTo>
                <a:cubicBezTo>
                  <a:pt x="7635" y="3349"/>
                  <a:pt x="7660" y="3345"/>
                  <a:pt x="7685" y="3342"/>
                </a:cubicBezTo>
                <a:lnTo>
                  <a:pt x="7685" y="3342"/>
                </a:lnTo>
                <a:cubicBezTo>
                  <a:pt x="7692" y="3340"/>
                  <a:pt x="7698" y="3340"/>
                  <a:pt x="7705" y="3339"/>
                </a:cubicBezTo>
                <a:lnTo>
                  <a:pt x="7705" y="3339"/>
                </a:lnTo>
                <a:cubicBezTo>
                  <a:pt x="7729" y="3335"/>
                  <a:pt x="7752" y="3332"/>
                  <a:pt x="7776" y="3328"/>
                </a:cubicBezTo>
                <a:lnTo>
                  <a:pt x="7776" y="3328"/>
                </a:lnTo>
                <a:cubicBezTo>
                  <a:pt x="7780" y="3328"/>
                  <a:pt x="7784" y="3327"/>
                  <a:pt x="7787" y="3327"/>
                </a:cubicBezTo>
                <a:lnTo>
                  <a:pt x="7787" y="3327"/>
                </a:lnTo>
                <a:cubicBezTo>
                  <a:pt x="7814" y="3322"/>
                  <a:pt x="7841" y="3318"/>
                  <a:pt x="7869" y="3314"/>
                </a:cubicBezTo>
                <a:lnTo>
                  <a:pt x="7869" y="3314"/>
                </a:lnTo>
                <a:cubicBezTo>
                  <a:pt x="7873" y="3313"/>
                  <a:pt x="7879" y="3312"/>
                  <a:pt x="7884" y="3311"/>
                </a:cubicBezTo>
                <a:lnTo>
                  <a:pt x="7884" y="3311"/>
                </a:lnTo>
                <a:cubicBezTo>
                  <a:pt x="7906" y="3308"/>
                  <a:pt x="7928" y="3304"/>
                  <a:pt x="7950" y="3300"/>
                </a:cubicBezTo>
                <a:lnTo>
                  <a:pt x="7950" y="3300"/>
                </a:lnTo>
                <a:cubicBezTo>
                  <a:pt x="7957" y="3299"/>
                  <a:pt x="7963" y="3298"/>
                  <a:pt x="7970" y="3297"/>
                </a:cubicBezTo>
                <a:lnTo>
                  <a:pt x="7970" y="3297"/>
                </a:lnTo>
                <a:cubicBezTo>
                  <a:pt x="8023" y="3288"/>
                  <a:pt x="8076" y="3278"/>
                  <a:pt x="8128" y="3269"/>
                </a:cubicBezTo>
                <a:lnTo>
                  <a:pt x="8128" y="3269"/>
                </a:lnTo>
                <a:cubicBezTo>
                  <a:pt x="8135" y="3268"/>
                  <a:pt x="8140" y="3267"/>
                  <a:pt x="8147" y="3266"/>
                </a:cubicBezTo>
                <a:lnTo>
                  <a:pt x="8147" y="3266"/>
                </a:lnTo>
                <a:cubicBezTo>
                  <a:pt x="8168" y="3261"/>
                  <a:pt x="8189" y="3258"/>
                  <a:pt x="8210" y="3254"/>
                </a:cubicBezTo>
                <a:lnTo>
                  <a:pt x="8210" y="3254"/>
                </a:lnTo>
                <a:cubicBezTo>
                  <a:pt x="8216" y="3252"/>
                  <a:pt x="8222" y="3251"/>
                  <a:pt x="8228" y="3250"/>
                </a:cubicBezTo>
                <a:lnTo>
                  <a:pt x="8228" y="3250"/>
                </a:lnTo>
                <a:cubicBezTo>
                  <a:pt x="8253" y="3246"/>
                  <a:pt x="8279" y="3240"/>
                  <a:pt x="8305" y="3236"/>
                </a:cubicBezTo>
                <a:lnTo>
                  <a:pt x="8305" y="3236"/>
                </a:lnTo>
                <a:cubicBezTo>
                  <a:pt x="8308" y="3235"/>
                  <a:pt x="8310" y="3234"/>
                  <a:pt x="8313" y="3234"/>
                </a:cubicBezTo>
                <a:lnTo>
                  <a:pt x="8313" y="3234"/>
                </a:lnTo>
                <a:cubicBezTo>
                  <a:pt x="8336" y="3229"/>
                  <a:pt x="8359" y="3224"/>
                  <a:pt x="8381" y="3219"/>
                </a:cubicBezTo>
                <a:lnTo>
                  <a:pt x="8381" y="3219"/>
                </a:lnTo>
                <a:cubicBezTo>
                  <a:pt x="8389" y="3218"/>
                  <a:pt x="8395" y="3217"/>
                  <a:pt x="8401" y="3216"/>
                </a:cubicBezTo>
                <a:lnTo>
                  <a:pt x="8401" y="3216"/>
                </a:lnTo>
                <a:cubicBezTo>
                  <a:pt x="8422" y="3211"/>
                  <a:pt x="8444" y="3207"/>
                  <a:pt x="8465" y="3202"/>
                </a:cubicBezTo>
                <a:lnTo>
                  <a:pt x="8465" y="3202"/>
                </a:lnTo>
                <a:cubicBezTo>
                  <a:pt x="8470" y="3201"/>
                  <a:pt x="8474" y="3200"/>
                  <a:pt x="8478" y="3199"/>
                </a:cubicBezTo>
                <a:lnTo>
                  <a:pt x="8478" y="3199"/>
                </a:lnTo>
                <a:cubicBezTo>
                  <a:pt x="8503" y="3194"/>
                  <a:pt x="8528" y="3188"/>
                  <a:pt x="8553" y="3183"/>
                </a:cubicBezTo>
                <a:lnTo>
                  <a:pt x="8553" y="3183"/>
                </a:lnTo>
                <a:cubicBezTo>
                  <a:pt x="8558" y="3182"/>
                  <a:pt x="8563" y="3181"/>
                  <a:pt x="8568" y="3180"/>
                </a:cubicBezTo>
                <a:lnTo>
                  <a:pt x="8568" y="3180"/>
                </a:lnTo>
                <a:cubicBezTo>
                  <a:pt x="8589" y="3175"/>
                  <a:pt x="8609" y="3170"/>
                  <a:pt x="8629" y="3166"/>
                </a:cubicBezTo>
                <a:lnTo>
                  <a:pt x="8629" y="3166"/>
                </a:lnTo>
                <a:cubicBezTo>
                  <a:pt x="8635" y="3164"/>
                  <a:pt x="8642" y="3163"/>
                  <a:pt x="8647" y="3161"/>
                </a:cubicBezTo>
                <a:lnTo>
                  <a:pt x="8647" y="3161"/>
                </a:lnTo>
                <a:cubicBezTo>
                  <a:pt x="8672" y="3156"/>
                  <a:pt x="8696" y="3150"/>
                  <a:pt x="8720" y="3144"/>
                </a:cubicBezTo>
                <a:lnTo>
                  <a:pt x="8720" y="3144"/>
                </a:lnTo>
                <a:cubicBezTo>
                  <a:pt x="8720" y="3144"/>
                  <a:pt x="8720" y="3144"/>
                  <a:pt x="8721" y="3144"/>
                </a:cubicBezTo>
                <a:lnTo>
                  <a:pt x="8721" y="3144"/>
                </a:lnTo>
                <a:cubicBezTo>
                  <a:pt x="8746" y="3138"/>
                  <a:pt x="8770" y="3133"/>
                  <a:pt x="8794" y="3126"/>
                </a:cubicBezTo>
                <a:lnTo>
                  <a:pt x="8794" y="3126"/>
                </a:lnTo>
                <a:cubicBezTo>
                  <a:pt x="8800" y="3125"/>
                  <a:pt x="8806" y="3123"/>
                  <a:pt x="8812" y="3122"/>
                </a:cubicBezTo>
                <a:lnTo>
                  <a:pt x="8812" y="3122"/>
                </a:lnTo>
                <a:cubicBezTo>
                  <a:pt x="8831" y="3117"/>
                  <a:pt x="8850" y="3112"/>
                  <a:pt x="8869" y="3107"/>
                </a:cubicBezTo>
                <a:lnTo>
                  <a:pt x="8869" y="3107"/>
                </a:lnTo>
                <a:cubicBezTo>
                  <a:pt x="8875" y="3106"/>
                  <a:pt x="8880" y="3105"/>
                  <a:pt x="8886" y="3103"/>
                </a:cubicBezTo>
                <a:lnTo>
                  <a:pt x="8886" y="3103"/>
                </a:lnTo>
                <a:cubicBezTo>
                  <a:pt x="8910" y="3097"/>
                  <a:pt x="8934" y="3090"/>
                  <a:pt x="8958" y="3085"/>
                </a:cubicBezTo>
                <a:lnTo>
                  <a:pt x="8958" y="3085"/>
                </a:lnTo>
                <a:cubicBezTo>
                  <a:pt x="8960" y="3084"/>
                  <a:pt x="8962" y="3083"/>
                  <a:pt x="8964" y="3083"/>
                </a:cubicBezTo>
                <a:lnTo>
                  <a:pt x="8964" y="3083"/>
                </a:lnTo>
                <a:cubicBezTo>
                  <a:pt x="8985" y="3077"/>
                  <a:pt x="9007" y="3071"/>
                  <a:pt x="9028" y="3065"/>
                </a:cubicBezTo>
                <a:lnTo>
                  <a:pt x="9028" y="3065"/>
                </a:lnTo>
                <a:cubicBezTo>
                  <a:pt x="9034" y="3063"/>
                  <a:pt x="9040" y="3062"/>
                  <a:pt x="9046" y="3060"/>
                </a:cubicBezTo>
                <a:lnTo>
                  <a:pt x="9046" y="3060"/>
                </a:lnTo>
                <a:cubicBezTo>
                  <a:pt x="9066" y="3055"/>
                  <a:pt x="9085" y="3049"/>
                  <a:pt x="9104" y="3044"/>
                </a:cubicBezTo>
                <a:lnTo>
                  <a:pt x="9104" y="3044"/>
                </a:lnTo>
                <a:cubicBezTo>
                  <a:pt x="9108" y="3043"/>
                  <a:pt x="9112" y="3042"/>
                  <a:pt x="9116" y="3040"/>
                </a:cubicBezTo>
                <a:lnTo>
                  <a:pt x="9116" y="3040"/>
                </a:lnTo>
                <a:cubicBezTo>
                  <a:pt x="9140" y="3034"/>
                  <a:pt x="9162" y="3027"/>
                  <a:pt x="9185" y="3021"/>
                </a:cubicBezTo>
                <a:lnTo>
                  <a:pt x="9185" y="3021"/>
                </a:lnTo>
                <a:cubicBezTo>
                  <a:pt x="9190" y="3019"/>
                  <a:pt x="9194" y="3018"/>
                  <a:pt x="9198" y="3017"/>
                </a:cubicBezTo>
                <a:lnTo>
                  <a:pt x="9198" y="3017"/>
                </a:lnTo>
                <a:cubicBezTo>
                  <a:pt x="9217" y="3011"/>
                  <a:pt x="9235" y="3006"/>
                  <a:pt x="9254" y="3000"/>
                </a:cubicBezTo>
                <a:lnTo>
                  <a:pt x="9254" y="3000"/>
                </a:lnTo>
                <a:cubicBezTo>
                  <a:pt x="9260" y="2998"/>
                  <a:pt x="9266" y="2996"/>
                  <a:pt x="9271" y="2995"/>
                </a:cubicBezTo>
                <a:lnTo>
                  <a:pt x="9271" y="2995"/>
                </a:lnTo>
                <a:cubicBezTo>
                  <a:pt x="9293" y="2988"/>
                  <a:pt x="9314" y="2982"/>
                  <a:pt x="9335" y="2975"/>
                </a:cubicBezTo>
                <a:lnTo>
                  <a:pt x="9335" y="2975"/>
                </a:lnTo>
                <a:cubicBezTo>
                  <a:pt x="9336" y="2975"/>
                  <a:pt x="9337" y="2975"/>
                  <a:pt x="9338" y="2974"/>
                </a:cubicBezTo>
                <a:lnTo>
                  <a:pt x="9338" y="2974"/>
                </a:lnTo>
                <a:cubicBezTo>
                  <a:pt x="9361" y="2967"/>
                  <a:pt x="9382" y="2960"/>
                  <a:pt x="9404" y="2953"/>
                </a:cubicBezTo>
                <a:lnTo>
                  <a:pt x="9404" y="2953"/>
                </a:lnTo>
                <a:cubicBezTo>
                  <a:pt x="9410" y="2951"/>
                  <a:pt x="9415" y="2949"/>
                  <a:pt x="9420" y="2948"/>
                </a:cubicBezTo>
                <a:lnTo>
                  <a:pt x="9420" y="2948"/>
                </a:lnTo>
                <a:cubicBezTo>
                  <a:pt x="9438" y="2942"/>
                  <a:pt x="9455" y="2936"/>
                  <a:pt x="9473" y="2931"/>
                </a:cubicBezTo>
                <a:lnTo>
                  <a:pt x="9473" y="2931"/>
                </a:lnTo>
                <a:cubicBezTo>
                  <a:pt x="9477" y="2929"/>
                  <a:pt x="9483" y="2927"/>
                  <a:pt x="9488" y="2925"/>
                </a:cubicBezTo>
                <a:lnTo>
                  <a:pt x="9488" y="2925"/>
                </a:lnTo>
                <a:cubicBezTo>
                  <a:pt x="9510" y="2918"/>
                  <a:pt x="9531" y="2911"/>
                  <a:pt x="9552" y="2904"/>
                </a:cubicBezTo>
                <a:lnTo>
                  <a:pt x="9552" y="2904"/>
                </a:lnTo>
                <a:cubicBezTo>
                  <a:pt x="9554" y="2903"/>
                  <a:pt x="9555" y="2902"/>
                  <a:pt x="9557" y="2902"/>
                </a:cubicBezTo>
                <a:lnTo>
                  <a:pt x="9557" y="2902"/>
                </a:lnTo>
                <a:cubicBezTo>
                  <a:pt x="9577" y="2895"/>
                  <a:pt x="9596" y="2888"/>
                  <a:pt x="9615" y="2881"/>
                </a:cubicBezTo>
                <a:lnTo>
                  <a:pt x="9615" y="2881"/>
                </a:lnTo>
                <a:cubicBezTo>
                  <a:pt x="9621" y="2880"/>
                  <a:pt x="9626" y="2878"/>
                  <a:pt x="9632" y="2875"/>
                </a:cubicBezTo>
                <a:lnTo>
                  <a:pt x="9632" y="2875"/>
                </a:lnTo>
                <a:cubicBezTo>
                  <a:pt x="9649" y="2870"/>
                  <a:pt x="9666" y="2863"/>
                  <a:pt x="9684" y="2857"/>
                </a:cubicBezTo>
                <a:lnTo>
                  <a:pt x="9684" y="2857"/>
                </a:lnTo>
                <a:cubicBezTo>
                  <a:pt x="9688" y="2855"/>
                  <a:pt x="9691" y="2854"/>
                  <a:pt x="9695" y="2853"/>
                </a:cubicBezTo>
                <a:lnTo>
                  <a:pt x="9695" y="2853"/>
                </a:lnTo>
                <a:cubicBezTo>
                  <a:pt x="9715" y="2845"/>
                  <a:pt x="9736" y="2837"/>
                  <a:pt x="9756" y="2830"/>
                </a:cubicBezTo>
                <a:lnTo>
                  <a:pt x="9756" y="2830"/>
                </a:lnTo>
                <a:cubicBezTo>
                  <a:pt x="9760" y="2828"/>
                  <a:pt x="9764" y="2827"/>
                  <a:pt x="9767" y="2825"/>
                </a:cubicBezTo>
                <a:lnTo>
                  <a:pt x="9767" y="2825"/>
                </a:lnTo>
                <a:cubicBezTo>
                  <a:pt x="9785" y="2819"/>
                  <a:pt x="9801" y="2813"/>
                  <a:pt x="9817" y="2805"/>
                </a:cubicBezTo>
                <a:lnTo>
                  <a:pt x="9817" y="2805"/>
                </a:lnTo>
                <a:cubicBezTo>
                  <a:pt x="9823" y="2804"/>
                  <a:pt x="9828" y="2802"/>
                  <a:pt x="9833" y="2800"/>
                </a:cubicBezTo>
                <a:lnTo>
                  <a:pt x="9833" y="2800"/>
                </a:lnTo>
                <a:cubicBezTo>
                  <a:pt x="9851" y="2793"/>
                  <a:pt x="9870" y="2785"/>
                  <a:pt x="9888" y="2777"/>
                </a:cubicBezTo>
                <a:lnTo>
                  <a:pt x="9888" y="2777"/>
                </a:lnTo>
                <a:cubicBezTo>
                  <a:pt x="9890" y="2777"/>
                  <a:pt x="9891" y="2777"/>
                  <a:pt x="9892" y="2776"/>
                </a:cubicBezTo>
                <a:lnTo>
                  <a:pt x="9892" y="2776"/>
                </a:lnTo>
                <a:cubicBezTo>
                  <a:pt x="9912" y="2768"/>
                  <a:pt x="9932" y="2760"/>
                  <a:pt x="9951" y="2751"/>
                </a:cubicBezTo>
                <a:lnTo>
                  <a:pt x="9951" y="2751"/>
                </a:lnTo>
                <a:cubicBezTo>
                  <a:pt x="9953" y="2751"/>
                  <a:pt x="9954" y="2750"/>
                  <a:pt x="9956" y="2750"/>
                </a:cubicBezTo>
                <a:lnTo>
                  <a:pt x="9956" y="2750"/>
                </a:lnTo>
                <a:cubicBezTo>
                  <a:pt x="9960" y="2749"/>
                  <a:pt x="9962" y="2747"/>
                  <a:pt x="9966" y="2746"/>
                </a:cubicBezTo>
                <a:lnTo>
                  <a:pt x="9966" y="2746"/>
                </a:lnTo>
                <a:cubicBezTo>
                  <a:pt x="9979" y="2740"/>
                  <a:pt x="9992" y="2734"/>
                  <a:pt x="10005" y="2729"/>
                </a:cubicBezTo>
                <a:lnTo>
                  <a:pt x="10005" y="2729"/>
                </a:lnTo>
                <a:cubicBezTo>
                  <a:pt x="10011" y="2726"/>
                  <a:pt x="10016" y="2724"/>
                  <a:pt x="10022" y="2721"/>
                </a:cubicBezTo>
                <a:lnTo>
                  <a:pt x="10022" y="2721"/>
                </a:lnTo>
                <a:cubicBezTo>
                  <a:pt x="10035" y="2716"/>
                  <a:pt x="10049" y="2710"/>
                  <a:pt x="10063" y="2704"/>
                </a:cubicBezTo>
                <a:lnTo>
                  <a:pt x="10063" y="2704"/>
                </a:lnTo>
                <a:cubicBezTo>
                  <a:pt x="10066" y="2702"/>
                  <a:pt x="10071" y="2700"/>
                  <a:pt x="10074" y="2699"/>
                </a:cubicBezTo>
                <a:lnTo>
                  <a:pt x="10074" y="2699"/>
                </a:lnTo>
                <a:cubicBezTo>
                  <a:pt x="10092" y="2690"/>
                  <a:pt x="10109" y="2683"/>
                  <a:pt x="10127" y="2675"/>
                </a:cubicBezTo>
                <a:lnTo>
                  <a:pt x="10127" y="2675"/>
                </a:lnTo>
                <a:cubicBezTo>
                  <a:pt x="10130" y="2673"/>
                  <a:pt x="10133" y="2672"/>
                  <a:pt x="10136" y="2670"/>
                </a:cubicBezTo>
                <a:lnTo>
                  <a:pt x="10136" y="2670"/>
                </a:lnTo>
                <a:cubicBezTo>
                  <a:pt x="10151" y="2664"/>
                  <a:pt x="10164" y="2658"/>
                  <a:pt x="10177" y="2651"/>
                </a:cubicBezTo>
                <a:lnTo>
                  <a:pt x="10177" y="2651"/>
                </a:lnTo>
                <a:cubicBezTo>
                  <a:pt x="10183" y="2649"/>
                  <a:pt x="10188" y="2646"/>
                  <a:pt x="10194" y="2643"/>
                </a:cubicBezTo>
                <a:lnTo>
                  <a:pt x="10194" y="2643"/>
                </a:lnTo>
                <a:cubicBezTo>
                  <a:pt x="10205" y="2638"/>
                  <a:pt x="10217" y="2632"/>
                  <a:pt x="10229" y="2626"/>
                </a:cubicBezTo>
                <a:lnTo>
                  <a:pt x="10229" y="2626"/>
                </a:lnTo>
                <a:cubicBezTo>
                  <a:pt x="10234" y="2624"/>
                  <a:pt x="10239" y="2622"/>
                  <a:pt x="10244" y="2619"/>
                </a:cubicBezTo>
                <a:lnTo>
                  <a:pt x="10244" y="2619"/>
                </a:lnTo>
                <a:cubicBezTo>
                  <a:pt x="10258" y="2612"/>
                  <a:pt x="10272" y="2606"/>
                  <a:pt x="10285" y="2599"/>
                </a:cubicBezTo>
                <a:lnTo>
                  <a:pt x="10285" y="2599"/>
                </a:lnTo>
                <a:cubicBezTo>
                  <a:pt x="10288" y="2598"/>
                  <a:pt x="10291" y="2597"/>
                  <a:pt x="10294" y="2595"/>
                </a:cubicBezTo>
                <a:lnTo>
                  <a:pt x="10294" y="2595"/>
                </a:lnTo>
                <a:cubicBezTo>
                  <a:pt x="10310" y="2587"/>
                  <a:pt x="10326" y="2578"/>
                  <a:pt x="10342" y="2570"/>
                </a:cubicBezTo>
                <a:lnTo>
                  <a:pt x="10342" y="2570"/>
                </a:lnTo>
                <a:cubicBezTo>
                  <a:pt x="10345" y="2568"/>
                  <a:pt x="10349" y="2567"/>
                  <a:pt x="10353" y="2564"/>
                </a:cubicBezTo>
                <a:lnTo>
                  <a:pt x="10353" y="2564"/>
                </a:lnTo>
                <a:cubicBezTo>
                  <a:pt x="10365" y="2558"/>
                  <a:pt x="10377" y="2552"/>
                  <a:pt x="10389" y="2545"/>
                </a:cubicBezTo>
                <a:lnTo>
                  <a:pt x="10389" y="2545"/>
                </a:lnTo>
                <a:cubicBezTo>
                  <a:pt x="10392" y="2544"/>
                  <a:pt x="10394" y="2543"/>
                  <a:pt x="10396" y="2542"/>
                </a:cubicBezTo>
                <a:lnTo>
                  <a:pt x="10396" y="2542"/>
                </a:lnTo>
                <a:cubicBezTo>
                  <a:pt x="10398" y="2541"/>
                  <a:pt x="10399" y="2540"/>
                  <a:pt x="10401" y="2539"/>
                </a:cubicBezTo>
                <a:lnTo>
                  <a:pt x="10401" y="2539"/>
                </a:lnTo>
                <a:cubicBezTo>
                  <a:pt x="10424" y="2527"/>
                  <a:pt x="10447" y="2514"/>
                  <a:pt x="10470" y="2501"/>
                </a:cubicBezTo>
                <a:lnTo>
                  <a:pt x="10470" y="2501"/>
                </a:lnTo>
                <a:cubicBezTo>
                  <a:pt x="10473" y="2499"/>
                  <a:pt x="10476" y="2498"/>
                  <a:pt x="10479" y="2496"/>
                </a:cubicBezTo>
                <a:lnTo>
                  <a:pt x="10479" y="2496"/>
                </a:lnTo>
                <a:cubicBezTo>
                  <a:pt x="10501" y="2484"/>
                  <a:pt x="10523" y="2471"/>
                  <a:pt x="10545" y="2458"/>
                </a:cubicBezTo>
                <a:lnTo>
                  <a:pt x="10545" y="2458"/>
                </a:lnTo>
                <a:cubicBezTo>
                  <a:pt x="10548" y="2456"/>
                  <a:pt x="10551" y="2454"/>
                  <a:pt x="10554" y="2453"/>
                </a:cubicBezTo>
                <a:lnTo>
                  <a:pt x="10554" y="2453"/>
                </a:lnTo>
                <a:cubicBezTo>
                  <a:pt x="10576" y="2439"/>
                  <a:pt x="10597" y="2427"/>
                  <a:pt x="10618" y="2414"/>
                </a:cubicBezTo>
                <a:lnTo>
                  <a:pt x="10618" y="2414"/>
                </a:lnTo>
                <a:cubicBezTo>
                  <a:pt x="10621" y="2412"/>
                  <a:pt x="10624" y="2410"/>
                  <a:pt x="10627" y="2408"/>
                </a:cubicBezTo>
                <a:lnTo>
                  <a:pt x="10627" y="2408"/>
                </a:lnTo>
                <a:cubicBezTo>
                  <a:pt x="10648" y="2395"/>
                  <a:pt x="10668" y="2382"/>
                  <a:pt x="10688" y="2368"/>
                </a:cubicBezTo>
                <a:lnTo>
                  <a:pt x="10688" y="2368"/>
                </a:lnTo>
                <a:cubicBezTo>
                  <a:pt x="10690" y="2368"/>
                  <a:pt x="10691" y="2367"/>
                  <a:pt x="10692" y="2367"/>
                </a:cubicBezTo>
                <a:lnTo>
                  <a:pt x="10692" y="2367"/>
                </a:lnTo>
                <a:cubicBezTo>
                  <a:pt x="10694" y="2365"/>
                  <a:pt x="10695" y="2364"/>
                  <a:pt x="10698" y="2363"/>
                </a:cubicBezTo>
                <a:lnTo>
                  <a:pt x="10698" y="2363"/>
                </a:lnTo>
                <a:cubicBezTo>
                  <a:pt x="10715" y="2351"/>
                  <a:pt x="10733" y="2339"/>
                  <a:pt x="10750" y="2327"/>
                </a:cubicBezTo>
                <a:lnTo>
                  <a:pt x="10750" y="2327"/>
                </a:lnTo>
                <a:cubicBezTo>
                  <a:pt x="10751" y="2327"/>
                  <a:pt x="10751" y="2327"/>
                  <a:pt x="10752" y="2326"/>
                </a:cubicBezTo>
                <a:lnTo>
                  <a:pt x="10752" y="2326"/>
                </a:lnTo>
                <a:cubicBezTo>
                  <a:pt x="10769" y="2315"/>
                  <a:pt x="10785" y="2303"/>
                  <a:pt x="10802" y="2291"/>
                </a:cubicBezTo>
                <a:lnTo>
                  <a:pt x="10802" y="2291"/>
                </a:lnTo>
                <a:cubicBezTo>
                  <a:pt x="10805" y="2289"/>
                  <a:pt x="10807" y="2287"/>
                  <a:pt x="10810" y="2285"/>
                </a:cubicBezTo>
                <a:lnTo>
                  <a:pt x="10810" y="2285"/>
                </a:lnTo>
                <a:cubicBezTo>
                  <a:pt x="10826" y="2273"/>
                  <a:pt x="10842" y="2262"/>
                  <a:pt x="10857" y="2250"/>
                </a:cubicBezTo>
                <a:lnTo>
                  <a:pt x="10857" y="2250"/>
                </a:lnTo>
                <a:cubicBezTo>
                  <a:pt x="10860" y="2247"/>
                  <a:pt x="10863" y="2245"/>
                  <a:pt x="10866" y="2243"/>
                </a:cubicBezTo>
                <a:lnTo>
                  <a:pt x="10866" y="2243"/>
                </a:lnTo>
                <a:cubicBezTo>
                  <a:pt x="10882" y="2231"/>
                  <a:pt x="10897" y="2219"/>
                  <a:pt x="10912" y="2207"/>
                </a:cubicBezTo>
                <a:lnTo>
                  <a:pt x="10912" y="2207"/>
                </a:lnTo>
                <a:cubicBezTo>
                  <a:pt x="10913" y="2207"/>
                  <a:pt x="10913" y="2206"/>
                  <a:pt x="10913" y="2206"/>
                </a:cubicBezTo>
                <a:lnTo>
                  <a:pt x="10913" y="2206"/>
                </a:lnTo>
                <a:cubicBezTo>
                  <a:pt x="10915" y="2205"/>
                  <a:pt x="10916" y="2204"/>
                  <a:pt x="10918" y="2202"/>
                </a:cubicBezTo>
                <a:lnTo>
                  <a:pt x="10918" y="2202"/>
                </a:lnTo>
                <a:cubicBezTo>
                  <a:pt x="10930" y="2192"/>
                  <a:pt x="10942" y="2182"/>
                  <a:pt x="10954" y="2172"/>
                </a:cubicBezTo>
                <a:lnTo>
                  <a:pt x="10954" y="2172"/>
                </a:lnTo>
                <a:cubicBezTo>
                  <a:pt x="10957" y="2170"/>
                  <a:pt x="10960" y="2168"/>
                  <a:pt x="10963" y="2165"/>
                </a:cubicBezTo>
                <a:lnTo>
                  <a:pt x="10963" y="2165"/>
                </a:lnTo>
                <a:cubicBezTo>
                  <a:pt x="10975" y="2154"/>
                  <a:pt x="10989" y="2144"/>
                  <a:pt x="11001" y="2132"/>
                </a:cubicBezTo>
                <a:lnTo>
                  <a:pt x="11001" y="2132"/>
                </a:lnTo>
                <a:cubicBezTo>
                  <a:pt x="11003" y="2130"/>
                  <a:pt x="11006" y="2128"/>
                  <a:pt x="11008" y="2125"/>
                </a:cubicBezTo>
                <a:lnTo>
                  <a:pt x="11008" y="2125"/>
                </a:lnTo>
                <a:cubicBezTo>
                  <a:pt x="11020" y="2115"/>
                  <a:pt x="11031" y="2105"/>
                  <a:pt x="11042" y="2095"/>
                </a:cubicBezTo>
                <a:lnTo>
                  <a:pt x="11042" y="2095"/>
                </a:lnTo>
                <a:cubicBezTo>
                  <a:pt x="11044" y="2093"/>
                  <a:pt x="11046" y="2091"/>
                  <a:pt x="11048" y="2090"/>
                </a:cubicBezTo>
                <a:lnTo>
                  <a:pt x="11048" y="2090"/>
                </a:lnTo>
                <a:cubicBezTo>
                  <a:pt x="11060" y="2078"/>
                  <a:pt x="11071" y="2067"/>
                  <a:pt x="11083" y="2055"/>
                </a:cubicBezTo>
                <a:lnTo>
                  <a:pt x="11083" y="2055"/>
                </a:lnTo>
                <a:cubicBezTo>
                  <a:pt x="11084" y="2054"/>
                  <a:pt x="11085" y="2053"/>
                  <a:pt x="11086" y="2052"/>
                </a:cubicBezTo>
                <a:lnTo>
                  <a:pt x="11086" y="2052"/>
                </a:lnTo>
                <a:cubicBezTo>
                  <a:pt x="11088" y="2050"/>
                  <a:pt x="11090" y="2049"/>
                  <a:pt x="11091" y="2047"/>
                </a:cubicBezTo>
                <a:lnTo>
                  <a:pt x="11091" y="2047"/>
                </a:lnTo>
                <a:cubicBezTo>
                  <a:pt x="11101" y="2037"/>
                  <a:pt x="11111" y="2027"/>
                  <a:pt x="11121" y="2017"/>
                </a:cubicBezTo>
                <a:lnTo>
                  <a:pt x="11121" y="2017"/>
                </a:lnTo>
                <a:cubicBezTo>
                  <a:pt x="11122" y="2016"/>
                  <a:pt x="11122" y="2015"/>
                  <a:pt x="11124" y="2014"/>
                </a:cubicBezTo>
                <a:lnTo>
                  <a:pt x="11124" y="2014"/>
                </a:lnTo>
                <a:cubicBezTo>
                  <a:pt x="11134" y="2003"/>
                  <a:pt x="11145" y="1991"/>
                  <a:pt x="11155" y="1981"/>
                </a:cubicBezTo>
                <a:lnTo>
                  <a:pt x="11155" y="1981"/>
                </a:lnTo>
                <a:cubicBezTo>
                  <a:pt x="11157" y="1978"/>
                  <a:pt x="11159" y="1975"/>
                  <a:pt x="11162" y="1973"/>
                </a:cubicBezTo>
                <a:lnTo>
                  <a:pt x="11162" y="1973"/>
                </a:lnTo>
                <a:cubicBezTo>
                  <a:pt x="11171" y="1963"/>
                  <a:pt x="11179" y="1953"/>
                  <a:pt x="11187" y="1943"/>
                </a:cubicBezTo>
                <a:lnTo>
                  <a:pt x="11187" y="1943"/>
                </a:lnTo>
                <a:cubicBezTo>
                  <a:pt x="11189" y="1942"/>
                  <a:pt x="11191" y="1940"/>
                  <a:pt x="11192" y="1938"/>
                </a:cubicBezTo>
                <a:lnTo>
                  <a:pt x="11192" y="1938"/>
                </a:lnTo>
                <a:cubicBezTo>
                  <a:pt x="11201" y="1927"/>
                  <a:pt x="11210" y="1916"/>
                  <a:pt x="11219" y="1904"/>
                </a:cubicBezTo>
                <a:lnTo>
                  <a:pt x="11219" y="1904"/>
                </a:lnTo>
                <a:cubicBezTo>
                  <a:pt x="11220" y="1903"/>
                  <a:pt x="11221" y="1902"/>
                  <a:pt x="11222" y="1901"/>
                </a:cubicBezTo>
                <a:lnTo>
                  <a:pt x="11222" y="1901"/>
                </a:lnTo>
                <a:cubicBezTo>
                  <a:pt x="11224" y="1899"/>
                  <a:pt x="11225" y="1898"/>
                  <a:pt x="11226" y="1896"/>
                </a:cubicBezTo>
                <a:lnTo>
                  <a:pt x="11226" y="1896"/>
                </a:lnTo>
                <a:cubicBezTo>
                  <a:pt x="11234" y="1887"/>
                  <a:pt x="11240" y="1878"/>
                  <a:pt x="11247" y="1869"/>
                </a:cubicBezTo>
                <a:lnTo>
                  <a:pt x="11247" y="1869"/>
                </a:lnTo>
                <a:cubicBezTo>
                  <a:pt x="11249" y="1866"/>
                  <a:pt x="11250" y="1864"/>
                  <a:pt x="11252" y="1862"/>
                </a:cubicBezTo>
                <a:lnTo>
                  <a:pt x="11252" y="1862"/>
                </a:lnTo>
                <a:cubicBezTo>
                  <a:pt x="11260" y="1850"/>
                  <a:pt x="11268" y="1840"/>
                  <a:pt x="11276" y="1829"/>
                </a:cubicBezTo>
                <a:lnTo>
                  <a:pt x="11276" y="1829"/>
                </a:lnTo>
                <a:cubicBezTo>
                  <a:pt x="11277" y="1826"/>
                  <a:pt x="11279" y="1823"/>
                  <a:pt x="11281" y="1821"/>
                </a:cubicBezTo>
                <a:lnTo>
                  <a:pt x="11281" y="1821"/>
                </a:lnTo>
                <a:cubicBezTo>
                  <a:pt x="11287" y="1812"/>
                  <a:pt x="11293" y="1803"/>
                  <a:pt x="11299" y="1794"/>
                </a:cubicBezTo>
                <a:lnTo>
                  <a:pt x="11299" y="1794"/>
                </a:lnTo>
                <a:cubicBezTo>
                  <a:pt x="11301" y="1791"/>
                  <a:pt x="11303" y="1788"/>
                  <a:pt x="11305" y="1785"/>
                </a:cubicBezTo>
                <a:lnTo>
                  <a:pt x="11305" y="1785"/>
                </a:lnTo>
                <a:cubicBezTo>
                  <a:pt x="11312" y="1774"/>
                  <a:pt x="11318" y="1763"/>
                  <a:pt x="11326" y="1752"/>
                </a:cubicBezTo>
                <a:lnTo>
                  <a:pt x="11326" y="1752"/>
                </a:lnTo>
                <a:cubicBezTo>
                  <a:pt x="11326" y="1751"/>
                  <a:pt x="11326" y="1751"/>
                  <a:pt x="11326" y="1750"/>
                </a:cubicBezTo>
                <a:lnTo>
                  <a:pt x="11326" y="1750"/>
                </a:lnTo>
                <a:cubicBezTo>
                  <a:pt x="11327" y="1749"/>
                  <a:pt x="11328" y="1747"/>
                  <a:pt x="11328" y="1746"/>
                </a:cubicBezTo>
                <a:lnTo>
                  <a:pt x="11328" y="1746"/>
                </a:lnTo>
                <a:cubicBezTo>
                  <a:pt x="11335" y="1737"/>
                  <a:pt x="11340" y="1727"/>
                  <a:pt x="11345" y="1717"/>
                </a:cubicBezTo>
                <a:lnTo>
                  <a:pt x="11345" y="1717"/>
                </a:lnTo>
                <a:cubicBezTo>
                  <a:pt x="11347" y="1714"/>
                  <a:pt x="11348" y="1711"/>
                  <a:pt x="11350" y="1708"/>
                </a:cubicBezTo>
                <a:lnTo>
                  <a:pt x="11350" y="1708"/>
                </a:lnTo>
                <a:cubicBezTo>
                  <a:pt x="11356" y="1697"/>
                  <a:pt x="11361" y="1686"/>
                  <a:pt x="11367" y="1675"/>
                </a:cubicBezTo>
                <a:lnTo>
                  <a:pt x="11367" y="1675"/>
                </a:lnTo>
                <a:cubicBezTo>
                  <a:pt x="11367" y="1675"/>
                  <a:pt x="11367" y="1674"/>
                  <a:pt x="11368" y="1674"/>
                </a:cubicBezTo>
                <a:lnTo>
                  <a:pt x="11368" y="1674"/>
                </a:lnTo>
                <a:cubicBezTo>
                  <a:pt x="11373" y="1663"/>
                  <a:pt x="11378" y="1651"/>
                  <a:pt x="11384" y="1640"/>
                </a:cubicBezTo>
                <a:lnTo>
                  <a:pt x="11384" y="1640"/>
                </a:lnTo>
                <a:cubicBezTo>
                  <a:pt x="11385" y="1636"/>
                  <a:pt x="11386" y="1633"/>
                  <a:pt x="11388" y="1630"/>
                </a:cubicBezTo>
                <a:lnTo>
                  <a:pt x="11388" y="1630"/>
                </a:lnTo>
                <a:cubicBezTo>
                  <a:pt x="11392" y="1620"/>
                  <a:pt x="11396" y="1611"/>
                  <a:pt x="11400" y="1601"/>
                </a:cubicBezTo>
                <a:lnTo>
                  <a:pt x="11400" y="1601"/>
                </a:lnTo>
                <a:cubicBezTo>
                  <a:pt x="11400" y="1600"/>
                  <a:pt x="11401" y="1598"/>
                  <a:pt x="11402" y="1597"/>
                </a:cubicBezTo>
                <a:lnTo>
                  <a:pt x="11402" y="1597"/>
                </a:lnTo>
                <a:cubicBezTo>
                  <a:pt x="11402" y="1596"/>
                  <a:pt x="11402" y="1596"/>
                  <a:pt x="11402" y="1595"/>
                </a:cubicBezTo>
                <a:lnTo>
                  <a:pt x="11402" y="1595"/>
                </a:lnTo>
                <a:cubicBezTo>
                  <a:pt x="11407" y="1583"/>
                  <a:pt x="11411" y="1572"/>
                  <a:pt x="11416" y="1560"/>
                </a:cubicBezTo>
                <a:lnTo>
                  <a:pt x="11416" y="1560"/>
                </a:lnTo>
                <a:cubicBezTo>
                  <a:pt x="11416" y="1557"/>
                  <a:pt x="11417" y="1555"/>
                  <a:pt x="11418" y="1552"/>
                </a:cubicBezTo>
                <a:lnTo>
                  <a:pt x="11418" y="1552"/>
                </a:lnTo>
                <a:cubicBezTo>
                  <a:pt x="11421" y="1542"/>
                  <a:pt x="11424" y="1532"/>
                  <a:pt x="11427" y="1522"/>
                </a:cubicBezTo>
                <a:lnTo>
                  <a:pt x="11427" y="1522"/>
                </a:lnTo>
                <a:cubicBezTo>
                  <a:pt x="11428" y="1520"/>
                  <a:pt x="11429" y="1517"/>
                  <a:pt x="11430" y="1515"/>
                </a:cubicBezTo>
                <a:lnTo>
                  <a:pt x="11430" y="1515"/>
                </a:lnTo>
                <a:cubicBezTo>
                  <a:pt x="11433" y="1503"/>
                  <a:pt x="11437" y="1491"/>
                  <a:pt x="11439" y="1479"/>
                </a:cubicBezTo>
                <a:lnTo>
                  <a:pt x="11439" y="1479"/>
                </a:lnTo>
                <a:cubicBezTo>
                  <a:pt x="11440" y="1476"/>
                  <a:pt x="11441" y="1474"/>
                  <a:pt x="11441" y="1472"/>
                </a:cubicBezTo>
                <a:lnTo>
                  <a:pt x="11441" y="1472"/>
                </a:lnTo>
                <a:cubicBezTo>
                  <a:pt x="11444" y="1462"/>
                  <a:pt x="11446" y="1452"/>
                  <a:pt x="11448" y="1442"/>
                </a:cubicBezTo>
                <a:lnTo>
                  <a:pt x="11448" y="1442"/>
                </a:lnTo>
                <a:cubicBezTo>
                  <a:pt x="11448" y="1440"/>
                  <a:pt x="11448" y="1438"/>
                  <a:pt x="11449" y="1436"/>
                </a:cubicBezTo>
                <a:lnTo>
                  <a:pt x="11449" y="1436"/>
                </a:lnTo>
                <a:cubicBezTo>
                  <a:pt x="11449" y="1435"/>
                  <a:pt x="11449" y="1434"/>
                  <a:pt x="11449" y="1432"/>
                </a:cubicBezTo>
                <a:lnTo>
                  <a:pt x="11449" y="1432"/>
                </a:lnTo>
                <a:cubicBezTo>
                  <a:pt x="11452" y="1422"/>
                  <a:pt x="11454" y="1411"/>
                  <a:pt x="11455" y="1399"/>
                </a:cubicBezTo>
                <a:lnTo>
                  <a:pt x="11455" y="1399"/>
                </a:lnTo>
                <a:cubicBezTo>
                  <a:pt x="11457" y="1388"/>
                  <a:pt x="11459" y="1376"/>
                  <a:pt x="11460" y="1365"/>
                </a:cubicBezTo>
              </a:path>
            </a:pathLst>
          </a:custGeom>
          <a:solidFill>
            <a:srgbClr val="005757"/>
          </a:solidFill>
          <a:ln>
            <a:noFill/>
          </a:ln>
          <a:effectLst/>
        </p:spPr>
        <p:txBody>
          <a:bodyPr wrap="none" anchor="ctr"/>
          <a:lstStyle/>
          <a:p>
            <a:endParaRPr lang="en-GB" sz="2450" dirty="0">
              <a:latin typeface="Lato Light" panose="020F0502020204030203" pitchFamily="34" charset="0"/>
            </a:endParaRPr>
          </a:p>
        </p:txBody>
      </p:sp>
      <p:sp>
        <p:nvSpPr>
          <p:cNvPr id="34" name="Freeform 15">
            <a:extLst>
              <a:ext uri="{FF2B5EF4-FFF2-40B4-BE49-F238E27FC236}">
                <a16:creationId xmlns:a16="http://schemas.microsoft.com/office/drawing/2014/main" id="{3894729B-7CD8-CCC1-0AC1-2DAB599A54B6}"/>
              </a:ext>
            </a:extLst>
          </p:cNvPr>
          <p:cNvSpPr>
            <a:spLocks noChangeArrowheads="1"/>
          </p:cNvSpPr>
          <p:nvPr/>
        </p:nvSpPr>
        <p:spPr bwMode="auto">
          <a:xfrm flipH="1">
            <a:off x="328737" y="4469661"/>
            <a:ext cx="2581723" cy="976794"/>
          </a:xfrm>
          <a:custGeom>
            <a:avLst/>
            <a:gdLst>
              <a:gd name="connsiteX0" fmla="*/ 3148751 w 6232704"/>
              <a:gd name="connsiteY0" fmla="*/ 958642 h 2358145"/>
              <a:gd name="connsiteX1" fmla="*/ 3684016 w 6232704"/>
              <a:gd name="connsiteY1" fmla="*/ 1180149 h 2358145"/>
              <a:gd name="connsiteX2" fmla="*/ 3083409 w 6232704"/>
              <a:gd name="connsiteY2" fmla="*/ 1387506 h 2358145"/>
              <a:gd name="connsiteX3" fmla="*/ 2548144 w 6232704"/>
              <a:gd name="connsiteY3" fmla="*/ 1165999 h 2358145"/>
              <a:gd name="connsiteX4" fmla="*/ 3148751 w 6232704"/>
              <a:gd name="connsiteY4" fmla="*/ 958642 h 2358145"/>
              <a:gd name="connsiteX5" fmla="*/ 3185494 w 6232704"/>
              <a:gd name="connsiteY5" fmla="*/ 721025 h 2358145"/>
              <a:gd name="connsiteX6" fmla="*/ 1913174 w 6232704"/>
              <a:gd name="connsiteY6" fmla="*/ 1160498 h 2358145"/>
              <a:gd name="connsiteX7" fmla="*/ 3046666 w 6232704"/>
              <a:gd name="connsiteY7" fmla="*/ 1629378 h 2358145"/>
              <a:gd name="connsiteX8" fmla="*/ 4319530 w 6232704"/>
              <a:gd name="connsiteY8" fmla="*/ 1189905 h 2358145"/>
              <a:gd name="connsiteX9" fmla="*/ 3185494 w 6232704"/>
              <a:gd name="connsiteY9" fmla="*/ 721025 h 2358145"/>
              <a:gd name="connsiteX10" fmla="*/ 3223059 w 6232704"/>
              <a:gd name="connsiteY10" fmla="*/ 472154 h 2358145"/>
              <a:gd name="connsiteX11" fmla="*/ 4977739 w 6232704"/>
              <a:gd name="connsiteY11" fmla="*/ 1197529 h 2358145"/>
              <a:gd name="connsiteX12" fmla="*/ 3008556 w 6232704"/>
              <a:gd name="connsiteY12" fmla="*/ 1878249 h 2358145"/>
              <a:gd name="connsiteX13" fmla="*/ 1254965 w 6232704"/>
              <a:gd name="connsiteY13" fmla="*/ 1152329 h 2358145"/>
              <a:gd name="connsiteX14" fmla="*/ 3223059 w 6232704"/>
              <a:gd name="connsiteY14" fmla="*/ 472154 h 2358145"/>
              <a:gd name="connsiteX15" fmla="*/ 3262295 w 6232704"/>
              <a:gd name="connsiteY15" fmla="*/ 214529 h 2358145"/>
              <a:gd name="connsiteX16" fmla="*/ 573240 w 6232704"/>
              <a:gd name="connsiteY16" fmla="*/ 1144240 h 2358145"/>
              <a:gd name="connsiteX17" fmla="*/ 2969864 w 6232704"/>
              <a:gd name="connsiteY17" fmla="*/ 2134372 h 2358145"/>
              <a:gd name="connsiteX18" fmla="*/ 5659463 w 6232704"/>
              <a:gd name="connsiteY18" fmla="*/ 1205205 h 2358145"/>
              <a:gd name="connsiteX19" fmla="*/ 3262295 w 6232704"/>
              <a:gd name="connsiteY19" fmla="*/ 214529 h 2358145"/>
              <a:gd name="connsiteX20" fmla="*/ 3294969 w 6232704"/>
              <a:gd name="connsiteY20" fmla="*/ 608 h 2358145"/>
              <a:gd name="connsiteX21" fmla="*/ 6227443 w 6232704"/>
              <a:gd name="connsiteY21" fmla="*/ 1212281 h 2358145"/>
              <a:gd name="connsiteX22" fmla="*/ 2937190 w 6232704"/>
              <a:gd name="connsiteY22" fmla="*/ 2357546 h 2358145"/>
              <a:gd name="connsiteX23" fmla="*/ 5261 w 6232704"/>
              <a:gd name="connsiteY23" fmla="*/ 1137164 h 2358145"/>
              <a:gd name="connsiteX24" fmla="*/ 3294969 w 6232704"/>
              <a:gd name="connsiteY24" fmla="*/ 608 h 2358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32704" h="2358145">
                <a:moveTo>
                  <a:pt x="3148751" y="958642"/>
                </a:moveTo>
                <a:cubicBezTo>
                  <a:pt x="3462396" y="962451"/>
                  <a:pt x="3701985" y="1061504"/>
                  <a:pt x="3684016" y="1180149"/>
                </a:cubicBezTo>
                <a:cubicBezTo>
                  <a:pt x="3666047" y="1298250"/>
                  <a:pt x="3397053" y="1391316"/>
                  <a:pt x="3083409" y="1387506"/>
                </a:cubicBezTo>
                <a:cubicBezTo>
                  <a:pt x="2770309" y="1383696"/>
                  <a:pt x="2530719" y="1284644"/>
                  <a:pt x="2548144" y="1165999"/>
                </a:cubicBezTo>
                <a:cubicBezTo>
                  <a:pt x="2566657" y="1047898"/>
                  <a:pt x="2835107" y="954832"/>
                  <a:pt x="3148751" y="958642"/>
                </a:cubicBezTo>
                <a:close/>
                <a:moveTo>
                  <a:pt x="3185494" y="721025"/>
                </a:moveTo>
                <a:cubicBezTo>
                  <a:pt x="2520752" y="712856"/>
                  <a:pt x="1951284" y="909448"/>
                  <a:pt x="1913174" y="1160498"/>
                </a:cubicBezTo>
                <a:cubicBezTo>
                  <a:pt x="1875065" y="1411547"/>
                  <a:pt x="2383013" y="1621754"/>
                  <a:pt x="3046666" y="1629378"/>
                </a:cubicBezTo>
                <a:cubicBezTo>
                  <a:pt x="3710864" y="1637547"/>
                  <a:pt x="4280876" y="1440955"/>
                  <a:pt x="4319530" y="1189905"/>
                </a:cubicBezTo>
                <a:cubicBezTo>
                  <a:pt x="4357640" y="938855"/>
                  <a:pt x="3850237" y="728649"/>
                  <a:pt x="3185494" y="721025"/>
                </a:cubicBezTo>
                <a:close/>
                <a:moveTo>
                  <a:pt x="3223059" y="472154"/>
                </a:moveTo>
                <a:cubicBezTo>
                  <a:pt x="4251477" y="484679"/>
                  <a:pt x="5037081" y="809246"/>
                  <a:pt x="4977739" y="1197529"/>
                </a:cubicBezTo>
                <a:cubicBezTo>
                  <a:pt x="4918397" y="1586356"/>
                  <a:pt x="4036974" y="1890774"/>
                  <a:pt x="3008556" y="1878249"/>
                </a:cubicBezTo>
                <a:cubicBezTo>
                  <a:pt x="1981227" y="1865724"/>
                  <a:pt x="1195623" y="1541157"/>
                  <a:pt x="1254965" y="1152329"/>
                </a:cubicBezTo>
                <a:cubicBezTo>
                  <a:pt x="1313763" y="764591"/>
                  <a:pt x="2195186" y="460173"/>
                  <a:pt x="3223059" y="472154"/>
                </a:cubicBezTo>
                <a:close/>
                <a:moveTo>
                  <a:pt x="3262295" y="214529"/>
                </a:moveTo>
                <a:cubicBezTo>
                  <a:pt x="1858410" y="197655"/>
                  <a:pt x="653836" y="614065"/>
                  <a:pt x="573240" y="1144240"/>
                </a:cubicBezTo>
                <a:cubicBezTo>
                  <a:pt x="492100" y="1674415"/>
                  <a:pt x="1565435" y="2117498"/>
                  <a:pt x="2969864" y="2134372"/>
                </a:cubicBezTo>
                <a:cubicBezTo>
                  <a:pt x="4374293" y="2151791"/>
                  <a:pt x="5578869" y="1735380"/>
                  <a:pt x="5659463" y="1205205"/>
                </a:cubicBezTo>
                <a:cubicBezTo>
                  <a:pt x="5740059" y="675030"/>
                  <a:pt x="4667269" y="231948"/>
                  <a:pt x="3262295" y="214529"/>
                </a:cubicBezTo>
                <a:close/>
                <a:moveTo>
                  <a:pt x="3294969" y="608"/>
                </a:moveTo>
                <a:cubicBezTo>
                  <a:pt x="5013611" y="21293"/>
                  <a:pt x="6326553" y="563443"/>
                  <a:pt x="6227443" y="1212281"/>
                </a:cubicBezTo>
                <a:cubicBezTo>
                  <a:pt x="6128333" y="1860575"/>
                  <a:pt x="4655288" y="2378231"/>
                  <a:pt x="2937190" y="2357546"/>
                </a:cubicBezTo>
                <a:cubicBezTo>
                  <a:pt x="1219093" y="2336862"/>
                  <a:pt x="-93850" y="1786002"/>
                  <a:pt x="5261" y="1137164"/>
                </a:cubicBezTo>
                <a:cubicBezTo>
                  <a:pt x="104371" y="488870"/>
                  <a:pt x="1577415" y="-20076"/>
                  <a:pt x="3294969" y="608"/>
                </a:cubicBezTo>
                <a:close/>
              </a:path>
            </a:pathLst>
          </a:custGeom>
          <a:solidFill>
            <a:srgbClr val="086D6E">
              <a:alpha val="77255"/>
            </a:srgbClr>
          </a:solidFill>
          <a:ln>
            <a:noFill/>
          </a:ln>
          <a:effectLst/>
        </p:spPr>
        <p:txBody>
          <a:bodyPr wrap="square" anchor="ctr">
            <a:noAutofit/>
          </a:bodyPr>
          <a:lstStyle/>
          <a:p>
            <a:endParaRPr lang="en-GB" sz="2450" dirty="0">
              <a:latin typeface="Lato Light" panose="020F0502020204030203" pitchFamily="34" charset="0"/>
            </a:endParaRPr>
          </a:p>
        </p:txBody>
      </p:sp>
      <p:sp>
        <p:nvSpPr>
          <p:cNvPr id="35" name="Freeform 7">
            <a:extLst>
              <a:ext uri="{FF2B5EF4-FFF2-40B4-BE49-F238E27FC236}">
                <a16:creationId xmlns:a16="http://schemas.microsoft.com/office/drawing/2014/main" id="{644BE7CB-D11F-294B-EBA6-455300F1E272}"/>
              </a:ext>
            </a:extLst>
          </p:cNvPr>
          <p:cNvSpPr>
            <a:spLocks noChangeArrowheads="1"/>
          </p:cNvSpPr>
          <p:nvPr/>
        </p:nvSpPr>
        <p:spPr bwMode="auto">
          <a:xfrm flipH="1">
            <a:off x="1298130" y="924067"/>
            <a:ext cx="250049" cy="805160"/>
          </a:xfrm>
          <a:custGeom>
            <a:avLst/>
            <a:gdLst>
              <a:gd name="T0" fmla="*/ 1 w 1694"/>
              <a:gd name="T1" fmla="*/ 1899 h 5147"/>
              <a:gd name="T2" fmla="*/ 0 w 1694"/>
              <a:gd name="T3" fmla="*/ 5146 h 5147"/>
              <a:gd name="T4" fmla="*/ 1107 w 1694"/>
              <a:gd name="T5" fmla="*/ 4547 h 5147"/>
              <a:gd name="T6" fmla="*/ 1693 w 1694"/>
              <a:gd name="T7" fmla="*/ 0 h 5147"/>
              <a:gd name="T8" fmla="*/ 1 w 1694"/>
              <a:gd name="T9" fmla="*/ 1899 h 5147"/>
            </a:gdLst>
            <a:ahLst/>
            <a:cxnLst>
              <a:cxn ang="0">
                <a:pos x="T0" y="T1"/>
              </a:cxn>
              <a:cxn ang="0">
                <a:pos x="T2" y="T3"/>
              </a:cxn>
              <a:cxn ang="0">
                <a:pos x="T4" y="T5"/>
              </a:cxn>
              <a:cxn ang="0">
                <a:pos x="T6" y="T7"/>
              </a:cxn>
              <a:cxn ang="0">
                <a:pos x="T8" y="T9"/>
              </a:cxn>
            </a:cxnLst>
            <a:rect l="0" t="0" r="r" b="b"/>
            <a:pathLst>
              <a:path w="1694" h="5147">
                <a:moveTo>
                  <a:pt x="1" y="1899"/>
                </a:moveTo>
                <a:lnTo>
                  <a:pt x="0" y="5146"/>
                </a:lnTo>
                <a:lnTo>
                  <a:pt x="1107" y="4547"/>
                </a:lnTo>
                <a:lnTo>
                  <a:pt x="1693" y="0"/>
                </a:lnTo>
                <a:lnTo>
                  <a:pt x="1" y="1899"/>
                </a:lnTo>
              </a:path>
            </a:pathLst>
          </a:custGeom>
          <a:solidFill>
            <a:srgbClr val="086D6E"/>
          </a:solidFill>
          <a:ln>
            <a:noFill/>
          </a:ln>
          <a:effectLst/>
        </p:spPr>
        <p:txBody>
          <a:bodyPr wrap="none" anchor="ctr"/>
          <a:lstStyle/>
          <a:p>
            <a:endParaRPr lang="en-GB" sz="2450" dirty="0">
              <a:latin typeface="Lato Light" panose="020F0502020204030203" pitchFamily="34" charset="0"/>
            </a:endParaRPr>
          </a:p>
        </p:txBody>
      </p:sp>
      <p:sp>
        <p:nvSpPr>
          <p:cNvPr id="37" name="Freeform 9">
            <a:extLst>
              <a:ext uri="{FF2B5EF4-FFF2-40B4-BE49-F238E27FC236}">
                <a16:creationId xmlns:a16="http://schemas.microsoft.com/office/drawing/2014/main" id="{349ED039-39E1-EEA2-83D3-D5471D460C56}"/>
              </a:ext>
            </a:extLst>
          </p:cNvPr>
          <p:cNvSpPr>
            <a:spLocks noChangeArrowheads="1"/>
          </p:cNvSpPr>
          <p:nvPr/>
        </p:nvSpPr>
        <p:spPr bwMode="auto">
          <a:xfrm flipH="1">
            <a:off x="1689088" y="925808"/>
            <a:ext cx="251771" cy="805160"/>
          </a:xfrm>
          <a:custGeom>
            <a:avLst/>
            <a:gdLst>
              <a:gd name="T0" fmla="*/ 583 w 1691"/>
              <a:gd name="T1" fmla="*/ 4529 h 5097"/>
              <a:gd name="T2" fmla="*/ 1689 w 1691"/>
              <a:gd name="T3" fmla="*/ 5096 h 5097"/>
              <a:gd name="T4" fmla="*/ 1690 w 1691"/>
              <a:gd name="T5" fmla="*/ 1848 h 5097"/>
              <a:gd name="T6" fmla="*/ 0 w 1691"/>
              <a:gd name="T7" fmla="*/ 0 h 5097"/>
              <a:gd name="T8" fmla="*/ 583 w 1691"/>
              <a:gd name="T9" fmla="*/ 4529 h 5097"/>
            </a:gdLst>
            <a:ahLst/>
            <a:cxnLst>
              <a:cxn ang="0">
                <a:pos x="T0" y="T1"/>
              </a:cxn>
              <a:cxn ang="0">
                <a:pos x="T2" y="T3"/>
              </a:cxn>
              <a:cxn ang="0">
                <a:pos x="T4" y="T5"/>
              </a:cxn>
              <a:cxn ang="0">
                <a:pos x="T6" y="T7"/>
              </a:cxn>
              <a:cxn ang="0">
                <a:pos x="T8" y="T9"/>
              </a:cxn>
            </a:cxnLst>
            <a:rect l="0" t="0" r="r" b="b"/>
            <a:pathLst>
              <a:path w="1691" h="5097">
                <a:moveTo>
                  <a:pt x="583" y="4529"/>
                </a:moveTo>
                <a:lnTo>
                  <a:pt x="1689" y="5096"/>
                </a:lnTo>
                <a:lnTo>
                  <a:pt x="1690" y="1848"/>
                </a:lnTo>
                <a:lnTo>
                  <a:pt x="0" y="0"/>
                </a:lnTo>
                <a:lnTo>
                  <a:pt x="583" y="4529"/>
                </a:lnTo>
              </a:path>
            </a:pathLst>
          </a:custGeom>
          <a:solidFill>
            <a:srgbClr val="086D6E"/>
          </a:solidFill>
          <a:ln>
            <a:noFill/>
          </a:ln>
          <a:effectLst/>
        </p:spPr>
        <p:txBody>
          <a:bodyPr wrap="none" anchor="ctr"/>
          <a:lstStyle/>
          <a:p>
            <a:endParaRPr lang="en-GB" sz="2450" dirty="0">
              <a:latin typeface="Lato Light" panose="020F0502020204030203" pitchFamily="34" charset="0"/>
            </a:endParaRPr>
          </a:p>
        </p:txBody>
      </p:sp>
      <p:sp>
        <p:nvSpPr>
          <p:cNvPr id="38" name="Freeform 11">
            <a:extLst>
              <a:ext uri="{FF2B5EF4-FFF2-40B4-BE49-F238E27FC236}">
                <a16:creationId xmlns:a16="http://schemas.microsoft.com/office/drawing/2014/main" id="{A6168C8E-75FC-03EF-B646-4C13A1BE335E}"/>
              </a:ext>
            </a:extLst>
          </p:cNvPr>
          <p:cNvSpPr>
            <a:spLocks noChangeArrowheads="1"/>
          </p:cNvSpPr>
          <p:nvPr/>
        </p:nvSpPr>
        <p:spPr bwMode="auto">
          <a:xfrm flipH="1">
            <a:off x="1546190" y="1153156"/>
            <a:ext cx="142815" cy="3786617"/>
          </a:xfrm>
          <a:custGeom>
            <a:avLst/>
            <a:gdLst>
              <a:gd name="T0" fmla="*/ 652 w 653"/>
              <a:gd name="T1" fmla="*/ 13763 h 13915"/>
              <a:gd name="T2" fmla="*/ 652 w 653"/>
              <a:gd name="T3" fmla="*/ 13763 h 13915"/>
              <a:gd name="T4" fmla="*/ 335 w 653"/>
              <a:gd name="T5" fmla="*/ 13910 h 13915"/>
              <a:gd name="T6" fmla="*/ 335 w 653"/>
              <a:gd name="T7" fmla="*/ 13910 h 13915"/>
              <a:gd name="T8" fmla="*/ 2 w 653"/>
              <a:gd name="T9" fmla="*/ 13763 h 13915"/>
              <a:gd name="T10" fmla="*/ 2 w 653"/>
              <a:gd name="T11" fmla="*/ 286 h 13915"/>
              <a:gd name="T12" fmla="*/ 2 w 653"/>
              <a:gd name="T13" fmla="*/ 286 h 13915"/>
              <a:gd name="T14" fmla="*/ 326 w 653"/>
              <a:gd name="T15" fmla="*/ 0 h 13915"/>
              <a:gd name="T16" fmla="*/ 326 w 653"/>
              <a:gd name="T17" fmla="*/ 0 h 13915"/>
              <a:gd name="T18" fmla="*/ 652 w 653"/>
              <a:gd name="T19" fmla="*/ 286 h 13915"/>
              <a:gd name="T20" fmla="*/ 652 w 653"/>
              <a:gd name="T21" fmla="*/ 13763 h 13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3" h="13915">
                <a:moveTo>
                  <a:pt x="652" y="13763"/>
                </a:moveTo>
                <a:lnTo>
                  <a:pt x="652" y="13763"/>
                </a:lnTo>
                <a:cubicBezTo>
                  <a:pt x="652" y="13841"/>
                  <a:pt x="496" y="13906"/>
                  <a:pt x="335" y="13910"/>
                </a:cubicBezTo>
                <a:lnTo>
                  <a:pt x="335" y="13910"/>
                </a:lnTo>
                <a:cubicBezTo>
                  <a:pt x="170" y="13914"/>
                  <a:pt x="0" y="13855"/>
                  <a:pt x="2" y="13763"/>
                </a:cubicBezTo>
                <a:lnTo>
                  <a:pt x="2" y="286"/>
                </a:lnTo>
                <a:lnTo>
                  <a:pt x="2" y="286"/>
                </a:lnTo>
                <a:cubicBezTo>
                  <a:pt x="2" y="128"/>
                  <a:pt x="147" y="0"/>
                  <a:pt x="326" y="0"/>
                </a:cubicBezTo>
                <a:lnTo>
                  <a:pt x="326" y="0"/>
                </a:lnTo>
                <a:cubicBezTo>
                  <a:pt x="506" y="0"/>
                  <a:pt x="652" y="128"/>
                  <a:pt x="652" y="286"/>
                </a:cubicBezTo>
                <a:lnTo>
                  <a:pt x="652" y="13763"/>
                </a:lnTo>
              </a:path>
            </a:pathLst>
          </a:custGeom>
          <a:solidFill>
            <a:srgbClr val="005757"/>
          </a:solidFill>
          <a:ln>
            <a:noFill/>
          </a:ln>
          <a:effectLst/>
        </p:spPr>
        <p:txBody>
          <a:bodyPr wrap="none" anchor="ctr"/>
          <a:lstStyle/>
          <a:p>
            <a:endParaRPr lang="en-GB" sz="2450" dirty="0">
              <a:latin typeface="Lato Light" panose="020F0502020204030203" pitchFamily="34" charset="0"/>
            </a:endParaRPr>
          </a:p>
        </p:txBody>
      </p:sp>
      <p:sp>
        <p:nvSpPr>
          <p:cNvPr id="48" name="Pentagon 29">
            <a:extLst>
              <a:ext uri="{FF2B5EF4-FFF2-40B4-BE49-F238E27FC236}">
                <a16:creationId xmlns:a16="http://schemas.microsoft.com/office/drawing/2014/main" id="{66977D94-5436-46D8-1ED5-B7C8A9B8A47D}"/>
              </a:ext>
            </a:extLst>
          </p:cNvPr>
          <p:cNvSpPr/>
          <p:nvPr/>
        </p:nvSpPr>
        <p:spPr>
          <a:xfrm>
            <a:off x="1548180" y="2553885"/>
            <a:ext cx="2044765" cy="654487"/>
          </a:xfrm>
          <a:prstGeom prst="homePlate">
            <a:avLst>
              <a:gd name="adj" fmla="val 29904"/>
            </a:avLst>
          </a:prstGeom>
          <a:solidFill>
            <a:srgbClr val="F2795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49" name="Pentagon 30">
            <a:extLst>
              <a:ext uri="{FF2B5EF4-FFF2-40B4-BE49-F238E27FC236}">
                <a16:creationId xmlns:a16="http://schemas.microsoft.com/office/drawing/2014/main" id="{9239E557-3DE2-1819-8445-532AAFD7B807}"/>
              </a:ext>
            </a:extLst>
          </p:cNvPr>
          <p:cNvSpPr/>
          <p:nvPr/>
        </p:nvSpPr>
        <p:spPr>
          <a:xfrm>
            <a:off x="1546191" y="1807642"/>
            <a:ext cx="2046754" cy="685866"/>
          </a:xfrm>
          <a:prstGeom prst="homePlate">
            <a:avLst>
              <a:gd name="adj" fmla="val 29904"/>
            </a:avLst>
          </a:prstGeom>
          <a:solidFill>
            <a:srgbClr val="9ED4D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50" name="Pentagon 31">
            <a:extLst>
              <a:ext uri="{FF2B5EF4-FFF2-40B4-BE49-F238E27FC236}">
                <a16:creationId xmlns:a16="http://schemas.microsoft.com/office/drawing/2014/main" id="{46BC372F-5AE2-66D0-6593-CFCAAFA18BD5}"/>
              </a:ext>
            </a:extLst>
          </p:cNvPr>
          <p:cNvSpPr/>
          <p:nvPr/>
        </p:nvSpPr>
        <p:spPr>
          <a:xfrm>
            <a:off x="1548180" y="3307553"/>
            <a:ext cx="2044765" cy="646331"/>
          </a:xfrm>
          <a:prstGeom prst="homePlate">
            <a:avLst>
              <a:gd name="adj" fmla="val 29904"/>
            </a:avLst>
          </a:prstGeom>
          <a:solidFill>
            <a:srgbClr val="E5329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51" name="Pentagon 32">
            <a:extLst>
              <a:ext uri="{FF2B5EF4-FFF2-40B4-BE49-F238E27FC236}">
                <a16:creationId xmlns:a16="http://schemas.microsoft.com/office/drawing/2014/main" id="{B08B27CF-81A5-6FB3-9878-4A54E1A1E6B8}"/>
              </a:ext>
            </a:extLst>
          </p:cNvPr>
          <p:cNvSpPr/>
          <p:nvPr/>
        </p:nvSpPr>
        <p:spPr>
          <a:xfrm>
            <a:off x="1548180" y="4065096"/>
            <a:ext cx="2044765" cy="646331"/>
          </a:xfrm>
          <a:prstGeom prst="homePlate">
            <a:avLst>
              <a:gd name="adj" fmla="val 29904"/>
            </a:avLst>
          </a:prstGeom>
          <a:solidFill>
            <a:srgbClr val="91639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4" name="Textfeld 3">
            <a:extLst>
              <a:ext uri="{FF2B5EF4-FFF2-40B4-BE49-F238E27FC236}">
                <a16:creationId xmlns:a16="http://schemas.microsoft.com/office/drawing/2014/main" id="{9D461244-00E5-43BA-7ED8-109404A4B0F3}"/>
              </a:ext>
            </a:extLst>
          </p:cNvPr>
          <p:cNvSpPr txBox="1"/>
          <p:nvPr/>
        </p:nvSpPr>
        <p:spPr>
          <a:xfrm>
            <a:off x="1773381" y="1993420"/>
            <a:ext cx="1516013" cy="369332"/>
          </a:xfrm>
          <a:prstGeom prst="rect">
            <a:avLst/>
          </a:prstGeom>
          <a:noFill/>
        </p:spPr>
        <p:txBody>
          <a:bodyPr wrap="square" rtlCol="0">
            <a:spAutoFit/>
          </a:bodyPr>
          <a:lstStyle/>
          <a:p>
            <a:r>
              <a:rPr lang="de-DE" b="1" dirty="0">
                <a:solidFill>
                  <a:schemeClr val="bg1"/>
                </a:solidFill>
              </a:rPr>
              <a:t>YOUR VISION</a:t>
            </a:r>
          </a:p>
        </p:txBody>
      </p:sp>
      <p:sp>
        <p:nvSpPr>
          <p:cNvPr id="5" name="Textfeld 4">
            <a:extLst>
              <a:ext uri="{FF2B5EF4-FFF2-40B4-BE49-F238E27FC236}">
                <a16:creationId xmlns:a16="http://schemas.microsoft.com/office/drawing/2014/main" id="{9E1B431C-1E34-2AE5-3C4E-BBC9CCE8BB4A}"/>
              </a:ext>
            </a:extLst>
          </p:cNvPr>
          <p:cNvSpPr txBox="1"/>
          <p:nvPr/>
        </p:nvSpPr>
        <p:spPr>
          <a:xfrm>
            <a:off x="1773381" y="2697949"/>
            <a:ext cx="1516013" cy="369332"/>
          </a:xfrm>
          <a:prstGeom prst="rect">
            <a:avLst/>
          </a:prstGeom>
          <a:noFill/>
        </p:spPr>
        <p:txBody>
          <a:bodyPr wrap="square" rtlCol="0">
            <a:spAutoFit/>
          </a:bodyPr>
          <a:lstStyle/>
          <a:p>
            <a:r>
              <a:rPr lang="de-DE" b="1" dirty="0">
                <a:solidFill>
                  <a:schemeClr val="bg1"/>
                </a:solidFill>
              </a:rPr>
              <a:t>YOUR GOALS</a:t>
            </a:r>
          </a:p>
        </p:txBody>
      </p:sp>
      <p:sp>
        <p:nvSpPr>
          <p:cNvPr id="7" name="Textfeld 6">
            <a:extLst>
              <a:ext uri="{FF2B5EF4-FFF2-40B4-BE49-F238E27FC236}">
                <a16:creationId xmlns:a16="http://schemas.microsoft.com/office/drawing/2014/main" id="{B9AE8308-5EA5-02C2-B6AF-0CDC22878F50}"/>
              </a:ext>
            </a:extLst>
          </p:cNvPr>
          <p:cNvSpPr txBox="1"/>
          <p:nvPr/>
        </p:nvSpPr>
        <p:spPr>
          <a:xfrm>
            <a:off x="1694955" y="3455492"/>
            <a:ext cx="1897990" cy="369332"/>
          </a:xfrm>
          <a:prstGeom prst="rect">
            <a:avLst/>
          </a:prstGeom>
          <a:noFill/>
        </p:spPr>
        <p:txBody>
          <a:bodyPr wrap="square" rtlCol="0">
            <a:spAutoFit/>
          </a:bodyPr>
          <a:lstStyle/>
          <a:p>
            <a:r>
              <a:rPr lang="de-DE" b="1" dirty="0">
                <a:solidFill>
                  <a:schemeClr val="bg1"/>
                </a:solidFill>
              </a:rPr>
              <a:t>YOUR STRATEGIES</a:t>
            </a:r>
          </a:p>
        </p:txBody>
      </p:sp>
      <p:sp>
        <p:nvSpPr>
          <p:cNvPr id="8" name="Textfeld 7">
            <a:extLst>
              <a:ext uri="{FF2B5EF4-FFF2-40B4-BE49-F238E27FC236}">
                <a16:creationId xmlns:a16="http://schemas.microsoft.com/office/drawing/2014/main" id="{8FA22B96-AF1D-3C09-14AE-5BEF0ED7B544}"/>
              </a:ext>
            </a:extLst>
          </p:cNvPr>
          <p:cNvSpPr txBox="1"/>
          <p:nvPr/>
        </p:nvSpPr>
        <p:spPr>
          <a:xfrm>
            <a:off x="1631349" y="4203595"/>
            <a:ext cx="1897990" cy="369332"/>
          </a:xfrm>
          <a:prstGeom prst="rect">
            <a:avLst/>
          </a:prstGeom>
          <a:noFill/>
        </p:spPr>
        <p:txBody>
          <a:bodyPr wrap="square" rtlCol="0">
            <a:spAutoFit/>
          </a:bodyPr>
          <a:lstStyle/>
          <a:p>
            <a:r>
              <a:rPr lang="de-DE" b="1" dirty="0">
                <a:solidFill>
                  <a:schemeClr val="bg1"/>
                </a:solidFill>
              </a:rPr>
              <a:t>YOUR MEASURES</a:t>
            </a:r>
          </a:p>
        </p:txBody>
      </p:sp>
      <p:sp>
        <p:nvSpPr>
          <p:cNvPr id="9" name="Textplatzhalter 32">
            <a:extLst>
              <a:ext uri="{FF2B5EF4-FFF2-40B4-BE49-F238E27FC236}">
                <a16:creationId xmlns:a16="http://schemas.microsoft.com/office/drawing/2014/main" id="{A4136F07-3F62-755F-2894-AB13C6050E22}"/>
              </a:ext>
            </a:extLst>
          </p:cNvPr>
          <p:cNvSpPr txBox="1">
            <a:spLocks/>
          </p:cNvSpPr>
          <p:nvPr/>
        </p:nvSpPr>
        <p:spPr>
          <a:xfrm>
            <a:off x="2081768" y="1108467"/>
            <a:ext cx="11470341" cy="58222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solidFill>
                  <a:schemeClr val="bg1"/>
                </a:solidFill>
              </a:rPr>
              <a:t>By following the four steps, you and your team will be able to develop your joint strategic plan, targets and actions.</a:t>
            </a:r>
            <a:endParaRPr lang="en-GB" dirty="0"/>
          </a:p>
        </p:txBody>
      </p:sp>
    </p:spTree>
    <p:extLst>
      <p:ext uri="{BB962C8B-B14F-4D97-AF65-F5344CB8AC3E}">
        <p14:creationId xmlns:p14="http://schemas.microsoft.com/office/powerpoint/2010/main" val="24131931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B609F8-DA96-FA45-812A-9B7C783F7904}"/>
              </a:ext>
            </a:extLst>
          </p:cNvPr>
          <p:cNvSpPr>
            <a:spLocks noGrp="1"/>
          </p:cNvSpPr>
          <p:nvPr>
            <p:ph type="body" sz="quarter" idx="16"/>
          </p:nvPr>
        </p:nvSpPr>
        <p:spPr>
          <a:xfrm>
            <a:off x="666708" y="752638"/>
            <a:ext cx="4569435" cy="1749930"/>
          </a:xfrm>
        </p:spPr>
        <p:txBody>
          <a:bodyPr>
            <a:normAutofit fontScale="85000" lnSpcReduction="10000"/>
          </a:bodyPr>
          <a:lstStyle/>
          <a:p>
            <a:r>
              <a:rPr lang="en-US" sz="4600" dirty="0"/>
              <a:t>03</a:t>
            </a:r>
          </a:p>
          <a:p>
            <a:r>
              <a:rPr lang="en-US" sz="5100" dirty="0"/>
              <a:t>Risk Factors &amp; Early Warning signs</a:t>
            </a:r>
          </a:p>
          <a:p>
            <a:endParaRPr lang="en-US" sz="5100" dirty="0"/>
          </a:p>
          <a:p>
            <a:endParaRPr lang="en-US" dirty="0"/>
          </a:p>
        </p:txBody>
      </p:sp>
      <p:sp>
        <p:nvSpPr>
          <p:cNvPr id="3" name="Text Placeholder 1">
            <a:extLst>
              <a:ext uri="{FF2B5EF4-FFF2-40B4-BE49-F238E27FC236}">
                <a16:creationId xmlns:a16="http://schemas.microsoft.com/office/drawing/2014/main" id="{64D13765-A477-376C-9882-019D491F8089}"/>
              </a:ext>
            </a:extLst>
          </p:cNvPr>
          <p:cNvSpPr txBox="1">
            <a:spLocks/>
          </p:cNvSpPr>
          <p:nvPr/>
        </p:nvSpPr>
        <p:spPr>
          <a:xfrm>
            <a:off x="666708" y="2605169"/>
            <a:ext cx="4941612" cy="16476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30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5100" dirty="0"/>
          </a:p>
          <a:p>
            <a:endParaRPr lang="en-US" dirty="0"/>
          </a:p>
        </p:txBody>
      </p:sp>
    </p:spTree>
    <p:extLst>
      <p:ext uri="{BB962C8B-B14F-4D97-AF65-F5344CB8AC3E}">
        <p14:creationId xmlns:p14="http://schemas.microsoft.com/office/powerpoint/2010/main" val="2595005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5E6861A0-BFE8-F385-2B2B-8010D2D881E4}"/>
              </a:ext>
            </a:extLst>
          </p:cNvPr>
          <p:cNvSpPr>
            <a:spLocks noGrp="1"/>
          </p:cNvSpPr>
          <p:nvPr>
            <p:ph type="body" sz="quarter" idx="19"/>
          </p:nvPr>
        </p:nvSpPr>
        <p:spPr/>
        <p:txBody>
          <a:bodyPr/>
          <a:lstStyle/>
          <a:p>
            <a:r>
              <a:rPr lang="de-DE" dirty="0"/>
              <a:t>1</a:t>
            </a:r>
          </a:p>
        </p:txBody>
      </p:sp>
      <p:sp>
        <p:nvSpPr>
          <p:cNvPr id="6" name="Textplatzhalter 5">
            <a:extLst>
              <a:ext uri="{FF2B5EF4-FFF2-40B4-BE49-F238E27FC236}">
                <a16:creationId xmlns:a16="http://schemas.microsoft.com/office/drawing/2014/main" id="{1F719C6C-E990-2B78-724D-053B88AAD1C0}"/>
              </a:ext>
            </a:extLst>
          </p:cNvPr>
          <p:cNvSpPr>
            <a:spLocks noGrp="1"/>
          </p:cNvSpPr>
          <p:nvPr>
            <p:ph type="body" sz="quarter" idx="20"/>
          </p:nvPr>
        </p:nvSpPr>
        <p:spPr>
          <a:xfrm>
            <a:off x="7511069" y="2250732"/>
            <a:ext cx="4465067" cy="822373"/>
          </a:xfrm>
        </p:spPr>
        <p:txBody>
          <a:bodyPr/>
          <a:lstStyle/>
          <a:p>
            <a:r>
              <a:rPr lang="en-GB" sz="2600" b="1" dirty="0">
                <a:ea typeface="Roboto" charset="0"/>
                <a:cs typeface="Roboto" charset="0"/>
              </a:rPr>
              <a:t>Industry Issues</a:t>
            </a:r>
          </a:p>
          <a:p>
            <a:r>
              <a:rPr lang="en-GB" sz="2000" dirty="0">
                <a:ea typeface="Lato Light" charset="0"/>
                <a:cs typeface="Lato Light" charset="0"/>
              </a:rPr>
              <a:t>Systematic search for risks in the industry your company is working in</a:t>
            </a:r>
          </a:p>
          <a:p>
            <a:endParaRPr lang="de-DE" dirty="0"/>
          </a:p>
        </p:txBody>
      </p:sp>
      <p:sp>
        <p:nvSpPr>
          <p:cNvPr id="7" name="Textplatzhalter 6">
            <a:extLst>
              <a:ext uri="{FF2B5EF4-FFF2-40B4-BE49-F238E27FC236}">
                <a16:creationId xmlns:a16="http://schemas.microsoft.com/office/drawing/2014/main" id="{24128DB0-D719-796F-8DD1-662C3F17971C}"/>
              </a:ext>
            </a:extLst>
          </p:cNvPr>
          <p:cNvSpPr>
            <a:spLocks noGrp="1"/>
          </p:cNvSpPr>
          <p:nvPr>
            <p:ph type="body" sz="quarter" idx="21"/>
          </p:nvPr>
        </p:nvSpPr>
        <p:spPr/>
        <p:txBody>
          <a:bodyPr/>
          <a:lstStyle/>
          <a:p>
            <a:r>
              <a:rPr lang="de-DE" dirty="0"/>
              <a:t>2</a:t>
            </a:r>
          </a:p>
        </p:txBody>
      </p:sp>
      <p:sp>
        <p:nvSpPr>
          <p:cNvPr id="8" name="Textplatzhalter 7">
            <a:extLst>
              <a:ext uri="{FF2B5EF4-FFF2-40B4-BE49-F238E27FC236}">
                <a16:creationId xmlns:a16="http://schemas.microsoft.com/office/drawing/2014/main" id="{4842D3F9-8EC7-C8C5-80D9-3D2E520A6CA1}"/>
              </a:ext>
            </a:extLst>
          </p:cNvPr>
          <p:cNvSpPr>
            <a:spLocks noGrp="1"/>
          </p:cNvSpPr>
          <p:nvPr>
            <p:ph type="body" sz="quarter" idx="22"/>
          </p:nvPr>
        </p:nvSpPr>
        <p:spPr>
          <a:xfrm>
            <a:off x="7511069" y="3380504"/>
            <a:ext cx="4465067" cy="822373"/>
          </a:xfrm>
        </p:spPr>
        <p:txBody>
          <a:bodyPr/>
          <a:lstStyle/>
          <a:p>
            <a:r>
              <a:rPr lang="en-US" sz="2600" b="1" dirty="0" err="1">
                <a:ea typeface="Roboto" charset="0"/>
              </a:rPr>
              <a:t>Organisational</a:t>
            </a:r>
            <a:r>
              <a:rPr lang="en-US" sz="2600" b="1" dirty="0">
                <a:ea typeface="Roboto" charset="0"/>
              </a:rPr>
              <a:t> Issues</a:t>
            </a:r>
          </a:p>
          <a:p>
            <a:r>
              <a:rPr lang="en-GB" sz="2000" dirty="0">
                <a:ea typeface="Lato Light" charset="0"/>
                <a:cs typeface="Lato Light" charset="0"/>
              </a:rPr>
              <a:t>Analysis of risks arising from your organisation</a:t>
            </a:r>
          </a:p>
          <a:p>
            <a:endParaRPr lang="de-DE" dirty="0"/>
          </a:p>
        </p:txBody>
      </p:sp>
      <p:sp>
        <p:nvSpPr>
          <p:cNvPr id="9" name="Textplatzhalter 8">
            <a:extLst>
              <a:ext uri="{FF2B5EF4-FFF2-40B4-BE49-F238E27FC236}">
                <a16:creationId xmlns:a16="http://schemas.microsoft.com/office/drawing/2014/main" id="{3C5F59A8-F9A5-79EF-4EDB-6E5EB514EFC9}"/>
              </a:ext>
            </a:extLst>
          </p:cNvPr>
          <p:cNvSpPr>
            <a:spLocks noGrp="1"/>
          </p:cNvSpPr>
          <p:nvPr>
            <p:ph type="body" sz="quarter" idx="23"/>
          </p:nvPr>
        </p:nvSpPr>
        <p:spPr/>
        <p:txBody>
          <a:bodyPr/>
          <a:lstStyle/>
          <a:p>
            <a:r>
              <a:rPr lang="de-DE" dirty="0"/>
              <a:t>3</a:t>
            </a:r>
          </a:p>
        </p:txBody>
      </p:sp>
      <p:sp>
        <p:nvSpPr>
          <p:cNvPr id="10" name="Textplatzhalter 9">
            <a:extLst>
              <a:ext uri="{FF2B5EF4-FFF2-40B4-BE49-F238E27FC236}">
                <a16:creationId xmlns:a16="http://schemas.microsoft.com/office/drawing/2014/main" id="{38CAEDCB-F99E-F10C-FD48-87A4643FF583}"/>
              </a:ext>
            </a:extLst>
          </p:cNvPr>
          <p:cNvSpPr>
            <a:spLocks noGrp="1"/>
          </p:cNvSpPr>
          <p:nvPr>
            <p:ph type="body" sz="quarter" idx="24"/>
          </p:nvPr>
        </p:nvSpPr>
        <p:spPr>
          <a:xfrm>
            <a:off x="7511069" y="4486018"/>
            <a:ext cx="4465067" cy="822373"/>
          </a:xfrm>
        </p:spPr>
        <p:txBody>
          <a:bodyPr/>
          <a:lstStyle/>
          <a:p>
            <a:r>
              <a:rPr lang="en-US" sz="2600" b="1" dirty="0"/>
              <a:t>Stakeholder Relationships</a:t>
            </a:r>
          </a:p>
          <a:p>
            <a:r>
              <a:rPr lang="en-GB" sz="2000" dirty="0">
                <a:ea typeface="Roboto" charset="0"/>
                <a:cs typeface="Roboto" charset="0"/>
              </a:rPr>
              <a:t>Some risks arise from the specific relationships with stakeholders</a:t>
            </a:r>
            <a:endParaRPr lang="en-US" sz="2000" b="1" dirty="0"/>
          </a:p>
          <a:p>
            <a:endParaRPr lang="de-DE" dirty="0"/>
          </a:p>
        </p:txBody>
      </p:sp>
      <p:sp>
        <p:nvSpPr>
          <p:cNvPr id="11" name="Textplatzhalter 10">
            <a:extLst>
              <a:ext uri="{FF2B5EF4-FFF2-40B4-BE49-F238E27FC236}">
                <a16:creationId xmlns:a16="http://schemas.microsoft.com/office/drawing/2014/main" id="{6853965D-EA17-235D-692D-6571E7CE13DE}"/>
              </a:ext>
            </a:extLst>
          </p:cNvPr>
          <p:cNvSpPr>
            <a:spLocks noGrp="1"/>
          </p:cNvSpPr>
          <p:nvPr>
            <p:ph type="body" sz="quarter" idx="25"/>
          </p:nvPr>
        </p:nvSpPr>
        <p:spPr/>
        <p:txBody>
          <a:bodyPr/>
          <a:lstStyle/>
          <a:p>
            <a:r>
              <a:rPr lang="de-DE" dirty="0"/>
              <a:t>4</a:t>
            </a:r>
          </a:p>
        </p:txBody>
      </p:sp>
      <p:sp>
        <p:nvSpPr>
          <p:cNvPr id="12" name="Textplatzhalter 11">
            <a:extLst>
              <a:ext uri="{FF2B5EF4-FFF2-40B4-BE49-F238E27FC236}">
                <a16:creationId xmlns:a16="http://schemas.microsoft.com/office/drawing/2014/main" id="{9E65483B-916D-72ED-6A62-3DFC8EA96833}"/>
              </a:ext>
            </a:extLst>
          </p:cNvPr>
          <p:cNvSpPr>
            <a:spLocks noGrp="1"/>
          </p:cNvSpPr>
          <p:nvPr>
            <p:ph type="body" sz="quarter" idx="26"/>
          </p:nvPr>
        </p:nvSpPr>
        <p:spPr>
          <a:xfrm>
            <a:off x="7497213" y="5464036"/>
            <a:ext cx="4465067" cy="822373"/>
          </a:xfrm>
        </p:spPr>
        <p:txBody>
          <a:bodyPr/>
          <a:lstStyle/>
          <a:p>
            <a:r>
              <a:rPr lang="en-US" sz="2600" b="1" dirty="0"/>
              <a:t>Risk Assessments</a:t>
            </a:r>
          </a:p>
          <a:p>
            <a:r>
              <a:rPr lang="en-GB" sz="2000" dirty="0">
                <a:ea typeface="Roboto" charset="0"/>
                <a:cs typeface="Roboto" charset="0"/>
              </a:rPr>
              <a:t>Systematic scanning for implicit issues</a:t>
            </a:r>
            <a:endParaRPr lang="en-US" sz="2000" b="1" dirty="0">
              <a:latin typeface="+mj-lt"/>
            </a:endParaRPr>
          </a:p>
          <a:p>
            <a:endParaRPr lang="de-DE" dirty="0"/>
          </a:p>
        </p:txBody>
      </p:sp>
      <p:sp>
        <p:nvSpPr>
          <p:cNvPr id="4" name="Textplatzhalter 3">
            <a:extLst>
              <a:ext uri="{FF2B5EF4-FFF2-40B4-BE49-F238E27FC236}">
                <a16:creationId xmlns:a16="http://schemas.microsoft.com/office/drawing/2014/main" id="{A5D3CBA8-08EB-37F0-97A9-384992434E50}"/>
              </a:ext>
            </a:extLst>
          </p:cNvPr>
          <p:cNvSpPr>
            <a:spLocks noGrp="1"/>
          </p:cNvSpPr>
          <p:nvPr>
            <p:ph type="body" sz="quarter" idx="18"/>
          </p:nvPr>
        </p:nvSpPr>
        <p:spPr>
          <a:xfrm>
            <a:off x="1575582" y="2661919"/>
            <a:ext cx="4180325" cy="3784225"/>
          </a:xfrm>
        </p:spPr>
        <p:txBody>
          <a:bodyPr/>
          <a:lstStyle/>
          <a:p>
            <a:r>
              <a:rPr lang="en-US" sz="2400" dirty="0">
                <a:solidFill>
                  <a:schemeClr val="bg1"/>
                </a:solidFill>
              </a:rPr>
              <a:t>Through regular, systematic and comprehensive risk assessment based on four key early warning/risk signs, crises can be identified at an early stage and countermeasures can be taken. </a:t>
            </a:r>
          </a:p>
          <a:p>
            <a:endParaRPr lang="de-DE" dirty="0"/>
          </a:p>
        </p:txBody>
      </p:sp>
      <p:sp>
        <p:nvSpPr>
          <p:cNvPr id="3" name="Textplatzhalter 2">
            <a:extLst>
              <a:ext uri="{FF2B5EF4-FFF2-40B4-BE49-F238E27FC236}">
                <a16:creationId xmlns:a16="http://schemas.microsoft.com/office/drawing/2014/main" id="{CA53A572-ED3D-7532-22AB-0A9B433F014A}"/>
              </a:ext>
            </a:extLst>
          </p:cNvPr>
          <p:cNvSpPr>
            <a:spLocks noGrp="1"/>
          </p:cNvSpPr>
          <p:nvPr>
            <p:ph type="body" sz="quarter" idx="16"/>
          </p:nvPr>
        </p:nvSpPr>
        <p:spPr>
          <a:xfrm>
            <a:off x="1548092" y="628635"/>
            <a:ext cx="4250272" cy="1495299"/>
          </a:xfrm>
        </p:spPr>
        <p:txBody>
          <a:bodyPr>
            <a:normAutofit fontScale="55000" lnSpcReduction="20000"/>
          </a:bodyPr>
          <a:lstStyle/>
          <a:p>
            <a:r>
              <a:rPr lang="en-US" sz="6900" b="1" dirty="0">
                <a:solidFill>
                  <a:schemeClr val="bg1"/>
                </a:solidFill>
              </a:rPr>
              <a:t>Early Warning Signs </a:t>
            </a:r>
          </a:p>
          <a:p>
            <a:r>
              <a:rPr lang="en-US" sz="6900" b="1" dirty="0"/>
              <a:t>FOUR</a:t>
            </a:r>
            <a:r>
              <a:rPr lang="en-US" sz="6900" b="1" dirty="0">
                <a:solidFill>
                  <a:schemeClr val="bg1"/>
                </a:solidFill>
              </a:rPr>
              <a:t> KEY AREAS</a:t>
            </a:r>
          </a:p>
          <a:p>
            <a:endParaRPr lang="de-DE" dirty="0"/>
          </a:p>
        </p:txBody>
      </p:sp>
    </p:spTree>
    <p:extLst>
      <p:ext uri="{BB962C8B-B14F-4D97-AF65-F5344CB8AC3E}">
        <p14:creationId xmlns:p14="http://schemas.microsoft.com/office/powerpoint/2010/main" val="383963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9739E466-1461-1770-59D3-81A972759C49}"/>
              </a:ext>
            </a:extLst>
          </p:cNvPr>
          <p:cNvSpPr>
            <a:spLocks noGrp="1"/>
          </p:cNvSpPr>
          <p:nvPr>
            <p:ph type="body" sz="quarter" idx="18"/>
          </p:nvPr>
        </p:nvSpPr>
        <p:spPr>
          <a:xfrm>
            <a:off x="7615665" y="1776872"/>
            <a:ext cx="3828189" cy="4402255"/>
          </a:xfrm>
        </p:spPr>
        <p:txBody>
          <a:bodyPr>
            <a:normAutofit lnSpcReduction="10000"/>
          </a:bodyPr>
          <a:lstStyle/>
          <a:p>
            <a:r>
              <a:rPr lang="en-GB" sz="2400" dirty="0">
                <a:latin typeface="Calibri" panose="020F0502020204030204" pitchFamily="34" charset="0"/>
                <a:ea typeface="Lato Light" panose="020F0502020204030203" pitchFamily="34" charset="0"/>
                <a:cs typeface="Calibri" panose="020F0502020204030204" pitchFamily="34" charset="0"/>
              </a:rPr>
              <a:t>Industry information on influencing trends can be found in specific industry publications and web sources. It is essential that you constantly scan for and process important industry information, share it with the relevant people in the company (and advisors) and discuss it systematically. </a:t>
            </a:r>
          </a:p>
          <a:p>
            <a:r>
              <a:rPr lang="en-US" dirty="0"/>
              <a:t>Learn more about this in Module 3!</a:t>
            </a:r>
            <a:endParaRPr lang="de-DE" dirty="0"/>
          </a:p>
        </p:txBody>
      </p:sp>
      <p:sp>
        <p:nvSpPr>
          <p:cNvPr id="12" name="Textplatzhalter 11">
            <a:extLst>
              <a:ext uri="{FF2B5EF4-FFF2-40B4-BE49-F238E27FC236}">
                <a16:creationId xmlns:a16="http://schemas.microsoft.com/office/drawing/2014/main" id="{A1F317B5-5DE7-4E59-F377-76593C02D295}"/>
              </a:ext>
            </a:extLst>
          </p:cNvPr>
          <p:cNvSpPr>
            <a:spLocks noGrp="1"/>
          </p:cNvSpPr>
          <p:nvPr>
            <p:ph type="body" sz="quarter" idx="16"/>
          </p:nvPr>
        </p:nvSpPr>
        <p:spPr>
          <a:xfrm>
            <a:off x="1527754" y="577972"/>
            <a:ext cx="10332552" cy="565524"/>
          </a:xfrm>
        </p:spPr>
        <p:txBody>
          <a:bodyPr>
            <a:noAutofit/>
          </a:bodyPr>
          <a:lstStyle/>
          <a:p>
            <a:r>
              <a:rPr lang="de-DE" dirty="0">
                <a:solidFill>
                  <a:srgbClr val="595A59"/>
                </a:solidFill>
              </a:rPr>
              <a:t>Industry </a:t>
            </a:r>
            <a:r>
              <a:rPr lang="de-DE" dirty="0" err="1">
                <a:solidFill>
                  <a:srgbClr val="595A59"/>
                </a:solidFill>
              </a:rPr>
              <a:t>Issues</a:t>
            </a:r>
            <a:r>
              <a:rPr lang="de-DE" dirty="0">
                <a:solidFill>
                  <a:srgbClr val="595A59"/>
                </a:solidFill>
              </a:rPr>
              <a:t> – Sources to </a:t>
            </a:r>
            <a:r>
              <a:rPr lang="de-DE" dirty="0" err="1">
                <a:solidFill>
                  <a:srgbClr val="595A59"/>
                </a:solidFill>
              </a:rPr>
              <a:t>Identify</a:t>
            </a:r>
            <a:r>
              <a:rPr lang="de-DE" dirty="0">
                <a:solidFill>
                  <a:srgbClr val="595A59"/>
                </a:solidFill>
              </a:rPr>
              <a:t> Industry Trends</a:t>
            </a:r>
          </a:p>
        </p:txBody>
      </p:sp>
      <p:sp>
        <p:nvSpPr>
          <p:cNvPr id="14" name="Oval 32">
            <a:extLst>
              <a:ext uri="{FF2B5EF4-FFF2-40B4-BE49-F238E27FC236}">
                <a16:creationId xmlns:a16="http://schemas.microsoft.com/office/drawing/2014/main" id="{0FFB6A24-A5EB-73D2-1611-5FD3460E5277}"/>
              </a:ext>
            </a:extLst>
          </p:cNvPr>
          <p:cNvSpPr/>
          <p:nvPr/>
        </p:nvSpPr>
        <p:spPr>
          <a:xfrm>
            <a:off x="617952" y="451300"/>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5">
            <a:extLst>
              <a:ext uri="{FF2B5EF4-FFF2-40B4-BE49-F238E27FC236}">
                <a16:creationId xmlns:a16="http://schemas.microsoft.com/office/drawing/2014/main" id="{0D93114C-4E86-D37D-8CD3-8C66E91F2C76}"/>
              </a:ext>
            </a:extLst>
          </p:cNvPr>
          <p:cNvSpPr txBox="1">
            <a:spLocks/>
          </p:cNvSpPr>
          <p:nvPr/>
        </p:nvSpPr>
        <p:spPr>
          <a:xfrm>
            <a:off x="756280" y="508495"/>
            <a:ext cx="511077" cy="635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a:t>
            </a:r>
          </a:p>
        </p:txBody>
      </p:sp>
      <p:cxnSp>
        <p:nvCxnSpPr>
          <p:cNvPr id="16" name="Straight Connector 34">
            <a:extLst>
              <a:ext uri="{FF2B5EF4-FFF2-40B4-BE49-F238E27FC236}">
                <a16:creationId xmlns:a16="http://schemas.microsoft.com/office/drawing/2014/main" id="{2DD6D395-66AC-94C7-BD62-E9E2C5934066}"/>
              </a:ext>
            </a:extLst>
          </p:cNvPr>
          <p:cNvCxnSpPr>
            <a:cxnSpLocks/>
          </p:cNvCxnSpPr>
          <p:nvPr/>
        </p:nvCxnSpPr>
        <p:spPr>
          <a:xfrm>
            <a:off x="26235" y="841271"/>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sp>
        <p:nvSpPr>
          <p:cNvPr id="18" name="Rectangle 174">
            <a:extLst>
              <a:ext uri="{FF2B5EF4-FFF2-40B4-BE49-F238E27FC236}">
                <a16:creationId xmlns:a16="http://schemas.microsoft.com/office/drawing/2014/main" id="{00F3EB50-0DE1-008F-690C-4EEAAF8C6E8A}"/>
              </a:ext>
            </a:extLst>
          </p:cNvPr>
          <p:cNvSpPr>
            <a:spLocks noChangeArrowheads="1"/>
          </p:cNvSpPr>
          <p:nvPr/>
        </p:nvSpPr>
        <p:spPr bwMode="auto">
          <a:xfrm>
            <a:off x="2" y="2975376"/>
            <a:ext cx="4043832" cy="540346"/>
          </a:xfrm>
          <a:prstGeom prst="rect">
            <a:avLst/>
          </a:prstGeom>
          <a:solidFill>
            <a:srgbClr val="F27954"/>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19" name="Rectangle 178">
            <a:extLst>
              <a:ext uri="{FF2B5EF4-FFF2-40B4-BE49-F238E27FC236}">
                <a16:creationId xmlns:a16="http://schemas.microsoft.com/office/drawing/2014/main" id="{2FE8A128-0EDE-3DE1-5F3E-CC2AB90F68B2}"/>
              </a:ext>
            </a:extLst>
          </p:cNvPr>
          <p:cNvSpPr>
            <a:spLocks noChangeArrowheads="1"/>
          </p:cNvSpPr>
          <p:nvPr/>
        </p:nvSpPr>
        <p:spPr bwMode="auto">
          <a:xfrm>
            <a:off x="0" y="4596414"/>
            <a:ext cx="3954653" cy="540828"/>
          </a:xfrm>
          <a:prstGeom prst="rect">
            <a:avLst/>
          </a:prstGeom>
          <a:solidFill>
            <a:srgbClr val="79527B"/>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0" name="Freeform 182">
            <a:extLst>
              <a:ext uri="{FF2B5EF4-FFF2-40B4-BE49-F238E27FC236}">
                <a16:creationId xmlns:a16="http://schemas.microsoft.com/office/drawing/2014/main" id="{94F4D5BA-F330-0791-B190-24E21F4CADC5}"/>
              </a:ext>
            </a:extLst>
          </p:cNvPr>
          <p:cNvSpPr>
            <a:spLocks/>
          </p:cNvSpPr>
          <p:nvPr/>
        </p:nvSpPr>
        <p:spPr bwMode="auto">
          <a:xfrm>
            <a:off x="3487958" y="4400231"/>
            <a:ext cx="887087" cy="934157"/>
          </a:xfrm>
          <a:custGeom>
            <a:avLst/>
            <a:gdLst>
              <a:gd name="T0" fmla="*/ 1694 w 1743"/>
              <a:gd name="T1" fmla="*/ 782 h 1743"/>
              <a:gd name="T2" fmla="*/ 1694 w 1743"/>
              <a:gd name="T3" fmla="*/ 960 h 1743"/>
              <a:gd name="T4" fmla="*/ 961 w 1743"/>
              <a:gd name="T5" fmla="*/ 1694 h 1743"/>
              <a:gd name="T6" fmla="*/ 783 w 1743"/>
              <a:gd name="T7" fmla="*/ 1694 h 1743"/>
              <a:gd name="T8" fmla="*/ 49 w 1743"/>
              <a:gd name="T9" fmla="*/ 960 h 1743"/>
              <a:gd name="T10" fmla="*/ 49 w 1743"/>
              <a:gd name="T11" fmla="*/ 782 h 1743"/>
              <a:gd name="T12" fmla="*/ 783 w 1743"/>
              <a:gd name="T13" fmla="*/ 49 h 1743"/>
              <a:gd name="T14" fmla="*/ 961 w 1743"/>
              <a:gd name="T15" fmla="*/ 49 h 1743"/>
              <a:gd name="T16" fmla="*/ 1694 w 1743"/>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2"/>
                </a:moveTo>
                <a:cubicBezTo>
                  <a:pt x="1743" y="832"/>
                  <a:pt x="1743" y="911"/>
                  <a:pt x="1694" y="960"/>
                </a:cubicBezTo>
                <a:cubicBezTo>
                  <a:pt x="961" y="1694"/>
                  <a:pt x="961" y="1694"/>
                  <a:pt x="961" y="1694"/>
                </a:cubicBezTo>
                <a:cubicBezTo>
                  <a:pt x="911" y="1743"/>
                  <a:pt x="832" y="1743"/>
                  <a:pt x="783" y="1694"/>
                </a:cubicBezTo>
                <a:cubicBezTo>
                  <a:pt x="49" y="960"/>
                  <a:pt x="49" y="960"/>
                  <a:pt x="49" y="960"/>
                </a:cubicBezTo>
                <a:cubicBezTo>
                  <a:pt x="0" y="911"/>
                  <a:pt x="0" y="832"/>
                  <a:pt x="49" y="782"/>
                </a:cubicBezTo>
                <a:cubicBezTo>
                  <a:pt x="783" y="49"/>
                  <a:pt x="783" y="49"/>
                  <a:pt x="783" y="49"/>
                </a:cubicBezTo>
                <a:cubicBezTo>
                  <a:pt x="832" y="0"/>
                  <a:pt x="911" y="0"/>
                  <a:pt x="961" y="49"/>
                </a:cubicBezTo>
                <a:lnTo>
                  <a:pt x="1694" y="782"/>
                </a:lnTo>
                <a:close/>
              </a:path>
            </a:pathLst>
          </a:custGeom>
          <a:solidFill>
            <a:srgbClr val="79527B"/>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1" name="Rectangle 188">
            <a:extLst>
              <a:ext uri="{FF2B5EF4-FFF2-40B4-BE49-F238E27FC236}">
                <a16:creationId xmlns:a16="http://schemas.microsoft.com/office/drawing/2014/main" id="{DA25D663-1DD4-BED9-1632-62BBFCD68B3D}"/>
              </a:ext>
            </a:extLst>
          </p:cNvPr>
          <p:cNvSpPr>
            <a:spLocks noChangeArrowheads="1"/>
          </p:cNvSpPr>
          <p:nvPr/>
        </p:nvSpPr>
        <p:spPr bwMode="auto">
          <a:xfrm>
            <a:off x="3" y="2434548"/>
            <a:ext cx="3270194" cy="540828"/>
          </a:xfrm>
          <a:prstGeom prst="rect">
            <a:avLst/>
          </a:prstGeom>
          <a:solidFill>
            <a:srgbClr val="916395"/>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2" name="Freeform 191">
            <a:extLst>
              <a:ext uri="{FF2B5EF4-FFF2-40B4-BE49-F238E27FC236}">
                <a16:creationId xmlns:a16="http://schemas.microsoft.com/office/drawing/2014/main" id="{EA70C1B8-9979-5BC1-0D19-A752CC2918A9}"/>
              </a:ext>
            </a:extLst>
          </p:cNvPr>
          <p:cNvSpPr>
            <a:spLocks/>
          </p:cNvSpPr>
          <p:nvPr/>
        </p:nvSpPr>
        <p:spPr bwMode="auto">
          <a:xfrm>
            <a:off x="2795250" y="2237884"/>
            <a:ext cx="887087" cy="934157"/>
          </a:xfrm>
          <a:custGeom>
            <a:avLst/>
            <a:gdLst>
              <a:gd name="T0" fmla="*/ 1694 w 1743"/>
              <a:gd name="T1" fmla="*/ 782 h 1743"/>
              <a:gd name="T2" fmla="*/ 1694 w 1743"/>
              <a:gd name="T3" fmla="*/ 960 h 1743"/>
              <a:gd name="T4" fmla="*/ 960 w 1743"/>
              <a:gd name="T5" fmla="*/ 1694 h 1743"/>
              <a:gd name="T6" fmla="*/ 783 w 1743"/>
              <a:gd name="T7" fmla="*/ 1694 h 1743"/>
              <a:gd name="T8" fmla="*/ 49 w 1743"/>
              <a:gd name="T9" fmla="*/ 960 h 1743"/>
              <a:gd name="T10" fmla="*/ 49 w 1743"/>
              <a:gd name="T11" fmla="*/ 782 h 1743"/>
              <a:gd name="T12" fmla="*/ 783 w 1743"/>
              <a:gd name="T13" fmla="*/ 49 h 1743"/>
              <a:gd name="T14" fmla="*/ 960 w 1743"/>
              <a:gd name="T15" fmla="*/ 49 h 1743"/>
              <a:gd name="T16" fmla="*/ 1694 w 1743"/>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2"/>
                </a:moveTo>
                <a:cubicBezTo>
                  <a:pt x="1743" y="831"/>
                  <a:pt x="1743" y="911"/>
                  <a:pt x="1694" y="960"/>
                </a:cubicBezTo>
                <a:cubicBezTo>
                  <a:pt x="960" y="1694"/>
                  <a:pt x="960" y="1694"/>
                  <a:pt x="960" y="1694"/>
                </a:cubicBezTo>
                <a:cubicBezTo>
                  <a:pt x="911" y="1743"/>
                  <a:pt x="832" y="1743"/>
                  <a:pt x="783" y="1694"/>
                </a:cubicBezTo>
                <a:cubicBezTo>
                  <a:pt x="49" y="960"/>
                  <a:pt x="49" y="960"/>
                  <a:pt x="49" y="960"/>
                </a:cubicBezTo>
                <a:cubicBezTo>
                  <a:pt x="0" y="911"/>
                  <a:pt x="0" y="831"/>
                  <a:pt x="49" y="782"/>
                </a:cubicBezTo>
                <a:cubicBezTo>
                  <a:pt x="783" y="49"/>
                  <a:pt x="783" y="49"/>
                  <a:pt x="783" y="49"/>
                </a:cubicBezTo>
                <a:cubicBezTo>
                  <a:pt x="832" y="0"/>
                  <a:pt x="911" y="0"/>
                  <a:pt x="960" y="49"/>
                </a:cubicBezTo>
                <a:lnTo>
                  <a:pt x="1694" y="782"/>
                </a:lnTo>
                <a:close/>
              </a:path>
            </a:pathLst>
          </a:custGeom>
          <a:solidFill>
            <a:srgbClr val="916395"/>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3" name="Rectangle 194">
            <a:extLst>
              <a:ext uri="{FF2B5EF4-FFF2-40B4-BE49-F238E27FC236}">
                <a16:creationId xmlns:a16="http://schemas.microsoft.com/office/drawing/2014/main" id="{00A97D3B-BC19-43B9-86EB-EB591B394C38}"/>
              </a:ext>
            </a:extLst>
          </p:cNvPr>
          <p:cNvSpPr>
            <a:spLocks noChangeArrowheads="1"/>
          </p:cNvSpPr>
          <p:nvPr/>
        </p:nvSpPr>
        <p:spPr bwMode="auto">
          <a:xfrm>
            <a:off x="0" y="3515240"/>
            <a:ext cx="3487957" cy="540828"/>
          </a:xfrm>
          <a:prstGeom prst="rect">
            <a:avLst/>
          </a:prstGeom>
          <a:solidFill>
            <a:srgbClr val="9ED4D3"/>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4" name="Freeform 198">
            <a:extLst>
              <a:ext uri="{FF2B5EF4-FFF2-40B4-BE49-F238E27FC236}">
                <a16:creationId xmlns:a16="http://schemas.microsoft.com/office/drawing/2014/main" id="{AB372C72-138C-C64F-A317-11AC3A938C87}"/>
              </a:ext>
            </a:extLst>
          </p:cNvPr>
          <p:cNvSpPr>
            <a:spLocks/>
          </p:cNvSpPr>
          <p:nvPr/>
        </p:nvSpPr>
        <p:spPr bwMode="auto">
          <a:xfrm>
            <a:off x="2992381" y="3319057"/>
            <a:ext cx="887087" cy="934157"/>
          </a:xfrm>
          <a:custGeom>
            <a:avLst/>
            <a:gdLst>
              <a:gd name="T0" fmla="*/ 1694 w 1743"/>
              <a:gd name="T1" fmla="*/ 782 h 1743"/>
              <a:gd name="T2" fmla="*/ 1694 w 1743"/>
              <a:gd name="T3" fmla="*/ 960 h 1743"/>
              <a:gd name="T4" fmla="*/ 960 w 1743"/>
              <a:gd name="T5" fmla="*/ 1693 h 1743"/>
              <a:gd name="T6" fmla="*/ 783 w 1743"/>
              <a:gd name="T7" fmla="*/ 1693 h 1743"/>
              <a:gd name="T8" fmla="*/ 49 w 1743"/>
              <a:gd name="T9" fmla="*/ 960 h 1743"/>
              <a:gd name="T10" fmla="*/ 49 w 1743"/>
              <a:gd name="T11" fmla="*/ 782 h 1743"/>
              <a:gd name="T12" fmla="*/ 783 w 1743"/>
              <a:gd name="T13" fmla="*/ 49 h 1743"/>
              <a:gd name="T14" fmla="*/ 960 w 1743"/>
              <a:gd name="T15" fmla="*/ 49 h 1743"/>
              <a:gd name="T16" fmla="*/ 1694 w 1743"/>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2"/>
                </a:moveTo>
                <a:cubicBezTo>
                  <a:pt x="1743" y="831"/>
                  <a:pt x="1743" y="911"/>
                  <a:pt x="1694" y="960"/>
                </a:cubicBezTo>
                <a:cubicBezTo>
                  <a:pt x="960" y="1693"/>
                  <a:pt x="960" y="1693"/>
                  <a:pt x="960" y="1693"/>
                </a:cubicBezTo>
                <a:cubicBezTo>
                  <a:pt x="911" y="1743"/>
                  <a:pt x="832" y="1743"/>
                  <a:pt x="783" y="1693"/>
                </a:cubicBezTo>
                <a:cubicBezTo>
                  <a:pt x="49" y="960"/>
                  <a:pt x="49" y="960"/>
                  <a:pt x="49" y="960"/>
                </a:cubicBezTo>
                <a:cubicBezTo>
                  <a:pt x="0" y="911"/>
                  <a:pt x="0" y="831"/>
                  <a:pt x="49" y="782"/>
                </a:cubicBezTo>
                <a:cubicBezTo>
                  <a:pt x="783" y="49"/>
                  <a:pt x="783" y="49"/>
                  <a:pt x="783" y="49"/>
                </a:cubicBezTo>
                <a:cubicBezTo>
                  <a:pt x="832" y="0"/>
                  <a:pt x="911" y="0"/>
                  <a:pt x="960" y="49"/>
                </a:cubicBezTo>
                <a:lnTo>
                  <a:pt x="1694" y="782"/>
                </a:lnTo>
                <a:close/>
              </a:path>
            </a:pathLst>
          </a:custGeom>
          <a:solidFill>
            <a:srgbClr val="9ED4D3"/>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5" name="Rectangle 200">
            <a:extLst>
              <a:ext uri="{FF2B5EF4-FFF2-40B4-BE49-F238E27FC236}">
                <a16:creationId xmlns:a16="http://schemas.microsoft.com/office/drawing/2014/main" id="{B803A8CA-CC77-2D44-A85E-989AB492391B}"/>
              </a:ext>
            </a:extLst>
          </p:cNvPr>
          <p:cNvSpPr>
            <a:spLocks noChangeArrowheads="1"/>
          </p:cNvSpPr>
          <p:nvPr/>
        </p:nvSpPr>
        <p:spPr bwMode="auto">
          <a:xfrm>
            <a:off x="0" y="4056067"/>
            <a:ext cx="2850667" cy="540346"/>
          </a:xfrm>
          <a:prstGeom prst="rect">
            <a:avLst/>
          </a:prstGeom>
          <a:solidFill>
            <a:srgbClr val="85D2C7"/>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6" name="Freeform 204">
            <a:extLst>
              <a:ext uri="{FF2B5EF4-FFF2-40B4-BE49-F238E27FC236}">
                <a16:creationId xmlns:a16="http://schemas.microsoft.com/office/drawing/2014/main" id="{1939757C-E393-DCA8-3DAC-B86BF61E3EA6}"/>
              </a:ext>
            </a:extLst>
          </p:cNvPr>
          <p:cNvSpPr>
            <a:spLocks/>
          </p:cNvSpPr>
          <p:nvPr/>
        </p:nvSpPr>
        <p:spPr bwMode="auto">
          <a:xfrm>
            <a:off x="2243744" y="3859885"/>
            <a:ext cx="887087" cy="933675"/>
          </a:xfrm>
          <a:custGeom>
            <a:avLst/>
            <a:gdLst>
              <a:gd name="T0" fmla="*/ 1694 w 1743"/>
              <a:gd name="T1" fmla="*/ 783 h 1743"/>
              <a:gd name="T2" fmla="*/ 1694 w 1743"/>
              <a:gd name="T3" fmla="*/ 961 h 1743"/>
              <a:gd name="T4" fmla="*/ 961 w 1743"/>
              <a:gd name="T5" fmla="*/ 1694 h 1743"/>
              <a:gd name="T6" fmla="*/ 783 w 1743"/>
              <a:gd name="T7" fmla="*/ 1694 h 1743"/>
              <a:gd name="T8" fmla="*/ 50 w 1743"/>
              <a:gd name="T9" fmla="*/ 961 h 1743"/>
              <a:gd name="T10" fmla="*/ 50 w 1743"/>
              <a:gd name="T11" fmla="*/ 783 h 1743"/>
              <a:gd name="T12" fmla="*/ 783 w 1743"/>
              <a:gd name="T13" fmla="*/ 49 h 1743"/>
              <a:gd name="T14" fmla="*/ 961 w 1743"/>
              <a:gd name="T15" fmla="*/ 49 h 1743"/>
              <a:gd name="T16" fmla="*/ 1694 w 1743"/>
              <a:gd name="T17" fmla="*/ 783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3"/>
                </a:moveTo>
                <a:cubicBezTo>
                  <a:pt x="1743" y="832"/>
                  <a:pt x="1743" y="912"/>
                  <a:pt x="1694" y="961"/>
                </a:cubicBezTo>
                <a:cubicBezTo>
                  <a:pt x="961" y="1694"/>
                  <a:pt x="961" y="1694"/>
                  <a:pt x="961" y="1694"/>
                </a:cubicBezTo>
                <a:cubicBezTo>
                  <a:pt x="912" y="1743"/>
                  <a:pt x="832" y="1743"/>
                  <a:pt x="783" y="1694"/>
                </a:cubicBezTo>
                <a:cubicBezTo>
                  <a:pt x="50" y="961"/>
                  <a:pt x="50" y="961"/>
                  <a:pt x="50" y="961"/>
                </a:cubicBezTo>
                <a:cubicBezTo>
                  <a:pt x="0" y="912"/>
                  <a:pt x="0" y="832"/>
                  <a:pt x="50" y="783"/>
                </a:cubicBezTo>
                <a:cubicBezTo>
                  <a:pt x="783" y="49"/>
                  <a:pt x="783" y="49"/>
                  <a:pt x="783" y="49"/>
                </a:cubicBezTo>
                <a:cubicBezTo>
                  <a:pt x="832" y="0"/>
                  <a:pt x="912" y="0"/>
                  <a:pt x="961" y="49"/>
                </a:cubicBezTo>
                <a:lnTo>
                  <a:pt x="1694" y="783"/>
                </a:lnTo>
                <a:close/>
              </a:path>
            </a:pathLst>
          </a:custGeom>
          <a:solidFill>
            <a:srgbClr val="85D2C7"/>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7" name="Rectangle 206">
            <a:extLst>
              <a:ext uri="{FF2B5EF4-FFF2-40B4-BE49-F238E27FC236}">
                <a16:creationId xmlns:a16="http://schemas.microsoft.com/office/drawing/2014/main" id="{E7530ED6-2206-1B30-415D-40D04F66CE1E}"/>
              </a:ext>
            </a:extLst>
          </p:cNvPr>
          <p:cNvSpPr>
            <a:spLocks noChangeArrowheads="1"/>
          </p:cNvSpPr>
          <p:nvPr/>
        </p:nvSpPr>
        <p:spPr bwMode="auto">
          <a:xfrm>
            <a:off x="2" y="1894203"/>
            <a:ext cx="2458514" cy="540346"/>
          </a:xfrm>
          <a:prstGeom prst="rect">
            <a:avLst/>
          </a:prstGeom>
          <a:solidFill>
            <a:srgbClr val="79527B"/>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8" name="Freeform 210">
            <a:extLst>
              <a:ext uri="{FF2B5EF4-FFF2-40B4-BE49-F238E27FC236}">
                <a16:creationId xmlns:a16="http://schemas.microsoft.com/office/drawing/2014/main" id="{A4B9721B-06D8-49DF-3457-08F1A2A01A0F}"/>
              </a:ext>
            </a:extLst>
          </p:cNvPr>
          <p:cNvSpPr>
            <a:spLocks/>
          </p:cNvSpPr>
          <p:nvPr/>
        </p:nvSpPr>
        <p:spPr bwMode="auto">
          <a:xfrm>
            <a:off x="1987474" y="1697538"/>
            <a:ext cx="886629" cy="933675"/>
          </a:xfrm>
          <a:custGeom>
            <a:avLst/>
            <a:gdLst>
              <a:gd name="T0" fmla="*/ 1693 w 1742"/>
              <a:gd name="T1" fmla="*/ 782 h 1743"/>
              <a:gd name="T2" fmla="*/ 1693 w 1742"/>
              <a:gd name="T3" fmla="*/ 960 h 1743"/>
              <a:gd name="T4" fmla="*/ 960 w 1742"/>
              <a:gd name="T5" fmla="*/ 1694 h 1743"/>
              <a:gd name="T6" fmla="*/ 782 w 1742"/>
              <a:gd name="T7" fmla="*/ 1694 h 1743"/>
              <a:gd name="T8" fmla="*/ 49 w 1742"/>
              <a:gd name="T9" fmla="*/ 960 h 1743"/>
              <a:gd name="T10" fmla="*/ 49 w 1742"/>
              <a:gd name="T11" fmla="*/ 782 h 1743"/>
              <a:gd name="T12" fmla="*/ 782 w 1742"/>
              <a:gd name="T13" fmla="*/ 49 h 1743"/>
              <a:gd name="T14" fmla="*/ 960 w 1742"/>
              <a:gd name="T15" fmla="*/ 49 h 1743"/>
              <a:gd name="T16" fmla="*/ 1693 w 1742"/>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2" h="1743">
                <a:moveTo>
                  <a:pt x="1693" y="782"/>
                </a:moveTo>
                <a:cubicBezTo>
                  <a:pt x="1742" y="831"/>
                  <a:pt x="1742" y="911"/>
                  <a:pt x="1693" y="960"/>
                </a:cubicBezTo>
                <a:cubicBezTo>
                  <a:pt x="960" y="1694"/>
                  <a:pt x="960" y="1694"/>
                  <a:pt x="960" y="1694"/>
                </a:cubicBezTo>
                <a:cubicBezTo>
                  <a:pt x="911" y="1743"/>
                  <a:pt x="831" y="1743"/>
                  <a:pt x="782" y="1694"/>
                </a:cubicBezTo>
                <a:cubicBezTo>
                  <a:pt x="49" y="960"/>
                  <a:pt x="49" y="960"/>
                  <a:pt x="49" y="960"/>
                </a:cubicBezTo>
                <a:cubicBezTo>
                  <a:pt x="0" y="911"/>
                  <a:pt x="0" y="831"/>
                  <a:pt x="49" y="782"/>
                </a:cubicBezTo>
                <a:cubicBezTo>
                  <a:pt x="782" y="49"/>
                  <a:pt x="782" y="49"/>
                  <a:pt x="782" y="49"/>
                </a:cubicBezTo>
                <a:cubicBezTo>
                  <a:pt x="831" y="0"/>
                  <a:pt x="911" y="0"/>
                  <a:pt x="960" y="49"/>
                </a:cubicBezTo>
                <a:lnTo>
                  <a:pt x="1693" y="782"/>
                </a:lnTo>
                <a:close/>
              </a:path>
            </a:pathLst>
          </a:custGeom>
          <a:solidFill>
            <a:srgbClr val="79527B"/>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9" name="Rectangle 214">
            <a:extLst>
              <a:ext uri="{FF2B5EF4-FFF2-40B4-BE49-F238E27FC236}">
                <a16:creationId xmlns:a16="http://schemas.microsoft.com/office/drawing/2014/main" id="{61709892-826F-5B41-A5CB-D5D2B00A0E6C}"/>
              </a:ext>
            </a:extLst>
          </p:cNvPr>
          <p:cNvSpPr>
            <a:spLocks noChangeArrowheads="1"/>
          </p:cNvSpPr>
          <p:nvPr/>
        </p:nvSpPr>
        <p:spPr bwMode="auto">
          <a:xfrm>
            <a:off x="2" y="5137241"/>
            <a:ext cx="2458514" cy="540346"/>
          </a:xfrm>
          <a:prstGeom prst="rect">
            <a:avLst/>
          </a:prstGeom>
          <a:solidFill>
            <a:srgbClr val="916395"/>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30" name="Freeform 217">
            <a:extLst>
              <a:ext uri="{FF2B5EF4-FFF2-40B4-BE49-F238E27FC236}">
                <a16:creationId xmlns:a16="http://schemas.microsoft.com/office/drawing/2014/main" id="{636FD54D-AEC9-3F4B-3D60-9C2DCC4B57B8}"/>
              </a:ext>
            </a:extLst>
          </p:cNvPr>
          <p:cNvSpPr>
            <a:spLocks/>
          </p:cNvSpPr>
          <p:nvPr/>
        </p:nvSpPr>
        <p:spPr bwMode="auto">
          <a:xfrm>
            <a:off x="1987016" y="4940577"/>
            <a:ext cx="887087" cy="933675"/>
          </a:xfrm>
          <a:custGeom>
            <a:avLst/>
            <a:gdLst>
              <a:gd name="T0" fmla="*/ 1693 w 1743"/>
              <a:gd name="T1" fmla="*/ 783 h 1743"/>
              <a:gd name="T2" fmla="*/ 1693 w 1743"/>
              <a:gd name="T3" fmla="*/ 961 h 1743"/>
              <a:gd name="T4" fmla="*/ 960 w 1743"/>
              <a:gd name="T5" fmla="*/ 1694 h 1743"/>
              <a:gd name="T6" fmla="*/ 782 w 1743"/>
              <a:gd name="T7" fmla="*/ 1694 h 1743"/>
              <a:gd name="T8" fmla="*/ 49 w 1743"/>
              <a:gd name="T9" fmla="*/ 961 h 1743"/>
              <a:gd name="T10" fmla="*/ 49 w 1743"/>
              <a:gd name="T11" fmla="*/ 783 h 1743"/>
              <a:gd name="T12" fmla="*/ 782 w 1743"/>
              <a:gd name="T13" fmla="*/ 49 h 1743"/>
              <a:gd name="T14" fmla="*/ 960 w 1743"/>
              <a:gd name="T15" fmla="*/ 49 h 1743"/>
              <a:gd name="T16" fmla="*/ 1693 w 1743"/>
              <a:gd name="T17" fmla="*/ 783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3" y="783"/>
                </a:moveTo>
                <a:cubicBezTo>
                  <a:pt x="1743" y="832"/>
                  <a:pt x="1742" y="911"/>
                  <a:pt x="1693" y="961"/>
                </a:cubicBezTo>
                <a:cubicBezTo>
                  <a:pt x="960" y="1694"/>
                  <a:pt x="960" y="1694"/>
                  <a:pt x="960" y="1694"/>
                </a:cubicBezTo>
                <a:cubicBezTo>
                  <a:pt x="911" y="1743"/>
                  <a:pt x="831" y="1743"/>
                  <a:pt x="782" y="1694"/>
                </a:cubicBezTo>
                <a:cubicBezTo>
                  <a:pt x="49" y="961"/>
                  <a:pt x="49" y="961"/>
                  <a:pt x="49" y="961"/>
                </a:cubicBezTo>
                <a:cubicBezTo>
                  <a:pt x="0" y="911"/>
                  <a:pt x="0" y="832"/>
                  <a:pt x="49" y="783"/>
                </a:cubicBezTo>
                <a:cubicBezTo>
                  <a:pt x="782" y="49"/>
                  <a:pt x="782" y="49"/>
                  <a:pt x="782" y="49"/>
                </a:cubicBezTo>
                <a:cubicBezTo>
                  <a:pt x="831" y="0"/>
                  <a:pt x="911" y="0"/>
                  <a:pt x="960" y="49"/>
                </a:cubicBezTo>
                <a:lnTo>
                  <a:pt x="1693" y="783"/>
                </a:lnTo>
                <a:close/>
              </a:path>
            </a:pathLst>
          </a:custGeom>
          <a:solidFill>
            <a:srgbClr val="916395"/>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31" name="Freeform 198">
            <a:extLst>
              <a:ext uri="{FF2B5EF4-FFF2-40B4-BE49-F238E27FC236}">
                <a16:creationId xmlns:a16="http://schemas.microsoft.com/office/drawing/2014/main" id="{B6F3E839-72F4-8606-CBAA-2D9F7BAAC7FF}"/>
              </a:ext>
            </a:extLst>
          </p:cNvPr>
          <p:cNvSpPr>
            <a:spLocks/>
          </p:cNvSpPr>
          <p:nvPr/>
        </p:nvSpPr>
        <p:spPr bwMode="auto">
          <a:xfrm>
            <a:off x="3660295" y="2786118"/>
            <a:ext cx="887087" cy="934157"/>
          </a:xfrm>
          <a:custGeom>
            <a:avLst/>
            <a:gdLst>
              <a:gd name="T0" fmla="*/ 1694 w 1743"/>
              <a:gd name="T1" fmla="*/ 782 h 1743"/>
              <a:gd name="T2" fmla="*/ 1694 w 1743"/>
              <a:gd name="T3" fmla="*/ 960 h 1743"/>
              <a:gd name="T4" fmla="*/ 960 w 1743"/>
              <a:gd name="T5" fmla="*/ 1693 h 1743"/>
              <a:gd name="T6" fmla="*/ 783 w 1743"/>
              <a:gd name="T7" fmla="*/ 1693 h 1743"/>
              <a:gd name="T8" fmla="*/ 49 w 1743"/>
              <a:gd name="T9" fmla="*/ 960 h 1743"/>
              <a:gd name="T10" fmla="*/ 49 w 1743"/>
              <a:gd name="T11" fmla="*/ 782 h 1743"/>
              <a:gd name="T12" fmla="*/ 783 w 1743"/>
              <a:gd name="T13" fmla="*/ 49 h 1743"/>
              <a:gd name="T14" fmla="*/ 960 w 1743"/>
              <a:gd name="T15" fmla="*/ 49 h 1743"/>
              <a:gd name="T16" fmla="*/ 1694 w 1743"/>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2"/>
                </a:moveTo>
                <a:cubicBezTo>
                  <a:pt x="1743" y="831"/>
                  <a:pt x="1743" y="911"/>
                  <a:pt x="1694" y="960"/>
                </a:cubicBezTo>
                <a:cubicBezTo>
                  <a:pt x="960" y="1693"/>
                  <a:pt x="960" y="1693"/>
                  <a:pt x="960" y="1693"/>
                </a:cubicBezTo>
                <a:cubicBezTo>
                  <a:pt x="911" y="1743"/>
                  <a:pt x="832" y="1743"/>
                  <a:pt x="783" y="1693"/>
                </a:cubicBezTo>
                <a:cubicBezTo>
                  <a:pt x="49" y="960"/>
                  <a:pt x="49" y="960"/>
                  <a:pt x="49" y="960"/>
                </a:cubicBezTo>
                <a:cubicBezTo>
                  <a:pt x="0" y="911"/>
                  <a:pt x="0" y="831"/>
                  <a:pt x="49" y="782"/>
                </a:cubicBezTo>
                <a:cubicBezTo>
                  <a:pt x="783" y="49"/>
                  <a:pt x="783" y="49"/>
                  <a:pt x="783" y="49"/>
                </a:cubicBezTo>
                <a:cubicBezTo>
                  <a:pt x="832" y="0"/>
                  <a:pt x="911" y="0"/>
                  <a:pt x="960" y="49"/>
                </a:cubicBezTo>
                <a:lnTo>
                  <a:pt x="1694" y="782"/>
                </a:lnTo>
                <a:close/>
              </a:path>
            </a:pathLst>
          </a:custGeom>
          <a:solidFill>
            <a:srgbClr val="F27954"/>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32" name="TextBox 79">
            <a:extLst>
              <a:ext uri="{FF2B5EF4-FFF2-40B4-BE49-F238E27FC236}">
                <a16:creationId xmlns:a16="http://schemas.microsoft.com/office/drawing/2014/main" id="{0358A405-C362-7EA3-A374-2A1559AD184A}"/>
              </a:ext>
            </a:extLst>
          </p:cNvPr>
          <p:cNvSpPr txBox="1"/>
          <p:nvPr/>
        </p:nvSpPr>
        <p:spPr>
          <a:xfrm>
            <a:off x="160985" y="5195813"/>
            <a:ext cx="878767" cy="415498"/>
          </a:xfrm>
          <a:prstGeom prst="rect">
            <a:avLst/>
          </a:prstGeom>
          <a:noFill/>
        </p:spPr>
        <p:txBody>
          <a:bodyPr wrap="none" rtlCol="0">
            <a:spAutoFit/>
          </a:bodyPr>
          <a:lstStyle/>
          <a:p>
            <a:r>
              <a:rPr lang="en-GB" sz="2100" b="1" dirty="0">
                <a:solidFill>
                  <a:schemeClr val="bg1"/>
                </a:solidFill>
                <a:latin typeface="+mj-lt"/>
                <a:ea typeface="Roboto" charset="0"/>
                <a:cs typeface="Roboto" charset="0"/>
              </a:rPr>
              <a:t>Online</a:t>
            </a:r>
          </a:p>
        </p:txBody>
      </p:sp>
      <p:sp>
        <p:nvSpPr>
          <p:cNvPr id="33" name="TextBox 80">
            <a:extLst>
              <a:ext uri="{FF2B5EF4-FFF2-40B4-BE49-F238E27FC236}">
                <a16:creationId xmlns:a16="http://schemas.microsoft.com/office/drawing/2014/main" id="{E1A5DE65-F93C-62BD-698C-417069677DBE}"/>
              </a:ext>
            </a:extLst>
          </p:cNvPr>
          <p:cNvSpPr txBox="1"/>
          <p:nvPr/>
        </p:nvSpPr>
        <p:spPr>
          <a:xfrm>
            <a:off x="160985" y="4633412"/>
            <a:ext cx="1917513" cy="415498"/>
          </a:xfrm>
          <a:prstGeom prst="rect">
            <a:avLst/>
          </a:prstGeom>
          <a:noFill/>
        </p:spPr>
        <p:txBody>
          <a:bodyPr wrap="none" rtlCol="0">
            <a:spAutoFit/>
          </a:bodyPr>
          <a:lstStyle/>
          <a:p>
            <a:r>
              <a:rPr lang="en-GB" sz="2100" b="1" dirty="0">
                <a:solidFill>
                  <a:schemeClr val="bg1"/>
                </a:solidFill>
                <a:latin typeface="+mj-lt"/>
                <a:ea typeface="Roboto" charset="0"/>
                <a:cs typeface="Roboto" charset="0"/>
              </a:rPr>
              <a:t>Science Journals</a:t>
            </a:r>
          </a:p>
        </p:txBody>
      </p:sp>
      <p:sp>
        <p:nvSpPr>
          <p:cNvPr id="34" name="TextBox 81">
            <a:extLst>
              <a:ext uri="{FF2B5EF4-FFF2-40B4-BE49-F238E27FC236}">
                <a16:creationId xmlns:a16="http://schemas.microsoft.com/office/drawing/2014/main" id="{B02BD9B0-C480-616A-7761-F921C021EBDE}"/>
              </a:ext>
            </a:extLst>
          </p:cNvPr>
          <p:cNvSpPr txBox="1"/>
          <p:nvPr/>
        </p:nvSpPr>
        <p:spPr>
          <a:xfrm>
            <a:off x="160985" y="4109285"/>
            <a:ext cx="2263248" cy="415498"/>
          </a:xfrm>
          <a:prstGeom prst="rect">
            <a:avLst/>
          </a:prstGeom>
          <a:noFill/>
        </p:spPr>
        <p:txBody>
          <a:bodyPr wrap="none" rtlCol="0">
            <a:spAutoFit/>
          </a:bodyPr>
          <a:lstStyle/>
          <a:p>
            <a:r>
              <a:rPr lang="en-GB" sz="2100" b="1" dirty="0">
                <a:solidFill>
                  <a:schemeClr val="bg1"/>
                </a:solidFill>
                <a:latin typeface="+mj-lt"/>
                <a:ea typeface="Roboto" charset="0"/>
                <a:cs typeface="Roboto" charset="0"/>
              </a:rPr>
              <a:t>Public Opinion Polls</a:t>
            </a:r>
          </a:p>
        </p:txBody>
      </p:sp>
      <p:sp>
        <p:nvSpPr>
          <p:cNvPr id="35" name="TextBox 82">
            <a:extLst>
              <a:ext uri="{FF2B5EF4-FFF2-40B4-BE49-F238E27FC236}">
                <a16:creationId xmlns:a16="http://schemas.microsoft.com/office/drawing/2014/main" id="{D9133DF0-18C8-29B5-921F-A3987BB293A1}"/>
              </a:ext>
            </a:extLst>
          </p:cNvPr>
          <p:cNvSpPr txBox="1"/>
          <p:nvPr/>
        </p:nvSpPr>
        <p:spPr>
          <a:xfrm>
            <a:off x="160985" y="3553631"/>
            <a:ext cx="1706301" cy="415498"/>
          </a:xfrm>
          <a:prstGeom prst="rect">
            <a:avLst/>
          </a:prstGeom>
          <a:noFill/>
        </p:spPr>
        <p:txBody>
          <a:bodyPr wrap="none" rtlCol="0">
            <a:spAutoFit/>
          </a:bodyPr>
          <a:lstStyle/>
          <a:p>
            <a:r>
              <a:rPr lang="en-GB" sz="2100" b="1" dirty="0">
                <a:solidFill>
                  <a:schemeClr val="bg1"/>
                </a:solidFill>
                <a:latin typeface="+mj-lt"/>
                <a:ea typeface="Roboto" charset="0"/>
                <a:cs typeface="Roboto" charset="0"/>
              </a:rPr>
              <a:t>Trade Journals</a:t>
            </a:r>
          </a:p>
        </p:txBody>
      </p:sp>
      <p:sp>
        <p:nvSpPr>
          <p:cNvPr id="36" name="TextBox 83">
            <a:extLst>
              <a:ext uri="{FF2B5EF4-FFF2-40B4-BE49-F238E27FC236}">
                <a16:creationId xmlns:a16="http://schemas.microsoft.com/office/drawing/2014/main" id="{F68A7BC5-D2CD-9897-1A22-488B9904F568}"/>
              </a:ext>
            </a:extLst>
          </p:cNvPr>
          <p:cNvSpPr txBox="1"/>
          <p:nvPr/>
        </p:nvSpPr>
        <p:spPr>
          <a:xfrm>
            <a:off x="160985" y="3029504"/>
            <a:ext cx="1099212" cy="415498"/>
          </a:xfrm>
          <a:prstGeom prst="rect">
            <a:avLst/>
          </a:prstGeom>
          <a:noFill/>
        </p:spPr>
        <p:txBody>
          <a:bodyPr wrap="none" rtlCol="0">
            <a:spAutoFit/>
          </a:bodyPr>
          <a:lstStyle/>
          <a:p>
            <a:r>
              <a:rPr lang="en-GB" sz="2100" b="1" dirty="0">
                <a:solidFill>
                  <a:schemeClr val="bg1"/>
                </a:solidFill>
                <a:latin typeface="+mj-lt"/>
                <a:ea typeface="Roboto" charset="0"/>
                <a:cs typeface="Roboto" charset="0"/>
              </a:rPr>
              <a:t>TV News</a:t>
            </a:r>
          </a:p>
        </p:txBody>
      </p:sp>
      <p:sp>
        <p:nvSpPr>
          <p:cNvPr id="37" name="TextBox 84">
            <a:extLst>
              <a:ext uri="{FF2B5EF4-FFF2-40B4-BE49-F238E27FC236}">
                <a16:creationId xmlns:a16="http://schemas.microsoft.com/office/drawing/2014/main" id="{7101A7ED-B389-2547-A68B-619074305D30}"/>
              </a:ext>
            </a:extLst>
          </p:cNvPr>
          <p:cNvSpPr txBox="1"/>
          <p:nvPr/>
        </p:nvSpPr>
        <p:spPr>
          <a:xfrm>
            <a:off x="160985" y="2467103"/>
            <a:ext cx="2279342" cy="415498"/>
          </a:xfrm>
          <a:prstGeom prst="rect">
            <a:avLst/>
          </a:prstGeom>
          <a:noFill/>
        </p:spPr>
        <p:txBody>
          <a:bodyPr wrap="none" rtlCol="0">
            <a:spAutoFit/>
          </a:bodyPr>
          <a:lstStyle/>
          <a:p>
            <a:r>
              <a:rPr lang="en-GB" sz="2100" b="1" dirty="0">
                <a:solidFill>
                  <a:schemeClr val="bg1"/>
                </a:solidFill>
                <a:latin typeface="+mj-lt"/>
                <a:ea typeface="Roboto" charset="0"/>
                <a:cs typeface="Roboto" charset="0"/>
              </a:rPr>
              <a:t>Business Magazines</a:t>
            </a:r>
          </a:p>
        </p:txBody>
      </p:sp>
      <p:sp>
        <p:nvSpPr>
          <p:cNvPr id="38" name="TextBox 85">
            <a:extLst>
              <a:ext uri="{FF2B5EF4-FFF2-40B4-BE49-F238E27FC236}">
                <a16:creationId xmlns:a16="http://schemas.microsoft.com/office/drawing/2014/main" id="{94D656FB-4E96-17F4-05B6-7DA37C09FD89}"/>
              </a:ext>
            </a:extLst>
          </p:cNvPr>
          <p:cNvSpPr txBox="1"/>
          <p:nvPr/>
        </p:nvSpPr>
        <p:spPr>
          <a:xfrm>
            <a:off x="160985" y="1942976"/>
            <a:ext cx="1485087" cy="415498"/>
          </a:xfrm>
          <a:prstGeom prst="rect">
            <a:avLst/>
          </a:prstGeom>
          <a:noFill/>
        </p:spPr>
        <p:txBody>
          <a:bodyPr wrap="none" rtlCol="0">
            <a:spAutoFit/>
          </a:bodyPr>
          <a:lstStyle/>
          <a:p>
            <a:r>
              <a:rPr lang="en-GB" sz="2100" b="1" dirty="0">
                <a:solidFill>
                  <a:schemeClr val="bg1"/>
                </a:solidFill>
                <a:latin typeface="+mj-lt"/>
                <a:ea typeface="Roboto" charset="0"/>
                <a:cs typeface="Roboto" charset="0"/>
              </a:rPr>
              <a:t>Newspapers</a:t>
            </a:r>
          </a:p>
        </p:txBody>
      </p:sp>
      <p:sp>
        <p:nvSpPr>
          <p:cNvPr id="50" name="TextBox 91">
            <a:extLst>
              <a:ext uri="{FF2B5EF4-FFF2-40B4-BE49-F238E27FC236}">
                <a16:creationId xmlns:a16="http://schemas.microsoft.com/office/drawing/2014/main" id="{C2D8FC29-7A5F-B1E7-C041-D23DC947FEC4}"/>
              </a:ext>
            </a:extLst>
          </p:cNvPr>
          <p:cNvSpPr txBox="1"/>
          <p:nvPr/>
        </p:nvSpPr>
        <p:spPr>
          <a:xfrm>
            <a:off x="5002382" y="2613392"/>
            <a:ext cx="1869466" cy="2246769"/>
          </a:xfrm>
          <a:prstGeom prst="rect">
            <a:avLst/>
          </a:prstGeom>
          <a:solidFill>
            <a:srgbClr val="79527B"/>
          </a:solidFill>
        </p:spPr>
        <p:txBody>
          <a:bodyPr wrap="square" rtlCol="0">
            <a:spAutoFit/>
          </a:bodyPr>
          <a:lstStyle/>
          <a:p>
            <a:pPr algn="ctr"/>
            <a:r>
              <a:rPr lang="en-GB" sz="2000" dirty="0">
                <a:solidFill>
                  <a:schemeClr val="bg1"/>
                </a:solidFill>
                <a:ea typeface="Lato Light" charset="0"/>
                <a:cs typeface="Lato Light" charset="0"/>
              </a:rPr>
              <a:t>Store important facts, share them with your team and discuss implications for your business</a:t>
            </a:r>
          </a:p>
        </p:txBody>
      </p:sp>
    </p:spTree>
    <p:extLst>
      <p:ext uri="{BB962C8B-B14F-4D97-AF65-F5344CB8AC3E}">
        <p14:creationId xmlns:p14="http://schemas.microsoft.com/office/powerpoint/2010/main" val="5759656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Freeform 7">
            <a:extLst>
              <a:ext uri="{FF2B5EF4-FFF2-40B4-BE49-F238E27FC236}">
                <a16:creationId xmlns:a16="http://schemas.microsoft.com/office/drawing/2014/main" id="{6DB4EF9E-6D86-E484-ED34-973F75637D32}"/>
              </a:ext>
            </a:extLst>
          </p:cNvPr>
          <p:cNvSpPr>
            <a:spLocks/>
          </p:cNvSpPr>
          <p:nvPr/>
        </p:nvSpPr>
        <p:spPr bwMode="auto">
          <a:xfrm>
            <a:off x="7192969" y="3603157"/>
            <a:ext cx="2523727" cy="962214"/>
          </a:xfrm>
          <a:custGeom>
            <a:avLst/>
            <a:gdLst>
              <a:gd name="T0" fmla="*/ 0 w 1819"/>
              <a:gd name="T1" fmla="*/ 410 h 410"/>
              <a:gd name="T2" fmla="*/ 0 w 1819"/>
              <a:gd name="T3" fmla="*/ 0 h 410"/>
              <a:gd name="T4" fmla="*/ 1819 w 1819"/>
              <a:gd name="T5" fmla="*/ 0 h 410"/>
              <a:gd name="T6" fmla="*/ 1819 w 1819"/>
              <a:gd name="T7" fmla="*/ 231 h 410"/>
              <a:gd name="T8" fmla="*/ 1518 w 1819"/>
              <a:gd name="T9" fmla="*/ 394 h 410"/>
              <a:gd name="T10" fmla="*/ 1518 w 1819"/>
              <a:gd name="T11" fmla="*/ 410 h 410"/>
              <a:gd name="T12" fmla="*/ 0 w 1819"/>
              <a:gd name="T13" fmla="*/ 410 h 410"/>
              <a:gd name="T14" fmla="*/ 0 w 1819"/>
              <a:gd name="T15" fmla="*/ 410 h 4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19" h="410">
                <a:moveTo>
                  <a:pt x="0" y="410"/>
                </a:moveTo>
                <a:lnTo>
                  <a:pt x="0" y="0"/>
                </a:lnTo>
                <a:lnTo>
                  <a:pt x="1819" y="0"/>
                </a:lnTo>
                <a:lnTo>
                  <a:pt x="1819" y="231"/>
                </a:lnTo>
                <a:lnTo>
                  <a:pt x="1518" y="394"/>
                </a:lnTo>
                <a:lnTo>
                  <a:pt x="1518" y="410"/>
                </a:lnTo>
                <a:lnTo>
                  <a:pt x="0" y="410"/>
                </a:lnTo>
                <a:lnTo>
                  <a:pt x="0" y="410"/>
                </a:lnTo>
                <a:close/>
              </a:path>
            </a:pathLst>
          </a:custGeom>
          <a:solidFill>
            <a:srgbClr val="79527B"/>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13" name="Textplatzhalter 12">
            <a:extLst>
              <a:ext uri="{FF2B5EF4-FFF2-40B4-BE49-F238E27FC236}">
                <a16:creationId xmlns:a16="http://schemas.microsoft.com/office/drawing/2014/main" id="{9739E466-1461-1770-59D3-81A972759C49}"/>
              </a:ext>
            </a:extLst>
          </p:cNvPr>
          <p:cNvSpPr>
            <a:spLocks noGrp="1"/>
          </p:cNvSpPr>
          <p:nvPr>
            <p:ph type="body" sz="quarter" idx="18"/>
          </p:nvPr>
        </p:nvSpPr>
        <p:spPr>
          <a:xfrm>
            <a:off x="322093" y="1776872"/>
            <a:ext cx="3722894" cy="4130645"/>
          </a:xfrm>
        </p:spPr>
        <p:txBody>
          <a:bodyPr>
            <a:normAutofit lnSpcReduction="10000"/>
          </a:bodyPr>
          <a:lstStyle/>
          <a:p>
            <a:pPr marL="12700" indent="-12700"/>
            <a:r>
              <a:rPr lang="en-GB" sz="2400" dirty="0">
                <a:latin typeface="Calibri" panose="020F0502020204030204" pitchFamily="34" charset="0"/>
                <a:ea typeface="Lato Light" panose="020F0502020204030203" pitchFamily="34" charset="0"/>
                <a:cs typeface="Calibri" panose="020F0502020204030204" pitchFamily="34" charset="0"/>
              </a:rPr>
              <a:t>There is a wealth of information available to identify early warning indicators. </a:t>
            </a:r>
          </a:p>
          <a:p>
            <a:pPr marL="12700" indent="-12700"/>
            <a:r>
              <a:rPr lang="en-GB" sz="2400" dirty="0">
                <a:latin typeface="Calibri" panose="020F0502020204030204" pitchFamily="34" charset="0"/>
                <a:ea typeface="Lato Light" panose="020F0502020204030203" pitchFamily="34" charset="0"/>
                <a:cs typeface="Calibri" panose="020F0502020204030204" pitchFamily="34" charset="0"/>
              </a:rPr>
              <a:t>The challenge is to look in the right places and operationalise this information, and KPIs are a particularly important source of data.</a:t>
            </a:r>
          </a:p>
          <a:p>
            <a:pPr marL="12700" indent="-12700"/>
            <a:r>
              <a:rPr lang="en-US" sz="2400" dirty="0">
                <a:latin typeface="Calibri" panose="020F0502020204030204" pitchFamily="34" charset="0"/>
                <a:ea typeface="Lato Light" panose="020F0502020204030203" pitchFamily="34" charset="0"/>
                <a:cs typeface="Calibri" panose="020F0502020204030204" pitchFamily="34" charset="0"/>
              </a:rPr>
              <a:t>Learn more about this in Module 4!</a:t>
            </a:r>
            <a:endParaRPr lang="en-GB" sz="2400" dirty="0">
              <a:latin typeface="Calibri" panose="020F0502020204030204" pitchFamily="34" charset="0"/>
              <a:ea typeface="Lato Light" panose="020F0502020204030203" pitchFamily="34" charset="0"/>
              <a:cs typeface="Calibri" panose="020F0502020204030204" pitchFamily="34" charset="0"/>
            </a:endParaRPr>
          </a:p>
          <a:p>
            <a:pPr marL="12700" indent="-12700"/>
            <a:endParaRPr lang="en-GB" sz="2400" dirty="0">
              <a:latin typeface="Calibri" panose="020F0502020204030204" pitchFamily="34" charset="0"/>
              <a:ea typeface="Lato Light" panose="020F0502020204030203" pitchFamily="34" charset="0"/>
              <a:cs typeface="Calibri" panose="020F0502020204030204" pitchFamily="34" charset="0"/>
            </a:endParaRPr>
          </a:p>
          <a:p>
            <a:endParaRPr lang="de-DE" dirty="0"/>
          </a:p>
        </p:txBody>
      </p:sp>
      <p:sp>
        <p:nvSpPr>
          <p:cNvPr id="12" name="Textplatzhalter 11">
            <a:extLst>
              <a:ext uri="{FF2B5EF4-FFF2-40B4-BE49-F238E27FC236}">
                <a16:creationId xmlns:a16="http://schemas.microsoft.com/office/drawing/2014/main" id="{A1F317B5-5DE7-4E59-F377-76593C02D295}"/>
              </a:ext>
            </a:extLst>
          </p:cNvPr>
          <p:cNvSpPr>
            <a:spLocks noGrp="1"/>
          </p:cNvSpPr>
          <p:nvPr>
            <p:ph type="body" sz="quarter" idx="16"/>
          </p:nvPr>
        </p:nvSpPr>
        <p:spPr>
          <a:xfrm>
            <a:off x="1527753" y="577972"/>
            <a:ext cx="10638011" cy="565524"/>
          </a:xfrm>
        </p:spPr>
        <p:txBody>
          <a:bodyPr>
            <a:noAutofit/>
          </a:bodyPr>
          <a:lstStyle/>
          <a:p>
            <a:r>
              <a:rPr lang="de-DE" dirty="0">
                <a:solidFill>
                  <a:srgbClr val="595A59"/>
                </a:solidFill>
              </a:rPr>
              <a:t>Organisational </a:t>
            </a:r>
            <a:r>
              <a:rPr lang="de-DE" dirty="0" err="1">
                <a:solidFill>
                  <a:srgbClr val="595A59"/>
                </a:solidFill>
              </a:rPr>
              <a:t>Issues</a:t>
            </a:r>
            <a:r>
              <a:rPr lang="de-DE" dirty="0">
                <a:solidFill>
                  <a:srgbClr val="595A59"/>
                </a:solidFill>
              </a:rPr>
              <a:t> – Key </a:t>
            </a:r>
            <a:r>
              <a:rPr lang="de-DE" dirty="0" err="1">
                <a:solidFill>
                  <a:srgbClr val="595A59"/>
                </a:solidFill>
              </a:rPr>
              <a:t>Peformance</a:t>
            </a:r>
            <a:r>
              <a:rPr lang="de-DE" dirty="0">
                <a:solidFill>
                  <a:srgbClr val="595A59"/>
                </a:solidFill>
              </a:rPr>
              <a:t> </a:t>
            </a:r>
            <a:r>
              <a:rPr lang="de-DE" dirty="0" err="1">
                <a:solidFill>
                  <a:srgbClr val="595A59"/>
                </a:solidFill>
              </a:rPr>
              <a:t>Indicators</a:t>
            </a:r>
            <a:r>
              <a:rPr lang="de-DE" dirty="0">
                <a:solidFill>
                  <a:srgbClr val="595A59"/>
                </a:solidFill>
              </a:rPr>
              <a:t> (KPIs)</a:t>
            </a:r>
          </a:p>
        </p:txBody>
      </p:sp>
      <p:sp>
        <p:nvSpPr>
          <p:cNvPr id="14" name="Oval 32">
            <a:extLst>
              <a:ext uri="{FF2B5EF4-FFF2-40B4-BE49-F238E27FC236}">
                <a16:creationId xmlns:a16="http://schemas.microsoft.com/office/drawing/2014/main" id="{0FFB6A24-A5EB-73D2-1611-5FD3460E5277}"/>
              </a:ext>
            </a:extLst>
          </p:cNvPr>
          <p:cNvSpPr/>
          <p:nvPr/>
        </p:nvSpPr>
        <p:spPr>
          <a:xfrm>
            <a:off x="617952" y="451300"/>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5">
            <a:extLst>
              <a:ext uri="{FF2B5EF4-FFF2-40B4-BE49-F238E27FC236}">
                <a16:creationId xmlns:a16="http://schemas.microsoft.com/office/drawing/2014/main" id="{0D93114C-4E86-D37D-8CD3-8C66E91F2C76}"/>
              </a:ext>
            </a:extLst>
          </p:cNvPr>
          <p:cNvSpPr txBox="1">
            <a:spLocks/>
          </p:cNvSpPr>
          <p:nvPr/>
        </p:nvSpPr>
        <p:spPr>
          <a:xfrm>
            <a:off x="756280" y="508495"/>
            <a:ext cx="511077" cy="635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2</a:t>
            </a:r>
          </a:p>
        </p:txBody>
      </p:sp>
      <p:cxnSp>
        <p:nvCxnSpPr>
          <p:cNvPr id="16" name="Straight Connector 34">
            <a:extLst>
              <a:ext uri="{FF2B5EF4-FFF2-40B4-BE49-F238E27FC236}">
                <a16:creationId xmlns:a16="http://schemas.microsoft.com/office/drawing/2014/main" id="{2DD6D395-66AC-94C7-BD62-E9E2C5934066}"/>
              </a:ext>
            </a:extLst>
          </p:cNvPr>
          <p:cNvCxnSpPr>
            <a:cxnSpLocks/>
          </p:cNvCxnSpPr>
          <p:nvPr/>
        </p:nvCxnSpPr>
        <p:spPr>
          <a:xfrm>
            <a:off x="26235" y="841271"/>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sp>
        <p:nvSpPr>
          <p:cNvPr id="2" name="Rechteck 43">
            <a:extLst>
              <a:ext uri="{FF2B5EF4-FFF2-40B4-BE49-F238E27FC236}">
                <a16:creationId xmlns:a16="http://schemas.microsoft.com/office/drawing/2014/main" id="{B204F275-0A48-F129-1FB2-7BE7A0373548}"/>
              </a:ext>
            </a:extLst>
          </p:cNvPr>
          <p:cNvSpPr/>
          <p:nvPr/>
        </p:nvSpPr>
        <p:spPr>
          <a:xfrm>
            <a:off x="4870011" y="2662721"/>
            <a:ext cx="4846685" cy="891754"/>
          </a:xfrm>
          <a:prstGeom prst="rect">
            <a:avLst/>
          </a:prstGeom>
          <a:solidFill>
            <a:srgbClr val="916395"/>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3" name="Rechteck 43">
            <a:extLst>
              <a:ext uri="{FF2B5EF4-FFF2-40B4-BE49-F238E27FC236}">
                <a16:creationId xmlns:a16="http://schemas.microsoft.com/office/drawing/2014/main" id="{2CFB387C-637A-4B79-068B-36DE34031A94}"/>
              </a:ext>
            </a:extLst>
          </p:cNvPr>
          <p:cNvSpPr/>
          <p:nvPr/>
        </p:nvSpPr>
        <p:spPr>
          <a:xfrm>
            <a:off x="4870011" y="1584826"/>
            <a:ext cx="4846686" cy="1001377"/>
          </a:xfrm>
          <a:prstGeom prst="rect">
            <a:avLst/>
          </a:prstGeom>
          <a:solidFill>
            <a:srgbClr val="85D2C7"/>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4" name="Rechteck 43">
            <a:extLst>
              <a:ext uri="{FF2B5EF4-FFF2-40B4-BE49-F238E27FC236}">
                <a16:creationId xmlns:a16="http://schemas.microsoft.com/office/drawing/2014/main" id="{C62A6984-39BE-1BC8-5116-D2D70451AC68}"/>
              </a:ext>
            </a:extLst>
          </p:cNvPr>
          <p:cNvSpPr/>
          <p:nvPr/>
        </p:nvSpPr>
        <p:spPr>
          <a:xfrm>
            <a:off x="4870011" y="4632873"/>
            <a:ext cx="4448908" cy="1198261"/>
          </a:xfrm>
          <a:prstGeom prst="rect">
            <a:avLst/>
          </a:prstGeom>
          <a:solidFill>
            <a:srgbClr val="F27954"/>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grpSp>
        <p:nvGrpSpPr>
          <p:cNvPr id="5" name="Group 75">
            <a:extLst>
              <a:ext uri="{FF2B5EF4-FFF2-40B4-BE49-F238E27FC236}">
                <a16:creationId xmlns:a16="http://schemas.microsoft.com/office/drawing/2014/main" id="{918BEF45-7786-41E3-3ECF-FC35FBF2D0F3}"/>
              </a:ext>
            </a:extLst>
          </p:cNvPr>
          <p:cNvGrpSpPr/>
          <p:nvPr/>
        </p:nvGrpSpPr>
        <p:grpSpPr>
          <a:xfrm>
            <a:off x="9433622" y="2057948"/>
            <a:ext cx="2636354" cy="4024806"/>
            <a:chOff x="9357727" y="2325994"/>
            <a:chExt cx="2767275" cy="4224677"/>
          </a:xfrm>
        </p:grpSpPr>
        <p:sp>
          <p:nvSpPr>
            <p:cNvPr id="6" name="Freeform 9">
              <a:extLst>
                <a:ext uri="{FF2B5EF4-FFF2-40B4-BE49-F238E27FC236}">
                  <a16:creationId xmlns:a16="http://schemas.microsoft.com/office/drawing/2014/main" id="{646858E1-C6BE-BA18-1A45-F615E05A9AEB}"/>
                </a:ext>
              </a:extLst>
            </p:cNvPr>
            <p:cNvSpPr>
              <a:spLocks/>
            </p:cNvSpPr>
            <p:nvPr/>
          </p:nvSpPr>
          <p:spPr bwMode="auto">
            <a:xfrm>
              <a:off x="11391303" y="3767664"/>
              <a:ext cx="419627" cy="2044802"/>
            </a:xfrm>
            <a:custGeom>
              <a:avLst/>
              <a:gdLst>
                <a:gd name="T0" fmla="*/ 299 w 299"/>
                <a:gd name="T1" fmla="*/ 1290 h 1457"/>
                <a:gd name="T2" fmla="*/ 299 w 299"/>
                <a:gd name="T3" fmla="*/ 88 h 1457"/>
                <a:gd name="T4" fmla="*/ 237 w 299"/>
                <a:gd name="T5" fmla="*/ 122 h 1457"/>
                <a:gd name="T6" fmla="*/ 0 w 299"/>
                <a:gd name="T7" fmla="*/ 0 h 1457"/>
                <a:gd name="T8" fmla="*/ 0 w 299"/>
                <a:gd name="T9" fmla="*/ 1457 h 1457"/>
                <a:gd name="T10" fmla="*/ 299 w 299"/>
                <a:gd name="T11" fmla="*/ 1290 h 1457"/>
                <a:gd name="T12" fmla="*/ 299 w 299"/>
                <a:gd name="T13" fmla="*/ 1290 h 1457"/>
              </a:gdLst>
              <a:ahLst/>
              <a:cxnLst>
                <a:cxn ang="0">
                  <a:pos x="T0" y="T1"/>
                </a:cxn>
                <a:cxn ang="0">
                  <a:pos x="T2" y="T3"/>
                </a:cxn>
                <a:cxn ang="0">
                  <a:pos x="T4" y="T5"/>
                </a:cxn>
                <a:cxn ang="0">
                  <a:pos x="T6" y="T7"/>
                </a:cxn>
                <a:cxn ang="0">
                  <a:pos x="T8" y="T9"/>
                </a:cxn>
                <a:cxn ang="0">
                  <a:pos x="T10" y="T11"/>
                </a:cxn>
                <a:cxn ang="0">
                  <a:pos x="T12" y="T13"/>
                </a:cxn>
              </a:cxnLst>
              <a:rect l="0" t="0" r="r" b="b"/>
              <a:pathLst>
                <a:path w="299" h="1457">
                  <a:moveTo>
                    <a:pt x="299" y="1290"/>
                  </a:moveTo>
                  <a:lnTo>
                    <a:pt x="299" y="88"/>
                  </a:lnTo>
                  <a:lnTo>
                    <a:pt x="237" y="122"/>
                  </a:lnTo>
                  <a:lnTo>
                    <a:pt x="0" y="0"/>
                  </a:lnTo>
                  <a:lnTo>
                    <a:pt x="0" y="1457"/>
                  </a:lnTo>
                  <a:lnTo>
                    <a:pt x="299" y="1290"/>
                  </a:lnTo>
                  <a:lnTo>
                    <a:pt x="299" y="1290"/>
                  </a:lnTo>
                  <a:close/>
                </a:path>
              </a:pathLst>
            </a:custGeom>
            <a:solidFill>
              <a:srgbClr val="3FAB9C"/>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7" name="Freeform 10">
              <a:extLst>
                <a:ext uri="{FF2B5EF4-FFF2-40B4-BE49-F238E27FC236}">
                  <a16:creationId xmlns:a16="http://schemas.microsoft.com/office/drawing/2014/main" id="{A9946518-B5CE-6E55-5AA4-D5C4FE3666A4}"/>
                </a:ext>
              </a:extLst>
            </p:cNvPr>
            <p:cNvSpPr>
              <a:spLocks/>
            </p:cNvSpPr>
            <p:nvPr/>
          </p:nvSpPr>
          <p:spPr bwMode="auto">
            <a:xfrm>
              <a:off x="11110616" y="2325994"/>
              <a:ext cx="981000" cy="1663068"/>
            </a:xfrm>
            <a:custGeom>
              <a:avLst/>
              <a:gdLst>
                <a:gd name="T0" fmla="*/ 245 w 699"/>
                <a:gd name="T1" fmla="*/ 0 h 1185"/>
                <a:gd name="T2" fmla="*/ 0 w 699"/>
                <a:gd name="T3" fmla="*/ 135 h 1185"/>
                <a:gd name="T4" fmla="*/ 448 w 699"/>
                <a:gd name="T5" fmla="*/ 1185 h 1185"/>
                <a:gd name="T6" fmla="*/ 699 w 699"/>
                <a:gd name="T7" fmla="*/ 1049 h 1185"/>
                <a:gd name="T8" fmla="*/ 245 w 699"/>
                <a:gd name="T9" fmla="*/ 0 h 1185"/>
                <a:gd name="T10" fmla="*/ 245 w 699"/>
                <a:gd name="T11" fmla="*/ 0 h 1185"/>
              </a:gdLst>
              <a:ahLst/>
              <a:cxnLst>
                <a:cxn ang="0">
                  <a:pos x="T0" y="T1"/>
                </a:cxn>
                <a:cxn ang="0">
                  <a:pos x="T2" y="T3"/>
                </a:cxn>
                <a:cxn ang="0">
                  <a:pos x="T4" y="T5"/>
                </a:cxn>
                <a:cxn ang="0">
                  <a:pos x="T6" y="T7"/>
                </a:cxn>
                <a:cxn ang="0">
                  <a:pos x="T8" y="T9"/>
                </a:cxn>
                <a:cxn ang="0">
                  <a:pos x="T10" y="T11"/>
                </a:cxn>
              </a:cxnLst>
              <a:rect l="0" t="0" r="r" b="b"/>
              <a:pathLst>
                <a:path w="699" h="1185">
                  <a:moveTo>
                    <a:pt x="245" y="0"/>
                  </a:moveTo>
                  <a:lnTo>
                    <a:pt x="0" y="135"/>
                  </a:lnTo>
                  <a:lnTo>
                    <a:pt x="448" y="1185"/>
                  </a:lnTo>
                  <a:lnTo>
                    <a:pt x="699" y="1049"/>
                  </a:lnTo>
                  <a:lnTo>
                    <a:pt x="245" y="0"/>
                  </a:lnTo>
                  <a:lnTo>
                    <a:pt x="245" y="0"/>
                  </a:lnTo>
                  <a:close/>
                </a:path>
              </a:pathLst>
            </a:custGeom>
            <a:solidFill>
              <a:srgbClr val="3FAB9C"/>
            </a:solidFill>
            <a:ln>
              <a:noFill/>
            </a:ln>
          </p:spPr>
          <p:txBody>
            <a:bodyPr vert="horz" wrap="square" lIns="68580" tIns="34290" rIns="68580" bIns="34290" numCol="1" anchor="t" anchorCtr="0" compatLnSpc="1">
              <a:prstTxWarp prst="textNoShape">
                <a:avLst/>
              </a:prstTxWarp>
            </a:bodyPr>
            <a:lstStyle/>
            <a:p>
              <a:endParaRPr lang="en-GB" sz="4400" dirty="0">
                <a:latin typeface="+mj-lt"/>
              </a:endParaRPr>
            </a:p>
          </p:txBody>
        </p:sp>
        <p:sp>
          <p:nvSpPr>
            <p:cNvPr id="8" name="Freeform 11">
              <a:extLst>
                <a:ext uri="{FF2B5EF4-FFF2-40B4-BE49-F238E27FC236}">
                  <a16:creationId xmlns:a16="http://schemas.microsoft.com/office/drawing/2014/main" id="{080FBA5E-5972-0FA5-D092-31F4E5F41CF2}"/>
                </a:ext>
              </a:extLst>
            </p:cNvPr>
            <p:cNvSpPr>
              <a:spLocks/>
            </p:cNvSpPr>
            <p:nvPr/>
          </p:nvSpPr>
          <p:spPr bwMode="auto">
            <a:xfrm>
              <a:off x="10299433" y="2504577"/>
              <a:ext cx="1424485" cy="3347187"/>
            </a:xfrm>
            <a:custGeom>
              <a:avLst/>
              <a:gdLst>
                <a:gd name="T0" fmla="*/ 778 w 1015"/>
                <a:gd name="T1" fmla="*/ 2385 h 2385"/>
                <a:gd name="T2" fmla="*/ 778 w 1015"/>
                <a:gd name="T3" fmla="*/ 928 h 2385"/>
                <a:gd name="T4" fmla="*/ 1015 w 1015"/>
                <a:gd name="T5" fmla="*/ 1050 h 2385"/>
                <a:gd name="T6" fmla="*/ 567 w 1015"/>
                <a:gd name="T7" fmla="*/ 0 h 2385"/>
                <a:gd name="T8" fmla="*/ 0 w 1015"/>
                <a:gd name="T9" fmla="*/ 532 h 2385"/>
                <a:gd name="T10" fmla="*/ 225 w 1015"/>
                <a:gd name="T11" fmla="*/ 645 h 2385"/>
                <a:gd name="T12" fmla="*/ 225 w 1015"/>
                <a:gd name="T13" fmla="*/ 2103 h 2385"/>
                <a:gd name="T14" fmla="*/ 778 w 1015"/>
                <a:gd name="T15" fmla="*/ 2385 h 2385"/>
                <a:gd name="T16" fmla="*/ 778 w 1015"/>
                <a:gd name="T17" fmla="*/ 2385 h 2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5" h="2385">
                  <a:moveTo>
                    <a:pt x="778" y="2385"/>
                  </a:moveTo>
                  <a:lnTo>
                    <a:pt x="778" y="928"/>
                  </a:lnTo>
                  <a:lnTo>
                    <a:pt x="1015" y="1050"/>
                  </a:lnTo>
                  <a:lnTo>
                    <a:pt x="567" y="0"/>
                  </a:lnTo>
                  <a:lnTo>
                    <a:pt x="0" y="532"/>
                  </a:lnTo>
                  <a:lnTo>
                    <a:pt x="225" y="645"/>
                  </a:lnTo>
                  <a:lnTo>
                    <a:pt x="225" y="2103"/>
                  </a:lnTo>
                  <a:lnTo>
                    <a:pt x="778" y="2385"/>
                  </a:lnTo>
                  <a:lnTo>
                    <a:pt x="778" y="2385"/>
                  </a:lnTo>
                  <a:close/>
                </a:path>
              </a:pathLst>
            </a:custGeom>
            <a:solidFill>
              <a:srgbClr val="85D2C7"/>
            </a:solidFill>
            <a:ln>
              <a:noFill/>
            </a:ln>
          </p:spPr>
          <p:txBody>
            <a:bodyPr vert="horz" wrap="square" lIns="68580" tIns="34290" rIns="68580" bIns="34290" numCol="1" anchor="t" anchorCtr="0" compatLnSpc="1">
              <a:prstTxWarp prst="textNoShape">
                <a:avLst/>
              </a:prstTxWarp>
            </a:bodyPr>
            <a:lstStyle/>
            <a:p>
              <a:endParaRPr lang="en-GB" sz="4400" dirty="0">
                <a:latin typeface="+mj-lt"/>
              </a:endParaRPr>
            </a:p>
          </p:txBody>
        </p:sp>
        <p:sp>
          <p:nvSpPr>
            <p:cNvPr id="9" name="Freeform 12">
              <a:extLst>
                <a:ext uri="{FF2B5EF4-FFF2-40B4-BE49-F238E27FC236}">
                  <a16:creationId xmlns:a16="http://schemas.microsoft.com/office/drawing/2014/main" id="{8C0877B7-92DE-33F5-C1D2-DB22F38B1D33}"/>
                </a:ext>
              </a:extLst>
            </p:cNvPr>
            <p:cNvSpPr>
              <a:spLocks/>
            </p:cNvSpPr>
            <p:nvPr/>
          </p:nvSpPr>
          <p:spPr bwMode="auto">
            <a:xfrm>
              <a:off x="10195578" y="4032914"/>
              <a:ext cx="1195725" cy="625931"/>
            </a:xfrm>
            <a:custGeom>
              <a:avLst/>
              <a:gdLst>
                <a:gd name="T0" fmla="*/ 852 w 852"/>
                <a:gd name="T1" fmla="*/ 281 h 446"/>
                <a:gd name="T2" fmla="*/ 299 w 852"/>
                <a:gd name="T3" fmla="*/ 0 h 446"/>
                <a:gd name="T4" fmla="*/ 0 w 852"/>
                <a:gd name="T5" fmla="*/ 166 h 446"/>
                <a:gd name="T6" fmla="*/ 554 w 852"/>
                <a:gd name="T7" fmla="*/ 446 h 446"/>
                <a:gd name="T8" fmla="*/ 852 w 852"/>
                <a:gd name="T9" fmla="*/ 281 h 446"/>
                <a:gd name="T10" fmla="*/ 852 w 852"/>
                <a:gd name="T11" fmla="*/ 281 h 446"/>
              </a:gdLst>
              <a:ahLst/>
              <a:cxnLst>
                <a:cxn ang="0">
                  <a:pos x="T0" y="T1"/>
                </a:cxn>
                <a:cxn ang="0">
                  <a:pos x="T2" y="T3"/>
                </a:cxn>
                <a:cxn ang="0">
                  <a:pos x="T4" y="T5"/>
                </a:cxn>
                <a:cxn ang="0">
                  <a:pos x="T6" y="T7"/>
                </a:cxn>
                <a:cxn ang="0">
                  <a:pos x="T8" y="T9"/>
                </a:cxn>
                <a:cxn ang="0">
                  <a:pos x="T10" y="T11"/>
                </a:cxn>
              </a:cxnLst>
              <a:rect l="0" t="0" r="r" b="b"/>
              <a:pathLst>
                <a:path w="852" h="446">
                  <a:moveTo>
                    <a:pt x="852" y="281"/>
                  </a:moveTo>
                  <a:lnTo>
                    <a:pt x="299" y="0"/>
                  </a:lnTo>
                  <a:lnTo>
                    <a:pt x="0" y="166"/>
                  </a:lnTo>
                  <a:lnTo>
                    <a:pt x="554" y="446"/>
                  </a:lnTo>
                  <a:lnTo>
                    <a:pt x="852" y="281"/>
                  </a:lnTo>
                  <a:lnTo>
                    <a:pt x="852" y="281"/>
                  </a:lnTo>
                  <a:close/>
                </a:path>
              </a:pathLst>
            </a:custGeom>
            <a:solidFill>
              <a:srgbClr val="916395"/>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10" name="Freeform 13">
              <a:extLst>
                <a:ext uri="{FF2B5EF4-FFF2-40B4-BE49-F238E27FC236}">
                  <a16:creationId xmlns:a16="http://schemas.microsoft.com/office/drawing/2014/main" id="{133F67B0-712D-69BE-A732-5063F805D713}"/>
                </a:ext>
              </a:extLst>
            </p:cNvPr>
            <p:cNvSpPr>
              <a:spLocks/>
            </p:cNvSpPr>
            <p:nvPr/>
          </p:nvSpPr>
          <p:spPr bwMode="auto">
            <a:xfrm>
              <a:off x="10195579" y="4265883"/>
              <a:ext cx="777501" cy="1818849"/>
            </a:xfrm>
            <a:custGeom>
              <a:avLst/>
              <a:gdLst>
                <a:gd name="T0" fmla="*/ 554 w 554"/>
                <a:gd name="T1" fmla="*/ 1296 h 1296"/>
                <a:gd name="T2" fmla="*/ 554 w 554"/>
                <a:gd name="T3" fmla="*/ 280 h 1296"/>
                <a:gd name="T4" fmla="*/ 0 w 554"/>
                <a:gd name="T5" fmla="*/ 0 h 1296"/>
                <a:gd name="T6" fmla="*/ 0 w 554"/>
                <a:gd name="T7" fmla="*/ 1013 h 1296"/>
                <a:gd name="T8" fmla="*/ 554 w 554"/>
                <a:gd name="T9" fmla="*/ 1296 h 1296"/>
                <a:gd name="T10" fmla="*/ 554 w 554"/>
                <a:gd name="T11" fmla="*/ 1296 h 1296"/>
              </a:gdLst>
              <a:ahLst/>
              <a:cxnLst>
                <a:cxn ang="0">
                  <a:pos x="T0" y="T1"/>
                </a:cxn>
                <a:cxn ang="0">
                  <a:pos x="T2" y="T3"/>
                </a:cxn>
                <a:cxn ang="0">
                  <a:pos x="T4" y="T5"/>
                </a:cxn>
                <a:cxn ang="0">
                  <a:pos x="T6" y="T7"/>
                </a:cxn>
                <a:cxn ang="0">
                  <a:pos x="T8" y="T9"/>
                </a:cxn>
                <a:cxn ang="0">
                  <a:pos x="T10" y="T11"/>
                </a:cxn>
              </a:cxnLst>
              <a:rect l="0" t="0" r="r" b="b"/>
              <a:pathLst>
                <a:path w="554" h="1296">
                  <a:moveTo>
                    <a:pt x="554" y="1296"/>
                  </a:moveTo>
                  <a:lnTo>
                    <a:pt x="554" y="280"/>
                  </a:lnTo>
                  <a:lnTo>
                    <a:pt x="0" y="0"/>
                  </a:lnTo>
                  <a:lnTo>
                    <a:pt x="0" y="1013"/>
                  </a:lnTo>
                  <a:lnTo>
                    <a:pt x="554" y="1296"/>
                  </a:lnTo>
                  <a:lnTo>
                    <a:pt x="554" y="1296"/>
                  </a:lnTo>
                  <a:close/>
                </a:path>
              </a:pathLst>
            </a:custGeom>
            <a:solidFill>
              <a:srgbClr val="855A88"/>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11" name="Freeform 14">
              <a:extLst>
                <a:ext uri="{FF2B5EF4-FFF2-40B4-BE49-F238E27FC236}">
                  <a16:creationId xmlns:a16="http://schemas.microsoft.com/office/drawing/2014/main" id="{19EDCAB4-6BC2-0F30-4219-06EB3447BD99}"/>
                </a:ext>
              </a:extLst>
            </p:cNvPr>
            <p:cNvSpPr>
              <a:spLocks/>
            </p:cNvSpPr>
            <p:nvPr/>
          </p:nvSpPr>
          <p:spPr bwMode="auto">
            <a:xfrm>
              <a:off x="10973080" y="4427279"/>
              <a:ext cx="418223" cy="1657454"/>
            </a:xfrm>
            <a:custGeom>
              <a:avLst/>
              <a:gdLst>
                <a:gd name="T0" fmla="*/ 298 w 298"/>
                <a:gd name="T1" fmla="*/ 1015 h 1181"/>
                <a:gd name="T2" fmla="*/ 298 w 298"/>
                <a:gd name="T3" fmla="*/ 0 h 1181"/>
                <a:gd name="T4" fmla="*/ 0 w 298"/>
                <a:gd name="T5" fmla="*/ 165 h 1181"/>
                <a:gd name="T6" fmla="*/ 0 w 298"/>
                <a:gd name="T7" fmla="*/ 1181 h 1181"/>
                <a:gd name="T8" fmla="*/ 298 w 298"/>
                <a:gd name="T9" fmla="*/ 1015 h 1181"/>
                <a:gd name="T10" fmla="*/ 298 w 298"/>
                <a:gd name="T11" fmla="*/ 1015 h 1181"/>
              </a:gdLst>
              <a:ahLst/>
              <a:cxnLst>
                <a:cxn ang="0">
                  <a:pos x="T0" y="T1"/>
                </a:cxn>
                <a:cxn ang="0">
                  <a:pos x="T2" y="T3"/>
                </a:cxn>
                <a:cxn ang="0">
                  <a:pos x="T4" y="T5"/>
                </a:cxn>
                <a:cxn ang="0">
                  <a:pos x="T6" y="T7"/>
                </a:cxn>
                <a:cxn ang="0">
                  <a:pos x="T8" y="T9"/>
                </a:cxn>
                <a:cxn ang="0">
                  <a:pos x="T10" y="T11"/>
                </a:cxn>
              </a:cxnLst>
              <a:rect l="0" t="0" r="r" b="b"/>
              <a:pathLst>
                <a:path w="298" h="1181">
                  <a:moveTo>
                    <a:pt x="298" y="1015"/>
                  </a:moveTo>
                  <a:lnTo>
                    <a:pt x="298" y="0"/>
                  </a:lnTo>
                  <a:lnTo>
                    <a:pt x="0" y="165"/>
                  </a:lnTo>
                  <a:lnTo>
                    <a:pt x="0" y="1181"/>
                  </a:lnTo>
                  <a:lnTo>
                    <a:pt x="298" y="1015"/>
                  </a:lnTo>
                  <a:lnTo>
                    <a:pt x="298" y="1015"/>
                  </a:lnTo>
                  <a:close/>
                </a:path>
              </a:pathLst>
            </a:custGeom>
            <a:solidFill>
              <a:srgbClr val="855A88"/>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17" name="Freeform 15">
              <a:extLst>
                <a:ext uri="{FF2B5EF4-FFF2-40B4-BE49-F238E27FC236}">
                  <a16:creationId xmlns:a16="http://schemas.microsoft.com/office/drawing/2014/main" id="{A85FC29C-A83A-1048-305A-B6734EF0EC36}"/>
                </a:ext>
              </a:extLst>
            </p:cNvPr>
            <p:cNvSpPr>
              <a:spLocks/>
            </p:cNvSpPr>
            <p:nvPr/>
          </p:nvSpPr>
          <p:spPr bwMode="auto">
            <a:xfrm>
              <a:off x="9777355" y="4605515"/>
              <a:ext cx="1195724" cy="625931"/>
            </a:xfrm>
            <a:custGeom>
              <a:avLst/>
              <a:gdLst>
                <a:gd name="T0" fmla="*/ 852 w 852"/>
                <a:gd name="T1" fmla="*/ 283 h 446"/>
                <a:gd name="T2" fmla="*/ 298 w 852"/>
                <a:gd name="T3" fmla="*/ 0 h 446"/>
                <a:gd name="T4" fmla="*/ 0 w 852"/>
                <a:gd name="T5" fmla="*/ 166 h 446"/>
                <a:gd name="T6" fmla="*/ 553 w 852"/>
                <a:gd name="T7" fmla="*/ 446 h 446"/>
                <a:gd name="T8" fmla="*/ 852 w 852"/>
                <a:gd name="T9" fmla="*/ 283 h 446"/>
                <a:gd name="T10" fmla="*/ 852 w 852"/>
                <a:gd name="T11" fmla="*/ 283 h 446"/>
              </a:gdLst>
              <a:ahLst/>
              <a:cxnLst>
                <a:cxn ang="0">
                  <a:pos x="T0" y="T1"/>
                </a:cxn>
                <a:cxn ang="0">
                  <a:pos x="T2" y="T3"/>
                </a:cxn>
                <a:cxn ang="0">
                  <a:pos x="T4" y="T5"/>
                </a:cxn>
                <a:cxn ang="0">
                  <a:pos x="T6" y="T7"/>
                </a:cxn>
                <a:cxn ang="0">
                  <a:pos x="T8" y="T9"/>
                </a:cxn>
                <a:cxn ang="0">
                  <a:pos x="T10" y="T11"/>
                </a:cxn>
              </a:cxnLst>
              <a:rect l="0" t="0" r="r" b="b"/>
              <a:pathLst>
                <a:path w="852" h="446">
                  <a:moveTo>
                    <a:pt x="852" y="283"/>
                  </a:moveTo>
                  <a:lnTo>
                    <a:pt x="298" y="0"/>
                  </a:lnTo>
                  <a:lnTo>
                    <a:pt x="0" y="166"/>
                  </a:lnTo>
                  <a:lnTo>
                    <a:pt x="553" y="446"/>
                  </a:lnTo>
                  <a:lnTo>
                    <a:pt x="852" y="283"/>
                  </a:lnTo>
                  <a:lnTo>
                    <a:pt x="852" y="283"/>
                  </a:lnTo>
                  <a:close/>
                </a:path>
              </a:pathLst>
            </a:custGeom>
            <a:solidFill>
              <a:srgbClr val="79527B"/>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39" name="Freeform 16">
              <a:extLst>
                <a:ext uri="{FF2B5EF4-FFF2-40B4-BE49-F238E27FC236}">
                  <a16:creationId xmlns:a16="http://schemas.microsoft.com/office/drawing/2014/main" id="{B868BBCE-8137-8F50-B971-57E9746D9CA1}"/>
                </a:ext>
              </a:extLst>
            </p:cNvPr>
            <p:cNvSpPr>
              <a:spLocks/>
            </p:cNvSpPr>
            <p:nvPr/>
          </p:nvSpPr>
          <p:spPr bwMode="auto">
            <a:xfrm>
              <a:off x="10553453" y="5002687"/>
              <a:ext cx="419627" cy="1313613"/>
            </a:xfrm>
            <a:custGeom>
              <a:avLst/>
              <a:gdLst>
                <a:gd name="T0" fmla="*/ 299 w 299"/>
                <a:gd name="T1" fmla="*/ 771 h 936"/>
                <a:gd name="T2" fmla="*/ 299 w 299"/>
                <a:gd name="T3" fmla="*/ 0 h 936"/>
                <a:gd name="T4" fmla="*/ 0 w 299"/>
                <a:gd name="T5" fmla="*/ 163 h 936"/>
                <a:gd name="T6" fmla="*/ 0 w 299"/>
                <a:gd name="T7" fmla="*/ 936 h 936"/>
                <a:gd name="T8" fmla="*/ 299 w 299"/>
                <a:gd name="T9" fmla="*/ 771 h 936"/>
                <a:gd name="T10" fmla="*/ 299 w 299"/>
                <a:gd name="T11" fmla="*/ 771 h 936"/>
              </a:gdLst>
              <a:ahLst/>
              <a:cxnLst>
                <a:cxn ang="0">
                  <a:pos x="T0" y="T1"/>
                </a:cxn>
                <a:cxn ang="0">
                  <a:pos x="T2" y="T3"/>
                </a:cxn>
                <a:cxn ang="0">
                  <a:pos x="T4" y="T5"/>
                </a:cxn>
                <a:cxn ang="0">
                  <a:pos x="T6" y="T7"/>
                </a:cxn>
                <a:cxn ang="0">
                  <a:pos x="T8" y="T9"/>
                </a:cxn>
                <a:cxn ang="0">
                  <a:pos x="T10" y="T11"/>
                </a:cxn>
              </a:cxnLst>
              <a:rect l="0" t="0" r="r" b="b"/>
              <a:pathLst>
                <a:path w="299" h="936">
                  <a:moveTo>
                    <a:pt x="299" y="771"/>
                  </a:moveTo>
                  <a:lnTo>
                    <a:pt x="299" y="0"/>
                  </a:lnTo>
                  <a:lnTo>
                    <a:pt x="0" y="163"/>
                  </a:lnTo>
                  <a:lnTo>
                    <a:pt x="0" y="936"/>
                  </a:lnTo>
                  <a:lnTo>
                    <a:pt x="299" y="771"/>
                  </a:lnTo>
                  <a:lnTo>
                    <a:pt x="299" y="771"/>
                  </a:lnTo>
                  <a:close/>
                </a:path>
              </a:pathLst>
            </a:custGeom>
            <a:solidFill>
              <a:srgbClr val="654567"/>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40" name="Freeform 17">
              <a:extLst>
                <a:ext uri="{FF2B5EF4-FFF2-40B4-BE49-F238E27FC236}">
                  <a16:creationId xmlns:a16="http://schemas.microsoft.com/office/drawing/2014/main" id="{6E4E8D77-9BBC-2F12-C916-18EDEBF4FDC9}"/>
                </a:ext>
              </a:extLst>
            </p:cNvPr>
            <p:cNvSpPr>
              <a:spLocks/>
            </p:cNvSpPr>
            <p:nvPr/>
          </p:nvSpPr>
          <p:spPr bwMode="auto">
            <a:xfrm>
              <a:off x="9794467" y="4832268"/>
              <a:ext cx="776098" cy="1477815"/>
            </a:xfrm>
            <a:custGeom>
              <a:avLst/>
              <a:gdLst>
                <a:gd name="T0" fmla="*/ 553 w 553"/>
                <a:gd name="T1" fmla="*/ 1053 h 1053"/>
                <a:gd name="T2" fmla="*/ 553 w 553"/>
                <a:gd name="T3" fmla="*/ 280 h 1053"/>
                <a:gd name="T4" fmla="*/ 0 w 553"/>
                <a:gd name="T5" fmla="*/ 0 h 1053"/>
                <a:gd name="T6" fmla="*/ 0 w 553"/>
                <a:gd name="T7" fmla="*/ 772 h 1053"/>
                <a:gd name="T8" fmla="*/ 553 w 553"/>
                <a:gd name="T9" fmla="*/ 1053 h 1053"/>
                <a:gd name="T10" fmla="*/ 553 w 553"/>
                <a:gd name="T11" fmla="*/ 1053 h 1053"/>
              </a:gdLst>
              <a:ahLst/>
              <a:cxnLst>
                <a:cxn ang="0">
                  <a:pos x="T0" y="T1"/>
                </a:cxn>
                <a:cxn ang="0">
                  <a:pos x="T2" y="T3"/>
                </a:cxn>
                <a:cxn ang="0">
                  <a:pos x="T4" y="T5"/>
                </a:cxn>
                <a:cxn ang="0">
                  <a:pos x="T6" y="T7"/>
                </a:cxn>
                <a:cxn ang="0">
                  <a:pos x="T8" y="T9"/>
                </a:cxn>
                <a:cxn ang="0">
                  <a:pos x="T10" y="T11"/>
                </a:cxn>
              </a:cxnLst>
              <a:rect l="0" t="0" r="r" b="b"/>
              <a:pathLst>
                <a:path w="553" h="1053">
                  <a:moveTo>
                    <a:pt x="553" y="1053"/>
                  </a:moveTo>
                  <a:lnTo>
                    <a:pt x="553" y="280"/>
                  </a:lnTo>
                  <a:lnTo>
                    <a:pt x="0" y="0"/>
                  </a:lnTo>
                  <a:lnTo>
                    <a:pt x="0" y="772"/>
                  </a:lnTo>
                  <a:lnTo>
                    <a:pt x="553" y="1053"/>
                  </a:lnTo>
                  <a:lnTo>
                    <a:pt x="553" y="1053"/>
                  </a:lnTo>
                  <a:close/>
                </a:path>
              </a:pathLst>
            </a:custGeom>
            <a:solidFill>
              <a:srgbClr val="654567"/>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grpSp>
          <p:nvGrpSpPr>
            <p:cNvPr id="41" name="Group 28">
              <a:extLst>
                <a:ext uri="{FF2B5EF4-FFF2-40B4-BE49-F238E27FC236}">
                  <a16:creationId xmlns:a16="http://schemas.microsoft.com/office/drawing/2014/main" id="{08BA56FF-4B1C-7415-016D-D3954C6B9B22}"/>
                </a:ext>
              </a:extLst>
            </p:cNvPr>
            <p:cNvGrpSpPr/>
            <p:nvPr/>
          </p:nvGrpSpPr>
          <p:grpSpPr>
            <a:xfrm>
              <a:off x="9357727" y="5185131"/>
              <a:ext cx="1195727" cy="1365540"/>
              <a:chOff x="8526457" y="4929184"/>
              <a:chExt cx="1352552" cy="1544637"/>
            </a:xfrm>
          </p:grpSpPr>
          <p:sp>
            <p:nvSpPr>
              <p:cNvPr id="42" name="Freeform 18">
                <a:extLst>
                  <a:ext uri="{FF2B5EF4-FFF2-40B4-BE49-F238E27FC236}">
                    <a16:creationId xmlns:a16="http://schemas.microsoft.com/office/drawing/2014/main" id="{5735C13F-1AD1-298B-4951-80A19B59D580}"/>
                  </a:ext>
                </a:extLst>
              </p:cNvPr>
              <p:cNvSpPr>
                <a:spLocks/>
              </p:cNvSpPr>
              <p:nvPr/>
            </p:nvSpPr>
            <p:spPr bwMode="auto">
              <a:xfrm>
                <a:off x="8526460" y="4929184"/>
                <a:ext cx="1352549" cy="709613"/>
              </a:xfrm>
              <a:custGeom>
                <a:avLst/>
                <a:gdLst>
                  <a:gd name="T0" fmla="*/ 852 w 852"/>
                  <a:gd name="T1" fmla="*/ 282 h 447"/>
                  <a:gd name="T2" fmla="*/ 299 w 852"/>
                  <a:gd name="T3" fmla="*/ 0 h 447"/>
                  <a:gd name="T4" fmla="*/ 0 w 852"/>
                  <a:gd name="T5" fmla="*/ 165 h 447"/>
                  <a:gd name="T6" fmla="*/ 554 w 852"/>
                  <a:gd name="T7" fmla="*/ 447 h 447"/>
                  <a:gd name="T8" fmla="*/ 852 w 852"/>
                  <a:gd name="T9" fmla="*/ 282 h 447"/>
                  <a:gd name="T10" fmla="*/ 852 w 852"/>
                  <a:gd name="T11" fmla="*/ 282 h 447"/>
                </a:gdLst>
                <a:ahLst/>
                <a:cxnLst>
                  <a:cxn ang="0">
                    <a:pos x="T0" y="T1"/>
                  </a:cxn>
                  <a:cxn ang="0">
                    <a:pos x="T2" y="T3"/>
                  </a:cxn>
                  <a:cxn ang="0">
                    <a:pos x="T4" y="T5"/>
                  </a:cxn>
                  <a:cxn ang="0">
                    <a:pos x="T6" y="T7"/>
                  </a:cxn>
                  <a:cxn ang="0">
                    <a:pos x="T8" y="T9"/>
                  </a:cxn>
                  <a:cxn ang="0">
                    <a:pos x="T10" y="T11"/>
                  </a:cxn>
                </a:cxnLst>
                <a:rect l="0" t="0" r="r" b="b"/>
                <a:pathLst>
                  <a:path w="852" h="447">
                    <a:moveTo>
                      <a:pt x="852" y="282"/>
                    </a:moveTo>
                    <a:lnTo>
                      <a:pt x="299" y="0"/>
                    </a:lnTo>
                    <a:lnTo>
                      <a:pt x="0" y="165"/>
                    </a:lnTo>
                    <a:lnTo>
                      <a:pt x="554" y="447"/>
                    </a:lnTo>
                    <a:lnTo>
                      <a:pt x="852" y="282"/>
                    </a:lnTo>
                    <a:lnTo>
                      <a:pt x="852" y="282"/>
                    </a:lnTo>
                    <a:close/>
                  </a:path>
                </a:pathLst>
              </a:custGeom>
              <a:solidFill>
                <a:srgbClr val="F279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43" name="Freeform 19">
                <a:extLst>
                  <a:ext uri="{FF2B5EF4-FFF2-40B4-BE49-F238E27FC236}">
                    <a16:creationId xmlns:a16="http://schemas.microsoft.com/office/drawing/2014/main" id="{399D38E4-BFCD-8B46-D05A-36F3F911BF77}"/>
                  </a:ext>
                </a:extLst>
              </p:cNvPr>
              <p:cNvSpPr>
                <a:spLocks/>
              </p:cNvSpPr>
              <p:nvPr/>
            </p:nvSpPr>
            <p:spPr bwMode="auto">
              <a:xfrm>
                <a:off x="9405934" y="5376859"/>
                <a:ext cx="473075" cy="1096962"/>
              </a:xfrm>
              <a:custGeom>
                <a:avLst/>
                <a:gdLst>
                  <a:gd name="T0" fmla="*/ 298 w 298"/>
                  <a:gd name="T1" fmla="*/ 524 h 691"/>
                  <a:gd name="T2" fmla="*/ 298 w 298"/>
                  <a:gd name="T3" fmla="*/ 0 h 691"/>
                  <a:gd name="T4" fmla="*/ 0 w 298"/>
                  <a:gd name="T5" fmla="*/ 165 h 691"/>
                  <a:gd name="T6" fmla="*/ 0 w 298"/>
                  <a:gd name="T7" fmla="*/ 691 h 691"/>
                  <a:gd name="T8" fmla="*/ 298 w 298"/>
                  <a:gd name="T9" fmla="*/ 524 h 691"/>
                  <a:gd name="T10" fmla="*/ 298 w 298"/>
                  <a:gd name="T11" fmla="*/ 524 h 691"/>
                </a:gdLst>
                <a:ahLst/>
                <a:cxnLst>
                  <a:cxn ang="0">
                    <a:pos x="T0" y="T1"/>
                  </a:cxn>
                  <a:cxn ang="0">
                    <a:pos x="T2" y="T3"/>
                  </a:cxn>
                  <a:cxn ang="0">
                    <a:pos x="T4" y="T5"/>
                  </a:cxn>
                  <a:cxn ang="0">
                    <a:pos x="T6" y="T7"/>
                  </a:cxn>
                  <a:cxn ang="0">
                    <a:pos x="T8" y="T9"/>
                  </a:cxn>
                  <a:cxn ang="0">
                    <a:pos x="T10" y="T11"/>
                  </a:cxn>
                </a:cxnLst>
                <a:rect l="0" t="0" r="r" b="b"/>
                <a:pathLst>
                  <a:path w="298" h="691">
                    <a:moveTo>
                      <a:pt x="298" y="524"/>
                    </a:moveTo>
                    <a:lnTo>
                      <a:pt x="298" y="0"/>
                    </a:lnTo>
                    <a:lnTo>
                      <a:pt x="0" y="165"/>
                    </a:lnTo>
                    <a:lnTo>
                      <a:pt x="0" y="691"/>
                    </a:lnTo>
                    <a:lnTo>
                      <a:pt x="298" y="524"/>
                    </a:lnTo>
                    <a:lnTo>
                      <a:pt x="298" y="524"/>
                    </a:lnTo>
                    <a:close/>
                  </a:path>
                </a:pathLst>
              </a:custGeom>
              <a:solidFill>
                <a:srgbClr val="F06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44" name="Freeform 20">
                <a:extLst>
                  <a:ext uri="{FF2B5EF4-FFF2-40B4-BE49-F238E27FC236}">
                    <a16:creationId xmlns:a16="http://schemas.microsoft.com/office/drawing/2014/main" id="{711E90EF-6009-D07D-3609-A967AB1F1F6C}"/>
                  </a:ext>
                </a:extLst>
              </p:cNvPr>
              <p:cNvSpPr>
                <a:spLocks/>
              </p:cNvSpPr>
              <p:nvPr/>
            </p:nvSpPr>
            <p:spPr bwMode="auto">
              <a:xfrm>
                <a:off x="8526457" y="5191122"/>
                <a:ext cx="879474" cy="1282699"/>
              </a:xfrm>
              <a:custGeom>
                <a:avLst/>
                <a:gdLst>
                  <a:gd name="T0" fmla="*/ 554 w 554"/>
                  <a:gd name="T1" fmla="*/ 808 h 808"/>
                  <a:gd name="T2" fmla="*/ 554 w 554"/>
                  <a:gd name="T3" fmla="*/ 282 h 808"/>
                  <a:gd name="T4" fmla="*/ 0 w 554"/>
                  <a:gd name="T5" fmla="*/ 0 h 808"/>
                  <a:gd name="T6" fmla="*/ 0 w 554"/>
                  <a:gd name="T7" fmla="*/ 525 h 808"/>
                  <a:gd name="T8" fmla="*/ 554 w 554"/>
                  <a:gd name="T9" fmla="*/ 808 h 808"/>
                  <a:gd name="T10" fmla="*/ 554 w 554"/>
                  <a:gd name="T11" fmla="*/ 808 h 808"/>
                </a:gdLst>
                <a:ahLst/>
                <a:cxnLst>
                  <a:cxn ang="0">
                    <a:pos x="T0" y="T1"/>
                  </a:cxn>
                  <a:cxn ang="0">
                    <a:pos x="T2" y="T3"/>
                  </a:cxn>
                  <a:cxn ang="0">
                    <a:pos x="T4" y="T5"/>
                  </a:cxn>
                  <a:cxn ang="0">
                    <a:pos x="T6" y="T7"/>
                  </a:cxn>
                  <a:cxn ang="0">
                    <a:pos x="T8" y="T9"/>
                  </a:cxn>
                  <a:cxn ang="0">
                    <a:pos x="T10" y="T11"/>
                  </a:cxn>
                </a:cxnLst>
                <a:rect l="0" t="0" r="r" b="b"/>
                <a:pathLst>
                  <a:path w="554" h="808">
                    <a:moveTo>
                      <a:pt x="554" y="808"/>
                    </a:moveTo>
                    <a:lnTo>
                      <a:pt x="554" y="282"/>
                    </a:lnTo>
                    <a:lnTo>
                      <a:pt x="0" y="0"/>
                    </a:lnTo>
                    <a:lnTo>
                      <a:pt x="0" y="525"/>
                    </a:lnTo>
                    <a:lnTo>
                      <a:pt x="554" y="808"/>
                    </a:lnTo>
                    <a:lnTo>
                      <a:pt x="554" y="808"/>
                    </a:lnTo>
                    <a:close/>
                  </a:path>
                </a:pathLst>
              </a:custGeom>
              <a:solidFill>
                <a:srgbClr val="F06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500" dirty="0">
                  <a:latin typeface="+mj-lt"/>
                </a:endParaRPr>
              </a:p>
            </p:txBody>
          </p:sp>
        </p:grpSp>
        <p:sp>
          <p:nvSpPr>
            <p:cNvPr id="52" name="Freeform 9">
              <a:extLst>
                <a:ext uri="{FF2B5EF4-FFF2-40B4-BE49-F238E27FC236}">
                  <a16:creationId xmlns:a16="http://schemas.microsoft.com/office/drawing/2014/main" id="{BE395B08-F82A-3C7D-A801-BD2F0079B675}"/>
                </a:ext>
              </a:extLst>
            </p:cNvPr>
            <p:cNvSpPr>
              <a:spLocks/>
            </p:cNvSpPr>
            <p:nvPr/>
          </p:nvSpPr>
          <p:spPr bwMode="auto">
            <a:xfrm>
              <a:off x="11424690" y="3806961"/>
              <a:ext cx="419627" cy="2044802"/>
            </a:xfrm>
            <a:custGeom>
              <a:avLst/>
              <a:gdLst>
                <a:gd name="T0" fmla="*/ 299 w 299"/>
                <a:gd name="T1" fmla="*/ 1290 h 1457"/>
                <a:gd name="T2" fmla="*/ 299 w 299"/>
                <a:gd name="T3" fmla="*/ 88 h 1457"/>
                <a:gd name="T4" fmla="*/ 237 w 299"/>
                <a:gd name="T5" fmla="*/ 122 h 1457"/>
                <a:gd name="T6" fmla="*/ 0 w 299"/>
                <a:gd name="T7" fmla="*/ 0 h 1457"/>
                <a:gd name="T8" fmla="*/ 0 w 299"/>
                <a:gd name="T9" fmla="*/ 1457 h 1457"/>
                <a:gd name="T10" fmla="*/ 299 w 299"/>
                <a:gd name="T11" fmla="*/ 1290 h 1457"/>
                <a:gd name="T12" fmla="*/ 299 w 299"/>
                <a:gd name="T13" fmla="*/ 1290 h 1457"/>
              </a:gdLst>
              <a:ahLst/>
              <a:cxnLst>
                <a:cxn ang="0">
                  <a:pos x="T0" y="T1"/>
                </a:cxn>
                <a:cxn ang="0">
                  <a:pos x="T2" y="T3"/>
                </a:cxn>
                <a:cxn ang="0">
                  <a:pos x="T4" y="T5"/>
                </a:cxn>
                <a:cxn ang="0">
                  <a:pos x="T6" y="T7"/>
                </a:cxn>
                <a:cxn ang="0">
                  <a:pos x="T8" y="T9"/>
                </a:cxn>
                <a:cxn ang="0">
                  <a:pos x="T10" y="T11"/>
                </a:cxn>
                <a:cxn ang="0">
                  <a:pos x="T12" y="T13"/>
                </a:cxn>
              </a:cxnLst>
              <a:rect l="0" t="0" r="r" b="b"/>
              <a:pathLst>
                <a:path w="299" h="1457">
                  <a:moveTo>
                    <a:pt x="299" y="1290"/>
                  </a:moveTo>
                  <a:lnTo>
                    <a:pt x="299" y="88"/>
                  </a:lnTo>
                  <a:lnTo>
                    <a:pt x="237" y="122"/>
                  </a:lnTo>
                  <a:lnTo>
                    <a:pt x="0" y="0"/>
                  </a:lnTo>
                  <a:lnTo>
                    <a:pt x="0" y="1457"/>
                  </a:lnTo>
                  <a:lnTo>
                    <a:pt x="299" y="1290"/>
                  </a:lnTo>
                  <a:lnTo>
                    <a:pt x="299" y="1290"/>
                  </a:lnTo>
                  <a:close/>
                </a:path>
              </a:pathLst>
            </a:custGeom>
            <a:solidFill>
              <a:srgbClr val="70CABD"/>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53" name="Freeform 10">
              <a:extLst>
                <a:ext uri="{FF2B5EF4-FFF2-40B4-BE49-F238E27FC236}">
                  <a16:creationId xmlns:a16="http://schemas.microsoft.com/office/drawing/2014/main" id="{0188AE5F-4A54-2127-59F8-66843AC02ECD}"/>
                </a:ext>
              </a:extLst>
            </p:cNvPr>
            <p:cNvSpPr>
              <a:spLocks/>
            </p:cNvSpPr>
            <p:nvPr/>
          </p:nvSpPr>
          <p:spPr bwMode="auto">
            <a:xfrm>
              <a:off x="11144002" y="2325994"/>
              <a:ext cx="981000" cy="1663068"/>
            </a:xfrm>
            <a:custGeom>
              <a:avLst/>
              <a:gdLst>
                <a:gd name="T0" fmla="*/ 245 w 699"/>
                <a:gd name="T1" fmla="*/ 0 h 1185"/>
                <a:gd name="T2" fmla="*/ 0 w 699"/>
                <a:gd name="T3" fmla="*/ 135 h 1185"/>
                <a:gd name="T4" fmla="*/ 448 w 699"/>
                <a:gd name="T5" fmla="*/ 1185 h 1185"/>
                <a:gd name="T6" fmla="*/ 699 w 699"/>
                <a:gd name="T7" fmla="*/ 1049 h 1185"/>
                <a:gd name="T8" fmla="*/ 245 w 699"/>
                <a:gd name="T9" fmla="*/ 0 h 1185"/>
                <a:gd name="T10" fmla="*/ 245 w 699"/>
                <a:gd name="T11" fmla="*/ 0 h 1185"/>
              </a:gdLst>
              <a:ahLst/>
              <a:cxnLst>
                <a:cxn ang="0">
                  <a:pos x="T0" y="T1"/>
                </a:cxn>
                <a:cxn ang="0">
                  <a:pos x="T2" y="T3"/>
                </a:cxn>
                <a:cxn ang="0">
                  <a:pos x="T4" y="T5"/>
                </a:cxn>
                <a:cxn ang="0">
                  <a:pos x="T6" y="T7"/>
                </a:cxn>
                <a:cxn ang="0">
                  <a:pos x="T8" y="T9"/>
                </a:cxn>
                <a:cxn ang="0">
                  <a:pos x="T10" y="T11"/>
                </a:cxn>
              </a:cxnLst>
              <a:rect l="0" t="0" r="r" b="b"/>
              <a:pathLst>
                <a:path w="699" h="1185">
                  <a:moveTo>
                    <a:pt x="245" y="0"/>
                  </a:moveTo>
                  <a:lnTo>
                    <a:pt x="0" y="135"/>
                  </a:lnTo>
                  <a:lnTo>
                    <a:pt x="448" y="1185"/>
                  </a:lnTo>
                  <a:lnTo>
                    <a:pt x="699" y="1049"/>
                  </a:lnTo>
                  <a:lnTo>
                    <a:pt x="245" y="0"/>
                  </a:lnTo>
                  <a:lnTo>
                    <a:pt x="245" y="0"/>
                  </a:lnTo>
                  <a:close/>
                </a:path>
              </a:pathLst>
            </a:custGeom>
            <a:solidFill>
              <a:srgbClr val="70CABD"/>
            </a:solidFill>
            <a:ln>
              <a:noFill/>
            </a:ln>
          </p:spPr>
          <p:txBody>
            <a:bodyPr vert="horz" wrap="square" lIns="68580" tIns="34290" rIns="68580" bIns="34290" numCol="1" anchor="t" anchorCtr="0" compatLnSpc="1">
              <a:prstTxWarp prst="textNoShape">
                <a:avLst/>
              </a:prstTxWarp>
            </a:bodyPr>
            <a:lstStyle/>
            <a:p>
              <a:endParaRPr lang="en-GB" sz="4400" dirty="0">
                <a:latin typeface="+mj-lt"/>
              </a:endParaRPr>
            </a:p>
          </p:txBody>
        </p:sp>
      </p:grpSp>
      <p:sp>
        <p:nvSpPr>
          <p:cNvPr id="45" name="Rechteck 42">
            <a:extLst>
              <a:ext uri="{FF2B5EF4-FFF2-40B4-BE49-F238E27FC236}">
                <a16:creationId xmlns:a16="http://schemas.microsoft.com/office/drawing/2014/main" id="{B515A522-1281-3AEB-EDAA-2D16714C714B}"/>
              </a:ext>
            </a:extLst>
          </p:cNvPr>
          <p:cNvSpPr/>
          <p:nvPr/>
        </p:nvSpPr>
        <p:spPr>
          <a:xfrm>
            <a:off x="4870011" y="3614255"/>
            <a:ext cx="3101848" cy="951116"/>
          </a:xfrm>
          <a:prstGeom prst="rect">
            <a:avLst/>
          </a:prstGeom>
          <a:solidFill>
            <a:srgbClr val="79527B"/>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46" name="Subtitle 2">
            <a:extLst>
              <a:ext uri="{FF2B5EF4-FFF2-40B4-BE49-F238E27FC236}">
                <a16:creationId xmlns:a16="http://schemas.microsoft.com/office/drawing/2014/main" id="{89011C98-71BC-4D76-8AFF-D2EB695C61EF}"/>
              </a:ext>
            </a:extLst>
          </p:cNvPr>
          <p:cNvSpPr txBox="1">
            <a:spLocks/>
          </p:cNvSpPr>
          <p:nvPr/>
        </p:nvSpPr>
        <p:spPr>
          <a:xfrm>
            <a:off x="4991324" y="4710754"/>
            <a:ext cx="4109595" cy="1057002"/>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60"/>
              </a:lnSpc>
            </a:pPr>
            <a:r>
              <a:rPr lang="en-GB" sz="1800" dirty="0">
                <a:solidFill>
                  <a:schemeClr val="bg1"/>
                </a:solidFill>
                <a:latin typeface="+mn-lt"/>
                <a:ea typeface="Lato Light" panose="020F0502020204030203" pitchFamily="34" charset="0"/>
                <a:cs typeface="Mukta ExtraLight" panose="020B0000000000000000" pitchFamily="34" charset="77"/>
              </a:rPr>
              <a:t>KPI stands for Key Performance Indicator - and that's what it's all about - identifying, measuring and controlling the key indicators of the company's performance</a:t>
            </a:r>
          </a:p>
        </p:txBody>
      </p:sp>
      <p:sp>
        <p:nvSpPr>
          <p:cNvPr id="47" name="Subtitle 2">
            <a:extLst>
              <a:ext uri="{FF2B5EF4-FFF2-40B4-BE49-F238E27FC236}">
                <a16:creationId xmlns:a16="http://schemas.microsoft.com/office/drawing/2014/main" id="{A4A2B213-1208-7F73-78F3-22CBCF4D0F4D}"/>
              </a:ext>
            </a:extLst>
          </p:cNvPr>
          <p:cNvSpPr txBox="1">
            <a:spLocks/>
          </p:cNvSpPr>
          <p:nvPr/>
        </p:nvSpPr>
        <p:spPr>
          <a:xfrm>
            <a:off x="5138416" y="3663678"/>
            <a:ext cx="4470421" cy="813346"/>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60"/>
              </a:lnSpc>
            </a:pPr>
            <a:r>
              <a:rPr lang="en-GB" sz="1800" dirty="0">
                <a:solidFill>
                  <a:schemeClr val="bg1"/>
                </a:solidFill>
                <a:latin typeface="+mn-lt"/>
                <a:ea typeface="Lato Light" panose="020F0502020204030203" pitchFamily="34" charset="0"/>
                <a:cs typeface="Mukta ExtraLight" panose="020B0000000000000000" pitchFamily="34" charset="77"/>
              </a:rPr>
              <a:t>KPIs are commonly used by SMEs to evaluate its success or the success of a particular activity it is engaged</a:t>
            </a:r>
          </a:p>
        </p:txBody>
      </p:sp>
      <p:sp>
        <p:nvSpPr>
          <p:cNvPr id="48" name="Subtitle 2">
            <a:extLst>
              <a:ext uri="{FF2B5EF4-FFF2-40B4-BE49-F238E27FC236}">
                <a16:creationId xmlns:a16="http://schemas.microsoft.com/office/drawing/2014/main" id="{48EF81EA-86D4-45A8-620B-9EEFCC013B12}"/>
              </a:ext>
            </a:extLst>
          </p:cNvPr>
          <p:cNvSpPr txBox="1">
            <a:spLocks/>
          </p:cNvSpPr>
          <p:nvPr/>
        </p:nvSpPr>
        <p:spPr>
          <a:xfrm>
            <a:off x="5138416" y="2712562"/>
            <a:ext cx="4470421" cy="813346"/>
          </a:xfrm>
          <a:prstGeom prst="rect">
            <a:avLst/>
          </a:prstGeom>
          <a:noFill/>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60"/>
              </a:lnSpc>
            </a:pPr>
            <a:r>
              <a:rPr lang="en-GB" sz="1800" dirty="0">
                <a:solidFill>
                  <a:schemeClr val="bg1"/>
                </a:solidFill>
                <a:latin typeface="+mn-lt"/>
                <a:ea typeface="Lato Light" panose="020F0502020204030203" pitchFamily="34" charset="0"/>
                <a:cs typeface="Mukta ExtraLight" panose="020B0000000000000000" pitchFamily="34" charset="77"/>
              </a:rPr>
              <a:t>Choosing the right KPIs is reliant upon having a good understanding of what is important to the SME and its success</a:t>
            </a:r>
          </a:p>
        </p:txBody>
      </p:sp>
      <p:sp>
        <p:nvSpPr>
          <p:cNvPr id="49" name="Subtitle 2">
            <a:extLst>
              <a:ext uri="{FF2B5EF4-FFF2-40B4-BE49-F238E27FC236}">
                <a16:creationId xmlns:a16="http://schemas.microsoft.com/office/drawing/2014/main" id="{F11B610B-43FA-AEA7-FF5D-B0899A38D8E2}"/>
              </a:ext>
            </a:extLst>
          </p:cNvPr>
          <p:cNvSpPr txBox="1">
            <a:spLocks/>
          </p:cNvSpPr>
          <p:nvPr/>
        </p:nvSpPr>
        <p:spPr>
          <a:xfrm>
            <a:off x="5040716" y="1677113"/>
            <a:ext cx="4500849" cy="1047834"/>
          </a:xfrm>
          <a:prstGeom prst="rect">
            <a:avLst/>
          </a:prstGeom>
          <a:noFill/>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60"/>
              </a:lnSpc>
            </a:pPr>
            <a:r>
              <a:rPr lang="en-GB" sz="1800" dirty="0">
                <a:solidFill>
                  <a:schemeClr val="bg1"/>
                </a:solidFill>
                <a:latin typeface="+mn-lt"/>
                <a:ea typeface="Lato Light" panose="020F0502020204030203" pitchFamily="34" charset="0"/>
                <a:cs typeface="Mukta ExtraLight" panose="020B0000000000000000" pitchFamily="34" charset="77"/>
              </a:rPr>
              <a:t>Assessing KPIs often leads to the identification of potential improvements AND understanding of an upcoming crisis </a:t>
            </a:r>
          </a:p>
          <a:p>
            <a:pPr>
              <a:lnSpc>
                <a:spcPts val="1860"/>
              </a:lnSpc>
            </a:pPr>
            <a:endParaRPr lang="en-GB" sz="800" dirty="0">
              <a:solidFill>
                <a:schemeClr val="bg1"/>
              </a:solidFill>
              <a:latin typeface="+mj-lt"/>
              <a:ea typeface="Lato Light" panose="020F0502020204030203" pitchFamily="34" charset="0"/>
              <a:cs typeface="Mukta ExtraLight" panose="020B0000000000000000" pitchFamily="34" charset="77"/>
            </a:endParaRPr>
          </a:p>
        </p:txBody>
      </p:sp>
    </p:spTree>
    <p:extLst>
      <p:ext uri="{BB962C8B-B14F-4D97-AF65-F5344CB8AC3E}">
        <p14:creationId xmlns:p14="http://schemas.microsoft.com/office/powerpoint/2010/main" val="32774023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9739E466-1461-1770-59D3-81A972759C49}"/>
              </a:ext>
            </a:extLst>
          </p:cNvPr>
          <p:cNvSpPr>
            <a:spLocks noGrp="1"/>
          </p:cNvSpPr>
          <p:nvPr>
            <p:ph type="body" sz="quarter" idx="18"/>
          </p:nvPr>
        </p:nvSpPr>
        <p:spPr>
          <a:xfrm>
            <a:off x="322092" y="1682896"/>
            <a:ext cx="4543900" cy="4333822"/>
          </a:xfrm>
        </p:spPr>
        <p:txBody>
          <a:bodyPr>
            <a:normAutofit fontScale="92500" lnSpcReduction="20000"/>
          </a:bodyPr>
          <a:lstStyle/>
          <a:p>
            <a:pPr marL="12700" indent="-12700"/>
            <a:r>
              <a:rPr lang="en-US" dirty="0"/>
              <a:t>Stakeholder management is used to identify the needs and interests of your key stakeholders in order to avert threats and </a:t>
            </a:r>
            <a:r>
              <a:rPr lang="en-US" dirty="0" err="1"/>
              <a:t>minimise</a:t>
            </a:r>
            <a:r>
              <a:rPr lang="en-US" dirty="0"/>
              <a:t> risks. Stakeholder management aims to strengthen positive influences and </a:t>
            </a:r>
            <a:r>
              <a:rPr lang="en-US" dirty="0" err="1"/>
              <a:t>minimise</a:t>
            </a:r>
            <a:r>
              <a:rPr lang="en-US" dirty="0"/>
              <a:t> negative ones. </a:t>
            </a:r>
            <a:br>
              <a:rPr lang="en-US" dirty="0"/>
            </a:br>
            <a:r>
              <a:rPr lang="en-US" dirty="0"/>
              <a:t>Stakeholder management is not a one-off analysis but must be carried out systematically and continuously. You will learn ways to identify, assess and communicate with stakeholders in Module 5. This scan is useful to roughly identify who needs to be involved. </a:t>
            </a:r>
            <a:br>
              <a:rPr lang="en-US" dirty="0"/>
            </a:br>
            <a:br>
              <a:rPr lang="en-US" dirty="0"/>
            </a:br>
            <a:endParaRPr lang="de-DE" dirty="0"/>
          </a:p>
        </p:txBody>
      </p:sp>
      <p:sp>
        <p:nvSpPr>
          <p:cNvPr id="12" name="Textplatzhalter 11">
            <a:extLst>
              <a:ext uri="{FF2B5EF4-FFF2-40B4-BE49-F238E27FC236}">
                <a16:creationId xmlns:a16="http://schemas.microsoft.com/office/drawing/2014/main" id="{A1F317B5-5DE7-4E59-F377-76593C02D295}"/>
              </a:ext>
            </a:extLst>
          </p:cNvPr>
          <p:cNvSpPr>
            <a:spLocks noGrp="1"/>
          </p:cNvSpPr>
          <p:nvPr>
            <p:ph type="body" sz="quarter" idx="16"/>
          </p:nvPr>
        </p:nvSpPr>
        <p:spPr>
          <a:xfrm>
            <a:off x="1527753" y="577972"/>
            <a:ext cx="10638011" cy="565524"/>
          </a:xfrm>
        </p:spPr>
        <p:txBody>
          <a:bodyPr>
            <a:noAutofit/>
          </a:bodyPr>
          <a:lstStyle/>
          <a:p>
            <a:r>
              <a:rPr lang="de-DE" dirty="0">
                <a:solidFill>
                  <a:srgbClr val="595A59"/>
                </a:solidFill>
              </a:rPr>
              <a:t>Stakeholder </a:t>
            </a:r>
            <a:r>
              <a:rPr lang="de-DE" dirty="0" err="1">
                <a:solidFill>
                  <a:srgbClr val="595A59"/>
                </a:solidFill>
              </a:rPr>
              <a:t>Relationships</a:t>
            </a:r>
            <a:endParaRPr lang="de-DE" dirty="0">
              <a:solidFill>
                <a:srgbClr val="595A59"/>
              </a:solidFill>
            </a:endParaRPr>
          </a:p>
        </p:txBody>
      </p:sp>
      <p:sp>
        <p:nvSpPr>
          <p:cNvPr id="14" name="Oval 32">
            <a:extLst>
              <a:ext uri="{FF2B5EF4-FFF2-40B4-BE49-F238E27FC236}">
                <a16:creationId xmlns:a16="http://schemas.microsoft.com/office/drawing/2014/main" id="{0FFB6A24-A5EB-73D2-1611-5FD3460E5277}"/>
              </a:ext>
            </a:extLst>
          </p:cNvPr>
          <p:cNvSpPr/>
          <p:nvPr/>
        </p:nvSpPr>
        <p:spPr>
          <a:xfrm>
            <a:off x="617952" y="451300"/>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5">
            <a:extLst>
              <a:ext uri="{FF2B5EF4-FFF2-40B4-BE49-F238E27FC236}">
                <a16:creationId xmlns:a16="http://schemas.microsoft.com/office/drawing/2014/main" id="{0D93114C-4E86-D37D-8CD3-8C66E91F2C76}"/>
              </a:ext>
            </a:extLst>
          </p:cNvPr>
          <p:cNvSpPr txBox="1">
            <a:spLocks/>
          </p:cNvSpPr>
          <p:nvPr/>
        </p:nvSpPr>
        <p:spPr>
          <a:xfrm>
            <a:off x="756280" y="508495"/>
            <a:ext cx="511077" cy="635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3</a:t>
            </a:r>
          </a:p>
        </p:txBody>
      </p:sp>
      <p:cxnSp>
        <p:nvCxnSpPr>
          <p:cNvPr id="16" name="Straight Connector 34">
            <a:extLst>
              <a:ext uri="{FF2B5EF4-FFF2-40B4-BE49-F238E27FC236}">
                <a16:creationId xmlns:a16="http://schemas.microsoft.com/office/drawing/2014/main" id="{2DD6D395-66AC-94C7-BD62-E9E2C5934066}"/>
              </a:ext>
            </a:extLst>
          </p:cNvPr>
          <p:cNvCxnSpPr>
            <a:cxnSpLocks/>
          </p:cNvCxnSpPr>
          <p:nvPr/>
        </p:nvCxnSpPr>
        <p:spPr>
          <a:xfrm>
            <a:off x="26235" y="841271"/>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cxnSp>
        <p:nvCxnSpPr>
          <p:cNvPr id="18" name="Straight Connector 21">
            <a:extLst>
              <a:ext uri="{FF2B5EF4-FFF2-40B4-BE49-F238E27FC236}">
                <a16:creationId xmlns:a16="http://schemas.microsoft.com/office/drawing/2014/main" id="{5502C3E1-AA1D-AB40-C5DA-D696574684E0}"/>
              </a:ext>
            </a:extLst>
          </p:cNvPr>
          <p:cNvCxnSpPr>
            <a:cxnSpLocks/>
          </p:cNvCxnSpPr>
          <p:nvPr/>
        </p:nvCxnSpPr>
        <p:spPr>
          <a:xfrm>
            <a:off x="6514804" y="3324287"/>
            <a:ext cx="1346117" cy="4370"/>
          </a:xfrm>
          <a:prstGeom prst="line">
            <a:avLst/>
          </a:prstGeom>
          <a:ln w="38100">
            <a:solidFill>
              <a:srgbClr val="85D2C7"/>
            </a:solidFill>
            <a:headEnd type="oval"/>
          </a:ln>
        </p:spPr>
        <p:style>
          <a:lnRef idx="1">
            <a:schemeClr val="accent1"/>
          </a:lnRef>
          <a:fillRef idx="0">
            <a:schemeClr val="accent1"/>
          </a:fillRef>
          <a:effectRef idx="0">
            <a:schemeClr val="accent1"/>
          </a:effectRef>
          <a:fontRef idx="minor">
            <a:schemeClr val="tx1"/>
          </a:fontRef>
        </p:style>
      </p:cxnSp>
      <p:cxnSp>
        <p:nvCxnSpPr>
          <p:cNvPr id="19" name="Straight Connector 25">
            <a:extLst>
              <a:ext uri="{FF2B5EF4-FFF2-40B4-BE49-F238E27FC236}">
                <a16:creationId xmlns:a16="http://schemas.microsoft.com/office/drawing/2014/main" id="{0E1EB099-C530-C5EA-4472-4F97BD9D9AD4}"/>
              </a:ext>
            </a:extLst>
          </p:cNvPr>
          <p:cNvCxnSpPr>
            <a:cxnSpLocks/>
          </p:cNvCxnSpPr>
          <p:nvPr/>
        </p:nvCxnSpPr>
        <p:spPr>
          <a:xfrm flipH="1">
            <a:off x="8861483" y="3148813"/>
            <a:ext cx="1343509" cy="5866"/>
          </a:xfrm>
          <a:prstGeom prst="line">
            <a:avLst/>
          </a:prstGeom>
          <a:ln w="38100">
            <a:solidFill>
              <a:srgbClr val="85D2C7"/>
            </a:solidFill>
            <a:headEnd type="oval"/>
          </a:ln>
        </p:spPr>
        <p:style>
          <a:lnRef idx="1">
            <a:schemeClr val="accent1"/>
          </a:lnRef>
          <a:fillRef idx="0">
            <a:schemeClr val="accent1"/>
          </a:fillRef>
          <a:effectRef idx="0">
            <a:schemeClr val="accent1"/>
          </a:effectRef>
          <a:fontRef idx="minor">
            <a:schemeClr val="tx1"/>
          </a:fontRef>
        </p:style>
      </p:cxnSp>
      <p:sp>
        <p:nvSpPr>
          <p:cNvPr id="20" name="Shape 23">
            <a:extLst>
              <a:ext uri="{FF2B5EF4-FFF2-40B4-BE49-F238E27FC236}">
                <a16:creationId xmlns:a16="http://schemas.microsoft.com/office/drawing/2014/main" id="{504C5E54-8141-55C5-7D6D-A325D3EBDF48}"/>
              </a:ext>
            </a:extLst>
          </p:cNvPr>
          <p:cNvSpPr/>
          <p:nvPr/>
        </p:nvSpPr>
        <p:spPr>
          <a:xfrm>
            <a:off x="8826473" y="1911044"/>
            <a:ext cx="1378518" cy="18595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914" y="0"/>
                </a:lnTo>
                <a:lnTo>
                  <a:pt x="21600" y="0"/>
                </a:lnTo>
              </a:path>
            </a:pathLst>
          </a:custGeom>
          <a:noFill/>
          <a:ln w="38100" cap="flat">
            <a:solidFill>
              <a:srgbClr val="85D2C7"/>
            </a:solidFill>
            <a:prstDash val="solid"/>
            <a:miter lim="400000"/>
            <a:tailEnd type="oval"/>
          </a:ln>
          <a:effectLst/>
        </p:spPr>
        <p:txBody>
          <a:bodyPr wrap="square" lIns="38100" tIns="38100" rIns="38100" bIns="38100" numCol="1" anchor="ctr">
            <a:noAutofit/>
          </a:bodyPr>
          <a:lstStyle/>
          <a:p>
            <a:pPr lvl="0"/>
            <a:endParaRPr lang="en-GB" sz="1600" dirty="0">
              <a:latin typeface="+mj-lt"/>
            </a:endParaRPr>
          </a:p>
        </p:txBody>
      </p:sp>
      <p:sp>
        <p:nvSpPr>
          <p:cNvPr id="21" name="Shape 24">
            <a:extLst>
              <a:ext uri="{FF2B5EF4-FFF2-40B4-BE49-F238E27FC236}">
                <a16:creationId xmlns:a16="http://schemas.microsoft.com/office/drawing/2014/main" id="{B724FEA8-3FC2-C62A-0203-A9D2979C1612}"/>
              </a:ext>
            </a:extLst>
          </p:cNvPr>
          <p:cNvSpPr/>
          <p:nvPr/>
        </p:nvSpPr>
        <p:spPr>
          <a:xfrm rot="10800000" flipH="1">
            <a:off x="8826473" y="4253378"/>
            <a:ext cx="1378518" cy="18595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914" y="0"/>
                </a:lnTo>
                <a:lnTo>
                  <a:pt x="21600" y="0"/>
                </a:lnTo>
              </a:path>
            </a:pathLst>
          </a:custGeom>
          <a:noFill/>
          <a:ln w="38100" cap="flat">
            <a:solidFill>
              <a:srgbClr val="F27954"/>
            </a:solidFill>
            <a:prstDash val="solid"/>
            <a:miter lim="400000"/>
            <a:tailEnd type="oval"/>
          </a:ln>
          <a:effectLst/>
        </p:spPr>
        <p:txBody>
          <a:bodyPr wrap="square" lIns="38100" tIns="38100" rIns="38100" bIns="38100" numCol="1" anchor="ctr">
            <a:noAutofit/>
          </a:bodyPr>
          <a:lstStyle/>
          <a:p>
            <a:pPr lvl="0"/>
            <a:endParaRPr lang="en-GB" sz="1600" dirty="0">
              <a:latin typeface="+mj-lt"/>
            </a:endParaRPr>
          </a:p>
        </p:txBody>
      </p:sp>
      <p:sp>
        <p:nvSpPr>
          <p:cNvPr id="22" name="Shape 26">
            <a:extLst>
              <a:ext uri="{FF2B5EF4-FFF2-40B4-BE49-F238E27FC236}">
                <a16:creationId xmlns:a16="http://schemas.microsoft.com/office/drawing/2014/main" id="{780B9CD4-C8B7-B3D6-3570-1E4805EF0060}"/>
              </a:ext>
            </a:extLst>
          </p:cNvPr>
          <p:cNvSpPr/>
          <p:nvPr/>
        </p:nvSpPr>
        <p:spPr>
          <a:xfrm>
            <a:off x="6569956" y="1911044"/>
            <a:ext cx="1378517" cy="18595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686" y="0"/>
                </a:lnTo>
                <a:lnTo>
                  <a:pt x="0" y="0"/>
                </a:lnTo>
              </a:path>
            </a:pathLst>
          </a:custGeom>
          <a:noFill/>
          <a:ln w="38100" cap="flat">
            <a:solidFill>
              <a:srgbClr val="916395"/>
            </a:solidFill>
            <a:prstDash val="solid"/>
            <a:miter lim="400000"/>
            <a:tailEnd type="oval"/>
          </a:ln>
          <a:effectLst/>
        </p:spPr>
        <p:txBody>
          <a:bodyPr wrap="square" lIns="38100" tIns="38100" rIns="38100" bIns="38100" numCol="1" anchor="ctr">
            <a:noAutofit/>
          </a:bodyPr>
          <a:lstStyle/>
          <a:p>
            <a:pPr lvl="0"/>
            <a:endParaRPr lang="en-GB" sz="1600" dirty="0">
              <a:latin typeface="+mj-lt"/>
            </a:endParaRPr>
          </a:p>
        </p:txBody>
      </p:sp>
      <p:sp>
        <p:nvSpPr>
          <p:cNvPr id="23" name="Shape 27">
            <a:extLst>
              <a:ext uri="{FF2B5EF4-FFF2-40B4-BE49-F238E27FC236}">
                <a16:creationId xmlns:a16="http://schemas.microsoft.com/office/drawing/2014/main" id="{DD63D240-B640-66D5-7F73-CC3561703D4E}"/>
              </a:ext>
            </a:extLst>
          </p:cNvPr>
          <p:cNvSpPr/>
          <p:nvPr/>
        </p:nvSpPr>
        <p:spPr>
          <a:xfrm>
            <a:off x="6569956" y="4253378"/>
            <a:ext cx="1378517" cy="18595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8686" y="21600"/>
                </a:lnTo>
                <a:lnTo>
                  <a:pt x="0" y="21600"/>
                </a:lnTo>
              </a:path>
            </a:pathLst>
          </a:custGeom>
          <a:noFill/>
          <a:ln w="38100" cap="flat">
            <a:solidFill>
              <a:srgbClr val="79527B"/>
            </a:solidFill>
            <a:prstDash val="solid"/>
            <a:miter lim="400000"/>
            <a:tailEnd type="oval"/>
          </a:ln>
          <a:effectLst/>
        </p:spPr>
        <p:txBody>
          <a:bodyPr wrap="square" lIns="38100" tIns="38100" rIns="38100" bIns="38100" numCol="1" anchor="ctr">
            <a:noAutofit/>
          </a:bodyPr>
          <a:lstStyle/>
          <a:p>
            <a:pPr lvl="0"/>
            <a:endParaRPr lang="en-GB" sz="1600" dirty="0">
              <a:latin typeface="+mj-lt"/>
            </a:endParaRPr>
          </a:p>
        </p:txBody>
      </p:sp>
      <p:sp>
        <p:nvSpPr>
          <p:cNvPr id="24" name="Shape 6">
            <a:extLst>
              <a:ext uri="{FF2B5EF4-FFF2-40B4-BE49-F238E27FC236}">
                <a16:creationId xmlns:a16="http://schemas.microsoft.com/office/drawing/2014/main" id="{BC28A2C8-769B-50DA-03A7-0E7DEA2F7A0E}"/>
              </a:ext>
            </a:extLst>
          </p:cNvPr>
          <p:cNvSpPr/>
          <p:nvPr/>
        </p:nvSpPr>
        <p:spPr>
          <a:xfrm>
            <a:off x="6952935" y="1517501"/>
            <a:ext cx="1422996" cy="16434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0802"/>
                </a:lnTo>
                <a:lnTo>
                  <a:pt x="21600" y="21600"/>
                </a:lnTo>
                <a:lnTo>
                  <a:pt x="21600" y="0"/>
                </a:lnTo>
                <a:close/>
              </a:path>
            </a:pathLst>
          </a:custGeom>
          <a:solidFill>
            <a:srgbClr val="916395"/>
          </a:solidFill>
          <a:ln w="12700" cap="flat">
            <a:solidFill>
              <a:srgbClr val="916395"/>
            </a:solidFill>
            <a:miter lim="400000"/>
          </a:ln>
          <a:effectLst/>
        </p:spPr>
        <p:txBody>
          <a:bodyPr wrap="square" lIns="0" tIns="0" rIns="0" bIns="0" numCol="1" anchor="t">
            <a:noAutofit/>
          </a:bodyPr>
          <a:lstStyle/>
          <a:p>
            <a:pPr lvl="0"/>
            <a:endParaRPr lang="en-GB" sz="1600" dirty="0">
              <a:latin typeface="+mj-lt"/>
            </a:endParaRPr>
          </a:p>
        </p:txBody>
      </p:sp>
      <p:sp>
        <p:nvSpPr>
          <p:cNvPr id="25" name="Shape 7">
            <a:extLst>
              <a:ext uri="{FF2B5EF4-FFF2-40B4-BE49-F238E27FC236}">
                <a16:creationId xmlns:a16="http://schemas.microsoft.com/office/drawing/2014/main" id="{625EFA56-F723-99FA-08AD-EA9B150F919F}"/>
              </a:ext>
            </a:extLst>
          </p:cNvPr>
          <p:cNvSpPr/>
          <p:nvPr/>
        </p:nvSpPr>
        <p:spPr>
          <a:xfrm>
            <a:off x="6956435" y="2333041"/>
            <a:ext cx="1423242" cy="164327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 y="21600"/>
                </a:lnTo>
                <a:lnTo>
                  <a:pt x="21600" y="10801"/>
                </a:lnTo>
                <a:lnTo>
                  <a:pt x="0" y="0"/>
                </a:lnTo>
                <a:close/>
              </a:path>
            </a:pathLst>
          </a:custGeom>
          <a:solidFill>
            <a:srgbClr val="85D2C7"/>
          </a:solidFill>
          <a:ln w="12700" cap="flat">
            <a:noFill/>
            <a:miter lim="400000"/>
          </a:ln>
          <a:effectLst/>
        </p:spPr>
        <p:txBody>
          <a:bodyPr wrap="square" lIns="0" tIns="0" rIns="0" bIns="0" numCol="1" anchor="t">
            <a:noAutofit/>
          </a:bodyPr>
          <a:lstStyle/>
          <a:p>
            <a:pPr lvl="0"/>
            <a:endParaRPr lang="en-GB" sz="1600" dirty="0">
              <a:latin typeface="+mj-lt"/>
            </a:endParaRPr>
          </a:p>
        </p:txBody>
      </p:sp>
      <p:sp>
        <p:nvSpPr>
          <p:cNvPr id="26" name="Shape 8">
            <a:extLst>
              <a:ext uri="{FF2B5EF4-FFF2-40B4-BE49-F238E27FC236}">
                <a16:creationId xmlns:a16="http://schemas.microsoft.com/office/drawing/2014/main" id="{0F081C64-5E4D-D93A-29F1-5116B30FCAD4}"/>
              </a:ext>
            </a:extLst>
          </p:cNvPr>
          <p:cNvSpPr/>
          <p:nvPr/>
        </p:nvSpPr>
        <p:spPr>
          <a:xfrm>
            <a:off x="6952935" y="3151888"/>
            <a:ext cx="1422996" cy="164341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798"/>
                </a:lnTo>
                <a:lnTo>
                  <a:pt x="21600" y="0"/>
                </a:lnTo>
                <a:lnTo>
                  <a:pt x="21600" y="21600"/>
                </a:lnTo>
                <a:close/>
              </a:path>
            </a:pathLst>
          </a:custGeom>
          <a:solidFill>
            <a:srgbClr val="79527B"/>
          </a:solidFill>
          <a:ln w="12700" cap="flat">
            <a:noFill/>
            <a:miter lim="400000"/>
          </a:ln>
          <a:effectLst/>
        </p:spPr>
        <p:txBody>
          <a:bodyPr wrap="square" lIns="0" tIns="0" rIns="0" bIns="0" numCol="1" anchor="t">
            <a:noAutofit/>
          </a:bodyPr>
          <a:lstStyle/>
          <a:p>
            <a:pPr lvl="0"/>
            <a:endParaRPr lang="en-GB" sz="1600" dirty="0">
              <a:latin typeface="+mj-lt"/>
            </a:endParaRPr>
          </a:p>
        </p:txBody>
      </p:sp>
      <p:sp>
        <p:nvSpPr>
          <p:cNvPr id="27" name="Shape 9">
            <a:extLst>
              <a:ext uri="{FF2B5EF4-FFF2-40B4-BE49-F238E27FC236}">
                <a16:creationId xmlns:a16="http://schemas.microsoft.com/office/drawing/2014/main" id="{3084A2E7-A801-4789-F734-5618577B8DDD}"/>
              </a:ext>
            </a:extLst>
          </p:cNvPr>
          <p:cNvSpPr/>
          <p:nvPr/>
        </p:nvSpPr>
        <p:spPr>
          <a:xfrm>
            <a:off x="8379678" y="1517501"/>
            <a:ext cx="1422997" cy="164341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2"/>
                </a:lnTo>
                <a:lnTo>
                  <a:pt x="0" y="21600"/>
                </a:lnTo>
                <a:lnTo>
                  <a:pt x="0" y="0"/>
                </a:lnTo>
                <a:close/>
              </a:path>
            </a:pathLst>
          </a:custGeom>
          <a:solidFill>
            <a:srgbClr val="85D2C7"/>
          </a:solidFill>
          <a:ln w="12700" cap="flat">
            <a:noFill/>
            <a:miter lim="400000"/>
          </a:ln>
          <a:effectLst/>
        </p:spPr>
        <p:txBody>
          <a:bodyPr wrap="square" lIns="0" tIns="0" rIns="0" bIns="0" numCol="1" anchor="t">
            <a:noAutofit/>
          </a:bodyPr>
          <a:lstStyle/>
          <a:p>
            <a:pPr lvl="0"/>
            <a:endParaRPr lang="en-GB" sz="1600" dirty="0">
              <a:latin typeface="+mj-lt"/>
            </a:endParaRPr>
          </a:p>
        </p:txBody>
      </p:sp>
      <p:sp>
        <p:nvSpPr>
          <p:cNvPr id="28" name="Shape 10">
            <a:extLst>
              <a:ext uri="{FF2B5EF4-FFF2-40B4-BE49-F238E27FC236}">
                <a16:creationId xmlns:a16="http://schemas.microsoft.com/office/drawing/2014/main" id="{042EC2D7-1E02-3BE1-A06B-3F4B6E22C622}"/>
              </a:ext>
            </a:extLst>
          </p:cNvPr>
          <p:cNvSpPr/>
          <p:nvPr/>
        </p:nvSpPr>
        <p:spPr>
          <a:xfrm>
            <a:off x="8375931" y="2333041"/>
            <a:ext cx="1423242" cy="164327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596" y="21600"/>
                </a:lnTo>
                <a:lnTo>
                  <a:pt x="0" y="10801"/>
                </a:lnTo>
                <a:lnTo>
                  <a:pt x="21600" y="0"/>
                </a:lnTo>
                <a:close/>
              </a:path>
            </a:pathLst>
          </a:custGeom>
          <a:solidFill>
            <a:srgbClr val="9ED4D3"/>
          </a:solidFill>
          <a:ln w="12700" cap="flat">
            <a:noFill/>
            <a:miter lim="400000"/>
          </a:ln>
          <a:effectLst/>
        </p:spPr>
        <p:txBody>
          <a:bodyPr wrap="square" lIns="0" tIns="0" rIns="0" bIns="0" numCol="1" anchor="t">
            <a:noAutofit/>
          </a:bodyPr>
          <a:lstStyle/>
          <a:p>
            <a:pPr lvl="0"/>
            <a:endParaRPr lang="en-GB" sz="1600" dirty="0">
              <a:latin typeface="+mj-lt"/>
            </a:endParaRPr>
          </a:p>
        </p:txBody>
      </p:sp>
      <p:sp>
        <p:nvSpPr>
          <p:cNvPr id="29" name="Shape 11">
            <a:extLst>
              <a:ext uri="{FF2B5EF4-FFF2-40B4-BE49-F238E27FC236}">
                <a16:creationId xmlns:a16="http://schemas.microsoft.com/office/drawing/2014/main" id="{AB2FB463-D759-FDFD-5F84-684DE785B8C1}"/>
              </a:ext>
            </a:extLst>
          </p:cNvPr>
          <p:cNvSpPr/>
          <p:nvPr/>
        </p:nvSpPr>
        <p:spPr>
          <a:xfrm>
            <a:off x="8379678" y="3151888"/>
            <a:ext cx="1422997" cy="164341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0798"/>
                </a:lnTo>
                <a:lnTo>
                  <a:pt x="0" y="0"/>
                </a:lnTo>
                <a:lnTo>
                  <a:pt x="0" y="21600"/>
                </a:lnTo>
                <a:close/>
              </a:path>
            </a:pathLst>
          </a:custGeom>
          <a:solidFill>
            <a:srgbClr val="F27954"/>
          </a:solidFill>
          <a:ln w="12700" cap="flat">
            <a:noFill/>
            <a:miter lim="400000"/>
          </a:ln>
          <a:effectLst/>
        </p:spPr>
        <p:txBody>
          <a:bodyPr wrap="square" lIns="0" tIns="0" rIns="0" bIns="0" numCol="1" anchor="t">
            <a:noAutofit/>
          </a:bodyPr>
          <a:lstStyle/>
          <a:p>
            <a:pPr lvl="0"/>
            <a:endParaRPr lang="en-GB" sz="1600" dirty="0">
              <a:latin typeface="+mj-lt"/>
            </a:endParaRPr>
          </a:p>
        </p:txBody>
      </p:sp>
      <p:sp>
        <p:nvSpPr>
          <p:cNvPr id="30" name="Shape 13">
            <a:extLst>
              <a:ext uri="{FF2B5EF4-FFF2-40B4-BE49-F238E27FC236}">
                <a16:creationId xmlns:a16="http://schemas.microsoft.com/office/drawing/2014/main" id="{732289F2-61C4-14E4-EEC7-D2B6AB530729}"/>
              </a:ext>
            </a:extLst>
          </p:cNvPr>
          <p:cNvSpPr/>
          <p:nvPr/>
        </p:nvSpPr>
        <p:spPr>
          <a:xfrm>
            <a:off x="7664309" y="2339210"/>
            <a:ext cx="1423242" cy="16434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rgbClr val="FFFFFF">
              <a:alpha val="83000"/>
            </a:srgbClr>
          </a:solidFill>
          <a:ln w="12700" cap="flat">
            <a:noFill/>
            <a:miter lim="400000"/>
          </a:ln>
          <a:effectLst/>
        </p:spPr>
        <p:txBody>
          <a:bodyPr wrap="square" lIns="0" tIns="0" rIns="0" bIns="0" numCol="1" anchor="t">
            <a:noAutofit/>
          </a:bodyPr>
          <a:lstStyle/>
          <a:p>
            <a:pPr lvl="0"/>
            <a:endParaRPr lang="en-GB" sz="1600" dirty="0">
              <a:latin typeface="+mj-lt"/>
            </a:endParaRPr>
          </a:p>
        </p:txBody>
      </p:sp>
      <p:sp>
        <p:nvSpPr>
          <p:cNvPr id="31" name="Subtitle 2">
            <a:extLst>
              <a:ext uri="{FF2B5EF4-FFF2-40B4-BE49-F238E27FC236}">
                <a16:creationId xmlns:a16="http://schemas.microsoft.com/office/drawing/2014/main" id="{ADE6FEE7-BD46-7AAD-2F05-E44C93A60BBE}"/>
              </a:ext>
            </a:extLst>
          </p:cNvPr>
          <p:cNvSpPr txBox="1">
            <a:spLocks/>
          </p:cNvSpPr>
          <p:nvPr/>
        </p:nvSpPr>
        <p:spPr>
          <a:xfrm>
            <a:off x="10329338" y="2084313"/>
            <a:ext cx="1683471" cy="65307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620"/>
              </a:lnSpc>
              <a:spcBef>
                <a:spcPts val="0"/>
              </a:spcBef>
              <a:buFont typeface="Arial" panose="020B0604020202020204" pitchFamily="34" charset="0"/>
              <a:buChar char="•"/>
            </a:pPr>
            <a:r>
              <a:rPr lang="en-GB" sz="1600" dirty="0">
                <a:solidFill>
                  <a:srgbClr val="595959"/>
                </a:solidFill>
                <a:latin typeface="+mn-lt"/>
                <a:ea typeface="Lato Light" panose="020F0502020204030203" pitchFamily="34" charset="0"/>
                <a:cs typeface="Mukta ExtraLight" panose="020B0000000000000000" pitchFamily="34" charset="77"/>
              </a:rPr>
              <a:t>Media Organisations</a:t>
            </a:r>
          </a:p>
          <a:p>
            <a:pPr marL="171450" indent="-171450" algn="l">
              <a:lnSpc>
                <a:spcPts val="1620"/>
              </a:lnSpc>
              <a:spcBef>
                <a:spcPts val="0"/>
              </a:spcBef>
              <a:buFont typeface="Arial" panose="020B0604020202020204" pitchFamily="34" charset="0"/>
              <a:buChar char="•"/>
            </a:pPr>
            <a:r>
              <a:rPr lang="en-GB" sz="1600" dirty="0">
                <a:solidFill>
                  <a:srgbClr val="595959"/>
                </a:solidFill>
                <a:latin typeface="+mn-lt"/>
                <a:ea typeface="Lato Light" panose="020F0502020204030203" pitchFamily="34" charset="0"/>
                <a:cs typeface="Mukta ExtraLight" panose="020B0000000000000000" pitchFamily="34" charset="77"/>
              </a:rPr>
              <a:t>Social media</a:t>
            </a:r>
          </a:p>
        </p:txBody>
      </p:sp>
      <p:sp>
        <p:nvSpPr>
          <p:cNvPr id="32" name="TextBox 29">
            <a:extLst>
              <a:ext uri="{FF2B5EF4-FFF2-40B4-BE49-F238E27FC236}">
                <a16:creationId xmlns:a16="http://schemas.microsoft.com/office/drawing/2014/main" id="{25100A05-7E64-92C3-C9CE-9527D34CD607}"/>
              </a:ext>
            </a:extLst>
          </p:cNvPr>
          <p:cNvSpPr txBox="1"/>
          <p:nvPr/>
        </p:nvSpPr>
        <p:spPr>
          <a:xfrm>
            <a:off x="10333850" y="1748160"/>
            <a:ext cx="728084" cy="338554"/>
          </a:xfrm>
          <a:prstGeom prst="rect">
            <a:avLst/>
          </a:prstGeom>
          <a:noFill/>
        </p:spPr>
        <p:txBody>
          <a:bodyPr wrap="none" rtlCol="0" anchor="t" anchorCtr="0">
            <a:spAutoFit/>
          </a:bodyPr>
          <a:lstStyle/>
          <a:p>
            <a:r>
              <a:rPr lang="en-GB" sz="1600" b="1" dirty="0">
                <a:solidFill>
                  <a:srgbClr val="85D2C7"/>
                </a:solidFill>
                <a:ea typeface="League Spartan" charset="0"/>
                <a:cs typeface="Poppins" pitchFamily="2" charset="77"/>
              </a:rPr>
              <a:t>Media</a:t>
            </a:r>
          </a:p>
        </p:txBody>
      </p:sp>
      <p:sp>
        <p:nvSpPr>
          <p:cNvPr id="33" name="Subtitle 2">
            <a:extLst>
              <a:ext uri="{FF2B5EF4-FFF2-40B4-BE49-F238E27FC236}">
                <a16:creationId xmlns:a16="http://schemas.microsoft.com/office/drawing/2014/main" id="{E251EFA9-CC07-61A3-F7FC-6D1A95D84E42}"/>
              </a:ext>
            </a:extLst>
          </p:cNvPr>
          <p:cNvSpPr txBox="1">
            <a:spLocks/>
          </p:cNvSpPr>
          <p:nvPr/>
        </p:nvSpPr>
        <p:spPr>
          <a:xfrm>
            <a:off x="10313174" y="3271544"/>
            <a:ext cx="1683471" cy="858256"/>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620"/>
              </a:lnSpc>
              <a:spcBef>
                <a:spcPts val="0"/>
              </a:spcBef>
              <a:buFont typeface="Arial" panose="020B0604020202020204" pitchFamily="34" charset="0"/>
              <a:buChar char="•"/>
            </a:pPr>
            <a:r>
              <a:rPr lang="en-GB" sz="1600" dirty="0">
                <a:solidFill>
                  <a:srgbClr val="595959"/>
                </a:solidFill>
                <a:latin typeface="+mn-lt"/>
                <a:ea typeface="Lato Light" panose="020F0502020204030203" pitchFamily="34" charset="0"/>
                <a:cs typeface="Mukta ExtraLight" panose="020B0000000000000000" pitchFamily="34" charset="77"/>
              </a:rPr>
              <a:t>Universities</a:t>
            </a:r>
          </a:p>
          <a:p>
            <a:pPr marL="171450" indent="-171450" algn="l">
              <a:lnSpc>
                <a:spcPts val="1620"/>
              </a:lnSpc>
              <a:spcBef>
                <a:spcPts val="0"/>
              </a:spcBef>
              <a:buFont typeface="Arial" panose="020B0604020202020204" pitchFamily="34" charset="0"/>
              <a:buChar char="•"/>
            </a:pPr>
            <a:r>
              <a:rPr lang="en-GB" sz="1600" dirty="0">
                <a:solidFill>
                  <a:srgbClr val="595959"/>
                </a:solidFill>
                <a:latin typeface="+mn-lt"/>
                <a:ea typeface="Lato Light" panose="020F0502020204030203" pitchFamily="34" charset="0"/>
                <a:cs typeface="Mukta ExtraLight" panose="020B0000000000000000" pitchFamily="34" charset="77"/>
              </a:rPr>
              <a:t>Research institutes</a:t>
            </a:r>
          </a:p>
          <a:p>
            <a:pPr marL="171450" indent="-171450" algn="l">
              <a:lnSpc>
                <a:spcPts val="1620"/>
              </a:lnSpc>
              <a:spcBef>
                <a:spcPts val="0"/>
              </a:spcBef>
              <a:buFont typeface="Arial" panose="020B0604020202020204" pitchFamily="34" charset="0"/>
              <a:buChar char="•"/>
            </a:pPr>
            <a:r>
              <a:rPr lang="en-GB" sz="1600" dirty="0">
                <a:solidFill>
                  <a:srgbClr val="595959"/>
                </a:solidFill>
                <a:latin typeface="+mn-lt"/>
                <a:ea typeface="Lato Light" panose="020F0502020204030203" pitchFamily="34" charset="0"/>
                <a:cs typeface="Mukta ExtraLight" panose="020B0000000000000000" pitchFamily="34" charset="77"/>
              </a:rPr>
              <a:t>Expert opinions</a:t>
            </a:r>
          </a:p>
        </p:txBody>
      </p:sp>
      <p:sp>
        <p:nvSpPr>
          <p:cNvPr id="34" name="TextBox 31">
            <a:extLst>
              <a:ext uri="{FF2B5EF4-FFF2-40B4-BE49-F238E27FC236}">
                <a16:creationId xmlns:a16="http://schemas.microsoft.com/office/drawing/2014/main" id="{F4CE278B-59DB-1FD8-58E0-D2E73B0D75F3}"/>
              </a:ext>
            </a:extLst>
          </p:cNvPr>
          <p:cNvSpPr txBox="1"/>
          <p:nvPr/>
        </p:nvSpPr>
        <p:spPr>
          <a:xfrm>
            <a:off x="10333850" y="2956932"/>
            <a:ext cx="821059" cy="338554"/>
          </a:xfrm>
          <a:prstGeom prst="rect">
            <a:avLst/>
          </a:prstGeom>
          <a:noFill/>
        </p:spPr>
        <p:txBody>
          <a:bodyPr wrap="none" rtlCol="0" anchor="t" anchorCtr="0">
            <a:spAutoFit/>
          </a:bodyPr>
          <a:lstStyle/>
          <a:p>
            <a:r>
              <a:rPr lang="en-GB" sz="1600" b="1" dirty="0">
                <a:solidFill>
                  <a:srgbClr val="85D2C7"/>
                </a:solidFill>
                <a:ea typeface="League Spartan" charset="0"/>
                <a:cs typeface="Poppins" pitchFamily="2" charset="77"/>
              </a:rPr>
              <a:t>Science</a:t>
            </a:r>
          </a:p>
        </p:txBody>
      </p:sp>
      <p:sp>
        <p:nvSpPr>
          <p:cNvPr id="35" name="Subtitle 2">
            <a:extLst>
              <a:ext uri="{FF2B5EF4-FFF2-40B4-BE49-F238E27FC236}">
                <a16:creationId xmlns:a16="http://schemas.microsoft.com/office/drawing/2014/main" id="{50B35BED-C1CE-C6D9-4DFD-07005F89E85C}"/>
              </a:ext>
            </a:extLst>
          </p:cNvPr>
          <p:cNvSpPr txBox="1">
            <a:spLocks/>
          </p:cNvSpPr>
          <p:nvPr/>
        </p:nvSpPr>
        <p:spPr>
          <a:xfrm>
            <a:off x="10313174" y="4581519"/>
            <a:ext cx="1683471" cy="858256"/>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620"/>
              </a:lnSpc>
              <a:spcBef>
                <a:spcPts val="0"/>
              </a:spcBef>
              <a:buFont typeface="Arial" panose="020B0604020202020204" pitchFamily="34" charset="0"/>
              <a:buChar char="•"/>
            </a:pPr>
            <a:r>
              <a:rPr lang="en-GB" sz="1600" dirty="0">
                <a:solidFill>
                  <a:srgbClr val="595959"/>
                </a:solidFill>
                <a:latin typeface="+mn-lt"/>
                <a:ea typeface="Lato Light" panose="020F0502020204030203" pitchFamily="34" charset="0"/>
                <a:cs typeface="Mukta ExtraLight" panose="020B0000000000000000" pitchFamily="34" charset="77"/>
              </a:rPr>
              <a:t>Government &amp; municipalities</a:t>
            </a:r>
          </a:p>
          <a:p>
            <a:pPr marL="171450" indent="-171450" algn="l">
              <a:lnSpc>
                <a:spcPts val="1620"/>
              </a:lnSpc>
              <a:spcBef>
                <a:spcPts val="0"/>
              </a:spcBef>
              <a:buFont typeface="Arial" panose="020B0604020202020204" pitchFamily="34" charset="0"/>
              <a:buChar char="•"/>
            </a:pPr>
            <a:r>
              <a:rPr lang="en-GB" sz="1600" dirty="0">
                <a:solidFill>
                  <a:srgbClr val="595959"/>
                </a:solidFill>
                <a:latin typeface="+mn-lt"/>
                <a:ea typeface="Lato Light" panose="020F0502020204030203" pitchFamily="34" charset="0"/>
                <a:cs typeface="Mukta ExtraLight" panose="020B0000000000000000" pitchFamily="34" charset="77"/>
              </a:rPr>
              <a:t>Other Authorities</a:t>
            </a:r>
          </a:p>
        </p:txBody>
      </p:sp>
      <p:sp>
        <p:nvSpPr>
          <p:cNvPr id="36" name="TextBox 33">
            <a:extLst>
              <a:ext uri="{FF2B5EF4-FFF2-40B4-BE49-F238E27FC236}">
                <a16:creationId xmlns:a16="http://schemas.microsoft.com/office/drawing/2014/main" id="{89111EF9-5CFE-DFCE-50D5-5BF1ED6AEC4B}"/>
              </a:ext>
            </a:extLst>
          </p:cNvPr>
          <p:cNvSpPr txBox="1"/>
          <p:nvPr/>
        </p:nvSpPr>
        <p:spPr>
          <a:xfrm>
            <a:off x="10317686" y="4292860"/>
            <a:ext cx="788870" cy="338554"/>
          </a:xfrm>
          <a:prstGeom prst="rect">
            <a:avLst/>
          </a:prstGeom>
          <a:noFill/>
        </p:spPr>
        <p:txBody>
          <a:bodyPr wrap="none" rtlCol="0" anchor="t" anchorCtr="0">
            <a:spAutoFit/>
          </a:bodyPr>
          <a:lstStyle/>
          <a:p>
            <a:r>
              <a:rPr lang="en-GB" sz="1600" b="1" dirty="0">
                <a:solidFill>
                  <a:srgbClr val="F27954"/>
                </a:solidFill>
                <a:ea typeface="League Spartan" charset="0"/>
                <a:cs typeface="Poppins" pitchFamily="2" charset="77"/>
              </a:rPr>
              <a:t>Politics</a:t>
            </a:r>
          </a:p>
        </p:txBody>
      </p:sp>
      <p:sp>
        <p:nvSpPr>
          <p:cNvPr id="37" name="Subtitle 2">
            <a:extLst>
              <a:ext uri="{FF2B5EF4-FFF2-40B4-BE49-F238E27FC236}">
                <a16:creationId xmlns:a16="http://schemas.microsoft.com/office/drawing/2014/main" id="{3CD03608-DBE5-68CA-08FF-743DFA144040}"/>
              </a:ext>
            </a:extLst>
          </p:cNvPr>
          <p:cNvSpPr txBox="1">
            <a:spLocks/>
          </p:cNvSpPr>
          <p:nvPr/>
        </p:nvSpPr>
        <p:spPr>
          <a:xfrm>
            <a:off x="5365814" y="2022856"/>
            <a:ext cx="1733404" cy="1063441"/>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620"/>
              </a:lnSpc>
              <a:spcBef>
                <a:spcPts val="0"/>
              </a:spcBef>
              <a:buFont typeface="Arial" panose="020B0604020202020204" pitchFamily="34" charset="0"/>
              <a:buChar char="•"/>
            </a:pPr>
            <a:r>
              <a:rPr lang="en-GB" sz="1600" dirty="0">
                <a:solidFill>
                  <a:srgbClr val="595959"/>
                </a:solidFill>
                <a:latin typeface="+mn-lt"/>
                <a:ea typeface="Lato Light" panose="020F0502020204030203" pitchFamily="34" charset="0"/>
                <a:cs typeface="Mukta ExtraLight" panose="020B0000000000000000" pitchFamily="34" charset="77"/>
              </a:rPr>
              <a:t>Residents </a:t>
            </a:r>
          </a:p>
          <a:p>
            <a:pPr marL="171450" indent="-171450" algn="l">
              <a:lnSpc>
                <a:spcPts val="1620"/>
              </a:lnSpc>
              <a:spcBef>
                <a:spcPts val="0"/>
              </a:spcBef>
              <a:buFont typeface="Arial" panose="020B0604020202020204" pitchFamily="34" charset="0"/>
              <a:buChar char="•"/>
            </a:pPr>
            <a:r>
              <a:rPr lang="en-GB" sz="1600" dirty="0">
                <a:solidFill>
                  <a:srgbClr val="595959"/>
                </a:solidFill>
                <a:latin typeface="+mn-lt"/>
                <a:ea typeface="Lato Light" panose="020F0502020204030203" pitchFamily="34" charset="0"/>
                <a:cs typeface="Mukta ExtraLight" panose="020B0000000000000000" pitchFamily="34" charset="77"/>
              </a:rPr>
              <a:t>Cultural institutions </a:t>
            </a:r>
          </a:p>
          <a:p>
            <a:pPr marL="171450" indent="-171450" algn="l">
              <a:lnSpc>
                <a:spcPts val="1620"/>
              </a:lnSpc>
              <a:spcBef>
                <a:spcPts val="0"/>
              </a:spcBef>
              <a:buFont typeface="Arial" panose="020B0604020202020204" pitchFamily="34" charset="0"/>
              <a:buChar char="•"/>
            </a:pPr>
            <a:r>
              <a:rPr lang="en-GB" sz="1600" dirty="0">
                <a:solidFill>
                  <a:srgbClr val="595959"/>
                </a:solidFill>
                <a:latin typeface="+mn-lt"/>
                <a:ea typeface="Lato Light" panose="020F0502020204030203" pitchFamily="34" charset="0"/>
                <a:cs typeface="Mukta ExtraLight" panose="020B0000000000000000" pitchFamily="34" charset="77"/>
              </a:rPr>
              <a:t>Associations</a:t>
            </a:r>
          </a:p>
          <a:p>
            <a:pPr marL="171450" indent="-171450" algn="l">
              <a:lnSpc>
                <a:spcPts val="1620"/>
              </a:lnSpc>
              <a:spcBef>
                <a:spcPts val="0"/>
              </a:spcBef>
              <a:buFont typeface="Arial" panose="020B0604020202020204" pitchFamily="34" charset="0"/>
              <a:buChar char="•"/>
            </a:pPr>
            <a:r>
              <a:rPr lang="en-GB" sz="1600" dirty="0">
                <a:solidFill>
                  <a:srgbClr val="595959"/>
                </a:solidFill>
                <a:latin typeface="+mn-lt"/>
                <a:ea typeface="Lato Light" panose="020F0502020204030203" pitchFamily="34" charset="0"/>
                <a:cs typeface="Mukta ExtraLight" panose="020B0000000000000000" pitchFamily="34" charset="77"/>
              </a:rPr>
              <a:t>Lobby groups</a:t>
            </a:r>
          </a:p>
        </p:txBody>
      </p:sp>
      <p:sp>
        <p:nvSpPr>
          <p:cNvPr id="38" name="TextBox 118">
            <a:extLst>
              <a:ext uri="{FF2B5EF4-FFF2-40B4-BE49-F238E27FC236}">
                <a16:creationId xmlns:a16="http://schemas.microsoft.com/office/drawing/2014/main" id="{221E9C32-90EC-2052-AACE-944B7D3CCB4A}"/>
              </a:ext>
            </a:extLst>
          </p:cNvPr>
          <p:cNvSpPr txBox="1"/>
          <p:nvPr/>
        </p:nvSpPr>
        <p:spPr>
          <a:xfrm>
            <a:off x="5310548" y="1682896"/>
            <a:ext cx="798808" cy="338554"/>
          </a:xfrm>
          <a:prstGeom prst="rect">
            <a:avLst/>
          </a:prstGeom>
          <a:noFill/>
        </p:spPr>
        <p:txBody>
          <a:bodyPr wrap="none" rtlCol="0" anchor="t" anchorCtr="0">
            <a:spAutoFit/>
          </a:bodyPr>
          <a:lstStyle/>
          <a:p>
            <a:pPr algn="r"/>
            <a:r>
              <a:rPr lang="en-GB" sz="1600" b="1" dirty="0">
                <a:solidFill>
                  <a:srgbClr val="916395"/>
                </a:solidFill>
                <a:ea typeface="League Spartan" charset="0"/>
                <a:cs typeface="Poppins" pitchFamily="2" charset="77"/>
              </a:rPr>
              <a:t>Society</a:t>
            </a:r>
          </a:p>
        </p:txBody>
      </p:sp>
      <p:sp>
        <p:nvSpPr>
          <p:cNvPr id="50" name="Subtitle 2">
            <a:extLst>
              <a:ext uri="{FF2B5EF4-FFF2-40B4-BE49-F238E27FC236}">
                <a16:creationId xmlns:a16="http://schemas.microsoft.com/office/drawing/2014/main" id="{AF0682A0-2F68-FB48-22AE-9F03A61AA2DC}"/>
              </a:ext>
            </a:extLst>
          </p:cNvPr>
          <p:cNvSpPr txBox="1">
            <a:spLocks/>
          </p:cNvSpPr>
          <p:nvPr/>
        </p:nvSpPr>
        <p:spPr>
          <a:xfrm>
            <a:off x="5315006" y="3440015"/>
            <a:ext cx="1683471" cy="65307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620"/>
              </a:lnSpc>
              <a:spcBef>
                <a:spcPts val="0"/>
              </a:spcBef>
              <a:buFont typeface="Arial" panose="020B0604020202020204" pitchFamily="34" charset="0"/>
              <a:buChar char="•"/>
            </a:pPr>
            <a:r>
              <a:rPr lang="en-GB" sz="1600" dirty="0">
                <a:solidFill>
                  <a:srgbClr val="595959"/>
                </a:solidFill>
                <a:latin typeface="+mn-lt"/>
                <a:ea typeface="Lato Light" panose="020F0502020204030203" pitchFamily="34" charset="0"/>
                <a:cs typeface="Mukta ExtraLight" panose="020B0000000000000000" pitchFamily="34" charset="77"/>
              </a:rPr>
              <a:t>Competitors</a:t>
            </a:r>
          </a:p>
          <a:p>
            <a:pPr marL="171450" indent="-171450" algn="l">
              <a:lnSpc>
                <a:spcPts val="1620"/>
              </a:lnSpc>
              <a:spcBef>
                <a:spcPts val="0"/>
              </a:spcBef>
              <a:buFont typeface="Arial" panose="020B0604020202020204" pitchFamily="34" charset="0"/>
              <a:buChar char="•"/>
            </a:pPr>
            <a:r>
              <a:rPr lang="en-GB" sz="1600" dirty="0">
                <a:solidFill>
                  <a:srgbClr val="595959"/>
                </a:solidFill>
                <a:latin typeface="+mn-lt"/>
                <a:ea typeface="Lato Light" panose="020F0502020204030203" pitchFamily="34" charset="0"/>
                <a:cs typeface="Mukta ExtraLight" panose="020B0000000000000000" pitchFamily="34" charset="77"/>
              </a:rPr>
              <a:t>Suppliers</a:t>
            </a:r>
          </a:p>
          <a:p>
            <a:pPr marL="171450" indent="-171450" algn="l">
              <a:lnSpc>
                <a:spcPts val="1620"/>
              </a:lnSpc>
              <a:spcBef>
                <a:spcPts val="0"/>
              </a:spcBef>
              <a:buFont typeface="Arial" panose="020B0604020202020204" pitchFamily="34" charset="0"/>
              <a:buChar char="•"/>
            </a:pPr>
            <a:r>
              <a:rPr lang="en-GB" sz="1600" dirty="0">
                <a:solidFill>
                  <a:srgbClr val="595959"/>
                </a:solidFill>
                <a:latin typeface="+mn-lt"/>
                <a:ea typeface="Lato Light" panose="020F0502020204030203" pitchFamily="34" charset="0"/>
                <a:cs typeface="Mukta ExtraLight" panose="020B0000000000000000" pitchFamily="34" charset="77"/>
              </a:rPr>
              <a:t>Service providers</a:t>
            </a:r>
          </a:p>
        </p:txBody>
      </p:sp>
      <p:sp>
        <p:nvSpPr>
          <p:cNvPr id="54" name="TextBox 120">
            <a:extLst>
              <a:ext uri="{FF2B5EF4-FFF2-40B4-BE49-F238E27FC236}">
                <a16:creationId xmlns:a16="http://schemas.microsoft.com/office/drawing/2014/main" id="{F923C650-644E-9999-6022-587CFC499EF5}"/>
              </a:ext>
            </a:extLst>
          </p:cNvPr>
          <p:cNvSpPr txBox="1"/>
          <p:nvPr/>
        </p:nvSpPr>
        <p:spPr>
          <a:xfrm>
            <a:off x="5303914" y="3153704"/>
            <a:ext cx="893386" cy="338554"/>
          </a:xfrm>
          <a:prstGeom prst="rect">
            <a:avLst/>
          </a:prstGeom>
          <a:noFill/>
        </p:spPr>
        <p:txBody>
          <a:bodyPr wrap="none" rtlCol="0" anchor="t" anchorCtr="0">
            <a:spAutoFit/>
          </a:bodyPr>
          <a:lstStyle/>
          <a:p>
            <a:pPr algn="r"/>
            <a:r>
              <a:rPr lang="en-GB" sz="1600" b="1" dirty="0">
                <a:solidFill>
                  <a:srgbClr val="85D2C7"/>
                </a:solidFill>
                <a:ea typeface="League Spartan" charset="0"/>
                <a:cs typeface="Poppins" pitchFamily="2" charset="77"/>
              </a:rPr>
              <a:t>Industry</a:t>
            </a:r>
          </a:p>
        </p:txBody>
      </p:sp>
      <p:sp>
        <p:nvSpPr>
          <p:cNvPr id="55" name="Subtitle 2">
            <a:extLst>
              <a:ext uri="{FF2B5EF4-FFF2-40B4-BE49-F238E27FC236}">
                <a16:creationId xmlns:a16="http://schemas.microsoft.com/office/drawing/2014/main" id="{0195E7F4-7A9B-C6CD-B815-0DE058BF864B}"/>
              </a:ext>
            </a:extLst>
          </p:cNvPr>
          <p:cNvSpPr txBox="1">
            <a:spLocks/>
          </p:cNvSpPr>
          <p:nvPr/>
        </p:nvSpPr>
        <p:spPr>
          <a:xfrm>
            <a:off x="5347160" y="4570001"/>
            <a:ext cx="1683471" cy="65307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620"/>
              </a:lnSpc>
              <a:spcBef>
                <a:spcPts val="0"/>
              </a:spcBef>
              <a:buFont typeface="Arial" panose="020B0604020202020204" pitchFamily="34" charset="0"/>
              <a:buChar char="•"/>
            </a:pPr>
            <a:r>
              <a:rPr lang="en-GB" sz="1600" dirty="0">
                <a:solidFill>
                  <a:srgbClr val="595959"/>
                </a:solidFill>
                <a:latin typeface="+mn-lt"/>
                <a:ea typeface="Lato Light" panose="020F0502020204030203" pitchFamily="34" charset="0"/>
                <a:cs typeface="Mukta ExtraLight" panose="020B0000000000000000" pitchFamily="34" charset="77"/>
              </a:rPr>
              <a:t>Company</a:t>
            </a:r>
          </a:p>
          <a:p>
            <a:pPr marL="171450" indent="-171450" algn="l">
              <a:lnSpc>
                <a:spcPts val="1620"/>
              </a:lnSpc>
              <a:spcBef>
                <a:spcPts val="0"/>
              </a:spcBef>
              <a:buFont typeface="Arial" panose="020B0604020202020204" pitchFamily="34" charset="0"/>
              <a:buChar char="•"/>
            </a:pPr>
            <a:r>
              <a:rPr lang="en-GB" sz="1600" dirty="0">
                <a:solidFill>
                  <a:srgbClr val="595959"/>
                </a:solidFill>
                <a:latin typeface="+mn-lt"/>
                <a:ea typeface="Lato Light" panose="020F0502020204030203" pitchFamily="34" charset="0"/>
                <a:cs typeface="Mukta ExtraLight" panose="020B0000000000000000" pitchFamily="34" charset="77"/>
              </a:rPr>
              <a:t>Banks</a:t>
            </a:r>
          </a:p>
          <a:p>
            <a:pPr marL="171450" indent="-171450" algn="l">
              <a:lnSpc>
                <a:spcPts val="1620"/>
              </a:lnSpc>
              <a:spcBef>
                <a:spcPts val="0"/>
              </a:spcBef>
              <a:buFont typeface="Arial" panose="020B0604020202020204" pitchFamily="34" charset="0"/>
              <a:buChar char="•"/>
            </a:pPr>
            <a:r>
              <a:rPr lang="en-GB" sz="1600" dirty="0">
                <a:solidFill>
                  <a:srgbClr val="595959"/>
                </a:solidFill>
                <a:latin typeface="+mn-lt"/>
                <a:ea typeface="Lato Light" panose="020F0502020204030203" pitchFamily="34" charset="0"/>
                <a:cs typeface="Mukta ExtraLight" panose="020B0000000000000000" pitchFamily="34" charset="77"/>
              </a:rPr>
              <a:t>Other financiers</a:t>
            </a:r>
          </a:p>
        </p:txBody>
      </p:sp>
      <p:sp>
        <p:nvSpPr>
          <p:cNvPr id="56" name="TextBox 122">
            <a:extLst>
              <a:ext uri="{FF2B5EF4-FFF2-40B4-BE49-F238E27FC236}">
                <a16:creationId xmlns:a16="http://schemas.microsoft.com/office/drawing/2014/main" id="{F82F9499-F66E-3234-3C99-F4E76F6D01A5}"/>
              </a:ext>
            </a:extLst>
          </p:cNvPr>
          <p:cNvSpPr txBox="1"/>
          <p:nvPr/>
        </p:nvSpPr>
        <p:spPr>
          <a:xfrm>
            <a:off x="5268309" y="4269529"/>
            <a:ext cx="1042978" cy="338554"/>
          </a:xfrm>
          <a:prstGeom prst="rect">
            <a:avLst/>
          </a:prstGeom>
          <a:noFill/>
        </p:spPr>
        <p:txBody>
          <a:bodyPr wrap="none" rtlCol="0" anchor="t" anchorCtr="0">
            <a:spAutoFit/>
          </a:bodyPr>
          <a:lstStyle/>
          <a:p>
            <a:pPr algn="r"/>
            <a:r>
              <a:rPr lang="en-GB" sz="1600" b="1" dirty="0">
                <a:solidFill>
                  <a:srgbClr val="79527B"/>
                </a:solidFill>
                <a:ea typeface="League Spartan" charset="0"/>
                <a:cs typeface="Poppins" pitchFamily="2" charset="77"/>
              </a:rPr>
              <a:t>Financiers</a:t>
            </a:r>
          </a:p>
        </p:txBody>
      </p:sp>
      <p:sp>
        <p:nvSpPr>
          <p:cNvPr id="57" name="Fünfeck 2">
            <a:extLst>
              <a:ext uri="{FF2B5EF4-FFF2-40B4-BE49-F238E27FC236}">
                <a16:creationId xmlns:a16="http://schemas.microsoft.com/office/drawing/2014/main" id="{84782B62-4699-8081-DA66-68DB7B8A5E02}"/>
              </a:ext>
            </a:extLst>
          </p:cNvPr>
          <p:cNvSpPr/>
          <p:nvPr/>
        </p:nvSpPr>
        <p:spPr>
          <a:xfrm>
            <a:off x="7848112" y="2713544"/>
            <a:ext cx="1042444" cy="882269"/>
          </a:xfrm>
          <a:prstGeom prst="pentagon">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58" name="TextBox 29">
            <a:extLst>
              <a:ext uri="{FF2B5EF4-FFF2-40B4-BE49-F238E27FC236}">
                <a16:creationId xmlns:a16="http://schemas.microsoft.com/office/drawing/2014/main" id="{E568396B-0EE8-DAB0-84CF-A21EAB8AC7BF}"/>
              </a:ext>
            </a:extLst>
          </p:cNvPr>
          <p:cNvSpPr txBox="1"/>
          <p:nvPr/>
        </p:nvSpPr>
        <p:spPr>
          <a:xfrm>
            <a:off x="7871780" y="2993461"/>
            <a:ext cx="943656" cy="338554"/>
          </a:xfrm>
          <a:prstGeom prst="rect">
            <a:avLst/>
          </a:prstGeom>
          <a:noFill/>
        </p:spPr>
        <p:txBody>
          <a:bodyPr wrap="none" rtlCol="0" anchor="t" anchorCtr="0">
            <a:spAutoFit/>
          </a:bodyPr>
          <a:lstStyle/>
          <a:p>
            <a:r>
              <a:rPr lang="en-GB" sz="1600" b="1" dirty="0">
                <a:solidFill>
                  <a:schemeClr val="bg1"/>
                </a:solidFill>
                <a:latin typeface="+mj-lt"/>
                <a:ea typeface="League Spartan" charset="0"/>
                <a:cs typeface="Poppins" pitchFamily="2" charset="77"/>
              </a:rPr>
              <a:t>Company</a:t>
            </a:r>
          </a:p>
        </p:txBody>
      </p:sp>
      <p:sp>
        <p:nvSpPr>
          <p:cNvPr id="59" name="Shape 27">
            <a:extLst>
              <a:ext uri="{FF2B5EF4-FFF2-40B4-BE49-F238E27FC236}">
                <a16:creationId xmlns:a16="http://schemas.microsoft.com/office/drawing/2014/main" id="{E320045C-F24F-145E-021F-DFC753C63CCF}"/>
              </a:ext>
            </a:extLst>
          </p:cNvPr>
          <p:cNvSpPr/>
          <p:nvPr/>
        </p:nvSpPr>
        <p:spPr>
          <a:xfrm>
            <a:off x="8228277" y="3386333"/>
            <a:ext cx="165570" cy="180817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8686" y="21600"/>
                </a:lnTo>
                <a:lnTo>
                  <a:pt x="0" y="21600"/>
                </a:lnTo>
              </a:path>
            </a:pathLst>
          </a:custGeom>
          <a:noFill/>
          <a:ln w="38100" cap="flat">
            <a:solidFill>
              <a:srgbClr val="F27954"/>
            </a:solidFill>
            <a:prstDash val="solid"/>
            <a:miter lim="400000"/>
            <a:tailEnd type="oval"/>
          </a:ln>
          <a:effectLst/>
        </p:spPr>
        <p:txBody>
          <a:bodyPr wrap="square" lIns="38100" tIns="38100" rIns="38100" bIns="38100" numCol="1" anchor="ctr">
            <a:noAutofit/>
          </a:bodyPr>
          <a:lstStyle/>
          <a:p>
            <a:pPr lvl="0"/>
            <a:endParaRPr lang="en-GB" sz="1600" dirty="0">
              <a:latin typeface="+mj-lt"/>
            </a:endParaRPr>
          </a:p>
        </p:txBody>
      </p:sp>
      <p:sp>
        <p:nvSpPr>
          <p:cNvPr id="60" name="Subtitle 2">
            <a:extLst>
              <a:ext uri="{FF2B5EF4-FFF2-40B4-BE49-F238E27FC236}">
                <a16:creationId xmlns:a16="http://schemas.microsoft.com/office/drawing/2014/main" id="{0FE622B1-D064-595F-D0BC-671FB415C9FE}"/>
              </a:ext>
            </a:extLst>
          </p:cNvPr>
          <p:cNvSpPr txBox="1">
            <a:spLocks/>
          </p:cNvSpPr>
          <p:nvPr/>
        </p:nvSpPr>
        <p:spPr>
          <a:xfrm>
            <a:off x="6965460" y="5295960"/>
            <a:ext cx="1683471" cy="617806"/>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520"/>
              </a:lnSpc>
              <a:spcBef>
                <a:spcPts val="0"/>
              </a:spcBef>
              <a:buFont typeface="Arial" panose="020B0604020202020204" pitchFamily="34" charset="0"/>
              <a:buChar char="•"/>
            </a:pPr>
            <a:r>
              <a:rPr lang="en-GB" sz="1600" dirty="0">
                <a:solidFill>
                  <a:srgbClr val="595959"/>
                </a:solidFill>
                <a:latin typeface="+mn-lt"/>
                <a:ea typeface="Lato Light" panose="020F0502020204030203" pitchFamily="34" charset="0"/>
                <a:cs typeface="Mukta ExtraLight" panose="020B0000000000000000" pitchFamily="34" charset="77"/>
              </a:rPr>
              <a:t>Direct / indirect</a:t>
            </a:r>
          </a:p>
          <a:p>
            <a:pPr marL="171450" indent="-171450" algn="l">
              <a:lnSpc>
                <a:spcPts val="1520"/>
              </a:lnSpc>
              <a:spcBef>
                <a:spcPts val="0"/>
              </a:spcBef>
              <a:buFont typeface="Arial" panose="020B0604020202020204" pitchFamily="34" charset="0"/>
              <a:buChar char="•"/>
            </a:pPr>
            <a:r>
              <a:rPr lang="en-GB" sz="1600" dirty="0">
                <a:solidFill>
                  <a:srgbClr val="595959"/>
                </a:solidFill>
                <a:latin typeface="+mn-lt"/>
                <a:ea typeface="Lato Light" panose="020F0502020204030203" pitchFamily="34" charset="0"/>
                <a:cs typeface="Mukta ExtraLight" panose="020B0000000000000000" pitchFamily="34" charset="77"/>
              </a:rPr>
              <a:t>Works council</a:t>
            </a:r>
          </a:p>
          <a:p>
            <a:pPr marL="171450" indent="-171450" algn="l">
              <a:lnSpc>
                <a:spcPts val="1520"/>
              </a:lnSpc>
              <a:spcBef>
                <a:spcPts val="0"/>
              </a:spcBef>
              <a:buFont typeface="Arial" panose="020B0604020202020204" pitchFamily="34" charset="0"/>
              <a:buChar char="•"/>
            </a:pPr>
            <a:r>
              <a:rPr lang="en-GB" sz="1600" dirty="0">
                <a:solidFill>
                  <a:srgbClr val="595959"/>
                </a:solidFill>
                <a:latin typeface="+mn-lt"/>
                <a:ea typeface="Lato Light" panose="020F0502020204030203" pitchFamily="34" charset="0"/>
                <a:cs typeface="Mukta ExtraLight" panose="020B0000000000000000" pitchFamily="34" charset="77"/>
              </a:rPr>
              <a:t>Labour units</a:t>
            </a:r>
          </a:p>
        </p:txBody>
      </p:sp>
      <p:sp>
        <p:nvSpPr>
          <p:cNvPr id="61" name="TextBox 40">
            <a:extLst>
              <a:ext uri="{FF2B5EF4-FFF2-40B4-BE49-F238E27FC236}">
                <a16:creationId xmlns:a16="http://schemas.microsoft.com/office/drawing/2014/main" id="{50830A30-A928-62A8-9113-0E8F4BD6431F}"/>
              </a:ext>
            </a:extLst>
          </p:cNvPr>
          <p:cNvSpPr txBox="1"/>
          <p:nvPr/>
        </p:nvSpPr>
        <p:spPr>
          <a:xfrm>
            <a:off x="7012133" y="5005663"/>
            <a:ext cx="1102867" cy="338554"/>
          </a:xfrm>
          <a:prstGeom prst="rect">
            <a:avLst/>
          </a:prstGeom>
          <a:noFill/>
        </p:spPr>
        <p:txBody>
          <a:bodyPr wrap="none" rtlCol="0" anchor="t" anchorCtr="0">
            <a:spAutoFit/>
          </a:bodyPr>
          <a:lstStyle/>
          <a:p>
            <a:pPr algn="r"/>
            <a:r>
              <a:rPr lang="en-GB" sz="1600" b="1" dirty="0">
                <a:solidFill>
                  <a:srgbClr val="F27954"/>
                </a:solidFill>
                <a:ea typeface="League Spartan" charset="0"/>
                <a:cs typeface="Poppins" pitchFamily="2" charset="77"/>
              </a:rPr>
              <a:t>Employees</a:t>
            </a:r>
          </a:p>
        </p:txBody>
      </p:sp>
    </p:spTree>
    <p:extLst>
      <p:ext uri="{BB962C8B-B14F-4D97-AF65-F5344CB8AC3E}">
        <p14:creationId xmlns:p14="http://schemas.microsoft.com/office/powerpoint/2010/main" val="32385647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9739E466-1461-1770-59D3-81A972759C49}"/>
              </a:ext>
            </a:extLst>
          </p:cNvPr>
          <p:cNvSpPr>
            <a:spLocks noGrp="1"/>
          </p:cNvSpPr>
          <p:nvPr>
            <p:ph type="body" sz="quarter" idx="18"/>
          </p:nvPr>
        </p:nvSpPr>
        <p:spPr>
          <a:xfrm>
            <a:off x="322092" y="1682896"/>
            <a:ext cx="4543900" cy="4333822"/>
          </a:xfrm>
        </p:spPr>
        <p:txBody>
          <a:bodyPr>
            <a:normAutofit fontScale="92500" lnSpcReduction="20000"/>
          </a:bodyPr>
          <a:lstStyle/>
          <a:p>
            <a:pPr marL="12700" indent="-12700"/>
            <a:r>
              <a:rPr lang="en-US" dirty="0"/>
              <a:t>Many SMEs already carry out regular audits and assessments for various purposes (e.g. supplier audits), but far too often these are viewed in a siloed way and exclusively for the particular area of the business. When audits and assessments from different areas of the company are brought together and considered in their entirety, it is often possible to draw a very clear picture of the state of the company and possible causes of crises. Here are six areas that are looked at in regular - but are there more that are specific to your SME? Include them in your assessment!</a:t>
            </a:r>
            <a:endParaRPr lang="de-DE" dirty="0"/>
          </a:p>
        </p:txBody>
      </p:sp>
      <p:sp>
        <p:nvSpPr>
          <p:cNvPr id="12" name="Textplatzhalter 11">
            <a:extLst>
              <a:ext uri="{FF2B5EF4-FFF2-40B4-BE49-F238E27FC236}">
                <a16:creationId xmlns:a16="http://schemas.microsoft.com/office/drawing/2014/main" id="{A1F317B5-5DE7-4E59-F377-76593C02D295}"/>
              </a:ext>
            </a:extLst>
          </p:cNvPr>
          <p:cNvSpPr>
            <a:spLocks noGrp="1"/>
          </p:cNvSpPr>
          <p:nvPr>
            <p:ph type="body" sz="quarter" idx="16"/>
          </p:nvPr>
        </p:nvSpPr>
        <p:spPr>
          <a:xfrm>
            <a:off x="1527753" y="577972"/>
            <a:ext cx="10638011" cy="565524"/>
          </a:xfrm>
        </p:spPr>
        <p:txBody>
          <a:bodyPr>
            <a:noAutofit/>
          </a:bodyPr>
          <a:lstStyle/>
          <a:p>
            <a:r>
              <a:rPr lang="de-DE" dirty="0" err="1">
                <a:solidFill>
                  <a:srgbClr val="595A59"/>
                </a:solidFill>
              </a:rPr>
              <a:t>Using</a:t>
            </a:r>
            <a:r>
              <a:rPr lang="de-DE" dirty="0">
                <a:solidFill>
                  <a:srgbClr val="595A59"/>
                </a:solidFill>
              </a:rPr>
              <a:t> </a:t>
            </a:r>
            <a:r>
              <a:rPr lang="de-DE" dirty="0" err="1">
                <a:solidFill>
                  <a:srgbClr val="595A59"/>
                </a:solidFill>
              </a:rPr>
              <a:t>existing</a:t>
            </a:r>
            <a:r>
              <a:rPr lang="de-DE" dirty="0">
                <a:solidFill>
                  <a:srgbClr val="595A59"/>
                </a:solidFill>
              </a:rPr>
              <a:t> Assessments to </a:t>
            </a:r>
            <a:r>
              <a:rPr lang="de-DE" dirty="0" err="1">
                <a:solidFill>
                  <a:srgbClr val="595A59"/>
                </a:solidFill>
              </a:rPr>
              <a:t>Identify</a:t>
            </a:r>
            <a:r>
              <a:rPr lang="de-DE" dirty="0">
                <a:solidFill>
                  <a:srgbClr val="595A59"/>
                </a:solidFill>
              </a:rPr>
              <a:t> </a:t>
            </a:r>
            <a:r>
              <a:rPr lang="de-DE" dirty="0" err="1">
                <a:solidFill>
                  <a:srgbClr val="595A59"/>
                </a:solidFill>
              </a:rPr>
              <a:t>Risks</a:t>
            </a:r>
            <a:endParaRPr lang="de-DE" dirty="0">
              <a:solidFill>
                <a:srgbClr val="595A59"/>
              </a:solidFill>
            </a:endParaRPr>
          </a:p>
        </p:txBody>
      </p:sp>
      <p:sp>
        <p:nvSpPr>
          <p:cNvPr id="14" name="Oval 32">
            <a:extLst>
              <a:ext uri="{FF2B5EF4-FFF2-40B4-BE49-F238E27FC236}">
                <a16:creationId xmlns:a16="http://schemas.microsoft.com/office/drawing/2014/main" id="{0FFB6A24-A5EB-73D2-1611-5FD3460E5277}"/>
              </a:ext>
            </a:extLst>
          </p:cNvPr>
          <p:cNvSpPr/>
          <p:nvPr/>
        </p:nvSpPr>
        <p:spPr>
          <a:xfrm>
            <a:off x="617952" y="451300"/>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5">
            <a:extLst>
              <a:ext uri="{FF2B5EF4-FFF2-40B4-BE49-F238E27FC236}">
                <a16:creationId xmlns:a16="http://schemas.microsoft.com/office/drawing/2014/main" id="{0D93114C-4E86-D37D-8CD3-8C66E91F2C76}"/>
              </a:ext>
            </a:extLst>
          </p:cNvPr>
          <p:cNvSpPr txBox="1">
            <a:spLocks/>
          </p:cNvSpPr>
          <p:nvPr/>
        </p:nvSpPr>
        <p:spPr>
          <a:xfrm>
            <a:off x="756280" y="508495"/>
            <a:ext cx="511077" cy="635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4</a:t>
            </a:r>
          </a:p>
        </p:txBody>
      </p:sp>
      <p:cxnSp>
        <p:nvCxnSpPr>
          <p:cNvPr id="16" name="Straight Connector 34">
            <a:extLst>
              <a:ext uri="{FF2B5EF4-FFF2-40B4-BE49-F238E27FC236}">
                <a16:creationId xmlns:a16="http://schemas.microsoft.com/office/drawing/2014/main" id="{2DD6D395-66AC-94C7-BD62-E9E2C5934066}"/>
              </a:ext>
            </a:extLst>
          </p:cNvPr>
          <p:cNvCxnSpPr>
            <a:cxnSpLocks/>
          </p:cNvCxnSpPr>
          <p:nvPr/>
        </p:nvCxnSpPr>
        <p:spPr>
          <a:xfrm>
            <a:off x="26235" y="841271"/>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sp>
        <p:nvSpPr>
          <p:cNvPr id="2" name="Freeform 21">
            <a:extLst>
              <a:ext uri="{FF2B5EF4-FFF2-40B4-BE49-F238E27FC236}">
                <a16:creationId xmlns:a16="http://schemas.microsoft.com/office/drawing/2014/main" id="{D8AB4582-D6CA-F1F7-5CF6-186ED863CC71}"/>
              </a:ext>
            </a:extLst>
          </p:cNvPr>
          <p:cNvSpPr/>
          <p:nvPr/>
        </p:nvSpPr>
        <p:spPr>
          <a:xfrm>
            <a:off x="7338117" y="2205400"/>
            <a:ext cx="1191629" cy="1198362"/>
          </a:xfrm>
          <a:custGeom>
            <a:avLst/>
            <a:gdLst>
              <a:gd name="connsiteX0" fmla="*/ 874322 w 3456476"/>
              <a:gd name="connsiteY0" fmla="*/ 0 h 3476003"/>
              <a:gd name="connsiteX1" fmla="*/ 3456475 w 3456476"/>
              <a:gd name="connsiteY1" fmla="*/ 481535 h 3476003"/>
              <a:gd name="connsiteX2" fmla="*/ 3456476 w 3456476"/>
              <a:gd name="connsiteY2" fmla="*/ 2480209 h 3476003"/>
              <a:gd name="connsiteX3" fmla="*/ 3338706 w 3456476"/>
              <a:gd name="connsiteY3" fmla="*/ 2486156 h 3476003"/>
              <a:gd name="connsiteX4" fmla="*/ 1753677 w 3456476"/>
              <a:gd name="connsiteY4" fmla="*/ 3436181 h 3476003"/>
              <a:gd name="connsiteX5" fmla="*/ 1729485 w 3456476"/>
              <a:gd name="connsiteY5" fmla="*/ 3476003 h 3476003"/>
              <a:gd name="connsiteX6" fmla="*/ 0 w 3456476"/>
              <a:gd name="connsiteY6" fmla="*/ 2477484 h 3476003"/>
              <a:gd name="connsiteX7" fmla="*/ 874322 w 3456476"/>
              <a:gd name="connsiteY7" fmla="*/ 0 h 347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6476" h="3476003">
                <a:moveTo>
                  <a:pt x="874322" y="0"/>
                </a:moveTo>
                <a:lnTo>
                  <a:pt x="3456475" y="481535"/>
                </a:lnTo>
                <a:lnTo>
                  <a:pt x="3456476" y="2480209"/>
                </a:lnTo>
                <a:lnTo>
                  <a:pt x="3338706" y="2486156"/>
                </a:lnTo>
                <a:cubicBezTo>
                  <a:pt x="2679043" y="2553148"/>
                  <a:pt x="2106314" y="2914209"/>
                  <a:pt x="1753677" y="3436181"/>
                </a:cubicBezTo>
                <a:lnTo>
                  <a:pt x="1729485" y="3476003"/>
                </a:lnTo>
                <a:lnTo>
                  <a:pt x="0" y="2477484"/>
                </a:lnTo>
                <a:lnTo>
                  <a:pt x="874322" y="0"/>
                </a:lnTo>
                <a:close/>
              </a:path>
            </a:pathLst>
          </a:cu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mj-lt"/>
            </a:endParaRPr>
          </a:p>
        </p:txBody>
      </p:sp>
      <p:sp>
        <p:nvSpPr>
          <p:cNvPr id="3" name="Freeform 20">
            <a:extLst>
              <a:ext uri="{FF2B5EF4-FFF2-40B4-BE49-F238E27FC236}">
                <a16:creationId xmlns:a16="http://schemas.microsoft.com/office/drawing/2014/main" id="{18641931-533A-34A3-C5B6-5E1F2A8ABBA9}"/>
              </a:ext>
            </a:extLst>
          </p:cNvPr>
          <p:cNvSpPr/>
          <p:nvPr/>
        </p:nvSpPr>
        <p:spPr>
          <a:xfrm>
            <a:off x="8602250" y="2205400"/>
            <a:ext cx="1192218" cy="1198362"/>
          </a:xfrm>
          <a:custGeom>
            <a:avLst/>
            <a:gdLst>
              <a:gd name="connsiteX0" fmla="*/ 2584207 w 3458182"/>
              <a:gd name="connsiteY0" fmla="*/ 0 h 3476003"/>
              <a:gd name="connsiteX1" fmla="*/ 3458182 w 3458182"/>
              <a:gd name="connsiteY1" fmla="*/ 2476499 h 3476003"/>
              <a:gd name="connsiteX2" fmla="*/ 1726990 w 3458182"/>
              <a:gd name="connsiteY2" fmla="*/ 3476003 h 3476003"/>
              <a:gd name="connsiteX3" fmla="*/ 1702798 w 3458182"/>
              <a:gd name="connsiteY3" fmla="*/ 3436181 h 3476003"/>
              <a:gd name="connsiteX4" fmla="*/ 117769 w 3458182"/>
              <a:gd name="connsiteY4" fmla="*/ 2486156 h 3476003"/>
              <a:gd name="connsiteX5" fmla="*/ 1 w 3458182"/>
              <a:gd name="connsiteY5" fmla="*/ 2480209 h 3476003"/>
              <a:gd name="connsiteX6" fmla="*/ 0 w 3458182"/>
              <a:gd name="connsiteY6" fmla="*/ 481918 h 3476003"/>
              <a:gd name="connsiteX7" fmla="*/ 2584207 w 3458182"/>
              <a:gd name="connsiteY7" fmla="*/ 0 h 347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8182" h="3476003">
                <a:moveTo>
                  <a:pt x="2584207" y="0"/>
                </a:moveTo>
                <a:lnTo>
                  <a:pt x="3458182" y="2476499"/>
                </a:lnTo>
                <a:lnTo>
                  <a:pt x="1726990" y="3476003"/>
                </a:lnTo>
                <a:lnTo>
                  <a:pt x="1702798" y="3436181"/>
                </a:lnTo>
                <a:cubicBezTo>
                  <a:pt x="1350161" y="2914209"/>
                  <a:pt x="777432" y="2553148"/>
                  <a:pt x="117769" y="2486156"/>
                </a:cubicBezTo>
                <a:lnTo>
                  <a:pt x="1" y="2480209"/>
                </a:lnTo>
                <a:lnTo>
                  <a:pt x="0" y="481918"/>
                </a:lnTo>
                <a:lnTo>
                  <a:pt x="2584207" y="0"/>
                </a:lnTo>
                <a:close/>
              </a:path>
            </a:pathLst>
          </a:cu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mj-lt"/>
            </a:endParaRPr>
          </a:p>
        </p:txBody>
      </p:sp>
      <p:sp>
        <p:nvSpPr>
          <p:cNvPr id="4" name="Freeform 16">
            <a:extLst>
              <a:ext uri="{FF2B5EF4-FFF2-40B4-BE49-F238E27FC236}">
                <a16:creationId xmlns:a16="http://schemas.microsoft.com/office/drawing/2014/main" id="{A58BCAA2-BCFE-0F13-E597-05F8E9D36698}"/>
              </a:ext>
            </a:extLst>
          </p:cNvPr>
          <p:cNvSpPr/>
          <p:nvPr/>
        </p:nvSpPr>
        <p:spPr>
          <a:xfrm>
            <a:off x="9233938" y="3122029"/>
            <a:ext cx="1186036" cy="1376540"/>
          </a:xfrm>
          <a:custGeom>
            <a:avLst/>
            <a:gdLst>
              <a:gd name="connsiteX0" fmla="*/ 1730758 w 3440250"/>
              <a:gd name="connsiteY0" fmla="*/ 0 h 3992832"/>
              <a:gd name="connsiteX1" fmla="*/ 3440250 w 3440250"/>
              <a:gd name="connsiteY1" fmla="*/ 1996416 h 3992832"/>
              <a:gd name="connsiteX2" fmla="*/ 1730758 w 3440250"/>
              <a:gd name="connsiteY2" fmla="*/ 3992832 h 3992832"/>
              <a:gd name="connsiteX3" fmla="*/ 0 w 3440250"/>
              <a:gd name="connsiteY3" fmla="*/ 2993578 h 3992832"/>
              <a:gd name="connsiteX4" fmla="*/ 71529 w 3440250"/>
              <a:gd name="connsiteY4" fmla="*/ 2845094 h 3992832"/>
              <a:gd name="connsiteX5" fmla="*/ 242869 w 3440250"/>
              <a:gd name="connsiteY5" fmla="*/ 1996416 h 3992832"/>
              <a:gd name="connsiteX6" fmla="*/ 71529 w 3440250"/>
              <a:gd name="connsiteY6" fmla="*/ 1147738 h 3992832"/>
              <a:gd name="connsiteX7" fmla="*/ 0 w 3440250"/>
              <a:gd name="connsiteY7" fmla="*/ 999253 h 3992832"/>
              <a:gd name="connsiteX8" fmla="*/ 1730758 w 3440250"/>
              <a:gd name="connsiteY8" fmla="*/ 0 h 399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0250" h="3992832">
                <a:moveTo>
                  <a:pt x="1730758" y="0"/>
                </a:moveTo>
                <a:lnTo>
                  <a:pt x="3440250" y="1996416"/>
                </a:lnTo>
                <a:lnTo>
                  <a:pt x="1730758" y="3992832"/>
                </a:lnTo>
                <a:lnTo>
                  <a:pt x="0" y="2993578"/>
                </a:lnTo>
                <a:lnTo>
                  <a:pt x="71529" y="2845094"/>
                </a:lnTo>
                <a:cubicBezTo>
                  <a:pt x="181859" y="2584244"/>
                  <a:pt x="242869" y="2297455"/>
                  <a:pt x="242869" y="1996416"/>
                </a:cubicBezTo>
                <a:cubicBezTo>
                  <a:pt x="242869" y="1695377"/>
                  <a:pt x="181859" y="1408588"/>
                  <a:pt x="71529" y="1147738"/>
                </a:cubicBezTo>
                <a:lnTo>
                  <a:pt x="0" y="999253"/>
                </a:lnTo>
                <a:lnTo>
                  <a:pt x="1730758" y="0"/>
                </a:lnTo>
                <a:close/>
              </a:path>
            </a:pathLst>
          </a:cu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mj-lt"/>
            </a:endParaRPr>
          </a:p>
        </p:txBody>
      </p:sp>
      <p:sp>
        <p:nvSpPr>
          <p:cNvPr id="5" name="Freeform 15">
            <a:extLst>
              <a:ext uri="{FF2B5EF4-FFF2-40B4-BE49-F238E27FC236}">
                <a16:creationId xmlns:a16="http://schemas.microsoft.com/office/drawing/2014/main" id="{9E99F27D-EEBD-4BF6-C2C1-47EED7CE3ABD}"/>
              </a:ext>
            </a:extLst>
          </p:cNvPr>
          <p:cNvSpPr/>
          <p:nvPr/>
        </p:nvSpPr>
        <p:spPr>
          <a:xfrm>
            <a:off x="6712730" y="3122303"/>
            <a:ext cx="1185327" cy="1375993"/>
          </a:xfrm>
          <a:custGeom>
            <a:avLst/>
            <a:gdLst>
              <a:gd name="connsiteX0" fmla="*/ 1708813 w 3438196"/>
              <a:gd name="connsiteY0" fmla="*/ 0 h 3991245"/>
              <a:gd name="connsiteX1" fmla="*/ 3438196 w 3438196"/>
              <a:gd name="connsiteY1" fmla="*/ 998460 h 3991245"/>
              <a:gd name="connsiteX2" fmla="*/ 3366667 w 3438196"/>
              <a:gd name="connsiteY2" fmla="*/ 1146945 h 3991245"/>
              <a:gd name="connsiteX3" fmla="*/ 3195327 w 3438196"/>
              <a:gd name="connsiteY3" fmla="*/ 1995623 h 3991245"/>
              <a:gd name="connsiteX4" fmla="*/ 3366667 w 3438196"/>
              <a:gd name="connsiteY4" fmla="*/ 2844301 h 3991245"/>
              <a:gd name="connsiteX5" fmla="*/ 3438196 w 3438196"/>
              <a:gd name="connsiteY5" fmla="*/ 2992785 h 3991245"/>
              <a:gd name="connsiteX6" fmla="*/ 1708812 w 3438196"/>
              <a:gd name="connsiteY6" fmla="*/ 3991245 h 3991245"/>
              <a:gd name="connsiteX7" fmla="*/ 0 w 3438196"/>
              <a:gd name="connsiteY7" fmla="*/ 1995623 h 3991245"/>
              <a:gd name="connsiteX8" fmla="*/ 1708813 w 3438196"/>
              <a:gd name="connsiteY8" fmla="*/ 0 h 399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8196" h="3991245">
                <a:moveTo>
                  <a:pt x="1708813" y="0"/>
                </a:moveTo>
                <a:lnTo>
                  <a:pt x="3438196" y="998460"/>
                </a:lnTo>
                <a:lnTo>
                  <a:pt x="3366667" y="1146945"/>
                </a:lnTo>
                <a:cubicBezTo>
                  <a:pt x="3256337" y="1407795"/>
                  <a:pt x="3195327" y="1694584"/>
                  <a:pt x="3195327" y="1995623"/>
                </a:cubicBezTo>
                <a:cubicBezTo>
                  <a:pt x="3195327" y="2296662"/>
                  <a:pt x="3256337" y="2583451"/>
                  <a:pt x="3366667" y="2844301"/>
                </a:cubicBezTo>
                <a:lnTo>
                  <a:pt x="3438196" y="2992785"/>
                </a:lnTo>
                <a:lnTo>
                  <a:pt x="1708812" y="3991245"/>
                </a:lnTo>
                <a:lnTo>
                  <a:pt x="0" y="1995623"/>
                </a:lnTo>
                <a:lnTo>
                  <a:pt x="1708813" y="0"/>
                </a:lnTo>
                <a:close/>
              </a:path>
            </a:pathLst>
          </a:custGeom>
          <a:solidFill>
            <a:srgbClr val="9DC5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mj-lt"/>
            </a:endParaRPr>
          </a:p>
        </p:txBody>
      </p:sp>
      <p:sp>
        <p:nvSpPr>
          <p:cNvPr id="6" name="Freeform 14">
            <a:extLst>
              <a:ext uri="{FF2B5EF4-FFF2-40B4-BE49-F238E27FC236}">
                <a16:creationId xmlns:a16="http://schemas.microsoft.com/office/drawing/2014/main" id="{B25AF2E0-623A-69BE-6787-1C8F38E7475A}"/>
              </a:ext>
            </a:extLst>
          </p:cNvPr>
          <p:cNvSpPr/>
          <p:nvPr/>
        </p:nvSpPr>
        <p:spPr>
          <a:xfrm>
            <a:off x="7338115" y="4216836"/>
            <a:ext cx="1191630" cy="1198362"/>
          </a:xfrm>
          <a:custGeom>
            <a:avLst/>
            <a:gdLst>
              <a:gd name="connsiteX0" fmla="*/ 1729485 w 3456477"/>
              <a:gd name="connsiteY0" fmla="*/ 0 h 3476003"/>
              <a:gd name="connsiteX1" fmla="*/ 1753678 w 3456477"/>
              <a:gd name="connsiteY1" fmla="*/ 39822 h 3476003"/>
              <a:gd name="connsiteX2" fmla="*/ 3338707 w 3456477"/>
              <a:gd name="connsiteY2" fmla="*/ 989847 h 3476003"/>
              <a:gd name="connsiteX3" fmla="*/ 3456477 w 3456477"/>
              <a:gd name="connsiteY3" fmla="*/ 995794 h 3476003"/>
              <a:gd name="connsiteX4" fmla="*/ 3456476 w 3456477"/>
              <a:gd name="connsiteY4" fmla="*/ 2994468 h 3476003"/>
              <a:gd name="connsiteX5" fmla="*/ 874323 w 3456477"/>
              <a:gd name="connsiteY5" fmla="*/ 3476003 h 3476003"/>
              <a:gd name="connsiteX6" fmla="*/ 0 w 3456477"/>
              <a:gd name="connsiteY6" fmla="*/ 998518 h 3476003"/>
              <a:gd name="connsiteX7" fmla="*/ 1729485 w 3456477"/>
              <a:gd name="connsiteY7" fmla="*/ 0 h 347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6477" h="3476003">
                <a:moveTo>
                  <a:pt x="1729485" y="0"/>
                </a:moveTo>
                <a:lnTo>
                  <a:pt x="1753678" y="39822"/>
                </a:lnTo>
                <a:cubicBezTo>
                  <a:pt x="2106315" y="561794"/>
                  <a:pt x="2679044" y="922855"/>
                  <a:pt x="3338707" y="989847"/>
                </a:cubicBezTo>
                <a:lnTo>
                  <a:pt x="3456477" y="995794"/>
                </a:lnTo>
                <a:lnTo>
                  <a:pt x="3456476" y="2994468"/>
                </a:lnTo>
                <a:lnTo>
                  <a:pt x="874323" y="3476003"/>
                </a:lnTo>
                <a:lnTo>
                  <a:pt x="0" y="998518"/>
                </a:lnTo>
                <a:lnTo>
                  <a:pt x="1729485" y="0"/>
                </a:lnTo>
                <a:close/>
              </a:path>
            </a:pathLst>
          </a:custGeom>
          <a:solidFill>
            <a:srgbClr val="9DC5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mj-lt"/>
            </a:endParaRPr>
          </a:p>
        </p:txBody>
      </p:sp>
      <p:sp>
        <p:nvSpPr>
          <p:cNvPr id="7" name="Freeform 13">
            <a:extLst>
              <a:ext uri="{FF2B5EF4-FFF2-40B4-BE49-F238E27FC236}">
                <a16:creationId xmlns:a16="http://schemas.microsoft.com/office/drawing/2014/main" id="{0D238A84-B6E3-2C54-F65A-3AA738510569}"/>
              </a:ext>
            </a:extLst>
          </p:cNvPr>
          <p:cNvSpPr/>
          <p:nvPr/>
        </p:nvSpPr>
        <p:spPr>
          <a:xfrm>
            <a:off x="8602251" y="4216836"/>
            <a:ext cx="1192218" cy="1198362"/>
          </a:xfrm>
          <a:custGeom>
            <a:avLst/>
            <a:gdLst>
              <a:gd name="connsiteX0" fmla="*/ 1726990 w 3458181"/>
              <a:gd name="connsiteY0" fmla="*/ 0 h 3476003"/>
              <a:gd name="connsiteX1" fmla="*/ 3458181 w 3458181"/>
              <a:gd name="connsiteY1" fmla="*/ 999504 h 3476003"/>
              <a:gd name="connsiteX2" fmla="*/ 2584206 w 3458181"/>
              <a:gd name="connsiteY2" fmla="*/ 3476003 h 3476003"/>
              <a:gd name="connsiteX3" fmla="*/ 0 w 3458181"/>
              <a:gd name="connsiteY3" fmla="*/ 2994085 h 3476003"/>
              <a:gd name="connsiteX4" fmla="*/ 0 w 3458181"/>
              <a:gd name="connsiteY4" fmla="*/ 995794 h 3476003"/>
              <a:gd name="connsiteX5" fmla="*/ 117768 w 3458181"/>
              <a:gd name="connsiteY5" fmla="*/ 989847 h 3476003"/>
              <a:gd name="connsiteX6" fmla="*/ 1702797 w 3458181"/>
              <a:gd name="connsiteY6" fmla="*/ 39822 h 3476003"/>
              <a:gd name="connsiteX7" fmla="*/ 1726990 w 3458181"/>
              <a:gd name="connsiteY7" fmla="*/ 0 h 347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8181" h="3476003">
                <a:moveTo>
                  <a:pt x="1726990" y="0"/>
                </a:moveTo>
                <a:lnTo>
                  <a:pt x="3458181" y="999504"/>
                </a:lnTo>
                <a:lnTo>
                  <a:pt x="2584206" y="3476003"/>
                </a:lnTo>
                <a:lnTo>
                  <a:pt x="0" y="2994085"/>
                </a:lnTo>
                <a:lnTo>
                  <a:pt x="0" y="995794"/>
                </a:lnTo>
                <a:lnTo>
                  <a:pt x="117768" y="989847"/>
                </a:lnTo>
                <a:cubicBezTo>
                  <a:pt x="777431" y="922855"/>
                  <a:pt x="1350160" y="561794"/>
                  <a:pt x="1702797" y="39822"/>
                </a:cubicBezTo>
                <a:lnTo>
                  <a:pt x="1726990" y="0"/>
                </a:lnTo>
                <a:close/>
              </a:path>
            </a:pathLst>
          </a:cu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mj-lt"/>
            </a:endParaRPr>
          </a:p>
        </p:txBody>
      </p:sp>
      <p:sp>
        <p:nvSpPr>
          <p:cNvPr id="8" name="TextBox 41">
            <a:extLst>
              <a:ext uri="{FF2B5EF4-FFF2-40B4-BE49-F238E27FC236}">
                <a16:creationId xmlns:a16="http://schemas.microsoft.com/office/drawing/2014/main" id="{B5BA28E2-5D11-926B-AB64-D072E152BE12}"/>
              </a:ext>
            </a:extLst>
          </p:cNvPr>
          <p:cNvSpPr txBox="1"/>
          <p:nvPr/>
        </p:nvSpPr>
        <p:spPr>
          <a:xfrm>
            <a:off x="5805155" y="1819207"/>
            <a:ext cx="1309974" cy="830997"/>
          </a:xfrm>
          <a:prstGeom prst="rect">
            <a:avLst/>
          </a:prstGeom>
          <a:noFill/>
        </p:spPr>
        <p:txBody>
          <a:bodyPr wrap="none" rtlCol="0" anchor="b" anchorCtr="0">
            <a:spAutoFit/>
          </a:bodyPr>
          <a:lstStyle/>
          <a:p>
            <a:pPr algn="r"/>
            <a:r>
              <a:rPr lang="en-GB" sz="2400" b="1" dirty="0">
                <a:solidFill>
                  <a:srgbClr val="916395"/>
                </a:solidFill>
                <a:ea typeface="League Spartan" charset="0"/>
                <a:cs typeface="Poppins" pitchFamily="2" charset="77"/>
              </a:rPr>
              <a:t>Supplier </a:t>
            </a:r>
          </a:p>
          <a:p>
            <a:pPr algn="r"/>
            <a:r>
              <a:rPr lang="en-GB" sz="2400" b="1" dirty="0">
                <a:solidFill>
                  <a:srgbClr val="916395"/>
                </a:solidFill>
                <a:ea typeface="League Spartan" charset="0"/>
                <a:cs typeface="Poppins" pitchFamily="2" charset="77"/>
              </a:rPr>
              <a:t>Audits</a:t>
            </a:r>
          </a:p>
        </p:txBody>
      </p:sp>
      <p:sp>
        <p:nvSpPr>
          <p:cNvPr id="9" name="TextBox 43">
            <a:extLst>
              <a:ext uri="{FF2B5EF4-FFF2-40B4-BE49-F238E27FC236}">
                <a16:creationId xmlns:a16="http://schemas.microsoft.com/office/drawing/2014/main" id="{39FF03E6-FAC4-4549-5B17-6DB45FDEA0FC}"/>
              </a:ext>
            </a:extLst>
          </p:cNvPr>
          <p:cNvSpPr txBox="1"/>
          <p:nvPr/>
        </p:nvSpPr>
        <p:spPr>
          <a:xfrm>
            <a:off x="9943643" y="1738757"/>
            <a:ext cx="1292662" cy="1200329"/>
          </a:xfrm>
          <a:prstGeom prst="rect">
            <a:avLst/>
          </a:prstGeom>
          <a:noFill/>
        </p:spPr>
        <p:txBody>
          <a:bodyPr wrap="none" rtlCol="0" anchor="b" anchorCtr="0">
            <a:spAutoFit/>
          </a:bodyPr>
          <a:lstStyle/>
          <a:p>
            <a:r>
              <a:rPr lang="en-GB" sz="2400" b="1" dirty="0">
                <a:solidFill>
                  <a:srgbClr val="916395"/>
                </a:solidFill>
                <a:ea typeface="League Spartan" charset="0"/>
                <a:cs typeface="Poppins" pitchFamily="2" charset="77"/>
              </a:rPr>
              <a:t>Safety </a:t>
            </a:r>
          </a:p>
          <a:p>
            <a:r>
              <a:rPr lang="en-GB" sz="2400" b="1" dirty="0">
                <a:solidFill>
                  <a:srgbClr val="916395"/>
                </a:solidFill>
                <a:ea typeface="League Spartan" charset="0"/>
                <a:cs typeface="Poppins" pitchFamily="2" charset="77"/>
              </a:rPr>
              <a:t>Accident</a:t>
            </a:r>
            <a:br>
              <a:rPr lang="en-GB" sz="2400" b="1" dirty="0">
                <a:solidFill>
                  <a:srgbClr val="916395"/>
                </a:solidFill>
                <a:ea typeface="League Spartan" charset="0"/>
                <a:cs typeface="Poppins" pitchFamily="2" charset="77"/>
              </a:rPr>
            </a:br>
            <a:r>
              <a:rPr lang="en-GB" sz="2400" b="1" dirty="0">
                <a:solidFill>
                  <a:srgbClr val="916395"/>
                </a:solidFill>
                <a:ea typeface="League Spartan" charset="0"/>
                <a:cs typeface="Poppins" pitchFamily="2" charset="77"/>
              </a:rPr>
              <a:t> Records</a:t>
            </a:r>
          </a:p>
        </p:txBody>
      </p:sp>
      <p:sp>
        <p:nvSpPr>
          <p:cNvPr id="10" name="TextBox 45">
            <a:extLst>
              <a:ext uri="{FF2B5EF4-FFF2-40B4-BE49-F238E27FC236}">
                <a16:creationId xmlns:a16="http://schemas.microsoft.com/office/drawing/2014/main" id="{93B10EA0-1DDF-47F0-B0CD-85DFCB8C084B}"/>
              </a:ext>
            </a:extLst>
          </p:cNvPr>
          <p:cNvSpPr txBox="1"/>
          <p:nvPr/>
        </p:nvSpPr>
        <p:spPr>
          <a:xfrm>
            <a:off x="6108122" y="4372011"/>
            <a:ext cx="1007007" cy="830997"/>
          </a:xfrm>
          <a:prstGeom prst="rect">
            <a:avLst/>
          </a:prstGeom>
          <a:noFill/>
        </p:spPr>
        <p:txBody>
          <a:bodyPr wrap="none" rtlCol="0" anchor="b" anchorCtr="0">
            <a:spAutoFit/>
          </a:bodyPr>
          <a:lstStyle/>
          <a:p>
            <a:pPr algn="r"/>
            <a:r>
              <a:rPr lang="en-GB" sz="2400" b="1" dirty="0">
                <a:solidFill>
                  <a:srgbClr val="9DC5C4"/>
                </a:solidFill>
                <a:ea typeface="League Spartan" charset="0"/>
                <a:cs typeface="Poppins" pitchFamily="2" charset="77"/>
              </a:rPr>
              <a:t>Risk </a:t>
            </a:r>
          </a:p>
          <a:p>
            <a:pPr algn="r"/>
            <a:r>
              <a:rPr lang="en-GB" sz="2400" b="1" dirty="0">
                <a:solidFill>
                  <a:srgbClr val="9DC5C4"/>
                </a:solidFill>
                <a:ea typeface="League Spartan" charset="0"/>
                <a:cs typeface="Poppins" pitchFamily="2" charset="77"/>
              </a:rPr>
              <a:t>Audits</a:t>
            </a:r>
          </a:p>
        </p:txBody>
      </p:sp>
      <p:sp>
        <p:nvSpPr>
          <p:cNvPr id="11" name="TextBox 47">
            <a:extLst>
              <a:ext uri="{FF2B5EF4-FFF2-40B4-BE49-F238E27FC236}">
                <a16:creationId xmlns:a16="http://schemas.microsoft.com/office/drawing/2014/main" id="{D6613E6F-8452-326B-9E64-72A1ACFF6A21}"/>
              </a:ext>
            </a:extLst>
          </p:cNvPr>
          <p:cNvSpPr txBox="1"/>
          <p:nvPr/>
        </p:nvSpPr>
        <p:spPr>
          <a:xfrm>
            <a:off x="10016805" y="4372011"/>
            <a:ext cx="1007007" cy="830997"/>
          </a:xfrm>
          <a:prstGeom prst="rect">
            <a:avLst/>
          </a:prstGeom>
          <a:noFill/>
        </p:spPr>
        <p:txBody>
          <a:bodyPr wrap="none" rtlCol="0" anchor="b" anchorCtr="0">
            <a:spAutoFit/>
          </a:bodyPr>
          <a:lstStyle/>
          <a:p>
            <a:r>
              <a:rPr lang="en-GB" sz="2400" b="1" dirty="0">
                <a:solidFill>
                  <a:srgbClr val="9ED4D3"/>
                </a:solidFill>
                <a:ea typeface="League Spartan" charset="0"/>
                <a:cs typeface="Poppins" pitchFamily="2" charset="77"/>
              </a:rPr>
              <a:t>HR-</a:t>
            </a:r>
          </a:p>
          <a:p>
            <a:r>
              <a:rPr lang="en-GB" sz="2400" b="1" dirty="0">
                <a:solidFill>
                  <a:srgbClr val="9ED4D3"/>
                </a:solidFill>
                <a:ea typeface="League Spartan" charset="0"/>
                <a:cs typeface="Poppins" pitchFamily="2" charset="77"/>
              </a:rPr>
              <a:t>Audits</a:t>
            </a:r>
          </a:p>
        </p:txBody>
      </p:sp>
      <p:sp>
        <p:nvSpPr>
          <p:cNvPr id="17" name="TextBox 49">
            <a:extLst>
              <a:ext uri="{FF2B5EF4-FFF2-40B4-BE49-F238E27FC236}">
                <a16:creationId xmlns:a16="http://schemas.microsoft.com/office/drawing/2014/main" id="{1B9E200C-C706-E1FC-7D23-514B8E450959}"/>
              </a:ext>
            </a:extLst>
          </p:cNvPr>
          <p:cNvSpPr txBox="1"/>
          <p:nvPr/>
        </p:nvSpPr>
        <p:spPr>
          <a:xfrm>
            <a:off x="5463046" y="2864776"/>
            <a:ext cx="1383712" cy="830997"/>
          </a:xfrm>
          <a:prstGeom prst="rect">
            <a:avLst/>
          </a:prstGeom>
          <a:noFill/>
        </p:spPr>
        <p:txBody>
          <a:bodyPr wrap="none" rtlCol="0" anchor="b" anchorCtr="0">
            <a:spAutoFit/>
          </a:bodyPr>
          <a:lstStyle/>
          <a:p>
            <a:pPr algn="r"/>
            <a:r>
              <a:rPr lang="en-GB" sz="2400" b="1" dirty="0">
                <a:solidFill>
                  <a:srgbClr val="9DC5C4"/>
                </a:solidFill>
                <a:ea typeface="League Spartan" charset="0"/>
                <a:cs typeface="Poppins" pitchFamily="2" charset="77"/>
              </a:rPr>
              <a:t>Financial </a:t>
            </a:r>
          </a:p>
          <a:p>
            <a:pPr algn="r"/>
            <a:r>
              <a:rPr lang="en-GB" sz="2400" b="1" dirty="0">
                <a:solidFill>
                  <a:srgbClr val="9DC5C4"/>
                </a:solidFill>
                <a:ea typeface="League Spartan" charset="0"/>
                <a:cs typeface="Poppins" pitchFamily="2" charset="77"/>
              </a:rPr>
              <a:t>Audits</a:t>
            </a:r>
          </a:p>
        </p:txBody>
      </p:sp>
      <p:sp>
        <p:nvSpPr>
          <p:cNvPr id="39" name="TextBox 51">
            <a:extLst>
              <a:ext uri="{FF2B5EF4-FFF2-40B4-BE49-F238E27FC236}">
                <a16:creationId xmlns:a16="http://schemas.microsoft.com/office/drawing/2014/main" id="{9A0DA10D-11AA-64F2-8F2C-D1A11204B171}"/>
              </a:ext>
            </a:extLst>
          </p:cNvPr>
          <p:cNvSpPr txBox="1"/>
          <p:nvPr/>
        </p:nvSpPr>
        <p:spPr>
          <a:xfrm>
            <a:off x="10619911" y="3095609"/>
            <a:ext cx="1356205" cy="830997"/>
          </a:xfrm>
          <a:prstGeom prst="rect">
            <a:avLst/>
          </a:prstGeom>
          <a:noFill/>
        </p:spPr>
        <p:txBody>
          <a:bodyPr wrap="none" rtlCol="0" anchor="b" anchorCtr="0">
            <a:spAutoFit/>
          </a:bodyPr>
          <a:lstStyle/>
          <a:p>
            <a:r>
              <a:rPr lang="en-GB" sz="2400" b="1" dirty="0">
                <a:solidFill>
                  <a:srgbClr val="F27954"/>
                </a:solidFill>
                <a:ea typeface="League Spartan" charset="0"/>
                <a:cs typeface="Poppins" pitchFamily="2" charset="77"/>
              </a:rPr>
              <a:t>Liability </a:t>
            </a:r>
          </a:p>
          <a:p>
            <a:r>
              <a:rPr lang="en-GB" sz="2400" b="1" dirty="0">
                <a:solidFill>
                  <a:srgbClr val="F27954"/>
                </a:solidFill>
                <a:ea typeface="League Spartan" charset="0"/>
                <a:cs typeface="Poppins" pitchFamily="2" charset="77"/>
              </a:rPr>
              <a:t>Exposure</a:t>
            </a:r>
          </a:p>
        </p:txBody>
      </p:sp>
      <p:sp>
        <p:nvSpPr>
          <p:cNvPr id="40" name="Oval 62">
            <a:extLst>
              <a:ext uri="{FF2B5EF4-FFF2-40B4-BE49-F238E27FC236}">
                <a16:creationId xmlns:a16="http://schemas.microsoft.com/office/drawing/2014/main" id="{A3BFEBF1-D9B5-D1A0-D1E6-545C911D9C2B}"/>
              </a:ext>
            </a:extLst>
          </p:cNvPr>
          <p:cNvSpPr/>
          <p:nvPr/>
        </p:nvSpPr>
        <p:spPr>
          <a:xfrm>
            <a:off x="7808149" y="3052097"/>
            <a:ext cx="1516404" cy="151640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mj-lt"/>
            </a:endParaRPr>
          </a:p>
        </p:txBody>
      </p:sp>
    </p:spTree>
    <p:extLst>
      <p:ext uri="{BB962C8B-B14F-4D97-AF65-F5344CB8AC3E}">
        <p14:creationId xmlns:p14="http://schemas.microsoft.com/office/powerpoint/2010/main" val="8257642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platzhalter 8">
            <a:extLst>
              <a:ext uri="{FF2B5EF4-FFF2-40B4-BE49-F238E27FC236}">
                <a16:creationId xmlns:a16="http://schemas.microsoft.com/office/drawing/2014/main" id="{69C710D4-201D-B571-211D-AE43B5823F4F}"/>
              </a:ext>
            </a:extLst>
          </p:cNvPr>
          <p:cNvPicPr>
            <a:picLocks noGrp="1" noChangeAspect="1"/>
          </p:cNvPicPr>
          <p:nvPr>
            <p:ph type="pic" sz="quarter" idx="10"/>
          </p:nvPr>
        </p:nvPicPr>
        <p:blipFill>
          <a:blip r:embed="rId2"/>
          <a:srcRect l="23256" r="23256"/>
          <a:stretch>
            <a:fillRect/>
          </a:stretch>
        </p:blipFill>
        <p:spPr/>
      </p:pic>
      <p:sp>
        <p:nvSpPr>
          <p:cNvPr id="6" name="Textplatzhalter 5">
            <a:extLst>
              <a:ext uri="{FF2B5EF4-FFF2-40B4-BE49-F238E27FC236}">
                <a16:creationId xmlns:a16="http://schemas.microsoft.com/office/drawing/2014/main" id="{2A51084C-CD7D-DBE6-20D4-AA99FDF46266}"/>
              </a:ext>
            </a:extLst>
          </p:cNvPr>
          <p:cNvSpPr>
            <a:spLocks noGrp="1"/>
          </p:cNvSpPr>
          <p:nvPr>
            <p:ph type="body" sz="quarter" idx="18"/>
          </p:nvPr>
        </p:nvSpPr>
        <p:spPr>
          <a:xfrm>
            <a:off x="1718560" y="2296030"/>
            <a:ext cx="4716425" cy="599705"/>
          </a:xfrm>
        </p:spPr>
        <p:txBody>
          <a:bodyPr>
            <a:normAutofit/>
          </a:bodyPr>
          <a:lstStyle/>
          <a:p>
            <a:r>
              <a:rPr lang="en-US" sz="1600" dirty="0"/>
              <a:t>Learn about potential causes of crises based on your company's value chain</a:t>
            </a:r>
            <a:endParaRPr lang="de-DE" sz="1600" dirty="0"/>
          </a:p>
        </p:txBody>
      </p:sp>
      <p:sp>
        <p:nvSpPr>
          <p:cNvPr id="5" name="Textplatzhalter 4">
            <a:extLst>
              <a:ext uri="{FF2B5EF4-FFF2-40B4-BE49-F238E27FC236}">
                <a16:creationId xmlns:a16="http://schemas.microsoft.com/office/drawing/2014/main" id="{5DAB309C-309B-F0EC-1D7F-E115EBC78A42}"/>
              </a:ext>
            </a:extLst>
          </p:cNvPr>
          <p:cNvSpPr>
            <a:spLocks noGrp="1"/>
          </p:cNvSpPr>
          <p:nvPr>
            <p:ph type="body" sz="quarter" idx="16"/>
          </p:nvPr>
        </p:nvSpPr>
        <p:spPr>
          <a:xfrm>
            <a:off x="1718560" y="394636"/>
            <a:ext cx="4922871" cy="2030930"/>
          </a:xfrm>
        </p:spPr>
        <p:txBody>
          <a:bodyPr>
            <a:normAutofit/>
          </a:bodyPr>
          <a:lstStyle/>
          <a:p>
            <a:r>
              <a:rPr lang="de-DE" sz="4000" dirty="0"/>
              <a:t>CAUSES OF CRISIS ALONG THE VALUE CHAIN</a:t>
            </a:r>
          </a:p>
        </p:txBody>
      </p:sp>
      <p:sp>
        <p:nvSpPr>
          <p:cNvPr id="7" name="Textplatzhalter 5">
            <a:extLst>
              <a:ext uri="{FF2B5EF4-FFF2-40B4-BE49-F238E27FC236}">
                <a16:creationId xmlns:a16="http://schemas.microsoft.com/office/drawing/2014/main" id="{28AA05E1-1AB4-44C8-0792-AC68D3453A91}"/>
              </a:ext>
            </a:extLst>
          </p:cNvPr>
          <p:cNvSpPr txBox="1">
            <a:spLocks/>
          </p:cNvSpPr>
          <p:nvPr/>
        </p:nvSpPr>
        <p:spPr>
          <a:xfrm>
            <a:off x="1718560" y="2895735"/>
            <a:ext cx="4621841" cy="25742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Now you know what early warning signs to look out for. But a rough look at the sectors is not enough to identify crises at an early stage. </a:t>
            </a:r>
            <a:r>
              <a:rPr lang="en-US" dirty="0" err="1"/>
              <a:t>Analysing</a:t>
            </a:r>
            <a:r>
              <a:rPr lang="en-US" dirty="0"/>
              <a:t> the value chain is a powerful way to know and keep an eye on risk factors.</a:t>
            </a:r>
          </a:p>
          <a:p>
            <a:endParaRPr lang="de-DE" dirty="0"/>
          </a:p>
        </p:txBody>
      </p:sp>
      <p:sp>
        <p:nvSpPr>
          <p:cNvPr id="10" name="Textplatzhalter 9">
            <a:extLst>
              <a:ext uri="{FF2B5EF4-FFF2-40B4-BE49-F238E27FC236}">
                <a16:creationId xmlns:a16="http://schemas.microsoft.com/office/drawing/2014/main" id="{A83883C8-F3FC-D279-69E7-AE21A241C45B}"/>
              </a:ext>
            </a:extLst>
          </p:cNvPr>
          <p:cNvSpPr txBox="1">
            <a:spLocks/>
          </p:cNvSpPr>
          <p:nvPr/>
        </p:nvSpPr>
        <p:spPr>
          <a:xfrm>
            <a:off x="6852062" y="6370214"/>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err="1">
                <a:solidFill>
                  <a:srgbClr val="595A59"/>
                </a:solidFill>
              </a:rPr>
              <a:t>Photo</a:t>
            </a:r>
            <a:r>
              <a:rPr lang="de-DE" sz="800" dirty="0">
                <a:solidFill>
                  <a:srgbClr val="595A59"/>
                </a:solidFill>
              </a:rPr>
              <a:t>: </a:t>
            </a:r>
            <a:r>
              <a:rPr lang="de-DE" sz="800" b="1" dirty="0" err="1">
                <a:solidFill>
                  <a:srgbClr val="595A59"/>
                </a:solidFill>
              </a:rPr>
              <a:t>cottonbro</a:t>
            </a:r>
            <a:r>
              <a:rPr lang="de-DE" sz="800" b="1" dirty="0">
                <a:solidFill>
                  <a:srgbClr val="595A59"/>
                </a:solidFill>
              </a:rPr>
              <a:t> </a:t>
            </a:r>
            <a:r>
              <a:rPr lang="de-DE" sz="800" b="1" dirty="0" err="1">
                <a:solidFill>
                  <a:srgbClr val="595A59"/>
                </a:solidFill>
              </a:rPr>
              <a:t>studio</a:t>
            </a:r>
            <a:endParaRPr lang="de-DE" sz="800" dirty="0">
              <a:solidFill>
                <a:srgbClr val="595A59"/>
              </a:solidFill>
            </a:endParaRPr>
          </a:p>
          <a:p>
            <a:endParaRPr lang="de-DE" sz="800" dirty="0"/>
          </a:p>
        </p:txBody>
      </p:sp>
      <p:sp>
        <p:nvSpPr>
          <p:cNvPr id="2" name="Rechteck 1">
            <a:extLst>
              <a:ext uri="{FF2B5EF4-FFF2-40B4-BE49-F238E27FC236}">
                <a16:creationId xmlns:a16="http://schemas.microsoft.com/office/drawing/2014/main" id="{542C0453-ACDC-4CB8-1BB8-67E12A174D98}"/>
              </a:ext>
            </a:extLst>
          </p:cNvPr>
          <p:cNvSpPr/>
          <p:nvPr/>
        </p:nvSpPr>
        <p:spPr>
          <a:xfrm>
            <a:off x="2042160" y="5679440"/>
            <a:ext cx="4298241" cy="9118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fik 3" descr="Glühbirne und Stift">
            <a:extLst>
              <a:ext uri="{FF2B5EF4-FFF2-40B4-BE49-F238E27FC236}">
                <a16:creationId xmlns:a16="http://schemas.microsoft.com/office/drawing/2014/main" id="{D4BA1D5F-2982-CB74-870C-849E40E7DB2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67950" y="5827192"/>
            <a:ext cx="646332" cy="646332"/>
          </a:xfrm>
          <a:prstGeom prst="rect">
            <a:avLst/>
          </a:prstGeom>
        </p:spPr>
      </p:pic>
      <p:sp>
        <p:nvSpPr>
          <p:cNvPr id="8" name="Textfeld 7">
            <a:extLst>
              <a:ext uri="{FF2B5EF4-FFF2-40B4-BE49-F238E27FC236}">
                <a16:creationId xmlns:a16="http://schemas.microsoft.com/office/drawing/2014/main" id="{0EDD893A-EF6A-4D1F-6DAD-3315D7FB67EF}"/>
              </a:ext>
            </a:extLst>
          </p:cNvPr>
          <p:cNvSpPr txBox="1"/>
          <p:nvPr/>
        </p:nvSpPr>
        <p:spPr>
          <a:xfrm>
            <a:off x="2865083" y="5831840"/>
            <a:ext cx="3475318" cy="692497"/>
          </a:xfrm>
          <a:prstGeom prst="rect">
            <a:avLst/>
          </a:prstGeom>
          <a:noFill/>
        </p:spPr>
        <p:txBody>
          <a:bodyPr wrap="square" rtlCol="0">
            <a:spAutoFit/>
          </a:bodyPr>
          <a:lstStyle/>
          <a:p>
            <a:r>
              <a:rPr lang="de-DE" sz="1300" dirty="0">
                <a:solidFill>
                  <a:srgbClr val="595A59"/>
                </a:solidFill>
              </a:rPr>
              <a:t>This </a:t>
            </a:r>
            <a:r>
              <a:rPr lang="de-DE" sz="1300" dirty="0" err="1">
                <a:solidFill>
                  <a:srgbClr val="595A59"/>
                </a:solidFill>
              </a:rPr>
              <a:t>video</a:t>
            </a:r>
            <a:r>
              <a:rPr lang="de-DE" sz="1300" dirty="0">
                <a:solidFill>
                  <a:srgbClr val="595A59"/>
                </a:solidFill>
              </a:rPr>
              <a:t> </a:t>
            </a:r>
            <a:r>
              <a:rPr lang="de-DE" sz="1300" dirty="0" err="1">
                <a:solidFill>
                  <a:srgbClr val="595A59"/>
                </a:solidFill>
              </a:rPr>
              <a:t>might</a:t>
            </a:r>
            <a:r>
              <a:rPr lang="de-DE" sz="1300" dirty="0">
                <a:solidFill>
                  <a:srgbClr val="595A59"/>
                </a:solidFill>
              </a:rPr>
              <a:t> </a:t>
            </a:r>
            <a:r>
              <a:rPr lang="de-DE" sz="1300" dirty="0" err="1">
                <a:solidFill>
                  <a:srgbClr val="595A59"/>
                </a:solidFill>
              </a:rPr>
              <a:t>help</a:t>
            </a:r>
            <a:r>
              <a:rPr lang="de-DE" sz="1300" dirty="0">
                <a:solidFill>
                  <a:srgbClr val="595A59"/>
                </a:solidFill>
              </a:rPr>
              <a:t> </a:t>
            </a:r>
            <a:r>
              <a:rPr lang="de-DE" sz="1300" dirty="0" err="1">
                <a:solidFill>
                  <a:srgbClr val="595A59"/>
                </a:solidFill>
              </a:rPr>
              <a:t>you</a:t>
            </a:r>
            <a:r>
              <a:rPr lang="de-DE" sz="1300" dirty="0">
                <a:solidFill>
                  <a:srgbClr val="595A59"/>
                </a:solidFill>
              </a:rPr>
              <a:t> to </a:t>
            </a:r>
            <a:r>
              <a:rPr lang="en-GB" sz="1300" dirty="0">
                <a:solidFill>
                  <a:srgbClr val="595A59"/>
                </a:solidFill>
              </a:rPr>
              <a:t>familiarise yourself with the value chain analysis</a:t>
            </a:r>
            <a:r>
              <a:rPr lang="de-DE" sz="1300" dirty="0">
                <a:solidFill>
                  <a:srgbClr val="595A59"/>
                </a:solidFill>
              </a:rPr>
              <a:t>: </a:t>
            </a:r>
            <a:r>
              <a:rPr lang="de-DE" sz="1300" dirty="0">
                <a:solidFill>
                  <a:srgbClr val="595A59"/>
                </a:solidFill>
                <a:hlinkClick r:id="rId5">
                  <a:extLst>
                    <a:ext uri="{A12FA001-AC4F-418D-AE19-62706E023703}">
                      <ahyp:hlinkClr xmlns:ahyp="http://schemas.microsoft.com/office/drawing/2018/hyperlinkcolor" val="tx"/>
                    </a:ext>
                  </a:extLst>
                </a:hlinkClick>
              </a:rPr>
              <a:t>https://www.youtube.com/watch?v=SI5lYaZaUlg</a:t>
            </a:r>
            <a:r>
              <a:rPr lang="de-DE" sz="1300" dirty="0">
                <a:solidFill>
                  <a:srgbClr val="595A59"/>
                </a:solidFill>
              </a:rPr>
              <a:t>  </a:t>
            </a:r>
            <a:endParaRPr lang="en-GB" sz="1300" dirty="0">
              <a:solidFill>
                <a:srgbClr val="595A59"/>
              </a:solidFill>
            </a:endParaRPr>
          </a:p>
        </p:txBody>
      </p:sp>
    </p:spTree>
    <p:extLst>
      <p:ext uri="{BB962C8B-B14F-4D97-AF65-F5344CB8AC3E}">
        <p14:creationId xmlns:p14="http://schemas.microsoft.com/office/powerpoint/2010/main" val="12504812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a:solidFill>
                  <a:schemeClr val="bg1"/>
                </a:solidFill>
              </a:rPr>
              <a:t>Early </a:t>
            </a:r>
            <a:r>
              <a:rPr lang="de-DE" dirty="0" err="1">
                <a:solidFill>
                  <a:schemeClr val="bg1"/>
                </a:solidFill>
              </a:rPr>
              <a:t>Detection</a:t>
            </a:r>
            <a:r>
              <a:rPr lang="de-DE" dirty="0">
                <a:solidFill>
                  <a:schemeClr val="bg1"/>
                </a:solidFill>
              </a:rPr>
              <a:t> of </a:t>
            </a:r>
            <a:r>
              <a:rPr lang="de-DE" dirty="0" err="1">
                <a:solidFill>
                  <a:schemeClr val="bg1"/>
                </a:solidFill>
              </a:rPr>
              <a:t>Crises</a:t>
            </a:r>
            <a:r>
              <a:rPr lang="de-DE" dirty="0">
                <a:solidFill>
                  <a:schemeClr val="bg1"/>
                </a:solidFill>
              </a:rPr>
              <a:t> – The Value Chain</a:t>
            </a:r>
          </a:p>
        </p:txBody>
      </p:sp>
      <p:sp>
        <p:nvSpPr>
          <p:cNvPr id="4" name="Rectangle 4">
            <a:extLst>
              <a:ext uri="{FF2B5EF4-FFF2-40B4-BE49-F238E27FC236}">
                <a16:creationId xmlns:a16="http://schemas.microsoft.com/office/drawing/2014/main" id="{4A7DE67F-7235-FDAC-533E-8CFB321A249C}"/>
              </a:ext>
            </a:extLst>
          </p:cNvPr>
          <p:cNvSpPr/>
          <p:nvPr/>
        </p:nvSpPr>
        <p:spPr>
          <a:xfrm>
            <a:off x="5056692" y="3947207"/>
            <a:ext cx="5515268" cy="42713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5" name="Rectangle 5">
            <a:extLst>
              <a:ext uri="{FF2B5EF4-FFF2-40B4-BE49-F238E27FC236}">
                <a16:creationId xmlns:a16="http://schemas.microsoft.com/office/drawing/2014/main" id="{11EAA1A2-83AB-8FEF-8624-7B4FB43CB245}"/>
              </a:ext>
            </a:extLst>
          </p:cNvPr>
          <p:cNvSpPr/>
          <p:nvPr/>
        </p:nvSpPr>
        <p:spPr>
          <a:xfrm>
            <a:off x="5056692" y="5272639"/>
            <a:ext cx="5515268" cy="427132"/>
          </a:xfrm>
          <a:prstGeom prst="rect">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 name="Rectangle 6">
            <a:extLst>
              <a:ext uri="{FF2B5EF4-FFF2-40B4-BE49-F238E27FC236}">
                <a16:creationId xmlns:a16="http://schemas.microsoft.com/office/drawing/2014/main" id="{E6A8DCDD-2C77-70A5-5E94-9891996BBA1E}"/>
              </a:ext>
            </a:extLst>
          </p:cNvPr>
          <p:cNvSpPr/>
          <p:nvPr/>
        </p:nvSpPr>
        <p:spPr>
          <a:xfrm>
            <a:off x="5056692" y="4830828"/>
            <a:ext cx="5515268" cy="427132"/>
          </a:xfrm>
          <a:prstGeom prst="rect">
            <a:avLst/>
          </a:prstGeom>
          <a:solidFill>
            <a:srgbClr val="AC87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 name="Rectangle 7">
            <a:extLst>
              <a:ext uri="{FF2B5EF4-FFF2-40B4-BE49-F238E27FC236}">
                <a16:creationId xmlns:a16="http://schemas.microsoft.com/office/drawing/2014/main" id="{0326CC0E-F1E7-4345-5DE0-811B4149AE3F}"/>
              </a:ext>
            </a:extLst>
          </p:cNvPr>
          <p:cNvSpPr/>
          <p:nvPr/>
        </p:nvSpPr>
        <p:spPr>
          <a:xfrm>
            <a:off x="5056692" y="4389017"/>
            <a:ext cx="5515268" cy="427132"/>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 name="Triangle 8">
            <a:extLst>
              <a:ext uri="{FF2B5EF4-FFF2-40B4-BE49-F238E27FC236}">
                <a16:creationId xmlns:a16="http://schemas.microsoft.com/office/drawing/2014/main" id="{4E0C280B-6BC5-4B51-7122-C51A2ED1CE96}"/>
              </a:ext>
            </a:extLst>
          </p:cNvPr>
          <p:cNvSpPr/>
          <p:nvPr/>
        </p:nvSpPr>
        <p:spPr>
          <a:xfrm rot="5400000">
            <a:off x="9555168" y="3224632"/>
            <a:ext cx="3506293" cy="1443985"/>
          </a:xfrm>
          <a:prstGeom prst="triangl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9" name="Rectangle 9">
            <a:extLst>
              <a:ext uri="{FF2B5EF4-FFF2-40B4-BE49-F238E27FC236}">
                <a16:creationId xmlns:a16="http://schemas.microsoft.com/office/drawing/2014/main" id="{1ADE22FA-026A-3F57-D937-C4E152D0AE67}"/>
              </a:ext>
            </a:extLst>
          </p:cNvPr>
          <p:cNvSpPr/>
          <p:nvPr/>
        </p:nvSpPr>
        <p:spPr>
          <a:xfrm>
            <a:off x="5056692" y="2192636"/>
            <a:ext cx="1090706" cy="1739893"/>
          </a:xfrm>
          <a:prstGeom prst="rect">
            <a:avLst/>
          </a:prstGeom>
          <a:solidFill>
            <a:srgbClr val="D2E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0" name="Rectangle 10">
            <a:extLst>
              <a:ext uri="{FF2B5EF4-FFF2-40B4-BE49-F238E27FC236}">
                <a16:creationId xmlns:a16="http://schemas.microsoft.com/office/drawing/2014/main" id="{B71DD800-58A9-2D6A-8785-C1E79CC002DE}"/>
              </a:ext>
            </a:extLst>
          </p:cNvPr>
          <p:cNvSpPr/>
          <p:nvPr/>
        </p:nvSpPr>
        <p:spPr>
          <a:xfrm>
            <a:off x="6159849" y="2192636"/>
            <a:ext cx="1090706" cy="1739893"/>
          </a:xfrm>
          <a:prstGeom prst="rect">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1" name="Rectangle 11">
            <a:extLst>
              <a:ext uri="{FF2B5EF4-FFF2-40B4-BE49-F238E27FC236}">
                <a16:creationId xmlns:a16="http://schemas.microsoft.com/office/drawing/2014/main" id="{68F1D004-5EF3-5A5C-4324-E1C998BD9F7B}"/>
              </a:ext>
            </a:extLst>
          </p:cNvPr>
          <p:cNvSpPr/>
          <p:nvPr/>
        </p:nvSpPr>
        <p:spPr>
          <a:xfrm>
            <a:off x="7263007" y="2192636"/>
            <a:ext cx="1090706" cy="1739893"/>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2" name="Rectangle 12">
            <a:extLst>
              <a:ext uri="{FF2B5EF4-FFF2-40B4-BE49-F238E27FC236}">
                <a16:creationId xmlns:a16="http://schemas.microsoft.com/office/drawing/2014/main" id="{F25FC80F-3EAD-4F0F-4564-789263C7C72A}"/>
              </a:ext>
            </a:extLst>
          </p:cNvPr>
          <p:cNvSpPr/>
          <p:nvPr/>
        </p:nvSpPr>
        <p:spPr>
          <a:xfrm>
            <a:off x="8370778" y="2192636"/>
            <a:ext cx="1090706" cy="1739893"/>
          </a:xfrm>
          <a:prstGeom prst="rect">
            <a:avLst/>
          </a:prstGeom>
          <a:solidFill>
            <a:srgbClr val="9DC5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3" name="Rectangle 13">
            <a:extLst>
              <a:ext uri="{FF2B5EF4-FFF2-40B4-BE49-F238E27FC236}">
                <a16:creationId xmlns:a16="http://schemas.microsoft.com/office/drawing/2014/main" id="{8F644917-E33C-0D52-F31F-48FD5D3581DE}"/>
              </a:ext>
            </a:extLst>
          </p:cNvPr>
          <p:cNvSpPr/>
          <p:nvPr/>
        </p:nvSpPr>
        <p:spPr>
          <a:xfrm flipH="1">
            <a:off x="9479704" y="2193478"/>
            <a:ext cx="1090706" cy="1739893"/>
          </a:xfrm>
          <a:prstGeom prst="rect">
            <a:avLst/>
          </a:pr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4" name="TextBox 14">
            <a:extLst>
              <a:ext uri="{FF2B5EF4-FFF2-40B4-BE49-F238E27FC236}">
                <a16:creationId xmlns:a16="http://schemas.microsoft.com/office/drawing/2014/main" id="{6FE3EFA2-6424-6D26-359B-3A48CB2C7691}"/>
              </a:ext>
            </a:extLst>
          </p:cNvPr>
          <p:cNvSpPr txBox="1"/>
          <p:nvPr/>
        </p:nvSpPr>
        <p:spPr>
          <a:xfrm>
            <a:off x="7003046" y="4025694"/>
            <a:ext cx="162256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FIRM INFRASTRUCTURE</a:t>
            </a:r>
          </a:p>
        </p:txBody>
      </p:sp>
      <p:sp>
        <p:nvSpPr>
          <p:cNvPr id="15" name="TextBox 15">
            <a:extLst>
              <a:ext uri="{FF2B5EF4-FFF2-40B4-BE49-F238E27FC236}">
                <a16:creationId xmlns:a16="http://schemas.microsoft.com/office/drawing/2014/main" id="{9ED0B9DD-2B9E-98FB-7443-90C7C774F6ED}"/>
              </a:ext>
            </a:extLst>
          </p:cNvPr>
          <p:cNvSpPr txBox="1"/>
          <p:nvPr/>
        </p:nvSpPr>
        <p:spPr>
          <a:xfrm>
            <a:off x="6647438" y="4466176"/>
            <a:ext cx="233377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HUMAN RESOURCE MANAGEMENT</a:t>
            </a:r>
          </a:p>
        </p:txBody>
      </p:sp>
      <p:sp>
        <p:nvSpPr>
          <p:cNvPr id="16" name="TextBox 16">
            <a:extLst>
              <a:ext uri="{FF2B5EF4-FFF2-40B4-BE49-F238E27FC236}">
                <a16:creationId xmlns:a16="http://schemas.microsoft.com/office/drawing/2014/main" id="{8CA1C8E4-472E-9EAF-82AE-152A403BC568}"/>
              </a:ext>
            </a:extLst>
          </p:cNvPr>
          <p:cNvSpPr txBox="1"/>
          <p:nvPr/>
        </p:nvSpPr>
        <p:spPr>
          <a:xfrm>
            <a:off x="6822741" y="4907224"/>
            <a:ext cx="198317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TECHNOLOGY DEVELOPMENT</a:t>
            </a:r>
          </a:p>
        </p:txBody>
      </p:sp>
      <p:sp>
        <p:nvSpPr>
          <p:cNvPr id="17" name="TextBox 17">
            <a:extLst>
              <a:ext uri="{FF2B5EF4-FFF2-40B4-BE49-F238E27FC236}">
                <a16:creationId xmlns:a16="http://schemas.microsoft.com/office/drawing/2014/main" id="{7BE00EE1-DE6D-E008-CABB-DF0EE19B17FA}"/>
              </a:ext>
            </a:extLst>
          </p:cNvPr>
          <p:cNvSpPr txBox="1"/>
          <p:nvPr/>
        </p:nvSpPr>
        <p:spPr>
          <a:xfrm>
            <a:off x="7243433" y="5348363"/>
            <a:ext cx="114178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PROCUREMENT</a:t>
            </a:r>
          </a:p>
        </p:txBody>
      </p:sp>
      <p:sp>
        <p:nvSpPr>
          <p:cNvPr id="18" name="TextBox 23">
            <a:extLst>
              <a:ext uri="{FF2B5EF4-FFF2-40B4-BE49-F238E27FC236}">
                <a16:creationId xmlns:a16="http://schemas.microsoft.com/office/drawing/2014/main" id="{D14ED1A4-07DF-588E-7F79-B25A11A3DE0B}"/>
              </a:ext>
            </a:extLst>
          </p:cNvPr>
          <p:cNvSpPr txBox="1"/>
          <p:nvPr/>
        </p:nvSpPr>
        <p:spPr>
          <a:xfrm>
            <a:off x="10863923" y="3794030"/>
            <a:ext cx="643125"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VALUES</a:t>
            </a:r>
          </a:p>
        </p:txBody>
      </p:sp>
      <p:sp>
        <p:nvSpPr>
          <p:cNvPr id="19" name="TextBox 25">
            <a:extLst>
              <a:ext uri="{FF2B5EF4-FFF2-40B4-BE49-F238E27FC236}">
                <a16:creationId xmlns:a16="http://schemas.microsoft.com/office/drawing/2014/main" id="{2BF63838-9221-97E6-5C02-77429C5FEFAC}"/>
              </a:ext>
            </a:extLst>
          </p:cNvPr>
          <p:cNvSpPr txBox="1"/>
          <p:nvPr/>
        </p:nvSpPr>
        <p:spPr>
          <a:xfrm>
            <a:off x="7095891" y="5764315"/>
            <a:ext cx="1436868"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SUPPORT ACTIVITIES</a:t>
            </a:r>
          </a:p>
        </p:txBody>
      </p:sp>
      <p:sp>
        <p:nvSpPr>
          <p:cNvPr id="20" name="TextBox 26">
            <a:extLst>
              <a:ext uri="{FF2B5EF4-FFF2-40B4-BE49-F238E27FC236}">
                <a16:creationId xmlns:a16="http://schemas.microsoft.com/office/drawing/2014/main" id="{C064C9E7-F8C6-78B4-B868-36A75CA7DEBA}"/>
              </a:ext>
            </a:extLst>
          </p:cNvPr>
          <p:cNvSpPr txBox="1"/>
          <p:nvPr/>
        </p:nvSpPr>
        <p:spPr>
          <a:xfrm rot="16200000">
            <a:off x="4141350" y="2924083"/>
            <a:ext cx="1422056"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PRIMARY ACTIVITIES</a:t>
            </a:r>
          </a:p>
        </p:txBody>
      </p:sp>
      <p:sp>
        <p:nvSpPr>
          <p:cNvPr id="21" name="TextBox 18">
            <a:extLst>
              <a:ext uri="{FF2B5EF4-FFF2-40B4-BE49-F238E27FC236}">
                <a16:creationId xmlns:a16="http://schemas.microsoft.com/office/drawing/2014/main" id="{883A822C-62B7-8EE3-464A-5C1E00703AB5}"/>
              </a:ext>
            </a:extLst>
          </p:cNvPr>
          <p:cNvSpPr txBox="1"/>
          <p:nvPr/>
        </p:nvSpPr>
        <p:spPr>
          <a:xfrm>
            <a:off x="5201005" y="3182041"/>
            <a:ext cx="802079"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INBOUND</a:t>
            </a:r>
          </a:p>
          <a:p>
            <a:pPr algn="ctr"/>
            <a:r>
              <a:rPr lang="en-GB" sz="1200" b="1" dirty="0">
                <a:solidFill>
                  <a:schemeClr val="bg1"/>
                </a:solidFill>
                <a:latin typeface="+mj-lt"/>
                <a:cs typeface="Poppins" pitchFamily="2" charset="77"/>
              </a:rPr>
              <a:t>LOGISTICS</a:t>
            </a:r>
          </a:p>
        </p:txBody>
      </p:sp>
      <p:sp>
        <p:nvSpPr>
          <p:cNvPr id="22" name="TextBox 19">
            <a:extLst>
              <a:ext uri="{FF2B5EF4-FFF2-40B4-BE49-F238E27FC236}">
                <a16:creationId xmlns:a16="http://schemas.microsoft.com/office/drawing/2014/main" id="{5E0BF195-6EF4-906F-CEBF-CBAA35AD738B}"/>
              </a:ext>
            </a:extLst>
          </p:cNvPr>
          <p:cNvSpPr txBox="1"/>
          <p:nvPr/>
        </p:nvSpPr>
        <p:spPr>
          <a:xfrm>
            <a:off x="6223756" y="3182040"/>
            <a:ext cx="962891"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OPERATIONS</a:t>
            </a:r>
          </a:p>
        </p:txBody>
      </p:sp>
      <p:sp>
        <p:nvSpPr>
          <p:cNvPr id="23" name="TextBox 20">
            <a:extLst>
              <a:ext uri="{FF2B5EF4-FFF2-40B4-BE49-F238E27FC236}">
                <a16:creationId xmlns:a16="http://schemas.microsoft.com/office/drawing/2014/main" id="{0507CED7-31E4-1B58-87FE-27404EB5F7F0}"/>
              </a:ext>
            </a:extLst>
          </p:cNvPr>
          <p:cNvSpPr txBox="1"/>
          <p:nvPr/>
        </p:nvSpPr>
        <p:spPr>
          <a:xfrm>
            <a:off x="7349164" y="3182041"/>
            <a:ext cx="917238"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OUTBOUND</a:t>
            </a:r>
          </a:p>
          <a:p>
            <a:pPr algn="ctr"/>
            <a:r>
              <a:rPr lang="en-GB" sz="1200" b="1" dirty="0">
                <a:solidFill>
                  <a:schemeClr val="bg1"/>
                </a:solidFill>
                <a:latin typeface="+mj-lt"/>
                <a:cs typeface="Poppins" pitchFamily="2" charset="77"/>
              </a:rPr>
              <a:t>LOGISTICS</a:t>
            </a:r>
          </a:p>
        </p:txBody>
      </p:sp>
      <p:sp>
        <p:nvSpPr>
          <p:cNvPr id="24" name="TextBox 21">
            <a:extLst>
              <a:ext uri="{FF2B5EF4-FFF2-40B4-BE49-F238E27FC236}">
                <a16:creationId xmlns:a16="http://schemas.microsoft.com/office/drawing/2014/main" id="{4BB2AF35-90E0-E8AA-2F96-698EF6AB2FDB}"/>
              </a:ext>
            </a:extLst>
          </p:cNvPr>
          <p:cNvSpPr txBox="1"/>
          <p:nvPr/>
        </p:nvSpPr>
        <p:spPr>
          <a:xfrm>
            <a:off x="8450049" y="3182041"/>
            <a:ext cx="930062"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MARKETING</a:t>
            </a:r>
          </a:p>
          <a:p>
            <a:pPr algn="ctr"/>
            <a:r>
              <a:rPr lang="en-GB" sz="1200" b="1" dirty="0">
                <a:solidFill>
                  <a:schemeClr val="bg1"/>
                </a:solidFill>
                <a:latin typeface="+mj-lt"/>
                <a:cs typeface="Poppins" pitchFamily="2" charset="77"/>
              </a:rPr>
              <a:t>AND SALES</a:t>
            </a:r>
          </a:p>
        </p:txBody>
      </p:sp>
      <p:sp>
        <p:nvSpPr>
          <p:cNvPr id="25" name="TextBox 22">
            <a:extLst>
              <a:ext uri="{FF2B5EF4-FFF2-40B4-BE49-F238E27FC236}">
                <a16:creationId xmlns:a16="http://schemas.microsoft.com/office/drawing/2014/main" id="{5E51C673-86CF-3AE7-3A97-26D952B87649}"/>
              </a:ext>
            </a:extLst>
          </p:cNvPr>
          <p:cNvSpPr txBox="1"/>
          <p:nvPr/>
        </p:nvSpPr>
        <p:spPr>
          <a:xfrm>
            <a:off x="9685382" y="3182041"/>
            <a:ext cx="679352"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SERVICE</a:t>
            </a:r>
          </a:p>
        </p:txBody>
      </p:sp>
      <p:sp>
        <p:nvSpPr>
          <p:cNvPr id="26" name="Freeform 223">
            <a:extLst>
              <a:ext uri="{FF2B5EF4-FFF2-40B4-BE49-F238E27FC236}">
                <a16:creationId xmlns:a16="http://schemas.microsoft.com/office/drawing/2014/main" id="{A12CB5A9-A64C-09A9-AD71-0092DFECA735}"/>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27" name="Freeform 233">
            <a:extLst>
              <a:ext uri="{FF2B5EF4-FFF2-40B4-BE49-F238E27FC236}">
                <a16:creationId xmlns:a16="http://schemas.microsoft.com/office/drawing/2014/main" id="{C9808D59-518B-99DB-D7D5-47F193F971A1}"/>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28" name="Freeform 236">
            <a:extLst>
              <a:ext uri="{FF2B5EF4-FFF2-40B4-BE49-F238E27FC236}">
                <a16:creationId xmlns:a16="http://schemas.microsoft.com/office/drawing/2014/main" id="{054FA699-5CA3-337F-79C8-9D5363F873A6}"/>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29" name="Freeform 242">
            <a:extLst>
              <a:ext uri="{FF2B5EF4-FFF2-40B4-BE49-F238E27FC236}">
                <a16:creationId xmlns:a16="http://schemas.microsoft.com/office/drawing/2014/main" id="{64DFD41A-2EDC-DD4E-0540-9A850E174D35}"/>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30" name="Freeform 245">
            <a:extLst>
              <a:ext uri="{FF2B5EF4-FFF2-40B4-BE49-F238E27FC236}">
                <a16:creationId xmlns:a16="http://schemas.microsoft.com/office/drawing/2014/main" id="{7405EDDB-5423-F0AA-7CB1-02C1342D9BA0}"/>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31" name="Left Arrow 33">
            <a:extLst>
              <a:ext uri="{FF2B5EF4-FFF2-40B4-BE49-F238E27FC236}">
                <a16:creationId xmlns:a16="http://schemas.microsoft.com/office/drawing/2014/main" id="{393D52A1-7224-5D37-694F-E024490AEE45}"/>
              </a:ext>
            </a:extLst>
          </p:cNvPr>
          <p:cNvSpPr/>
          <p:nvPr/>
        </p:nvSpPr>
        <p:spPr>
          <a:xfrm>
            <a:off x="5056693" y="5817070"/>
            <a:ext cx="1818259"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2" name="Right Arrow 34">
            <a:extLst>
              <a:ext uri="{FF2B5EF4-FFF2-40B4-BE49-F238E27FC236}">
                <a16:creationId xmlns:a16="http://schemas.microsoft.com/office/drawing/2014/main" id="{5218DFB3-D440-F415-1EB7-EFD06D8C353C}"/>
              </a:ext>
            </a:extLst>
          </p:cNvPr>
          <p:cNvSpPr/>
          <p:nvPr/>
        </p:nvSpPr>
        <p:spPr>
          <a:xfrm>
            <a:off x="8752153" y="5817070"/>
            <a:ext cx="1818259"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368948" y="1766911"/>
            <a:ext cx="4034828" cy="4755148"/>
          </a:xfrm>
          <a:prstGeom prst="rect">
            <a:avLst/>
          </a:prstGeom>
          <a:noFill/>
        </p:spPr>
        <p:txBody>
          <a:bodyPr wrap="square">
            <a:spAutoFit/>
          </a:bodyPr>
          <a:lstStyle/>
          <a:p>
            <a:r>
              <a:rPr lang="en-US" sz="1900" dirty="0">
                <a:solidFill>
                  <a:srgbClr val="595A59"/>
                </a:solidFill>
              </a:rPr>
              <a:t>The value chain represents the stages of production as an ordered sequence of activities. These activities create value, consume resources and are linked together in processes. The concept was first published in 1985 by </a:t>
            </a:r>
            <a:r>
              <a:rPr lang="en-US" sz="1900" b="1" dirty="0">
                <a:solidFill>
                  <a:srgbClr val="595A59"/>
                </a:solidFill>
              </a:rPr>
              <a:t>Michael E. Porter </a:t>
            </a:r>
            <a:r>
              <a:rPr lang="en-US" sz="1900" dirty="0">
                <a:solidFill>
                  <a:srgbClr val="595A59"/>
                </a:solidFill>
              </a:rPr>
              <a:t>in his book Competitive Advantage:</a:t>
            </a:r>
          </a:p>
          <a:p>
            <a:endParaRPr lang="en-US" sz="1900" dirty="0">
              <a:solidFill>
                <a:srgbClr val="595A59"/>
              </a:solidFill>
            </a:endParaRPr>
          </a:p>
          <a:p>
            <a:r>
              <a:rPr lang="en-US" sz="1900" i="1" dirty="0">
                <a:solidFill>
                  <a:srgbClr val="595A59"/>
                </a:solidFill>
              </a:rPr>
              <a:t>"Every company is a collection of activities through which its product is designed, manufactured, distributed, delivered and supported. All these activities can be represented in a value chain.“</a:t>
            </a:r>
          </a:p>
          <a:p>
            <a:endParaRPr lang="en-US"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en-US" sz="1600" dirty="0">
                <a:solidFill>
                  <a:schemeClr val="bg1"/>
                </a:solidFill>
              </a:rPr>
              <a:t>Early crisis detection factors can be mapped using Porter's value chain</a:t>
            </a:r>
            <a:endParaRPr lang="de-DE" sz="1600" dirty="0">
              <a:solidFill>
                <a:schemeClr val="bg1"/>
              </a:solidFill>
            </a:endParaRPr>
          </a:p>
        </p:txBody>
      </p:sp>
    </p:spTree>
    <p:extLst>
      <p:ext uri="{BB962C8B-B14F-4D97-AF65-F5344CB8AC3E}">
        <p14:creationId xmlns:p14="http://schemas.microsoft.com/office/powerpoint/2010/main" val="3722446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B609F8-DA96-FA45-812A-9B7C783F7904}"/>
              </a:ext>
            </a:extLst>
          </p:cNvPr>
          <p:cNvSpPr>
            <a:spLocks noGrp="1"/>
          </p:cNvSpPr>
          <p:nvPr>
            <p:ph type="body" sz="quarter" idx="16"/>
          </p:nvPr>
        </p:nvSpPr>
        <p:spPr>
          <a:xfrm>
            <a:off x="666708" y="752638"/>
            <a:ext cx="4941612" cy="1647662"/>
          </a:xfrm>
        </p:spPr>
        <p:txBody>
          <a:bodyPr>
            <a:normAutofit fontScale="92500" lnSpcReduction="20000"/>
          </a:bodyPr>
          <a:lstStyle/>
          <a:p>
            <a:r>
              <a:rPr lang="en-US" sz="4200" dirty="0"/>
              <a:t>01</a:t>
            </a:r>
          </a:p>
          <a:p>
            <a:r>
              <a:rPr lang="en-US" sz="5100" dirty="0"/>
              <a:t>Business Risk Management</a:t>
            </a:r>
          </a:p>
          <a:p>
            <a:endParaRPr lang="en-US" dirty="0"/>
          </a:p>
        </p:txBody>
      </p:sp>
    </p:spTree>
    <p:extLst>
      <p:ext uri="{BB962C8B-B14F-4D97-AF65-F5344CB8AC3E}">
        <p14:creationId xmlns:p14="http://schemas.microsoft.com/office/powerpoint/2010/main" val="22575293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err="1">
                <a:solidFill>
                  <a:schemeClr val="bg1"/>
                </a:solidFill>
              </a:rPr>
              <a:t>From</a:t>
            </a:r>
            <a:r>
              <a:rPr lang="de-DE" dirty="0">
                <a:solidFill>
                  <a:schemeClr val="bg1"/>
                </a:solidFill>
              </a:rPr>
              <a:t> Value Chain to Crisis Chain</a:t>
            </a:r>
          </a:p>
        </p:txBody>
      </p:sp>
      <p:sp>
        <p:nvSpPr>
          <p:cNvPr id="4" name="Rectangle 4">
            <a:extLst>
              <a:ext uri="{FF2B5EF4-FFF2-40B4-BE49-F238E27FC236}">
                <a16:creationId xmlns:a16="http://schemas.microsoft.com/office/drawing/2014/main" id="{4A7DE67F-7235-FDAC-533E-8CFB321A249C}"/>
              </a:ext>
            </a:extLst>
          </p:cNvPr>
          <p:cNvSpPr/>
          <p:nvPr/>
        </p:nvSpPr>
        <p:spPr>
          <a:xfrm>
            <a:off x="5056692" y="3947207"/>
            <a:ext cx="5515268" cy="42713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5" name="Rectangle 5">
            <a:extLst>
              <a:ext uri="{FF2B5EF4-FFF2-40B4-BE49-F238E27FC236}">
                <a16:creationId xmlns:a16="http://schemas.microsoft.com/office/drawing/2014/main" id="{11EAA1A2-83AB-8FEF-8624-7B4FB43CB245}"/>
              </a:ext>
            </a:extLst>
          </p:cNvPr>
          <p:cNvSpPr/>
          <p:nvPr/>
        </p:nvSpPr>
        <p:spPr>
          <a:xfrm>
            <a:off x="5056692" y="5272639"/>
            <a:ext cx="5515268" cy="427132"/>
          </a:xfrm>
          <a:prstGeom prst="rect">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 name="Rectangle 6">
            <a:extLst>
              <a:ext uri="{FF2B5EF4-FFF2-40B4-BE49-F238E27FC236}">
                <a16:creationId xmlns:a16="http://schemas.microsoft.com/office/drawing/2014/main" id="{E6A8DCDD-2C77-70A5-5E94-9891996BBA1E}"/>
              </a:ext>
            </a:extLst>
          </p:cNvPr>
          <p:cNvSpPr/>
          <p:nvPr/>
        </p:nvSpPr>
        <p:spPr>
          <a:xfrm>
            <a:off x="5056692" y="4830828"/>
            <a:ext cx="5515268" cy="427132"/>
          </a:xfrm>
          <a:prstGeom prst="rect">
            <a:avLst/>
          </a:prstGeom>
          <a:solidFill>
            <a:srgbClr val="AC87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 name="Rectangle 7">
            <a:extLst>
              <a:ext uri="{FF2B5EF4-FFF2-40B4-BE49-F238E27FC236}">
                <a16:creationId xmlns:a16="http://schemas.microsoft.com/office/drawing/2014/main" id="{0326CC0E-F1E7-4345-5DE0-811B4149AE3F}"/>
              </a:ext>
            </a:extLst>
          </p:cNvPr>
          <p:cNvSpPr/>
          <p:nvPr/>
        </p:nvSpPr>
        <p:spPr>
          <a:xfrm>
            <a:off x="5056692" y="4389017"/>
            <a:ext cx="5515268" cy="427132"/>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 name="Triangle 8">
            <a:extLst>
              <a:ext uri="{FF2B5EF4-FFF2-40B4-BE49-F238E27FC236}">
                <a16:creationId xmlns:a16="http://schemas.microsoft.com/office/drawing/2014/main" id="{4E0C280B-6BC5-4B51-7122-C51A2ED1CE96}"/>
              </a:ext>
            </a:extLst>
          </p:cNvPr>
          <p:cNvSpPr/>
          <p:nvPr/>
        </p:nvSpPr>
        <p:spPr>
          <a:xfrm rot="5400000">
            <a:off x="9555168" y="3224632"/>
            <a:ext cx="3506293" cy="1443985"/>
          </a:xfrm>
          <a:prstGeom prst="triangl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9" name="Rectangle 9">
            <a:extLst>
              <a:ext uri="{FF2B5EF4-FFF2-40B4-BE49-F238E27FC236}">
                <a16:creationId xmlns:a16="http://schemas.microsoft.com/office/drawing/2014/main" id="{1ADE22FA-026A-3F57-D937-C4E152D0AE67}"/>
              </a:ext>
            </a:extLst>
          </p:cNvPr>
          <p:cNvSpPr/>
          <p:nvPr/>
        </p:nvSpPr>
        <p:spPr>
          <a:xfrm>
            <a:off x="5056692" y="2192636"/>
            <a:ext cx="1090706" cy="1739893"/>
          </a:xfrm>
          <a:prstGeom prst="rect">
            <a:avLst/>
          </a:prstGeom>
          <a:solidFill>
            <a:srgbClr val="D2E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0" name="Rectangle 10">
            <a:extLst>
              <a:ext uri="{FF2B5EF4-FFF2-40B4-BE49-F238E27FC236}">
                <a16:creationId xmlns:a16="http://schemas.microsoft.com/office/drawing/2014/main" id="{B71DD800-58A9-2D6A-8785-C1E79CC002DE}"/>
              </a:ext>
            </a:extLst>
          </p:cNvPr>
          <p:cNvSpPr/>
          <p:nvPr/>
        </p:nvSpPr>
        <p:spPr>
          <a:xfrm>
            <a:off x="6159849" y="2192636"/>
            <a:ext cx="1090706" cy="1739893"/>
          </a:xfrm>
          <a:prstGeom prst="rect">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1" name="Rectangle 11">
            <a:extLst>
              <a:ext uri="{FF2B5EF4-FFF2-40B4-BE49-F238E27FC236}">
                <a16:creationId xmlns:a16="http://schemas.microsoft.com/office/drawing/2014/main" id="{68F1D004-5EF3-5A5C-4324-E1C998BD9F7B}"/>
              </a:ext>
            </a:extLst>
          </p:cNvPr>
          <p:cNvSpPr/>
          <p:nvPr/>
        </p:nvSpPr>
        <p:spPr>
          <a:xfrm>
            <a:off x="7263007" y="2192636"/>
            <a:ext cx="1090706" cy="1739893"/>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2" name="Rectangle 12">
            <a:extLst>
              <a:ext uri="{FF2B5EF4-FFF2-40B4-BE49-F238E27FC236}">
                <a16:creationId xmlns:a16="http://schemas.microsoft.com/office/drawing/2014/main" id="{F25FC80F-3EAD-4F0F-4564-789263C7C72A}"/>
              </a:ext>
            </a:extLst>
          </p:cNvPr>
          <p:cNvSpPr/>
          <p:nvPr/>
        </p:nvSpPr>
        <p:spPr>
          <a:xfrm>
            <a:off x="8370778" y="2192636"/>
            <a:ext cx="1090706" cy="1739893"/>
          </a:xfrm>
          <a:prstGeom prst="rect">
            <a:avLst/>
          </a:prstGeom>
          <a:solidFill>
            <a:srgbClr val="9DC5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3" name="Rectangle 13">
            <a:extLst>
              <a:ext uri="{FF2B5EF4-FFF2-40B4-BE49-F238E27FC236}">
                <a16:creationId xmlns:a16="http://schemas.microsoft.com/office/drawing/2014/main" id="{8F644917-E33C-0D52-F31F-48FD5D3581DE}"/>
              </a:ext>
            </a:extLst>
          </p:cNvPr>
          <p:cNvSpPr/>
          <p:nvPr/>
        </p:nvSpPr>
        <p:spPr>
          <a:xfrm flipH="1">
            <a:off x="9479704" y="2193478"/>
            <a:ext cx="1090706" cy="1739893"/>
          </a:xfrm>
          <a:prstGeom prst="rect">
            <a:avLst/>
          </a:pr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4" name="TextBox 14">
            <a:extLst>
              <a:ext uri="{FF2B5EF4-FFF2-40B4-BE49-F238E27FC236}">
                <a16:creationId xmlns:a16="http://schemas.microsoft.com/office/drawing/2014/main" id="{6FE3EFA2-6424-6D26-359B-3A48CB2C7691}"/>
              </a:ext>
            </a:extLst>
          </p:cNvPr>
          <p:cNvSpPr txBox="1"/>
          <p:nvPr/>
        </p:nvSpPr>
        <p:spPr>
          <a:xfrm>
            <a:off x="7003046" y="4025694"/>
            <a:ext cx="162256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FIRM INFRASTRUCTURE</a:t>
            </a:r>
          </a:p>
        </p:txBody>
      </p:sp>
      <p:sp>
        <p:nvSpPr>
          <p:cNvPr id="15" name="TextBox 15">
            <a:extLst>
              <a:ext uri="{FF2B5EF4-FFF2-40B4-BE49-F238E27FC236}">
                <a16:creationId xmlns:a16="http://schemas.microsoft.com/office/drawing/2014/main" id="{9ED0B9DD-2B9E-98FB-7443-90C7C774F6ED}"/>
              </a:ext>
            </a:extLst>
          </p:cNvPr>
          <p:cNvSpPr txBox="1"/>
          <p:nvPr/>
        </p:nvSpPr>
        <p:spPr>
          <a:xfrm>
            <a:off x="6647438" y="4466176"/>
            <a:ext cx="233377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HUMAN RESOURCE MANAGEMENT</a:t>
            </a:r>
          </a:p>
        </p:txBody>
      </p:sp>
      <p:sp>
        <p:nvSpPr>
          <p:cNvPr id="16" name="TextBox 16">
            <a:extLst>
              <a:ext uri="{FF2B5EF4-FFF2-40B4-BE49-F238E27FC236}">
                <a16:creationId xmlns:a16="http://schemas.microsoft.com/office/drawing/2014/main" id="{8CA1C8E4-472E-9EAF-82AE-152A403BC568}"/>
              </a:ext>
            </a:extLst>
          </p:cNvPr>
          <p:cNvSpPr txBox="1"/>
          <p:nvPr/>
        </p:nvSpPr>
        <p:spPr>
          <a:xfrm>
            <a:off x="6822741" y="4907224"/>
            <a:ext cx="198317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TECHNOLOGY DEVELOPMENT</a:t>
            </a:r>
          </a:p>
        </p:txBody>
      </p:sp>
      <p:sp>
        <p:nvSpPr>
          <p:cNvPr id="17" name="TextBox 17">
            <a:extLst>
              <a:ext uri="{FF2B5EF4-FFF2-40B4-BE49-F238E27FC236}">
                <a16:creationId xmlns:a16="http://schemas.microsoft.com/office/drawing/2014/main" id="{7BE00EE1-DE6D-E008-CABB-DF0EE19B17FA}"/>
              </a:ext>
            </a:extLst>
          </p:cNvPr>
          <p:cNvSpPr txBox="1"/>
          <p:nvPr/>
        </p:nvSpPr>
        <p:spPr>
          <a:xfrm>
            <a:off x="7243433" y="5348363"/>
            <a:ext cx="114178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PROCUREMENT</a:t>
            </a:r>
          </a:p>
        </p:txBody>
      </p:sp>
      <p:sp>
        <p:nvSpPr>
          <p:cNvPr id="18" name="TextBox 23">
            <a:extLst>
              <a:ext uri="{FF2B5EF4-FFF2-40B4-BE49-F238E27FC236}">
                <a16:creationId xmlns:a16="http://schemas.microsoft.com/office/drawing/2014/main" id="{D14ED1A4-07DF-588E-7F79-B25A11A3DE0B}"/>
              </a:ext>
            </a:extLst>
          </p:cNvPr>
          <p:cNvSpPr txBox="1"/>
          <p:nvPr/>
        </p:nvSpPr>
        <p:spPr>
          <a:xfrm>
            <a:off x="10907204" y="3794030"/>
            <a:ext cx="556563"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CRISIS</a:t>
            </a:r>
          </a:p>
        </p:txBody>
      </p:sp>
      <p:sp>
        <p:nvSpPr>
          <p:cNvPr id="19" name="TextBox 25">
            <a:extLst>
              <a:ext uri="{FF2B5EF4-FFF2-40B4-BE49-F238E27FC236}">
                <a16:creationId xmlns:a16="http://schemas.microsoft.com/office/drawing/2014/main" id="{2BF63838-9221-97E6-5C02-77429C5FEFAC}"/>
              </a:ext>
            </a:extLst>
          </p:cNvPr>
          <p:cNvSpPr txBox="1"/>
          <p:nvPr/>
        </p:nvSpPr>
        <p:spPr>
          <a:xfrm>
            <a:off x="7095891" y="5764315"/>
            <a:ext cx="1436868"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SUPPORT ACTIVITIES</a:t>
            </a:r>
          </a:p>
        </p:txBody>
      </p:sp>
      <p:sp>
        <p:nvSpPr>
          <p:cNvPr id="20" name="TextBox 26">
            <a:extLst>
              <a:ext uri="{FF2B5EF4-FFF2-40B4-BE49-F238E27FC236}">
                <a16:creationId xmlns:a16="http://schemas.microsoft.com/office/drawing/2014/main" id="{C064C9E7-F8C6-78B4-B868-36A75CA7DEBA}"/>
              </a:ext>
            </a:extLst>
          </p:cNvPr>
          <p:cNvSpPr txBox="1"/>
          <p:nvPr/>
        </p:nvSpPr>
        <p:spPr>
          <a:xfrm rot="16200000">
            <a:off x="4141350" y="2924083"/>
            <a:ext cx="1422056"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PRIMARY ACTIVITIES</a:t>
            </a:r>
          </a:p>
        </p:txBody>
      </p:sp>
      <p:sp>
        <p:nvSpPr>
          <p:cNvPr id="21" name="TextBox 18">
            <a:extLst>
              <a:ext uri="{FF2B5EF4-FFF2-40B4-BE49-F238E27FC236}">
                <a16:creationId xmlns:a16="http://schemas.microsoft.com/office/drawing/2014/main" id="{883A822C-62B7-8EE3-464A-5C1E00703AB5}"/>
              </a:ext>
            </a:extLst>
          </p:cNvPr>
          <p:cNvSpPr txBox="1"/>
          <p:nvPr/>
        </p:nvSpPr>
        <p:spPr>
          <a:xfrm>
            <a:off x="5201005" y="3182041"/>
            <a:ext cx="802079"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INBOUND</a:t>
            </a:r>
          </a:p>
          <a:p>
            <a:pPr algn="ctr"/>
            <a:r>
              <a:rPr lang="en-GB" sz="1200" b="1" dirty="0">
                <a:solidFill>
                  <a:schemeClr val="bg1"/>
                </a:solidFill>
                <a:latin typeface="+mj-lt"/>
                <a:cs typeface="Poppins" pitchFamily="2" charset="77"/>
              </a:rPr>
              <a:t>LOGISTICS</a:t>
            </a:r>
          </a:p>
        </p:txBody>
      </p:sp>
      <p:sp>
        <p:nvSpPr>
          <p:cNvPr id="22" name="TextBox 19">
            <a:extLst>
              <a:ext uri="{FF2B5EF4-FFF2-40B4-BE49-F238E27FC236}">
                <a16:creationId xmlns:a16="http://schemas.microsoft.com/office/drawing/2014/main" id="{5E0BF195-6EF4-906F-CEBF-CBAA35AD738B}"/>
              </a:ext>
            </a:extLst>
          </p:cNvPr>
          <p:cNvSpPr txBox="1"/>
          <p:nvPr/>
        </p:nvSpPr>
        <p:spPr>
          <a:xfrm>
            <a:off x="6223756" y="3182040"/>
            <a:ext cx="962891"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OPERATIONS</a:t>
            </a:r>
          </a:p>
        </p:txBody>
      </p:sp>
      <p:sp>
        <p:nvSpPr>
          <p:cNvPr id="23" name="TextBox 20">
            <a:extLst>
              <a:ext uri="{FF2B5EF4-FFF2-40B4-BE49-F238E27FC236}">
                <a16:creationId xmlns:a16="http://schemas.microsoft.com/office/drawing/2014/main" id="{0507CED7-31E4-1B58-87FE-27404EB5F7F0}"/>
              </a:ext>
            </a:extLst>
          </p:cNvPr>
          <p:cNvSpPr txBox="1"/>
          <p:nvPr/>
        </p:nvSpPr>
        <p:spPr>
          <a:xfrm>
            <a:off x="7349164" y="3182041"/>
            <a:ext cx="917238"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OUTBOUND</a:t>
            </a:r>
          </a:p>
          <a:p>
            <a:pPr algn="ctr"/>
            <a:r>
              <a:rPr lang="en-GB" sz="1200" b="1" dirty="0">
                <a:solidFill>
                  <a:schemeClr val="bg1"/>
                </a:solidFill>
                <a:latin typeface="+mj-lt"/>
                <a:cs typeface="Poppins" pitchFamily="2" charset="77"/>
              </a:rPr>
              <a:t>LOGISTICS</a:t>
            </a:r>
          </a:p>
        </p:txBody>
      </p:sp>
      <p:sp>
        <p:nvSpPr>
          <p:cNvPr id="24" name="TextBox 21">
            <a:extLst>
              <a:ext uri="{FF2B5EF4-FFF2-40B4-BE49-F238E27FC236}">
                <a16:creationId xmlns:a16="http://schemas.microsoft.com/office/drawing/2014/main" id="{4BB2AF35-90E0-E8AA-2F96-698EF6AB2FDB}"/>
              </a:ext>
            </a:extLst>
          </p:cNvPr>
          <p:cNvSpPr txBox="1"/>
          <p:nvPr/>
        </p:nvSpPr>
        <p:spPr>
          <a:xfrm>
            <a:off x="8450049" y="3182041"/>
            <a:ext cx="930062"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MARKETING</a:t>
            </a:r>
          </a:p>
          <a:p>
            <a:pPr algn="ctr"/>
            <a:r>
              <a:rPr lang="en-GB" sz="1200" b="1" dirty="0">
                <a:solidFill>
                  <a:schemeClr val="bg1"/>
                </a:solidFill>
                <a:latin typeface="+mj-lt"/>
                <a:cs typeface="Poppins" pitchFamily="2" charset="77"/>
              </a:rPr>
              <a:t>AND SALES</a:t>
            </a:r>
          </a:p>
        </p:txBody>
      </p:sp>
      <p:sp>
        <p:nvSpPr>
          <p:cNvPr id="25" name="TextBox 22">
            <a:extLst>
              <a:ext uri="{FF2B5EF4-FFF2-40B4-BE49-F238E27FC236}">
                <a16:creationId xmlns:a16="http://schemas.microsoft.com/office/drawing/2014/main" id="{5E51C673-86CF-3AE7-3A97-26D952B87649}"/>
              </a:ext>
            </a:extLst>
          </p:cNvPr>
          <p:cNvSpPr txBox="1"/>
          <p:nvPr/>
        </p:nvSpPr>
        <p:spPr>
          <a:xfrm>
            <a:off x="9685382" y="3182041"/>
            <a:ext cx="679352"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SERVICE</a:t>
            </a:r>
          </a:p>
        </p:txBody>
      </p:sp>
      <p:sp>
        <p:nvSpPr>
          <p:cNvPr id="26" name="Freeform 223">
            <a:extLst>
              <a:ext uri="{FF2B5EF4-FFF2-40B4-BE49-F238E27FC236}">
                <a16:creationId xmlns:a16="http://schemas.microsoft.com/office/drawing/2014/main" id="{A12CB5A9-A64C-09A9-AD71-0092DFECA735}"/>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27" name="Freeform 233">
            <a:extLst>
              <a:ext uri="{FF2B5EF4-FFF2-40B4-BE49-F238E27FC236}">
                <a16:creationId xmlns:a16="http://schemas.microsoft.com/office/drawing/2014/main" id="{C9808D59-518B-99DB-D7D5-47F193F971A1}"/>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28" name="Freeform 236">
            <a:extLst>
              <a:ext uri="{FF2B5EF4-FFF2-40B4-BE49-F238E27FC236}">
                <a16:creationId xmlns:a16="http://schemas.microsoft.com/office/drawing/2014/main" id="{054FA699-5CA3-337F-79C8-9D5363F873A6}"/>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29" name="Freeform 242">
            <a:extLst>
              <a:ext uri="{FF2B5EF4-FFF2-40B4-BE49-F238E27FC236}">
                <a16:creationId xmlns:a16="http://schemas.microsoft.com/office/drawing/2014/main" id="{64DFD41A-2EDC-DD4E-0540-9A850E174D35}"/>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30" name="Freeform 245">
            <a:extLst>
              <a:ext uri="{FF2B5EF4-FFF2-40B4-BE49-F238E27FC236}">
                <a16:creationId xmlns:a16="http://schemas.microsoft.com/office/drawing/2014/main" id="{7405EDDB-5423-F0AA-7CB1-02C1342D9BA0}"/>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31" name="Left Arrow 33">
            <a:extLst>
              <a:ext uri="{FF2B5EF4-FFF2-40B4-BE49-F238E27FC236}">
                <a16:creationId xmlns:a16="http://schemas.microsoft.com/office/drawing/2014/main" id="{393D52A1-7224-5D37-694F-E024490AEE45}"/>
              </a:ext>
            </a:extLst>
          </p:cNvPr>
          <p:cNvSpPr/>
          <p:nvPr/>
        </p:nvSpPr>
        <p:spPr>
          <a:xfrm>
            <a:off x="5056693" y="5817070"/>
            <a:ext cx="1818259"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2" name="Right Arrow 34">
            <a:extLst>
              <a:ext uri="{FF2B5EF4-FFF2-40B4-BE49-F238E27FC236}">
                <a16:creationId xmlns:a16="http://schemas.microsoft.com/office/drawing/2014/main" id="{5218DFB3-D440-F415-1EB7-EFD06D8C353C}"/>
              </a:ext>
            </a:extLst>
          </p:cNvPr>
          <p:cNvSpPr/>
          <p:nvPr/>
        </p:nvSpPr>
        <p:spPr>
          <a:xfrm>
            <a:off x="8752153" y="5817070"/>
            <a:ext cx="1818259"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308460" y="3386448"/>
            <a:ext cx="4034828" cy="2523768"/>
          </a:xfrm>
          <a:prstGeom prst="rect">
            <a:avLst/>
          </a:prstGeom>
          <a:noFill/>
        </p:spPr>
        <p:txBody>
          <a:bodyPr wrap="square">
            <a:spAutoFit/>
          </a:bodyPr>
          <a:lstStyle/>
          <a:p>
            <a:r>
              <a:rPr lang="en-US" sz="2000" dirty="0">
                <a:solidFill>
                  <a:srgbClr val="595A59"/>
                </a:solidFill>
              </a:rPr>
              <a:t>In this course, we use the value chain as structural model; not all sections are represented in every company (example: services).</a:t>
            </a:r>
          </a:p>
          <a:p>
            <a:endParaRPr lang="en-US" sz="2000" b="1" dirty="0">
              <a:solidFill>
                <a:srgbClr val="595A59"/>
              </a:solidFill>
            </a:endParaRPr>
          </a:p>
          <a:p>
            <a:r>
              <a:rPr lang="en-US" sz="2000" b="1" dirty="0">
                <a:solidFill>
                  <a:srgbClr val="595A59"/>
                </a:solidFill>
              </a:rPr>
              <a:t>Learn now how to identify potential crisis factors along the value chain!</a:t>
            </a:r>
          </a:p>
          <a:p>
            <a:endParaRPr lang="en-US"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en-US" sz="1600" dirty="0">
                <a:solidFill>
                  <a:schemeClr val="bg1"/>
                </a:solidFill>
              </a:rPr>
              <a:t>Early crisis detection factors can be mapped using Porter's value chain</a:t>
            </a:r>
            <a:endParaRPr lang="de-DE" sz="1600" dirty="0">
              <a:solidFill>
                <a:schemeClr val="bg1"/>
              </a:solidFill>
            </a:endParaRPr>
          </a:p>
        </p:txBody>
      </p:sp>
      <p:sp>
        <p:nvSpPr>
          <p:cNvPr id="35" name="Textfeld 34">
            <a:extLst>
              <a:ext uri="{FF2B5EF4-FFF2-40B4-BE49-F238E27FC236}">
                <a16:creationId xmlns:a16="http://schemas.microsoft.com/office/drawing/2014/main" id="{8B759AFD-F0C7-5979-B45C-188115E3C2D0}"/>
              </a:ext>
            </a:extLst>
          </p:cNvPr>
          <p:cNvSpPr txBox="1"/>
          <p:nvPr/>
        </p:nvSpPr>
        <p:spPr>
          <a:xfrm>
            <a:off x="303296" y="2186119"/>
            <a:ext cx="3964627" cy="1200329"/>
          </a:xfrm>
          <a:prstGeom prst="rect">
            <a:avLst/>
          </a:prstGeom>
          <a:noFill/>
        </p:spPr>
        <p:txBody>
          <a:bodyPr wrap="square">
            <a:spAutoFit/>
          </a:bodyPr>
          <a:lstStyle/>
          <a:p>
            <a:r>
              <a:rPr lang="en-US" sz="2400" b="1" dirty="0">
                <a:solidFill>
                  <a:srgbClr val="595A59"/>
                </a:solidFill>
              </a:rPr>
              <a:t>But: Causes for corporate crises can also be found in all corporate divisions</a:t>
            </a:r>
          </a:p>
        </p:txBody>
      </p:sp>
    </p:spTree>
    <p:extLst>
      <p:ext uri="{BB962C8B-B14F-4D97-AF65-F5344CB8AC3E}">
        <p14:creationId xmlns:p14="http://schemas.microsoft.com/office/powerpoint/2010/main" val="33456853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err="1">
                <a:solidFill>
                  <a:schemeClr val="bg1"/>
                </a:solidFill>
              </a:rPr>
              <a:t>From</a:t>
            </a:r>
            <a:r>
              <a:rPr lang="de-DE" dirty="0">
                <a:solidFill>
                  <a:schemeClr val="bg1"/>
                </a:solidFill>
              </a:rPr>
              <a:t> Value Chain to Crisis Chain</a:t>
            </a:r>
          </a:p>
        </p:txBody>
      </p:sp>
      <p:sp>
        <p:nvSpPr>
          <p:cNvPr id="4" name="Rectangle 4">
            <a:extLst>
              <a:ext uri="{FF2B5EF4-FFF2-40B4-BE49-F238E27FC236}">
                <a16:creationId xmlns:a16="http://schemas.microsoft.com/office/drawing/2014/main" id="{4A7DE67F-7235-FDAC-533E-8CFB321A249C}"/>
              </a:ext>
            </a:extLst>
          </p:cNvPr>
          <p:cNvSpPr/>
          <p:nvPr/>
        </p:nvSpPr>
        <p:spPr>
          <a:xfrm>
            <a:off x="5056692" y="3947207"/>
            <a:ext cx="5515268" cy="42713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5" name="Rectangle 5">
            <a:extLst>
              <a:ext uri="{FF2B5EF4-FFF2-40B4-BE49-F238E27FC236}">
                <a16:creationId xmlns:a16="http://schemas.microsoft.com/office/drawing/2014/main" id="{11EAA1A2-83AB-8FEF-8624-7B4FB43CB245}"/>
              </a:ext>
            </a:extLst>
          </p:cNvPr>
          <p:cNvSpPr/>
          <p:nvPr/>
        </p:nvSpPr>
        <p:spPr>
          <a:xfrm>
            <a:off x="5056692" y="5272639"/>
            <a:ext cx="5515268" cy="427132"/>
          </a:xfrm>
          <a:prstGeom prst="rect">
            <a:avLst/>
          </a:prstGeom>
          <a:solidFill>
            <a:srgbClr val="C3A7C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 name="Rectangle 6">
            <a:extLst>
              <a:ext uri="{FF2B5EF4-FFF2-40B4-BE49-F238E27FC236}">
                <a16:creationId xmlns:a16="http://schemas.microsoft.com/office/drawing/2014/main" id="{E6A8DCDD-2C77-70A5-5E94-9891996BBA1E}"/>
              </a:ext>
            </a:extLst>
          </p:cNvPr>
          <p:cNvSpPr/>
          <p:nvPr/>
        </p:nvSpPr>
        <p:spPr>
          <a:xfrm>
            <a:off x="5056692" y="4830828"/>
            <a:ext cx="5515268" cy="427132"/>
          </a:xfrm>
          <a:prstGeom prst="rect">
            <a:avLst/>
          </a:prstGeom>
          <a:solidFill>
            <a:srgbClr val="AC87A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 name="Rectangle 7">
            <a:extLst>
              <a:ext uri="{FF2B5EF4-FFF2-40B4-BE49-F238E27FC236}">
                <a16:creationId xmlns:a16="http://schemas.microsoft.com/office/drawing/2014/main" id="{0326CC0E-F1E7-4345-5DE0-811B4149AE3F}"/>
              </a:ext>
            </a:extLst>
          </p:cNvPr>
          <p:cNvSpPr/>
          <p:nvPr/>
        </p:nvSpPr>
        <p:spPr>
          <a:xfrm>
            <a:off x="5056692" y="4389017"/>
            <a:ext cx="5515268" cy="427132"/>
          </a:xfrm>
          <a:prstGeom prst="rect">
            <a:avLst/>
          </a:prstGeom>
          <a:solidFill>
            <a:srgbClr val="91639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 name="Triangle 8">
            <a:extLst>
              <a:ext uri="{FF2B5EF4-FFF2-40B4-BE49-F238E27FC236}">
                <a16:creationId xmlns:a16="http://schemas.microsoft.com/office/drawing/2014/main" id="{4E0C280B-6BC5-4B51-7122-C51A2ED1CE96}"/>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9" name="Rectangle 9">
            <a:extLst>
              <a:ext uri="{FF2B5EF4-FFF2-40B4-BE49-F238E27FC236}">
                <a16:creationId xmlns:a16="http://schemas.microsoft.com/office/drawing/2014/main" id="{1ADE22FA-026A-3F57-D937-C4E152D0AE67}"/>
              </a:ext>
            </a:extLst>
          </p:cNvPr>
          <p:cNvSpPr/>
          <p:nvPr/>
        </p:nvSpPr>
        <p:spPr>
          <a:xfrm>
            <a:off x="5056692" y="2192636"/>
            <a:ext cx="1090706" cy="1739893"/>
          </a:xfrm>
          <a:prstGeom prst="rect">
            <a:avLst/>
          </a:prstGeom>
          <a:solidFill>
            <a:srgbClr val="D2EEEA">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0" name="Rectangle 10">
            <a:extLst>
              <a:ext uri="{FF2B5EF4-FFF2-40B4-BE49-F238E27FC236}">
                <a16:creationId xmlns:a16="http://schemas.microsoft.com/office/drawing/2014/main" id="{B71DD800-58A9-2D6A-8785-C1E79CC002DE}"/>
              </a:ext>
            </a:extLst>
          </p:cNvPr>
          <p:cNvSpPr/>
          <p:nvPr/>
        </p:nvSpPr>
        <p:spPr>
          <a:xfrm>
            <a:off x="6159849" y="2192636"/>
            <a:ext cx="1090706" cy="1739893"/>
          </a:xfrm>
          <a:prstGeom prst="rect">
            <a:avLst/>
          </a:prstGeom>
          <a:solidFill>
            <a:srgbClr val="9ED4D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1" name="Rectangle 11">
            <a:extLst>
              <a:ext uri="{FF2B5EF4-FFF2-40B4-BE49-F238E27FC236}">
                <a16:creationId xmlns:a16="http://schemas.microsoft.com/office/drawing/2014/main" id="{68F1D004-5EF3-5A5C-4324-E1C998BD9F7B}"/>
              </a:ext>
            </a:extLst>
          </p:cNvPr>
          <p:cNvSpPr/>
          <p:nvPr/>
        </p:nvSpPr>
        <p:spPr>
          <a:xfrm>
            <a:off x="7263007" y="2192636"/>
            <a:ext cx="1090706" cy="1739893"/>
          </a:xfrm>
          <a:prstGeom prst="rect">
            <a:avLst/>
          </a:prstGeom>
          <a:solidFill>
            <a:srgbClr val="85D2C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2" name="Rectangle 12">
            <a:extLst>
              <a:ext uri="{FF2B5EF4-FFF2-40B4-BE49-F238E27FC236}">
                <a16:creationId xmlns:a16="http://schemas.microsoft.com/office/drawing/2014/main" id="{F25FC80F-3EAD-4F0F-4564-789263C7C72A}"/>
              </a:ext>
            </a:extLst>
          </p:cNvPr>
          <p:cNvSpPr/>
          <p:nvPr/>
        </p:nvSpPr>
        <p:spPr>
          <a:xfrm>
            <a:off x="8370778" y="2192636"/>
            <a:ext cx="1090706" cy="1739893"/>
          </a:xfrm>
          <a:prstGeom prst="rect">
            <a:avLst/>
          </a:prstGeom>
          <a:solidFill>
            <a:srgbClr val="9DC5C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3" name="Rectangle 13">
            <a:extLst>
              <a:ext uri="{FF2B5EF4-FFF2-40B4-BE49-F238E27FC236}">
                <a16:creationId xmlns:a16="http://schemas.microsoft.com/office/drawing/2014/main" id="{8F644917-E33C-0D52-F31F-48FD5D3581DE}"/>
              </a:ext>
            </a:extLst>
          </p:cNvPr>
          <p:cNvSpPr/>
          <p:nvPr/>
        </p:nvSpPr>
        <p:spPr>
          <a:xfrm flipH="1">
            <a:off x="9479704" y="2193478"/>
            <a:ext cx="1090706" cy="1739893"/>
          </a:xfrm>
          <a:prstGeom prst="rect">
            <a:avLst/>
          </a:prstGeom>
          <a:solidFill>
            <a:srgbClr val="7FB3B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4" name="TextBox 14">
            <a:extLst>
              <a:ext uri="{FF2B5EF4-FFF2-40B4-BE49-F238E27FC236}">
                <a16:creationId xmlns:a16="http://schemas.microsoft.com/office/drawing/2014/main" id="{6FE3EFA2-6424-6D26-359B-3A48CB2C7691}"/>
              </a:ext>
            </a:extLst>
          </p:cNvPr>
          <p:cNvSpPr txBox="1"/>
          <p:nvPr/>
        </p:nvSpPr>
        <p:spPr>
          <a:xfrm>
            <a:off x="7003046" y="4025694"/>
            <a:ext cx="162256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FIRM INFRASTRUCTURE</a:t>
            </a:r>
          </a:p>
        </p:txBody>
      </p:sp>
      <p:sp>
        <p:nvSpPr>
          <p:cNvPr id="15" name="TextBox 15">
            <a:extLst>
              <a:ext uri="{FF2B5EF4-FFF2-40B4-BE49-F238E27FC236}">
                <a16:creationId xmlns:a16="http://schemas.microsoft.com/office/drawing/2014/main" id="{9ED0B9DD-2B9E-98FB-7443-90C7C774F6ED}"/>
              </a:ext>
            </a:extLst>
          </p:cNvPr>
          <p:cNvSpPr txBox="1"/>
          <p:nvPr/>
        </p:nvSpPr>
        <p:spPr>
          <a:xfrm>
            <a:off x="6647438" y="4466176"/>
            <a:ext cx="233377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HUMAN RESOURCE MANAGEMENT</a:t>
            </a:r>
          </a:p>
        </p:txBody>
      </p:sp>
      <p:sp>
        <p:nvSpPr>
          <p:cNvPr id="16" name="TextBox 16">
            <a:extLst>
              <a:ext uri="{FF2B5EF4-FFF2-40B4-BE49-F238E27FC236}">
                <a16:creationId xmlns:a16="http://schemas.microsoft.com/office/drawing/2014/main" id="{8CA1C8E4-472E-9EAF-82AE-152A403BC568}"/>
              </a:ext>
            </a:extLst>
          </p:cNvPr>
          <p:cNvSpPr txBox="1"/>
          <p:nvPr/>
        </p:nvSpPr>
        <p:spPr>
          <a:xfrm>
            <a:off x="6822741" y="4907224"/>
            <a:ext cx="198317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TECHNOLOGY DEVELOPMENT</a:t>
            </a:r>
          </a:p>
        </p:txBody>
      </p:sp>
      <p:sp>
        <p:nvSpPr>
          <p:cNvPr id="17" name="TextBox 17">
            <a:extLst>
              <a:ext uri="{FF2B5EF4-FFF2-40B4-BE49-F238E27FC236}">
                <a16:creationId xmlns:a16="http://schemas.microsoft.com/office/drawing/2014/main" id="{7BE00EE1-DE6D-E008-CABB-DF0EE19B17FA}"/>
              </a:ext>
            </a:extLst>
          </p:cNvPr>
          <p:cNvSpPr txBox="1"/>
          <p:nvPr/>
        </p:nvSpPr>
        <p:spPr>
          <a:xfrm>
            <a:off x="7243433" y="5348363"/>
            <a:ext cx="114178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PROCUREMENT</a:t>
            </a:r>
          </a:p>
        </p:txBody>
      </p:sp>
      <p:sp>
        <p:nvSpPr>
          <p:cNvPr id="18" name="TextBox 23">
            <a:extLst>
              <a:ext uri="{FF2B5EF4-FFF2-40B4-BE49-F238E27FC236}">
                <a16:creationId xmlns:a16="http://schemas.microsoft.com/office/drawing/2014/main" id="{D14ED1A4-07DF-588E-7F79-B25A11A3DE0B}"/>
              </a:ext>
            </a:extLst>
          </p:cNvPr>
          <p:cNvSpPr txBox="1"/>
          <p:nvPr/>
        </p:nvSpPr>
        <p:spPr>
          <a:xfrm>
            <a:off x="10907204" y="3794030"/>
            <a:ext cx="556563"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CRISIS</a:t>
            </a:r>
          </a:p>
        </p:txBody>
      </p:sp>
      <p:sp>
        <p:nvSpPr>
          <p:cNvPr id="19" name="TextBox 25">
            <a:extLst>
              <a:ext uri="{FF2B5EF4-FFF2-40B4-BE49-F238E27FC236}">
                <a16:creationId xmlns:a16="http://schemas.microsoft.com/office/drawing/2014/main" id="{2BF63838-9221-97E6-5C02-77429C5FEFAC}"/>
              </a:ext>
            </a:extLst>
          </p:cNvPr>
          <p:cNvSpPr txBox="1"/>
          <p:nvPr/>
        </p:nvSpPr>
        <p:spPr>
          <a:xfrm>
            <a:off x="7095891" y="5764315"/>
            <a:ext cx="1436868"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SUPPORT ACTIVITIES</a:t>
            </a:r>
          </a:p>
        </p:txBody>
      </p:sp>
      <p:sp>
        <p:nvSpPr>
          <p:cNvPr id="20" name="TextBox 26">
            <a:extLst>
              <a:ext uri="{FF2B5EF4-FFF2-40B4-BE49-F238E27FC236}">
                <a16:creationId xmlns:a16="http://schemas.microsoft.com/office/drawing/2014/main" id="{C064C9E7-F8C6-78B4-B868-36A75CA7DEBA}"/>
              </a:ext>
            </a:extLst>
          </p:cNvPr>
          <p:cNvSpPr txBox="1"/>
          <p:nvPr/>
        </p:nvSpPr>
        <p:spPr>
          <a:xfrm rot="16200000">
            <a:off x="4141350" y="2924083"/>
            <a:ext cx="1422056"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PRIMARY ACTIVITIES</a:t>
            </a:r>
          </a:p>
        </p:txBody>
      </p:sp>
      <p:sp>
        <p:nvSpPr>
          <p:cNvPr id="21" name="TextBox 18">
            <a:extLst>
              <a:ext uri="{FF2B5EF4-FFF2-40B4-BE49-F238E27FC236}">
                <a16:creationId xmlns:a16="http://schemas.microsoft.com/office/drawing/2014/main" id="{883A822C-62B7-8EE3-464A-5C1E00703AB5}"/>
              </a:ext>
            </a:extLst>
          </p:cNvPr>
          <p:cNvSpPr txBox="1"/>
          <p:nvPr/>
        </p:nvSpPr>
        <p:spPr>
          <a:xfrm>
            <a:off x="5201005" y="3182041"/>
            <a:ext cx="802079"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INBOUND</a:t>
            </a:r>
          </a:p>
          <a:p>
            <a:pPr algn="ctr"/>
            <a:r>
              <a:rPr lang="en-GB" sz="1200" b="1" dirty="0">
                <a:solidFill>
                  <a:schemeClr val="bg1"/>
                </a:solidFill>
                <a:latin typeface="+mj-lt"/>
                <a:cs typeface="Poppins" pitchFamily="2" charset="77"/>
              </a:rPr>
              <a:t>LOGISTICS</a:t>
            </a:r>
          </a:p>
        </p:txBody>
      </p:sp>
      <p:sp>
        <p:nvSpPr>
          <p:cNvPr id="22" name="TextBox 19">
            <a:extLst>
              <a:ext uri="{FF2B5EF4-FFF2-40B4-BE49-F238E27FC236}">
                <a16:creationId xmlns:a16="http://schemas.microsoft.com/office/drawing/2014/main" id="{5E0BF195-6EF4-906F-CEBF-CBAA35AD738B}"/>
              </a:ext>
            </a:extLst>
          </p:cNvPr>
          <p:cNvSpPr txBox="1"/>
          <p:nvPr/>
        </p:nvSpPr>
        <p:spPr>
          <a:xfrm>
            <a:off x="6223756" y="3182040"/>
            <a:ext cx="962891"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OPERATIONS</a:t>
            </a:r>
          </a:p>
        </p:txBody>
      </p:sp>
      <p:sp>
        <p:nvSpPr>
          <p:cNvPr id="23" name="TextBox 20">
            <a:extLst>
              <a:ext uri="{FF2B5EF4-FFF2-40B4-BE49-F238E27FC236}">
                <a16:creationId xmlns:a16="http://schemas.microsoft.com/office/drawing/2014/main" id="{0507CED7-31E4-1B58-87FE-27404EB5F7F0}"/>
              </a:ext>
            </a:extLst>
          </p:cNvPr>
          <p:cNvSpPr txBox="1"/>
          <p:nvPr/>
        </p:nvSpPr>
        <p:spPr>
          <a:xfrm>
            <a:off x="7349164" y="3182041"/>
            <a:ext cx="917238"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OUTBOUND</a:t>
            </a:r>
          </a:p>
          <a:p>
            <a:pPr algn="ctr"/>
            <a:r>
              <a:rPr lang="en-GB" sz="1200" b="1" dirty="0">
                <a:solidFill>
                  <a:schemeClr val="bg1"/>
                </a:solidFill>
                <a:latin typeface="+mj-lt"/>
                <a:cs typeface="Poppins" pitchFamily="2" charset="77"/>
              </a:rPr>
              <a:t>LOGISTICS</a:t>
            </a:r>
          </a:p>
        </p:txBody>
      </p:sp>
      <p:sp>
        <p:nvSpPr>
          <p:cNvPr id="24" name="TextBox 21">
            <a:extLst>
              <a:ext uri="{FF2B5EF4-FFF2-40B4-BE49-F238E27FC236}">
                <a16:creationId xmlns:a16="http://schemas.microsoft.com/office/drawing/2014/main" id="{4BB2AF35-90E0-E8AA-2F96-698EF6AB2FDB}"/>
              </a:ext>
            </a:extLst>
          </p:cNvPr>
          <p:cNvSpPr txBox="1"/>
          <p:nvPr/>
        </p:nvSpPr>
        <p:spPr>
          <a:xfrm>
            <a:off x="8450049" y="3182041"/>
            <a:ext cx="930062"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MARKETING</a:t>
            </a:r>
          </a:p>
          <a:p>
            <a:pPr algn="ctr"/>
            <a:r>
              <a:rPr lang="en-GB" sz="1200" b="1" dirty="0">
                <a:solidFill>
                  <a:schemeClr val="bg1"/>
                </a:solidFill>
                <a:latin typeface="+mj-lt"/>
                <a:cs typeface="Poppins" pitchFamily="2" charset="77"/>
              </a:rPr>
              <a:t>AND SALES</a:t>
            </a:r>
          </a:p>
        </p:txBody>
      </p:sp>
      <p:sp>
        <p:nvSpPr>
          <p:cNvPr id="25" name="TextBox 22">
            <a:extLst>
              <a:ext uri="{FF2B5EF4-FFF2-40B4-BE49-F238E27FC236}">
                <a16:creationId xmlns:a16="http://schemas.microsoft.com/office/drawing/2014/main" id="{5E51C673-86CF-3AE7-3A97-26D952B87649}"/>
              </a:ext>
            </a:extLst>
          </p:cNvPr>
          <p:cNvSpPr txBox="1"/>
          <p:nvPr/>
        </p:nvSpPr>
        <p:spPr>
          <a:xfrm>
            <a:off x="9685382" y="3182041"/>
            <a:ext cx="679352"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SERVICE</a:t>
            </a:r>
          </a:p>
        </p:txBody>
      </p:sp>
      <p:sp>
        <p:nvSpPr>
          <p:cNvPr id="26" name="Freeform 223">
            <a:extLst>
              <a:ext uri="{FF2B5EF4-FFF2-40B4-BE49-F238E27FC236}">
                <a16:creationId xmlns:a16="http://schemas.microsoft.com/office/drawing/2014/main" id="{A12CB5A9-A64C-09A9-AD71-0092DFECA735}"/>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27" name="Freeform 233">
            <a:extLst>
              <a:ext uri="{FF2B5EF4-FFF2-40B4-BE49-F238E27FC236}">
                <a16:creationId xmlns:a16="http://schemas.microsoft.com/office/drawing/2014/main" id="{C9808D59-518B-99DB-D7D5-47F193F971A1}"/>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28" name="Freeform 236">
            <a:extLst>
              <a:ext uri="{FF2B5EF4-FFF2-40B4-BE49-F238E27FC236}">
                <a16:creationId xmlns:a16="http://schemas.microsoft.com/office/drawing/2014/main" id="{054FA699-5CA3-337F-79C8-9D5363F873A6}"/>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29" name="Freeform 242">
            <a:extLst>
              <a:ext uri="{FF2B5EF4-FFF2-40B4-BE49-F238E27FC236}">
                <a16:creationId xmlns:a16="http://schemas.microsoft.com/office/drawing/2014/main" id="{64DFD41A-2EDC-DD4E-0540-9A850E174D35}"/>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30" name="Freeform 245">
            <a:extLst>
              <a:ext uri="{FF2B5EF4-FFF2-40B4-BE49-F238E27FC236}">
                <a16:creationId xmlns:a16="http://schemas.microsoft.com/office/drawing/2014/main" id="{7405EDDB-5423-F0AA-7CB1-02C1342D9BA0}"/>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31" name="Left Arrow 33">
            <a:extLst>
              <a:ext uri="{FF2B5EF4-FFF2-40B4-BE49-F238E27FC236}">
                <a16:creationId xmlns:a16="http://schemas.microsoft.com/office/drawing/2014/main" id="{393D52A1-7224-5D37-694F-E024490AEE45}"/>
              </a:ext>
            </a:extLst>
          </p:cNvPr>
          <p:cNvSpPr/>
          <p:nvPr/>
        </p:nvSpPr>
        <p:spPr>
          <a:xfrm>
            <a:off x="5056693" y="5817070"/>
            <a:ext cx="1818259"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2" name="Right Arrow 34">
            <a:extLst>
              <a:ext uri="{FF2B5EF4-FFF2-40B4-BE49-F238E27FC236}">
                <a16:creationId xmlns:a16="http://schemas.microsoft.com/office/drawing/2014/main" id="{5218DFB3-D440-F415-1EB7-EFD06D8C353C}"/>
              </a:ext>
            </a:extLst>
          </p:cNvPr>
          <p:cNvSpPr/>
          <p:nvPr/>
        </p:nvSpPr>
        <p:spPr>
          <a:xfrm>
            <a:off x="8752153" y="5817070"/>
            <a:ext cx="1818259"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292368" y="4022958"/>
            <a:ext cx="3959463" cy="2123658"/>
          </a:xfrm>
          <a:prstGeom prst="rect">
            <a:avLst/>
          </a:prstGeom>
          <a:noFill/>
        </p:spPr>
        <p:txBody>
          <a:bodyPr wrap="square">
            <a:spAutoFit/>
          </a:bodyPr>
          <a:lstStyle/>
          <a:p>
            <a:r>
              <a:rPr lang="en-US" sz="1900" dirty="0">
                <a:solidFill>
                  <a:srgbClr val="595A59"/>
                </a:solidFill>
              </a:rPr>
              <a:t>The recent outbreak of Covid-19 has shown that a forward-looking, strategic direction can make or break a company. If the company is already on shaky ground, short-term revenue losses can be the final blow.</a:t>
            </a:r>
          </a:p>
          <a:p>
            <a:endParaRPr lang="en-US"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en-US" sz="1600" dirty="0">
                <a:solidFill>
                  <a:schemeClr val="bg1"/>
                </a:solidFill>
              </a:rPr>
              <a:t>Detect problems in the company infrastructure in time</a:t>
            </a:r>
            <a:endParaRPr lang="de-DE" sz="1600" dirty="0">
              <a:solidFill>
                <a:schemeClr val="bg1"/>
              </a:solidFill>
            </a:endParaRPr>
          </a:p>
        </p:txBody>
      </p:sp>
      <p:sp>
        <p:nvSpPr>
          <p:cNvPr id="35" name="Textfeld 34">
            <a:extLst>
              <a:ext uri="{FF2B5EF4-FFF2-40B4-BE49-F238E27FC236}">
                <a16:creationId xmlns:a16="http://schemas.microsoft.com/office/drawing/2014/main" id="{8B759AFD-F0C7-5979-B45C-188115E3C2D0}"/>
              </a:ext>
            </a:extLst>
          </p:cNvPr>
          <p:cNvSpPr txBox="1"/>
          <p:nvPr/>
        </p:nvSpPr>
        <p:spPr>
          <a:xfrm>
            <a:off x="303296" y="2128369"/>
            <a:ext cx="3964627" cy="1785104"/>
          </a:xfrm>
          <a:prstGeom prst="rect">
            <a:avLst/>
          </a:prstGeom>
          <a:noFill/>
        </p:spPr>
        <p:txBody>
          <a:bodyPr wrap="square">
            <a:spAutoFit/>
          </a:bodyPr>
          <a:lstStyle/>
          <a:p>
            <a:r>
              <a:rPr lang="en-US" sz="2200" b="1" dirty="0">
                <a:solidFill>
                  <a:srgbClr val="595A59"/>
                </a:solidFill>
              </a:rPr>
              <a:t>The causes of a crisis can lie in all areas of the company. As a rule, a crisis cannot be traced back to singular issues but to a multi-causal connection.</a:t>
            </a:r>
          </a:p>
        </p:txBody>
      </p:sp>
    </p:spTree>
    <p:extLst>
      <p:ext uri="{BB962C8B-B14F-4D97-AF65-F5344CB8AC3E}">
        <p14:creationId xmlns:p14="http://schemas.microsoft.com/office/powerpoint/2010/main" val="38361349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734715" y="145404"/>
            <a:ext cx="5085159" cy="582221"/>
          </a:xfrm>
        </p:spPr>
        <p:txBody>
          <a:bodyPr>
            <a:noAutofit/>
          </a:bodyPr>
          <a:lstStyle/>
          <a:p>
            <a:r>
              <a:rPr lang="en-US" sz="3000" b="1" dirty="0"/>
              <a:t>Prevent a Crisis in the Company Infrastructure at an Early Stage</a:t>
            </a:r>
          </a:p>
        </p:txBody>
      </p:sp>
      <p:pic>
        <p:nvPicPr>
          <p:cNvPr id="7" name="Bildplatzhalter 6" descr="Ein Bild, das Text, draußen, Weg, Straße enthält.&#10;&#10;Automatisch generierte Beschreibung">
            <a:extLst>
              <a:ext uri="{FF2B5EF4-FFF2-40B4-BE49-F238E27FC236}">
                <a16:creationId xmlns:a16="http://schemas.microsoft.com/office/drawing/2014/main" id="{7F31862E-1EBA-AF16-48C2-2013A296476E}"/>
              </a:ext>
            </a:extLst>
          </p:cNvPr>
          <p:cNvPicPr>
            <a:picLocks noGrp="1" noChangeAspect="1"/>
          </p:cNvPicPr>
          <p:nvPr>
            <p:ph type="pic" sz="quarter" idx="10"/>
          </p:nvPr>
        </p:nvPicPr>
        <p:blipFill rotWithShape="1">
          <a:blip r:embed="rId2"/>
          <a:srcRect t="11603" b="23039"/>
          <a:stretch/>
        </p:blipFill>
        <p:spPr>
          <a:xfrm>
            <a:off x="6392300" y="228600"/>
            <a:ext cx="5564883" cy="5447571"/>
          </a:xfrm>
        </p:spPr>
      </p:pic>
      <p:graphicFrame>
        <p:nvGraphicFramePr>
          <p:cNvPr id="6" name="Text Placeholder 2">
            <a:extLst>
              <a:ext uri="{FF2B5EF4-FFF2-40B4-BE49-F238E27FC236}">
                <a16:creationId xmlns:a16="http://schemas.microsoft.com/office/drawing/2014/main" id="{EE016E1C-50E7-5E53-6734-0DF970B0EBD2}"/>
              </a:ext>
            </a:extLst>
          </p:cNvPr>
          <p:cNvGraphicFramePr/>
          <p:nvPr>
            <p:extLst>
              <p:ext uri="{D42A27DB-BD31-4B8C-83A1-F6EECF244321}">
                <p14:modId xmlns:p14="http://schemas.microsoft.com/office/powerpoint/2010/main" val="2478989577"/>
              </p:ext>
            </p:extLst>
          </p:nvPr>
        </p:nvGraphicFramePr>
        <p:xfrm>
          <a:off x="439410" y="1632970"/>
          <a:ext cx="5360291" cy="44853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platzhalter 9">
            <a:extLst>
              <a:ext uri="{FF2B5EF4-FFF2-40B4-BE49-F238E27FC236}">
                <a16:creationId xmlns:a16="http://schemas.microsoft.com/office/drawing/2014/main" id="{353BA721-B5B1-01D8-4BFF-BFEEED83CF24}"/>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err="1">
                <a:solidFill>
                  <a:srgbClr val="595A59"/>
                </a:solidFill>
              </a:rPr>
              <a:t>Photo</a:t>
            </a:r>
            <a:r>
              <a:rPr lang="de-DE" sz="800" dirty="0">
                <a:solidFill>
                  <a:srgbClr val="595A59"/>
                </a:solidFill>
              </a:rPr>
              <a:t>: </a:t>
            </a:r>
            <a:r>
              <a:rPr lang="de-DE" sz="800" b="1" dirty="0">
                <a:solidFill>
                  <a:srgbClr val="595A59"/>
                </a:solidFill>
              </a:rPr>
              <a:t>Max Bender</a:t>
            </a:r>
            <a:endParaRPr lang="de-DE" sz="800" dirty="0">
              <a:solidFill>
                <a:srgbClr val="595A59"/>
              </a:solidFill>
            </a:endParaRPr>
          </a:p>
          <a:p>
            <a:endParaRPr lang="de-DE" sz="800" dirty="0"/>
          </a:p>
        </p:txBody>
      </p:sp>
    </p:spTree>
    <p:extLst>
      <p:ext uri="{BB962C8B-B14F-4D97-AF65-F5344CB8AC3E}">
        <p14:creationId xmlns:p14="http://schemas.microsoft.com/office/powerpoint/2010/main" val="10082634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err="1">
                <a:solidFill>
                  <a:schemeClr val="bg1"/>
                </a:solidFill>
              </a:rPr>
              <a:t>From</a:t>
            </a:r>
            <a:r>
              <a:rPr lang="de-DE" dirty="0">
                <a:solidFill>
                  <a:schemeClr val="bg1"/>
                </a:solidFill>
              </a:rPr>
              <a:t> Value Chain to Crisis Chain</a:t>
            </a:r>
          </a:p>
        </p:txBody>
      </p:sp>
      <p:sp>
        <p:nvSpPr>
          <p:cNvPr id="4" name="Rectangle 4">
            <a:extLst>
              <a:ext uri="{FF2B5EF4-FFF2-40B4-BE49-F238E27FC236}">
                <a16:creationId xmlns:a16="http://schemas.microsoft.com/office/drawing/2014/main" id="{4A7DE67F-7235-FDAC-533E-8CFB321A249C}"/>
              </a:ext>
            </a:extLst>
          </p:cNvPr>
          <p:cNvSpPr/>
          <p:nvPr/>
        </p:nvSpPr>
        <p:spPr>
          <a:xfrm>
            <a:off x="5056692" y="3947207"/>
            <a:ext cx="5515268" cy="427132"/>
          </a:xfrm>
          <a:prstGeom prst="rect">
            <a:avLst/>
          </a:prstGeom>
          <a:solidFill>
            <a:srgbClr val="79527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5" name="Rectangle 5">
            <a:extLst>
              <a:ext uri="{FF2B5EF4-FFF2-40B4-BE49-F238E27FC236}">
                <a16:creationId xmlns:a16="http://schemas.microsoft.com/office/drawing/2014/main" id="{11EAA1A2-83AB-8FEF-8624-7B4FB43CB245}"/>
              </a:ext>
            </a:extLst>
          </p:cNvPr>
          <p:cNvSpPr/>
          <p:nvPr/>
        </p:nvSpPr>
        <p:spPr>
          <a:xfrm>
            <a:off x="5056692" y="5272639"/>
            <a:ext cx="5515268" cy="427132"/>
          </a:xfrm>
          <a:prstGeom prst="rect">
            <a:avLst/>
          </a:prstGeom>
          <a:solidFill>
            <a:srgbClr val="C3A7C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 name="Rectangle 6">
            <a:extLst>
              <a:ext uri="{FF2B5EF4-FFF2-40B4-BE49-F238E27FC236}">
                <a16:creationId xmlns:a16="http://schemas.microsoft.com/office/drawing/2014/main" id="{E6A8DCDD-2C77-70A5-5E94-9891996BBA1E}"/>
              </a:ext>
            </a:extLst>
          </p:cNvPr>
          <p:cNvSpPr/>
          <p:nvPr/>
        </p:nvSpPr>
        <p:spPr>
          <a:xfrm>
            <a:off x="5056692" y="4830828"/>
            <a:ext cx="5515268" cy="427132"/>
          </a:xfrm>
          <a:prstGeom prst="rect">
            <a:avLst/>
          </a:prstGeom>
          <a:solidFill>
            <a:srgbClr val="AC87A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 name="Rectangle 7">
            <a:extLst>
              <a:ext uri="{FF2B5EF4-FFF2-40B4-BE49-F238E27FC236}">
                <a16:creationId xmlns:a16="http://schemas.microsoft.com/office/drawing/2014/main" id="{0326CC0E-F1E7-4345-5DE0-811B4149AE3F}"/>
              </a:ext>
            </a:extLst>
          </p:cNvPr>
          <p:cNvSpPr/>
          <p:nvPr/>
        </p:nvSpPr>
        <p:spPr>
          <a:xfrm>
            <a:off x="5056692" y="4389017"/>
            <a:ext cx="5515268" cy="427132"/>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 name="Triangle 8">
            <a:extLst>
              <a:ext uri="{FF2B5EF4-FFF2-40B4-BE49-F238E27FC236}">
                <a16:creationId xmlns:a16="http://schemas.microsoft.com/office/drawing/2014/main" id="{4E0C280B-6BC5-4B51-7122-C51A2ED1CE96}"/>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9" name="Rectangle 9">
            <a:extLst>
              <a:ext uri="{FF2B5EF4-FFF2-40B4-BE49-F238E27FC236}">
                <a16:creationId xmlns:a16="http://schemas.microsoft.com/office/drawing/2014/main" id="{1ADE22FA-026A-3F57-D937-C4E152D0AE67}"/>
              </a:ext>
            </a:extLst>
          </p:cNvPr>
          <p:cNvSpPr/>
          <p:nvPr/>
        </p:nvSpPr>
        <p:spPr>
          <a:xfrm>
            <a:off x="5056692" y="2192636"/>
            <a:ext cx="1090706" cy="1739893"/>
          </a:xfrm>
          <a:prstGeom prst="rect">
            <a:avLst/>
          </a:prstGeom>
          <a:solidFill>
            <a:srgbClr val="D2EEEA">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0" name="Rectangle 10">
            <a:extLst>
              <a:ext uri="{FF2B5EF4-FFF2-40B4-BE49-F238E27FC236}">
                <a16:creationId xmlns:a16="http://schemas.microsoft.com/office/drawing/2014/main" id="{B71DD800-58A9-2D6A-8785-C1E79CC002DE}"/>
              </a:ext>
            </a:extLst>
          </p:cNvPr>
          <p:cNvSpPr/>
          <p:nvPr/>
        </p:nvSpPr>
        <p:spPr>
          <a:xfrm>
            <a:off x="6159849" y="2192636"/>
            <a:ext cx="1090706" cy="1739893"/>
          </a:xfrm>
          <a:prstGeom prst="rect">
            <a:avLst/>
          </a:prstGeom>
          <a:solidFill>
            <a:srgbClr val="9ED4D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1" name="Rectangle 11">
            <a:extLst>
              <a:ext uri="{FF2B5EF4-FFF2-40B4-BE49-F238E27FC236}">
                <a16:creationId xmlns:a16="http://schemas.microsoft.com/office/drawing/2014/main" id="{68F1D004-5EF3-5A5C-4324-E1C998BD9F7B}"/>
              </a:ext>
            </a:extLst>
          </p:cNvPr>
          <p:cNvSpPr/>
          <p:nvPr/>
        </p:nvSpPr>
        <p:spPr>
          <a:xfrm>
            <a:off x="7263007" y="2192636"/>
            <a:ext cx="1090706" cy="1739893"/>
          </a:xfrm>
          <a:prstGeom prst="rect">
            <a:avLst/>
          </a:prstGeom>
          <a:solidFill>
            <a:srgbClr val="85D2C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2" name="Rectangle 12">
            <a:extLst>
              <a:ext uri="{FF2B5EF4-FFF2-40B4-BE49-F238E27FC236}">
                <a16:creationId xmlns:a16="http://schemas.microsoft.com/office/drawing/2014/main" id="{F25FC80F-3EAD-4F0F-4564-789263C7C72A}"/>
              </a:ext>
            </a:extLst>
          </p:cNvPr>
          <p:cNvSpPr/>
          <p:nvPr/>
        </p:nvSpPr>
        <p:spPr>
          <a:xfrm>
            <a:off x="8370778" y="2192636"/>
            <a:ext cx="1090706" cy="1739893"/>
          </a:xfrm>
          <a:prstGeom prst="rect">
            <a:avLst/>
          </a:prstGeom>
          <a:solidFill>
            <a:srgbClr val="9DC5C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3" name="Rectangle 13">
            <a:extLst>
              <a:ext uri="{FF2B5EF4-FFF2-40B4-BE49-F238E27FC236}">
                <a16:creationId xmlns:a16="http://schemas.microsoft.com/office/drawing/2014/main" id="{8F644917-E33C-0D52-F31F-48FD5D3581DE}"/>
              </a:ext>
            </a:extLst>
          </p:cNvPr>
          <p:cNvSpPr/>
          <p:nvPr/>
        </p:nvSpPr>
        <p:spPr>
          <a:xfrm flipH="1">
            <a:off x="9479704" y="2193478"/>
            <a:ext cx="1090706" cy="1739893"/>
          </a:xfrm>
          <a:prstGeom prst="rect">
            <a:avLst/>
          </a:prstGeom>
          <a:solidFill>
            <a:srgbClr val="7FB3B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4" name="TextBox 14">
            <a:extLst>
              <a:ext uri="{FF2B5EF4-FFF2-40B4-BE49-F238E27FC236}">
                <a16:creationId xmlns:a16="http://schemas.microsoft.com/office/drawing/2014/main" id="{6FE3EFA2-6424-6D26-359B-3A48CB2C7691}"/>
              </a:ext>
            </a:extLst>
          </p:cNvPr>
          <p:cNvSpPr txBox="1"/>
          <p:nvPr/>
        </p:nvSpPr>
        <p:spPr>
          <a:xfrm>
            <a:off x="7003046" y="4025694"/>
            <a:ext cx="162256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FIRM INFRASTRUCTURE</a:t>
            </a:r>
          </a:p>
        </p:txBody>
      </p:sp>
      <p:sp>
        <p:nvSpPr>
          <p:cNvPr id="15" name="TextBox 15">
            <a:extLst>
              <a:ext uri="{FF2B5EF4-FFF2-40B4-BE49-F238E27FC236}">
                <a16:creationId xmlns:a16="http://schemas.microsoft.com/office/drawing/2014/main" id="{9ED0B9DD-2B9E-98FB-7443-90C7C774F6ED}"/>
              </a:ext>
            </a:extLst>
          </p:cNvPr>
          <p:cNvSpPr txBox="1"/>
          <p:nvPr/>
        </p:nvSpPr>
        <p:spPr>
          <a:xfrm>
            <a:off x="6647438" y="4466176"/>
            <a:ext cx="233377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HUMAN RESOURCE MANAGEMENT</a:t>
            </a:r>
          </a:p>
        </p:txBody>
      </p:sp>
      <p:sp>
        <p:nvSpPr>
          <p:cNvPr id="16" name="TextBox 16">
            <a:extLst>
              <a:ext uri="{FF2B5EF4-FFF2-40B4-BE49-F238E27FC236}">
                <a16:creationId xmlns:a16="http://schemas.microsoft.com/office/drawing/2014/main" id="{8CA1C8E4-472E-9EAF-82AE-152A403BC568}"/>
              </a:ext>
            </a:extLst>
          </p:cNvPr>
          <p:cNvSpPr txBox="1"/>
          <p:nvPr/>
        </p:nvSpPr>
        <p:spPr>
          <a:xfrm>
            <a:off x="6822741" y="4907224"/>
            <a:ext cx="198317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TECHNOLOGY DEVELOPMENT</a:t>
            </a:r>
          </a:p>
        </p:txBody>
      </p:sp>
      <p:sp>
        <p:nvSpPr>
          <p:cNvPr id="17" name="TextBox 17">
            <a:extLst>
              <a:ext uri="{FF2B5EF4-FFF2-40B4-BE49-F238E27FC236}">
                <a16:creationId xmlns:a16="http://schemas.microsoft.com/office/drawing/2014/main" id="{7BE00EE1-DE6D-E008-CABB-DF0EE19B17FA}"/>
              </a:ext>
            </a:extLst>
          </p:cNvPr>
          <p:cNvSpPr txBox="1"/>
          <p:nvPr/>
        </p:nvSpPr>
        <p:spPr>
          <a:xfrm>
            <a:off x="7243433" y="5348363"/>
            <a:ext cx="114178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PROCUREMENT</a:t>
            </a:r>
          </a:p>
        </p:txBody>
      </p:sp>
      <p:sp>
        <p:nvSpPr>
          <p:cNvPr id="18" name="TextBox 23">
            <a:extLst>
              <a:ext uri="{FF2B5EF4-FFF2-40B4-BE49-F238E27FC236}">
                <a16:creationId xmlns:a16="http://schemas.microsoft.com/office/drawing/2014/main" id="{D14ED1A4-07DF-588E-7F79-B25A11A3DE0B}"/>
              </a:ext>
            </a:extLst>
          </p:cNvPr>
          <p:cNvSpPr txBox="1"/>
          <p:nvPr/>
        </p:nvSpPr>
        <p:spPr>
          <a:xfrm>
            <a:off x="10907204" y="3794030"/>
            <a:ext cx="556563"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CRISIS</a:t>
            </a:r>
          </a:p>
        </p:txBody>
      </p:sp>
      <p:sp>
        <p:nvSpPr>
          <p:cNvPr id="19" name="TextBox 25">
            <a:extLst>
              <a:ext uri="{FF2B5EF4-FFF2-40B4-BE49-F238E27FC236}">
                <a16:creationId xmlns:a16="http://schemas.microsoft.com/office/drawing/2014/main" id="{2BF63838-9221-97E6-5C02-77429C5FEFAC}"/>
              </a:ext>
            </a:extLst>
          </p:cNvPr>
          <p:cNvSpPr txBox="1"/>
          <p:nvPr/>
        </p:nvSpPr>
        <p:spPr>
          <a:xfrm>
            <a:off x="7095891" y="5764315"/>
            <a:ext cx="1436868"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SUPPORT ACTIVITIES</a:t>
            </a:r>
          </a:p>
        </p:txBody>
      </p:sp>
      <p:sp>
        <p:nvSpPr>
          <p:cNvPr id="20" name="TextBox 26">
            <a:extLst>
              <a:ext uri="{FF2B5EF4-FFF2-40B4-BE49-F238E27FC236}">
                <a16:creationId xmlns:a16="http://schemas.microsoft.com/office/drawing/2014/main" id="{C064C9E7-F8C6-78B4-B868-36A75CA7DEBA}"/>
              </a:ext>
            </a:extLst>
          </p:cNvPr>
          <p:cNvSpPr txBox="1"/>
          <p:nvPr/>
        </p:nvSpPr>
        <p:spPr>
          <a:xfrm rot="16200000">
            <a:off x="4141350" y="2924083"/>
            <a:ext cx="1422056"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PRIMARY ACTIVITIES</a:t>
            </a:r>
          </a:p>
        </p:txBody>
      </p:sp>
      <p:sp>
        <p:nvSpPr>
          <p:cNvPr id="21" name="TextBox 18">
            <a:extLst>
              <a:ext uri="{FF2B5EF4-FFF2-40B4-BE49-F238E27FC236}">
                <a16:creationId xmlns:a16="http://schemas.microsoft.com/office/drawing/2014/main" id="{883A822C-62B7-8EE3-464A-5C1E00703AB5}"/>
              </a:ext>
            </a:extLst>
          </p:cNvPr>
          <p:cNvSpPr txBox="1"/>
          <p:nvPr/>
        </p:nvSpPr>
        <p:spPr>
          <a:xfrm>
            <a:off x="5201005" y="3182041"/>
            <a:ext cx="802079"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INBOUND</a:t>
            </a:r>
          </a:p>
          <a:p>
            <a:pPr algn="ctr"/>
            <a:r>
              <a:rPr lang="en-GB" sz="1200" b="1" dirty="0">
                <a:solidFill>
                  <a:schemeClr val="bg1"/>
                </a:solidFill>
                <a:latin typeface="+mj-lt"/>
                <a:cs typeface="Poppins" pitchFamily="2" charset="77"/>
              </a:rPr>
              <a:t>LOGISTICS</a:t>
            </a:r>
          </a:p>
        </p:txBody>
      </p:sp>
      <p:sp>
        <p:nvSpPr>
          <p:cNvPr id="22" name="TextBox 19">
            <a:extLst>
              <a:ext uri="{FF2B5EF4-FFF2-40B4-BE49-F238E27FC236}">
                <a16:creationId xmlns:a16="http://schemas.microsoft.com/office/drawing/2014/main" id="{5E0BF195-6EF4-906F-CEBF-CBAA35AD738B}"/>
              </a:ext>
            </a:extLst>
          </p:cNvPr>
          <p:cNvSpPr txBox="1"/>
          <p:nvPr/>
        </p:nvSpPr>
        <p:spPr>
          <a:xfrm>
            <a:off x="6223756" y="3182040"/>
            <a:ext cx="962891"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OPERATIONS</a:t>
            </a:r>
          </a:p>
        </p:txBody>
      </p:sp>
      <p:sp>
        <p:nvSpPr>
          <p:cNvPr id="23" name="TextBox 20">
            <a:extLst>
              <a:ext uri="{FF2B5EF4-FFF2-40B4-BE49-F238E27FC236}">
                <a16:creationId xmlns:a16="http://schemas.microsoft.com/office/drawing/2014/main" id="{0507CED7-31E4-1B58-87FE-27404EB5F7F0}"/>
              </a:ext>
            </a:extLst>
          </p:cNvPr>
          <p:cNvSpPr txBox="1"/>
          <p:nvPr/>
        </p:nvSpPr>
        <p:spPr>
          <a:xfrm>
            <a:off x="7349164" y="3182041"/>
            <a:ext cx="917238"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OUTBOUND</a:t>
            </a:r>
          </a:p>
          <a:p>
            <a:pPr algn="ctr"/>
            <a:r>
              <a:rPr lang="en-GB" sz="1200" b="1" dirty="0">
                <a:solidFill>
                  <a:schemeClr val="bg1"/>
                </a:solidFill>
                <a:latin typeface="+mj-lt"/>
                <a:cs typeface="Poppins" pitchFamily="2" charset="77"/>
              </a:rPr>
              <a:t>LOGISTICS</a:t>
            </a:r>
          </a:p>
        </p:txBody>
      </p:sp>
      <p:sp>
        <p:nvSpPr>
          <p:cNvPr id="24" name="TextBox 21">
            <a:extLst>
              <a:ext uri="{FF2B5EF4-FFF2-40B4-BE49-F238E27FC236}">
                <a16:creationId xmlns:a16="http://schemas.microsoft.com/office/drawing/2014/main" id="{4BB2AF35-90E0-E8AA-2F96-698EF6AB2FDB}"/>
              </a:ext>
            </a:extLst>
          </p:cNvPr>
          <p:cNvSpPr txBox="1"/>
          <p:nvPr/>
        </p:nvSpPr>
        <p:spPr>
          <a:xfrm>
            <a:off x="8450049" y="3182041"/>
            <a:ext cx="930062"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MARKETING</a:t>
            </a:r>
          </a:p>
          <a:p>
            <a:pPr algn="ctr"/>
            <a:r>
              <a:rPr lang="en-GB" sz="1200" b="1" dirty="0">
                <a:solidFill>
                  <a:schemeClr val="bg1"/>
                </a:solidFill>
                <a:latin typeface="+mj-lt"/>
                <a:cs typeface="Poppins" pitchFamily="2" charset="77"/>
              </a:rPr>
              <a:t>AND SALES</a:t>
            </a:r>
          </a:p>
        </p:txBody>
      </p:sp>
      <p:sp>
        <p:nvSpPr>
          <p:cNvPr id="25" name="TextBox 22">
            <a:extLst>
              <a:ext uri="{FF2B5EF4-FFF2-40B4-BE49-F238E27FC236}">
                <a16:creationId xmlns:a16="http://schemas.microsoft.com/office/drawing/2014/main" id="{5E51C673-86CF-3AE7-3A97-26D952B87649}"/>
              </a:ext>
            </a:extLst>
          </p:cNvPr>
          <p:cNvSpPr txBox="1"/>
          <p:nvPr/>
        </p:nvSpPr>
        <p:spPr>
          <a:xfrm>
            <a:off x="9685382" y="3182041"/>
            <a:ext cx="679352"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SERVICE</a:t>
            </a:r>
          </a:p>
        </p:txBody>
      </p:sp>
      <p:sp>
        <p:nvSpPr>
          <p:cNvPr id="26" name="Freeform 223">
            <a:extLst>
              <a:ext uri="{FF2B5EF4-FFF2-40B4-BE49-F238E27FC236}">
                <a16:creationId xmlns:a16="http://schemas.microsoft.com/office/drawing/2014/main" id="{A12CB5A9-A64C-09A9-AD71-0092DFECA735}"/>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27" name="Freeform 233">
            <a:extLst>
              <a:ext uri="{FF2B5EF4-FFF2-40B4-BE49-F238E27FC236}">
                <a16:creationId xmlns:a16="http://schemas.microsoft.com/office/drawing/2014/main" id="{C9808D59-518B-99DB-D7D5-47F193F971A1}"/>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28" name="Freeform 236">
            <a:extLst>
              <a:ext uri="{FF2B5EF4-FFF2-40B4-BE49-F238E27FC236}">
                <a16:creationId xmlns:a16="http://schemas.microsoft.com/office/drawing/2014/main" id="{054FA699-5CA3-337F-79C8-9D5363F873A6}"/>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29" name="Freeform 242">
            <a:extLst>
              <a:ext uri="{FF2B5EF4-FFF2-40B4-BE49-F238E27FC236}">
                <a16:creationId xmlns:a16="http://schemas.microsoft.com/office/drawing/2014/main" id="{64DFD41A-2EDC-DD4E-0540-9A850E174D35}"/>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30" name="Freeform 245">
            <a:extLst>
              <a:ext uri="{FF2B5EF4-FFF2-40B4-BE49-F238E27FC236}">
                <a16:creationId xmlns:a16="http://schemas.microsoft.com/office/drawing/2014/main" id="{7405EDDB-5423-F0AA-7CB1-02C1342D9BA0}"/>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31" name="Left Arrow 33">
            <a:extLst>
              <a:ext uri="{FF2B5EF4-FFF2-40B4-BE49-F238E27FC236}">
                <a16:creationId xmlns:a16="http://schemas.microsoft.com/office/drawing/2014/main" id="{393D52A1-7224-5D37-694F-E024490AEE45}"/>
              </a:ext>
            </a:extLst>
          </p:cNvPr>
          <p:cNvSpPr/>
          <p:nvPr/>
        </p:nvSpPr>
        <p:spPr>
          <a:xfrm>
            <a:off x="5056693" y="5817070"/>
            <a:ext cx="1818259"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2" name="Right Arrow 34">
            <a:extLst>
              <a:ext uri="{FF2B5EF4-FFF2-40B4-BE49-F238E27FC236}">
                <a16:creationId xmlns:a16="http://schemas.microsoft.com/office/drawing/2014/main" id="{5218DFB3-D440-F415-1EB7-EFD06D8C353C}"/>
              </a:ext>
            </a:extLst>
          </p:cNvPr>
          <p:cNvSpPr/>
          <p:nvPr/>
        </p:nvSpPr>
        <p:spPr>
          <a:xfrm>
            <a:off x="8752153" y="5817070"/>
            <a:ext cx="1818259"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292368" y="4022958"/>
            <a:ext cx="3959463" cy="2416046"/>
          </a:xfrm>
          <a:prstGeom prst="rect">
            <a:avLst/>
          </a:prstGeom>
          <a:noFill/>
        </p:spPr>
        <p:txBody>
          <a:bodyPr wrap="square">
            <a:spAutoFit/>
          </a:bodyPr>
          <a:lstStyle/>
          <a:p>
            <a:r>
              <a:rPr lang="en-US" sz="1900" dirty="0">
                <a:solidFill>
                  <a:srgbClr val="595A59"/>
                </a:solidFill>
              </a:rPr>
              <a:t>Chaos at airports, cancelled flights and restaurants unable to operate at full capacity due to lack of staff: This shows the importance of smart human resource management in crises like Covid-19, otherwise you go from the frying pan into the fire.</a:t>
            </a:r>
          </a:p>
          <a:p>
            <a:endParaRPr lang="en-US"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en-US" sz="1600" dirty="0">
                <a:solidFill>
                  <a:schemeClr val="bg1"/>
                </a:solidFill>
              </a:rPr>
              <a:t>Detect problems in Human Resource Management in time</a:t>
            </a:r>
            <a:endParaRPr lang="de-DE" sz="1600" dirty="0">
              <a:solidFill>
                <a:schemeClr val="bg1"/>
              </a:solidFill>
            </a:endParaRPr>
          </a:p>
        </p:txBody>
      </p:sp>
      <p:sp>
        <p:nvSpPr>
          <p:cNvPr id="35" name="Textfeld 34">
            <a:extLst>
              <a:ext uri="{FF2B5EF4-FFF2-40B4-BE49-F238E27FC236}">
                <a16:creationId xmlns:a16="http://schemas.microsoft.com/office/drawing/2014/main" id="{8B759AFD-F0C7-5979-B45C-188115E3C2D0}"/>
              </a:ext>
            </a:extLst>
          </p:cNvPr>
          <p:cNvSpPr txBox="1"/>
          <p:nvPr/>
        </p:nvSpPr>
        <p:spPr>
          <a:xfrm>
            <a:off x="303296" y="2128369"/>
            <a:ext cx="3964627" cy="1785104"/>
          </a:xfrm>
          <a:prstGeom prst="rect">
            <a:avLst/>
          </a:prstGeom>
          <a:noFill/>
        </p:spPr>
        <p:txBody>
          <a:bodyPr wrap="square">
            <a:spAutoFit/>
          </a:bodyPr>
          <a:lstStyle/>
          <a:p>
            <a:r>
              <a:rPr lang="en-US" sz="2200" b="1" dirty="0">
                <a:solidFill>
                  <a:srgbClr val="595A59"/>
                </a:solidFill>
              </a:rPr>
              <a:t>The causes of a crisis can lie in all areas of the company. As a rule, a crisis cannot be traced back to singular issues but to a multi-causal connection.</a:t>
            </a:r>
          </a:p>
        </p:txBody>
      </p:sp>
    </p:spTree>
    <p:extLst>
      <p:ext uri="{BB962C8B-B14F-4D97-AF65-F5344CB8AC3E}">
        <p14:creationId xmlns:p14="http://schemas.microsoft.com/office/powerpoint/2010/main" val="37722792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platzhalter 33">
            <a:extLst>
              <a:ext uri="{FF2B5EF4-FFF2-40B4-BE49-F238E27FC236}">
                <a16:creationId xmlns:a16="http://schemas.microsoft.com/office/drawing/2014/main" id="{90E22E7C-FA7A-B07A-9AFF-7192A85B9446}"/>
              </a:ext>
            </a:extLst>
          </p:cNvPr>
          <p:cNvSpPr>
            <a:spLocks noGrp="1"/>
          </p:cNvSpPr>
          <p:nvPr>
            <p:ph type="body" sz="quarter" idx="18"/>
          </p:nvPr>
        </p:nvSpPr>
        <p:spPr>
          <a:xfrm>
            <a:off x="1708128" y="1177730"/>
            <a:ext cx="4716424" cy="1920533"/>
          </a:xfrm>
        </p:spPr>
        <p:txBody>
          <a:bodyPr>
            <a:normAutofit fontScale="92500" lnSpcReduction="20000"/>
          </a:bodyPr>
          <a:lstStyle/>
          <a:p>
            <a:r>
              <a:rPr lang="en-US" dirty="0"/>
              <a:t>A variety of indicators of crises in early phases can be identified from the HR department.  Employees usually have a very sensitive feeling about the company - even if they do not articulate it directly. Use this information for your analyses!</a:t>
            </a:r>
            <a:endParaRPr lang="de-DE" dirty="0"/>
          </a:p>
        </p:txBody>
      </p:sp>
      <p:sp>
        <p:nvSpPr>
          <p:cNvPr id="33" name="Textplatzhalter 32">
            <a:extLst>
              <a:ext uri="{FF2B5EF4-FFF2-40B4-BE49-F238E27FC236}">
                <a16:creationId xmlns:a16="http://schemas.microsoft.com/office/drawing/2014/main" id="{3111A1C8-A213-4A3B-F602-2D2F0929DE29}"/>
              </a:ext>
            </a:extLst>
          </p:cNvPr>
          <p:cNvSpPr>
            <a:spLocks noGrp="1"/>
          </p:cNvSpPr>
          <p:nvPr>
            <p:ph type="body" sz="quarter" idx="16"/>
          </p:nvPr>
        </p:nvSpPr>
        <p:spPr/>
        <p:txBody>
          <a:bodyPr>
            <a:normAutofit lnSpcReduction="10000"/>
          </a:bodyPr>
          <a:lstStyle/>
          <a:p>
            <a:r>
              <a:rPr lang="de-DE" dirty="0"/>
              <a:t>METRICS FROM HR</a:t>
            </a:r>
          </a:p>
        </p:txBody>
      </p:sp>
      <p:sp>
        <p:nvSpPr>
          <p:cNvPr id="4" name="Pentagon 29">
            <a:extLst>
              <a:ext uri="{FF2B5EF4-FFF2-40B4-BE49-F238E27FC236}">
                <a16:creationId xmlns:a16="http://schemas.microsoft.com/office/drawing/2014/main" id="{BE851E19-5CCC-4026-813D-53F94A3AC0E9}"/>
              </a:ext>
            </a:extLst>
          </p:cNvPr>
          <p:cNvSpPr/>
          <p:nvPr/>
        </p:nvSpPr>
        <p:spPr>
          <a:xfrm>
            <a:off x="4501275" y="3001839"/>
            <a:ext cx="7477218" cy="646730"/>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7">
            <a:extLst>
              <a:ext uri="{FF2B5EF4-FFF2-40B4-BE49-F238E27FC236}">
                <a16:creationId xmlns:a16="http://schemas.microsoft.com/office/drawing/2014/main" id="{77F44FBC-28A2-9319-6F27-4BA05F37D8A3}"/>
              </a:ext>
            </a:extLst>
          </p:cNvPr>
          <p:cNvSpPr txBox="1"/>
          <p:nvPr/>
        </p:nvSpPr>
        <p:spPr>
          <a:xfrm>
            <a:off x="4610232" y="3233433"/>
            <a:ext cx="1499278" cy="335989"/>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Sick Leave</a:t>
            </a:r>
          </a:p>
        </p:txBody>
      </p:sp>
      <p:sp>
        <p:nvSpPr>
          <p:cNvPr id="6" name="Subtitle 2">
            <a:extLst>
              <a:ext uri="{FF2B5EF4-FFF2-40B4-BE49-F238E27FC236}">
                <a16:creationId xmlns:a16="http://schemas.microsoft.com/office/drawing/2014/main" id="{60DDD896-B827-62E5-3AE7-9644C24366EC}"/>
              </a:ext>
            </a:extLst>
          </p:cNvPr>
          <p:cNvSpPr txBox="1">
            <a:spLocks/>
          </p:cNvSpPr>
          <p:nvPr/>
        </p:nvSpPr>
        <p:spPr>
          <a:xfrm>
            <a:off x="6988972" y="3166777"/>
            <a:ext cx="5156055"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Did the percentage of</a:t>
            </a:r>
            <a:br>
              <a:rPr lang="en-GB" sz="1800" dirty="0">
                <a:solidFill>
                  <a:schemeClr val="bg1"/>
                </a:solidFill>
                <a:latin typeface="+mn-lt"/>
                <a:ea typeface="Lato Light" panose="020F0502020204030203" pitchFamily="34" charset="0"/>
                <a:cs typeface="Mukta ExtraLight" panose="020B0000000000000000" pitchFamily="34" charset="77"/>
              </a:rPr>
            </a:br>
            <a:r>
              <a:rPr lang="en-GB" sz="1800" dirty="0">
                <a:solidFill>
                  <a:schemeClr val="bg1"/>
                </a:solidFill>
                <a:latin typeface="+mn-lt"/>
                <a:ea typeface="Lato Light" panose="020F0502020204030203" pitchFamily="34" charset="0"/>
                <a:cs typeface="Mukta ExtraLight" panose="020B0000000000000000" pitchFamily="34" charset="77"/>
              </a:rPr>
              <a:t>sick leaves change over time?</a:t>
            </a:r>
          </a:p>
        </p:txBody>
      </p:sp>
      <p:sp>
        <p:nvSpPr>
          <p:cNvPr id="7" name="Pentagon 32">
            <a:extLst>
              <a:ext uri="{FF2B5EF4-FFF2-40B4-BE49-F238E27FC236}">
                <a16:creationId xmlns:a16="http://schemas.microsoft.com/office/drawing/2014/main" id="{8050CEE8-4D97-3E6E-9C3E-1D085D8CACA4}"/>
              </a:ext>
            </a:extLst>
          </p:cNvPr>
          <p:cNvSpPr/>
          <p:nvPr/>
        </p:nvSpPr>
        <p:spPr>
          <a:xfrm>
            <a:off x="4501275" y="3805688"/>
            <a:ext cx="7477218" cy="646730"/>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BAF68E7-89D4-BB35-02B0-C5800D24B4DE}"/>
              </a:ext>
            </a:extLst>
          </p:cNvPr>
          <p:cNvSpPr txBox="1"/>
          <p:nvPr/>
        </p:nvSpPr>
        <p:spPr>
          <a:xfrm>
            <a:off x="4610232" y="3867678"/>
            <a:ext cx="2393480" cy="579646"/>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Time until positions</a:t>
            </a:r>
            <a:br>
              <a:rPr lang="en-GB" b="1" dirty="0">
                <a:solidFill>
                  <a:schemeClr val="bg1"/>
                </a:solidFill>
                <a:ea typeface="League Spartan" charset="0"/>
                <a:cs typeface="Poppins" pitchFamily="2" charset="77"/>
              </a:rPr>
            </a:br>
            <a:r>
              <a:rPr lang="en-GB" b="1" dirty="0">
                <a:solidFill>
                  <a:schemeClr val="bg1"/>
                </a:solidFill>
                <a:ea typeface="League Spartan" charset="0"/>
                <a:cs typeface="Poppins" pitchFamily="2" charset="77"/>
              </a:rPr>
              <a:t>can be re-staffed</a:t>
            </a:r>
          </a:p>
        </p:txBody>
      </p:sp>
      <p:sp>
        <p:nvSpPr>
          <p:cNvPr id="9" name="Subtitle 2">
            <a:extLst>
              <a:ext uri="{FF2B5EF4-FFF2-40B4-BE49-F238E27FC236}">
                <a16:creationId xmlns:a16="http://schemas.microsoft.com/office/drawing/2014/main" id="{93302AA8-80E9-93D0-E2A8-45DA9211CB64}"/>
              </a:ext>
            </a:extLst>
          </p:cNvPr>
          <p:cNvSpPr txBox="1">
            <a:spLocks/>
          </p:cNvSpPr>
          <p:nvPr/>
        </p:nvSpPr>
        <p:spPr>
          <a:xfrm>
            <a:off x="6988972" y="3956772"/>
            <a:ext cx="4592074"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Is it more difficult to re-staff positions or do you need to pay more to convince candidates?</a:t>
            </a:r>
          </a:p>
        </p:txBody>
      </p:sp>
      <p:sp>
        <p:nvSpPr>
          <p:cNvPr id="16" name="Pentagon 41">
            <a:extLst>
              <a:ext uri="{FF2B5EF4-FFF2-40B4-BE49-F238E27FC236}">
                <a16:creationId xmlns:a16="http://schemas.microsoft.com/office/drawing/2014/main" id="{9C239C26-2C92-2C89-5AFF-DFB1E71D6722}"/>
              </a:ext>
            </a:extLst>
          </p:cNvPr>
          <p:cNvSpPr/>
          <p:nvPr/>
        </p:nvSpPr>
        <p:spPr>
          <a:xfrm>
            <a:off x="4501275" y="4588643"/>
            <a:ext cx="7477218"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7">
            <a:extLst>
              <a:ext uri="{FF2B5EF4-FFF2-40B4-BE49-F238E27FC236}">
                <a16:creationId xmlns:a16="http://schemas.microsoft.com/office/drawing/2014/main" id="{481784DD-448B-1A31-78F4-EB46067AF8A5}"/>
              </a:ext>
            </a:extLst>
          </p:cNvPr>
          <p:cNvSpPr txBox="1"/>
          <p:nvPr/>
        </p:nvSpPr>
        <p:spPr>
          <a:xfrm>
            <a:off x="4610232" y="4679853"/>
            <a:ext cx="1714516" cy="579646"/>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Initiative </a:t>
            </a:r>
            <a:br>
              <a:rPr lang="en-GB" b="1" dirty="0">
                <a:solidFill>
                  <a:schemeClr val="bg1"/>
                </a:solidFill>
                <a:ea typeface="League Spartan" charset="0"/>
                <a:cs typeface="Poppins" pitchFamily="2" charset="77"/>
              </a:rPr>
            </a:br>
            <a:r>
              <a:rPr lang="en-GB" b="1" dirty="0">
                <a:solidFill>
                  <a:schemeClr val="bg1"/>
                </a:solidFill>
                <a:ea typeface="League Spartan" charset="0"/>
                <a:cs typeface="Poppins" pitchFamily="2" charset="77"/>
              </a:rPr>
              <a:t>Applications</a:t>
            </a:r>
          </a:p>
        </p:txBody>
      </p:sp>
      <p:sp>
        <p:nvSpPr>
          <p:cNvPr id="18" name="Subtitle 2">
            <a:extLst>
              <a:ext uri="{FF2B5EF4-FFF2-40B4-BE49-F238E27FC236}">
                <a16:creationId xmlns:a16="http://schemas.microsoft.com/office/drawing/2014/main" id="{C1CADB1C-320E-4803-54DA-FD015407A13A}"/>
              </a:ext>
            </a:extLst>
          </p:cNvPr>
          <p:cNvSpPr txBox="1">
            <a:spLocks/>
          </p:cNvSpPr>
          <p:nvPr/>
        </p:nvSpPr>
        <p:spPr>
          <a:xfrm>
            <a:off x="6988972" y="4876291"/>
            <a:ext cx="5482950"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Do less people send you initiative applications?</a:t>
            </a:r>
          </a:p>
        </p:txBody>
      </p:sp>
      <p:sp>
        <p:nvSpPr>
          <p:cNvPr id="19" name="Pentagon 2">
            <a:extLst>
              <a:ext uri="{FF2B5EF4-FFF2-40B4-BE49-F238E27FC236}">
                <a16:creationId xmlns:a16="http://schemas.microsoft.com/office/drawing/2014/main" id="{6585F910-5410-EEBC-9836-24B46295F2E1}"/>
              </a:ext>
            </a:extLst>
          </p:cNvPr>
          <p:cNvSpPr/>
          <p:nvPr/>
        </p:nvSpPr>
        <p:spPr>
          <a:xfrm>
            <a:off x="4501275" y="5394668"/>
            <a:ext cx="7477218"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7">
            <a:extLst>
              <a:ext uri="{FF2B5EF4-FFF2-40B4-BE49-F238E27FC236}">
                <a16:creationId xmlns:a16="http://schemas.microsoft.com/office/drawing/2014/main" id="{48CDA02A-BBD0-F1B5-AE9A-7BC46714DF65}"/>
              </a:ext>
            </a:extLst>
          </p:cNvPr>
          <p:cNvSpPr txBox="1"/>
          <p:nvPr/>
        </p:nvSpPr>
        <p:spPr>
          <a:xfrm>
            <a:off x="4610232" y="5488508"/>
            <a:ext cx="1878290" cy="579646"/>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Online Ratings </a:t>
            </a:r>
            <a:br>
              <a:rPr lang="en-GB" b="1" dirty="0">
                <a:solidFill>
                  <a:schemeClr val="bg1"/>
                </a:solidFill>
                <a:ea typeface="League Spartan" charset="0"/>
                <a:cs typeface="Poppins" pitchFamily="2" charset="77"/>
              </a:rPr>
            </a:br>
            <a:r>
              <a:rPr lang="en-GB" b="1">
                <a:solidFill>
                  <a:schemeClr val="bg1"/>
                </a:solidFill>
                <a:ea typeface="League Spartan" charset="0"/>
                <a:cs typeface="Poppins" pitchFamily="2" charset="77"/>
              </a:rPr>
              <a:t>as Employer</a:t>
            </a:r>
            <a:endParaRPr lang="en-GB" b="1" dirty="0">
              <a:solidFill>
                <a:schemeClr val="bg1"/>
              </a:solidFill>
              <a:ea typeface="League Spartan" charset="0"/>
              <a:cs typeface="Poppins" pitchFamily="2" charset="77"/>
            </a:endParaRPr>
          </a:p>
        </p:txBody>
      </p:sp>
      <p:sp>
        <p:nvSpPr>
          <p:cNvPr id="21" name="Subtitle 2">
            <a:extLst>
              <a:ext uri="{FF2B5EF4-FFF2-40B4-BE49-F238E27FC236}">
                <a16:creationId xmlns:a16="http://schemas.microsoft.com/office/drawing/2014/main" id="{10EBFE17-916F-ECC2-A60C-2B388E0A1976}"/>
              </a:ext>
            </a:extLst>
          </p:cNvPr>
          <p:cNvSpPr txBox="1">
            <a:spLocks/>
          </p:cNvSpPr>
          <p:nvPr/>
        </p:nvSpPr>
        <p:spPr>
          <a:xfrm>
            <a:off x="6988972" y="5532711"/>
            <a:ext cx="4283539"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Do you track online platforms for ratings of employers?</a:t>
            </a:r>
          </a:p>
        </p:txBody>
      </p:sp>
      <p:sp>
        <p:nvSpPr>
          <p:cNvPr id="25" name="Pentagon 8">
            <a:extLst>
              <a:ext uri="{FF2B5EF4-FFF2-40B4-BE49-F238E27FC236}">
                <a16:creationId xmlns:a16="http://schemas.microsoft.com/office/drawing/2014/main" id="{9EEF9576-3439-B645-E17B-2A5FDC65395E}"/>
              </a:ext>
            </a:extLst>
          </p:cNvPr>
          <p:cNvSpPr/>
          <p:nvPr/>
        </p:nvSpPr>
        <p:spPr>
          <a:xfrm>
            <a:off x="4501275" y="6183719"/>
            <a:ext cx="7426928" cy="646730"/>
          </a:xfrm>
          <a:prstGeom prst="homePlat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7">
            <a:extLst>
              <a:ext uri="{FF2B5EF4-FFF2-40B4-BE49-F238E27FC236}">
                <a16:creationId xmlns:a16="http://schemas.microsoft.com/office/drawing/2014/main" id="{D232B5EB-528A-AB6F-C6C3-990E6CBC0C5F}"/>
              </a:ext>
            </a:extLst>
          </p:cNvPr>
          <p:cNvSpPr txBox="1"/>
          <p:nvPr/>
        </p:nvSpPr>
        <p:spPr>
          <a:xfrm>
            <a:off x="4559942" y="6274929"/>
            <a:ext cx="1714516" cy="579646"/>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Feedback</a:t>
            </a:r>
            <a:br>
              <a:rPr lang="en-GB" b="1" dirty="0">
                <a:solidFill>
                  <a:schemeClr val="bg1"/>
                </a:solidFill>
                <a:ea typeface="League Spartan" charset="0"/>
                <a:cs typeface="Poppins" pitchFamily="2" charset="77"/>
              </a:rPr>
            </a:br>
            <a:r>
              <a:rPr lang="en-GB" b="1" dirty="0">
                <a:solidFill>
                  <a:schemeClr val="bg1"/>
                </a:solidFill>
                <a:ea typeface="League Spartan" charset="0"/>
                <a:cs typeface="Poppins" pitchFamily="2" charset="77"/>
              </a:rPr>
              <a:t>Culture</a:t>
            </a:r>
          </a:p>
        </p:txBody>
      </p:sp>
      <p:sp>
        <p:nvSpPr>
          <p:cNvPr id="27" name="Subtitle 2">
            <a:extLst>
              <a:ext uri="{FF2B5EF4-FFF2-40B4-BE49-F238E27FC236}">
                <a16:creationId xmlns:a16="http://schemas.microsoft.com/office/drawing/2014/main" id="{857D233F-23A5-9406-E92F-67E1BE81BA31}"/>
              </a:ext>
            </a:extLst>
          </p:cNvPr>
          <p:cNvSpPr txBox="1">
            <a:spLocks/>
          </p:cNvSpPr>
          <p:nvPr/>
        </p:nvSpPr>
        <p:spPr>
          <a:xfrm>
            <a:off x="6938682" y="6323450"/>
            <a:ext cx="4642364"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Do you have a constructive, open company culture? Did mood and motivation change?</a:t>
            </a:r>
          </a:p>
        </p:txBody>
      </p:sp>
      <p:cxnSp>
        <p:nvCxnSpPr>
          <p:cNvPr id="28" name="Straight Connector 12">
            <a:extLst>
              <a:ext uri="{FF2B5EF4-FFF2-40B4-BE49-F238E27FC236}">
                <a16:creationId xmlns:a16="http://schemas.microsoft.com/office/drawing/2014/main" id="{A7380DC8-774B-4AF7-8BD5-E07C78F5309F}"/>
              </a:ext>
            </a:extLst>
          </p:cNvPr>
          <p:cNvCxnSpPr>
            <a:cxnSpLocks/>
          </p:cNvCxnSpPr>
          <p:nvPr/>
        </p:nvCxnSpPr>
        <p:spPr>
          <a:xfrm>
            <a:off x="6850813" y="2969851"/>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28322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632736" y="226679"/>
            <a:ext cx="5360291" cy="582221"/>
          </a:xfrm>
        </p:spPr>
        <p:txBody>
          <a:bodyPr>
            <a:noAutofit/>
          </a:bodyPr>
          <a:lstStyle/>
          <a:p>
            <a:r>
              <a:rPr lang="en-US" sz="2900" b="1" dirty="0"/>
              <a:t>Prevent a Crisis in Human Resource Management at an Early Stage</a:t>
            </a:r>
          </a:p>
        </p:txBody>
      </p:sp>
      <p:pic>
        <p:nvPicPr>
          <p:cNvPr id="13" name="Bildplatzhalter 12" descr="Ein Bild, das Himmel, draußen, Strand, Silhouette enthält.&#10;&#10;Automatisch generierte Beschreibung">
            <a:extLst>
              <a:ext uri="{FF2B5EF4-FFF2-40B4-BE49-F238E27FC236}">
                <a16:creationId xmlns:a16="http://schemas.microsoft.com/office/drawing/2014/main" id="{481E9E15-A1B0-E15E-6C87-6C1B9920362B}"/>
              </a:ext>
            </a:extLst>
          </p:cNvPr>
          <p:cNvPicPr>
            <a:picLocks noGrp="1" noChangeAspect="1"/>
          </p:cNvPicPr>
          <p:nvPr>
            <p:ph type="pic" sz="quarter" idx="10"/>
          </p:nvPr>
        </p:nvPicPr>
        <p:blipFill rotWithShape="1">
          <a:blip r:embed="rId2">
            <a:alphaModFix amt="85000"/>
          </a:blip>
          <a:srcRect l="2366" r="29550"/>
          <a:stretch/>
        </p:blipFill>
        <p:spPr>
          <a:xfrm>
            <a:off x="6392300" y="228600"/>
            <a:ext cx="5564883" cy="5447571"/>
          </a:xfrm>
        </p:spPr>
      </p:pic>
      <p:graphicFrame>
        <p:nvGraphicFramePr>
          <p:cNvPr id="7" name="Text Placeholder 2">
            <a:extLst>
              <a:ext uri="{FF2B5EF4-FFF2-40B4-BE49-F238E27FC236}">
                <a16:creationId xmlns:a16="http://schemas.microsoft.com/office/drawing/2014/main" id="{0D67A993-9E6C-E5BF-BDE3-9CFFE9F61020}"/>
              </a:ext>
            </a:extLst>
          </p:cNvPr>
          <p:cNvGraphicFramePr/>
          <p:nvPr>
            <p:extLst>
              <p:ext uri="{D42A27DB-BD31-4B8C-83A1-F6EECF244321}">
                <p14:modId xmlns:p14="http://schemas.microsoft.com/office/powerpoint/2010/main" val="2956368997"/>
              </p:ext>
            </p:extLst>
          </p:nvPr>
        </p:nvGraphicFramePr>
        <p:xfrm>
          <a:off x="357604" y="1448176"/>
          <a:ext cx="5360291" cy="44853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 Placeholder 1">
            <a:extLst>
              <a:ext uri="{FF2B5EF4-FFF2-40B4-BE49-F238E27FC236}">
                <a16:creationId xmlns:a16="http://schemas.microsoft.com/office/drawing/2014/main" id="{34A8D885-7A66-2B76-DDEE-918B9CE02437}"/>
              </a:ext>
            </a:extLst>
          </p:cNvPr>
          <p:cNvSpPr txBox="1">
            <a:spLocks/>
          </p:cNvSpPr>
          <p:nvPr/>
        </p:nvSpPr>
        <p:spPr>
          <a:xfrm>
            <a:off x="198870" y="6281714"/>
            <a:ext cx="6193430" cy="582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solidFill>
                  <a:srgbClr val="595A59"/>
                </a:solidFill>
              </a:rPr>
              <a:t>For more on dealing with human resources in crises, </a:t>
            </a:r>
            <a:br>
              <a:rPr lang="en-US" sz="1600" dirty="0">
                <a:solidFill>
                  <a:srgbClr val="595A59"/>
                </a:solidFill>
              </a:rPr>
            </a:br>
            <a:r>
              <a:rPr lang="en-US" sz="1600" dirty="0">
                <a:solidFill>
                  <a:srgbClr val="595A59"/>
                </a:solidFill>
              </a:rPr>
              <a:t>please see Module 5.</a:t>
            </a:r>
          </a:p>
        </p:txBody>
      </p:sp>
      <p:sp>
        <p:nvSpPr>
          <p:cNvPr id="14" name="Textplatzhalter 9">
            <a:extLst>
              <a:ext uri="{FF2B5EF4-FFF2-40B4-BE49-F238E27FC236}">
                <a16:creationId xmlns:a16="http://schemas.microsoft.com/office/drawing/2014/main" id="{462FC403-F58D-A6CD-C52A-83E19AF41E00}"/>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err="1">
                <a:solidFill>
                  <a:srgbClr val="595A59"/>
                </a:solidFill>
              </a:rPr>
              <a:t>Photo</a:t>
            </a:r>
            <a:r>
              <a:rPr lang="de-DE" sz="800" dirty="0">
                <a:solidFill>
                  <a:srgbClr val="595A59"/>
                </a:solidFill>
              </a:rPr>
              <a:t>: </a:t>
            </a:r>
            <a:r>
              <a:rPr lang="de-DE" sz="800" b="1" dirty="0">
                <a:solidFill>
                  <a:srgbClr val="595A59"/>
                </a:solidFill>
              </a:rPr>
              <a:t>Belle Co</a:t>
            </a:r>
            <a:endParaRPr lang="de-DE" sz="800" dirty="0">
              <a:solidFill>
                <a:srgbClr val="595A59"/>
              </a:solidFill>
            </a:endParaRPr>
          </a:p>
          <a:p>
            <a:endParaRPr lang="de-DE" sz="800" dirty="0"/>
          </a:p>
        </p:txBody>
      </p:sp>
    </p:spTree>
    <p:extLst>
      <p:ext uri="{BB962C8B-B14F-4D97-AF65-F5344CB8AC3E}">
        <p14:creationId xmlns:p14="http://schemas.microsoft.com/office/powerpoint/2010/main" val="2673096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err="1">
                <a:solidFill>
                  <a:schemeClr val="bg1"/>
                </a:solidFill>
              </a:rPr>
              <a:t>From</a:t>
            </a:r>
            <a:r>
              <a:rPr lang="de-DE" dirty="0">
                <a:solidFill>
                  <a:schemeClr val="bg1"/>
                </a:solidFill>
              </a:rPr>
              <a:t> Value Chain to Crisis Chain</a:t>
            </a:r>
          </a:p>
        </p:txBody>
      </p:sp>
      <p:sp>
        <p:nvSpPr>
          <p:cNvPr id="4" name="Rectangle 4">
            <a:extLst>
              <a:ext uri="{FF2B5EF4-FFF2-40B4-BE49-F238E27FC236}">
                <a16:creationId xmlns:a16="http://schemas.microsoft.com/office/drawing/2014/main" id="{4A7DE67F-7235-FDAC-533E-8CFB321A249C}"/>
              </a:ext>
            </a:extLst>
          </p:cNvPr>
          <p:cNvSpPr/>
          <p:nvPr/>
        </p:nvSpPr>
        <p:spPr>
          <a:xfrm>
            <a:off x="5056692" y="3947207"/>
            <a:ext cx="5515268" cy="427132"/>
          </a:xfrm>
          <a:prstGeom prst="rect">
            <a:avLst/>
          </a:prstGeom>
          <a:solidFill>
            <a:srgbClr val="79527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5" name="Rectangle 5">
            <a:extLst>
              <a:ext uri="{FF2B5EF4-FFF2-40B4-BE49-F238E27FC236}">
                <a16:creationId xmlns:a16="http://schemas.microsoft.com/office/drawing/2014/main" id="{11EAA1A2-83AB-8FEF-8624-7B4FB43CB245}"/>
              </a:ext>
            </a:extLst>
          </p:cNvPr>
          <p:cNvSpPr/>
          <p:nvPr/>
        </p:nvSpPr>
        <p:spPr>
          <a:xfrm>
            <a:off x="5056692" y="5272639"/>
            <a:ext cx="5515268" cy="427132"/>
          </a:xfrm>
          <a:prstGeom prst="rect">
            <a:avLst/>
          </a:prstGeom>
          <a:solidFill>
            <a:srgbClr val="C3A7C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 name="Rectangle 6">
            <a:extLst>
              <a:ext uri="{FF2B5EF4-FFF2-40B4-BE49-F238E27FC236}">
                <a16:creationId xmlns:a16="http://schemas.microsoft.com/office/drawing/2014/main" id="{E6A8DCDD-2C77-70A5-5E94-9891996BBA1E}"/>
              </a:ext>
            </a:extLst>
          </p:cNvPr>
          <p:cNvSpPr/>
          <p:nvPr/>
        </p:nvSpPr>
        <p:spPr>
          <a:xfrm>
            <a:off x="5056692" y="4830828"/>
            <a:ext cx="5515268" cy="427132"/>
          </a:xfrm>
          <a:prstGeom prst="rect">
            <a:avLst/>
          </a:prstGeom>
          <a:solidFill>
            <a:srgbClr val="AC87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 name="Rectangle 7">
            <a:extLst>
              <a:ext uri="{FF2B5EF4-FFF2-40B4-BE49-F238E27FC236}">
                <a16:creationId xmlns:a16="http://schemas.microsoft.com/office/drawing/2014/main" id="{0326CC0E-F1E7-4345-5DE0-811B4149AE3F}"/>
              </a:ext>
            </a:extLst>
          </p:cNvPr>
          <p:cNvSpPr/>
          <p:nvPr/>
        </p:nvSpPr>
        <p:spPr>
          <a:xfrm>
            <a:off x="5056692" y="4389017"/>
            <a:ext cx="5515268" cy="427132"/>
          </a:xfrm>
          <a:prstGeom prst="rect">
            <a:avLst/>
          </a:prstGeom>
          <a:solidFill>
            <a:srgbClr val="91639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 name="Triangle 8">
            <a:extLst>
              <a:ext uri="{FF2B5EF4-FFF2-40B4-BE49-F238E27FC236}">
                <a16:creationId xmlns:a16="http://schemas.microsoft.com/office/drawing/2014/main" id="{4E0C280B-6BC5-4B51-7122-C51A2ED1CE96}"/>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9" name="Rectangle 9">
            <a:extLst>
              <a:ext uri="{FF2B5EF4-FFF2-40B4-BE49-F238E27FC236}">
                <a16:creationId xmlns:a16="http://schemas.microsoft.com/office/drawing/2014/main" id="{1ADE22FA-026A-3F57-D937-C4E152D0AE67}"/>
              </a:ext>
            </a:extLst>
          </p:cNvPr>
          <p:cNvSpPr/>
          <p:nvPr/>
        </p:nvSpPr>
        <p:spPr>
          <a:xfrm>
            <a:off x="5056692" y="2192636"/>
            <a:ext cx="1090706" cy="1739893"/>
          </a:xfrm>
          <a:prstGeom prst="rect">
            <a:avLst/>
          </a:prstGeom>
          <a:solidFill>
            <a:srgbClr val="D2EEEA">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0" name="Rectangle 10">
            <a:extLst>
              <a:ext uri="{FF2B5EF4-FFF2-40B4-BE49-F238E27FC236}">
                <a16:creationId xmlns:a16="http://schemas.microsoft.com/office/drawing/2014/main" id="{B71DD800-58A9-2D6A-8785-C1E79CC002DE}"/>
              </a:ext>
            </a:extLst>
          </p:cNvPr>
          <p:cNvSpPr/>
          <p:nvPr/>
        </p:nvSpPr>
        <p:spPr>
          <a:xfrm>
            <a:off x="6159849" y="2192636"/>
            <a:ext cx="1090706" cy="1739893"/>
          </a:xfrm>
          <a:prstGeom prst="rect">
            <a:avLst/>
          </a:prstGeom>
          <a:solidFill>
            <a:srgbClr val="9ED4D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1" name="Rectangle 11">
            <a:extLst>
              <a:ext uri="{FF2B5EF4-FFF2-40B4-BE49-F238E27FC236}">
                <a16:creationId xmlns:a16="http://schemas.microsoft.com/office/drawing/2014/main" id="{68F1D004-5EF3-5A5C-4324-E1C998BD9F7B}"/>
              </a:ext>
            </a:extLst>
          </p:cNvPr>
          <p:cNvSpPr/>
          <p:nvPr/>
        </p:nvSpPr>
        <p:spPr>
          <a:xfrm>
            <a:off x="7263007" y="2192636"/>
            <a:ext cx="1090706" cy="1739893"/>
          </a:xfrm>
          <a:prstGeom prst="rect">
            <a:avLst/>
          </a:prstGeom>
          <a:solidFill>
            <a:srgbClr val="85D2C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2" name="Rectangle 12">
            <a:extLst>
              <a:ext uri="{FF2B5EF4-FFF2-40B4-BE49-F238E27FC236}">
                <a16:creationId xmlns:a16="http://schemas.microsoft.com/office/drawing/2014/main" id="{F25FC80F-3EAD-4F0F-4564-789263C7C72A}"/>
              </a:ext>
            </a:extLst>
          </p:cNvPr>
          <p:cNvSpPr/>
          <p:nvPr/>
        </p:nvSpPr>
        <p:spPr>
          <a:xfrm>
            <a:off x="8370778" y="2192636"/>
            <a:ext cx="1090706" cy="1739893"/>
          </a:xfrm>
          <a:prstGeom prst="rect">
            <a:avLst/>
          </a:prstGeom>
          <a:solidFill>
            <a:srgbClr val="9DC5C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3" name="Rectangle 13">
            <a:extLst>
              <a:ext uri="{FF2B5EF4-FFF2-40B4-BE49-F238E27FC236}">
                <a16:creationId xmlns:a16="http://schemas.microsoft.com/office/drawing/2014/main" id="{8F644917-E33C-0D52-F31F-48FD5D3581DE}"/>
              </a:ext>
            </a:extLst>
          </p:cNvPr>
          <p:cNvSpPr/>
          <p:nvPr/>
        </p:nvSpPr>
        <p:spPr>
          <a:xfrm flipH="1">
            <a:off x="9479704" y="2193478"/>
            <a:ext cx="1090706" cy="1739893"/>
          </a:xfrm>
          <a:prstGeom prst="rect">
            <a:avLst/>
          </a:prstGeom>
          <a:solidFill>
            <a:srgbClr val="7FB3B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4" name="TextBox 14">
            <a:extLst>
              <a:ext uri="{FF2B5EF4-FFF2-40B4-BE49-F238E27FC236}">
                <a16:creationId xmlns:a16="http://schemas.microsoft.com/office/drawing/2014/main" id="{6FE3EFA2-6424-6D26-359B-3A48CB2C7691}"/>
              </a:ext>
            </a:extLst>
          </p:cNvPr>
          <p:cNvSpPr txBox="1"/>
          <p:nvPr/>
        </p:nvSpPr>
        <p:spPr>
          <a:xfrm>
            <a:off x="7003046" y="4025694"/>
            <a:ext cx="162256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FIRM INFRASTRUCTURE</a:t>
            </a:r>
          </a:p>
        </p:txBody>
      </p:sp>
      <p:sp>
        <p:nvSpPr>
          <p:cNvPr id="15" name="TextBox 15">
            <a:extLst>
              <a:ext uri="{FF2B5EF4-FFF2-40B4-BE49-F238E27FC236}">
                <a16:creationId xmlns:a16="http://schemas.microsoft.com/office/drawing/2014/main" id="{9ED0B9DD-2B9E-98FB-7443-90C7C774F6ED}"/>
              </a:ext>
            </a:extLst>
          </p:cNvPr>
          <p:cNvSpPr txBox="1"/>
          <p:nvPr/>
        </p:nvSpPr>
        <p:spPr>
          <a:xfrm>
            <a:off x="6647438" y="4466176"/>
            <a:ext cx="233377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HUMAN RESOURCE MANAGEMENT</a:t>
            </a:r>
          </a:p>
        </p:txBody>
      </p:sp>
      <p:sp>
        <p:nvSpPr>
          <p:cNvPr id="16" name="TextBox 16">
            <a:extLst>
              <a:ext uri="{FF2B5EF4-FFF2-40B4-BE49-F238E27FC236}">
                <a16:creationId xmlns:a16="http://schemas.microsoft.com/office/drawing/2014/main" id="{8CA1C8E4-472E-9EAF-82AE-152A403BC568}"/>
              </a:ext>
            </a:extLst>
          </p:cNvPr>
          <p:cNvSpPr txBox="1"/>
          <p:nvPr/>
        </p:nvSpPr>
        <p:spPr>
          <a:xfrm>
            <a:off x="6822741" y="4907224"/>
            <a:ext cx="198317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TECHNOLOGY DEVELOPMENT</a:t>
            </a:r>
          </a:p>
        </p:txBody>
      </p:sp>
      <p:sp>
        <p:nvSpPr>
          <p:cNvPr id="17" name="TextBox 17">
            <a:extLst>
              <a:ext uri="{FF2B5EF4-FFF2-40B4-BE49-F238E27FC236}">
                <a16:creationId xmlns:a16="http://schemas.microsoft.com/office/drawing/2014/main" id="{7BE00EE1-DE6D-E008-CABB-DF0EE19B17FA}"/>
              </a:ext>
            </a:extLst>
          </p:cNvPr>
          <p:cNvSpPr txBox="1"/>
          <p:nvPr/>
        </p:nvSpPr>
        <p:spPr>
          <a:xfrm>
            <a:off x="7243433" y="5348363"/>
            <a:ext cx="114178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PROCUREMENT</a:t>
            </a:r>
          </a:p>
        </p:txBody>
      </p:sp>
      <p:sp>
        <p:nvSpPr>
          <p:cNvPr id="18" name="TextBox 23">
            <a:extLst>
              <a:ext uri="{FF2B5EF4-FFF2-40B4-BE49-F238E27FC236}">
                <a16:creationId xmlns:a16="http://schemas.microsoft.com/office/drawing/2014/main" id="{D14ED1A4-07DF-588E-7F79-B25A11A3DE0B}"/>
              </a:ext>
            </a:extLst>
          </p:cNvPr>
          <p:cNvSpPr txBox="1"/>
          <p:nvPr/>
        </p:nvSpPr>
        <p:spPr>
          <a:xfrm>
            <a:off x="10907204" y="3794030"/>
            <a:ext cx="556563"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CRISIS</a:t>
            </a:r>
          </a:p>
        </p:txBody>
      </p:sp>
      <p:sp>
        <p:nvSpPr>
          <p:cNvPr id="19" name="TextBox 25">
            <a:extLst>
              <a:ext uri="{FF2B5EF4-FFF2-40B4-BE49-F238E27FC236}">
                <a16:creationId xmlns:a16="http://schemas.microsoft.com/office/drawing/2014/main" id="{2BF63838-9221-97E6-5C02-77429C5FEFAC}"/>
              </a:ext>
            </a:extLst>
          </p:cNvPr>
          <p:cNvSpPr txBox="1"/>
          <p:nvPr/>
        </p:nvSpPr>
        <p:spPr>
          <a:xfrm>
            <a:off x="7095891" y="5764315"/>
            <a:ext cx="1436868"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SUPPORT ACTIVITIES</a:t>
            </a:r>
          </a:p>
        </p:txBody>
      </p:sp>
      <p:sp>
        <p:nvSpPr>
          <p:cNvPr id="20" name="TextBox 26">
            <a:extLst>
              <a:ext uri="{FF2B5EF4-FFF2-40B4-BE49-F238E27FC236}">
                <a16:creationId xmlns:a16="http://schemas.microsoft.com/office/drawing/2014/main" id="{C064C9E7-F8C6-78B4-B868-36A75CA7DEBA}"/>
              </a:ext>
            </a:extLst>
          </p:cNvPr>
          <p:cNvSpPr txBox="1"/>
          <p:nvPr/>
        </p:nvSpPr>
        <p:spPr>
          <a:xfrm rot="16200000">
            <a:off x="4141350" y="2924083"/>
            <a:ext cx="1422056"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PRIMARY ACTIVITIES</a:t>
            </a:r>
          </a:p>
        </p:txBody>
      </p:sp>
      <p:sp>
        <p:nvSpPr>
          <p:cNvPr id="21" name="TextBox 18">
            <a:extLst>
              <a:ext uri="{FF2B5EF4-FFF2-40B4-BE49-F238E27FC236}">
                <a16:creationId xmlns:a16="http://schemas.microsoft.com/office/drawing/2014/main" id="{883A822C-62B7-8EE3-464A-5C1E00703AB5}"/>
              </a:ext>
            </a:extLst>
          </p:cNvPr>
          <p:cNvSpPr txBox="1"/>
          <p:nvPr/>
        </p:nvSpPr>
        <p:spPr>
          <a:xfrm>
            <a:off x="5201005" y="3182041"/>
            <a:ext cx="802079"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INBOUND</a:t>
            </a:r>
          </a:p>
          <a:p>
            <a:pPr algn="ctr"/>
            <a:r>
              <a:rPr lang="en-GB" sz="1200" b="1" dirty="0">
                <a:solidFill>
                  <a:schemeClr val="bg1"/>
                </a:solidFill>
                <a:latin typeface="+mj-lt"/>
                <a:cs typeface="Poppins" pitchFamily="2" charset="77"/>
              </a:rPr>
              <a:t>LOGISTICS</a:t>
            </a:r>
          </a:p>
        </p:txBody>
      </p:sp>
      <p:sp>
        <p:nvSpPr>
          <p:cNvPr id="22" name="TextBox 19">
            <a:extLst>
              <a:ext uri="{FF2B5EF4-FFF2-40B4-BE49-F238E27FC236}">
                <a16:creationId xmlns:a16="http://schemas.microsoft.com/office/drawing/2014/main" id="{5E0BF195-6EF4-906F-CEBF-CBAA35AD738B}"/>
              </a:ext>
            </a:extLst>
          </p:cNvPr>
          <p:cNvSpPr txBox="1"/>
          <p:nvPr/>
        </p:nvSpPr>
        <p:spPr>
          <a:xfrm>
            <a:off x="6223756" y="3182040"/>
            <a:ext cx="962891"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OPERATIONS</a:t>
            </a:r>
          </a:p>
        </p:txBody>
      </p:sp>
      <p:sp>
        <p:nvSpPr>
          <p:cNvPr id="23" name="TextBox 20">
            <a:extLst>
              <a:ext uri="{FF2B5EF4-FFF2-40B4-BE49-F238E27FC236}">
                <a16:creationId xmlns:a16="http://schemas.microsoft.com/office/drawing/2014/main" id="{0507CED7-31E4-1B58-87FE-27404EB5F7F0}"/>
              </a:ext>
            </a:extLst>
          </p:cNvPr>
          <p:cNvSpPr txBox="1"/>
          <p:nvPr/>
        </p:nvSpPr>
        <p:spPr>
          <a:xfrm>
            <a:off x="7349164" y="3182041"/>
            <a:ext cx="917238"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OUTBOUND</a:t>
            </a:r>
          </a:p>
          <a:p>
            <a:pPr algn="ctr"/>
            <a:r>
              <a:rPr lang="en-GB" sz="1200" b="1" dirty="0">
                <a:solidFill>
                  <a:schemeClr val="bg1"/>
                </a:solidFill>
                <a:latin typeface="+mj-lt"/>
                <a:cs typeface="Poppins" pitchFamily="2" charset="77"/>
              </a:rPr>
              <a:t>LOGISTICS</a:t>
            </a:r>
          </a:p>
        </p:txBody>
      </p:sp>
      <p:sp>
        <p:nvSpPr>
          <p:cNvPr id="24" name="TextBox 21">
            <a:extLst>
              <a:ext uri="{FF2B5EF4-FFF2-40B4-BE49-F238E27FC236}">
                <a16:creationId xmlns:a16="http://schemas.microsoft.com/office/drawing/2014/main" id="{4BB2AF35-90E0-E8AA-2F96-698EF6AB2FDB}"/>
              </a:ext>
            </a:extLst>
          </p:cNvPr>
          <p:cNvSpPr txBox="1"/>
          <p:nvPr/>
        </p:nvSpPr>
        <p:spPr>
          <a:xfrm>
            <a:off x="8450049" y="3182041"/>
            <a:ext cx="930062"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MARKETING</a:t>
            </a:r>
          </a:p>
          <a:p>
            <a:pPr algn="ctr"/>
            <a:r>
              <a:rPr lang="en-GB" sz="1200" b="1" dirty="0">
                <a:solidFill>
                  <a:schemeClr val="bg1"/>
                </a:solidFill>
                <a:latin typeface="+mj-lt"/>
                <a:cs typeface="Poppins" pitchFamily="2" charset="77"/>
              </a:rPr>
              <a:t>AND SALES</a:t>
            </a:r>
          </a:p>
        </p:txBody>
      </p:sp>
      <p:sp>
        <p:nvSpPr>
          <p:cNvPr id="25" name="TextBox 22">
            <a:extLst>
              <a:ext uri="{FF2B5EF4-FFF2-40B4-BE49-F238E27FC236}">
                <a16:creationId xmlns:a16="http://schemas.microsoft.com/office/drawing/2014/main" id="{5E51C673-86CF-3AE7-3A97-26D952B87649}"/>
              </a:ext>
            </a:extLst>
          </p:cNvPr>
          <p:cNvSpPr txBox="1"/>
          <p:nvPr/>
        </p:nvSpPr>
        <p:spPr>
          <a:xfrm>
            <a:off x="9685382" y="3182041"/>
            <a:ext cx="679352"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SERVICE</a:t>
            </a:r>
          </a:p>
        </p:txBody>
      </p:sp>
      <p:sp>
        <p:nvSpPr>
          <p:cNvPr id="26" name="Freeform 223">
            <a:extLst>
              <a:ext uri="{FF2B5EF4-FFF2-40B4-BE49-F238E27FC236}">
                <a16:creationId xmlns:a16="http://schemas.microsoft.com/office/drawing/2014/main" id="{A12CB5A9-A64C-09A9-AD71-0092DFECA735}"/>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27" name="Freeform 233">
            <a:extLst>
              <a:ext uri="{FF2B5EF4-FFF2-40B4-BE49-F238E27FC236}">
                <a16:creationId xmlns:a16="http://schemas.microsoft.com/office/drawing/2014/main" id="{C9808D59-518B-99DB-D7D5-47F193F971A1}"/>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28" name="Freeform 236">
            <a:extLst>
              <a:ext uri="{FF2B5EF4-FFF2-40B4-BE49-F238E27FC236}">
                <a16:creationId xmlns:a16="http://schemas.microsoft.com/office/drawing/2014/main" id="{054FA699-5CA3-337F-79C8-9D5363F873A6}"/>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29" name="Freeform 242">
            <a:extLst>
              <a:ext uri="{FF2B5EF4-FFF2-40B4-BE49-F238E27FC236}">
                <a16:creationId xmlns:a16="http://schemas.microsoft.com/office/drawing/2014/main" id="{64DFD41A-2EDC-DD4E-0540-9A850E174D35}"/>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30" name="Freeform 245">
            <a:extLst>
              <a:ext uri="{FF2B5EF4-FFF2-40B4-BE49-F238E27FC236}">
                <a16:creationId xmlns:a16="http://schemas.microsoft.com/office/drawing/2014/main" id="{7405EDDB-5423-F0AA-7CB1-02C1342D9BA0}"/>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31" name="Left Arrow 33">
            <a:extLst>
              <a:ext uri="{FF2B5EF4-FFF2-40B4-BE49-F238E27FC236}">
                <a16:creationId xmlns:a16="http://schemas.microsoft.com/office/drawing/2014/main" id="{393D52A1-7224-5D37-694F-E024490AEE45}"/>
              </a:ext>
            </a:extLst>
          </p:cNvPr>
          <p:cNvSpPr/>
          <p:nvPr/>
        </p:nvSpPr>
        <p:spPr>
          <a:xfrm>
            <a:off x="5056693" y="5817070"/>
            <a:ext cx="1818259"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2" name="Right Arrow 34">
            <a:extLst>
              <a:ext uri="{FF2B5EF4-FFF2-40B4-BE49-F238E27FC236}">
                <a16:creationId xmlns:a16="http://schemas.microsoft.com/office/drawing/2014/main" id="{5218DFB3-D440-F415-1EB7-EFD06D8C353C}"/>
              </a:ext>
            </a:extLst>
          </p:cNvPr>
          <p:cNvSpPr/>
          <p:nvPr/>
        </p:nvSpPr>
        <p:spPr>
          <a:xfrm>
            <a:off x="8752153" y="5817070"/>
            <a:ext cx="1818259"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323576" y="3812879"/>
            <a:ext cx="3959463" cy="2585323"/>
          </a:xfrm>
          <a:prstGeom prst="rect">
            <a:avLst/>
          </a:prstGeom>
          <a:noFill/>
        </p:spPr>
        <p:txBody>
          <a:bodyPr wrap="square">
            <a:spAutoFit/>
          </a:bodyPr>
          <a:lstStyle/>
          <a:p>
            <a:r>
              <a:rPr lang="en-US" sz="1600" dirty="0">
                <a:solidFill>
                  <a:srgbClr val="595A59"/>
                </a:solidFill>
              </a:rPr>
              <a:t>Innovation pays off: Hotels that had data management systems were able to control many activities (such as planning and billing) from their home offices during the Covid-19 crisis. Cancellation processes can be recorded digitally more efficiently and ensure better planning. Smart measurement and control of electricity and water consumption can provide cost savings in times of energy crisis.</a:t>
            </a:r>
          </a:p>
          <a:p>
            <a:endParaRPr lang="en-US"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en-US" sz="1600" dirty="0">
                <a:solidFill>
                  <a:schemeClr val="bg1"/>
                </a:solidFill>
              </a:rPr>
              <a:t>Detect problems in Technology Development in time</a:t>
            </a:r>
            <a:endParaRPr lang="de-DE" sz="1600" dirty="0">
              <a:solidFill>
                <a:schemeClr val="bg1"/>
              </a:solidFill>
            </a:endParaRPr>
          </a:p>
        </p:txBody>
      </p:sp>
      <p:sp>
        <p:nvSpPr>
          <p:cNvPr id="35" name="Textfeld 34">
            <a:extLst>
              <a:ext uri="{FF2B5EF4-FFF2-40B4-BE49-F238E27FC236}">
                <a16:creationId xmlns:a16="http://schemas.microsoft.com/office/drawing/2014/main" id="{8B759AFD-F0C7-5979-B45C-188115E3C2D0}"/>
              </a:ext>
            </a:extLst>
          </p:cNvPr>
          <p:cNvSpPr txBox="1"/>
          <p:nvPr/>
        </p:nvSpPr>
        <p:spPr>
          <a:xfrm>
            <a:off x="303296" y="2128369"/>
            <a:ext cx="3964627" cy="1785104"/>
          </a:xfrm>
          <a:prstGeom prst="rect">
            <a:avLst/>
          </a:prstGeom>
          <a:noFill/>
        </p:spPr>
        <p:txBody>
          <a:bodyPr wrap="square">
            <a:spAutoFit/>
          </a:bodyPr>
          <a:lstStyle/>
          <a:p>
            <a:r>
              <a:rPr lang="en-US" sz="2200" b="1" dirty="0">
                <a:solidFill>
                  <a:srgbClr val="595A59"/>
                </a:solidFill>
              </a:rPr>
              <a:t>The causes of a crisis can lie in all areas of the company. As a rule, a crisis cannot be traced back to singular issues but to a multi-causal connection.</a:t>
            </a:r>
          </a:p>
        </p:txBody>
      </p:sp>
    </p:spTree>
    <p:extLst>
      <p:ext uri="{BB962C8B-B14F-4D97-AF65-F5344CB8AC3E}">
        <p14:creationId xmlns:p14="http://schemas.microsoft.com/office/powerpoint/2010/main" val="11524123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platzhalter 33">
            <a:extLst>
              <a:ext uri="{FF2B5EF4-FFF2-40B4-BE49-F238E27FC236}">
                <a16:creationId xmlns:a16="http://schemas.microsoft.com/office/drawing/2014/main" id="{90E22E7C-FA7A-B07A-9AFF-7192A85B9446}"/>
              </a:ext>
            </a:extLst>
          </p:cNvPr>
          <p:cNvSpPr>
            <a:spLocks noGrp="1"/>
          </p:cNvSpPr>
          <p:nvPr>
            <p:ph type="body" sz="quarter" idx="18"/>
          </p:nvPr>
        </p:nvSpPr>
        <p:spPr>
          <a:xfrm>
            <a:off x="1694758" y="1999217"/>
            <a:ext cx="4716424" cy="1920533"/>
          </a:xfrm>
        </p:spPr>
        <p:txBody>
          <a:bodyPr>
            <a:normAutofit fontScale="92500" lnSpcReduction="20000"/>
          </a:bodyPr>
          <a:lstStyle/>
          <a:p>
            <a:r>
              <a:rPr lang="en-US" dirty="0"/>
              <a:t>The person or team responsible for developing innovations is essential for the sustainable success of the company. Therefore, it is particularly important to keep an eye on their performance. Possible ways to monitor R&amp;D activities are…</a:t>
            </a:r>
            <a:endParaRPr lang="de-DE" dirty="0"/>
          </a:p>
        </p:txBody>
      </p:sp>
      <p:sp>
        <p:nvSpPr>
          <p:cNvPr id="33" name="Textplatzhalter 32">
            <a:extLst>
              <a:ext uri="{FF2B5EF4-FFF2-40B4-BE49-F238E27FC236}">
                <a16:creationId xmlns:a16="http://schemas.microsoft.com/office/drawing/2014/main" id="{3111A1C8-A213-4A3B-F602-2D2F0929DE29}"/>
              </a:ext>
            </a:extLst>
          </p:cNvPr>
          <p:cNvSpPr>
            <a:spLocks noGrp="1"/>
          </p:cNvSpPr>
          <p:nvPr>
            <p:ph type="body" sz="quarter" idx="16"/>
          </p:nvPr>
        </p:nvSpPr>
        <p:spPr>
          <a:xfrm>
            <a:off x="1602377" y="165214"/>
            <a:ext cx="5220059" cy="1172698"/>
          </a:xfrm>
        </p:spPr>
        <p:txBody>
          <a:bodyPr>
            <a:noAutofit/>
          </a:bodyPr>
          <a:lstStyle/>
          <a:p>
            <a:r>
              <a:rPr lang="de-DE" dirty="0"/>
              <a:t>METRICS FROM RESEARCH &amp; DEVELOPMENT (INNOVATION)</a:t>
            </a:r>
          </a:p>
        </p:txBody>
      </p:sp>
      <p:sp>
        <p:nvSpPr>
          <p:cNvPr id="4" name="Pentagon 29">
            <a:extLst>
              <a:ext uri="{FF2B5EF4-FFF2-40B4-BE49-F238E27FC236}">
                <a16:creationId xmlns:a16="http://schemas.microsoft.com/office/drawing/2014/main" id="{BE851E19-5CCC-4026-813D-53F94A3AC0E9}"/>
              </a:ext>
            </a:extLst>
          </p:cNvPr>
          <p:cNvSpPr/>
          <p:nvPr/>
        </p:nvSpPr>
        <p:spPr>
          <a:xfrm>
            <a:off x="6822437" y="3001839"/>
            <a:ext cx="5156056" cy="646730"/>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2">
            <a:extLst>
              <a:ext uri="{FF2B5EF4-FFF2-40B4-BE49-F238E27FC236}">
                <a16:creationId xmlns:a16="http://schemas.microsoft.com/office/drawing/2014/main" id="{60DDD896-B827-62E5-3AE7-9644C24366EC}"/>
              </a:ext>
            </a:extLst>
          </p:cNvPr>
          <p:cNvSpPr txBox="1">
            <a:spLocks/>
          </p:cNvSpPr>
          <p:nvPr/>
        </p:nvSpPr>
        <p:spPr>
          <a:xfrm>
            <a:off x="6988972" y="3166777"/>
            <a:ext cx="5156055"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kumimoji="0" lang="en-GB" sz="1800" b="1" i="0" u="none" strike="noStrike" kern="1200" cap="none" spc="0" normalizeH="0" baseline="0" noProof="0" dirty="0">
                <a:ln>
                  <a:noFill/>
                </a:ln>
                <a:solidFill>
                  <a:schemeClr val="bg1"/>
                </a:solidFill>
                <a:effectLst/>
                <a:uLnTx/>
                <a:uFillTx/>
                <a:latin typeface="Calibri Light" panose="020F0302020204030204"/>
                <a:ea typeface="League Spartan" charset="0"/>
                <a:cs typeface="Poppins" pitchFamily="2" charset="77"/>
              </a:rPr>
              <a:t>Time needed to prepare Innovations</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7" name="Pentagon 32">
            <a:extLst>
              <a:ext uri="{FF2B5EF4-FFF2-40B4-BE49-F238E27FC236}">
                <a16:creationId xmlns:a16="http://schemas.microsoft.com/office/drawing/2014/main" id="{8050CEE8-4D97-3E6E-9C3E-1D085D8CACA4}"/>
              </a:ext>
            </a:extLst>
          </p:cNvPr>
          <p:cNvSpPr/>
          <p:nvPr/>
        </p:nvSpPr>
        <p:spPr>
          <a:xfrm>
            <a:off x="6822437" y="3805688"/>
            <a:ext cx="5156056" cy="646730"/>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title 2">
            <a:extLst>
              <a:ext uri="{FF2B5EF4-FFF2-40B4-BE49-F238E27FC236}">
                <a16:creationId xmlns:a16="http://schemas.microsoft.com/office/drawing/2014/main" id="{93302AA8-80E9-93D0-E2A8-45DA9211CB64}"/>
              </a:ext>
            </a:extLst>
          </p:cNvPr>
          <p:cNvSpPr txBox="1">
            <a:spLocks/>
          </p:cNvSpPr>
          <p:nvPr/>
        </p:nvSpPr>
        <p:spPr>
          <a:xfrm>
            <a:off x="6988972" y="3996810"/>
            <a:ext cx="4592074"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US" sz="1800" dirty="0">
                <a:solidFill>
                  <a:schemeClr val="bg1"/>
                </a:solidFill>
                <a:latin typeface="+mn-lt"/>
                <a:ea typeface="Lato Light" panose="020F0502020204030203" pitchFamily="34" charset="0"/>
                <a:cs typeface="Mukta ExtraLight" panose="020B0000000000000000" pitchFamily="34" charset="77"/>
              </a:rPr>
              <a:t>Invested in R&amp;D per € of Sales</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16" name="Pentagon 41">
            <a:extLst>
              <a:ext uri="{FF2B5EF4-FFF2-40B4-BE49-F238E27FC236}">
                <a16:creationId xmlns:a16="http://schemas.microsoft.com/office/drawing/2014/main" id="{9C239C26-2C92-2C89-5AFF-DFB1E71D6722}"/>
              </a:ext>
            </a:extLst>
          </p:cNvPr>
          <p:cNvSpPr/>
          <p:nvPr/>
        </p:nvSpPr>
        <p:spPr>
          <a:xfrm>
            <a:off x="6822437" y="4588643"/>
            <a:ext cx="5156056"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ubtitle 2">
            <a:extLst>
              <a:ext uri="{FF2B5EF4-FFF2-40B4-BE49-F238E27FC236}">
                <a16:creationId xmlns:a16="http://schemas.microsoft.com/office/drawing/2014/main" id="{C1CADB1C-320E-4803-54DA-FD015407A13A}"/>
              </a:ext>
            </a:extLst>
          </p:cNvPr>
          <p:cNvSpPr txBox="1">
            <a:spLocks/>
          </p:cNvSpPr>
          <p:nvPr/>
        </p:nvSpPr>
        <p:spPr>
          <a:xfrm>
            <a:off x="6988972" y="4826844"/>
            <a:ext cx="5482950"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US" sz="1800" dirty="0">
                <a:solidFill>
                  <a:schemeClr val="bg1"/>
                </a:solidFill>
                <a:latin typeface="+mn-lt"/>
                <a:ea typeface="Lato Light" panose="020F0502020204030203" pitchFamily="34" charset="0"/>
                <a:cs typeface="Mukta ExtraLight" panose="020B0000000000000000" pitchFamily="34" charset="77"/>
              </a:rPr>
              <a:t>Number of new Products/Services </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19" name="Pentagon 2">
            <a:extLst>
              <a:ext uri="{FF2B5EF4-FFF2-40B4-BE49-F238E27FC236}">
                <a16:creationId xmlns:a16="http://schemas.microsoft.com/office/drawing/2014/main" id="{6585F910-5410-EEBC-9836-24B46295F2E1}"/>
              </a:ext>
            </a:extLst>
          </p:cNvPr>
          <p:cNvSpPr/>
          <p:nvPr/>
        </p:nvSpPr>
        <p:spPr>
          <a:xfrm>
            <a:off x="6822437" y="5394668"/>
            <a:ext cx="5156056"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2">
            <a:extLst>
              <a:ext uri="{FF2B5EF4-FFF2-40B4-BE49-F238E27FC236}">
                <a16:creationId xmlns:a16="http://schemas.microsoft.com/office/drawing/2014/main" id="{10EBFE17-916F-ECC2-A60C-2B388E0A1976}"/>
              </a:ext>
            </a:extLst>
          </p:cNvPr>
          <p:cNvSpPr txBox="1">
            <a:spLocks/>
          </p:cNvSpPr>
          <p:nvPr/>
        </p:nvSpPr>
        <p:spPr>
          <a:xfrm>
            <a:off x="6946588" y="5434138"/>
            <a:ext cx="4676841" cy="58927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240"/>
              </a:lnSpc>
              <a:defRPr/>
            </a:pPr>
            <a:r>
              <a:rPr lang="en-GB" sz="1800" dirty="0">
                <a:solidFill>
                  <a:schemeClr val="bg1"/>
                </a:solidFill>
                <a:latin typeface="+mn-lt"/>
                <a:ea typeface="League Spartan" charset="0"/>
                <a:cs typeface="Poppins" pitchFamily="2" charset="77"/>
              </a:rPr>
              <a:t>Number of Product/Services Development Products in Pipeline</a:t>
            </a:r>
          </a:p>
        </p:txBody>
      </p:sp>
      <p:sp>
        <p:nvSpPr>
          <p:cNvPr id="25" name="Pentagon 8">
            <a:extLst>
              <a:ext uri="{FF2B5EF4-FFF2-40B4-BE49-F238E27FC236}">
                <a16:creationId xmlns:a16="http://schemas.microsoft.com/office/drawing/2014/main" id="{9EEF9576-3439-B645-E17B-2A5FDC65395E}"/>
              </a:ext>
            </a:extLst>
          </p:cNvPr>
          <p:cNvSpPr/>
          <p:nvPr/>
        </p:nvSpPr>
        <p:spPr>
          <a:xfrm>
            <a:off x="6822437" y="6183719"/>
            <a:ext cx="5105766" cy="646730"/>
          </a:xfrm>
          <a:prstGeom prst="homePlat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ubtitle 2">
            <a:extLst>
              <a:ext uri="{FF2B5EF4-FFF2-40B4-BE49-F238E27FC236}">
                <a16:creationId xmlns:a16="http://schemas.microsoft.com/office/drawing/2014/main" id="{857D233F-23A5-9406-E92F-67E1BE81BA31}"/>
              </a:ext>
            </a:extLst>
          </p:cNvPr>
          <p:cNvSpPr txBox="1">
            <a:spLocks/>
          </p:cNvSpPr>
          <p:nvPr/>
        </p:nvSpPr>
        <p:spPr>
          <a:xfrm>
            <a:off x="6938682" y="6323450"/>
            <a:ext cx="4642364"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US" sz="1800" dirty="0">
                <a:solidFill>
                  <a:schemeClr val="bg1"/>
                </a:solidFill>
                <a:latin typeface="+mn-lt"/>
                <a:ea typeface="Lato Light" panose="020F0502020204030203" pitchFamily="34" charset="0"/>
                <a:cs typeface="Mukta ExtraLight" panose="020B0000000000000000" pitchFamily="34" charset="77"/>
              </a:rPr>
              <a:t>Cost savings achieved due  to R&amp;D/Innovations</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cxnSp>
        <p:nvCxnSpPr>
          <p:cNvPr id="28" name="Straight Connector 12">
            <a:extLst>
              <a:ext uri="{FF2B5EF4-FFF2-40B4-BE49-F238E27FC236}">
                <a16:creationId xmlns:a16="http://schemas.microsoft.com/office/drawing/2014/main" id="{A7380DC8-774B-4AF7-8BD5-E07C78F5309F}"/>
              </a:ext>
            </a:extLst>
          </p:cNvPr>
          <p:cNvCxnSpPr>
            <a:cxnSpLocks/>
          </p:cNvCxnSpPr>
          <p:nvPr/>
        </p:nvCxnSpPr>
        <p:spPr>
          <a:xfrm>
            <a:off x="6850813" y="2969851"/>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02163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632736" y="228600"/>
            <a:ext cx="5085159" cy="582221"/>
          </a:xfrm>
        </p:spPr>
        <p:txBody>
          <a:bodyPr>
            <a:noAutofit/>
          </a:bodyPr>
          <a:lstStyle/>
          <a:p>
            <a:r>
              <a:rPr lang="en-US" sz="3000" b="1" dirty="0"/>
              <a:t>Prevent a Crisis in Technology Development at an Early Stage</a:t>
            </a:r>
          </a:p>
        </p:txBody>
      </p:sp>
      <p:pic>
        <p:nvPicPr>
          <p:cNvPr id="10" name="Bildplatzhalter 9" descr="Ein Bild, das Mikroskop, drinnen enthält.&#10;&#10;Automatisch generierte Beschreibung">
            <a:extLst>
              <a:ext uri="{FF2B5EF4-FFF2-40B4-BE49-F238E27FC236}">
                <a16:creationId xmlns:a16="http://schemas.microsoft.com/office/drawing/2014/main" id="{AFE3A9F3-D999-2116-53CD-289269254C6A}"/>
              </a:ext>
            </a:extLst>
          </p:cNvPr>
          <p:cNvPicPr>
            <a:picLocks noGrp="1" noChangeAspect="1"/>
          </p:cNvPicPr>
          <p:nvPr>
            <p:ph type="pic" sz="quarter" idx="10"/>
          </p:nvPr>
        </p:nvPicPr>
        <p:blipFill>
          <a:blip r:embed="rId2">
            <a:alphaModFix/>
            <a:extLst>
              <a:ext uri="{BEBA8EAE-BF5A-486C-A8C5-ECC9F3942E4B}">
                <a14:imgProps xmlns:a14="http://schemas.microsoft.com/office/drawing/2010/main">
                  <a14:imgLayer r:embed="rId3">
                    <a14:imgEffect>
                      <a14:saturation sat="33000"/>
                    </a14:imgEffect>
                  </a14:imgLayer>
                </a14:imgProps>
              </a:ext>
            </a:extLst>
          </a:blip>
          <a:srcRect t="17318" b="17318"/>
          <a:stretch>
            <a:fillRect/>
          </a:stretch>
        </p:blipFill>
        <p:spPr/>
      </p:pic>
      <p:graphicFrame>
        <p:nvGraphicFramePr>
          <p:cNvPr id="8" name="Text Placeholder 2">
            <a:extLst>
              <a:ext uri="{FF2B5EF4-FFF2-40B4-BE49-F238E27FC236}">
                <a16:creationId xmlns:a16="http://schemas.microsoft.com/office/drawing/2014/main" id="{6B8FEE20-6517-6A5C-AD41-82BE68EDB662}"/>
              </a:ext>
            </a:extLst>
          </p:cNvPr>
          <p:cNvGraphicFramePr/>
          <p:nvPr>
            <p:extLst>
              <p:ext uri="{D42A27DB-BD31-4B8C-83A1-F6EECF244321}">
                <p14:modId xmlns:p14="http://schemas.microsoft.com/office/powerpoint/2010/main" val="2348728811"/>
              </p:ext>
            </p:extLst>
          </p:nvPr>
        </p:nvGraphicFramePr>
        <p:xfrm>
          <a:off x="357604" y="1185559"/>
          <a:ext cx="5360291" cy="44853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platzhalter 9">
            <a:extLst>
              <a:ext uri="{FF2B5EF4-FFF2-40B4-BE49-F238E27FC236}">
                <a16:creationId xmlns:a16="http://schemas.microsoft.com/office/drawing/2014/main" id="{A97732F9-03E8-53FD-94F9-5DE8952A3D89}"/>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err="1">
                <a:solidFill>
                  <a:srgbClr val="595A59"/>
                </a:solidFill>
              </a:rPr>
              <a:t>Photo</a:t>
            </a:r>
            <a:r>
              <a:rPr lang="de-DE" sz="800" dirty="0">
                <a:solidFill>
                  <a:srgbClr val="595A59"/>
                </a:solidFill>
              </a:rPr>
              <a:t>: </a:t>
            </a:r>
            <a:r>
              <a:rPr lang="de-DE" sz="800" b="1" dirty="0" err="1">
                <a:solidFill>
                  <a:srgbClr val="595A59"/>
                </a:solidFill>
              </a:rPr>
              <a:t>Chokniti</a:t>
            </a:r>
            <a:r>
              <a:rPr lang="de-DE" sz="800" b="1" dirty="0">
                <a:solidFill>
                  <a:srgbClr val="595A59"/>
                </a:solidFill>
              </a:rPr>
              <a:t> </a:t>
            </a:r>
            <a:r>
              <a:rPr lang="de-DE" sz="800" b="1" dirty="0" err="1">
                <a:solidFill>
                  <a:srgbClr val="595A59"/>
                </a:solidFill>
              </a:rPr>
              <a:t>Khongchum</a:t>
            </a:r>
            <a:endParaRPr lang="de-DE" sz="800" dirty="0">
              <a:solidFill>
                <a:srgbClr val="595A59"/>
              </a:solidFill>
            </a:endParaRPr>
          </a:p>
          <a:p>
            <a:endParaRPr lang="de-DE" sz="800" dirty="0"/>
          </a:p>
        </p:txBody>
      </p:sp>
    </p:spTree>
    <p:extLst>
      <p:ext uri="{BB962C8B-B14F-4D97-AF65-F5344CB8AC3E}">
        <p14:creationId xmlns:p14="http://schemas.microsoft.com/office/powerpoint/2010/main" val="20152248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err="1">
                <a:solidFill>
                  <a:schemeClr val="bg1"/>
                </a:solidFill>
              </a:rPr>
              <a:t>From</a:t>
            </a:r>
            <a:r>
              <a:rPr lang="de-DE" dirty="0">
                <a:solidFill>
                  <a:schemeClr val="bg1"/>
                </a:solidFill>
              </a:rPr>
              <a:t> Value Chain to Crisis Chain</a:t>
            </a:r>
          </a:p>
        </p:txBody>
      </p:sp>
      <p:sp>
        <p:nvSpPr>
          <p:cNvPr id="4" name="Rectangle 4">
            <a:extLst>
              <a:ext uri="{FF2B5EF4-FFF2-40B4-BE49-F238E27FC236}">
                <a16:creationId xmlns:a16="http://schemas.microsoft.com/office/drawing/2014/main" id="{4A7DE67F-7235-FDAC-533E-8CFB321A249C}"/>
              </a:ext>
            </a:extLst>
          </p:cNvPr>
          <p:cNvSpPr/>
          <p:nvPr/>
        </p:nvSpPr>
        <p:spPr>
          <a:xfrm>
            <a:off x="5056692" y="3947207"/>
            <a:ext cx="5515268" cy="427132"/>
          </a:xfrm>
          <a:prstGeom prst="rect">
            <a:avLst/>
          </a:prstGeom>
          <a:solidFill>
            <a:srgbClr val="79527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5" name="Rectangle 5">
            <a:extLst>
              <a:ext uri="{FF2B5EF4-FFF2-40B4-BE49-F238E27FC236}">
                <a16:creationId xmlns:a16="http://schemas.microsoft.com/office/drawing/2014/main" id="{11EAA1A2-83AB-8FEF-8624-7B4FB43CB245}"/>
              </a:ext>
            </a:extLst>
          </p:cNvPr>
          <p:cNvSpPr/>
          <p:nvPr/>
        </p:nvSpPr>
        <p:spPr>
          <a:xfrm>
            <a:off x="5056692" y="5272639"/>
            <a:ext cx="5515268" cy="427132"/>
          </a:xfrm>
          <a:prstGeom prst="rect">
            <a:avLst/>
          </a:prstGeom>
          <a:solidFill>
            <a:srgbClr val="966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 name="Rectangle 6">
            <a:extLst>
              <a:ext uri="{FF2B5EF4-FFF2-40B4-BE49-F238E27FC236}">
                <a16:creationId xmlns:a16="http://schemas.microsoft.com/office/drawing/2014/main" id="{E6A8DCDD-2C77-70A5-5E94-9891996BBA1E}"/>
              </a:ext>
            </a:extLst>
          </p:cNvPr>
          <p:cNvSpPr/>
          <p:nvPr/>
        </p:nvSpPr>
        <p:spPr>
          <a:xfrm>
            <a:off x="5056692" y="4830828"/>
            <a:ext cx="5515268" cy="427132"/>
          </a:xfrm>
          <a:prstGeom prst="rect">
            <a:avLst/>
          </a:prstGeom>
          <a:solidFill>
            <a:srgbClr val="AC87A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 name="Rectangle 7">
            <a:extLst>
              <a:ext uri="{FF2B5EF4-FFF2-40B4-BE49-F238E27FC236}">
                <a16:creationId xmlns:a16="http://schemas.microsoft.com/office/drawing/2014/main" id="{0326CC0E-F1E7-4345-5DE0-811B4149AE3F}"/>
              </a:ext>
            </a:extLst>
          </p:cNvPr>
          <p:cNvSpPr/>
          <p:nvPr/>
        </p:nvSpPr>
        <p:spPr>
          <a:xfrm>
            <a:off x="5056692" y="4389017"/>
            <a:ext cx="5515268" cy="427132"/>
          </a:xfrm>
          <a:prstGeom prst="rect">
            <a:avLst/>
          </a:prstGeom>
          <a:solidFill>
            <a:srgbClr val="91639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 name="Triangle 8">
            <a:extLst>
              <a:ext uri="{FF2B5EF4-FFF2-40B4-BE49-F238E27FC236}">
                <a16:creationId xmlns:a16="http://schemas.microsoft.com/office/drawing/2014/main" id="{4E0C280B-6BC5-4B51-7122-C51A2ED1CE96}"/>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9" name="Rectangle 9">
            <a:extLst>
              <a:ext uri="{FF2B5EF4-FFF2-40B4-BE49-F238E27FC236}">
                <a16:creationId xmlns:a16="http://schemas.microsoft.com/office/drawing/2014/main" id="{1ADE22FA-026A-3F57-D937-C4E152D0AE67}"/>
              </a:ext>
            </a:extLst>
          </p:cNvPr>
          <p:cNvSpPr/>
          <p:nvPr/>
        </p:nvSpPr>
        <p:spPr>
          <a:xfrm>
            <a:off x="5056692" y="2192636"/>
            <a:ext cx="1090706" cy="1739893"/>
          </a:xfrm>
          <a:prstGeom prst="rect">
            <a:avLst/>
          </a:prstGeom>
          <a:solidFill>
            <a:srgbClr val="D2EEEA">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0" name="Rectangle 10">
            <a:extLst>
              <a:ext uri="{FF2B5EF4-FFF2-40B4-BE49-F238E27FC236}">
                <a16:creationId xmlns:a16="http://schemas.microsoft.com/office/drawing/2014/main" id="{B71DD800-58A9-2D6A-8785-C1E79CC002DE}"/>
              </a:ext>
            </a:extLst>
          </p:cNvPr>
          <p:cNvSpPr/>
          <p:nvPr/>
        </p:nvSpPr>
        <p:spPr>
          <a:xfrm>
            <a:off x="6159849" y="2192636"/>
            <a:ext cx="1090706" cy="1739893"/>
          </a:xfrm>
          <a:prstGeom prst="rect">
            <a:avLst/>
          </a:prstGeom>
          <a:solidFill>
            <a:srgbClr val="9ED4D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1" name="Rectangle 11">
            <a:extLst>
              <a:ext uri="{FF2B5EF4-FFF2-40B4-BE49-F238E27FC236}">
                <a16:creationId xmlns:a16="http://schemas.microsoft.com/office/drawing/2014/main" id="{68F1D004-5EF3-5A5C-4324-E1C998BD9F7B}"/>
              </a:ext>
            </a:extLst>
          </p:cNvPr>
          <p:cNvSpPr/>
          <p:nvPr/>
        </p:nvSpPr>
        <p:spPr>
          <a:xfrm>
            <a:off x="7263007" y="2192636"/>
            <a:ext cx="1090706" cy="1739893"/>
          </a:xfrm>
          <a:prstGeom prst="rect">
            <a:avLst/>
          </a:prstGeom>
          <a:solidFill>
            <a:srgbClr val="85D2C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2" name="Rectangle 12">
            <a:extLst>
              <a:ext uri="{FF2B5EF4-FFF2-40B4-BE49-F238E27FC236}">
                <a16:creationId xmlns:a16="http://schemas.microsoft.com/office/drawing/2014/main" id="{F25FC80F-3EAD-4F0F-4564-789263C7C72A}"/>
              </a:ext>
            </a:extLst>
          </p:cNvPr>
          <p:cNvSpPr/>
          <p:nvPr/>
        </p:nvSpPr>
        <p:spPr>
          <a:xfrm>
            <a:off x="8370778" y="2192636"/>
            <a:ext cx="1090706" cy="1739893"/>
          </a:xfrm>
          <a:prstGeom prst="rect">
            <a:avLst/>
          </a:prstGeom>
          <a:solidFill>
            <a:srgbClr val="9DC5C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3" name="Rectangle 13">
            <a:extLst>
              <a:ext uri="{FF2B5EF4-FFF2-40B4-BE49-F238E27FC236}">
                <a16:creationId xmlns:a16="http://schemas.microsoft.com/office/drawing/2014/main" id="{8F644917-E33C-0D52-F31F-48FD5D3581DE}"/>
              </a:ext>
            </a:extLst>
          </p:cNvPr>
          <p:cNvSpPr/>
          <p:nvPr/>
        </p:nvSpPr>
        <p:spPr>
          <a:xfrm flipH="1">
            <a:off x="9479704" y="2193478"/>
            <a:ext cx="1090706" cy="1739893"/>
          </a:xfrm>
          <a:prstGeom prst="rect">
            <a:avLst/>
          </a:prstGeom>
          <a:solidFill>
            <a:srgbClr val="7FB3B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4" name="TextBox 14">
            <a:extLst>
              <a:ext uri="{FF2B5EF4-FFF2-40B4-BE49-F238E27FC236}">
                <a16:creationId xmlns:a16="http://schemas.microsoft.com/office/drawing/2014/main" id="{6FE3EFA2-6424-6D26-359B-3A48CB2C7691}"/>
              </a:ext>
            </a:extLst>
          </p:cNvPr>
          <p:cNvSpPr txBox="1"/>
          <p:nvPr/>
        </p:nvSpPr>
        <p:spPr>
          <a:xfrm>
            <a:off x="7003046" y="4025694"/>
            <a:ext cx="162256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FIRM INFRASTRUCTURE</a:t>
            </a:r>
          </a:p>
        </p:txBody>
      </p:sp>
      <p:sp>
        <p:nvSpPr>
          <p:cNvPr id="15" name="TextBox 15">
            <a:extLst>
              <a:ext uri="{FF2B5EF4-FFF2-40B4-BE49-F238E27FC236}">
                <a16:creationId xmlns:a16="http://schemas.microsoft.com/office/drawing/2014/main" id="{9ED0B9DD-2B9E-98FB-7443-90C7C774F6ED}"/>
              </a:ext>
            </a:extLst>
          </p:cNvPr>
          <p:cNvSpPr txBox="1"/>
          <p:nvPr/>
        </p:nvSpPr>
        <p:spPr>
          <a:xfrm>
            <a:off x="6647438" y="4466176"/>
            <a:ext cx="233377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HUMAN RESOURCE MANAGEMENT</a:t>
            </a:r>
          </a:p>
        </p:txBody>
      </p:sp>
      <p:sp>
        <p:nvSpPr>
          <p:cNvPr id="16" name="TextBox 16">
            <a:extLst>
              <a:ext uri="{FF2B5EF4-FFF2-40B4-BE49-F238E27FC236}">
                <a16:creationId xmlns:a16="http://schemas.microsoft.com/office/drawing/2014/main" id="{8CA1C8E4-472E-9EAF-82AE-152A403BC568}"/>
              </a:ext>
            </a:extLst>
          </p:cNvPr>
          <p:cNvSpPr txBox="1"/>
          <p:nvPr/>
        </p:nvSpPr>
        <p:spPr>
          <a:xfrm>
            <a:off x="6822741" y="4907224"/>
            <a:ext cx="198317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TECHNOLOGY DEVELOPMENT</a:t>
            </a:r>
          </a:p>
        </p:txBody>
      </p:sp>
      <p:sp>
        <p:nvSpPr>
          <p:cNvPr id="17" name="TextBox 17">
            <a:extLst>
              <a:ext uri="{FF2B5EF4-FFF2-40B4-BE49-F238E27FC236}">
                <a16:creationId xmlns:a16="http://schemas.microsoft.com/office/drawing/2014/main" id="{7BE00EE1-DE6D-E008-CABB-DF0EE19B17FA}"/>
              </a:ext>
            </a:extLst>
          </p:cNvPr>
          <p:cNvSpPr txBox="1"/>
          <p:nvPr/>
        </p:nvSpPr>
        <p:spPr>
          <a:xfrm>
            <a:off x="7243433" y="5348363"/>
            <a:ext cx="114178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PROCUREMENT</a:t>
            </a:r>
          </a:p>
        </p:txBody>
      </p:sp>
      <p:sp>
        <p:nvSpPr>
          <p:cNvPr id="18" name="TextBox 23">
            <a:extLst>
              <a:ext uri="{FF2B5EF4-FFF2-40B4-BE49-F238E27FC236}">
                <a16:creationId xmlns:a16="http://schemas.microsoft.com/office/drawing/2014/main" id="{D14ED1A4-07DF-588E-7F79-B25A11A3DE0B}"/>
              </a:ext>
            </a:extLst>
          </p:cNvPr>
          <p:cNvSpPr txBox="1"/>
          <p:nvPr/>
        </p:nvSpPr>
        <p:spPr>
          <a:xfrm>
            <a:off x="10907204" y="3794030"/>
            <a:ext cx="556563"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CRISIS</a:t>
            </a:r>
          </a:p>
        </p:txBody>
      </p:sp>
      <p:sp>
        <p:nvSpPr>
          <p:cNvPr id="19" name="TextBox 25">
            <a:extLst>
              <a:ext uri="{FF2B5EF4-FFF2-40B4-BE49-F238E27FC236}">
                <a16:creationId xmlns:a16="http://schemas.microsoft.com/office/drawing/2014/main" id="{2BF63838-9221-97E6-5C02-77429C5FEFAC}"/>
              </a:ext>
            </a:extLst>
          </p:cNvPr>
          <p:cNvSpPr txBox="1"/>
          <p:nvPr/>
        </p:nvSpPr>
        <p:spPr>
          <a:xfrm>
            <a:off x="7095891" y="5764315"/>
            <a:ext cx="1436868"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SUPPORT ACTIVITIES</a:t>
            </a:r>
          </a:p>
        </p:txBody>
      </p:sp>
      <p:sp>
        <p:nvSpPr>
          <p:cNvPr id="20" name="TextBox 26">
            <a:extLst>
              <a:ext uri="{FF2B5EF4-FFF2-40B4-BE49-F238E27FC236}">
                <a16:creationId xmlns:a16="http://schemas.microsoft.com/office/drawing/2014/main" id="{C064C9E7-F8C6-78B4-B868-36A75CA7DEBA}"/>
              </a:ext>
            </a:extLst>
          </p:cNvPr>
          <p:cNvSpPr txBox="1"/>
          <p:nvPr/>
        </p:nvSpPr>
        <p:spPr>
          <a:xfrm rot="16200000">
            <a:off x="4141350" y="2924083"/>
            <a:ext cx="1422056"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PRIMARY ACTIVITIES</a:t>
            </a:r>
          </a:p>
        </p:txBody>
      </p:sp>
      <p:sp>
        <p:nvSpPr>
          <p:cNvPr id="21" name="TextBox 18">
            <a:extLst>
              <a:ext uri="{FF2B5EF4-FFF2-40B4-BE49-F238E27FC236}">
                <a16:creationId xmlns:a16="http://schemas.microsoft.com/office/drawing/2014/main" id="{883A822C-62B7-8EE3-464A-5C1E00703AB5}"/>
              </a:ext>
            </a:extLst>
          </p:cNvPr>
          <p:cNvSpPr txBox="1"/>
          <p:nvPr/>
        </p:nvSpPr>
        <p:spPr>
          <a:xfrm>
            <a:off x="5201005" y="3182041"/>
            <a:ext cx="802079"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INBOUND</a:t>
            </a:r>
          </a:p>
          <a:p>
            <a:pPr algn="ctr"/>
            <a:r>
              <a:rPr lang="en-GB" sz="1200" b="1" dirty="0">
                <a:solidFill>
                  <a:schemeClr val="bg1"/>
                </a:solidFill>
                <a:latin typeface="+mj-lt"/>
                <a:cs typeface="Poppins" pitchFamily="2" charset="77"/>
              </a:rPr>
              <a:t>LOGISTICS</a:t>
            </a:r>
          </a:p>
        </p:txBody>
      </p:sp>
      <p:sp>
        <p:nvSpPr>
          <p:cNvPr id="22" name="TextBox 19">
            <a:extLst>
              <a:ext uri="{FF2B5EF4-FFF2-40B4-BE49-F238E27FC236}">
                <a16:creationId xmlns:a16="http://schemas.microsoft.com/office/drawing/2014/main" id="{5E0BF195-6EF4-906F-CEBF-CBAA35AD738B}"/>
              </a:ext>
            </a:extLst>
          </p:cNvPr>
          <p:cNvSpPr txBox="1"/>
          <p:nvPr/>
        </p:nvSpPr>
        <p:spPr>
          <a:xfrm>
            <a:off x="6223756" y="3182040"/>
            <a:ext cx="962891"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OPERATIONS</a:t>
            </a:r>
          </a:p>
        </p:txBody>
      </p:sp>
      <p:sp>
        <p:nvSpPr>
          <p:cNvPr id="23" name="TextBox 20">
            <a:extLst>
              <a:ext uri="{FF2B5EF4-FFF2-40B4-BE49-F238E27FC236}">
                <a16:creationId xmlns:a16="http://schemas.microsoft.com/office/drawing/2014/main" id="{0507CED7-31E4-1B58-87FE-27404EB5F7F0}"/>
              </a:ext>
            </a:extLst>
          </p:cNvPr>
          <p:cNvSpPr txBox="1"/>
          <p:nvPr/>
        </p:nvSpPr>
        <p:spPr>
          <a:xfrm>
            <a:off x="7349164" y="3182041"/>
            <a:ext cx="917238"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OUTBOUND</a:t>
            </a:r>
          </a:p>
          <a:p>
            <a:pPr algn="ctr"/>
            <a:r>
              <a:rPr lang="en-GB" sz="1200" b="1" dirty="0">
                <a:solidFill>
                  <a:schemeClr val="bg1"/>
                </a:solidFill>
                <a:latin typeface="+mj-lt"/>
                <a:cs typeface="Poppins" pitchFamily="2" charset="77"/>
              </a:rPr>
              <a:t>LOGISTICS</a:t>
            </a:r>
          </a:p>
        </p:txBody>
      </p:sp>
      <p:sp>
        <p:nvSpPr>
          <p:cNvPr id="24" name="TextBox 21">
            <a:extLst>
              <a:ext uri="{FF2B5EF4-FFF2-40B4-BE49-F238E27FC236}">
                <a16:creationId xmlns:a16="http://schemas.microsoft.com/office/drawing/2014/main" id="{4BB2AF35-90E0-E8AA-2F96-698EF6AB2FDB}"/>
              </a:ext>
            </a:extLst>
          </p:cNvPr>
          <p:cNvSpPr txBox="1"/>
          <p:nvPr/>
        </p:nvSpPr>
        <p:spPr>
          <a:xfrm>
            <a:off x="8450049" y="3182041"/>
            <a:ext cx="930062"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MARKETING</a:t>
            </a:r>
          </a:p>
          <a:p>
            <a:pPr algn="ctr"/>
            <a:r>
              <a:rPr lang="en-GB" sz="1200" b="1" dirty="0">
                <a:solidFill>
                  <a:schemeClr val="bg1"/>
                </a:solidFill>
                <a:latin typeface="+mj-lt"/>
                <a:cs typeface="Poppins" pitchFamily="2" charset="77"/>
              </a:rPr>
              <a:t>AND SALES</a:t>
            </a:r>
          </a:p>
        </p:txBody>
      </p:sp>
      <p:sp>
        <p:nvSpPr>
          <p:cNvPr id="25" name="TextBox 22">
            <a:extLst>
              <a:ext uri="{FF2B5EF4-FFF2-40B4-BE49-F238E27FC236}">
                <a16:creationId xmlns:a16="http://schemas.microsoft.com/office/drawing/2014/main" id="{5E51C673-86CF-3AE7-3A97-26D952B87649}"/>
              </a:ext>
            </a:extLst>
          </p:cNvPr>
          <p:cNvSpPr txBox="1"/>
          <p:nvPr/>
        </p:nvSpPr>
        <p:spPr>
          <a:xfrm>
            <a:off x="9685382" y="3182041"/>
            <a:ext cx="679352"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SERVICE</a:t>
            </a:r>
          </a:p>
        </p:txBody>
      </p:sp>
      <p:sp>
        <p:nvSpPr>
          <p:cNvPr id="26" name="Freeform 223">
            <a:extLst>
              <a:ext uri="{FF2B5EF4-FFF2-40B4-BE49-F238E27FC236}">
                <a16:creationId xmlns:a16="http://schemas.microsoft.com/office/drawing/2014/main" id="{A12CB5A9-A64C-09A9-AD71-0092DFECA735}"/>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27" name="Freeform 233">
            <a:extLst>
              <a:ext uri="{FF2B5EF4-FFF2-40B4-BE49-F238E27FC236}">
                <a16:creationId xmlns:a16="http://schemas.microsoft.com/office/drawing/2014/main" id="{C9808D59-518B-99DB-D7D5-47F193F971A1}"/>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28" name="Freeform 236">
            <a:extLst>
              <a:ext uri="{FF2B5EF4-FFF2-40B4-BE49-F238E27FC236}">
                <a16:creationId xmlns:a16="http://schemas.microsoft.com/office/drawing/2014/main" id="{054FA699-5CA3-337F-79C8-9D5363F873A6}"/>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29" name="Freeform 242">
            <a:extLst>
              <a:ext uri="{FF2B5EF4-FFF2-40B4-BE49-F238E27FC236}">
                <a16:creationId xmlns:a16="http://schemas.microsoft.com/office/drawing/2014/main" id="{64DFD41A-2EDC-DD4E-0540-9A850E174D35}"/>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30" name="Freeform 245">
            <a:extLst>
              <a:ext uri="{FF2B5EF4-FFF2-40B4-BE49-F238E27FC236}">
                <a16:creationId xmlns:a16="http://schemas.microsoft.com/office/drawing/2014/main" id="{7405EDDB-5423-F0AA-7CB1-02C1342D9BA0}"/>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31" name="Left Arrow 33">
            <a:extLst>
              <a:ext uri="{FF2B5EF4-FFF2-40B4-BE49-F238E27FC236}">
                <a16:creationId xmlns:a16="http://schemas.microsoft.com/office/drawing/2014/main" id="{393D52A1-7224-5D37-694F-E024490AEE45}"/>
              </a:ext>
            </a:extLst>
          </p:cNvPr>
          <p:cNvSpPr/>
          <p:nvPr/>
        </p:nvSpPr>
        <p:spPr>
          <a:xfrm>
            <a:off x="5056693" y="5817070"/>
            <a:ext cx="1818259"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2" name="Right Arrow 34">
            <a:extLst>
              <a:ext uri="{FF2B5EF4-FFF2-40B4-BE49-F238E27FC236}">
                <a16:creationId xmlns:a16="http://schemas.microsoft.com/office/drawing/2014/main" id="{5218DFB3-D440-F415-1EB7-EFD06D8C353C}"/>
              </a:ext>
            </a:extLst>
          </p:cNvPr>
          <p:cNvSpPr/>
          <p:nvPr/>
        </p:nvSpPr>
        <p:spPr>
          <a:xfrm>
            <a:off x="8752153" y="5817070"/>
            <a:ext cx="1818259"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303296" y="3983894"/>
            <a:ext cx="3959463" cy="1846659"/>
          </a:xfrm>
          <a:prstGeom prst="rect">
            <a:avLst/>
          </a:prstGeom>
          <a:noFill/>
        </p:spPr>
        <p:txBody>
          <a:bodyPr wrap="square">
            <a:spAutoFit/>
          </a:bodyPr>
          <a:lstStyle/>
          <a:p>
            <a:r>
              <a:rPr lang="en-US" sz="1600" dirty="0">
                <a:solidFill>
                  <a:srgbClr val="595A59"/>
                </a:solidFill>
              </a:rPr>
              <a:t>Current developments due to the war in Ukraine have shown that dependence on a few suppliers can, in the worst case, lead to delivery failures, shortages of raw materials and strong price fluctuations, which can be fatal for small companies especially.</a:t>
            </a:r>
          </a:p>
          <a:p>
            <a:endParaRPr lang="en-US"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en-US" sz="1600" dirty="0">
                <a:solidFill>
                  <a:schemeClr val="bg1"/>
                </a:solidFill>
              </a:rPr>
              <a:t>Detect problems in Procurement in time</a:t>
            </a:r>
            <a:endParaRPr lang="de-DE" sz="1600" dirty="0">
              <a:solidFill>
                <a:schemeClr val="bg1"/>
              </a:solidFill>
            </a:endParaRPr>
          </a:p>
        </p:txBody>
      </p:sp>
      <p:sp>
        <p:nvSpPr>
          <p:cNvPr id="35" name="Textfeld 34">
            <a:extLst>
              <a:ext uri="{FF2B5EF4-FFF2-40B4-BE49-F238E27FC236}">
                <a16:creationId xmlns:a16="http://schemas.microsoft.com/office/drawing/2014/main" id="{8B759AFD-F0C7-5979-B45C-188115E3C2D0}"/>
              </a:ext>
            </a:extLst>
          </p:cNvPr>
          <p:cNvSpPr txBox="1"/>
          <p:nvPr/>
        </p:nvSpPr>
        <p:spPr>
          <a:xfrm>
            <a:off x="303296" y="2128369"/>
            <a:ext cx="3964627" cy="1785104"/>
          </a:xfrm>
          <a:prstGeom prst="rect">
            <a:avLst/>
          </a:prstGeom>
          <a:noFill/>
        </p:spPr>
        <p:txBody>
          <a:bodyPr wrap="square">
            <a:spAutoFit/>
          </a:bodyPr>
          <a:lstStyle/>
          <a:p>
            <a:r>
              <a:rPr lang="en-US" sz="2200" b="1" dirty="0">
                <a:solidFill>
                  <a:srgbClr val="595A59"/>
                </a:solidFill>
              </a:rPr>
              <a:t>The causes of a crisis can lie in all areas of the company. As a rule, a crisis cannot be traced back to singular issues but to a multi-causal connection.</a:t>
            </a:r>
          </a:p>
        </p:txBody>
      </p:sp>
    </p:spTree>
    <p:extLst>
      <p:ext uri="{BB962C8B-B14F-4D97-AF65-F5344CB8AC3E}">
        <p14:creationId xmlns:p14="http://schemas.microsoft.com/office/powerpoint/2010/main" val="1618828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9FC8D9A9-C14A-037F-5511-8A90D974274E}"/>
              </a:ext>
            </a:extLst>
          </p:cNvPr>
          <p:cNvSpPr/>
          <p:nvPr/>
        </p:nvSpPr>
        <p:spPr>
          <a:xfrm>
            <a:off x="1" y="291787"/>
            <a:ext cx="12191999" cy="11998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hteck 1">
            <a:extLst>
              <a:ext uri="{FF2B5EF4-FFF2-40B4-BE49-F238E27FC236}">
                <a16:creationId xmlns:a16="http://schemas.microsoft.com/office/drawing/2014/main" id="{15A0FC52-E397-AA88-687A-B958120D3A7F}"/>
              </a:ext>
            </a:extLst>
          </p:cNvPr>
          <p:cNvSpPr/>
          <p:nvPr/>
        </p:nvSpPr>
        <p:spPr>
          <a:xfrm>
            <a:off x="1" y="504636"/>
            <a:ext cx="1786269" cy="655556"/>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REMEMBER</a:t>
            </a:r>
          </a:p>
        </p:txBody>
      </p:sp>
      <p:sp>
        <p:nvSpPr>
          <p:cNvPr id="5" name="Inhaltsplatzhalter 4">
            <a:extLst>
              <a:ext uri="{FF2B5EF4-FFF2-40B4-BE49-F238E27FC236}">
                <a16:creationId xmlns:a16="http://schemas.microsoft.com/office/drawing/2014/main" id="{2C84633C-8AAE-4D99-BEE7-745428BF51D6}"/>
              </a:ext>
            </a:extLst>
          </p:cNvPr>
          <p:cNvSpPr>
            <a:spLocks noGrp="1"/>
          </p:cNvSpPr>
          <p:nvPr>
            <p:ph sz="quarter" idx="19"/>
          </p:nvPr>
        </p:nvSpPr>
        <p:spPr/>
        <p:txBody>
          <a:bodyPr/>
          <a:lstStyle/>
          <a:p>
            <a:r>
              <a:rPr lang="en-US" b="1" dirty="0"/>
              <a:t>Core problems:</a:t>
            </a:r>
          </a:p>
          <a:p>
            <a:pPr marL="285750" indent="-285750">
              <a:buFont typeface="Arial" panose="020B0604020202020204" pitchFamily="34" charset="0"/>
              <a:buChar char="•"/>
            </a:pPr>
            <a:r>
              <a:rPr lang="en-US" dirty="0"/>
              <a:t>Business key figures react with a large time delay</a:t>
            </a:r>
          </a:p>
          <a:p>
            <a:pPr marL="285750" indent="-285750">
              <a:buFont typeface="Arial" panose="020B0604020202020204" pitchFamily="34" charset="0"/>
              <a:buChar char="•"/>
            </a:pPr>
            <a:r>
              <a:rPr lang="en-US" dirty="0"/>
              <a:t>If the figures indicate a crisis, the causes of the crisis have often already taken full effect (and cannot be remedied in the short term)</a:t>
            </a:r>
          </a:p>
          <a:p>
            <a:pPr marL="285750" indent="-285750">
              <a:buFont typeface="Arial" panose="020B0604020202020204" pitchFamily="34" charset="0"/>
              <a:buChar char="•"/>
            </a:pPr>
            <a:r>
              <a:rPr lang="en-US" dirty="0"/>
              <a:t>Permanent risk analysis required</a:t>
            </a:r>
          </a:p>
          <a:p>
            <a:endParaRPr lang="en-US" dirty="0"/>
          </a:p>
          <a:p>
            <a:endParaRPr lang="de-DE" dirty="0"/>
          </a:p>
        </p:txBody>
      </p:sp>
      <p:sp>
        <p:nvSpPr>
          <p:cNvPr id="33" name="Textplatzhalter 32">
            <a:extLst>
              <a:ext uri="{FF2B5EF4-FFF2-40B4-BE49-F238E27FC236}">
                <a16:creationId xmlns:a16="http://schemas.microsoft.com/office/drawing/2014/main" id="{FCDA0349-4ACF-42A2-9A08-4FD30F57369C}"/>
              </a:ext>
            </a:extLst>
          </p:cNvPr>
          <p:cNvSpPr>
            <a:spLocks noGrp="1"/>
          </p:cNvSpPr>
          <p:nvPr>
            <p:ph type="body" sz="quarter" idx="16"/>
          </p:nvPr>
        </p:nvSpPr>
        <p:spPr>
          <a:xfrm>
            <a:off x="317315" y="1190187"/>
            <a:ext cx="11470341" cy="582221"/>
          </a:xfrm>
        </p:spPr>
        <p:txBody>
          <a:bodyPr>
            <a:normAutofit/>
          </a:bodyPr>
          <a:lstStyle/>
          <a:p>
            <a:r>
              <a:rPr lang="en-GB" sz="1600" dirty="0">
                <a:solidFill>
                  <a:schemeClr val="bg1"/>
                </a:solidFill>
                <a:latin typeface="+mn-lt"/>
              </a:rPr>
              <a:t>Crises rarely (never) come overnight. For detecting a crisis at an early stage an effective risk management is mandatory.</a:t>
            </a:r>
          </a:p>
          <a:p>
            <a:endParaRPr lang="en-GB" dirty="0"/>
          </a:p>
        </p:txBody>
      </p:sp>
      <p:sp>
        <p:nvSpPr>
          <p:cNvPr id="7" name="Textplatzhalter 6">
            <a:extLst>
              <a:ext uri="{FF2B5EF4-FFF2-40B4-BE49-F238E27FC236}">
                <a16:creationId xmlns:a16="http://schemas.microsoft.com/office/drawing/2014/main" id="{B4BD919E-BE40-4A5D-9B0A-1DB15D69DA68}"/>
              </a:ext>
            </a:extLst>
          </p:cNvPr>
          <p:cNvSpPr>
            <a:spLocks noGrp="1"/>
          </p:cNvSpPr>
          <p:nvPr>
            <p:ph type="body" sz="quarter" idx="20"/>
          </p:nvPr>
        </p:nvSpPr>
        <p:spPr>
          <a:xfrm>
            <a:off x="1984963" y="538320"/>
            <a:ext cx="11489369" cy="260482"/>
          </a:xfrm>
        </p:spPr>
        <p:txBody>
          <a:bodyPr>
            <a:noAutofit/>
          </a:bodyPr>
          <a:lstStyle/>
          <a:p>
            <a:r>
              <a:rPr lang="de-DE" sz="3600" dirty="0">
                <a:solidFill>
                  <a:schemeClr val="bg1"/>
                </a:solidFill>
              </a:rPr>
              <a:t>The Timeline of a Crisis</a:t>
            </a:r>
          </a:p>
        </p:txBody>
      </p:sp>
      <p:graphicFrame>
        <p:nvGraphicFramePr>
          <p:cNvPr id="4" name="Diagramm 3">
            <a:extLst>
              <a:ext uri="{FF2B5EF4-FFF2-40B4-BE49-F238E27FC236}">
                <a16:creationId xmlns:a16="http://schemas.microsoft.com/office/drawing/2014/main" id="{472ACC91-BE8E-44C4-B923-7D5F1489EFD6}"/>
              </a:ext>
            </a:extLst>
          </p:cNvPr>
          <p:cNvGraphicFramePr/>
          <p:nvPr/>
        </p:nvGraphicFramePr>
        <p:xfrm>
          <a:off x="3492137" y="2002971"/>
          <a:ext cx="8149584" cy="4135362"/>
        </p:xfrm>
        <a:graphic>
          <a:graphicData uri="http://schemas.openxmlformats.org/drawingml/2006/chart">
            <c:chart xmlns:c="http://schemas.openxmlformats.org/drawingml/2006/chart" xmlns:r="http://schemas.openxmlformats.org/officeDocument/2006/relationships" r:id="rId3"/>
          </a:graphicData>
        </a:graphic>
      </p:graphicFrame>
      <p:sp>
        <p:nvSpPr>
          <p:cNvPr id="25" name="Rechteck 24">
            <a:extLst>
              <a:ext uri="{FF2B5EF4-FFF2-40B4-BE49-F238E27FC236}">
                <a16:creationId xmlns:a16="http://schemas.microsoft.com/office/drawing/2014/main" id="{40BC27F4-D010-4482-BAAD-34D3A8756294}"/>
              </a:ext>
            </a:extLst>
          </p:cNvPr>
          <p:cNvSpPr/>
          <p:nvPr/>
        </p:nvSpPr>
        <p:spPr>
          <a:xfrm>
            <a:off x="317315" y="5489403"/>
            <a:ext cx="2642084" cy="459659"/>
          </a:xfrm>
          <a:prstGeom prst="rect">
            <a:avLst/>
          </a:prstGeom>
        </p:spPr>
        <p:txBody>
          <a:bodyPr vert="horz" wrap="square" lIns="81580" tIns="40790" rIns="81580" bIns="40790" rtlCol="0">
            <a:spAutoFit/>
          </a:bodyPr>
          <a:lstStyle/>
          <a:p>
            <a:pPr defTabSz="1087636">
              <a:lnSpc>
                <a:spcPts val="1500"/>
              </a:lnSpc>
              <a:spcBef>
                <a:spcPct val="20000"/>
              </a:spcBef>
            </a:pPr>
            <a:r>
              <a:rPr lang="en-GB" sz="1200" dirty="0">
                <a:solidFill>
                  <a:srgbClr val="595A59"/>
                </a:solidFill>
              </a:rPr>
              <a:t>Source: Roland Berger – based on an Analysis of 800 Restructuring Cases</a:t>
            </a:r>
          </a:p>
        </p:txBody>
      </p:sp>
      <p:sp>
        <p:nvSpPr>
          <p:cNvPr id="6" name="object 29">
            <a:extLst>
              <a:ext uri="{FF2B5EF4-FFF2-40B4-BE49-F238E27FC236}">
                <a16:creationId xmlns:a16="http://schemas.microsoft.com/office/drawing/2014/main" id="{6DDD553E-2F34-499B-B76A-A3754ECCE186}"/>
              </a:ext>
            </a:extLst>
          </p:cNvPr>
          <p:cNvSpPr/>
          <p:nvPr/>
        </p:nvSpPr>
        <p:spPr>
          <a:xfrm>
            <a:off x="3959683" y="2762054"/>
            <a:ext cx="7258214" cy="2662675"/>
          </a:xfrm>
          <a:custGeom>
            <a:avLst/>
            <a:gdLst/>
            <a:ahLst/>
            <a:cxnLst/>
            <a:rect l="l" t="t" r="r" b="b"/>
            <a:pathLst>
              <a:path w="4752340" h="1823085">
                <a:moveTo>
                  <a:pt x="0" y="1822830"/>
                </a:moveTo>
                <a:lnTo>
                  <a:pt x="62215" y="1822643"/>
                </a:lnTo>
                <a:lnTo>
                  <a:pt x="124273" y="1822081"/>
                </a:lnTo>
                <a:lnTo>
                  <a:pt x="186168" y="1821148"/>
                </a:lnTo>
                <a:lnTo>
                  <a:pt x="247894" y="1819845"/>
                </a:lnTo>
                <a:lnTo>
                  <a:pt x="309447" y="1818173"/>
                </a:lnTo>
                <a:lnTo>
                  <a:pt x="370820" y="1816136"/>
                </a:lnTo>
                <a:lnTo>
                  <a:pt x="432009" y="1813736"/>
                </a:lnTo>
                <a:lnTo>
                  <a:pt x="493009" y="1810973"/>
                </a:lnTo>
                <a:lnTo>
                  <a:pt x="553813" y="1807851"/>
                </a:lnTo>
                <a:lnTo>
                  <a:pt x="614417" y="1804372"/>
                </a:lnTo>
                <a:lnTo>
                  <a:pt x="674816" y="1800537"/>
                </a:lnTo>
                <a:lnTo>
                  <a:pt x="735003" y="1796348"/>
                </a:lnTo>
                <a:lnTo>
                  <a:pt x="794975" y="1791807"/>
                </a:lnTo>
                <a:lnTo>
                  <a:pt x="854725" y="1786918"/>
                </a:lnTo>
                <a:lnTo>
                  <a:pt x="914248" y="1781680"/>
                </a:lnTo>
                <a:lnTo>
                  <a:pt x="973538" y="1776098"/>
                </a:lnTo>
                <a:lnTo>
                  <a:pt x="1032592" y="1770171"/>
                </a:lnTo>
                <a:lnTo>
                  <a:pt x="1091403" y="1763904"/>
                </a:lnTo>
                <a:lnTo>
                  <a:pt x="1149965" y="1757297"/>
                </a:lnTo>
                <a:lnTo>
                  <a:pt x="1208274" y="1750353"/>
                </a:lnTo>
                <a:lnTo>
                  <a:pt x="1266325" y="1743074"/>
                </a:lnTo>
                <a:lnTo>
                  <a:pt x="1324111" y="1735462"/>
                </a:lnTo>
                <a:lnTo>
                  <a:pt x="1381629" y="1727518"/>
                </a:lnTo>
                <a:lnTo>
                  <a:pt x="1438871" y="1719245"/>
                </a:lnTo>
                <a:lnTo>
                  <a:pt x="1495834" y="1710645"/>
                </a:lnTo>
                <a:lnTo>
                  <a:pt x="1552511" y="1701721"/>
                </a:lnTo>
                <a:lnTo>
                  <a:pt x="1608898" y="1692473"/>
                </a:lnTo>
                <a:lnTo>
                  <a:pt x="1664989" y="1682904"/>
                </a:lnTo>
                <a:lnTo>
                  <a:pt x="1720779" y="1673016"/>
                </a:lnTo>
                <a:lnTo>
                  <a:pt x="1776263" y="1662811"/>
                </a:lnTo>
                <a:lnTo>
                  <a:pt x="1831434" y="1652292"/>
                </a:lnTo>
                <a:lnTo>
                  <a:pt x="1886289" y="1641459"/>
                </a:lnTo>
                <a:lnTo>
                  <a:pt x="1940821" y="1630316"/>
                </a:lnTo>
                <a:lnTo>
                  <a:pt x="1995025" y="1618864"/>
                </a:lnTo>
                <a:lnTo>
                  <a:pt x="2048897" y="1607105"/>
                </a:lnTo>
                <a:lnTo>
                  <a:pt x="2102430" y="1595042"/>
                </a:lnTo>
                <a:lnTo>
                  <a:pt x="2155619" y="1582676"/>
                </a:lnTo>
                <a:lnTo>
                  <a:pt x="2208460" y="1570009"/>
                </a:lnTo>
                <a:lnTo>
                  <a:pt x="2260946" y="1557044"/>
                </a:lnTo>
                <a:lnTo>
                  <a:pt x="2313073" y="1543782"/>
                </a:lnTo>
                <a:lnTo>
                  <a:pt x="2364834" y="1530226"/>
                </a:lnTo>
                <a:lnTo>
                  <a:pt x="2416226" y="1516377"/>
                </a:lnTo>
                <a:lnTo>
                  <a:pt x="2467242" y="1502238"/>
                </a:lnTo>
                <a:lnTo>
                  <a:pt x="2517878" y="1487811"/>
                </a:lnTo>
                <a:lnTo>
                  <a:pt x="2568127" y="1473097"/>
                </a:lnTo>
                <a:lnTo>
                  <a:pt x="2617985" y="1458098"/>
                </a:lnTo>
                <a:lnTo>
                  <a:pt x="2667446" y="1442818"/>
                </a:lnTo>
                <a:lnTo>
                  <a:pt x="2716505" y="1427257"/>
                </a:lnTo>
                <a:lnTo>
                  <a:pt x="2765156" y="1411418"/>
                </a:lnTo>
                <a:lnTo>
                  <a:pt x="2813396" y="1395303"/>
                </a:lnTo>
                <a:lnTo>
                  <a:pt x="2861217" y="1378913"/>
                </a:lnTo>
                <a:lnTo>
                  <a:pt x="2908615" y="1362252"/>
                </a:lnTo>
                <a:lnTo>
                  <a:pt x="2955584" y="1345320"/>
                </a:lnTo>
                <a:lnTo>
                  <a:pt x="3002119" y="1328121"/>
                </a:lnTo>
                <a:lnTo>
                  <a:pt x="3048215" y="1310655"/>
                </a:lnTo>
                <a:lnTo>
                  <a:pt x="3093867" y="1292926"/>
                </a:lnTo>
                <a:lnTo>
                  <a:pt x="3139069" y="1274934"/>
                </a:lnTo>
                <a:lnTo>
                  <a:pt x="3183816" y="1256683"/>
                </a:lnTo>
                <a:lnTo>
                  <a:pt x="3228102" y="1238174"/>
                </a:lnTo>
                <a:lnTo>
                  <a:pt x="3271923" y="1219409"/>
                </a:lnTo>
                <a:lnTo>
                  <a:pt x="3315272" y="1200390"/>
                </a:lnTo>
                <a:lnTo>
                  <a:pt x="3358145" y="1181120"/>
                </a:lnTo>
                <a:lnTo>
                  <a:pt x="3400537" y="1161599"/>
                </a:lnTo>
                <a:lnTo>
                  <a:pt x="3442441" y="1141832"/>
                </a:lnTo>
                <a:lnTo>
                  <a:pt x="3483854" y="1121818"/>
                </a:lnTo>
                <a:lnTo>
                  <a:pt x="3524768" y="1101561"/>
                </a:lnTo>
                <a:lnTo>
                  <a:pt x="3565180" y="1081062"/>
                </a:lnTo>
                <a:lnTo>
                  <a:pt x="3605084" y="1060324"/>
                </a:lnTo>
                <a:lnTo>
                  <a:pt x="3644474" y="1039348"/>
                </a:lnTo>
                <a:lnTo>
                  <a:pt x="3683345" y="1018137"/>
                </a:lnTo>
                <a:lnTo>
                  <a:pt x="3721692" y="996693"/>
                </a:lnTo>
                <a:lnTo>
                  <a:pt x="3759509" y="975017"/>
                </a:lnTo>
                <a:lnTo>
                  <a:pt x="3796792" y="953111"/>
                </a:lnTo>
                <a:lnTo>
                  <a:pt x="3833535" y="930979"/>
                </a:lnTo>
                <a:lnTo>
                  <a:pt x="3869732" y="908621"/>
                </a:lnTo>
                <a:lnTo>
                  <a:pt x="3905379" y="886040"/>
                </a:lnTo>
                <a:lnTo>
                  <a:pt x="3940470" y="863238"/>
                </a:lnTo>
                <a:lnTo>
                  <a:pt x="3974999" y="840216"/>
                </a:lnTo>
                <a:lnTo>
                  <a:pt x="4008962" y="816978"/>
                </a:lnTo>
                <a:lnTo>
                  <a:pt x="4042353" y="793524"/>
                </a:lnTo>
                <a:lnTo>
                  <a:pt x="4075167" y="769857"/>
                </a:lnTo>
                <a:lnTo>
                  <a:pt x="4107398" y="745980"/>
                </a:lnTo>
                <a:lnTo>
                  <a:pt x="4139041" y="721893"/>
                </a:lnTo>
                <a:lnTo>
                  <a:pt x="4170091" y="697599"/>
                </a:lnTo>
                <a:lnTo>
                  <a:pt x="4200543" y="673101"/>
                </a:lnTo>
                <a:lnTo>
                  <a:pt x="4230391" y="648399"/>
                </a:lnTo>
                <a:lnTo>
                  <a:pt x="4259630" y="623497"/>
                </a:lnTo>
                <a:lnTo>
                  <a:pt x="4316259" y="573098"/>
                </a:lnTo>
                <a:lnTo>
                  <a:pt x="4370388" y="521921"/>
                </a:lnTo>
                <a:lnTo>
                  <a:pt x="4421975" y="469980"/>
                </a:lnTo>
                <a:lnTo>
                  <a:pt x="4470976" y="417294"/>
                </a:lnTo>
                <a:lnTo>
                  <a:pt x="4517351" y="363877"/>
                </a:lnTo>
                <a:lnTo>
                  <a:pt x="4561055" y="309747"/>
                </a:lnTo>
                <a:lnTo>
                  <a:pt x="4602047" y="254919"/>
                </a:lnTo>
                <a:lnTo>
                  <a:pt x="4640284" y="199410"/>
                </a:lnTo>
                <a:lnTo>
                  <a:pt x="4675724" y="143236"/>
                </a:lnTo>
                <a:lnTo>
                  <a:pt x="4708324" y="86414"/>
                </a:lnTo>
                <a:lnTo>
                  <a:pt x="4738041" y="28959"/>
                </a:lnTo>
                <a:lnTo>
                  <a:pt x="4751806" y="0"/>
                </a:lnTo>
              </a:path>
            </a:pathLst>
          </a:custGeom>
          <a:ln w="57912">
            <a:solidFill>
              <a:srgbClr val="F27954"/>
            </a:solidFill>
          </a:ln>
        </p:spPr>
        <p:txBody>
          <a:bodyPr wrap="square" lIns="0" tIns="0" rIns="0" bIns="0" rtlCol="0"/>
          <a:lstStyle/>
          <a:p>
            <a:endParaRPr lang="en-GB" dirty="0">
              <a:solidFill>
                <a:srgbClr val="595A59"/>
              </a:solidFill>
            </a:endParaRPr>
          </a:p>
        </p:txBody>
      </p:sp>
      <p:cxnSp>
        <p:nvCxnSpPr>
          <p:cNvPr id="3" name="Gerader Verbinder 2">
            <a:extLst>
              <a:ext uri="{FF2B5EF4-FFF2-40B4-BE49-F238E27FC236}">
                <a16:creationId xmlns:a16="http://schemas.microsoft.com/office/drawing/2014/main" id="{57387484-E062-42FB-AC7E-273B6FBB749F}"/>
              </a:ext>
            </a:extLst>
          </p:cNvPr>
          <p:cNvCxnSpPr>
            <a:cxnSpLocks/>
          </p:cNvCxnSpPr>
          <p:nvPr/>
        </p:nvCxnSpPr>
        <p:spPr>
          <a:xfrm flipV="1">
            <a:off x="9869864" y="2573518"/>
            <a:ext cx="0" cy="2851211"/>
          </a:xfrm>
          <a:prstGeom prst="line">
            <a:avLst/>
          </a:prstGeom>
          <a:ln w="25400">
            <a:solidFill>
              <a:srgbClr val="F27954"/>
            </a:solidFill>
          </a:ln>
        </p:spPr>
        <p:style>
          <a:lnRef idx="1">
            <a:schemeClr val="accent1"/>
          </a:lnRef>
          <a:fillRef idx="0">
            <a:schemeClr val="accent1"/>
          </a:fillRef>
          <a:effectRef idx="0">
            <a:schemeClr val="accent1"/>
          </a:effectRef>
          <a:fontRef idx="minor">
            <a:schemeClr val="tx1"/>
          </a:fontRef>
        </p:style>
      </p:cxnSp>
      <p:sp>
        <p:nvSpPr>
          <p:cNvPr id="9" name="Subtitle 2">
            <a:extLst>
              <a:ext uri="{FF2B5EF4-FFF2-40B4-BE49-F238E27FC236}">
                <a16:creationId xmlns:a16="http://schemas.microsoft.com/office/drawing/2014/main" id="{96F965B8-D26C-47FE-89AD-21579D22B6B5}"/>
              </a:ext>
            </a:extLst>
          </p:cNvPr>
          <p:cNvSpPr txBox="1">
            <a:spLocks/>
          </p:cNvSpPr>
          <p:nvPr/>
        </p:nvSpPr>
        <p:spPr>
          <a:xfrm>
            <a:off x="8609646" y="2048450"/>
            <a:ext cx="2520436" cy="456262"/>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500"/>
              </a:lnSpc>
            </a:pPr>
            <a:r>
              <a:rPr lang="en-GB" sz="1200" dirty="0">
                <a:solidFill>
                  <a:srgbClr val="595A59"/>
                </a:solidFill>
                <a:latin typeface="+mn-lt"/>
                <a:ea typeface="Open Sans Light" panose="020B0306030504020204" pitchFamily="34" charset="0"/>
                <a:cs typeface="Open Sans Light" panose="020B0306030504020204" pitchFamily="34" charset="0"/>
              </a:rPr>
              <a:t>Crisis in operating</a:t>
            </a:r>
            <a:br>
              <a:rPr lang="en-GB" sz="1200" dirty="0">
                <a:solidFill>
                  <a:srgbClr val="595A59"/>
                </a:solidFill>
                <a:latin typeface="+mn-lt"/>
                <a:ea typeface="Open Sans Light" panose="020B0306030504020204" pitchFamily="34" charset="0"/>
                <a:cs typeface="Open Sans Light" panose="020B0306030504020204" pitchFamily="34" charset="0"/>
              </a:rPr>
            </a:br>
            <a:r>
              <a:rPr lang="en-GB" sz="1200" dirty="0">
                <a:solidFill>
                  <a:srgbClr val="595A59"/>
                </a:solidFill>
                <a:latin typeface="+mn-lt"/>
                <a:ea typeface="Open Sans Light" panose="020B0306030504020204" pitchFamily="34" charset="0"/>
                <a:cs typeface="Open Sans Light" panose="020B0306030504020204" pitchFamily="34" charset="0"/>
              </a:rPr>
              <a:t> results</a:t>
            </a:r>
          </a:p>
        </p:txBody>
      </p:sp>
      <p:sp>
        <p:nvSpPr>
          <p:cNvPr id="10" name="Subtitle 2">
            <a:extLst>
              <a:ext uri="{FF2B5EF4-FFF2-40B4-BE49-F238E27FC236}">
                <a16:creationId xmlns:a16="http://schemas.microsoft.com/office/drawing/2014/main" id="{5D8C215B-CDBD-4E96-828A-9D3F7691DBF4}"/>
              </a:ext>
            </a:extLst>
          </p:cNvPr>
          <p:cNvSpPr txBox="1">
            <a:spLocks/>
          </p:cNvSpPr>
          <p:nvPr/>
        </p:nvSpPr>
        <p:spPr>
          <a:xfrm>
            <a:off x="9473938" y="3063937"/>
            <a:ext cx="2520436" cy="267299"/>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500"/>
              </a:lnSpc>
            </a:pPr>
            <a:r>
              <a:rPr lang="en-GB" sz="1200" dirty="0">
                <a:solidFill>
                  <a:srgbClr val="595A59"/>
                </a:solidFill>
                <a:latin typeface="+mn-lt"/>
                <a:ea typeface="Open Sans Light" panose="020B0306030504020204" pitchFamily="34" charset="0"/>
                <a:cs typeface="Open Sans Light" panose="020B0306030504020204" pitchFamily="34" charset="0"/>
              </a:rPr>
              <a:t>Liquidity Crisis</a:t>
            </a:r>
          </a:p>
        </p:txBody>
      </p:sp>
      <p:sp>
        <p:nvSpPr>
          <p:cNvPr id="12" name="Subtitle 2">
            <a:extLst>
              <a:ext uri="{FF2B5EF4-FFF2-40B4-BE49-F238E27FC236}">
                <a16:creationId xmlns:a16="http://schemas.microsoft.com/office/drawing/2014/main" id="{877DAA80-B977-4532-B7AC-EC68B87E7E02}"/>
              </a:ext>
            </a:extLst>
          </p:cNvPr>
          <p:cNvSpPr txBox="1">
            <a:spLocks/>
          </p:cNvSpPr>
          <p:nvPr/>
        </p:nvSpPr>
        <p:spPr>
          <a:xfrm>
            <a:off x="3492137" y="1912441"/>
            <a:ext cx="2520436" cy="682477"/>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500"/>
              </a:lnSpc>
            </a:pPr>
            <a:r>
              <a:rPr lang="en-GB" sz="1200" dirty="0">
                <a:solidFill>
                  <a:srgbClr val="595A59"/>
                </a:solidFill>
                <a:latin typeface="+mn-lt"/>
                <a:ea typeface="Open Sans Light" panose="020B0306030504020204" pitchFamily="34" charset="0"/>
                <a:cs typeface="Open Sans Light" panose="020B0306030504020204" pitchFamily="34" charset="0"/>
              </a:rPr>
              <a:t>Objective identifiability </a:t>
            </a:r>
            <a:br>
              <a:rPr lang="en-GB" sz="1200" dirty="0">
                <a:solidFill>
                  <a:srgbClr val="595A59"/>
                </a:solidFill>
                <a:latin typeface="+mn-lt"/>
                <a:ea typeface="Open Sans Light" panose="020B0306030504020204" pitchFamily="34" charset="0"/>
                <a:cs typeface="Open Sans Light" panose="020B0306030504020204" pitchFamily="34" charset="0"/>
              </a:rPr>
            </a:br>
            <a:r>
              <a:rPr lang="en-GB" sz="1200" dirty="0">
                <a:solidFill>
                  <a:srgbClr val="595A59"/>
                </a:solidFill>
                <a:latin typeface="+mn-lt"/>
                <a:ea typeface="Open Sans Light" panose="020B0306030504020204" pitchFamily="34" charset="0"/>
                <a:cs typeface="Open Sans Light" panose="020B0306030504020204" pitchFamily="34" charset="0"/>
              </a:rPr>
              <a:t>of the crisis (in %)</a:t>
            </a:r>
          </a:p>
          <a:p>
            <a:pPr algn="l">
              <a:lnSpc>
                <a:spcPts val="1500"/>
              </a:lnSpc>
            </a:pPr>
            <a:endParaRPr lang="en-GB" sz="1100" dirty="0">
              <a:solidFill>
                <a:srgbClr val="595A59"/>
              </a:solidFill>
              <a:latin typeface="+mn-lt"/>
              <a:ea typeface="Open Sans Light" panose="020B0306030504020204" pitchFamily="34" charset="0"/>
              <a:cs typeface="Open Sans Light" panose="020B0306030504020204" pitchFamily="34" charset="0"/>
            </a:endParaRPr>
          </a:p>
        </p:txBody>
      </p:sp>
      <p:sp>
        <p:nvSpPr>
          <p:cNvPr id="13" name="Subtitle 2">
            <a:extLst>
              <a:ext uri="{FF2B5EF4-FFF2-40B4-BE49-F238E27FC236}">
                <a16:creationId xmlns:a16="http://schemas.microsoft.com/office/drawing/2014/main" id="{74AAA5CF-A286-4CA9-A8FF-0FFDE72608F1}"/>
              </a:ext>
            </a:extLst>
          </p:cNvPr>
          <p:cNvSpPr txBox="1">
            <a:spLocks/>
          </p:cNvSpPr>
          <p:nvPr/>
        </p:nvSpPr>
        <p:spPr>
          <a:xfrm>
            <a:off x="11062893" y="5489403"/>
            <a:ext cx="506178" cy="496593"/>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500"/>
              </a:lnSpc>
            </a:pPr>
            <a:r>
              <a:rPr lang="en-GB" sz="1200" dirty="0">
                <a:solidFill>
                  <a:srgbClr val="595A59"/>
                </a:solidFill>
                <a:latin typeface="+mn-lt"/>
                <a:ea typeface="Open Sans Light" panose="020B0306030504020204" pitchFamily="34" charset="0"/>
                <a:cs typeface="Open Sans Light" panose="020B0306030504020204" pitchFamily="34" charset="0"/>
              </a:rPr>
              <a:t>Time</a:t>
            </a:r>
          </a:p>
          <a:p>
            <a:pPr algn="r">
              <a:lnSpc>
                <a:spcPts val="1500"/>
              </a:lnSpc>
            </a:pPr>
            <a:endParaRPr lang="en-GB" sz="1200" dirty="0">
              <a:solidFill>
                <a:srgbClr val="595A59"/>
              </a:solidFill>
              <a:latin typeface="+mn-lt"/>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3071395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platzhalter 33">
            <a:extLst>
              <a:ext uri="{FF2B5EF4-FFF2-40B4-BE49-F238E27FC236}">
                <a16:creationId xmlns:a16="http://schemas.microsoft.com/office/drawing/2014/main" id="{90E22E7C-FA7A-B07A-9AFF-7192A85B9446}"/>
              </a:ext>
            </a:extLst>
          </p:cNvPr>
          <p:cNvSpPr>
            <a:spLocks noGrp="1"/>
          </p:cNvSpPr>
          <p:nvPr>
            <p:ph type="body" sz="quarter" idx="18"/>
          </p:nvPr>
        </p:nvSpPr>
        <p:spPr>
          <a:xfrm>
            <a:off x="1708128" y="1177730"/>
            <a:ext cx="4716424" cy="1920533"/>
          </a:xfrm>
        </p:spPr>
        <p:txBody>
          <a:bodyPr>
            <a:normAutofit lnSpcReduction="10000"/>
          </a:bodyPr>
          <a:lstStyle/>
          <a:p>
            <a:r>
              <a:rPr lang="en-US" dirty="0"/>
              <a:t>In many business models, purchasing represents a central cost block and the supply chain is a key success factor. Here is an excerpt of the data you should monitor in the purchasing area. </a:t>
            </a:r>
            <a:endParaRPr lang="de-DE" dirty="0"/>
          </a:p>
        </p:txBody>
      </p:sp>
      <p:sp>
        <p:nvSpPr>
          <p:cNvPr id="33" name="Textplatzhalter 32">
            <a:extLst>
              <a:ext uri="{FF2B5EF4-FFF2-40B4-BE49-F238E27FC236}">
                <a16:creationId xmlns:a16="http://schemas.microsoft.com/office/drawing/2014/main" id="{3111A1C8-A213-4A3B-F602-2D2F0929DE29}"/>
              </a:ext>
            </a:extLst>
          </p:cNvPr>
          <p:cNvSpPr>
            <a:spLocks noGrp="1"/>
          </p:cNvSpPr>
          <p:nvPr>
            <p:ph type="body" sz="quarter" idx="16"/>
          </p:nvPr>
        </p:nvSpPr>
        <p:spPr>
          <a:xfrm>
            <a:off x="1718561" y="240632"/>
            <a:ext cx="4951746" cy="1039528"/>
          </a:xfrm>
        </p:spPr>
        <p:txBody>
          <a:bodyPr>
            <a:normAutofit lnSpcReduction="10000"/>
          </a:bodyPr>
          <a:lstStyle/>
          <a:p>
            <a:r>
              <a:rPr lang="de-DE" dirty="0"/>
              <a:t>METRICS FROM PROCUREMENT</a:t>
            </a:r>
          </a:p>
        </p:txBody>
      </p:sp>
      <p:sp>
        <p:nvSpPr>
          <p:cNvPr id="4" name="Pentagon 29">
            <a:extLst>
              <a:ext uri="{FF2B5EF4-FFF2-40B4-BE49-F238E27FC236}">
                <a16:creationId xmlns:a16="http://schemas.microsoft.com/office/drawing/2014/main" id="{BE851E19-5CCC-4026-813D-53F94A3AC0E9}"/>
              </a:ext>
            </a:extLst>
          </p:cNvPr>
          <p:cNvSpPr/>
          <p:nvPr/>
        </p:nvSpPr>
        <p:spPr>
          <a:xfrm>
            <a:off x="4501275" y="3001839"/>
            <a:ext cx="7477218" cy="646730"/>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7">
            <a:extLst>
              <a:ext uri="{FF2B5EF4-FFF2-40B4-BE49-F238E27FC236}">
                <a16:creationId xmlns:a16="http://schemas.microsoft.com/office/drawing/2014/main" id="{77F44FBC-28A2-9319-6F27-4BA05F37D8A3}"/>
              </a:ext>
            </a:extLst>
          </p:cNvPr>
          <p:cNvSpPr txBox="1"/>
          <p:nvPr/>
        </p:nvSpPr>
        <p:spPr>
          <a:xfrm>
            <a:off x="4610232" y="3111605"/>
            <a:ext cx="1499278" cy="579646"/>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Compliance Rate</a:t>
            </a:r>
          </a:p>
        </p:txBody>
      </p:sp>
      <p:sp>
        <p:nvSpPr>
          <p:cNvPr id="6" name="Subtitle 2">
            <a:extLst>
              <a:ext uri="{FF2B5EF4-FFF2-40B4-BE49-F238E27FC236}">
                <a16:creationId xmlns:a16="http://schemas.microsoft.com/office/drawing/2014/main" id="{60DDD896-B827-62E5-3AE7-9644C24366EC}"/>
              </a:ext>
            </a:extLst>
          </p:cNvPr>
          <p:cNvSpPr txBox="1">
            <a:spLocks/>
          </p:cNvSpPr>
          <p:nvPr/>
        </p:nvSpPr>
        <p:spPr>
          <a:xfrm>
            <a:off x="6988972" y="3166777"/>
            <a:ext cx="5156055"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Understand if suppliers </a:t>
            </a:r>
            <a:r>
              <a:rPr lang="en-GB" sz="1800" dirty="0" err="1">
                <a:solidFill>
                  <a:schemeClr val="bg1"/>
                </a:solidFill>
                <a:latin typeface="+mn-lt"/>
                <a:ea typeface="Lato Light" panose="020F0502020204030203" pitchFamily="34" charset="0"/>
                <a:cs typeface="Mukta ExtraLight" panose="020B0000000000000000" pitchFamily="34" charset="77"/>
              </a:rPr>
              <a:t>fulfill</a:t>
            </a:r>
            <a:r>
              <a:rPr lang="en-GB" sz="1800" dirty="0">
                <a:solidFill>
                  <a:schemeClr val="bg1"/>
                </a:solidFill>
                <a:latin typeface="+mn-lt"/>
                <a:ea typeface="Lato Light" panose="020F0502020204030203" pitchFamily="34" charset="0"/>
                <a:cs typeface="Mukta ExtraLight" panose="020B0000000000000000" pitchFamily="34" charset="77"/>
              </a:rPr>
              <a:t> your requirements</a:t>
            </a:r>
          </a:p>
        </p:txBody>
      </p:sp>
      <p:sp>
        <p:nvSpPr>
          <p:cNvPr id="7" name="Pentagon 32">
            <a:extLst>
              <a:ext uri="{FF2B5EF4-FFF2-40B4-BE49-F238E27FC236}">
                <a16:creationId xmlns:a16="http://schemas.microsoft.com/office/drawing/2014/main" id="{8050CEE8-4D97-3E6E-9C3E-1D085D8CACA4}"/>
              </a:ext>
            </a:extLst>
          </p:cNvPr>
          <p:cNvSpPr/>
          <p:nvPr/>
        </p:nvSpPr>
        <p:spPr>
          <a:xfrm>
            <a:off x="4501275" y="3805688"/>
            <a:ext cx="7477218" cy="646730"/>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BAF68E7-89D4-BB35-02B0-C5800D24B4DE}"/>
              </a:ext>
            </a:extLst>
          </p:cNvPr>
          <p:cNvSpPr txBox="1"/>
          <p:nvPr/>
        </p:nvSpPr>
        <p:spPr>
          <a:xfrm>
            <a:off x="4610232" y="3867678"/>
            <a:ext cx="2393480" cy="579646"/>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Number of </a:t>
            </a:r>
            <a:br>
              <a:rPr lang="en-GB" b="1" dirty="0">
                <a:solidFill>
                  <a:schemeClr val="bg1"/>
                </a:solidFill>
                <a:ea typeface="League Spartan" charset="0"/>
                <a:cs typeface="Poppins" pitchFamily="2" charset="77"/>
              </a:rPr>
            </a:br>
            <a:r>
              <a:rPr lang="en-GB" b="1" dirty="0">
                <a:solidFill>
                  <a:schemeClr val="bg1"/>
                </a:solidFill>
                <a:ea typeface="League Spartan" charset="0"/>
                <a:cs typeface="Poppins" pitchFamily="2" charset="77"/>
              </a:rPr>
              <a:t>Suppliers</a:t>
            </a:r>
          </a:p>
        </p:txBody>
      </p:sp>
      <p:sp>
        <p:nvSpPr>
          <p:cNvPr id="9" name="Subtitle 2">
            <a:extLst>
              <a:ext uri="{FF2B5EF4-FFF2-40B4-BE49-F238E27FC236}">
                <a16:creationId xmlns:a16="http://schemas.microsoft.com/office/drawing/2014/main" id="{93302AA8-80E9-93D0-E2A8-45DA9211CB64}"/>
              </a:ext>
            </a:extLst>
          </p:cNvPr>
          <p:cNvSpPr txBox="1">
            <a:spLocks/>
          </p:cNvSpPr>
          <p:nvPr/>
        </p:nvSpPr>
        <p:spPr>
          <a:xfrm>
            <a:off x="6988972" y="3956772"/>
            <a:ext cx="4592074"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Track your level of dependency towards your suppliers</a:t>
            </a:r>
          </a:p>
        </p:txBody>
      </p:sp>
      <p:sp>
        <p:nvSpPr>
          <p:cNvPr id="16" name="Pentagon 41">
            <a:extLst>
              <a:ext uri="{FF2B5EF4-FFF2-40B4-BE49-F238E27FC236}">
                <a16:creationId xmlns:a16="http://schemas.microsoft.com/office/drawing/2014/main" id="{9C239C26-2C92-2C89-5AFF-DFB1E71D6722}"/>
              </a:ext>
            </a:extLst>
          </p:cNvPr>
          <p:cNvSpPr/>
          <p:nvPr/>
        </p:nvSpPr>
        <p:spPr>
          <a:xfrm>
            <a:off x="4501275" y="4588643"/>
            <a:ext cx="7477218"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7">
            <a:extLst>
              <a:ext uri="{FF2B5EF4-FFF2-40B4-BE49-F238E27FC236}">
                <a16:creationId xmlns:a16="http://schemas.microsoft.com/office/drawing/2014/main" id="{481784DD-448B-1A31-78F4-EB46067AF8A5}"/>
              </a:ext>
            </a:extLst>
          </p:cNvPr>
          <p:cNvSpPr txBox="1"/>
          <p:nvPr/>
        </p:nvSpPr>
        <p:spPr>
          <a:xfrm>
            <a:off x="4610232" y="4679853"/>
            <a:ext cx="1714516" cy="579646"/>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Supplier </a:t>
            </a:r>
          </a:p>
          <a:p>
            <a:pPr lvl="0">
              <a:lnSpc>
                <a:spcPts val="1860"/>
              </a:lnSpc>
              <a:defRPr/>
            </a:pPr>
            <a:r>
              <a:rPr lang="en-GB" b="1" dirty="0">
                <a:solidFill>
                  <a:schemeClr val="bg1"/>
                </a:solidFill>
                <a:ea typeface="League Spartan" charset="0"/>
                <a:cs typeface="Poppins" pitchFamily="2" charset="77"/>
              </a:rPr>
              <a:t>Defect Rate</a:t>
            </a:r>
          </a:p>
        </p:txBody>
      </p:sp>
      <p:sp>
        <p:nvSpPr>
          <p:cNvPr id="18" name="Subtitle 2">
            <a:extLst>
              <a:ext uri="{FF2B5EF4-FFF2-40B4-BE49-F238E27FC236}">
                <a16:creationId xmlns:a16="http://schemas.microsoft.com/office/drawing/2014/main" id="{C1CADB1C-320E-4803-54DA-FD015407A13A}"/>
              </a:ext>
            </a:extLst>
          </p:cNvPr>
          <p:cNvSpPr txBox="1">
            <a:spLocks/>
          </p:cNvSpPr>
          <p:nvPr/>
        </p:nvSpPr>
        <p:spPr>
          <a:xfrm>
            <a:off x="6988972" y="4876291"/>
            <a:ext cx="5482950"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Evaluate your suppliers’ individual quality</a:t>
            </a:r>
          </a:p>
        </p:txBody>
      </p:sp>
      <p:sp>
        <p:nvSpPr>
          <p:cNvPr id="19" name="Pentagon 2">
            <a:extLst>
              <a:ext uri="{FF2B5EF4-FFF2-40B4-BE49-F238E27FC236}">
                <a16:creationId xmlns:a16="http://schemas.microsoft.com/office/drawing/2014/main" id="{6585F910-5410-EEBC-9836-24B46295F2E1}"/>
              </a:ext>
            </a:extLst>
          </p:cNvPr>
          <p:cNvSpPr/>
          <p:nvPr/>
        </p:nvSpPr>
        <p:spPr>
          <a:xfrm>
            <a:off x="4501275" y="5394668"/>
            <a:ext cx="7477218"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7">
            <a:extLst>
              <a:ext uri="{FF2B5EF4-FFF2-40B4-BE49-F238E27FC236}">
                <a16:creationId xmlns:a16="http://schemas.microsoft.com/office/drawing/2014/main" id="{48CDA02A-BBD0-F1B5-AE9A-7BC46714DF65}"/>
              </a:ext>
            </a:extLst>
          </p:cNvPr>
          <p:cNvSpPr txBox="1"/>
          <p:nvPr/>
        </p:nvSpPr>
        <p:spPr>
          <a:xfrm>
            <a:off x="4610232" y="5488508"/>
            <a:ext cx="1878290" cy="579646"/>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Cost of </a:t>
            </a:r>
          </a:p>
          <a:p>
            <a:pPr lvl="0">
              <a:lnSpc>
                <a:spcPts val="1860"/>
              </a:lnSpc>
              <a:defRPr/>
            </a:pPr>
            <a:r>
              <a:rPr lang="en-GB" b="1" dirty="0">
                <a:solidFill>
                  <a:schemeClr val="bg1"/>
                </a:solidFill>
                <a:ea typeface="League Spartan" charset="0"/>
                <a:cs typeface="Poppins" pitchFamily="2" charset="77"/>
              </a:rPr>
              <a:t>Purchase order</a:t>
            </a:r>
          </a:p>
        </p:txBody>
      </p:sp>
      <p:sp>
        <p:nvSpPr>
          <p:cNvPr id="21" name="Subtitle 2">
            <a:extLst>
              <a:ext uri="{FF2B5EF4-FFF2-40B4-BE49-F238E27FC236}">
                <a16:creationId xmlns:a16="http://schemas.microsoft.com/office/drawing/2014/main" id="{10EBFE17-916F-ECC2-A60C-2B388E0A1976}"/>
              </a:ext>
            </a:extLst>
          </p:cNvPr>
          <p:cNvSpPr txBox="1">
            <a:spLocks/>
          </p:cNvSpPr>
          <p:nvPr/>
        </p:nvSpPr>
        <p:spPr>
          <a:xfrm>
            <a:off x="6988972" y="5532711"/>
            <a:ext cx="4283539"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Control the internal costs incurred by each purchase</a:t>
            </a:r>
          </a:p>
        </p:txBody>
      </p:sp>
      <p:sp>
        <p:nvSpPr>
          <p:cNvPr id="25" name="Pentagon 8">
            <a:extLst>
              <a:ext uri="{FF2B5EF4-FFF2-40B4-BE49-F238E27FC236}">
                <a16:creationId xmlns:a16="http://schemas.microsoft.com/office/drawing/2014/main" id="{9EEF9576-3439-B645-E17B-2A5FDC65395E}"/>
              </a:ext>
            </a:extLst>
          </p:cNvPr>
          <p:cNvSpPr/>
          <p:nvPr/>
        </p:nvSpPr>
        <p:spPr>
          <a:xfrm>
            <a:off x="4501275" y="6183719"/>
            <a:ext cx="7426928" cy="646730"/>
          </a:xfrm>
          <a:prstGeom prst="homePlat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7">
            <a:extLst>
              <a:ext uri="{FF2B5EF4-FFF2-40B4-BE49-F238E27FC236}">
                <a16:creationId xmlns:a16="http://schemas.microsoft.com/office/drawing/2014/main" id="{D232B5EB-528A-AB6F-C6C3-990E6CBC0C5F}"/>
              </a:ext>
            </a:extLst>
          </p:cNvPr>
          <p:cNvSpPr txBox="1"/>
          <p:nvPr/>
        </p:nvSpPr>
        <p:spPr>
          <a:xfrm>
            <a:off x="4559942" y="6274929"/>
            <a:ext cx="1714516" cy="579646"/>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Procurement</a:t>
            </a:r>
            <a:br>
              <a:rPr lang="en-GB" b="1" dirty="0">
                <a:solidFill>
                  <a:schemeClr val="bg1"/>
                </a:solidFill>
                <a:ea typeface="League Spartan" charset="0"/>
                <a:cs typeface="Poppins" pitchFamily="2" charset="77"/>
              </a:rPr>
            </a:br>
            <a:r>
              <a:rPr lang="en-GB" b="1" dirty="0">
                <a:solidFill>
                  <a:schemeClr val="bg1"/>
                </a:solidFill>
                <a:ea typeface="League Spartan" charset="0"/>
                <a:cs typeface="Poppins" pitchFamily="2" charset="77"/>
              </a:rPr>
              <a:t>Cost Reduction</a:t>
            </a:r>
          </a:p>
        </p:txBody>
      </p:sp>
      <p:sp>
        <p:nvSpPr>
          <p:cNvPr id="27" name="Subtitle 2">
            <a:extLst>
              <a:ext uri="{FF2B5EF4-FFF2-40B4-BE49-F238E27FC236}">
                <a16:creationId xmlns:a16="http://schemas.microsoft.com/office/drawing/2014/main" id="{857D233F-23A5-9406-E92F-67E1BE81BA31}"/>
              </a:ext>
            </a:extLst>
          </p:cNvPr>
          <p:cNvSpPr txBox="1">
            <a:spLocks/>
          </p:cNvSpPr>
          <p:nvPr/>
        </p:nvSpPr>
        <p:spPr>
          <a:xfrm>
            <a:off x="6984670" y="6381759"/>
            <a:ext cx="4642364"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Streamline the tangible costs savings</a:t>
            </a:r>
          </a:p>
        </p:txBody>
      </p:sp>
      <p:cxnSp>
        <p:nvCxnSpPr>
          <p:cNvPr id="28" name="Straight Connector 12">
            <a:extLst>
              <a:ext uri="{FF2B5EF4-FFF2-40B4-BE49-F238E27FC236}">
                <a16:creationId xmlns:a16="http://schemas.microsoft.com/office/drawing/2014/main" id="{A7380DC8-774B-4AF7-8BD5-E07C78F5309F}"/>
              </a:ext>
            </a:extLst>
          </p:cNvPr>
          <p:cNvCxnSpPr>
            <a:cxnSpLocks/>
          </p:cNvCxnSpPr>
          <p:nvPr/>
        </p:nvCxnSpPr>
        <p:spPr>
          <a:xfrm>
            <a:off x="6850813" y="2969851"/>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10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632736" y="351861"/>
            <a:ext cx="5085159" cy="582221"/>
          </a:xfrm>
        </p:spPr>
        <p:txBody>
          <a:bodyPr>
            <a:noAutofit/>
          </a:bodyPr>
          <a:lstStyle/>
          <a:p>
            <a:r>
              <a:rPr lang="en-US" sz="3000" b="1" dirty="0"/>
              <a:t>Prevent a Crisis in Procurement at an Early Stage</a:t>
            </a:r>
          </a:p>
        </p:txBody>
      </p:sp>
      <p:pic>
        <p:nvPicPr>
          <p:cNvPr id="9" name="Bildplatzhalter 8" descr="Ein Bild, das Text, draußen, blau, Fenster enthält.&#10;&#10;Automatisch generierte Beschreibung">
            <a:extLst>
              <a:ext uri="{FF2B5EF4-FFF2-40B4-BE49-F238E27FC236}">
                <a16:creationId xmlns:a16="http://schemas.microsoft.com/office/drawing/2014/main" id="{B5C602D6-F512-159D-22C8-9334E2DDA960}"/>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saturation sat="66000"/>
                    </a14:imgEffect>
                  </a14:imgLayer>
                </a14:imgProps>
              </a:ext>
            </a:extLst>
          </a:blip>
          <a:srcRect t="12112" b="12112"/>
          <a:stretch>
            <a:fillRect/>
          </a:stretch>
        </p:blipFill>
        <p:spPr/>
      </p:pic>
      <p:graphicFrame>
        <p:nvGraphicFramePr>
          <p:cNvPr id="7" name="Text Placeholder 2">
            <a:extLst>
              <a:ext uri="{FF2B5EF4-FFF2-40B4-BE49-F238E27FC236}">
                <a16:creationId xmlns:a16="http://schemas.microsoft.com/office/drawing/2014/main" id="{8FB15D41-DB57-9450-47A4-92E9DA4BB820}"/>
              </a:ext>
            </a:extLst>
          </p:cNvPr>
          <p:cNvGraphicFramePr/>
          <p:nvPr>
            <p:extLst>
              <p:ext uri="{D42A27DB-BD31-4B8C-83A1-F6EECF244321}">
                <p14:modId xmlns:p14="http://schemas.microsoft.com/office/powerpoint/2010/main" val="138221120"/>
              </p:ext>
            </p:extLst>
          </p:nvPr>
        </p:nvGraphicFramePr>
        <p:xfrm>
          <a:off x="357604" y="1448176"/>
          <a:ext cx="5360291" cy="44853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platzhalter 9">
            <a:extLst>
              <a:ext uri="{FF2B5EF4-FFF2-40B4-BE49-F238E27FC236}">
                <a16:creationId xmlns:a16="http://schemas.microsoft.com/office/drawing/2014/main" id="{4C9381C4-907C-0B75-9B41-30893A2E01C0}"/>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err="1">
                <a:solidFill>
                  <a:srgbClr val="595A59"/>
                </a:solidFill>
              </a:rPr>
              <a:t>Photo</a:t>
            </a:r>
            <a:r>
              <a:rPr lang="de-DE" sz="800" dirty="0">
                <a:solidFill>
                  <a:srgbClr val="595A59"/>
                </a:solidFill>
              </a:rPr>
              <a:t>: </a:t>
            </a:r>
            <a:r>
              <a:rPr lang="de-DE" sz="800" b="1" dirty="0">
                <a:solidFill>
                  <a:srgbClr val="595A59"/>
                </a:solidFill>
              </a:rPr>
              <a:t>Wendy Wei</a:t>
            </a:r>
            <a:endParaRPr lang="de-DE" sz="800" dirty="0">
              <a:solidFill>
                <a:srgbClr val="595A59"/>
              </a:solidFill>
            </a:endParaRPr>
          </a:p>
          <a:p>
            <a:endParaRPr lang="de-DE" sz="800" dirty="0"/>
          </a:p>
        </p:txBody>
      </p:sp>
    </p:spTree>
    <p:extLst>
      <p:ext uri="{BB962C8B-B14F-4D97-AF65-F5344CB8AC3E}">
        <p14:creationId xmlns:p14="http://schemas.microsoft.com/office/powerpoint/2010/main" val="333537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err="1">
                <a:solidFill>
                  <a:schemeClr val="bg1"/>
                </a:solidFill>
              </a:rPr>
              <a:t>From</a:t>
            </a:r>
            <a:r>
              <a:rPr lang="de-DE" dirty="0">
                <a:solidFill>
                  <a:schemeClr val="bg1"/>
                </a:solidFill>
              </a:rPr>
              <a:t> Value Chain to Crisis Chain</a:t>
            </a:r>
          </a:p>
        </p:txBody>
      </p:sp>
      <p:sp>
        <p:nvSpPr>
          <p:cNvPr id="4" name="Rectangle 4">
            <a:extLst>
              <a:ext uri="{FF2B5EF4-FFF2-40B4-BE49-F238E27FC236}">
                <a16:creationId xmlns:a16="http://schemas.microsoft.com/office/drawing/2014/main" id="{4A7DE67F-7235-FDAC-533E-8CFB321A249C}"/>
              </a:ext>
            </a:extLst>
          </p:cNvPr>
          <p:cNvSpPr/>
          <p:nvPr/>
        </p:nvSpPr>
        <p:spPr>
          <a:xfrm>
            <a:off x="5056692" y="3947207"/>
            <a:ext cx="5515268" cy="427132"/>
          </a:xfrm>
          <a:prstGeom prst="rect">
            <a:avLst/>
          </a:prstGeom>
          <a:solidFill>
            <a:srgbClr val="79527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5" name="Rectangle 5">
            <a:extLst>
              <a:ext uri="{FF2B5EF4-FFF2-40B4-BE49-F238E27FC236}">
                <a16:creationId xmlns:a16="http://schemas.microsoft.com/office/drawing/2014/main" id="{11EAA1A2-83AB-8FEF-8624-7B4FB43CB245}"/>
              </a:ext>
            </a:extLst>
          </p:cNvPr>
          <p:cNvSpPr/>
          <p:nvPr/>
        </p:nvSpPr>
        <p:spPr>
          <a:xfrm>
            <a:off x="5056692" y="5272639"/>
            <a:ext cx="5515268" cy="427132"/>
          </a:xfrm>
          <a:prstGeom prst="rect">
            <a:avLst/>
          </a:prstGeom>
          <a:solidFill>
            <a:srgbClr val="C3A7C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 name="Rectangle 6">
            <a:extLst>
              <a:ext uri="{FF2B5EF4-FFF2-40B4-BE49-F238E27FC236}">
                <a16:creationId xmlns:a16="http://schemas.microsoft.com/office/drawing/2014/main" id="{E6A8DCDD-2C77-70A5-5E94-9891996BBA1E}"/>
              </a:ext>
            </a:extLst>
          </p:cNvPr>
          <p:cNvSpPr/>
          <p:nvPr/>
        </p:nvSpPr>
        <p:spPr>
          <a:xfrm>
            <a:off x="5056692" y="4830828"/>
            <a:ext cx="5515268" cy="427132"/>
          </a:xfrm>
          <a:prstGeom prst="rect">
            <a:avLst/>
          </a:prstGeom>
          <a:solidFill>
            <a:srgbClr val="AC87A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 name="Rectangle 7">
            <a:extLst>
              <a:ext uri="{FF2B5EF4-FFF2-40B4-BE49-F238E27FC236}">
                <a16:creationId xmlns:a16="http://schemas.microsoft.com/office/drawing/2014/main" id="{0326CC0E-F1E7-4345-5DE0-811B4149AE3F}"/>
              </a:ext>
            </a:extLst>
          </p:cNvPr>
          <p:cNvSpPr/>
          <p:nvPr/>
        </p:nvSpPr>
        <p:spPr>
          <a:xfrm>
            <a:off x="5056692" y="4389017"/>
            <a:ext cx="5515268" cy="427132"/>
          </a:xfrm>
          <a:prstGeom prst="rect">
            <a:avLst/>
          </a:prstGeom>
          <a:solidFill>
            <a:srgbClr val="91639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 name="Triangle 8">
            <a:extLst>
              <a:ext uri="{FF2B5EF4-FFF2-40B4-BE49-F238E27FC236}">
                <a16:creationId xmlns:a16="http://schemas.microsoft.com/office/drawing/2014/main" id="{4E0C280B-6BC5-4B51-7122-C51A2ED1CE96}"/>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9" name="Rectangle 9">
            <a:extLst>
              <a:ext uri="{FF2B5EF4-FFF2-40B4-BE49-F238E27FC236}">
                <a16:creationId xmlns:a16="http://schemas.microsoft.com/office/drawing/2014/main" id="{1ADE22FA-026A-3F57-D937-C4E152D0AE67}"/>
              </a:ext>
            </a:extLst>
          </p:cNvPr>
          <p:cNvSpPr/>
          <p:nvPr/>
        </p:nvSpPr>
        <p:spPr>
          <a:xfrm>
            <a:off x="5056692" y="2192636"/>
            <a:ext cx="1090706" cy="1739893"/>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0" name="Rectangle 10">
            <a:extLst>
              <a:ext uri="{FF2B5EF4-FFF2-40B4-BE49-F238E27FC236}">
                <a16:creationId xmlns:a16="http://schemas.microsoft.com/office/drawing/2014/main" id="{B71DD800-58A9-2D6A-8785-C1E79CC002DE}"/>
              </a:ext>
            </a:extLst>
          </p:cNvPr>
          <p:cNvSpPr/>
          <p:nvPr/>
        </p:nvSpPr>
        <p:spPr>
          <a:xfrm>
            <a:off x="6159849" y="2192636"/>
            <a:ext cx="1090706" cy="1739893"/>
          </a:xfrm>
          <a:prstGeom prst="rect">
            <a:avLst/>
          </a:prstGeom>
          <a:solidFill>
            <a:srgbClr val="9ED4D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1" name="Rectangle 11">
            <a:extLst>
              <a:ext uri="{FF2B5EF4-FFF2-40B4-BE49-F238E27FC236}">
                <a16:creationId xmlns:a16="http://schemas.microsoft.com/office/drawing/2014/main" id="{68F1D004-5EF3-5A5C-4324-E1C998BD9F7B}"/>
              </a:ext>
            </a:extLst>
          </p:cNvPr>
          <p:cNvSpPr/>
          <p:nvPr/>
        </p:nvSpPr>
        <p:spPr>
          <a:xfrm>
            <a:off x="7263007" y="2192636"/>
            <a:ext cx="1090706" cy="1739893"/>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2" name="Rectangle 12">
            <a:extLst>
              <a:ext uri="{FF2B5EF4-FFF2-40B4-BE49-F238E27FC236}">
                <a16:creationId xmlns:a16="http://schemas.microsoft.com/office/drawing/2014/main" id="{F25FC80F-3EAD-4F0F-4564-789263C7C72A}"/>
              </a:ext>
            </a:extLst>
          </p:cNvPr>
          <p:cNvSpPr/>
          <p:nvPr/>
        </p:nvSpPr>
        <p:spPr>
          <a:xfrm>
            <a:off x="8370778" y="2192636"/>
            <a:ext cx="1090706" cy="1739893"/>
          </a:xfrm>
          <a:prstGeom prst="rect">
            <a:avLst/>
          </a:prstGeom>
          <a:solidFill>
            <a:srgbClr val="9DC5C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3" name="Rectangle 13">
            <a:extLst>
              <a:ext uri="{FF2B5EF4-FFF2-40B4-BE49-F238E27FC236}">
                <a16:creationId xmlns:a16="http://schemas.microsoft.com/office/drawing/2014/main" id="{8F644917-E33C-0D52-F31F-48FD5D3581DE}"/>
              </a:ext>
            </a:extLst>
          </p:cNvPr>
          <p:cNvSpPr/>
          <p:nvPr/>
        </p:nvSpPr>
        <p:spPr>
          <a:xfrm flipH="1">
            <a:off x="9479704" y="2193478"/>
            <a:ext cx="1090706" cy="1739893"/>
          </a:xfrm>
          <a:prstGeom prst="rect">
            <a:avLst/>
          </a:prstGeom>
          <a:solidFill>
            <a:srgbClr val="7FB3B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4" name="TextBox 14">
            <a:extLst>
              <a:ext uri="{FF2B5EF4-FFF2-40B4-BE49-F238E27FC236}">
                <a16:creationId xmlns:a16="http://schemas.microsoft.com/office/drawing/2014/main" id="{6FE3EFA2-6424-6D26-359B-3A48CB2C7691}"/>
              </a:ext>
            </a:extLst>
          </p:cNvPr>
          <p:cNvSpPr txBox="1"/>
          <p:nvPr/>
        </p:nvSpPr>
        <p:spPr>
          <a:xfrm>
            <a:off x="7003046" y="4025694"/>
            <a:ext cx="162256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FIRM INFRASTRUCTURE</a:t>
            </a:r>
          </a:p>
        </p:txBody>
      </p:sp>
      <p:sp>
        <p:nvSpPr>
          <p:cNvPr id="15" name="TextBox 15">
            <a:extLst>
              <a:ext uri="{FF2B5EF4-FFF2-40B4-BE49-F238E27FC236}">
                <a16:creationId xmlns:a16="http://schemas.microsoft.com/office/drawing/2014/main" id="{9ED0B9DD-2B9E-98FB-7443-90C7C774F6ED}"/>
              </a:ext>
            </a:extLst>
          </p:cNvPr>
          <p:cNvSpPr txBox="1"/>
          <p:nvPr/>
        </p:nvSpPr>
        <p:spPr>
          <a:xfrm>
            <a:off x="6647438" y="4466176"/>
            <a:ext cx="233377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HUMAN RESOURCE MANAGEMENT</a:t>
            </a:r>
          </a:p>
        </p:txBody>
      </p:sp>
      <p:sp>
        <p:nvSpPr>
          <p:cNvPr id="16" name="TextBox 16">
            <a:extLst>
              <a:ext uri="{FF2B5EF4-FFF2-40B4-BE49-F238E27FC236}">
                <a16:creationId xmlns:a16="http://schemas.microsoft.com/office/drawing/2014/main" id="{8CA1C8E4-472E-9EAF-82AE-152A403BC568}"/>
              </a:ext>
            </a:extLst>
          </p:cNvPr>
          <p:cNvSpPr txBox="1"/>
          <p:nvPr/>
        </p:nvSpPr>
        <p:spPr>
          <a:xfrm>
            <a:off x="6822741" y="4907224"/>
            <a:ext cx="198317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TECHNOLOGY DEVELOPMENT</a:t>
            </a:r>
          </a:p>
        </p:txBody>
      </p:sp>
      <p:sp>
        <p:nvSpPr>
          <p:cNvPr id="17" name="TextBox 17">
            <a:extLst>
              <a:ext uri="{FF2B5EF4-FFF2-40B4-BE49-F238E27FC236}">
                <a16:creationId xmlns:a16="http://schemas.microsoft.com/office/drawing/2014/main" id="{7BE00EE1-DE6D-E008-CABB-DF0EE19B17FA}"/>
              </a:ext>
            </a:extLst>
          </p:cNvPr>
          <p:cNvSpPr txBox="1"/>
          <p:nvPr/>
        </p:nvSpPr>
        <p:spPr>
          <a:xfrm>
            <a:off x="7243433" y="5348363"/>
            <a:ext cx="114178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PROCUREMENT</a:t>
            </a:r>
          </a:p>
        </p:txBody>
      </p:sp>
      <p:sp>
        <p:nvSpPr>
          <p:cNvPr id="18" name="TextBox 23">
            <a:extLst>
              <a:ext uri="{FF2B5EF4-FFF2-40B4-BE49-F238E27FC236}">
                <a16:creationId xmlns:a16="http://schemas.microsoft.com/office/drawing/2014/main" id="{D14ED1A4-07DF-588E-7F79-B25A11A3DE0B}"/>
              </a:ext>
            </a:extLst>
          </p:cNvPr>
          <p:cNvSpPr txBox="1"/>
          <p:nvPr/>
        </p:nvSpPr>
        <p:spPr>
          <a:xfrm>
            <a:off x="10907204" y="3794030"/>
            <a:ext cx="556563"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CRISIS</a:t>
            </a:r>
          </a:p>
        </p:txBody>
      </p:sp>
      <p:sp>
        <p:nvSpPr>
          <p:cNvPr id="19" name="TextBox 25">
            <a:extLst>
              <a:ext uri="{FF2B5EF4-FFF2-40B4-BE49-F238E27FC236}">
                <a16:creationId xmlns:a16="http://schemas.microsoft.com/office/drawing/2014/main" id="{2BF63838-9221-97E6-5C02-77429C5FEFAC}"/>
              </a:ext>
            </a:extLst>
          </p:cNvPr>
          <p:cNvSpPr txBox="1"/>
          <p:nvPr/>
        </p:nvSpPr>
        <p:spPr>
          <a:xfrm>
            <a:off x="7095891" y="5764315"/>
            <a:ext cx="1436868"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SUPPORT ACTIVITIES</a:t>
            </a:r>
          </a:p>
        </p:txBody>
      </p:sp>
      <p:sp>
        <p:nvSpPr>
          <p:cNvPr id="20" name="TextBox 26">
            <a:extLst>
              <a:ext uri="{FF2B5EF4-FFF2-40B4-BE49-F238E27FC236}">
                <a16:creationId xmlns:a16="http://schemas.microsoft.com/office/drawing/2014/main" id="{C064C9E7-F8C6-78B4-B868-36A75CA7DEBA}"/>
              </a:ext>
            </a:extLst>
          </p:cNvPr>
          <p:cNvSpPr txBox="1"/>
          <p:nvPr/>
        </p:nvSpPr>
        <p:spPr>
          <a:xfrm rot="16200000">
            <a:off x="4141350" y="2924083"/>
            <a:ext cx="1422056"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PRIMARY ACTIVITIES</a:t>
            </a:r>
          </a:p>
        </p:txBody>
      </p:sp>
      <p:sp>
        <p:nvSpPr>
          <p:cNvPr id="21" name="TextBox 18">
            <a:extLst>
              <a:ext uri="{FF2B5EF4-FFF2-40B4-BE49-F238E27FC236}">
                <a16:creationId xmlns:a16="http://schemas.microsoft.com/office/drawing/2014/main" id="{883A822C-62B7-8EE3-464A-5C1E00703AB5}"/>
              </a:ext>
            </a:extLst>
          </p:cNvPr>
          <p:cNvSpPr txBox="1"/>
          <p:nvPr/>
        </p:nvSpPr>
        <p:spPr>
          <a:xfrm>
            <a:off x="5201005" y="3182041"/>
            <a:ext cx="802079"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INBOUND</a:t>
            </a:r>
          </a:p>
          <a:p>
            <a:pPr algn="ctr"/>
            <a:r>
              <a:rPr lang="en-GB" sz="1200" b="1" dirty="0">
                <a:solidFill>
                  <a:schemeClr val="bg1"/>
                </a:solidFill>
                <a:latin typeface="+mj-lt"/>
                <a:cs typeface="Poppins" pitchFamily="2" charset="77"/>
              </a:rPr>
              <a:t>LOGISTICS</a:t>
            </a:r>
          </a:p>
        </p:txBody>
      </p:sp>
      <p:sp>
        <p:nvSpPr>
          <p:cNvPr id="22" name="TextBox 19">
            <a:extLst>
              <a:ext uri="{FF2B5EF4-FFF2-40B4-BE49-F238E27FC236}">
                <a16:creationId xmlns:a16="http://schemas.microsoft.com/office/drawing/2014/main" id="{5E0BF195-6EF4-906F-CEBF-CBAA35AD738B}"/>
              </a:ext>
            </a:extLst>
          </p:cNvPr>
          <p:cNvSpPr txBox="1"/>
          <p:nvPr/>
        </p:nvSpPr>
        <p:spPr>
          <a:xfrm>
            <a:off x="6223756" y="3182040"/>
            <a:ext cx="962891"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OPERATIONS</a:t>
            </a:r>
          </a:p>
        </p:txBody>
      </p:sp>
      <p:sp>
        <p:nvSpPr>
          <p:cNvPr id="23" name="TextBox 20">
            <a:extLst>
              <a:ext uri="{FF2B5EF4-FFF2-40B4-BE49-F238E27FC236}">
                <a16:creationId xmlns:a16="http://schemas.microsoft.com/office/drawing/2014/main" id="{0507CED7-31E4-1B58-87FE-27404EB5F7F0}"/>
              </a:ext>
            </a:extLst>
          </p:cNvPr>
          <p:cNvSpPr txBox="1"/>
          <p:nvPr/>
        </p:nvSpPr>
        <p:spPr>
          <a:xfrm>
            <a:off x="7349164" y="3182041"/>
            <a:ext cx="917238"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OUTBOUND</a:t>
            </a:r>
          </a:p>
          <a:p>
            <a:pPr algn="ctr"/>
            <a:r>
              <a:rPr lang="en-GB" sz="1200" b="1" dirty="0">
                <a:solidFill>
                  <a:schemeClr val="bg1"/>
                </a:solidFill>
                <a:latin typeface="+mj-lt"/>
                <a:cs typeface="Poppins" pitchFamily="2" charset="77"/>
              </a:rPr>
              <a:t>LOGISTICS</a:t>
            </a:r>
          </a:p>
        </p:txBody>
      </p:sp>
      <p:sp>
        <p:nvSpPr>
          <p:cNvPr id="24" name="TextBox 21">
            <a:extLst>
              <a:ext uri="{FF2B5EF4-FFF2-40B4-BE49-F238E27FC236}">
                <a16:creationId xmlns:a16="http://schemas.microsoft.com/office/drawing/2014/main" id="{4BB2AF35-90E0-E8AA-2F96-698EF6AB2FDB}"/>
              </a:ext>
            </a:extLst>
          </p:cNvPr>
          <p:cNvSpPr txBox="1"/>
          <p:nvPr/>
        </p:nvSpPr>
        <p:spPr>
          <a:xfrm>
            <a:off x="8450049" y="3182041"/>
            <a:ext cx="930062"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MARKETING</a:t>
            </a:r>
          </a:p>
          <a:p>
            <a:pPr algn="ctr"/>
            <a:r>
              <a:rPr lang="en-GB" sz="1200" b="1" dirty="0">
                <a:solidFill>
                  <a:schemeClr val="bg1"/>
                </a:solidFill>
                <a:latin typeface="+mj-lt"/>
                <a:cs typeface="Poppins" pitchFamily="2" charset="77"/>
              </a:rPr>
              <a:t>AND SALES</a:t>
            </a:r>
          </a:p>
        </p:txBody>
      </p:sp>
      <p:sp>
        <p:nvSpPr>
          <p:cNvPr id="25" name="TextBox 22">
            <a:extLst>
              <a:ext uri="{FF2B5EF4-FFF2-40B4-BE49-F238E27FC236}">
                <a16:creationId xmlns:a16="http://schemas.microsoft.com/office/drawing/2014/main" id="{5E51C673-86CF-3AE7-3A97-26D952B87649}"/>
              </a:ext>
            </a:extLst>
          </p:cNvPr>
          <p:cNvSpPr txBox="1"/>
          <p:nvPr/>
        </p:nvSpPr>
        <p:spPr>
          <a:xfrm>
            <a:off x="9685382" y="3182041"/>
            <a:ext cx="679352"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SERVICE</a:t>
            </a:r>
          </a:p>
        </p:txBody>
      </p:sp>
      <p:sp>
        <p:nvSpPr>
          <p:cNvPr id="26" name="Freeform 223">
            <a:extLst>
              <a:ext uri="{FF2B5EF4-FFF2-40B4-BE49-F238E27FC236}">
                <a16:creationId xmlns:a16="http://schemas.microsoft.com/office/drawing/2014/main" id="{A12CB5A9-A64C-09A9-AD71-0092DFECA735}"/>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27" name="Freeform 233">
            <a:extLst>
              <a:ext uri="{FF2B5EF4-FFF2-40B4-BE49-F238E27FC236}">
                <a16:creationId xmlns:a16="http://schemas.microsoft.com/office/drawing/2014/main" id="{C9808D59-518B-99DB-D7D5-47F193F971A1}"/>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28" name="Freeform 236">
            <a:extLst>
              <a:ext uri="{FF2B5EF4-FFF2-40B4-BE49-F238E27FC236}">
                <a16:creationId xmlns:a16="http://schemas.microsoft.com/office/drawing/2014/main" id="{054FA699-5CA3-337F-79C8-9D5363F873A6}"/>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29" name="Freeform 242">
            <a:extLst>
              <a:ext uri="{FF2B5EF4-FFF2-40B4-BE49-F238E27FC236}">
                <a16:creationId xmlns:a16="http://schemas.microsoft.com/office/drawing/2014/main" id="{64DFD41A-2EDC-DD4E-0540-9A850E174D35}"/>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30" name="Freeform 245">
            <a:extLst>
              <a:ext uri="{FF2B5EF4-FFF2-40B4-BE49-F238E27FC236}">
                <a16:creationId xmlns:a16="http://schemas.microsoft.com/office/drawing/2014/main" id="{7405EDDB-5423-F0AA-7CB1-02C1342D9BA0}"/>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31" name="Left Arrow 33">
            <a:extLst>
              <a:ext uri="{FF2B5EF4-FFF2-40B4-BE49-F238E27FC236}">
                <a16:creationId xmlns:a16="http://schemas.microsoft.com/office/drawing/2014/main" id="{393D52A1-7224-5D37-694F-E024490AEE45}"/>
              </a:ext>
            </a:extLst>
          </p:cNvPr>
          <p:cNvSpPr/>
          <p:nvPr/>
        </p:nvSpPr>
        <p:spPr>
          <a:xfrm>
            <a:off x="5056693" y="5817070"/>
            <a:ext cx="1818259"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2" name="Right Arrow 34">
            <a:extLst>
              <a:ext uri="{FF2B5EF4-FFF2-40B4-BE49-F238E27FC236}">
                <a16:creationId xmlns:a16="http://schemas.microsoft.com/office/drawing/2014/main" id="{5218DFB3-D440-F415-1EB7-EFD06D8C353C}"/>
              </a:ext>
            </a:extLst>
          </p:cNvPr>
          <p:cNvSpPr/>
          <p:nvPr/>
        </p:nvSpPr>
        <p:spPr>
          <a:xfrm>
            <a:off x="8752153" y="5817070"/>
            <a:ext cx="1818259"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303296" y="3983894"/>
            <a:ext cx="3959463" cy="1846659"/>
          </a:xfrm>
          <a:prstGeom prst="rect">
            <a:avLst/>
          </a:prstGeom>
          <a:noFill/>
        </p:spPr>
        <p:txBody>
          <a:bodyPr wrap="square">
            <a:spAutoFit/>
          </a:bodyPr>
          <a:lstStyle/>
          <a:p>
            <a:r>
              <a:rPr lang="en-US" sz="1600" dirty="0">
                <a:solidFill>
                  <a:srgbClr val="595A59"/>
                </a:solidFill>
              </a:rPr>
              <a:t>The logistics do not only concern goods: After masses of tourists led to massive logistical problems in Venice, day tourists will have to book their visit to the historic </a:t>
            </a:r>
            <a:r>
              <a:rPr lang="en-US" sz="1600" dirty="0" err="1">
                <a:solidFill>
                  <a:srgbClr val="595A59"/>
                </a:solidFill>
              </a:rPr>
              <a:t>centre</a:t>
            </a:r>
            <a:r>
              <a:rPr lang="en-US" sz="1600" dirty="0">
                <a:solidFill>
                  <a:srgbClr val="595A59"/>
                </a:solidFill>
              </a:rPr>
              <a:t> in advance. The purchase of tickets is supposed to lead to a better control of tourist flows.</a:t>
            </a:r>
          </a:p>
          <a:p>
            <a:endParaRPr lang="en-US"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en-US" sz="1600" dirty="0">
                <a:solidFill>
                  <a:schemeClr val="bg1"/>
                </a:solidFill>
              </a:rPr>
              <a:t>Detect problems in Logistics in time</a:t>
            </a:r>
            <a:endParaRPr lang="de-DE" sz="1600" dirty="0">
              <a:solidFill>
                <a:schemeClr val="bg1"/>
              </a:solidFill>
            </a:endParaRPr>
          </a:p>
        </p:txBody>
      </p:sp>
      <p:sp>
        <p:nvSpPr>
          <p:cNvPr id="35" name="Textfeld 34">
            <a:extLst>
              <a:ext uri="{FF2B5EF4-FFF2-40B4-BE49-F238E27FC236}">
                <a16:creationId xmlns:a16="http://schemas.microsoft.com/office/drawing/2014/main" id="{8B759AFD-F0C7-5979-B45C-188115E3C2D0}"/>
              </a:ext>
            </a:extLst>
          </p:cNvPr>
          <p:cNvSpPr txBox="1"/>
          <p:nvPr/>
        </p:nvSpPr>
        <p:spPr>
          <a:xfrm>
            <a:off x="303296" y="2128369"/>
            <a:ext cx="3964627" cy="1785104"/>
          </a:xfrm>
          <a:prstGeom prst="rect">
            <a:avLst/>
          </a:prstGeom>
          <a:noFill/>
        </p:spPr>
        <p:txBody>
          <a:bodyPr wrap="square">
            <a:spAutoFit/>
          </a:bodyPr>
          <a:lstStyle/>
          <a:p>
            <a:r>
              <a:rPr lang="en-US" sz="2200" b="1" dirty="0">
                <a:solidFill>
                  <a:srgbClr val="595A59"/>
                </a:solidFill>
              </a:rPr>
              <a:t>The causes of a crisis can lie in all areas of the company. As a rule, a crisis cannot be traced back to singular issues but to a multi-causal connection.</a:t>
            </a:r>
          </a:p>
        </p:txBody>
      </p:sp>
    </p:spTree>
    <p:extLst>
      <p:ext uri="{BB962C8B-B14F-4D97-AF65-F5344CB8AC3E}">
        <p14:creationId xmlns:p14="http://schemas.microsoft.com/office/powerpoint/2010/main" val="32597910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platzhalter 33">
            <a:extLst>
              <a:ext uri="{FF2B5EF4-FFF2-40B4-BE49-F238E27FC236}">
                <a16:creationId xmlns:a16="http://schemas.microsoft.com/office/drawing/2014/main" id="{90E22E7C-FA7A-B07A-9AFF-7192A85B9446}"/>
              </a:ext>
            </a:extLst>
          </p:cNvPr>
          <p:cNvSpPr>
            <a:spLocks noGrp="1"/>
          </p:cNvSpPr>
          <p:nvPr>
            <p:ph type="body" sz="quarter" idx="18"/>
          </p:nvPr>
        </p:nvSpPr>
        <p:spPr>
          <a:xfrm>
            <a:off x="1708127" y="1177730"/>
            <a:ext cx="5004527" cy="2248100"/>
          </a:xfrm>
        </p:spPr>
        <p:txBody>
          <a:bodyPr>
            <a:normAutofit fontScale="85000" lnSpcReduction="20000"/>
          </a:bodyPr>
          <a:lstStyle/>
          <a:p>
            <a:r>
              <a:rPr lang="en-US" dirty="0"/>
              <a:t>An operational KPI is a quantifiable value that expresses business performance in a shorter time frame. They are used to track </a:t>
            </a:r>
            <a:r>
              <a:rPr lang="en-US" dirty="0" err="1"/>
              <a:t>organisational</a:t>
            </a:r>
            <a:r>
              <a:rPr lang="en-US" dirty="0"/>
              <a:t> processes, improve efficiency and help companies reflect results. </a:t>
            </a:r>
            <a:r>
              <a:rPr lang="en-GB" sz="2400" dirty="0"/>
              <a:t>Choosing the right KPIs is of course dependant on your business model. </a:t>
            </a:r>
            <a:r>
              <a:rPr lang="en-US" dirty="0"/>
              <a:t>Here are some examples of indicators from the manufacturing sector:</a:t>
            </a:r>
            <a:endParaRPr lang="de-DE" dirty="0"/>
          </a:p>
        </p:txBody>
      </p:sp>
      <p:sp>
        <p:nvSpPr>
          <p:cNvPr id="33" name="Textplatzhalter 32">
            <a:extLst>
              <a:ext uri="{FF2B5EF4-FFF2-40B4-BE49-F238E27FC236}">
                <a16:creationId xmlns:a16="http://schemas.microsoft.com/office/drawing/2014/main" id="{3111A1C8-A213-4A3B-F602-2D2F0929DE29}"/>
              </a:ext>
            </a:extLst>
          </p:cNvPr>
          <p:cNvSpPr>
            <a:spLocks noGrp="1"/>
          </p:cNvSpPr>
          <p:nvPr>
            <p:ph type="body" sz="quarter" idx="16"/>
          </p:nvPr>
        </p:nvSpPr>
        <p:spPr>
          <a:xfrm>
            <a:off x="1718561" y="240632"/>
            <a:ext cx="4951746" cy="1039528"/>
          </a:xfrm>
        </p:spPr>
        <p:txBody>
          <a:bodyPr>
            <a:normAutofit lnSpcReduction="10000"/>
          </a:bodyPr>
          <a:lstStyle/>
          <a:p>
            <a:r>
              <a:rPr lang="de-DE" dirty="0"/>
              <a:t>METRICS FROM OPERATIONS</a:t>
            </a:r>
          </a:p>
        </p:txBody>
      </p:sp>
      <p:sp>
        <p:nvSpPr>
          <p:cNvPr id="4" name="Pentagon 29">
            <a:extLst>
              <a:ext uri="{FF2B5EF4-FFF2-40B4-BE49-F238E27FC236}">
                <a16:creationId xmlns:a16="http://schemas.microsoft.com/office/drawing/2014/main" id="{BE851E19-5CCC-4026-813D-53F94A3AC0E9}"/>
              </a:ext>
            </a:extLst>
          </p:cNvPr>
          <p:cNvSpPr/>
          <p:nvPr/>
        </p:nvSpPr>
        <p:spPr>
          <a:xfrm>
            <a:off x="4501275" y="3001839"/>
            <a:ext cx="7477218" cy="646730"/>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7">
            <a:extLst>
              <a:ext uri="{FF2B5EF4-FFF2-40B4-BE49-F238E27FC236}">
                <a16:creationId xmlns:a16="http://schemas.microsoft.com/office/drawing/2014/main" id="{77F44FBC-28A2-9319-6F27-4BA05F37D8A3}"/>
              </a:ext>
            </a:extLst>
          </p:cNvPr>
          <p:cNvSpPr txBox="1"/>
          <p:nvPr/>
        </p:nvSpPr>
        <p:spPr>
          <a:xfrm>
            <a:off x="4610232" y="3111605"/>
            <a:ext cx="1499278" cy="579646"/>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Production Costs</a:t>
            </a:r>
          </a:p>
        </p:txBody>
      </p:sp>
      <p:sp>
        <p:nvSpPr>
          <p:cNvPr id="6" name="Subtitle 2">
            <a:extLst>
              <a:ext uri="{FF2B5EF4-FFF2-40B4-BE49-F238E27FC236}">
                <a16:creationId xmlns:a16="http://schemas.microsoft.com/office/drawing/2014/main" id="{60DDD896-B827-62E5-3AE7-9644C24366EC}"/>
              </a:ext>
            </a:extLst>
          </p:cNvPr>
          <p:cNvSpPr txBox="1">
            <a:spLocks/>
          </p:cNvSpPr>
          <p:nvPr/>
        </p:nvSpPr>
        <p:spPr>
          <a:xfrm>
            <a:off x="6988972" y="3166777"/>
            <a:ext cx="5156055"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Monitor the costs implied in the production</a:t>
            </a:r>
          </a:p>
        </p:txBody>
      </p:sp>
      <p:sp>
        <p:nvSpPr>
          <p:cNvPr id="7" name="Pentagon 32">
            <a:extLst>
              <a:ext uri="{FF2B5EF4-FFF2-40B4-BE49-F238E27FC236}">
                <a16:creationId xmlns:a16="http://schemas.microsoft.com/office/drawing/2014/main" id="{8050CEE8-4D97-3E6E-9C3E-1D085D8CACA4}"/>
              </a:ext>
            </a:extLst>
          </p:cNvPr>
          <p:cNvSpPr/>
          <p:nvPr/>
        </p:nvSpPr>
        <p:spPr>
          <a:xfrm>
            <a:off x="4501275" y="3805688"/>
            <a:ext cx="7477218" cy="646730"/>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BAF68E7-89D4-BB35-02B0-C5800D24B4DE}"/>
              </a:ext>
            </a:extLst>
          </p:cNvPr>
          <p:cNvSpPr txBox="1"/>
          <p:nvPr/>
        </p:nvSpPr>
        <p:spPr>
          <a:xfrm>
            <a:off x="4610232" y="3989506"/>
            <a:ext cx="2393480" cy="335989"/>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Rate of Return</a:t>
            </a:r>
          </a:p>
        </p:txBody>
      </p:sp>
      <p:sp>
        <p:nvSpPr>
          <p:cNvPr id="9" name="Subtitle 2">
            <a:extLst>
              <a:ext uri="{FF2B5EF4-FFF2-40B4-BE49-F238E27FC236}">
                <a16:creationId xmlns:a16="http://schemas.microsoft.com/office/drawing/2014/main" id="{93302AA8-80E9-93D0-E2A8-45DA9211CB64}"/>
              </a:ext>
            </a:extLst>
          </p:cNvPr>
          <p:cNvSpPr txBox="1">
            <a:spLocks/>
          </p:cNvSpPr>
          <p:nvPr/>
        </p:nvSpPr>
        <p:spPr>
          <a:xfrm>
            <a:off x="6988972" y="3956772"/>
            <a:ext cx="4592074"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US" sz="1800" dirty="0">
                <a:solidFill>
                  <a:schemeClr val="bg1"/>
                </a:solidFill>
                <a:latin typeface="+mn-lt"/>
                <a:ea typeface="Lato Light" panose="020F0502020204030203" pitchFamily="34" charset="0"/>
                <a:cs typeface="Mukta ExtraLight" panose="020B0000000000000000" pitchFamily="34" charset="77"/>
              </a:rPr>
              <a:t>Measure the number of complaints (and the reasons)</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16" name="Pentagon 41">
            <a:extLst>
              <a:ext uri="{FF2B5EF4-FFF2-40B4-BE49-F238E27FC236}">
                <a16:creationId xmlns:a16="http://schemas.microsoft.com/office/drawing/2014/main" id="{9C239C26-2C92-2C89-5AFF-DFB1E71D6722}"/>
              </a:ext>
            </a:extLst>
          </p:cNvPr>
          <p:cNvSpPr/>
          <p:nvPr/>
        </p:nvSpPr>
        <p:spPr>
          <a:xfrm>
            <a:off x="4501275" y="4588643"/>
            <a:ext cx="7477218"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7">
            <a:extLst>
              <a:ext uri="{FF2B5EF4-FFF2-40B4-BE49-F238E27FC236}">
                <a16:creationId xmlns:a16="http://schemas.microsoft.com/office/drawing/2014/main" id="{481784DD-448B-1A31-78F4-EB46067AF8A5}"/>
              </a:ext>
            </a:extLst>
          </p:cNvPr>
          <p:cNvSpPr txBox="1"/>
          <p:nvPr/>
        </p:nvSpPr>
        <p:spPr>
          <a:xfrm>
            <a:off x="4610232" y="4801681"/>
            <a:ext cx="1714516" cy="335989"/>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Right first time</a:t>
            </a:r>
          </a:p>
        </p:txBody>
      </p:sp>
      <p:sp>
        <p:nvSpPr>
          <p:cNvPr id="18" name="Subtitle 2">
            <a:extLst>
              <a:ext uri="{FF2B5EF4-FFF2-40B4-BE49-F238E27FC236}">
                <a16:creationId xmlns:a16="http://schemas.microsoft.com/office/drawing/2014/main" id="{C1CADB1C-320E-4803-54DA-FD015407A13A}"/>
              </a:ext>
            </a:extLst>
          </p:cNvPr>
          <p:cNvSpPr txBox="1">
            <a:spLocks/>
          </p:cNvSpPr>
          <p:nvPr/>
        </p:nvSpPr>
        <p:spPr>
          <a:xfrm>
            <a:off x="6984670" y="4746764"/>
            <a:ext cx="4729275"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Understand the performance of your production process</a:t>
            </a:r>
          </a:p>
        </p:txBody>
      </p:sp>
      <p:sp>
        <p:nvSpPr>
          <p:cNvPr id="19" name="Pentagon 2">
            <a:extLst>
              <a:ext uri="{FF2B5EF4-FFF2-40B4-BE49-F238E27FC236}">
                <a16:creationId xmlns:a16="http://schemas.microsoft.com/office/drawing/2014/main" id="{6585F910-5410-EEBC-9836-24B46295F2E1}"/>
              </a:ext>
            </a:extLst>
          </p:cNvPr>
          <p:cNvSpPr/>
          <p:nvPr/>
        </p:nvSpPr>
        <p:spPr>
          <a:xfrm>
            <a:off x="4501275" y="5394668"/>
            <a:ext cx="7477218"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7">
            <a:extLst>
              <a:ext uri="{FF2B5EF4-FFF2-40B4-BE49-F238E27FC236}">
                <a16:creationId xmlns:a16="http://schemas.microsoft.com/office/drawing/2014/main" id="{48CDA02A-BBD0-F1B5-AE9A-7BC46714DF65}"/>
              </a:ext>
            </a:extLst>
          </p:cNvPr>
          <p:cNvSpPr txBox="1"/>
          <p:nvPr/>
        </p:nvSpPr>
        <p:spPr>
          <a:xfrm>
            <a:off x="4610232" y="5488508"/>
            <a:ext cx="1878290" cy="579646"/>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Production Volume</a:t>
            </a:r>
          </a:p>
        </p:txBody>
      </p:sp>
      <p:sp>
        <p:nvSpPr>
          <p:cNvPr id="21" name="Subtitle 2">
            <a:extLst>
              <a:ext uri="{FF2B5EF4-FFF2-40B4-BE49-F238E27FC236}">
                <a16:creationId xmlns:a16="http://schemas.microsoft.com/office/drawing/2014/main" id="{10EBFE17-916F-ECC2-A60C-2B388E0A1976}"/>
              </a:ext>
            </a:extLst>
          </p:cNvPr>
          <p:cNvSpPr txBox="1">
            <a:spLocks/>
          </p:cNvSpPr>
          <p:nvPr/>
        </p:nvSpPr>
        <p:spPr>
          <a:xfrm>
            <a:off x="6988972" y="5532711"/>
            <a:ext cx="4283539"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Track the quantities that you can produce</a:t>
            </a:r>
          </a:p>
        </p:txBody>
      </p:sp>
      <p:sp>
        <p:nvSpPr>
          <p:cNvPr id="25" name="Pentagon 8">
            <a:extLst>
              <a:ext uri="{FF2B5EF4-FFF2-40B4-BE49-F238E27FC236}">
                <a16:creationId xmlns:a16="http://schemas.microsoft.com/office/drawing/2014/main" id="{9EEF9576-3439-B645-E17B-2A5FDC65395E}"/>
              </a:ext>
            </a:extLst>
          </p:cNvPr>
          <p:cNvSpPr/>
          <p:nvPr/>
        </p:nvSpPr>
        <p:spPr>
          <a:xfrm>
            <a:off x="4501275" y="6183719"/>
            <a:ext cx="7426928" cy="646730"/>
          </a:xfrm>
          <a:prstGeom prst="homePlat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7">
            <a:extLst>
              <a:ext uri="{FF2B5EF4-FFF2-40B4-BE49-F238E27FC236}">
                <a16:creationId xmlns:a16="http://schemas.microsoft.com/office/drawing/2014/main" id="{D232B5EB-528A-AB6F-C6C3-990E6CBC0C5F}"/>
              </a:ext>
            </a:extLst>
          </p:cNvPr>
          <p:cNvSpPr txBox="1"/>
          <p:nvPr/>
        </p:nvSpPr>
        <p:spPr>
          <a:xfrm>
            <a:off x="4559942" y="6396757"/>
            <a:ext cx="1714516" cy="335989"/>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Unit Costs</a:t>
            </a:r>
          </a:p>
        </p:txBody>
      </p:sp>
      <p:sp>
        <p:nvSpPr>
          <p:cNvPr id="27" name="Subtitle 2">
            <a:extLst>
              <a:ext uri="{FF2B5EF4-FFF2-40B4-BE49-F238E27FC236}">
                <a16:creationId xmlns:a16="http://schemas.microsoft.com/office/drawing/2014/main" id="{857D233F-23A5-9406-E92F-67E1BE81BA31}"/>
              </a:ext>
            </a:extLst>
          </p:cNvPr>
          <p:cNvSpPr txBox="1">
            <a:spLocks/>
          </p:cNvSpPr>
          <p:nvPr/>
        </p:nvSpPr>
        <p:spPr>
          <a:xfrm>
            <a:off x="6984670" y="6381759"/>
            <a:ext cx="4642364"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Track and optimise your unit costs over time</a:t>
            </a:r>
          </a:p>
        </p:txBody>
      </p:sp>
      <p:cxnSp>
        <p:nvCxnSpPr>
          <p:cNvPr id="28" name="Straight Connector 12">
            <a:extLst>
              <a:ext uri="{FF2B5EF4-FFF2-40B4-BE49-F238E27FC236}">
                <a16:creationId xmlns:a16="http://schemas.microsoft.com/office/drawing/2014/main" id="{A7380DC8-774B-4AF7-8BD5-E07C78F5309F}"/>
              </a:ext>
            </a:extLst>
          </p:cNvPr>
          <p:cNvCxnSpPr>
            <a:cxnSpLocks/>
          </p:cNvCxnSpPr>
          <p:nvPr/>
        </p:nvCxnSpPr>
        <p:spPr>
          <a:xfrm>
            <a:off x="6850813" y="2969851"/>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73020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p:txBody>
          <a:bodyPr>
            <a:noAutofit/>
          </a:bodyPr>
          <a:lstStyle/>
          <a:p>
            <a:r>
              <a:rPr lang="en-US" sz="3000" b="1" dirty="0"/>
              <a:t>Prevent a Crisis in Logistics at an Early Stage</a:t>
            </a:r>
          </a:p>
        </p:txBody>
      </p:sp>
      <p:pic>
        <p:nvPicPr>
          <p:cNvPr id="9" name="Bildplatzhalter 8" descr="Ein Bild, das Text, Gebäude, Boden, Szene enthält.&#10;&#10;Automatisch generierte Beschreibung">
            <a:extLst>
              <a:ext uri="{FF2B5EF4-FFF2-40B4-BE49-F238E27FC236}">
                <a16:creationId xmlns:a16="http://schemas.microsoft.com/office/drawing/2014/main" id="{3469B71F-4498-56B1-4AF0-C00C9BE2EF6D}"/>
              </a:ext>
            </a:extLst>
          </p:cNvPr>
          <p:cNvPicPr>
            <a:picLocks noGrp="1" noChangeAspect="1"/>
          </p:cNvPicPr>
          <p:nvPr>
            <p:ph type="pic" sz="quarter" idx="10"/>
          </p:nvPr>
        </p:nvPicPr>
        <p:blipFill>
          <a:blip r:embed="rId2"/>
          <a:srcRect l="15958" r="15958"/>
          <a:stretch>
            <a:fillRect/>
          </a:stretch>
        </p:blipFill>
        <p:spPr/>
      </p:pic>
      <p:graphicFrame>
        <p:nvGraphicFramePr>
          <p:cNvPr id="7" name="Text Placeholder 2">
            <a:extLst>
              <a:ext uri="{FF2B5EF4-FFF2-40B4-BE49-F238E27FC236}">
                <a16:creationId xmlns:a16="http://schemas.microsoft.com/office/drawing/2014/main" id="{66785E19-4308-3412-C907-3C04A15C4A5A}"/>
              </a:ext>
            </a:extLst>
          </p:cNvPr>
          <p:cNvGraphicFramePr/>
          <p:nvPr>
            <p:extLst>
              <p:ext uri="{D42A27DB-BD31-4B8C-83A1-F6EECF244321}">
                <p14:modId xmlns:p14="http://schemas.microsoft.com/office/powerpoint/2010/main" val="1562383161"/>
              </p:ext>
            </p:extLst>
          </p:nvPr>
        </p:nvGraphicFramePr>
        <p:xfrm>
          <a:off x="357604" y="1852437"/>
          <a:ext cx="5360291" cy="44853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platzhalter 9">
            <a:extLst>
              <a:ext uri="{FF2B5EF4-FFF2-40B4-BE49-F238E27FC236}">
                <a16:creationId xmlns:a16="http://schemas.microsoft.com/office/drawing/2014/main" id="{5EEEB868-975D-28A8-8E2D-77A742379DBB}"/>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err="1">
                <a:solidFill>
                  <a:srgbClr val="595A59"/>
                </a:solidFill>
              </a:rPr>
              <a:t>Photo</a:t>
            </a:r>
            <a:r>
              <a:rPr lang="de-DE" sz="800" dirty="0">
                <a:solidFill>
                  <a:srgbClr val="595A59"/>
                </a:solidFill>
              </a:rPr>
              <a:t>: </a:t>
            </a:r>
            <a:r>
              <a:rPr lang="de-DE" sz="800" b="1" dirty="0">
                <a:solidFill>
                  <a:srgbClr val="595A59"/>
                </a:solidFill>
              </a:rPr>
              <a:t>Alexander </a:t>
            </a:r>
            <a:r>
              <a:rPr lang="de-DE" sz="800" b="1" dirty="0" err="1">
                <a:solidFill>
                  <a:srgbClr val="595A59"/>
                </a:solidFill>
              </a:rPr>
              <a:t>Isreb</a:t>
            </a:r>
            <a:endParaRPr lang="de-DE" sz="800" dirty="0">
              <a:solidFill>
                <a:srgbClr val="595A59"/>
              </a:solidFill>
            </a:endParaRPr>
          </a:p>
          <a:p>
            <a:endParaRPr lang="de-DE" sz="800" dirty="0"/>
          </a:p>
        </p:txBody>
      </p:sp>
    </p:spTree>
    <p:extLst>
      <p:ext uri="{BB962C8B-B14F-4D97-AF65-F5344CB8AC3E}">
        <p14:creationId xmlns:p14="http://schemas.microsoft.com/office/powerpoint/2010/main" val="26853655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err="1">
                <a:solidFill>
                  <a:schemeClr val="bg1"/>
                </a:solidFill>
              </a:rPr>
              <a:t>From</a:t>
            </a:r>
            <a:r>
              <a:rPr lang="de-DE" dirty="0">
                <a:solidFill>
                  <a:schemeClr val="bg1"/>
                </a:solidFill>
              </a:rPr>
              <a:t> Value Chain to Crisis Chain</a:t>
            </a:r>
          </a:p>
        </p:txBody>
      </p:sp>
      <p:sp>
        <p:nvSpPr>
          <p:cNvPr id="4" name="Rectangle 4">
            <a:extLst>
              <a:ext uri="{FF2B5EF4-FFF2-40B4-BE49-F238E27FC236}">
                <a16:creationId xmlns:a16="http://schemas.microsoft.com/office/drawing/2014/main" id="{4A7DE67F-7235-FDAC-533E-8CFB321A249C}"/>
              </a:ext>
            </a:extLst>
          </p:cNvPr>
          <p:cNvSpPr/>
          <p:nvPr/>
        </p:nvSpPr>
        <p:spPr>
          <a:xfrm>
            <a:off x="5056692" y="3947207"/>
            <a:ext cx="5515268" cy="427132"/>
          </a:xfrm>
          <a:prstGeom prst="rect">
            <a:avLst/>
          </a:prstGeom>
          <a:solidFill>
            <a:srgbClr val="79527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5" name="Rectangle 5">
            <a:extLst>
              <a:ext uri="{FF2B5EF4-FFF2-40B4-BE49-F238E27FC236}">
                <a16:creationId xmlns:a16="http://schemas.microsoft.com/office/drawing/2014/main" id="{11EAA1A2-83AB-8FEF-8624-7B4FB43CB245}"/>
              </a:ext>
            </a:extLst>
          </p:cNvPr>
          <p:cNvSpPr/>
          <p:nvPr/>
        </p:nvSpPr>
        <p:spPr>
          <a:xfrm>
            <a:off x="5056692" y="5272639"/>
            <a:ext cx="5515268" cy="427132"/>
          </a:xfrm>
          <a:prstGeom prst="rect">
            <a:avLst/>
          </a:prstGeom>
          <a:solidFill>
            <a:srgbClr val="C3A7C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 name="Rectangle 6">
            <a:extLst>
              <a:ext uri="{FF2B5EF4-FFF2-40B4-BE49-F238E27FC236}">
                <a16:creationId xmlns:a16="http://schemas.microsoft.com/office/drawing/2014/main" id="{E6A8DCDD-2C77-70A5-5E94-9891996BBA1E}"/>
              </a:ext>
            </a:extLst>
          </p:cNvPr>
          <p:cNvSpPr/>
          <p:nvPr/>
        </p:nvSpPr>
        <p:spPr>
          <a:xfrm>
            <a:off x="5056692" y="4830828"/>
            <a:ext cx="5515268" cy="427132"/>
          </a:xfrm>
          <a:prstGeom prst="rect">
            <a:avLst/>
          </a:prstGeom>
          <a:solidFill>
            <a:srgbClr val="AC87A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 name="Rectangle 7">
            <a:extLst>
              <a:ext uri="{FF2B5EF4-FFF2-40B4-BE49-F238E27FC236}">
                <a16:creationId xmlns:a16="http://schemas.microsoft.com/office/drawing/2014/main" id="{0326CC0E-F1E7-4345-5DE0-811B4149AE3F}"/>
              </a:ext>
            </a:extLst>
          </p:cNvPr>
          <p:cNvSpPr/>
          <p:nvPr/>
        </p:nvSpPr>
        <p:spPr>
          <a:xfrm>
            <a:off x="5056692" y="4389017"/>
            <a:ext cx="5515268" cy="427132"/>
          </a:xfrm>
          <a:prstGeom prst="rect">
            <a:avLst/>
          </a:prstGeom>
          <a:solidFill>
            <a:srgbClr val="91639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 name="Triangle 8">
            <a:extLst>
              <a:ext uri="{FF2B5EF4-FFF2-40B4-BE49-F238E27FC236}">
                <a16:creationId xmlns:a16="http://schemas.microsoft.com/office/drawing/2014/main" id="{4E0C280B-6BC5-4B51-7122-C51A2ED1CE96}"/>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9" name="Rectangle 9">
            <a:extLst>
              <a:ext uri="{FF2B5EF4-FFF2-40B4-BE49-F238E27FC236}">
                <a16:creationId xmlns:a16="http://schemas.microsoft.com/office/drawing/2014/main" id="{1ADE22FA-026A-3F57-D937-C4E152D0AE67}"/>
              </a:ext>
            </a:extLst>
          </p:cNvPr>
          <p:cNvSpPr/>
          <p:nvPr/>
        </p:nvSpPr>
        <p:spPr>
          <a:xfrm>
            <a:off x="5056692" y="2192636"/>
            <a:ext cx="1090706" cy="1739893"/>
          </a:xfrm>
          <a:prstGeom prst="rect">
            <a:avLst/>
          </a:prstGeom>
          <a:solidFill>
            <a:srgbClr val="D2E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0" name="Rectangle 10">
            <a:extLst>
              <a:ext uri="{FF2B5EF4-FFF2-40B4-BE49-F238E27FC236}">
                <a16:creationId xmlns:a16="http://schemas.microsoft.com/office/drawing/2014/main" id="{B71DD800-58A9-2D6A-8785-C1E79CC002DE}"/>
              </a:ext>
            </a:extLst>
          </p:cNvPr>
          <p:cNvSpPr/>
          <p:nvPr/>
        </p:nvSpPr>
        <p:spPr>
          <a:xfrm>
            <a:off x="6159849" y="2192636"/>
            <a:ext cx="1090706" cy="1739893"/>
          </a:xfrm>
          <a:prstGeom prst="rect">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1" name="Rectangle 11">
            <a:extLst>
              <a:ext uri="{FF2B5EF4-FFF2-40B4-BE49-F238E27FC236}">
                <a16:creationId xmlns:a16="http://schemas.microsoft.com/office/drawing/2014/main" id="{68F1D004-5EF3-5A5C-4324-E1C998BD9F7B}"/>
              </a:ext>
            </a:extLst>
          </p:cNvPr>
          <p:cNvSpPr/>
          <p:nvPr/>
        </p:nvSpPr>
        <p:spPr>
          <a:xfrm>
            <a:off x="7263007" y="2192636"/>
            <a:ext cx="1090706" cy="1739893"/>
          </a:xfrm>
          <a:prstGeom prst="rect">
            <a:avLst/>
          </a:prstGeom>
          <a:solidFill>
            <a:srgbClr val="85D2C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2" name="Rectangle 12">
            <a:extLst>
              <a:ext uri="{FF2B5EF4-FFF2-40B4-BE49-F238E27FC236}">
                <a16:creationId xmlns:a16="http://schemas.microsoft.com/office/drawing/2014/main" id="{F25FC80F-3EAD-4F0F-4564-789263C7C72A}"/>
              </a:ext>
            </a:extLst>
          </p:cNvPr>
          <p:cNvSpPr/>
          <p:nvPr/>
        </p:nvSpPr>
        <p:spPr>
          <a:xfrm>
            <a:off x="8370778" y="2192636"/>
            <a:ext cx="1090706" cy="1739893"/>
          </a:xfrm>
          <a:prstGeom prst="rect">
            <a:avLst/>
          </a:prstGeom>
          <a:solidFill>
            <a:srgbClr val="9DC5C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3" name="Rectangle 13">
            <a:extLst>
              <a:ext uri="{FF2B5EF4-FFF2-40B4-BE49-F238E27FC236}">
                <a16:creationId xmlns:a16="http://schemas.microsoft.com/office/drawing/2014/main" id="{8F644917-E33C-0D52-F31F-48FD5D3581DE}"/>
              </a:ext>
            </a:extLst>
          </p:cNvPr>
          <p:cNvSpPr/>
          <p:nvPr/>
        </p:nvSpPr>
        <p:spPr>
          <a:xfrm flipH="1">
            <a:off x="9479704" y="2193478"/>
            <a:ext cx="1090706" cy="1739893"/>
          </a:xfrm>
          <a:prstGeom prst="rect">
            <a:avLst/>
          </a:prstGeom>
          <a:solidFill>
            <a:srgbClr val="7FB3B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4" name="TextBox 14">
            <a:extLst>
              <a:ext uri="{FF2B5EF4-FFF2-40B4-BE49-F238E27FC236}">
                <a16:creationId xmlns:a16="http://schemas.microsoft.com/office/drawing/2014/main" id="{6FE3EFA2-6424-6D26-359B-3A48CB2C7691}"/>
              </a:ext>
            </a:extLst>
          </p:cNvPr>
          <p:cNvSpPr txBox="1"/>
          <p:nvPr/>
        </p:nvSpPr>
        <p:spPr>
          <a:xfrm>
            <a:off x="7003046" y="4025694"/>
            <a:ext cx="162256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FIRM INFRASTRUCTURE</a:t>
            </a:r>
          </a:p>
        </p:txBody>
      </p:sp>
      <p:sp>
        <p:nvSpPr>
          <p:cNvPr id="15" name="TextBox 15">
            <a:extLst>
              <a:ext uri="{FF2B5EF4-FFF2-40B4-BE49-F238E27FC236}">
                <a16:creationId xmlns:a16="http://schemas.microsoft.com/office/drawing/2014/main" id="{9ED0B9DD-2B9E-98FB-7443-90C7C774F6ED}"/>
              </a:ext>
            </a:extLst>
          </p:cNvPr>
          <p:cNvSpPr txBox="1"/>
          <p:nvPr/>
        </p:nvSpPr>
        <p:spPr>
          <a:xfrm>
            <a:off x="6647438" y="4466176"/>
            <a:ext cx="233377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HUMAN RESOURCE MANAGEMENT</a:t>
            </a:r>
          </a:p>
        </p:txBody>
      </p:sp>
      <p:sp>
        <p:nvSpPr>
          <p:cNvPr id="16" name="TextBox 16">
            <a:extLst>
              <a:ext uri="{FF2B5EF4-FFF2-40B4-BE49-F238E27FC236}">
                <a16:creationId xmlns:a16="http://schemas.microsoft.com/office/drawing/2014/main" id="{8CA1C8E4-472E-9EAF-82AE-152A403BC568}"/>
              </a:ext>
            </a:extLst>
          </p:cNvPr>
          <p:cNvSpPr txBox="1"/>
          <p:nvPr/>
        </p:nvSpPr>
        <p:spPr>
          <a:xfrm>
            <a:off x="6822741" y="4907224"/>
            <a:ext cx="198317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TECHNOLOGY DEVELOPMENT</a:t>
            </a:r>
          </a:p>
        </p:txBody>
      </p:sp>
      <p:sp>
        <p:nvSpPr>
          <p:cNvPr id="17" name="TextBox 17">
            <a:extLst>
              <a:ext uri="{FF2B5EF4-FFF2-40B4-BE49-F238E27FC236}">
                <a16:creationId xmlns:a16="http://schemas.microsoft.com/office/drawing/2014/main" id="{7BE00EE1-DE6D-E008-CABB-DF0EE19B17FA}"/>
              </a:ext>
            </a:extLst>
          </p:cNvPr>
          <p:cNvSpPr txBox="1"/>
          <p:nvPr/>
        </p:nvSpPr>
        <p:spPr>
          <a:xfrm>
            <a:off x="7243433" y="5348363"/>
            <a:ext cx="114178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PROCUREMENT</a:t>
            </a:r>
          </a:p>
        </p:txBody>
      </p:sp>
      <p:sp>
        <p:nvSpPr>
          <p:cNvPr id="18" name="TextBox 23">
            <a:extLst>
              <a:ext uri="{FF2B5EF4-FFF2-40B4-BE49-F238E27FC236}">
                <a16:creationId xmlns:a16="http://schemas.microsoft.com/office/drawing/2014/main" id="{D14ED1A4-07DF-588E-7F79-B25A11A3DE0B}"/>
              </a:ext>
            </a:extLst>
          </p:cNvPr>
          <p:cNvSpPr txBox="1"/>
          <p:nvPr/>
        </p:nvSpPr>
        <p:spPr>
          <a:xfrm>
            <a:off x="10907204" y="3794030"/>
            <a:ext cx="556563"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CRISIS</a:t>
            </a:r>
          </a:p>
        </p:txBody>
      </p:sp>
      <p:sp>
        <p:nvSpPr>
          <p:cNvPr id="19" name="TextBox 25">
            <a:extLst>
              <a:ext uri="{FF2B5EF4-FFF2-40B4-BE49-F238E27FC236}">
                <a16:creationId xmlns:a16="http://schemas.microsoft.com/office/drawing/2014/main" id="{2BF63838-9221-97E6-5C02-77429C5FEFAC}"/>
              </a:ext>
            </a:extLst>
          </p:cNvPr>
          <p:cNvSpPr txBox="1"/>
          <p:nvPr/>
        </p:nvSpPr>
        <p:spPr>
          <a:xfrm>
            <a:off x="7095891" y="5764315"/>
            <a:ext cx="1436868"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SUPPORT ACTIVITIES</a:t>
            </a:r>
          </a:p>
        </p:txBody>
      </p:sp>
      <p:sp>
        <p:nvSpPr>
          <p:cNvPr id="20" name="TextBox 26">
            <a:extLst>
              <a:ext uri="{FF2B5EF4-FFF2-40B4-BE49-F238E27FC236}">
                <a16:creationId xmlns:a16="http://schemas.microsoft.com/office/drawing/2014/main" id="{C064C9E7-F8C6-78B4-B868-36A75CA7DEBA}"/>
              </a:ext>
            </a:extLst>
          </p:cNvPr>
          <p:cNvSpPr txBox="1"/>
          <p:nvPr/>
        </p:nvSpPr>
        <p:spPr>
          <a:xfrm rot="16200000">
            <a:off x="4141350" y="2924083"/>
            <a:ext cx="1422056"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PRIMARY ACTIVITIES</a:t>
            </a:r>
          </a:p>
        </p:txBody>
      </p:sp>
      <p:sp>
        <p:nvSpPr>
          <p:cNvPr id="21" name="TextBox 18">
            <a:extLst>
              <a:ext uri="{FF2B5EF4-FFF2-40B4-BE49-F238E27FC236}">
                <a16:creationId xmlns:a16="http://schemas.microsoft.com/office/drawing/2014/main" id="{883A822C-62B7-8EE3-464A-5C1E00703AB5}"/>
              </a:ext>
            </a:extLst>
          </p:cNvPr>
          <p:cNvSpPr txBox="1"/>
          <p:nvPr/>
        </p:nvSpPr>
        <p:spPr>
          <a:xfrm>
            <a:off x="5201005" y="3182041"/>
            <a:ext cx="802079"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INBOUND</a:t>
            </a:r>
          </a:p>
          <a:p>
            <a:pPr algn="ctr"/>
            <a:r>
              <a:rPr lang="en-GB" sz="1200" b="1" dirty="0">
                <a:solidFill>
                  <a:schemeClr val="bg1"/>
                </a:solidFill>
                <a:latin typeface="+mj-lt"/>
                <a:cs typeface="Poppins" pitchFamily="2" charset="77"/>
              </a:rPr>
              <a:t>LOGISTICS</a:t>
            </a:r>
          </a:p>
        </p:txBody>
      </p:sp>
      <p:sp>
        <p:nvSpPr>
          <p:cNvPr id="22" name="TextBox 19">
            <a:extLst>
              <a:ext uri="{FF2B5EF4-FFF2-40B4-BE49-F238E27FC236}">
                <a16:creationId xmlns:a16="http://schemas.microsoft.com/office/drawing/2014/main" id="{5E0BF195-6EF4-906F-CEBF-CBAA35AD738B}"/>
              </a:ext>
            </a:extLst>
          </p:cNvPr>
          <p:cNvSpPr txBox="1"/>
          <p:nvPr/>
        </p:nvSpPr>
        <p:spPr>
          <a:xfrm>
            <a:off x="6223756" y="3182040"/>
            <a:ext cx="962891"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OPERATIONS</a:t>
            </a:r>
          </a:p>
        </p:txBody>
      </p:sp>
      <p:sp>
        <p:nvSpPr>
          <p:cNvPr id="23" name="TextBox 20">
            <a:extLst>
              <a:ext uri="{FF2B5EF4-FFF2-40B4-BE49-F238E27FC236}">
                <a16:creationId xmlns:a16="http://schemas.microsoft.com/office/drawing/2014/main" id="{0507CED7-31E4-1B58-87FE-27404EB5F7F0}"/>
              </a:ext>
            </a:extLst>
          </p:cNvPr>
          <p:cNvSpPr txBox="1"/>
          <p:nvPr/>
        </p:nvSpPr>
        <p:spPr>
          <a:xfrm>
            <a:off x="7349164" y="3182041"/>
            <a:ext cx="917238"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OUTBOUND</a:t>
            </a:r>
          </a:p>
          <a:p>
            <a:pPr algn="ctr"/>
            <a:r>
              <a:rPr lang="en-GB" sz="1200" b="1" dirty="0">
                <a:solidFill>
                  <a:schemeClr val="bg1"/>
                </a:solidFill>
                <a:latin typeface="+mj-lt"/>
                <a:cs typeface="Poppins" pitchFamily="2" charset="77"/>
              </a:rPr>
              <a:t>LOGISTICS</a:t>
            </a:r>
          </a:p>
        </p:txBody>
      </p:sp>
      <p:sp>
        <p:nvSpPr>
          <p:cNvPr id="24" name="TextBox 21">
            <a:extLst>
              <a:ext uri="{FF2B5EF4-FFF2-40B4-BE49-F238E27FC236}">
                <a16:creationId xmlns:a16="http://schemas.microsoft.com/office/drawing/2014/main" id="{4BB2AF35-90E0-E8AA-2F96-698EF6AB2FDB}"/>
              </a:ext>
            </a:extLst>
          </p:cNvPr>
          <p:cNvSpPr txBox="1"/>
          <p:nvPr/>
        </p:nvSpPr>
        <p:spPr>
          <a:xfrm>
            <a:off x="8450049" y="3182041"/>
            <a:ext cx="930062"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MARKETING</a:t>
            </a:r>
          </a:p>
          <a:p>
            <a:pPr algn="ctr"/>
            <a:r>
              <a:rPr lang="en-GB" sz="1200" b="1" dirty="0">
                <a:solidFill>
                  <a:schemeClr val="bg1"/>
                </a:solidFill>
                <a:latin typeface="+mj-lt"/>
                <a:cs typeface="Poppins" pitchFamily="2" charset="77"/>
              </a:rPr>
              <a:t>AND SALES</a:t>
            </a:r>
          </a:p>
        </p:txBody>
      </p:sp>
      <p:sp>
        <p:nvSpPr>
          <p:cNvPr id="25" name="TextBox 22">
            <a:extLst>
              <a:ext uri="{FF2B5EF4-FFF2-40B4-BE49-F238E27FC236}">
                <a16:creationId xmlns:a16="http://schemas.microsoft.com/office/drawing/2014/main" id="{5E51C673-86CF-3AE7-3A97-26D952B87649}"/>
              </a:ext>
            </a:extLst>
          </p:cNvPr>
          <p:cNvSpPr txBox="1"/>
          <p:nvPr/>
        </p:nvSpPr>
        <p:spPr>
          <a:xfrm>
            <a:off x="9685382" y="3182041"/>
            <a:ext cx="679352"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SERVICE</a:t>
            </a:r>
          </a:p>
        </p:txBody>
      </p:sp>
      <p:sp>
        <p:nvSpPr>
          <p:cNvPr id="26" name="Freeform 223">
            <a:extLst>
              <a:ext uri="{FF2B5EF4-FFF2-40B4-BE49-F238E27FC236}">
                <a16:creationId xmlns:a16="http://schemas.microsoft.com/office/drawing/2014/main" id="{A12CB5A9-A64C-09A9-AD71-0092DFECA735}"/>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27" name="Freeform 233">
            <a:extLst>
              <a:ext uri="{FF2B5EF4-FFF2-40B4-BE49-F238E27FC236}">
                <a16:creationId xmlns:a16="http://schemas.microsoft.com/office/drawing/2014/main" id="{C9808D59-518B-99DB-D7D5-47F193F971A1}"/>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28" name="Freeform 236">
            <a:extLst>
              <a:ext uri="{FF2B5EF4-FFF2-40B4-BE49-F238E27FC236}">
                <a16:creationId xmlns:a16="http://schemas.microsoft.com/office/drawing/2014/main" id="{054FA699-5CA3-337F-79C8-9D5363F873A6}"/>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29" name="Freeform 242">
            <a:extLst>
              <a:ext uri="{FF2B5EF4-FFF2-40B4-BE49-F238E27FC236}">
                <a16:creationId xmlns:a16="http://schemas.microsoft.com/office/drawing/2014/main" id="{64DFD41A-2EDC-DD4E-0540-9A850E174D35}"/>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30" name="Freeform 245">
            <a:extLst>
              <a:ext uri="{FF2B5EF4-FFF2-40B4-BE49-F238E27FC236}">
                <a16:creationId xmlns:a16="http://schemas.microsoft.com/office/drawing/2014/main" id="{7405EDDB-5423-F0AA-7CB1-02C1342D9BA0}"/>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31" name="Left Arrow 33">
            <a:extLst>
              <a:ext uri="{FF2B5EF4-FFF2-40B4-BE49-F238E27FC236}">
                <a16:creationId xmlns:a16="http://schemas.microsoft.com/office/drawing/2014/main" id="{393D52A1-7224-5D37-694F-E024490AEE45}"/>
              </a:ext>
            </a:extLst>
          </p:cNvPr>
          <p:cNvSpPr/>
          <p:nvPr/>
        </p:nvSpPr>
        <p:spPr>
          <a:xfrm>
            <a:off x="5056693" y="5817070"/>
            <a:ext cx="1818259"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2" name="Right Arrow 34">
            <a:extLst>
              <a:ext uri="{FF2B5EF4-FFF2-40B4-BE49-F238E27FC236}">
                <a16:creationId xmlns:a16="http://schemas.microsoft.com/office/drawing/2014/main" id="{5218DFB3-D440-F415-1EB7-EFD06D8C353C}"/>
              </a:ext>
            </a:extLst>
          </p:cNvPr>
          <p:cNvSpPr/>
          <p:nvPr/>
        </p:nvSpPr>
        <p:spPr>
          <a:xfrm>
            <a:off x="8752153" y="5817070"/>
            <a:ext cx="1818259"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303296" y="3983894"/>
            <a:ext cx="3959463" cy="1569660"/>
          </a:xfrm>
          <a:prstGeom prst="rect">
            <a:avLst/>
          </a:prstGeom>
          <a:noFill/>
        </p:spPr>
        <p:txBody>
          <a:bodyPr wrap="square">
            <a:spAutoFit/>
          </a:bodyPr>
          <a:lstStyle/>
          <a:p>
            <a:r>
              <a:rPr lang="en-US" sz="1600" dirty="0">
                <a:solidFill>
                  <a:srgbClr val="595A59"/>
                </a:solidFill>
              </a:rPr>
              <a:t>The Covid-19 crisis showed that companies that reacted quickly to changing circumstances were able to avert the crisis; such as virtual tours, online cooking classes or restaurant tastings, quick implementation of hygiene measures</a:t>
            </a:r>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en-US" sz="1600" dirty="0">
                <a:solidFill>
                  <a:schemeClr val="bg1"/>
                </a:solidFill>
              </a:rPr>
              <a:t>Detect problems in Operations in time</a:t>
            </a:r>
            <a:endParaRPr lang="de-DE" sz="1600" dirty="0">
              <a:solidFill>
                <a:schemeClr val="bg1"/>
              </a:solidFill>
            </a:endParaRPr>
          </a:p>
        </p:txBody>
      </p:sp>
      <p:sp>
        <p:nvSpPr>
          <p:cNvPr id="35" name="Textfeld 34">
            <a:extLst>
              <a:ext uri="{FF2B5EF4-FFF2-40B4-BE49-F238E27FC236}">
                <a16:creationId xmlns:a16="http://schemas.microsoft.com/office/drawing/2014/main" id="{8B759AFD-F0C7-5979-B45C-188115E3C2D0}"/>
              </a:ext>
            </a:extLst>
          </p:cNvPr>
          <p:cNvSpPr txBox="1"/>
          <p:nvPr/>
        </p:nvSpPr>
        <p:spPr>
          <a:xfrm>
            <a:off x="303296" y="2128369"/>
            <a:ext cx="3964627" cy="1785104"/>
          </a:xfrm>
          <a:prstGeom prst="rect">
            <a:avLst/>
          </a:prstGeom>
          <a:noFill/>
        </p:spPr>
        <p:txBody>
          <a:bodyPr wrap="square">
            <a:spAutoFit/>
          </a:bodyPr>
          <a:lstStyle/>
          <a:p>
            <a:r>
              <a:rPr lang="en-US" sz="2200" b="1" dirty="0">
                <a:solidFill>
                  <a:srgbClr val="595A59"/>
                </a:solidFill>
              </a:rPr>
              <a:t>The causes of a crisis can lie in all areas of the company. As a rule, a crisis cannot be traced back to singular issues but to a multi-causal connection.</a:t>
            </a:r>
          </a:p>
        </p:txBody>
      </p:sp>
    </p:spTree>
    <p:extLst>
      <p:ext uri="{BB962C8B-B14F-4D97-AF65-F5344CB8AC3E}">
        <p14:creationId xmlns:p14="http://schemas.microsoft.com/office/powerpoint/2010/main" val="15965607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platzhalter 33">
            <a:extLst>
              <a:ext uri="{FF2B5EF4-FFF2-40B4-BE49-F238E27FC236}">
                <a16:creationId xmlns:a16="http://schemas.microsoft.com/office/drawing/2014/main" id="{90E22E7C-FA7A-B07A-9AFF-7192A85B9446}"/>
              </a:ext>
            </a:extLst>
          </p:cNvPr>
          <p:cNvSpPr>
            <a:spLocks noGrp="1"/>
          </p:cNvSpPr>
          <p:nvPr>
            <p:ph type="body" sz="quarter" idx="18"/>
          </p:nvPr>
        </p:nvSpPr>
        <p:spPr>
          <a:xfrm>
            <a:off x="1708127" y="1177730"/>
            <a:ext cx="5004527" cy="2248100"/>
          </a:xfrm>
        </p:spPr>
        <p:txBody>
          <a:bodyPr>
            <a:normAutofit fontScale="92500" lnSpcReduction="20000"/>
          </a:bodyPr>
          <a:lstStyle/>
          <a:p>
            <a:r>
              <a:rPr lang="en-US" dirty="0"/>
              <a:t>A logistics KPI or metric is a performance measurement used by logistics managers to efficiently track, </a:t>
            </a:r>
            <a:r>
              <a:rPr lang="en-US" dirty="0" err="1"/>
              <a:t>visualise</a:t>
            </a:r>
            <a:r>
              <a:rPr lang="en-US" dirty="0"/>
              <a:t> and </a:t>
            </a:r>
            <a:r>
              <a:rPr lang="en-US" dirty="0" err="1"/>
              <a:t>optimise</a:t>
            </a:r>
            <a:r>
              <a:rPr lang="en-US" dirty="0"/>
              <a:t> all relevant logistics processes.</a:t>
            </a:r>
          </a:p>
          <a:p>
            <a:r>
              <a:rPr lang="en-US" dirty="0"/>
              <a:t>These measurements relate to the aspects of transport, warehouse and supply chain, among others.</a:t>
            </a:r>
            <a:endParaRPr lang="de-DE" dirty="0"/>
          </a:p>
        </p:txBody>
      </p:sp>
      <p:sp>
        <p:nvSpPr>
          <p:cNvPr id="33" name="Textplatzhalter 32">
            <a:extLst>
              <a:ext uri="{FF2B5EF4-FFF2-40B4-BE49-F238E27FC236}">
                <a16:creationId xmlns:a16="http://schemas.microsoft.com/office/drawing/2014/main" id="{3111A1C8-A213-4A3B-F602-2D2F0929DE29}"/>
              </a:ext>
            </a:extLst>
          </p:cNvPr>
          <p:cNvSpPr>
            <a:spLocks noGrp="1"/>
          </p:cNvSpPr>
          <p:nvPr>
            <p:ph type="body" sz="quarter" idx="16"/>
          </p:nvPr>
        </p:nvSpPr>
        <p:spPr>
          <a:xfrm>
            <a:off x="1718561" y="240632"/>
            <a:ext cx="4951746" cy="1039528"/>
          </a:xfrm>
        </p:spPr>
        <p:txBody>
          <a:bodyPr>
            <a:normAutofit lnSpcReduction="10000"/>
          </a:bodyPr>
          <a:lstStyle/>
          <a:p>
            <a:r>
              <a:rPr lang="de-DE" dirty="0"/>
              <a:t>METRICS FROM LOGISTICS</a:t>
            </a:r>
          </a:p>
        </p:txBody>
      </p:sp>
      <p:sp>
        <p:nvSpPr>
          <p:cNvPr id="4" name="Pentagon 29">
            <a:extLst>
              <a:ext uri="{FF2B5EF4-FFF2-40B4-BE49-F238E27FC236}">
                <a16:creationId xmlns:a16="http://schemas.microsoft.com/office/drawing/2014/main" id="{BE851E19-5CCC-4026-813D-53F94A3AC0E9}"/>
              </a:ext>
            </a:extLst>
          </p:cNvPr>
          <p:cNvSpPr/>
          <p:nvPr/>
        </p:nvSpPr>
        <p:spPr>
          <a:xfrm>
            <a:off x="4501275" y="3001839"/>
            <a:ext cx="7477218" cy="646730"/>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7">
            <a:extLst>
              <a:ext uri="{FF2B5EF4-FFF2-40B4-BE49-F238E27FC236}">
                <a16:creationId xmlns:a16="http://schemas.microsoft.com/office/drawing/2014/main" id="{77F44FBC-28A2-9319-6F27-4BA05F37D8A3}"/>
              </a:ext>
            </a:extLst>
          </p:cNvPr>
          <p:cNvSpPr txBox="1"/>
          <p:nvPr/>
        </p:nvSpPr>
        <p:spPr>
          <a:xfrm>
            <a:off x="4610232" y="3111605"/>
            <a:ext cx="1499278" cy="579646"/>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Order Accuracy</a:t>
            </a:r>
          </a:p>
        </p:txBody>
      </p:sp>
      <p:sp>
        <p:nvSpPr>
          <p:cNvPr id="6" name="Subtitle 2">
            <a:extLst>
              <a:ext uri="{FF2B5EF4-FFF2-40B4-BE49-F238E27FC236}">
                <a16:creationId xmlns:a16="http://schemas.microsoft.com/office/drawing/2014/main" id="{60DDD896-B827-62E5-3AE7-9644C24366EC}"/>
              </a:ext>
            </a:extLst>
          </p:cNvPr>
          <p:cNvSpPr txBox="1">
            <a:spLocks/>
          </p:cNvSpPr>
          <p:nvPr/>
        </p:nvSpPr>
        <p:spPr>
          <a:xfrm>
            <a:off x="6988972" y="3166777"/>
            <a:ext cx="5156055"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Monitor the degree of incidents</a:t>
            </a:r>
          </a:p>
        </p:txBody>
      </p:sp>
      <p:sp>
        <p:nvSpPr>
          <p:cNvPr id="7" name="Pentagon 32">
            <a:extLst>
              <a:ext uri="{FF2B5EF4-FFF2-40B4-BE49-F238E27FC236}">
                <a16:creationId xmlns:a16="http://schemas.microsoft.com/office/drawing/2014/main" id="{8050CEE8-4D97-3E6E-9C3E-1D085D8CACA4}"/>
              </a:ext>
            </a:extLst>
          </p:cNvPr>
          <p:cNvSpPr/>
          <p:nvPr/>
        </p:nvSpPr>
        <p:spPr>
          <a:xfrm>
            <a:off x="4501275" y="3805688"/>
            <a:ext cx="7477218" cy="646730"/>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BAF68E7-89D4-BB35-02B0-C5800D24B4DE}"/>
              </a:ext>
            </a:extLst>
          </p:cNvPr>
          <p:cNvSpPr txBox="1"/>
          <p:nvPr/>
        </p:nvSpPr>
        <p:spPr>
          <a:xfrm>
            <a:off x="4610232" y="3867678"/>
            <a:ext cx="2393480" cy="579646"/>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Transportation </a:t>
            </a:r>
            <a:br>
              <a:rPr lang="en-GB" b="1" dirty="0">
                <a:solidFill>
                  <a:schemeClr val="bg1"/>
                </a:solidFill>
                <a:ea typeface="League Spartan" charset="0"/>
                <a:cs typeface="Poppins" pitchFamily="2" charset="77"/>
              </a:rPr>
            </a:br>
            <a:r>
              <a:rPr lang="en-GB" b="1" dirty="0">
                <a:solidFill>
                  <a:schemeClr val="bg1"/>
                </a:solidFill>
                <a:ea typeface="League Spartan" charset="0"/>
                <a:cs typeface="Poppins" pitchFamily="2" charset="77"/>
              </a:rPr>
              <a:t>Costs</a:t>
            </a:r>
          </a:p>
        </p:txBody>
      </p:sp>
      <p:sp>
        <p:nvSpPr>
          <p:cNvPr id="9" name="Subtitle 2">
            <a:extLst>
              <a:ext uri="{FF2B5EF4-FFF2-40B4-BE49-F238E27FC236}">
                <a16:creationId xmlns:a16="http://schemas.microsoft.com/office/drawing/2014/main" id="{93302AA8-80E9-93D0-E2A8-45DA9211CB64}"/>
              </a:ext>
            </a:extLst>
          </p:cNvPr>
          <p:cNvSpPr txBox="1">
            <a:spLocks/>
          </p:cNvSpPr>
          <p:nvPr/>
        </p:nvSpPr>
        <p:spPr>
          <a:xfrm>
            <a:off x="6988972" y="3956772"/>
            <a:ext cx="4592074"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US" sz="1800" dirty="0">
                <a:solidFill>
                  <a:schemeClr val="bg1"/>
                </a:solidFill>
                <a:latin typeface="+mn-lt"/>
                <a:ea typeface="Lato Light" panose="020F0502020204030203" pitchFamily="34" charset="0"/>
                <a:cs typeface="Mukta ExtraLight" panose="020B0000000000000000" pitchFamily="34" charset="77"/>
              </a:rPr>
              <a:t>Analysis of all costs connected with transport</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16" name="Pentagon 41">
            <a:extLst>
              <a:ext uri="{FF2B5EF4-FFF2-40B4-BE49-F238E27FC236}">
                <a16:creationId xmlns:a16="http://schemas.microsoft.com/office/drawing/2014/main" id="{9C239C26-2C92-2C89-5AFF-DFB1E71D6722}"/>
              </a:ext>
            </a:extLst>
          </p:cNvPr>
          <p:cNvSpPr/>
          <p:nvPr/>
        </p:nvSpPr>
        <p:spPr>
          <a:xfrm>
            <a:off x="4501275" y="4588643"/>
            <a:ext cx="7477218"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7">
            <a:extLst>
              <a:ext uri="{FF2B5EF4-FFF2-40B4-BE49-F238E27FC236}">
                <a16:creationId xmlns:a16="http://schemas.microsoft.com/office/drawing/2014/main" id="{481784DD-448B-1A31-78F4-EB46067AF8A5}"/>
              </a:ext>
            </a:extLst>
          </p:cNvPr>
          <p:cNvSpPr txBox="1"/>
          <p:nvPr/>
        </p:nvSpPr>
        <p:spPr>
          <a:xfrm>
            <a:off x="4610232" y="4679853"/>
            <a:ext cx="1714516" cy="579646"/>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Warehousing</a:t>
            </a:r>
            <a:br>
              <a:rPr lang="en-GB" b="1" dirty="0">
                <a:solidFill>
                  <a:schemeClr val="bg1"/>
                </a:solidFill>
                <a:ea typeface="League Spartan" charset="0"/>
                <a:cs typeface="Poppins" pitchFamily="2" charset="77"/>
              </a:rPr>
            </a:br>
            <a:r>
              <a:rPr lang="en-GB" b="1" dirty="0">
                <a:solidFill>
                  <a:schemeClr val="bg1"/>
                </a:solidFill>
                <a:ea typeface="League Spartan" charset="0"/>
                <a:cs typeface="Poppins" pitchFamily="2" charset="77"/>
              </a:rPr>
              <a:t>Costs</a:t>
            </a:r>
          </a:p>
        </p:txBody>
      </p:sp>
      <p:sp>
        <p:nvSpPr>
          <p:cNvPr id="18" name="Subtitle 2">
            <a:extLst>
              <a:ext uri="{FF2B5EF4-FFF2-40B4-BE49-F238E27FC236}">
                <a16:creationId xmlns:a16="http://schemas.microsoft.com/office/drawing/2014/main" id="{C1CADB1C-320E-4803-54DA-FD015407A13A}"/>
              </a:ext>
            </a:extLst>
          </p:cNvPr>
          <p:cNvSpPr txBox="1">
            <a:spLocks/>
          </p:cNvSpPr>
          <p:nvPr/>
        </p:nvSpPr>
        <p:spPr>
          <a:xfrm>
            <a:off x="6984670" y="4746764"/>
            <a:ext cx="4729275"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Optimise the expenses of your warehouse</a:t>
            </a:r>
          </a:p>
        </p:txBody>
      </p:sp>
      <p:sp>
        <p:nvSpPr>
          <p:cNvPr id="19" name="Pentagon 2">
            <a:extLst>
              <a:ext uri="{FF2B5EF4-FFF2-40B4-BE49-F238E27FC236}">
                <a16:creationId xmlns:a16="http://schemas.microsoft.com/office/drawing/2014/main" id="{6585F910-5410-EEBC-9836-24B46295F2E1}"/>
              </a:ext>
            </a:extLst>
          </p:cNvPr>
          <p:cNvSpPr/>
          <p:nvPr/>
        </p:nvSpPr>
        <p:spPr>
          <a:xfrm>
            <a:off x="4501275" y="5394668"/>
            <a:ext cx="7477218"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7">
            <a:extLst>
              <a:ext uri="{FF2B5EF4-FFF2-40B4-BE49-F238E27FC236}">
                <a16:creationId xmlns:a16="http://schemas.microsoft.com/office/drawing/2014/main" id="{48CDA02A-BBD0-F1B5-AE9A-7BC46714DF65}"/>
              </a:ext>
            </a:extLst>
          </p:cNvPr>
          <p:cNvSpPr txBox="1"/>
          <p:nvPr/>
        </p:nvSpPr>
        <p:spPr>
          <a:xfrm>
            <a:off x="4610232" y="5488508"/>
            <a:ext cx="1878290" cy="579646"/>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Number of </a:t>
            </a:r>
            <a:br>
              <a:rPr lang="en-GB" b="1" dirty="0">
                <a:solidFill>
                  <a:schemeClr val="bg1"/>
                </a:solidFill>
                <a:ea typeface="League Spartan" charset="0"/>
                <a:cs typeface="Poppins" pitchFamily="2" charset="77"/>
              </a:rPr>
            </a:br>
            <a:r>
              <a:rPr lang="en-GB" b="1" dirty="0">
                <a:solidFill>
                  <a:schemeClr val="bg1"/>
                </a:solidFill>
                <a:ea typeface="League Spartan" charset="0"/>
                <a:cs typeface="Poppins" pitchFamily="2" charset="77"/>
              </a:rPr>
              <a:t>Shipments</a:t>
            </a:r>
          </a:p>
        </p:txBody>
      </p:sp>
      <p:sp>
        <p:nvSpPr>
          <p:cNvPr id="21" name="Subtitle 2">
            <a:extLst>
              <a:ext uri="{FF2B5EF4-FFF2-40B4-BE49-F238E27FC236}">
                <a16:creationId xmlns:a16="http://schemas.microsoft.com/office/drawing/2014/main" id="{10EBFE17-916F-ECC2-A60C-2B388E0A1976}"/>
              </a:ext>
            </a:extLst>
          </p:cNvPr>
          <p:cNvSpPr txBox="1">
            <a:spLocks/>
          </p:cNvSpPr>
          <p:nvPr/>
        </p:nvSpPr>
        <p:spPr>
          <a:xfrm>
            <a:off x="6988972" y="5532711"/>
            <a:ext cx="4283539"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Understand how many orders are shipped</a:t>
            </a:r>
          </a:p>
        </p:txBody>
      </p:sp>
      <p:sp>
        <p:nvSpPr>
          <p:cNvPr id="25" name="Pentagon 8">
            <a:extLst>
              <a:ext uri="{FF2B5EF4-FFF2-40B4-BE49-F238E27FC236}">
                <a16:creationId xmlns:a16="http://schemas.microsoft.com/office/drawing/2014/main" id="{9EEF9576-3439-B645-E17B-2A5FDC65395E}"/>
              </a:ext>
            </a:extLst>
          </p:cNvPr>
          <p:cNvSpPr/>
          <p:nvPr/>
        </p:nvSpPr>
        <p:spPr>
          <a:xfrm>
            <a:off x="4501275" y="6183719"/>
            <a:ext cx="7426928" cy="646730"/>
          </a:xfrm>
          <a:prstGeom prst="homePlat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7">
            <a:extLst>
              <a:ext uri="{FF2B5EF4-FFF2-40B4-BE49-F238E27FC236}">
                <a16:creationId xmlns:a16="http://schemas.microsoft.com/office/drawing/2014/main" id="{D232B5EB-528A-AB6F-C6C3-990E6CBC0C5F}"/>
              </a:ext>
            </a:extLst>
          </p:cNvPr>
          <p:cNvSpPr txBox="1"/>
          <p:nvPr/>
        </p:nvSpPr>
        <p:spPr>
          <a:xfrm>
            <a:off x="4559942" y="6274929"/>
            <a:ext cx="1714516" cy="579646"/>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Inventory</a:t>
            </a:r>
            <a:br>
              <a:rPr lang="en-GB" b="1" dirty="0">
                <a:solidFill>
                  <a:schemeClr val="bg1"/>
                </a:solidFill>
                <a:ea typeface="League Spartan" charset="0"/>
                <a:cs typeface="Poppins" pitchFamily="2" charset="77"/>
              </a:rPr>
            </a:br>
            <a:r>
              <a:rPr lang="en-GB" b="1" dirty="0">
                <a:solidFill>
                  <a:schemeClr val="bg1"/>
                </a:solidFill>
                <a:ea typeface="League Spartan" charset="0"/>
                <a:cs typeface="Poppins" pitchFamily="2" charset="77"/>
              </a:rPr>
              <a:t>Accuracy</a:t>
            </a:r>
          </a:p>
        </p:txBody>
      </p:sp>
      <p:sp>
        <p:nvSpPr>
          <p:cNvPr id="27" name="Subtitle 2">
            <a:extLst>
              <a:ext uri="{FF2B5EF4-FFF2-40B4-BE49-F238E27FC236}">
                <a16:creationId xmlns:a16="http://schemas.microsoft.com/office/drawing/2014/main" id="{857D233F-23A5-9406-E92F-67E1BE81BA31}"/>
              </a:ext>
            </a:extLst>
          </p:cNvPr>
          <p:cNvSpPr txBox="1">
            <a:spLocks/>
          </p:cNvSpPr>
          <p:nvPr/>
        </p:nvSpPr>
        <p:spPr>
          <a:xfrm>
            <a:off x="6984670" y="6381759"/>
            <a:ext cx="4642364"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Avoid problems because of inaccurate inventory</a:t>
            </a:r>
          </a:p>
        </p:txBody>
      </p:sp>
      <p:cxnSp>
        <p:nvCxnSpPr>
          <p:cNvPr id="28" name="Straight Connector 12">
            <a:extLst>
              <a:ext uri="{FF2B5EF4-FFF2-40B4-BE49-F238E27FC236}">
                <a16:creationId xmlns:a16="http://schemas.microsoft.com/office/drawing/2014/main" id="{A7380DC8-774B-4AF7-8BD5-E07C78F5309F}"/>
              </a:ext>
            </a:extLst>
          </p:cNvPr>
          <p:cNvCxnSpPr>
            <a:cxnSpLocks/>
          </p:cNvCxnSpPr>
          <p:nvPr/>
        </p:nvCxnSpPr>
        <p:spPr>
          <a:xfrm>
            <a:off x="6850813" y="2969851"/>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38440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p:txBody>
          <a:bodyPr>
            <a:noAutofit/>
          </a:bodyPr>
          <a:lstStyle/>
          <a:p>
            <a:r>
              <a:rPr lang="en-US" sz="3000" b="1" dirty="0"/>
              <a:t>Prevent a Crisis in Operations at an Early Stage</a:t>
            </a:r>
          </a:p>
        </p:txBody>
      </p:sp>
      <p:pic>
        <p:nvPicPr>
          <p:cNvPr id="9" name="Bildplatzhalter 8" descr="Ein Bild, das Person, Wand, drinnen, Mann enthält.&#10;&#10;Automatisch generierte Beschreibung">
            <a:extLst>
              <a:ext uri="{FF2B5EF4-FFF2-40B4-BE49-F238E27FC236}">
                <a16:creationId xmlns:a16="http://schemas.microsoft.com/office/drawing/2014/main" id="{570F0446-9963-6924-6266-05B90B373F8E}"/>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saturation sat="66000"/>
                    </a14:imgEffect>
                  </a14:imgLayer>
                </a14:imgProps>
              </a:ext>
            </a:extLst>
          </a:blip>
          <a:srcRect l="15958" r="15958"/>
          <a:stretch>
            <a:fillRect/>
          </a:stretch>
        </p:blipFill>
        <p:spPr/>
      </p:pic>
      <p:graphicFrame>
        <p:nvGraphicFramePr>
          <p:cNvPr id="7" name="Text Placeholder 2">
            <a:extLst>
              <a:ext uri="{FF2B5EF4-FFF2-40B4-BE49-F238E27FC236}">
                <a16:creationId xmlns:a16="http://schemas.microsoft.com/office/drawing/2014/main" id="{9141C1D0-0722-554B-053C-7158E5AAA454}"/>
              </a:ext>
            </a:extLst>
          </p:cNvPr>
          <p:cNvGraphicFramePr/>
          <p:nvPr>
            <p:extLst>
              <p:ext uri="{D42A27DB-BD31-4B8C-83A1-F6EECF244321}">
                <p14:modId xmlns:p14="http://schemas.microsoft.com/office/powerpoint/2010/main" val="557693740"/>
              </p:ext>
            </p:extLst>
          </p:nvPr>
        </p:nvGraphicFramePr>
        <p:xfrm>
          <a:off x="357604" y="1448176"/>
          <a:ext cx="5360291" cy="44853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platzhalter 9">
            <a:extLst>
              <a:ext uri="{FF2B5EF4-FFF2-40B4-BE49-F238E27FC236}">
                <a16:creationId xmlns:a16="http://schemas.microsoft.com/office/drawing/2014/main" id="{5C6AC088-F2AA-64A3-8314-2138893061CE}"/>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err="1">
                <a:solidFill>
                  <a:srgbClr val="595A59"/>
                </a:solidFill>
              </a:rPr>
              <a:t>Photo</a:t>
            </a:r>
            <a:r>
              <a:rPr lang="de-DE" sz="800" dirty="0">
                <a:solidFill>
                  <a:srgbClr val="595A59"/>
                </a:solidFill>
              </a:rPr>
              <a:t>: </a:t>
            </a:r>
            <a:r>
              <a:rPr lang="de-DE" sz="800" b="1" dirty="0">
                <a:solidFill>
                  <a:srgbClr val="595A59"/>
                </a:solidFill>
              </a:rPr>
              <a:t>Alex Green</a:t>
            </a:r>
            <a:endParaRPr lang="de-DE" sz="800" dirty="0">
              <a:solidFill>
                <a:srgbClr val="595A59"/>
              </a:solidFill>
            </a:endParaRPr>
          </a:p>
          <a:p>
            <a:endParaRPr lang="de-DE" sz="800" dirty="0"/>
          </a:p>
        </p:txBody>
      </p:sp>
    </p:spTree>
    <p:extLst>
      <p:ext uri="{BB962C8B-B14F-4D97-AF65-F5344CB8AC3E}">
        <p14:creationId xmlns:p14="http://schemas.microsoft.com/office/powerpoint/2010/main" val="8559601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err="1">
                <a:solidFill>
                  <a:schemeClr val="bg1"/>
                </a:solidFill>
              </a:rPr>
              <a:t>From</a:t>
            </a:r>
            <a:r>
              <a:rPr lang="de-DE" dirty="0">
                <a:solidFill>
                  <a:schemeClr val="bg1"/>
                </a:solidFill>
              </a:rPr>
              <a:t> Value Chain to Crisis Chain</a:t>
            </a:r>
          </a:p>
        </p:txBody>
      </p:sp>
      <p:sp>
        <p:nvSpPr>
          <p:cNvPr id="4" name="Rectangle 4">
            <a:extLst>
              <a:ext uri="{FF2B5EF4-FFF2-40B4-BE49-F238E27FC236}">
                <a16:creationId xmlns:a16="http://schemas.microsoft.com/office/drawing/2014/main" id="{4A7DE67F-7235-FDAC-533E-8CFB321A249C}"/>
              </a:ext>
            </a:extLst>
          </p:cNvPr>
          <p:cNvSpPr/>
          <p:nvPr/>
        </p:nvSpPr>
        <p:spPr>
          <a:xfrm>
            <a:off x="5056692" y="3947207"/>
            <a:ext cx="5515268" cy="427132"/>
          </a:xfrm>
          <a:prstGeom prst="rect">
            <a:avLst/>
          </a:prstGeom>
          <a:solidFill>
            <a:srgbClr val="79527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5" name="Rectangle 5">
            <a:extLst>
              <a:ext uri="{FF2B5EF4-FFF2-40B4-BE49-F238E27FC236}">
                <a16:creationId xmlns:a16="http://schemas.microsoft.com/office/drawing/2014/main" id="{11EAA1A2-83AB-8FEF-8624-7B4FB43CB245}"/>
              </a:ext>
            </a:extLst>
          </p:cNvPr>
          <p:cNvSpPr/>
          <p:nvPr/>
        </p:nvSpPr>
        <p:spPr>
          <a:xfrm>
            <a:off x="5056692" y="5272639"/>
            <a:ext cx="5515268" cy="427132"/>
          </a:xfrm>
          <a:prstGeom prst="rect">
            <a:avLst/>
          </a:prstGeom>
          <a:solidFill>
            <a:srgbClr val="C3A7C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 name="Rectangle 6">
            <a:extLst>
              <a:ext uri="{FF2B5EF4-FFF2-40B4-BE49-F238E27FC236}">
                <a16:creationId xmlns:a16="http://schemas.microsoft.com/office/drawing/2014/main" id="{E6A8DCDD-2C77-70A5-5E94-9891996BBA1E}"/>
              </a:ext>
            </a:extLst>
          </p:cNvPr>
          <p:cNvSpPr/>
          <p:nvPr/>
        </p:nvSpPr>
        <p:spPr>
          <a:xfrm>
            <a:off x="5056692" y="4830828"/>
            <a:ext cx="5515268" cy="427132"/>
          </a:xfrm>
          <a:prstGeom prst="rect">
            <a:avLst/>
          </a:prstGeom>
          <a:solidFill>
            <a:srgbClr val="AC87A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 name="Rectangle 7">
            <a:extLst>
              <a:ext uri="{FF2B5EF4-FFF2-40B4-BE49-F238E27FC236}">
                <a16:creationId xmlns:a16="http://schemas.microsoft.com/office/drawing/2014/main" id="{0326CC0E-F1E7-4345-5DE0-811B4149AE3F}"/>
              </a:ext>
            </a:extLst>
          </p:cNvPr>
          <p:cNvSpPr/>
          <p:nvPr/>
        </p:nvSpPr>
        <p:spPr>
          <a:xfrm>
            <a:off x="5056692" y="4389017"/>
            <a:ext cx="5515268" cy="427132"/>
          </a:xfrm>
          <a:prstGeom prst="rect">
            <a:avLst/>
          </a:prstGeom>
          <a:solidFill>
            <a:srgbClr val="91639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 name="Triangle 8">
            <a:extLst>
              <a:ext uri="{FF2B5EF4-FFF2-40B4-BE49-F238E27FC236}">
                <a16:creationId xmlns:a16="http://schemas.microsoft.com/office/drawing/2014/main" id="{4E0C280B-6BC5-4B51-7122-C51A2ED1CE96}"/>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9" name="Rectangle 9">
            <a:extLst>
              <a:ext uri="{FF2B5EF4-FFF2-40B4-BE49-F238E27FC236}">
                <a16:creationId xmlns:a16="http://schemas.microsoft.com/office/drawing/2014/main" id="{1ADE22FA-026A-3F57-D937-C4E152D0AE67}"/>
              </a:ext>
            </a:extLst>
          </p:cNvPr>
          <p:cNvSpPr/>
          <p:nvPr/>
        </p:nvSpPr>
        <p:spPr>
          <a:xfrm>
            <a:off x="5056692" y="2192636"/>
            <a:ext cx="1090706" cy="1739893"/>
          </a:xfrm>
          <a:prstGeom prst="rect">
            <a:avLst/>
          </a:prstGeom>
          <a:solidFill>
            <a:srgbClr val="D2E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0" name="Rectangle 10">
            <a:extLst>
              <a:ext uri="{FF2B5EF4-FFF2-40B4-BE49-F238E27FC236}">
                <a16:creationId xmlns:a16="http://schemas.microsoft.com/office/drawing/2014/main" id="{B71DD800-58A9-2D6A-8785-C1E79CC002DE}"/>
              </a:ext>
            </a:extLst>
          </p:cNvPr>
          <p:cNvSpPr/>
          <p:nvPr/>
        </p:nvSpPr>
        <p:spPr>
          <a:xfrm>
            <a:off x="6159849" y="2192636"/>
            <a:ext cx="1090706" cy="1739893"/>
          </a:xfrm>
          <a:prstGeom prst="rect">
            <a:avLst/>
          </a:prstGeom>
          <a:solidFill>
            <a:srgbClr val="9ED4D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1" name="Rectangle 11">
            <a:extLst>
              <a:ext uri="{FF2B5EF4-FFF2-40B4-BE49-F238E27FC236}">
                <a16:creationId xmlns:a16="http://schemas.microsoft.com/office/drawing/2014/main" id="{68F1D004-5EF3-5A5C-4324-E1C998BD9F7B}"/>
              </a:ext>
            </a:extLst>
          </p:cNvPr>
          <p:cNvSpPr/>
          <p:nvPr/>
        </p:nvSpPr>
        <p:spPr>
          <a:xfrm>
            <a:off x="7263007" y="2192636"/>
            <a:ext cx="1090706" cy="1739893"/>
          </a:xfrm>
          <a:prstGeom prst="rect">
            <a:avLst/>
          </a:prstGeom>
          <a:solidFill>
            <a:srgbClr val="85D2C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2" name="Rectangle 12">
            <a:extLst>
              <a:ext uri="{FF2B5EF4-FFF2-40B4-BE49-F238E27FC236}">
                <a16:creationId xmlns:a16="http://schemas.microsoft.com/office/drawing/2014/main" id="{F25FC80F-3EAD-4F0F-4564-789263C7C72A}"/>
              </a:ext>
            </a:extLst>
          </p:cNvPr>
          <p:cNvSpPr/>
          <p:nvPr/>
        </p:nvSpPr>
        <p:spPr>
          <a:xfrm>
            <a:off x="8370778" y="2192636"/>
            <a:ext cx="1090706" cy="1739893"/>
          </a:xfrm>
          <a:prstGeom prst="rect">
            <a:avLst/>
          </a:prstGeom>
          <a:solidFill>
            <a:srgbClr val="9DC5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3" name="Rectangle 13">
            <a:extLst>
              <a:ext uri="{FF2B5EF4-FFF2-40B4-BE49-F238E27FC236}">
                <a16:creationId xmlns:a16="http://schemas.microsoft.com/office/drawing/2014/main" id="{8F644917-E33C-0D52-F31F-48FD5D3581DE}"/>
              </a:ext>
            </a:extLst>
          </p:cNvPr>
          <p:cNvSpPr/>
          <p:nvPr/>
        </p:nvSpPr>
        <p:spPr>
          <a:xfrm flipH="1">
            <a:off x="9479704" y="2193478"/>
            <a:ext cx="1090706" cy="1739893"/>
          </a:xfrm>
          <a:prstGeom prst="rect">
            <a:avLst/>
          </a:prstGeom>
          <a:solidFill>
            <a:srgbClr val="7FB3B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4" name="TextBox 14">
            <a:extLst>
              <a:ext uri="{FF2B5EF4-FFF2-40B4-BE49-F238E27FC236}">
                <a16:creationId xmlns:a16="http://schemas.microsoft.com/office/drawing/2014/main" id="{6FE3EFA2-6424-6D26-359B-3A48CB2C7691}"/>
              </a:ext>
            </a:extLst>
          </p:cNvPr>
          <p:cNvSpPr txBox="1"/>
          <p:nvPr/>
        </p:nvSpPr>
        <p:spPr>
          <a:xfrm>
            <a:off x="7003046" y="4025694"/>
            <a:ext cx="162256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FIRM INFRASTRUCTURE</a:t>
            </a:r>
          </a:p>
        </p:txBody>
      </p:sp>
      <p:sp>
        <p:nvSpPr>
          <p:cNvPr id="15" name="TextBox 15">
            <a:extLst>
              <a:ext uri="{FF2B5EF4-FFF2-40B4-BE49-F238E27FC236}">
                <a16:creationId xmlns:a16="http://schemas.microsoft.com/office/drawing/2014/main" id="{9ED0B9DD-2B9E-98FB-7443-90C7C774F6ED}"/>
              </a:ext>
            </a:extLst>
          </p:cNvPr>
          <p:cNvSpPr txBox="1"/>
          <p:nvPr/>
        </p:nvSpPr>
        <p:spPr>
          <a:xfrm>
            <a:off x="6647438" y="4466176"/>
            <a:ext cx="233377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HUMAN RESOURCE MANAGEMENT</a:t>
            </a:r>
          </a:p>
        </p:txBody>
      </p:sp>
      <p:sp>
        <p:nvSpPr>
          <p:cNvPr id="16" name="TextBox 16">
            <a:extLst>
              <a:ext uri="{FF2B5EF4-FFF2-40B4-BE49-F238E27FC236}">
                <a16:creationId xmlns:a16="http://schemas.microsoft.com/office/drawing/2014/main" id="{8CA1C8E4-472E-9EAF-82AE-152A403BC568}"/>
              </a:ext>
            </a:extLst>
          </p:cNvPr>
          <p:cNvSpPr txBox="1"/>
          <p:nvPr/>
        </p:nvSpPr>
        <p:spPr>
          <a:xfrm>
            <a:off x="6822741" y="4907224"/>
            <a:ext cx="198317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TECHNOLOGY DEVELOPMENT</a:t>
            </a:r>
          </a:p>
        </p:txBody>
      </p:sp>
      <p:sp>
        <p:nvSpPr>
          <p:cNvPr id="17" name="TextBox 17">
            <a:extLst>
              <a:ext uri="{FF2B5EF4-FFF2-40B4-BE49-F238E27FC236}">
                <a16:creationId xmlns:a16="http://schemas.microsoft.com/office/drawing/2014/main" id="{7BE00EE1-DE6D-E008-CABB-DF0EE19B17FA}"/>
              </a:ext>
            </a:extLst>
          </p:cNvPr>
          <p:cNvSpPr txBox="1"/>
          <p:nvPr/>
        </p:nvSpPr>
        <p:spPr>
          <a:xfrm>
            <a:off x="7243433" y="5348363"/>
            <a:ext cx="114178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PROCUREMENT</a:t>
            </a:r>
          </a:p>
        </p:txBody>
      </p:sp>
      <p:sp>
        <p:nvSpPr>
          <p:cNvPr id="18" name="TextBox 23">
            <a:extLst>
              <a:ext uri="{FF2B5EF4-FFF2-40B4-BE49-F238E27FC236}">
                <a16:creationId xmlns:a16="http://schemas.microsoft.com/office/drawing/2014/main" id="{D14ED1A4-07DF-588E-7F79-B25A11A3DE0B}"/>
              </a:ext>
            </a:extLst>
          </p:cNvPr>
          <p:cNvSpPr txBox="1"/>
          <p:nvPr/>
        </p:nvSpPr>
        <p:spPr>
          <a:xfrm>
            <a:off x="10907204" y="3794030"/>
            <a:ext cx="556563"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CRISIS</a:t>
            </a:r>
          </a:p>
        </p:txBody>
      </p:sp>
      <p:sp>
        <p:nvSpPr>
          <p:cNvPr id="19" name="TextBox 25">
            <a:extLst>
              <a:ext uri="{FF2B5EF4-FFF2-40B4-BE49-F238E27FC236}">
                <a16:creationId xmlns:a16="http://schemas.microsoft.com/office/drawing/2014/main" id="{2BF63838-9221-97E6-5C02-77429C5FEFAC}"/>
              </a:ext>
            </a:extLst>
          </p:cNvPr>
          <p:cNvSpPr txBox="1"/>
          <p:nvPr/>
        </p:nvSpPr>
        <p:spPr>
          <a:xfrm>
            <a:off x="7095891" y="5764315"/>
            <a:ext cx="1436868"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SUPPORT ACTIVITIES</a:t>
            </a:r>
          </a:p>
        </p:txBody>
      </p:sp>
      <p:sp>
        <p:nvSpPr>
          <p:cNvPr id="20" name="TextBox 26">
            <a:extLst>
              <a:ext uri="{FF2B5EF4-FFF2-40B4-BE49-F238E27FC236}">
                <a16:creationId xmlns:a16="http://schemas.microsoft.com/office/drawing/2014/main" id="{C064C9E7-F8C6-78B4-B868-36A75CA7DEBA}"/>
              </a:ext>
            </a:extLst>
          </p:cNvPr>
          <p:cNvSpPr txBox="1"/>
          <p:nvPr/>
        </p:nvSpPr>
        <p:spPr>
          <a:xfrm rot="16200000">
            <a:off x="4141350" y="2924083"/>
            <a:ext cx="1422056"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PRIMARY ACTIVITIES</a:t>
            </a:r>
          </a:p>
        </p:txBody>
      </p:sp>
      <p:sp>
        <p:nvSpPr>
          <p:cNvPr id="21" name="TextBox 18">
            <a:extLst>
              <a:ext uri="{FF2B5EF4-FFF2-40B4-BE49-F238E27FC236}">
                <a16:creationId xmlns:a16="http://schemas.microsoft.com/office/drawing/2014/main" id="{883A822C-62B7-8EE3-464A-5C1E00703AB5}"/>
              </a:ext>
            </a:extLst>
          </p:cNvPr>
          <p:cNvSpPr txBox="1"/>
          <p:nvPr/>
        </p:nvSpPr>
        <p:spPr>
          <a:xfrm>
            <a:off x="5201005" y="3182041"/>
            <a:ext cx="802079"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INBOUND</a:t>
            </a:r>
          </a:p>
          <a:p>
            <a:pPr algn="ctr"/>
            <a:r>
              <a:rPr lang="en-GB" sz="1200" b="1" dirty="0">
                <a:solidFill>
                  <a:schemeClr val="bg1"/>
                </a:solidFill>
                <a:latin typeface="+mj-lt"/>
                <a:cs typeface="Poppins" pitchFamily="2" charset="77"/>
              </a:rPr>
              <a:t>LOGISTICS</a:t>
            </a:r>
          </a:p>
        </p:txBody>
      </p:sp>
      <p:sp>
        <p:nvSpPr>
          <p:cNvPr id="22" name="TextBox 19">
            <a:extLst>
              <a:ext uri="{FF2B5EF4-FFF2-40B4-BE49-F238E27FC236}">
                <a16:creationId xmlns:a16="http://schemas.microsoft.com/office/drawing/2014/main" id="{5E0BF195-6EF4-906F-CEBF-CBAA35AD738B}"/>
              </a:ext>
            </a:extLst>
          </p:cNvPr>
          <p:cNvSpPr txBox="1"/>
          <p:nvPr/>
        </p:nvSpPr>
        <p:spPr>
          <a:xfrm>
            <a:off x="6223756" y="3182040"/>
            <a:ext cx="962891"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OPERATIONS</a:t>
            </a:r>
          </a:p>
        </p:txBody>
      </p:sp>
      <p:sp>
        <p:nvSpPr>
          <p:cNvPr id="23" name="TextBox 20">
            <a:extLst>
              <a:ext uri="{FF2B5EF4-FFF2-40B4-BE49-F238E27FC236}">
                <a16:creationId xmlns:a16="http://schemas.microsoft.com/office/drawing/2014/main" id="{0507CED7-31E4-1B58-87FE-27404EB5F7F0}"/>
              </a:ext>
            </a:extLst>
          </p:cNvPr>
          <p:cNvSpPr txBox="1"/>
          <p:nvPr/>
        </p:nvSpPr>
        <p:spPr>
          <a:xfrm>
            <a:off x="7349164" y="3182041"/>
            <a:ext cx="917238"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OUTBOUND</a:t>
            </a:r>
          </a:p>
          <a:p>
            <a:pPr algn="ctr"/>
            <a:r>
              <a:rPr lang="en-GB" sz="1200" b="1" dirty="0">
                <a:solidFill>
                  <a:schemeClr val="bg1"/>
                </a:solidFill>
                <a:latin typeface="+mj-lt"/>
                <a:cs typeface="Poppins" pitchFamily="2" charset="77"/>
              </a:rPr>
              <a:t>LOGISTICS</a:t>
            </a:r>
          </a:p>
        </p:txBody>
      </p:sp>
      <p:sp>
        <p:nvSpPr>
          <p:cNvPr id="24" name="TextBox 21">
            <a:extLst>
              <a:ext uri="{FF2B5EF4-FFF2-40B4-BE49-F238E27FC236}">
                <a16:creationId xmlns:a16="http://schemas.microsoft.com/office/drawing/2014/main" id="{4BB2AF35-90E0-E8AA-2F96-698EF6AB2FDB}"/>
              </a:ext>
            </a:extLst>
          </p:cNvPr>
          <p:cNvSpPr txBox="1"/>
          <p:nvPr/>
        </p:nvSpPr>
        <p:spPr>
          <a:xfrm>
            <a:off x="8450049" y="3182041"/>
            <a:ext cx="930062"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MARKETING</a:t>
            </a:r>
          </a:p>
          <a:p>
            <a:pPr algn="ctr"/>
            <a:r>
              <a:rPr lang="en-GB" sz="1200" b="1" dirty="0">
                <a:solidFill>
                  <a:schemeClr val="bg1"/>
                </a:solidFill>
                <a:latin typeface="+mj-lt"/>
                <a:cs typeface="Poppins" pitchFamily="2" charset="77"/>
              </a:rPr>
              <a:t>AND SALES</a:t>
            </a:r>
          </a:p>
        </p:txBody>
      </p:sp>
      <p:sp>
        <p:nvSpPr>
          <p:cNvPr id="25" name="TextBox 22">
            <a:extLst>
              <a:ext uri="{FF2B5EF4-FFF2-40B4-BE49-F238E27FC236}">
                <a16:creationId xmlns:a16="http://schemas.microsoft.com/office/drawing/2014/main" id="{5E51C673-86CF-3AE7-3A97-26D952B87649}"/>
              </a:ext>
            </a:extLst>
          </p:cNvPr>
          <p:cNvSpPr txBox="1"/>
          <p:nvPr/>
        </p:nvSpPr>
        <p:spPr>
          <a:xfrm>
            <a:off x="9685382" y="3182041"/>
            <a:ext cx="679352"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SERVICE</a:t>
            </a:r>
          </a:p>
        </p:txBody>
      </p:sp>
      <p:sp>
        <p:nvSpPr>
          <p:cNvPr id="26" name="Freeform 223">
            <a:extLst>
              <a:ext uri="{FF2B5EF4-FFF2-40B4-BE49-F238E27FC236}">
                <a16:creationId xmlns:a16="http://schemas.microsoft.com/office/drawing/2014/main" id="{A12CB5A9-A64C-09A9-AD71-0092DFECA735}"/>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27" name="Freeform 233">
            <a:extLst>
              <a:ext uri="{FF2B5EF4-FFF2-40B4-BE49-F238E27FC236}">
                <a16:creationId xmlns:a16="http://schemas.microsoft.com/office/drawing/2014/main" id="{C9808D59-518B-99DB-D7D5-47F193F971A1}"/>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28" name="Freeform 236">
            <a:extLst>
              <a:ext uri="{FF2B5EF4-FFF2-40B4-BE49-F238E27FC236}">
                <a16:creationId xmlns:a16="http://schemas.microsoft.com/office/drawing/2014/main" id="{054FA699-5CA3-337F-79C8-9D5363F873A6}"/>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29" name="Freeform 242">
            <a:extLst>
              <a:ext uri="{FF2B5EF4-FFF2-40B4-BE49-F238E27FC236}">
                <a16:creationId xmlns:a16="http://schemas.microsoft.com/office/drawing/2014/main" id="{64DFD41A-2EDC-DD4E-0540-9A850E174D35}"/>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30" name="Freeform 245">
            <a:extLst>
              <a:ext uri="{FF2B5EF4-FFF2-40B4-BE49-F238E27FC236}">
                <a16:creationId xmlns:a16="http://schemas.microsoft.com/office/drawing/2014/main" id="{7405EDDB-5423-F0AA-7CB1-02C1342D9BA0}"/>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31" name="Left Arrow 33">
            <a:extLst>
              <a:ext uri="{FF2B5EF4-FFF2-40B4-BE49-F238E27FC236}">
                <a16:creationId xmlns:a16="http://schemas.microsoft.com/office/drawing/2014/main" id="{393D52A1-7224-5D37-694F-E024490AEE45}"/>
              </a:ext>
            </a:extLst>
          </p:cNvPr>
          <p:cNvSpPr/>
          <p:nvPr/>
        </p:nvSpPr>
        <p:spPr>
          <a:xfrm>
            <a:off x="5056693" y="5817070"/>
            <a:ext cx="1818259"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2" name="Right Arrow 34">
            <a:extLst>
              <a:ext uri="{FF2B5EF4-FFF2-40B4-BE49-F238E27FC236}">
                <a16:creationId xmlns:a16="http://schemas.microsoft.com/office/drawing/2014/main" id="{5218DFB3-D440-F415-1EB7-EFD06D8C353C}"/>
              </a:ext>
            </a:extLst>
          </p:cNvPr>
          <p:cNvSpPr/>
          <p:nvPr/>
        </p:nvSpPr>
        <p:spPr>
          <a:xfrm>
            <a:off x="8752153" y="5817070"/>
            <a:ext cx="1818259"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303296" y="3983894"/>
            <a:ext cx="3959463" cy="1077218"/>
          </a:xfrm>
          <a:prstGeom prst="rect">
            <a:avLst/>
          </a:prstGeom>
          <a:noFill/>
        </p:spPr>
        <p:txBody>
          <a:bodyPr wrap="square">
            <a:spAutoFit/>
          </a:bodyPr>
          <a:lstStyle/>
          <a:p>
            <a:r>
              <a:rPr lang="en-US" sz="1600" dirty="0">
                <a:solidFill>
                  <a:srgbClr val="595A59"/>
                </a:solidFill>
              </a:rPr>
              <a:t>The Covid 19 crisis has shown that rapid promotion of online sales or an adapted pricing policy can be levers to mitigate the impact of a crisis on the company. </a:t>
            </a:r>
            <a:endParaRPr lang="en-US"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en-US" sz="1600" dirty="0">
                <a:solidFill>
                  <a:schemeClr val="bg1"/>
                </a:solidFill>
              </a:rPr>
              <a:t>Detect problems in Marketing and Sales in time</a:t>
            </a:r>
            <a:endParaRPr lang="de-DE" sz="1600" dirty="0">
              <a:solidFill>
                <a:schemeClr val="bg1"/>
              </a:solidFill>
            </a:endParaRPr>
          </a:p>
        </p:txBody>
      </p:sp>
      <p:sp>
        <p:nvSpPr>
          <p:cNvPr id="35" name="Textfeld 34">
            <a:extLst>
              <a:ext uri="{FF2B5EF4-FFF2-40B4-BE49-F238E27FC236}">
                <a16:creationId xmlns:a16="http://schemas.microsoft.com/office/drawing/2014/main" id="{8B759AFD-F0C7-5979-B45C-188115E3C2D0}"/>
              </a:ext>
            </a:extLst>
          </p:cNvPr>
          <p:cNvSpPr txBox="1"/>
          <p:nvPr/>
        </p:nvSpPr>
        <p:spPr>
          <a:xfrm>
            <a:off x="303296" y="2128369"/>
            <a:ext cx="3964627" cy="1785104"/>
          </a:xfrm>
          <a:prstGeom prst="rect">
            <a:avLst/>
          </a:prstGeom>
          <a:noFill/>
        </p:spPr>
        <p:txBody>
          <a:bodyPr wrap="square">
            <a:spAutoFit/>
          </a:bodyPr>
          <a:lstStyle/>
          <a:p>
            <a:r>
              <a:rPr lang="en-US" sz="2200" b="1" dirty="0">
                <a:solidFill>
                  <a:srgbClr val="595A59"/>
                </a:solidFill>
              </a:rPr>
              <a:t>The causes of a crisis can lie in all areas of the company. As a rule, a crisis cannot be traced back to singular issues but to a multi-causal connection.</a:t>
            </a:r>
          </a:p>
        </p:txBody>
      </p:sp>
    </p:spTree>
    <p:extLst>
      <p:ext uri="{BB962C8B-B14F-4D97-AF65-F5344CB8AC3E}">
        <p14:creationId xmlns:p14="http://schemas.microsoft.com/office/powerpoint/2010/main" val="19483006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platzhalter 33">
            <a:extLst>
              <a:ext uri="{FF2B5EF4-FFF2-40B4-BE49-F238E27FC236}">
                <a16:creationId xmlns:a16="http://schemas.microsoft.com/office/drawing/2014/main" id="{90E22E7C-FA7A-B07A-9AFF-7192A85B9446}"/>
              </a:ext>
            </a:extLst>
          </p:cNvPr>
          <p:cNvSpPr>
            <a:spLocks noGrp="1"/>
          </p:cNvSpPr>
          <p:nvPr>
            <p:ph type="body" sz="quarter" idx="18"/>
          </p:nvPr>
        </p:nvSpPr>
        <p:spPr>
          <a:xfrm>
            <a:off x="1708127" y="1177730"/>
            <a:ext cx="5004527" cy="2248100"/>
          </a:xfrm>
        </p:spPr>
        <p:txBody>
          <a:bodyPr>
            <a:normAutofit/>
          </a:bodyPr>
          <a:lstStyle/>
          <a:p>
            <a:r>
              <a:rPr lang="en-US" dirty="0"/>
              <a:t>Here you will find customer-related metrics that can be consulted when </a:t>
            </a:r>
            <a:r>
              <a:rPr lang="en-US" dirty="0" err="1"/>
              <a:t>analysing</a:t>
            </a:r>
            <a:r>
              <a:rPr lang="en-US" dirty="0"/>
              <a:t> your company.</a:t>
            </a:r>
          </a:p>
        </p:txBody>
      </p:sp>
      <p:sp>
        <p:nvSpPr>
          <p:cNvPr id="33" name="Textplatzhalter 32">
            <a:extLst>
              <a:ext uri="{FF2B5EF4-FFF2-40B4-BE49-F238E27FC236}">
                <a16:creationId xmlns:a16="http://schemas.microsoft.com/office/drawing/2014/main" id="{3111A1C8-A213-4A3B-F602-2D2F0929DE29}"/>
              </a:ext>
            </a:extLst>
          </p:cNvPr>
          <p:cNvSpPr>
            <a:spLocks noGrp="1"/>
          </p:cNvSpPr>
          <p:nvPr>
            <p:ph type="body" sz="quarter" idx="16"/>
          </p:nvPr>
        </p:nvSpPr>
        <p:spPr>
          <a:xfrm>
            <a:off x="1718561" y="240632"/>
            <a:ext cx="4951746" cy="1039528"/>
          </a:xfrm>
        </p:spPr>
        <p:txBody>
          <a:bodyPr>
            <a:normAutofit lnSpcReduction="10000"/>
          </a:bodyPr>
          <a:lstStyle/>
          <a:p>
            <a:r>
              <a:rPr lang="de-DE" dirty="0"/>
              <a:t>METRICS FROM MARKETING &amp; SALES</a:t>
            </a:r>
          </a:p>
        </p:txBody>
      </p:sp>
      <p:sp>
        <p:nvSpPr>
          <p:cNvPr id="4" name="Pentagon 29">
            <a:extLst>
              <a:ext uri="{FF2B5EF4-FFF2-40B4-BE49-F238E27FC236}">
                <a16:creationId xmlns:a16="http://schemas.microsoft.com/office/drawing/2014/main" id="{BE851E19-5CCC-4026-813D-53F94A3AC0E9}"/>
              </a:ext>
            </a:extLst>
          </p:cNvPr>
          <p:cNvSpPr/>
          <p:nvPr/>
        </p:nvSpPr>
        <p:spPr>
          <a:xfrm>
            <a:off x="4501275" y="3001839"/>
            <a:ext cx="7477218" cy="646730"/>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7">
            <a:extLst>
              <a:ext uri="{FF2B5EF4-FFF2-40B4-BE49-F238E27FC236}">
                <a16:creationId xmlns:a16="http://schemas.microsoft.com/office/drawing/2014/main" id="{77F44FBC-28A2-9319-6F27-4BA05F37D8A3}"/>
              </a:ext>
            </a:extLst>
          </p:cNvPr>
          <p:cNvSpPr txBox="1"/>
          <p:nvPr/>
        </p:nvSpPr>
        <p:spPr>
          <a:xfrm>
            <a:off x="4610232" y="3111605"/>
            <a:ext cx="2374438" cy="579646"/>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Return on Marketing</a:t>
            </a:r>
            <a:br>
              <a:rPr lang="en-GB" b="1" dirty="0">
                <a:solidFill>
                  <a:schemeClr val="bg1"/>
                </a:solidFill>
                <a:ea typeface="League Spartan" charset="0"/>
                <a:cs typeface="Poppins" pitchFamily="2" charset="77"/>
              </a:rPr>
            </a:br>
            <a:r>
              <a:rPr lang="en-GB" b="1" dirty="0">
                <a:solidFill>
                  <a:schemeClr val="bg1"/>
                </a:solidFill>
                <a:ea typeface="League Spartan" charset="0"/>
                <a:cs typeface="Poppins" pitchFamily="2" charset="77"/>
              </a:rPr>
              <a:t>Investments</a:t>
            </a:r>
          </a:p>
        </p:txBody>
      </p:sp>
      <p:sp>
        <p:nvSpPr>
          <p:cNvPr id="6" name="Subtitle 2">
            <a:extLst>
              <a:ext uri="{FF2B5EF4-FFF2-40B4-BE49-F238E27FC236}">
                <a16:creationId xmlns:a16="http://schemas.microsoft.com/office/drawing/2014/main" id="{60DDD896-B827-62E5-3AE7-9644C24366EC}"/>
              </a:ext>
            </a:extLst>
          </p:cNvPr>
          <p:cNvSpPr txBox="1">
            <a:spLocks/>
          </p:cNvSpPr>
          <p:nvPr/>
        </p:nvSpPr>
        <p:spPr>
          <a:xfrm>
            <a:off x="6988972" y="3166777"/>
            <a:ext cx="5156055"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How efficiently are you spending your marketing budget?</a:t>
            </a:r>
          </a:p>
        </p:txBody>
      </p:sp>
      <p:sp>
        <p:nvSpPr>
          <p:cNvPr id="7" name="Pentagon 32">
            <a:extLst>
              <a:ext uri="{FF2B5EF4-FFF2-40B4-BE49-F238E27FC236}">
                <a16:creationId xmlns:a16="http://schemas.microsoft.com/office/drawing/2014/main" id="{8050CEE8-4D97-3E6E-9C3E-1D085D8CACA4}"/>
              </a:ext>
            </a:extLst>
          </p:cNvPr>
          <p:cNvSpPr/>
          <p:nvPr/>
        </p:nvSpPr>
        <p:spPr>
          <a:xfrm>
            <a:off x="4501275" y="3805688"/>
            <a:ext cx="7477218" cy="646730"/>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BAF68E7-89D4-BB35-02B0-C5800D24B4DE}"/>
              </a:ext>
            </a:extLst>
          </p:cNvPr>
          <p:cNvSpPr txBox="1"/>
          <p:nvPr/>
        </p:nvSpPr>
        <p:spPr>
          <a:xfrm>
            <a:off x="4610232" y="3989506"/>
            <a:ext cx="2393480" cy="335989"/>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Cost per Lead</a:t>
            </a:r>
          </a:p>
        </p:txBody>
      </p:sp>
      <p:sp>
        <p:nvSpPr>
          <p:cNvPr id="9" name="Subtitle 2">
            <a:extLst>
              <a:ext uri="{FF2B5EF4-FFF2-40B4-BE49-F238E27FC236}">
                <a16:creationId xmlns:a16="http://schemas.microsoft.com/office/drawing/2014/main" id="{93302AA8-80E9-93D0-E2A8-45DA9211CB64}"/>
              </a:ext>
            </a:extLst>
          </p:cNvPr>
          <p:cNvSpPr txBox="1">
            <a:spLocks/>
          </p:cNvSpPr>
          <p:nvPr/>
        </p:nvSpPr>
        <p:spPr>
          <a:xfrm>
            <a:off x="6988972" y="3956772"/>
            <a:ext cx="4592074"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How much should you spend per lead?</a:t>
            </a:r>
          </a:p>
        </p:txBody>
      </p:sp>
      <p:sp>
        <p:nvSpPr>
          <p:cNvPr id="16" name="Pentagon 41">
            <a:extLst>
              <a:ext uri="{FF2B5EF4-FFF2-40B4-BE49-F238E27FC236}">
                <a16:creationId xmlns:a16="http://schemas.microsoft.com/office/drawing/2014/main" id="{9C239C26-2C92-2C89-5AFF-DFB1E71D6722}"/>
              </a:ext>
            </a:extLst>
          </p:cNvPr>
          <p:cNvSpPr/>
          <p:nvPr/>
        </p:nvSpPr>
        <p:spPr>
          <a:xfrm>
            <a:off x="4501275" y="4588643"/>
            <a:ext cx="7477218"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7">
            <a:extLst>
              <a:ext uri="{FF2B5EF4-FFF2-40B4-BE49-F238E27FC236}">
                <a16:creationId xmlns:a16="http://schemas.microsoft.com/office/drawing/2014/main" id="{481784DD-448B-1A31-78F4-EB46067AF8A5}"/>
              </a:ext>
            </a:extLst>
          </p:cNvPr>
          <p:cNvSpPr txBox="1"/>
          <p:nvPr/>
        </p:nvSpPr>
        <p:spPr>
          <a:xfrm>
            <a:off x="4610232" y="4801681"/>
            <a:ext cx="1714516" cy="335989"/>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Sales Targets</a:t>
            </a:r>
          </a:p>
        </p:txBody>
      </p:sp>
      <p:sp>
        <p:nvSpPr>
          <p:cNvPr id="18" name="Subtitle 2">
            <a:extLst>
              <a:ext uri="{FF2B5EF4-FFF2-40B4-BE49-F238E27FC236}">
                <a16:creationId xmlns:a16="http://schemas.microsoft.com/office/drawing/2014/main" id="{C1CADB1C-320E-4803-54DA-FD015407A13A}"/>
              </a:ext>
            </a:extLst>
          </p:cNvPr>
          <p:cNvSpPr txBox="1">
            <a:spLocks/>
          </p:cNvSpPr>
          <p:nvPr/>
        </p:nvSpPr>
        <p:spPr>
          <a:xfrm>
            <a:off x="6984670" y="4746764"/>
            <a:ext cx="4729275"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Is your sales growing and reaching its targets?</a:t>
            </a:r>
          </a:p>
        </p:txBody>
      </p:sp>
      <p:sp>
        <p:nvSpPr>
          <p:cNvPr id="19" name="Pentagon 2">
            <a:extLst>
              <a:ext uri="{FF2B5EF4-FFF2-40B4-BE49-F238E27FC236}">
                <a16:creationId xmlns:a16="http://schemas.microsoft.com/office/drawing/2014/main" id="{6585F910-5410-EEBC-9836-24B46295F2E1}"/>
              </a:ext>
            </a:extLst>
          </p:cNvPr>
          <p:cNvSpPr/>
          <p:nvPr/>
        </p:nvSpPr>
        <p:spPr>
          <a:xfrm>
            <a:off x="4501275" y="5394668"/>
            <a:ext cx="7477218"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7">
            <a:extLst>
              <a:ext uri="{FF2B5EF4-FFF2-40B4-BE49-F238E27FC236}">
                <a16:creationId xmlns:a16="http://schemas.microsoft.com/office/drawing/2014/main" id="{48CDA02A-BBD0-F1B5-AE9A-7BC46714DF65}"/>
              </a:ext>
            </a:extLst>
          </p:cNvPr>
          <p:cNvSpPr txBox="1"/>
          <p:nvPr/>
        </p:nvSpPr>
        <p:spPr>
          <a:xfrm>
            <a:off x="4610232" y="5488508"/>
            <a:ext cx="1878290" cy="579646"/>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Costs per</a:t>
            </a:r>
            <a:br>
              <a:rPr lang="en-GB" b="1" dirty="0">
                <a:solidFill>
                  <a:schemeClr val="bg1"/>
                </a:solidFill>
                <a:ea typeface="League Spartan" charset="0"/>
                <a:cs typeface="Poppins" pitchFamily="2" charset="77"/>
              </a:rPr>
            </a:br>
            <a:r>
              <a:rPr lang="en-GB" b="1" dirty="0">
                <a:solidFill>
                  <a:schemeClr val="bg1"/>
                </a:solidFill>
                <a:ea typeface="League Spartan" charset="0"/>
                <a:cs typeface="Poppins" pitchFamily="2" charset="77"/>
              </a:rPr>
              <a:t>Acquisition</a:t>
            </a:r>
          </a:p>
        </p:txBody>
      </p:sp>
      <p:sp>
        <p:nvSpPr>
          <p:cNvPr id="21" name="Subtitle 2">
            <a:extLst>
              <a:ext uri="{FF2B5EF4-FFF2-40B4-BE49-F238E27FC236}">
                <a16:creationId xmlns:a16="http://schemas.microsoft.com/office/drawing/2014/main" id="{10EBFE17-916F-ECC2-A60C-2B388E0A1976}"/>
              </a:ext>
            </a:extLst>
          </p:cNvPr>
          <p:cNvSpPr txBox="1">
            <a:spLocks/>
          </p:cNvSpPr>
          <p:nvPr/>
        </p:nvSpPr>
        <p:spPr>
          <a:xfrm>
            <a:off x="6988972" y="5532711"/>
            <a:ext cx="4283539"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Are your customer acquisition costs viable?</a:t>
            </a:r>
          </a:p>
        </p:txBody>
      </p:sp>
      <p:cxnSp>
        <p:nvCxnSpPr>
          <p:cNvPr id="28" name="Straight Connector 12">
            <a:extLst>
              <a:ext uri="{FF2B5EF4-FFF2-40B4-BE49-F238E27FC236}">
                <a16:creationId xmlns:a16="http://schemas.microsoft.com/office/drawing/2014/main" id="{A7380DC8-774B-4AF7-8BD5-E07C78F5309F}"/>
              </a:ext>
            </a:extLst>
          </p:cNvPr>
          <p:cNvCxnSpPr>
            <a:cxnSpLocks/>
          </p:cNvCxnSpPr>
          <p:nvPr/>
        </p:nvCxnSpPr>
        <p:spPr>
          <a:xfrm>
            <a:off x="6850813" y="2969851"/>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7221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6DA23C5B-9E64-BD64-12FF-245E1DA047C5}"/>
              </a:ext>
            </a:extLst>
          </p:cNvPr>
          <p:cNvSpPr/>
          <p:nvPr/>
        </p:nvSpPr>
        <p:spPr>
          <a:xfrm>
            <a:off x="0" y="4704"/>
            <a:ext cx="12192000" cy="2532015"/>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2">
            <a:extLst>
              <a:ext uri="{FF2B5EF4-FFF2-40B4-BE49-F238E27FC236}">
                <a16:creationId xmlns:a16="http://schemas.microsoft.com/office/drawing/2014/main" id="{358AC727-5C5B-22C0-9EB1-339F57192909}"/>
              </a:ext>
            </a:extLst>
          </p:cNvPr>
          <p:cNvSpPr txBox="1">
            <a:spLocks/>
          </p:cNvSpPr>
          <p:nvPr/>
        </p:nvSpPr>
        <p:spPr>
          <a:xfrm>
            <a:off x="4109264" y="324849"/>
            <a:ext cx="7911813" cy="2083453"/>
          </a:xfrm>
          <a:prstGeom prst="rect">
            <a:avLst/>
          </a:prstGeom>
        </p:spPr>
        <p:txBody>
          <a:bodyPr vert="horz" lIns="91440" tIns="45720" rIns="91440" bIns="45720" rtlCol="0">
            <a:normAutofit/>
          </a:bodyPr>
          <a:lstStyle>
            <a:lvl1pPr marL="228600" indent="-228600" algn="l" defTabSz="914400" rtl="0" eaLnBrk="1" latinLnBrk="0" hangingPunct="1">
              <a:lnSpc>
                <a:spcPts val="2280"/>
              </a:lnSpc>
              <a:spcBef>
                <a:spcPts val="0"/>
              </a:spcBef>
              <a:buFont typeface="Arial" panose="020B0604020202020204" pitchFamily="34" charset="0"/>
              <a:buNone/>
              <a:defRPr sz="22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12700"/>
            <a:r>
              <a:rPr lang="de-DE" dirty="0">
                <a:solidFill>
                  <a:schemeClr val="bg1"/>
                </a:solidFill>
              </a:rPr>
              <a:t>Very </a:t>
            </a:r>
            <a:r>
              <a:rPr lang="de-DE" dirty="0" err="1">
                <a:solidFill>
                  <a:schemeClr val="bg1"/>
                </a:solidFill>
              </a:rPr>
              <a:t>few</a:t>
            </a:r>
            <a:r>
              <a:rPr lang="de-DE" dirty="0">
                <a:solidFill>
                  <a:schemeClr val="bg1"/>
                </a:solidFill>
              </a:rPr>
              <a:t> </a:t>
            </a:r>
            <a:r>
              <a:rPr lang="de-DE" dirty="0" err="1">
                <a:solidFill>
                  <a:schemeClr val="bg1"/>
                </a:solidFill>
              </a:rPr>
              <a:t>managers</a:t>
            </a:r>
            <a:r>
              <a:rPr lang="de-DE" dirty="0">
                <a:solidFill>
                  <a:schemeClr val="bg1"/>
                </a:solidFill>
              </a:rPr>
              <a:t> </a:t>
            </a:r>
            <a:r>
              <a:rPr lang="de-DE" dirty="0" err="1">
                <a:solidFill>
                  <a:schemeClr val="bg1"/>
                </a:solidFill>
              </a:rPr>
              <a:t>combine</a:t>
            </a:r>
            <a:r>
              <a:rPr lang="de-DE" dirty="0">
                <a:solidFill>
                  <a:schemeClr val="bg1"/>
                </a:solidFill>
              </a:rPr>
              <a:t> all </a:t>
            </a:r>
            <a:r>
              <a:rPr lang="de-DE" dirty="0" err="1">
                <a:solidFill>
                  <a:schemeClr val="bg1"/>
                </a:solidFill>
              </a:rPr>
              <a:t>the</a:t>
            </a:r>
            <a:r>
              <a:rPr lang="de-DE" dirty="0">
                <a:solidFill>
                  <a:schemeClr val="bg1"/>
                </a:solidFill>
              </a:rPr>
              <a:t> </a:t>
            </a:r>
            <a:r>
              <a:rPr lang="de-DE" dirty="0" err="1">
                <a:solidFill>
                  <a:schemeClr val="bg1"/>
                </a:solidFill>
              </a:rPr>
              <a:t>necessary</a:t>
            </a:r>
            <a:r>
              <a:rPr lang="de-DE" dirty="0">
                <a:solidFill>
                  <a:schemeClr val="bg1"/>
                </a:solidFill>
              </a:rPr>
              <a:t> </a:t>
            </a:r>
            <a:r>
              <a:rPr lang="de-DE" dirty="0" err="1">
                <a:solidFill>
                  <a:schemeClr val="bg1"/>
                </a:solidFill>
              </a:rPr>
              <a:t>prerequisites</a:t>
            </a:r>
            <a:r>
              <a:rPr lang="de-DE" dirty="0">
                <a:solidFill>
                  <a:schemeClr val="bg1"/>
                </a:solidFill>
              </a:rPr>
              <a:t> </a:t>
            </a:r>
            <a:r>
              <a:rPr lang="de-DE" dirty="0" err="1">
                <a:solidFill>
                  <a:schemeClr val="bg1"/>
                </a:solidFill>
              </a:rPr>
              <a:t>for</a:t>
            </a:r>
            <a:r>
              <a:rPr lang="de-DE" dirty="0">
                <a:solidFill>
                  <a:schemeClr val="bg1"/>
                </a:solidFill>
              </a:rPr>
              <a:t> </a:t>
            </a:r>
            <a:r>
              <a:rPr lang="de-DE" dirty="0" err="1">
                <a:solidFill>
                  <a:schemeClr val="bg1"/>
                </a:solidFill>
              </a:rPr>
              <a:t>effective</a:t>
            </a:r>
            <a:r>
              <a:rPr lang="de-DE" dirty="0">
                <a:solidFill>
                  <a:schemeClr val="bg1"/>
                </a:solidFill>
              </a:rPr>
              <a:t> </a:t>
            </a:r>
            <a:r>
              <a:rPr lang="de-DE" dirty="0" err="1">
                <a:solidFill>
                  <a:schemeClr val="bg1"/>
                </a:solidFill>
              </a:rPr>
              <a:t>management</a:t>
            </a:r>
            <a:r>
              <a:rPr lang="de-DE" dirty="0">
                <a:solidFill>
                  <a:schemeClr val="bg1"/>
                </a:solidFill>
              </a:rPr>
              <a:t> in different </a:t>
            </a:r>
            <a:r>
              <a:rPr lang="de-DE" dirty="0" err="1">
                <a:solidFill>
                  <a:schemeClr val="bg1"/>
                </a:solidFill>
              </a:rPr>
              <a:t>crisis</a:t>
            </a:r>
            <a:r>
              <a:rPr lang="de-DE" dirty="0">
                <a:solidFill>
                  <a:schemeClr val="bg1"/>
                </a:solidFill>
              </a:rPr>
              <a:t> </a:t>
            </a:r>
            <a:r>
              <a:rPr lang="de-DE" dirty="0" err="1">
                <a:solidFill>
                  <a:schemeClr val="bg1"/>
                </a:solidFill>
              </a:rPr>
              <a:t>phases</a:t>
            </a:r>
            <a:r>
              <a:rPr lang="de-DE" dirty="0">
                <a:solidFill>
                  <a:schemeClr val="bg1"/>
                </a:solidFill>
              </a:rPr>
              <a:t> in </a:t>
            </a:r>
            <a:r>
              <a:rPr lang="de-DE" dirty="0" err="1">
                <a:solidFill>
                  <a:schemeClr val="bg1"/>
                </a:solidFill>
              </a:rPr>
              <a:t>one</a:t>
            </a:r>
            <a:r>
              <a:rPr lang="de-DE" dirty="0">
                <a:solidFill>
                  <a:schemeClr val="bg1"/>
                </a:solidFill>
              </a:rPr>
              <a:t> </a:t>
            </a:r>
            <a:r>
              <a:rPr lang="de-DE" dirty="0" err="1">
                <a:solidFill>
                  <a:schemeClr val="bg1"/>
                </a:solidFill>
              </a:rPr>
              <a:t>person</a:t>
            </a:r>
            <a:r>
              <a:rPr lang="de-DE" dirty="0">
                <a:solidFill>
                  <a:schemeClr val="bg1"/>
                </a:solidFill>
              </a:rPr>
              <a:t>. </a:t>
            </a:r>
          </a:p>
          <a:p>
            <a:pPr marL="12700" indent="-12700"/>
            <a:r>
              <a:rPr lang="de-DE" dirty="0">
                <a:solidFill>
                  <a:schemeClr val="bg1"/>
                </a:solidFill>
              </a:rPr>
              <a:t>The </a:t>
            </a:r>
            <a:r>
              <a:rPr lang="de-DE" dirty="0" err="1">
                <a:solidFill>
                  <a:schemeClr val="bg1"/>
                </a:solidFill>
              </a:rPr>
              <a:t>roles</a:t>
            </a:r>
            <a:r>
              <a:rPr lang="de-DE" dirty="0">
                <a:solidFill>
                  <a:schemeClr val="bg1"/>
                </a:solidFill>
              </a:rPr>
              <a:t> </a:t>
            </a:r>
            <a:r>
              <a:rPr lang="de-DE" dirty="0" err="1">
                <a:solidFill>
                  <a:schemeClr val="bg1"/>
                </a:solidFill>
              </a:rPr>
              <a:t>they</a:t>
            </a:r>
            <a:r>
              <a:rPr lang="de-DE" dirty="0">
                <a:solidFill>
                  <a:schemeClr val="bg1"/>
                </a:solidFill>
              </a:rPr>
              <a:t> </a:t>
            </a:r>
            <a:r>
              <a:rPr lang="de-DE" dirty="0" err="1">
                <a:solidFill>
                  <a:schemeClr val="bg1"/>
                </a:solidFill>
              </a:rPr>
              <a:t>have</a:t>
            </a:r>
            <a:r>
              <a:rPr lang="de-DE" dirty="0">
                <a:solidFill>
                  <a:schemeClr val="bg1"/>
                </a:solidFill>
              </a:rPr>
              <a:t> to </a:t>
            </a:r>
            <a:r>
              <a:rPr lang="de-DE" dirty="0" err="1">
                <a:solidFill>
                  <a:schemeClr val="bg1"/>
                </a:solidFill>
              </a:rPr>
              <a:t>assume</a:t>
            </a:r>
            <a:r>
              <a:rPr lang="de-DE" dirty="0">
                <a:solidFill>
                  <a:schemeClr val="bg1"/>
                </a:solidFill>
              </a:rPr>
              <a:t> </a:t>
            </a:r>
            <a:r>
              <a:rPr lang="de-DE" dirty="0" err="1">
                <a:solidFill>
                  <a:schemeClr val="bg1"/>
                </a:solidFill>
              </a:rPr>
              <a:t>are</a:t>
            </a:r>
            <a:r>
              <a:rPr lang="de-DE" dirty="0">
                <a:solidFill>
                  <a:schemeClr val="bg1"/>
                </a:solidFill>
              </a:rPr>
              <a:t> </a:t>
            </a:r>
            <a:r>
              <a:rPr lang="de-DE" dirty="0" err="1">
                <a:solidFill>
                  <a:schemeClr val="bg1"/>
                </a:solidFill>
              </a:rPr>
              <a:t>extremely</a:t>
            </a:r>
            <a:r>
              <a:rPr lang="de-DE" dirty="0">
                <a:solidFill>
                  <a:schemeClr val="bg1"/>
                </a:solidFill>
              </a:rPr>
              <a:t> diverse.</a:t>
            </a:r>
          </a:p>
          <a:p>
            <a:pPr marL="12700" indent="-12700"/>
            <a:r>
              <a:rPr lang="en-US" dirty="0">
                <a:solidFill>
                  <a:schemeClr val="bg1"/>
                </a:solidFill>
              </a:rPr>
              <a:t>The art is to know your own strengths - and even more importantly your own weaknesses - in the individual phases and to build a crisis management team - if necessary, with external support.</a:t>
            </a:r>
          </a:p>
          <a:p>
            <a:pPr marL="12700" indent="-12700"/>
            <a:endParaRPr lang="en-US" dirty="0">
              <a:solidFill>
                <a:schemeClr val="bg1"/>
              </a:solidFill>
            </a:endParaRPr>
          </a:p>
        </p:txBody>
      </p:sp>
      <p:sp>
        <p:nvSpPr>
          <p:cNvPr id="27" name="Textplatzhalter 1">
            <a:extLst>
              <a:ext uri="{FF2B5EF4-FFF2-40B4-BE49-F238E27FC236}">
                <a16:creationId xmlns:a16="http://schemas.microsoft.com/office/drawing/2014/main" id="{A215562D-9668-3126-03B8-80C8FCF9DBDE}"/>
              </a:ext>
            </a:extLst>
          </p:cNvPr>
          <p:cNvSpPr txBox="1">
            <a:spLocks/>
          </p:cNvSpPr>
          <p:nvPr/>
        </p:nvSpPr>
        <p:spPr>
          <a:xfrm>
            <a:off x="530826" y="282511"/>
            <a:ext cx="3542438" cy="223613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Overview of the Skills Needed during a Crisis</a:t>
            </a:r>
          </a:p>
        </p:txBody>
      </p:sp>
      <p:sp>
        <p:nvSpPr>
          <p:cNvPr id="28" name="Rectangle 27">
            <a:extLst>
              <a:ext uri="{FF2B5EF4-FFF2-40B4-BE49-F238E27FC236}">
                <a16:creationId xmlns:a16="http://schemas.microsoft.com/office/drawing/2014/main" id="{D2603501-062B-22EB-A4D3-99DFB91D81C3}"/>
              </a:ext>
            </a:extLst>
          </p:cNvPr>
          <p:cNvSpPr/>
          <p:nvPr/>
        </p:nvSpPr>
        <p:spPr>
          <a:xfrm rot="5400000" flipV="1">
            <a:off x="3119016" y="1125227"/>
            <a:ext cx="1692000" cy="36000"/>
          </a:xfrm>
          <a:prstGeom prst="rect">
            <a:avLst/>
          </a:prstGeom>
          <a:solidFill>
            <a:srgbClr val="F169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4" name="Oval 13">
            <a:extLst>
              <a:ext uri="{FF2B5EF4-FFF2-40B4-BE49-F238E27FC236}">
                <a16:creationId xmlns:a16="http://schemas.microsoft.com/office/drawing/2014/main" id="{66A3630D-9F6D-A5C4-A96F-93308AFDFEBA}"/>
              </a:ext>
            </a:extLst>
          </p:cNvPr>
          <p:cNvSpPr/>
          <p:nvPr/>
        </p:nvSpPr>
        <p:spPr>
          <a:xfrm>
            <a:off x="1091336" y="3203017"/>
            <a:ext cx="2664102" cy="2664102"/>
          </a:xfrm>
          <a:prstGeom prst="ellipse">
            <a:avLst/>
          </a:prstGeom>
          <a:solidFill>
            <a:srgbClr val="E532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BF08719C-66FF-CFAD-BB0E-C564EB506861}"/>
              </a:ext>
            </a:extLst>
          </p:cNvPr>
          <p:cNvSpPr/>
          <p:nvPr/>
        </p:nvSpPr>
        <p:spPr>
          <a:xfrm>
            <a:off x="3386562" y="3203017"/>
            <a:ext cx="2664102" cy="2664102"/>
          </a:xfrm>
          <a:prstGeom prst="ellips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38482C50-8F5F-3176-48AC-F44D1345E526}"/>
              </a:ext>
            </a:extLst>
          </p:cNvPr>
          <p:cNvSpPr/>
          <p:nvPr/>
        </p:nvSpPr>
        <p:spPr>
          <a:xfrm>
            <a:off x="5681788" y="3203017"/>
            <a:ext cx="2664102" cy="266410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F0C8BF0-9B83-21DC-3591-6ACD95EB131B}"/>
              </a:ext>
            </a:extLst>
          </p:cNvPr>
          <p:cNvSpPr/>
          <p:nvPr/>
        </p:nvSpPr>
        <p:spPr>
          <a:xfrm>
            <a:off x="7977014" y="3203017"/>
            <a:ext cx="2664102" cy="266410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3DF747D2-2072-C47B-8BBF-4E574CD0993A}"/>
              </a:ext>
            </a:extLst>
          </p:cNvPr>
          <p:cNvSpPr/>
          <p:nvPr/>
        </p:nvSpPr>
        <p:spPr>
          <a:xfrm>
            <a:off x="1030980" y="2625907"/>
            <a:ext cx="1268168" cy="1268168"/>
          </a:xfrm>
          <a:prstGeom prst="ellipse">
            <a:avLst/>
          </a:prstGeom>
          <a:solidFill>
            <a:srgbClr val="E532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A1A4E927-1D76-2FD7-5353-9F5A0ED22661}"/>
              </a:ext>
            </a:extLst>
          </p:cNvPr>
          <p:cNvSpPr/>
          <p:nvPr/>
        </p:nvSpPr>
        <p:spPr>
          <a:xfrm>
            <a:off x="3326206" y="2625907"/>
            <a:ext cx="1268168" cy="1268168"/>
          </a:xfrm>
          <a:prstGeom prst="ellips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310F117-0317-0B52-C832-04AF9B5B3E57}"/>
              </a:ext>
            </a:extLst>
          </p:cNvPr>
          <p:cNvSpPr/>
          <p:nvPr/>
        </p:nvSpPr>
        <p:spPr>
          <a:xfrm>
            <a:off x="5621432" y="2625907"/>
            <a:ext cx="1268168" cy="1268168"/>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113A71B6-37C3-59BA-4CCF-2CED7EF14D4C}"/>
              </a:ext>
            </a:extLst>
          </p:cNvPr>
          <p:cNvSpPr/>
          <p:nvPr/>
        </p:nvSpPr>
        <p:spPr>
          <a:xfrm>
            <a:off x="7916658" y="2625907"/>
            <a:ext cx="1268168" cy="1268168"/>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9C132F5D-E2F0-7B9D-5B5F-B0C50ADC6178}"/>
              </a:ext>
            </a:extLst>
          </p:cNvPr>
          <p:cNvSpPr/>
          <p:nvPr/>
        </p:nvSpPr>
        <p:spPr>
          <a:xfrm>
            <a:off x="1134229" y="2714197"/>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FC231125-BB6B-95C9-8A93-CECD25A0D9DD}"/>
              </a:ext>
            </a:extLst>
          </p:cNvPr>
          <p:cNvSpPr/>
          <p:nvPr/>
        </p:nvSpPr>
        <p:spPr>
          <a:xfrm>
            <a:off x="3432960" y="2732661"/>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7923E6F3-E702-3A75-35C1-98EA234F0FD6}"/>
              </a:ext>
            </a:extLst>
          </p:cNvPr>
          <p:cNvSpPr/>
          <p:nvPr/>
        </p:nvSpPr>
        <p:spPr>
          <a:xfrm>
            <a:off x="5728186" y="2732660"/>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79BC9C14-1DC1-84E4-8548-47F0F7DC4167}"/>
              </a:ext>
            </a:extLst>
          </p:cNvPr>
          <p:cNvSpPr/>
          <p:nvPr/>
        </p:nvSpPr>
        <p:spPr>
          <a:xfrm>
            <a:off x="8023412" y="273266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17">
            <a:extLst>
              <a:ext uri="{FF2B5EF4-FFF2-40B4-BE49-F238E27FC236}">
                <a16:creationId xmlns:a16="http://schemas.microsoft.com/office/drawing/2014/main" id="{9131C61E-1AE0-6FE2-8849-37DD2D26DB73}"/>
              </a:ext>
            </a:extLst>
          </p:cNvPr>
          <p:cNvSpPr txBox="1">
            <a:spLocks/>
          </p:cNvSpPr>
          <p:nvPr/>
        </p:nvSpPr>
        <p:spPr>
          <a:xfrm>
            <a:off x="1233071" y="2874128"/>
            <a:ext cx="868733" cy="734798"/>
          </a:xfrm>
          <a:prstGeom prst="rect">
            <a:avLst/>
          </a:prstGeom>
        </p:spPr>
        <p:txBody>
          <a:bodyPr/>
          <a:lstStyle>
            <a:lvl1pPr marL="228600" indent="-228600" algn="ctr" defTabSz="914400" rtl="0" eaLnBrk="1" latinLnBrk="0" hangingPunct="1">
              <a:lnSpc>
                <a:spcPct val="90000"/>
              </a:lnSpc>
              <a:spcBef>
                <a:spcPts val="1000"/>
              </a:spcBef>
              <a:buFont typeface="Arial" panose="020B0604020202020204" pitchFamily="34" charset="0"/>
              <a:buNone/>
              <a:defRPr sz="4800" b="1" i="0" kern="1200" spc="0">
                <a:solidFill>
                  <a:srgbClr val="7F1C5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E53292"/>
                </a:solidFill>
              </a:rPr>
              <a:t>01</a:t>
            </a:r>
            <a:endParaRPr lang="en-US" dirty="0">
              <a:solidFill>
                <a:srgbClr val="E53292"/>
              </a:solidFill>
            </a:endParaRPr>
          </a:p>
        </p:txBody>
      </p:sp>
      <p:sp>
        <p:nvSpPr>
          <p:cNvPr id="35" name="Text Placeholder 17">
            <a:extLst>
              <a:ext uri="{FF2B5EF4-FFF2-40B4-BE49-F238E27FC236}">
                <a16:creationId xmlns:a16="http://schemas.microsoft.com/office/drawing/2014/main" id="{87CDE11A-BB13-1550-883D-C2BAA8E7A411}"/>
              </a:ext>
            </a:extLst>
          </p:cNvPr>
          <p:cNvSpPr txBox="1">
            <a:spLocks/>
          </p:cNvSpPr>
          <p:nvPr/>
        </p:nvSpPr>
        <p:spPr>
          <a:xfrm>
            <a:off x="3549679" y="2876724"/>
            <a:ext cx="854826" cy="734798"/>
          </a:xfrm>
          <a:prstGeom prst="rect">
            <a:avLst/>
          </a:prstGeom>
        </p:spPr>
        <p:txBody>
          <a:bodyPr/>
          <a:lstStyle>
            <a:lvl1pPr marL="228600" indent="-228600" algn="ctr" defTabSz="914400" rtl="0" eaLnBrk="1" latinLnBrk="0" hangingPunct="1">
              <a:lnSpc>
                <a:spcPct val="90000"/>
              </a:lnSpc>
              <a:spcBef>
                <a:spcPts val="1000"/>
              </a:spcBef>
              <a:buFont typeface="Arial" panose="020B0604020202020204" pitchFamily="34" charset="0"/>
              <a:buNone/>
              <a:defRPr sz="4800" b="1" i="0" kern="1200" spc="0">
                <a:solidFill>
                  <a:srgbClr val="B41F7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85D2C7"/>
                </a:solidFill>
              </a:rPr>
              <a:t>02</a:t>
            </a:r>
            <a:endParaRPr lang="en-US" dirty="0">
              <a:solidFill>
                <a:srgbClr val="85D2C7"/>
              </a:solidFill>
            </a:endParaRPr>
          </a:p>
        </p:txBody>
      </p:sp>
      <p:sp>
        <p:nvSpPr>
          <p:cNvPr id="36" name="Text Placeholder 17">
            <a:extLst>
              <a:ext uri="{FF2B5EF4-FFF2-40B4-BE49-F238E27FC236}">
                <a16:creationId xmlns:a16="http://schemas.microsoft.com/office/drawing/2014/main" id="{D96DB7E6-66A7-CC9E-3754-269259513AE6}"/>
              </a:ext>
            </a:extLst>
          </p:cNvPr>
          <p:cNvSpPr txBox="1">
            <a:spLocks/>
          </p:cNvSpPr>
          <p:nvPr/>
        </p:nvSpPr>
        <p:spPr>
          <a:xfrm>
            <a:off x="5823524" y="2890082"/>
            <a:ext cx="872238" cy="734798"/>
          </a:xfrm>
          <a:prstGeom prst="rect">
            <a:avLst/>
          </a:prstGeom>
        </p:spPr>
        <p:txBody>
          <a:bodyPr/>
          <a:lstStyle>
            <a:lvl1pPr marL="228600" indent="-228600" algn="ctr" defTabSz="914400" rtl="0" eaLnBrk="1" latinLnBrk="0" hangingPunct="1">
              <a:lnSpc>
                <a:spcPct val="90000"/>
              </a:lnSpc>
              <a:spcBef>
                <a:spcPts val="1000"/>
              </a:spcBef>
              <a:buFont typeface="Arial" panose="020B0604020202020204" pitchFamily="34" charset="0"/>
              <a:buNone/>
              <a:defRPr sz="4800" b="1" i="0" kern="1200" spc="0">
                <a:solidFill>
                  <a:srgbClr val="F1692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F27954"/>
                </a:solidFill>
              </a:rPr>
              <a:t>03</a:t>
            </a:r>
            <a:endParaRPr lang="en-US" dirty="0">
              <a:solidFill>
                <a:srgbClr val="F27954"/>
              </a:solidFill>
            </a:endParaRPr>
          </a:p>
        </p:txBody>
      </p:sp>
      <p:sp>
        <p:nvSpPr>
          <p:cNvPr id="37" name="Text Placeholder 17">
            <a:extLst>
              <a:ext uri="{FF2B5EF4-FFF2-40B4-BE49-F238E27FC236}">
                <a16:creationId xmlns:a16="http://schemas.microsoft.com/office/drawing/2014/main" id="{E7C2C245-A636-A9A5-9341-6557EAF5A338}"/>
              </a:ext>
            </a:extLst>
          </p:cNvPr>
          <p:cNvSpPr txBox="1">
            <a:spLocks/>
          </p:cNvSpPr>
          <p:nvPr/>
        </p:nvSpPr>
        <p:spPr>
          <a:xfrm>
            <a:off x="8140131" y="2892678"/>
            <a:ext cx="871240" cy="734798"/>
          </a:xfrm>
          <a:prstGeom prst="rect">
            <a:avLst/>
          </a:prstGeom>
        </p:spPr>
        <p:txBody>
          <a:bodyPr/>
          <a:lstStyle>
            <a:lvl1pPr marL="228600" indent="-228600" algn="ctr" defTabSz="914400" rtl="0" eaLnBrk="1" latinLnBrk="0" hangingPunct="1">
              <a:lnSpc>
                <a:spcPct val="90000"/>
              </a:lnSpc>
              <a:spcBef>
                <a:spcPts val="1000"/>
              </a:spcBef>
              <a:buFont typeface="Arial" panose="020B0604020202020204" pitchFamily="34" charset="0"/>
              <a:buNone/>
              <a:defRPr sz="4800" b="1" i="0" kern="1200" spc="0">
                <a:solidFill>
                  <a:srgbClr val="EDA13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916395"/>
                </a:solidFill>
              </a:rPr>
              <a:t>04</a:t>
            </a:r>
            <a:endParaRPr lang="en-US" dirty="0">
              <a:solidFill>
                <a:srgbClr val="916395"/>
              </a:solidFill>
            </a:endParaRPr>
          </a:p>
        </p:txBody>
      </p:sp>
      <p:sp>
        <p:nvSpPr>
          <p:cNvPr id="38" name="Text Placeholder 17">
            <a:extLst>
              <a:ext uri="{FF2B5EF4-FFF2-40B4-BE49-F238E27FC236}">
                <a16:creationId xmlns:a16="http://schemas.microsoft.com/office/drawing/2014/main" id="{8FE15AB6-12AE-2CA5-8ADE-7D72F19C7919}"/>
              </a:ext>
            </a:extLst>
          </p:cNvPr>
          <p:cNvSpPr txBox="1">
            <a:spLocks/>
          </p:cNvSpPr>
          <p:nvPr/>
        </p:nvSpPr>
        <p:spPr>
          <a:xfrm>
            <a:off x="1201813" y="3878479"/>
            <a:ext cx="2545416" cy="614600"/>
          </a:xfrm>
          <a:prstGeom prst="rect">
            <a:avLst/>
          </a:prstGeom>
        </p:spPr>
        <p:txBody>
          <a:bodyP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chemeClr val="tx2"/>
                </a:solidFill>
                <a:ea typeface="League Spartan" charset="0"/>
                <a:cs typeface="Poppins" pitchFamily="2" charset="77"/>
              </a:rPr>
              <a:t>PRE-CRISIS </a:t>
            </a:r>
          </a:p>
          <a:p>
            <a:endParaRPr lang="en-GB" dirty="0"/>
          </a:p>
        </p:txBody>
      </p:sp>
      <p:sp>
        <p:nvSpPr>
          <p:cNvPr id="39" name="Text Placeholder 17">
            <a:extLst>
              <a:ext uri="{FF2B5EF4-FFF2-40B4-BE49-F238E27FC236}">
                <a16:creationId xmlns:a16="http://schemas.microsoft.com/office/drawing/2014/main" id="{97D76E73-2D61-4465-44BD-6BE79F322F72}"/>
              </a:ext>
            </a:extLst>
          </p:cNvPr>
          <p:cNvSpPr txBox="1">
            <a:spLocks/>
          </p:cNvSpPr>
          <p:nvPr/>
        </p:nvSpPr>
        <p:spPr>
          <a:xfrm>
            <a:off x="3418877" y="3859682"/>
            <a:ext cx="2624552" cy="1202080"/>
          </a:xfrm>
          <a:prstGeom prst="rect">
            <a:avLst/>
          </a:prstGeom>
        </p:spPr>
        <p:txBody>
          <a:bodyP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chemeClr val="tx2"/>
                </a:solidFill>
                <a:ea typeface="League Spartan" charset="0"/>
                <a:cs typeface="Poppins" pitchFamily="2" charset="77"/>
              </a:rPr>
              <a:t>DURING CRISIS</a:t>
            </a:r>
          </a:p>
        </p:txBody>
      </p:sp>
      <p:sp>
        <p:nvSpPr>
          <p:cNvPr id="40" name="Text Placeholder 17">
            <a:extLst>
              <a:ext uri="{FF2B5EF4-FFF2-40B4-BE49-F238E27FC236}">
                <a16:creationId xmlns:a16="http://schemas.microsoft.com/office/drawing/2014/main" id="{760477D3-1FAC-DE59-4AE4-FC4A33105AA1}"/>
              </a:ext>
            </a:extLst>
          </p:cNvPr>
          <p:cNvSpPr txBox="1">
            <a:spLocks/>
          </p:cNvSpPr>
          <p:nvPr/>
        </p:nvSpPr>
        <p:spPr>
          <a:xfrm>
            <a:off x="5729547" y="3864150"/>
            <a:ext cx="2624552" cy="1202080"/>
          </a:xfrm>
          <a:prstGeom prst="rect">
            <a:avLst/>
          </a:prstGeom>
        </p:spPr>
        <p:txBody>
          <a:bodyP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chemeClr val="tx2"/>
                </a:solidFill>
                <a:ea typeface="League Spartan" charset="0"/>
                <a:cs typeface="Poppins" pitchFamily="2" charset="77"/>
              </a:rPr>
              <a:t>POST-CRISIS</a:t>
            </a:r>
            <a:endParaRPr lang="en-US" dirty="0"/>
          </a:p>
          <a:p>
            <a:endParaRPr lang="en-US" dirty="0"/>
          </a:p>
        </p:txBody>
      </p:sp>
      <p:sp>
        <p:nvSpPr>
          <p:cNvPr id="41" name="Text Placeholder 17">
            <a:extLst>
              <a:ext uri="{FF2B5EF4-FFF2-40B4-BE49-F238E27FC236}">
                <a16:creationId xmlns:a16="http://schemas.microsoft.com/office/drawing/2014/main" id="{DFC299D5-2F22-C69E-2CD7-F25A35D46F09}"/>
              </a:ext>
            </a:extLst>
          </p:cNvPr>
          <p:cNvSpPr txBox="1">
            <a:spLocks/>
          </p:cNvSpPr>
          <p:nvPr/>
        </p:nvSpPr>
        <p:spPr>
          <a:xfrm>
            <a:off x="8000146" y="3845352"/>
            <a:ext cx="2640970" cy="1202080"/>
          </a:xfrm>
          <a:prstGeom prst="rect">
            <a:avLst/>
          </a:prstGeom>
        </p:spPr>
        <p:txBody>
          <a:bodyP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chemeClr val="tx2"/>
                </a:solidFill>
                <a:ea typeface="League Spartan" charset="0"/>
                <a:cs typeface="Poppins" pitchFamily="2" charset="77"/>
              </a:rPr>
              <a:t>LEARNING</a:t>
            </a:r>
          </a:p>
        </p:txBody>
      </p:sp>
      <p:sp>
        <p:nvSpPr>
          <p:cNvPr id="59" name="Text Placeholder 17">
            <a:extLst>
              <a:ext uri="{FF2B5EF4-FFF2-40B4-BE49-F238E27FC236}">
                <a16:creationId xmlns:a16="http://schemas.microsoft.com/office/drawing/2014/main" id="{2BD6B4DD-B07F-743C-1EA9-255515477600}"/>
              </a:ext>
            </a:extLst>
          </p:cNvPr>
          <p:cNvSpPr txBox="1">
            <a:spLocks/>
          </p:cNvSpPr>
          <p:nvPr/>
        </p:nvSpPr>
        <p:spPr>
          <a:xfrm>
            <a:off x="3324771" y="4258822"/>
            <a:ext cx="2545416" cy="1202080"/>
          </a:xfrm>
          <a:prstGeom prst="rect">
            <a:avLst/>
          </a:prstGeom>
        </p:spPr>
        <p:txBody>
          <a:bodyP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1960"/>
              </a:lnSpc>
              <a:spcBef>
                <a:spcPts val="0"/>
              </a:spcBef>
              <a:buFont typeface="Arial" panose="020B0604020202020204" pitchFamily="34" charset="0"/>
              <a:buChar char="•"/>
            </a:pPr>
            <a:r>
              <a:rPr lang="en-US" sz="1800" dirty="0"/>
              <a:t>Detecting </a:t>
            </a:r>
          </a:p>
          <a:p>
            <a:pPr marL="285750" indent="-285750">
              <a:lnSpc>
                <a:spcPts val="1960"/>
              </a:lnSpc>
              <a:spcBef>
                <a:spcPts val="0"/>
              </a:spcBef>
              <a:buFont typeface="Arial" panose="020B0604020202020204" pitchFamily="34" charset="0"/>
              <a:buChar char="•"/>
            </a:pPr>
            <a:r>
              <a:rPr lang="en-US" sz="1800" dirty="0"/>
              <a:t>Containing</a:t>
            </a:r>
          </a:p>
          <a:p>
            <a:pPr marL="285750" indent="-285750">
              <a:lnSpc>
                <a:spcPts val="1960"/>
              </a:lnSpc>
              <a:spcBef>
                <a:spcPts val="0"/>
              </a:spcBef>
              <a:buFont typeface="Arial" panose="020B0604020202020204" pitchFamily="34" charset="0"/>
              <a:buChar char="•"/>
            </a:pPr>
            <a:r>
              <a:rPr lang="en-US" sz="1800" dirty="0"/>
              <a:t>Recovering</a:t>
            </a:r>
          </a:p>
          <a:p>
            <a:pPr marL="285750" indent="-285750">
              <a:lnSpc>
                <a:spcPts val="1960"/>
              </a:lnSpc>
              <a:spcBef>
                <a:spcPts val="0"/>
              </a:spcBef>
              <a:buFont typeface="Arial" panose="020B0604020202020204" pitchFamily="34" charset="0"/>
              <a:buChar char="•"/>
            </a:pPr>
            <a:endParaRPr lang="en-US" sz="1800" dirty="0"/>
          </a:p>
          <a:p>
            <a:pPr marL="285750" indent="-285750">
              <a:lnSpc>
                <a:spcPts val="1960"/>
              </a:lnSpc>
              <a:spcBef>
                <a:spcPts val="0"/>
              </a:spcBef>
              <a:buFont typeface="Arial" panose="020B0604020202020204" pitchFamily="34" charset="0"/>
              <a:buChar char="•"/>
            </a:pPr>
            <a:endParaRPr lang="en-GB" sz="1800" b="1" dirty="0">
              <a:solidFill>
                <a:schemeClr val="tx2"/>
              </a:solidFill>
              <a:ea typeface="League Spartan" charset="0"/>
              <a:cs typeface="Poppins" pitchFamily="2" charset="77"/>
            </a:endParaRPr>
          </a:p>
        </p:txBody>
      </p:sp>
      <p:sp>
        <p:nvSpPr>
          <p:cNvPr id="60" name="Text Placeholder 17">
            <a:extLst>
              <a:ext uri="{FF2B5EF4-FFF2-40B4-BE49-F238E27FC236}">
                <a16:creationId xmlns:a16="http://schemas.microsoft.com/office/drawing/2014/main" id="{5C72DA89-19EC-93D9-CA6D-12CE7BEB03F9}"/>
              </a:ext>
            </a:extLst>
          </p:cNvPr>
          <p:cNvSpPr txBox="1">
            <a:spLocks/>
          </p:cNvSpPr>
          <p:nvPr/>
        </p:nvSpPr>
        <p:spPr>
          <a:xfrm>
            <a:off x="5673579" y="4258822"/>
            <a:ext cx="2334776" cy="1202080"/>
          </a:xfrm>
          <a:prstGeom prst="rect">
            <a:avLst/>
          </a:prstGeom>
        </p:spPr>
        <p:txBody>
          <a:bodyPr>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1960"/>
              </a:lnSpc>
              <a:spcBef>
                <a:spcPts val="0"/>
              </a:spcBef>
              <a:buFont typeface="Arial" panose="020B0604020202020204" pitchFamily="34" charset="0"/>
              <a:buChar char="•"/>
            </a:pPr>
            <a:r>
              <a:rPr lang="en-US" sz="1800" dirty="0"/>
              <a:t>Following Up</a:t>
            </a:r>
          </a:p>
          <a:p>
            <a:pPr marL="285750" indent="-285750">
              <a:lnSpc>
                <a:spcPts val="1960"/>
              </a:lnSpc>
              <a:spcBef>
                <a:spcPts val="0"/>
              </a:spcBef>
              <a:buFont typeface="Arial" panose="020B0604020202020204" pitchFamily="34" charset="0"/>
              <a:buChar char="•"/>
            </a:pPr>
            <a:r>
              <a:rPr lang="en-US" sz="1800" dirty="0"/>
              <a:t>Shaping memories</a:t>
            </a:r>
          </a:p>
          <a:p>
            <a:pPr marL="285750" indent="-285750">
              <a:lnSpc>
                <a:spcPts val="1960"/>
              </a:lnSpc>
              <a:spcBef>
                <a:spcPts val="0"/>
              </a:spcBef>
              <a:buFont typeface="Arial" panose="020B0604020202020204" pitchFamily="34" charset="0"/>
              <a:buChar char="•"/>
            </a:pPr>
            <a:r>
              <a:rPr lang="en-US" sz="1800" dirty="0"/>
              <a:t>Assessing effectiveness</a:t>
            </a:r>
          </a:p>
          <a:p>
            <a:pPr marL="285750" indent="-285750">
              <a:lnSpc>
                <a:spcPts val="1960"/>
              </a:lnSpc>
              <a:spcBef>
                <a:spcPts val="0"/>
              </a:spcBef>
              <a:buFont typeface="Arial" panose="020B0604020202020204" pitchFamily="34" charset="0"/>
              <a:buChar char="•"/>
            </a:pPr>
            <a:endParaRPr lang="en-US" sz="1800" dirty="0"/>
          </a:p>
          <a:p>
            <a:pPr marL="285750" indent="-285750">
              <a:lnSpc>
                <a:spcPts val="1960"/>
              </a:lnSpc>
              <a:spcBef>
                <a:spcPts val="0"/>
              </a:spcBef>
              <a:buFont typeface="Arial" panose="020B0604020202020204" pitchFamily="34" charset="0"/>
              <a:buChar char="•"/>
            </a:pPr>
            <a:endParaRPr lang="en-US" sz="1800" dirty="0"/>
          </a:p>
        </p:txBody>
      </p:sp>
      <p:sp>
        <p:nvSpPr>
          <p:cNvPr id="61" name="Text Placeholder 17">
            <a:extLst>
              <a:ext uri="{FF2B5EF4-FFF2-40B4-BE49-F238E27FC236}">
                <a16:creationId xmlns:a16="http://schemas.microsoft.com/office/drawing/2014/main" id="{355E1AD0-83D7-DD24-37E8-6F70D6EC1D65}"/>
              </a:ext>
            </a:extLst>
          </p:cNvPr>
          <p:cNvSpPr txBox="1">
            <a:spLocks/>
          </p:cNvSpPr>
          <p:nvPr/>
        </p:nvSpPr>
        <p:spPr>
          <a:xfrm>
            <a:off x="7958508" y="4258822"/>
            <a:ext cx="2624552" cy="1202080"/>
          </a:xfrm>
          <a:prstGeom prst="rect">
            <a:avLst/>
          </a:prstGeom>
        </p:spPr>
        <p:txBody>
          <a:bodyPr>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1960"/>
              </a:lnSpc>
              <a:spcBef>
                <a:spcPts val="0"/>
              </a:spcBef>
              <a:buFont typeface="Arial" panose="020B0604020202020204" pitchFamily="34" charset="0"/>
              <a:buChar char="•"/>
            </a:pPr>
            <a:r>
              <a:rPr lang="en-US" sz="1800" dirty="0"/>
              <a:t>Learning from failures</a:t>
            </a:r>
          </a:p>
          <a:p>
            <a:pPr marL="285750" indent="-285750">
              <a:lnSpc>
                <a:spcPts val="1960"/>
              </a:lnSpc>
              <a:spcBef>
                <a:spcPts val="0"/>
              </a:spcBef>
              <a:buFont typeface="Arial" panose="020B0604020202020204" pitchFamily="34" charset="0"/>
              <a:buChar char="•"/>
            </a:pPr>
            <a:r>
              <a:rPr lang="en-US" sz="1800" dirty="0"/>
              <a:t>Implementing the right measures</a:t>
            </a:r>
          </a:p>
          <a:p>
            <a:pPr marL="285750" indent="-285750" algn="r">
              <a:lnSpc>
                <a:spcPts val="1960"/>
              </a:lnSpc>
              <a:spcBef>
                <a:spcPts val="0"/>
              </a:spcBef>
              <a:buFont typeface="Arial" panose="020B0604020202020204" pitchFamily="34" charset="0"/>
              <a:buChar char="•"/>
            </a:pPr>
            <a:endParaRPr lang="en-US" sz="1800" dirty="0"/>
          </a:p>
          <a:p>
            <a:pPr marL="285750" indent="-285750">
              <a:lnSpc>
                <a:spcPts val="1960"/>
              </a:lnSpc>
              <a:spcBef>
                <a:spcPts val="0"/>
              </a:spcBef>
              <a:buFont typeface="Arial" panose="020B0604020202020204" pitchFamily="34" charset="0"/>
              <a:buChar char="•"/>
            </a:pPr>
            <a:endParaRPr lang="en-GB" sz="1800" b="1" dirty="0">
              <a:solidFill>
                <a:schemeClr val="tx2"/>
              </a:solidFill>
              <a:ea typeface="League Spartan" charset="0"/>
              <a:cs typeface="Poppins" pitchFamily="2" charset="77"/>
            </a:endParaRPr>
          </a:p>
        </p:txBody>
      </p:sp>
      <p:sp>
        <p:nvSpPr>
          <p:cNvPr id="62" name="Text Placeholder 17">
            <a:extLst>
              <a:ext uri="{FF2B5EF4-FFF2-40B4-BE49-F238E27FC236}">
                <a16:creationId xmlns:a16="http://schemas.microsoft.com/office/drawing/2014/main" id="{230F9A50-FB70-9766-CBD6-6D53D4149A55}"/>
              </a:ext>
            </a:extLst>
          </p:cNvPr>
          <p:cNvSpPr txBox="1">
            <a:spLocks/>
          </p:cNvSpPr>
          <p:nvPr/>
        </p:nvSpPr>
        <p:spPr>
          <a:xfrm>
            <a:off x="1080221" y="4267373"/>
            <a:ext cx="2492564" cy="1645907"/>
          </a:xfrm>
          <a:prstGeom prst="rect">
            <a:avLst/>
          </a:prstGeom>
        </p:spPr>
        <p:txBody>
          <a:bodyP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1960"/>
              </a:lnSpc>
              <a:spcBef>
                <a:spcPts val="0"/>
              </a:spcBef>
              <a:buFont typeface="Arial" panose="020B0604020202020204" pitchFamily="34" charset="0"/>
              <a:buChar char="•"/>
            </a:pPr>
            <a:r>
              <a:rPr lang="en-GB" sz="1800" dirty="0"/>
              <a:t>Scanning</a:t>
            </a:r>
          </a:p>
          <a:p>
            <a:pPr marL="285750" indent="-285750">
              <a:lnSpc>
                <a:spcPts val="1960"/>
              </a:lnSpc>
              <a:spcBef>
                <a:spcPts val="0"/>
              </a:spcBef>
              <a:buFont typeface="Arial" panose="020B0604020202020204" pitchFamily="34" charset="0"/>
              <a:buChar char="•"/>
            </a:pPr>
            <a:r>
              <a:rPr lang="en-GB" sz="1800" dirty="0"/>
              <a:t>Assessing situation</a:t>
            </a:r>
          </a:p>
          <a:p>
            <a:pPr marL="285750" indent="-285750">
              <a:lnSpc>
                <a:spcPts val="1960"/>
              </a:lnSpc>
              <a:spcBef>
                <a:spcPts val="0"/>
              </a:spcBef>
              <a:buFont typeface="Arial" panose="020B0604020202020204" pitchFamily="34" charset="0"/>
              <a:buChar char="•"/>
            </a:pPr>
            <a:r>
              <a:rPr lang="en-GB" sz="1800" dirty="0"/>
              <a:t>Designing tools &amp; systems</a:t>
            </a:r>
          </a:p>
          <a:p>
            <a:pPr marL="285750" indent="-285750">
              <a:lnSpc>
                <a:spcPts val="1960"/>
              </a:lnSpc>
              <a:spcBef>
                <a:spcPts val="0"/>
              </a:spcBef>
              <a:buFont typeface="Arial" panose="020B0604020202020204" pitchFamily="34" charset="0"/>
              <a:buChar char="•"/>
            </a:pPr>
            <a:r>
              <a:rPr lang="en-GB" sz="1800" dirty="0"/>
              <a:t>Monitoring</a:t>
            </a:r>
          </a:p>
        </p:txBody>
      </p:sp>
    </p:spTree>
    <p:extLst>
      <p:ext uri="{BB962C8B-B14F-4D97-AF65-F5344CB8AC3E}">
        <p14:creationId xmlns:p14="http://schemas.microsoft.com/office/powerpoint/2010/main" val="6426673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p:txBody>
          <a:bodyPr>
            <a:noAutofit/>
          </a:bodyPr>
          <a:lstStyle/>
          <a:p>
            <a:r>
              <a:rPr lang="en-US" sz="3000" b="1" dirty="0"/>
              <a:t>Prevent a Crisis in Marketing and Sales at an Early Stage</a:t>
            </a:r>
          </a:p>
        </p:txBody>
      </p:sp>
      <p:graphicFrame>
        <p:nvGraphicFramePr>
          <p:cNvPr id="7" name="Text Placeholder 2">
            <a:extLst>
              <a:ext uri="{FF2B5EF4-FFF2-40B4-BE49-F238E27FC236}">
                <a16:creationId xmlns:a16="http://schemas.microsoft.com/office/drawing/2014/main" id="{9141C1D0-0722-554B-053C-7158E5AAA454}"/>
              </a:ext>
            </a:extLst>
          </p:cNvPr>
          <p:cNvGraphicFramePr/>
          <p:nvPr>
            <p:extLst>
              <p:ext uri="{D42A27DB-BD31-4B8C-83A1-F6EECF244321}">
                <p14:modId xmlns:p14="http://schemas.microsoft.com/office/powerpoint/2010/main" val="1345092731"/>
              </p:ext>
            </p:extLst>
          </p:nvPr>
        </p:nvGraphicFramePr>
        <p:xfrm>
          <a:off x="357604" y="1674795"/>
          <a:ext cx="5360291" cy="42587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platzhalter 9">
            <a:extLst>
              <a:ext uri="{FF2B5EF4-FFF2-40B4-BE49-F238E27FC236}">
                <a16:creationId xmlns:a16="http://schemas.microsoft.com/office/drawing/2014/main" id="{5C6AC088-F2AA-64A3-8314-2138893061CE}"/>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err="1">
                <a:solidFill>
                  <a:srgbClr val="595A59"/>
                </a:solidFill>
              </a:rPr>
              <a:t>Photo</a:t>
            </a:r>
            <a:r>
              <a:rPr lang="de-DE" sz="800" dirty="0">
                <a:solidFill>
                  <a:srgbClr val="595A59"/>
                </a:solidFill>
              </a:rPr>
              <a:t>: </a:t>
            </a:r>
            <a:r>
              <a:rPr lang="de-DE" sz="800" b="1" dirty="0" err="1">
                <a:solidFill>
                  <a:srgbClr val="595A59"/>
                </a:solidFill>
              </a:rPr>
              <a:t>Canva</a:t>
            </a:r>
            <a:r>
              <a:rPr lang="de-DE" sz="800" b="1" dirty="0">
                <a:solidFill>
                  <a:srgbClr val="595A59"/>
                </a:solidFill>
              </a:rPr>
              <a:t> Studio</a:t>
            </a:r>
            <a:endParaRPr lang="de-DE" sz="800" dirty="0">
              <a:solidFill>
                <a:srgbClr val="595A59"/>
              </a:solidFill>
            </a:endParaRPr>
          </a:p>
          <a:p>
            <a:endParaRPr lang="de-DE" sz="800" dirty="0"/>
          </a:p>
        </p:txBody>
      </p:sp>
      <p:pic>
        <p:nvPicPr>
          <p:cNvPr id="6" name="Bildplatzhalter 5" descr="Ein Bild, das Person, Personen enthält.&#10;&#10;Automatisch generierte Beschreibung">
            <a:extLst>
              <a:ext uri="{FF2B5EF4-FFF2-40B4-BE49-F238E27FC236}">
                <a16:creationId xmlns:a16="http://schemas.microsoft.com/office/drawing/2014/main" id="{7F8BC86A-1878-262A-C9A1-8E567C05A0A3}"/>
              </a:ext>
            </a:extLst>
          </p:cNvPr>
          <p:cNvPicPr>
            <a:picLocks noGrp="1" noChangeAspect="1"/>
          </p:cNvPicPr>
          <p:nvPr>
            <p:ph type="pic" sz="quarter" idx="10"/>
          </p:nvPr>
        </p:nvPicPr>
        <p:blipFill>
          <a:blip r:embed="rId7"/>
          <a:srcRect l="15953" r="15953"/>
          <a:stretch>
            <a:fillRect/>
          </a:stretch>
        </p:blipFill>
        <p:spPr/>
      </p:pic>
    </p:spTree>
    <p:extLst>
      <p:ext uri="{BB962C8B-B14F-4D97-AF65-F5344CB8AC3E}">
        <p14:creationId xmlns:p14="http://schemas.microsoft.com/office/powerpoint/2010/main" val="39153373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err="1">
                <a:solidFill>
                  <a:schemeClr val="bg1"/>
                </a:solidFill>
              </a:rPr>
              <a:t>From</a:t>
            </a:r>
            <a:r>
              <a:rPr lang="de-DE" dirty="0">
                <a:solidFill>
                  <a:schemeClr val="bg1"/>
                </a:solidFill>
              </a:rPr>
              <a:t> Value Chain to Crisis Chain</a:t>
            </a:r>
          </a:p>
        </p:txBody>
      </p:sp>
      <p:sp>
        <p:nvSpPr>
          <p:cNvPr id="4" name="Rectangle 4">
            <a:extLst>
              <a:ext uri="{FF2B5EF4-FFF2-40B4-BE49-F238E27FC236}">
                <a16:creationId xmlns:a16="http://schemas.microsoft.com/office/drawing/2014/main" id="{4A7DE67F-7235-FDAC-533E-8CFB321A249C}"/>
              </a:ext>
            </a:extLst>
          </p:cNvPr>
          <p:cNvSpPr/>
          <p:nvPr/>
        </p:nvSpPr>
        <p:spPr>
          <a:xfrm>
            <a:off x="5056692" y="3947207"/>
            <a:ext cx="5515268" cy="427132"/>
          </a:xfrm>
          <a:prstGeom prst="rect">
            <a:avLst/>
          </a:prstGeom>
          <a:solidFill>
            <a:srgbClr val="79527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5" name="Rectangle 5">
            <a:extLst>
              <a:ext uri="{FF2B5EF4-FFF2-40B4-BE49-F238E27FC236}">
                <a16:creationId xmlns:a16="http://schemas.microsoft.com/office/drawing/2014/main" id="{11EAA1A2-83AB-8FEF-8624-7B4FB43CB245}"/>
              </a:ext>
            </a:extLst>
          </p:cNvPr>
          <p:cNvSpPr/>
          <p:nvPr/>
        </p:nvSpPr>
        <p:spPr>
          <a:xfrm>
            <a:off x="5056692" y="5272639"/>
            <a:ext cx="5515268" cy="427132"/>
          </a:xfrm>
          <a:prstGeom prst="rect">
            <a:avLst/>
          </a:prstGeom>
          <a:solidFill>
            <a:srgbClr val="C3A7C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 name="Rectangle 6">
            <a:extLst>
              <a:ext uri="{FF2B5EF4-FFF2-40B4-BE49-F238E27FC236}">
                <a16:creationId xmlns:a16="http://schemas.microsoft.com/office/drawing/2014/main" id="{E6A8DCDD-2C77-70A5-5E94-9891996BBA1E}"/>
              </a:ext>
            </a:extLst>
          </p:cNvPr>
          <p:cNvSpPr/>
          <p:nvPr/>
        </p:nvSpPr>
        <p:spPr>
          <a:xfrm>
            <a:off x="5056692" y="4830828"/>
            <a:ext cx="5515268" cy="427132"/>
          </a:xfrm>
          <a:prstGeom prst="rect">
            <a:avLst/>
          </a:prstGeom>
          <a:solidFill>
            <a:srgbClr val="AC87A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 name="Rectangle 7">
            <a:extLst>
              <a:ext uri="{FF2B5EF4-FFF2-40B4-BE49-F238E27FC236}">
                <a16:creationId xmlns:a16="http://schemas.microsoft.com/office/drawing/2014/main" id="{0326CC0E-F1E7-4345-5DE0-811B4149AE3F}"/>
              </a:ext>
            </a:extLst>
          </p:cNvPr>
          <p:cNvSpPr/>
          <p:nvPr/>
        </p:nvSpPr>
        <p:spPr>
          <a:xfrm>
            <a:off x="5056692" y="4389017"/>
            <a:ext cx="5515268" cy="427132"/>
          </a:xfrm>
          <a:prstGeom prst="rect">
            <a:avLst/>
          </a:prstGeom>
          <a:solidFill>
            <a:srgbClr val="91639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 name="Triangle 8">
            <a:extLst>
              <a:ext uri="{FF2B5EF4-FFF2-40B4-BE49-F238E27FC236}">
                <a16:creationId xmlns:a16="http://schemas.microsoft.com/office/drawing/2014/main" id="{4E0C280B-6BC5-4B51-7122-C51A2ED1CE96}"/>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9" name="Rectangle 9">
            <a:extLst>
              <a:ext uri="{FF2B5EF4-FFF2-40B4-BE49-F238E27FC236}">
                <a16:creationId xmlns:a16="http://schemas.microsoft.com/office/drawing/2014/main" id="{1ADE22FA-026A-3F57-D937-C4E152D0AE67}"/>
              </a:ext>
            </a:extLst>
          </p:cNvPr>
          <p:cNvSpPr/>
          <p:nvPr/>
        </p:nvSpPr>
        <p:spPr>
          <a:xfrm>
            <a:off x="5056692" y="2192636"/>
            <a:ext cx="1090706" cy="1739893"/>
          </a:xfrm>
          <a:prstGeom prst="rect">
            <a:avLst/>
          </a:prstGeom>
          <a:solidFill>
            <a:srgbClr val="D2E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0" name="Rectangle 10">
            <a:extLst>
              <a:ext uri="{FF2B5EF4-FFF2-40B4-BE49-F238E27FC236}">
                <a16:creationId xmlns:a16="http://schemas.microsoft.com/office/drawing/2014/main" id="{B71DD800-58A9-2D6A-8785-C1E79CC002DE}"/>
              </a:ext>
            </a:extLst>
          </p:cNvPr>
          <p:cNvSpPr/>
          <p:nvPr/>
        </p:nvSpPr>
        <p:spPr>
          <a:xfrm>
            <a:off x="6159849" y="2192636"/>
            <a:ext cx="1090706" cy="1739893"/>
          </a:xfrm>
          <a:prstGeom prst="rect">
            <a:avLst/>
          </a:prstGeom>
          <a:solidFill>
            <a:srgbClr val="9ED4D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1" name="Rectangle 11">
            <a:extLst>
              <a:ext uri="{FF2B5EF4-FFF2-40B4-BE49-F238E27FC236}">
                <a16:creationId xmlns:a16="http://schemas.microsoft.com/office/drawing/2014/main" id="{68F1D004-5EF3-5A5C-4324-E1C998BD9F7B}"/>
              </a:ext>
            </a:extLst>
          </p:cNvPr>
          <p:cNvSpPr/>
          <p:nvPr/>
        </p:nvSpPr>
        <p:spPr>
          <a:xfrm>
            <a:off x="7263007" y="2192636"/>
            <a:ext cx="1090706" cy="1739893"/>
          </a:xfrm>
          <a:prstGeom prst="rect">
            <a:avLst/>
          </a:prstGeom>
          <a:solidFill>
            <a:srgbClr val="85D2C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2" name="Rectangle 12">
            <a:extLst>
              <a:ext uri="{FF2B5EF4-FFF2-40B4-BE49-F238E27FC236}">
                <a16:creationId xmlns:a16="http://schemas.microsoft.com/office/drawing/2014/main" id="{F25FC80F-3EAD-4F0F-4564-789263C7C72A}"/>
              </a:ext>
            </a:extLst>
          </p:cNvPr>
          <p:cNvSpPr/>
          <p:nvPr/>
        </p:nvSpPr>
        <p:spPr>
          <a:xfrm>
            <a:off x="8370778" y="2192636"/>
            <a:ext cx="1090706" cy="1739893"/>
          </a:xfrm>
          <a:prstGeom prst="rect">
            <a:avLst/>
          </a:prstGeom>
          <a:solidFill>
            <a:srgbClr val="9DC5C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3" name="Rectangle 13">
            <a:extLst>
              <a:ext uri="{FF2B5EF4-FFF2-40B4-BE49-F238E27FC236}">
                <a16:creationId xmlns:a16="http://schemas.microsoft.com/office/drawing/2014/main" id="{8F644917-E33C-0D52-F31F-48FD5D3581DE}"/>
              </a:ext>
            </a:extLst>
          </p:cNvPr>
          <p:cNvSpPr/>
          <p:nvPr/>
        </p:nvSpPr>
        <p:spPr>
          <a:xfrm flipH="1">
            <a:off x="9479704" y="2193478"/>
            <a:ext cx="1090706" cy="1739893"/>
          </a:xfrm>
          <a:prstGeom prst="rect">
            <a:avLst/>
          </a:pr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4" name="TextBox 14">
            <a:extLst>
              <a:ext uri="{FF2B5EF4-FFF2-40B4-BE49-F238E27FC236}">
                <a16:creationId xmlns:a16="http://schemas.microsoft.com/office/drawing/2014/main" id="{6FE3EFA2-6424-6D26-359B-3A48CB2C7691}"/>
              </a:ext>
            </a:extLst>
          </p:cNvPr>
          <p:cNvSpPr txBox="1"/>
          <p:nvPr/>
        </p:nvSpPr>
        <p:spPr>
          <a:xfrm>
            <a:off x="7003046" y="4025694"/>
            <a:ext cx="162256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FIRM INFRASTRUCTURE</a:t>
            </a:r>
          </a:p>
        </p:txBody>
      </p:sp>
      <p:sp>
        <p:nvSpPr>
          <p:cNvPr id="15" name="TextBox 15">
            <a:extLst>
              <a:ext uri="{FF2B5EF4-FFF2-40B4-BE49-F238E27FC236}">
                <a16:creationId xmlns:a16="http://schemas.microsoft.com/office/drawing/2014/main" id="{9ED0B9DD-2B9E-98FB-7443-90C7C774F6ED}"/>
              </a:ext>
            </a:extLst>
          </p:cNvPr>
          <p:cNvSpPr txBox="1"/>
          <p:nvPr/>
        </p:nvSpPr>
        <p:spPr>
          <a:xfrm>
            <a:off x="6647438" y="4466176"/>
            <a:ext cx="233377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HUMAN RESOURCE MANAGEMENT</a:t>
            </a:r>
          </a:p>
        </p:txBody>
      </p:sp>
      <p:sp>
        <p:nvSpPr>
          <p:cNvPr id="16" name="TextBox 16">
            <a:extLst>
              <a:ext uri="{FF2B5EF4-FFF2-40B4-BE49-F238E27FC236}">
                <a16:creationId xmlns:a16="http://schemas.microsoft.com/office/drawing/2014/main" id="{8CA1C8E4-472E-9EAF-82AE-152A403BC568}"/>
              </a:ext>
            </a:extLst>
          </p:cNvPr>
          <p:cNvSpPr txBox="1"/>
          <p:nvPr/>
        </p:nvSpPr>
        <p:spPr>
          <a:xfrm>
            <a:off x="6822741" y="4907224"/>
            <a:ext cx="198317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TECHNOLOGY DEVELOPMENT</a:t>
            </a:r>
          </a:p>
        </p:txBody>
      </p:sp>
      <p:sp>
        <p:nvSpPr>
          <p:cNvPr id="17" name="TextBox 17">
            <a:extLst>
              <a:ext uri="{FF2B5EF4-FFF2-40B4-BE49-F238E27FC236}">
                <a16:creationId xmlns:a16="http://schemas.microsoft.com/office/drawing/2014/main" id="{7BE00EE1-DE6D-E008-CABB-DF0EE19B17FA}"/>
              </a:ext>
            </a:extLst>
          </p:cNvPr>
          <p:cNvSpPr txBox="1"/>
          <p:nvPr/>
        </p:nvSpPr>
        <p:spPr>
          <a:xfrm>
            <a:off x="7243433" y="5348363"/>
            <a:ext cx="114178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PROCUREMENT</a:t>
            </a:r>
          </a:p>
        </p:txBody>
      </p:sp>
      <p:sp>
        <p:nvSpPr>
          <p:cNvPr id="18" name="TextBox 23">
            <a:extLst>
              <a:ext uri="{FF2B5EF4-FFF2-40B4-BE49-F238E27FC236}">
                <a16:creationId xmlns:a16="http://schemas.microsoft.com/office/drawing/2014/main" id="{D14ED1A4-07DF-588E-7F79-B25A11A3DE0B}"/>
              </a:ext>
            </a:extLst>
          </p:cNvPr>
          <p:cNvSpPr txBox="1"/>
          <p:nvPr/>
        </p:nvSpPr>
        <p:spPr>
          <a:xfrm>
            <a:off x="10907204" y="3794030"/>
            <a:ext cx="556563"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CRISIS</a:t>
            </a:r>
          </a:p>
        </p:txBody>
      </p:sp>
      <p:sp>
        <p:nvSpPr>
          <p:cNvPr id="19" name="TextBox 25">
            <a:extLst>
              <a:ext uri="{FF2B5EF4-FFF2-40B4-BE49-F238E27FC236}">
                <a16:creationId xmlns:a16="http://schemas.microsoft.com/office/drawing/2014/main" id="{2BF63838-9221-97E6-5C02-77429C5FEFAC}"/>
              </a:ext>
            </a:extLst>
          </p:cNvPr>
          <p:cNvSpPr txBox="1"/>
          <p:nvPr/>
        </p:nvSpPr>
        <p:spPr>
          <a:xfrm>
            <a:off x="7095891" y="5764315"/>
            <a:ext cx="1436868"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SUPPORT ACTIVITIES</a:t>
            </a:r>
          </a:p>
        </p:txBody>
      </p:sp>
      <p:sp>
        <p:nvSpPr>
          <p:cNvPr id="20" name="TextBox 26">
            <a:extLst>
              <a:ext uri="{FF2B5EF4-FFF2-40B4-BE49-F238E27FC236}">
                <a16:creationId xmlns:a16="http://schemas.microsoft.com/office/drawing/2014/main" id="{C064C9E7-F8C6-78B4-B868-36A75CA7DEBA}"/>
              </a:ext>
            </a:extLst>
          </p:cNvPr>
          <p:cNvSpPr txBox="1"/>
          <p:nvPr/>
        </p:nvSpPr>
        <p:spPr>
          <a:xfrm rot="16200000">
            <a:off x="4141350" y="2924083"/>
            <a:ext cx="1422056"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PRIMARY ACTIVITIES</a:t>
            </a:r>
          </a:p>
        </p:txBody>
      </p:sp>
      <p:sp>
        <p:nvSpPr>
          <p:cNvPr id="21" name="TextBox 18">
            <a:extLst>
              <a:ext uri="{FF2B5EF4-FFF2-40B4-BE49-F238E27FC236}">
                <a16:creationId xmlns:a16="http://schemas.microsoft.com/office/drawing/2014/main" id="{883A822C-62B7-8EE3-464A-5C1E00703AB5}"/>
              </a:ext>
            </a:extLst>
          </p:cNvPr>
          <p:cNvSpPr txBox="1"/>
          <p:nvPr/>
        </p:nvSpPr>
        <p:spPr>
          <a:xfrm>
            <a:off x="5201005" y="3182041"/>
            <a:ext cx="802079"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INBOUND</a:t>
            </a:r>
          </a:p>
          <a:p>
            <a:pPr algn="ctr"/>
            <a:r>
              <a:rPr lang="en-GB" sz="1200" b="1" dirty="0">
                <a:solidFill>
                  <a:schemeClr val="bg1"/>
                </a:solidFill>
                <a:latin typeface="+mj-lt"/>
                <a:cs typeface="Poppins" pitchFamily="2" charset="77"/>
              </a:rPr>
              <a:t>LOGISTICS</a:t>
            </a:r>
          </a:p>
        </p:txBody>
      </p:sp>
      <p:sp>
        <p:nvSpPr>
          <p:cNvPr id="22" name="TextBox 19">
            <a:extLst>
              <a:ext uri="{FF2B5EF4-FFF2-40B4-BE49-F238E27FC236}">
                <a16:creationId xmlns:a16="http://schemas.microsoft.com/office/drawing/2014/main" id="{5E0BF195-6EF4-906F-CEBF-CBAA35AD738B}"/>
              </a:ext>
            </a:extLst>
          </p:cNvPr>
          <p:cNvSpPr txBox="1"/>
          <p:nvPr/>
        </p:nvSpPr>
        <p:spPr>
          <a:xfrm>
            <a:off x="6223756" y="3182040"/>
            <a:ext cx="962891"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OPERATIONS</a:t>
            </a:r>
          </a:p>
        </p:txBody>
      </p:sp>
      <p:sp>
        <p:nvSpPr>
          <p:cNvPr id="23" name="TextBox 20">
            <a:extLst>
              <a:ext uri="{FF2B5EF4-FFF2-40B4-BE49-F238E27FC236}">
                <a16:creationId xmlns:a16="http://schemas.microsoft.com/office/drawing/2014/main" id="{0507CED7-31E4-1B58-87FE-27404EB5F7F0}"/>
              </a:ext>
            </a:extLst>
          </p:cNvPr>
          <p:cNvSpPr txBox="1"/>
          <p:nvPr/>
        </p:nvSpPr>
        <p:spPr>
          <a:xfrm>
            <a:off x="7349164" y="3182041"/>
            <a:ext cx="917238"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OUTBOUND</a:t>
            </a:r>
          </a:p>
          <a:p>
            <a:pPr algn="ctr"/>
            <a:r>
              <a:rPr lang="en-GB" sz="1200" b="1" dirty="0">
                <a:solidFill>
                  <a:schemeClr val="bg1"/>
                </a:solidFill>
                <a:latin typeface="+mj-lt"/>
                <a:cs typeface="Poppins" pitchFamily="2" charset="77"/>
              </a:rPr>
              <a:t>LOGISTICS</a:t>
            </a:r>
          </a:p>
        </p:txBody>
      </p:sp>
      <p:sp>
        <p:nvSpPr>
          <p:cNvPr id="24" name="TextBox 21">
            <a:extLst>
              <a:ext uri="{FF2B5EF4-FFF2-40B4-BE49-F238E27FC236}">
                <a16:creationId xmlns:a16="http://schemas.microsoft.com/office/drawing/2014/main" id="{4BB2AF35-90E0-E8AA-2F96-698EF6AB2FDB}"/>
              </a:ext>
            </a:extLst>
          </p:cNvPr>
          <p:cNvSpPr txBox="1"/>
          <p:nvPr/>
        </p:nvSpPr>
        <p:spPr>
          <a:xfrm>
            <a:off x="8450049" y="3182041"/>
            <a:ext cx="930062"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MARKETING</a:t>
            </a:r>
          </a:p>
          <a:p>
            <a:pPr algn="ctr"/>
            <a:r>
              <a:rPr lang="en-GB" sz="1200" b="1" dirty="0">
                <a:solidFill>
                  <a:schemeClr val="bg1"/>
                </a:solidFill>
                <a:latin typeface="+mj-lt"/>
                <a:cs typeface="Poppins" pitchFamily="2" charset="77"/>
              </a:rPr>
              <a:t>AND SALES</a:t>
            </a:r>
          </a:p>
        </p:txBody>
      </p:sp>
      <p:sp>
        <p:nvSpPr>
          <p:cNvPr id="25" name="TextBox 22">
            <a:extLst>
              <a:ext uri="{FF2B5EF4-FFF2-40B4-BE49-F238E27FC236}">
                <a16:creationId xmlns:a16="http://schemas.microsoft.com/office/drawing/2014/main" id="{5E51C673-86CF-3AE7-3A97-26D952B87649}"/>
              </a:ext>
            </a:extLst>
          </p:cNvPr>
          <p:cNvSpPr txBox="1"/>
          <p:nvPr/>
        </p:nvSpPr>
        <p:spPr>
          <a:xfrm>
            <a:off x="9685382" y="3182041"/>
            <a:ext cx="679352"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SERVICE</a:t>
            </a:r>
          </a:p>
        </p:txBody>
      </p:sp>
      <p:sp>
        <p:nvSpPr>
          <p:cNvPr id="26" name="Freeform 223">
            <a:extLst>
              <a:ext uri="{FF2B5EF4-FFF2-40B4-BE49-F238E27FC236}">
                <a16:creationId xmlns:a16="http://schemas.microsoft.com/office/drawing/2014/main" id="{A12CB5A9-A64C-09A9-AD71-0092DFECA735}"/>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27" name="Freeform 233">
            <a:extLst>
              <a:ext uri="{FF2B5EF4-FFF2-40B4-BE49-F238E27FC236}">
                <a16:creationId xmlns:a16="http://schemas.microsoft.com/office/drawing/2014/main" id="{C9808D59-518B-99DB-D7D5-47F193F971A1}"/>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28" name="Freeform 236">
            <a:extLst>
              <a:ext uri="{FF2B5EF4-FFF2-40B4-BE49-F238E27FC236}">
                <a16:creationId xmlns:a16="http://schemas.microsoft.com/office/drawing/2014/main" id="{054FA699-5CA3-337F-79C8-9D5363F873A6}"/>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29" name="Freeform 242">
            <a:extLst>
              <a:ext uri="{FF2B5EF4-FFF2-40B4-BE49-F238E27FC236}">
                <a16:creationId xmlns:a16="http://schemas.microsoft.com/office/drawing/2014/main" id="{64DFD41A-2EDC-DD4E-0540-9A850E174D35}"/>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30" name="Freeform 245">
            <a:extLst>
              <a:ext uri="{FF2B5EF4-FFF2-40B4-BE49-F238E27FC236}">
                <a16:creationId xmlns:a16="http://schemas.microsoft.com/office/drawing/2014/main" id="{7405EDDB-5423-F0AA-7CB1-02C1342D9BA0}"/>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31" name="Left Arrow 33">
            <a:extLst>
              <a:ext uri="{FF2B5EF4-FFF2-40B4-BE49-F238E27FC236}">
                <a16:creationId xmlns:a16="http://schemas.microsoft.com/office/drawing/2014/main" id="{393D52A1-7224-5D37-694F-E024490AEE45}"/>
              </a:ext>
            </a:extLst>
          </p:cNvPr>
          <p:cNvSpPr/>
          <p:nvPr/>
        </p:nvSpPr>
        <p:spPr>
          <a:xfrm>
            <a:off x="5056693" y="5817070"/>
            <a:ext cx="1818259"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2" name="Right Arrow 34">
            <a:extLst>
              <a:ext uri="{FF2B5EF4-FFF2-40B4-BE49-F238E27FC236}">
                <a16:creationId xmlns:a16="http://schemas.microsoft.com/office/drawing/2014/main" id="{5218DFB3-D440-F415-1EB7-EFD06D8C353C}"/>
              </a:ext>
            </a:extLst>
          </p:cNvPr>
          <p:cNvSpPr/>
          <p:nvPr/>
        </p:nvSpPr>
        <p:spPr>
          <a:xfrm>
            <a:off x="8752153" y="5817070"/>
            <a:ext cx="1818259"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303296" y="3983894"/>
            <a:ext cx="3959463" cy="1323439"/>
          </a:xfrm>
          <a:prstGeom prst="rect">
            <a:avLst/>
          </a:prstGeom>
          <a:noFill/>
        </p:spPr>
        <p:txBody>
          <a:bodyPr wrap="square">
            <a:spAutoFit/>
          </a:bodyPr>
          <a:lstStyle/>
          <a:p>
            <a:r>
              <a:rPr lang="en-US" sz="1600" dirty="0">
                <a:solidFill>
                  <a:srgbClr val="595A59"/>
                </a:solidFill>
              </a:rPr>
              <a:t>In times of crisis, good service is essential to retain the trust of its customer base. Take your customers' concerns seriously and communicate openly and be solution-oriented.</a:t>
            </a:r>
            <a:endParaRPr lang="en-US"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en-US" sz="1600" dirty="0">
                <a:solidFill>
                  <a:schemeClr val="bg1"/>
                </a:solidFill>
              </a:rPr>
              <a:t>Detect problems in Service in time</a:t>
            </a:r>
            <a:endParaRPr lang="de-DE" sz="1600" dirty="0">
              <a:solidFill>
                <a:schemeClr val="bg1"/>
              </a:solidFill>
            </a:endParaRPr>
          </a:p>
        </p:txBody>
      </p:sp>
      <p:sp>
        <p:nvSpPr>
          <p:cNvPr id="35" name="Textfeld 34">
            <a:extLst>
              <a:ext uri="{FF2B5EF4-FFF2-40B4-BE49-F238E27FC236}">
                <a16:creationId xmlns:a16="http://schemas.microsoft.com/office/drawing/2014/main" id="{8B759AFD-F0C7-5979-B45C-188115E3C2D0}"/>
              </a:ext>
            </a:extLst>
          </p:cNvPr>
          <p:cNvSpPr txBox="1"/>
          <p:nvPr/>
        </p:nvSpPr>
        <p:spPr>
          <a:xfrm>
            <a:off x="303296" y="2128369"/>
            <a:ext cx="3964627" cy="1785104"/>
          </a:xfrm>
          <a:prstGeom prst="rect">
            <a:avLst/>
          </a:prstGeom>
          <a:noFill/>
        </p:spPr>
        <p:txBody>
          <a:bodyPr wrap="square">
            <a:spAutoFit/>
          </a:bodyPr>
          <a:lstStyle/>
          <a:p>
            <a:r>
              <a:rPr lang="en-US" sz="2200" b="1" dirty="0">
                <a:solidFill>
                  <a:srgbClr val="595A59"/>
                </a:solidFill>
              </a:rPr>
              <a:t>The causes of a crisis can lie in all areas of the company. As a rule, a crisis cannot be traced back to singular issues but to a multi-causal connection.</a:t>
            </a:r>
          </a:p>
        </p:txBody>
      </p:sp>
    </p:spTree>
    <p:extLst>
      <p:ext uri="{BB962C8B-B14F-4D97-AF65-F5344CB8AC3E}">
        <p14:creationId xmlns:p14="http://schemas.microsoft.com/office/powerpoint/2010/main" val="187671049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platzhalter 33">
            <a:extLst>
              <a:ext uri="{FF2B5EF4-FFF2-40B4-BE49-F238E27FC236}">
                <a16:creationId xmlns:a16="http://schemas.microsoft.com/office/drawing/2014/main" id="{90E22E7C-FA7A-B07A-9AFF-7192A85B9446}"/>
              </a:ext>
            </a:extLst>
          </p:cNvPr>
          <p:cNvSpPr>
            <a:spLocks noGrp="1"/>
          </p:cNvSpPr>
          <p:nvPr>
            <p:ph type="body" sz="quarter" idx="18"/>
          </p:nvPr>
        </p:nvSpPr>
        <p:spPr>
          <a:xfrm>
            <a:off x="1708127" y="1177730"/>
            <a:ext cx="5004527" cy="1459592"/>
          </a:xfrm>
        </p:spPr>
        <p:txBody>
          <a:bodyPr>
            <a:normAutofit/>
          </a:bodyPr>
          <a:lstStyle/>
          <a:p>
            <a:r>
              <a:rPr lang="en-US" dirty="0"/>
              <a:t>These metrics can be useful to track and improve customer service.</a:t>
            </a:r>
          </a:p>
        </p:txBody>
      </p:sp>
      <p:sp>
        <p:nvSpPr>
          <p:cNvPr id="33" name="Textplatzhalter 32">
            <a:extLst>
              <a:ext uri="{FF2B5EF4-FFF2-40B4-BE49-F238E27FC236}">
                <a16:creationId xmlns:a16="http://schemas.microsoft.com/office/drawing/2014/main" id="{3111A1C8-A213-4A3B-F602-2D2F0929DE29}"/>
              </a:ext>
            </a:extLst>
          </p:cNvPr>
          <p:cNvSpPr>
            <a:spLocks noGrp="1"/>
          </p:cNvSpPr>
          <p:nvPr>
            <p:ph type="body" sz="quarter" idx="16"/>
          </p:nvPr>
        </p:nvSpPr>
        <p:spPr>
          <a:xfrm>
            <a:off x="1718561" y="240632"/>
            <a:ext cx="4951746" cy="1039528"/>
          </a:xfrm>
        </p:spPr>
        <p:txBody>
          <a:bodyPr>
            <a:normAutofit/>
          </a:bodyPr>
          <a:lstStyle/>
          <a:p>
            <a:r>
              <a:rPr lang="de-DE" dirty="0"/>
              <a:t>METRICS FROM SERVICE</a:t>
            </a:r>
          </a:p>
        </p:txBody>
      </p:sp>
      <p:sp>
        <p:nvSpPr>
          <p:cNvPr id="4" name="Pentagon 29">
            <a:extLst>
              <a:ext uri="{FF2B5EF4-FFF2-40B4-BE49-F238E27FC236}">
                <a16:creationId xmlns:a16="http://schemas.microsoft.com/office/drawing/2014/main" id="{BE851E19-5CCC-4026-813D-53F94A3AC0E9}"/>
              </a:ext>
            </a:extLst>
          </p:cNvPr>
          <p:cNvSpPr/>
          <p:nvPr/>
        </p:nvSpPr>
        <p:spPr>
          <a:xfrm>
            <a:off x="4501275" y="3001839"/>
            <a:ext cx="7477218" cy="646730"/>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7">
            <a:extLst>
              <a:ext uri="{FF2B5EF4-FFF2-40B4-BE49-F238E27FC236}">
                <a16:creationId xmlns:a16="http://schemas.microsoft.com/office/drawing/2014/main" id="{77F44FBC-28A2-9319-6F27-4BA05F37D8A3}"/>
              </a:ext>
            </a:extLst>
          </p:cNvPr>
          <p:cNvSpPr txBox="1"/>
          <p:nvPr/>
        </p:nvSpPr>
        <p:spPr>
          <a:xfrm>
            <a:off x="4594776" y="3049421"/>
            <a:ext cx="2374438" cy="579646"/>
          </a:xfrm>
          <a:prstGeom prst="rect">
            <a:avLst/>
          </a:prstGeom>
          <a:noFill/>
          <a:ln>
            <a:noFill/>
          </a:ln>
        </p:spPr>
        <p:txBody>
          <a:bodyPr wrap="square" rtlCol="0" anchor="ctr" anchorCtr="0">
            <a:spAutoFit/>
          </a:bodyPr>
          <a:lstStyle/>
          <a:p>
            <a:pPr marL="0" marR="0" lvl="0" indent="0" defTabSz="914400" rtl="0" eaLnBrk="1" fontAlgn="auto" latinLnBrk="0" hangingPunct="1">
              <a:lnSpc>
                <a:spcPts val="1860"/>
              </a:lnSpc>
              <a:spcBef>
                <a:spcPts val="0"/>
              </a:spcBef>
              <a:spcAft>
                <a:spcPts val="0"/>
              </a:spcAft>
              <a:buClrTx/>
              <a:buSzTx/>
              <a:buFontTx/>
              <a:buNone/>
              <a:tabLst/>
              <a:defRPr/>
            </a:pPr>
            <a:r>
              <a:rPr kumimoji="0" lang="en-GB" b="1" i="0" u="none" strike="noStrike" kern="1200" cap="none" spc="0" normalizeH="0" baseline="0" noProof="0" dirty="0">
                <a:ln>
                  <a:noFill/>
                </a:ln>
                <a:solidFill>
                  <a:schemeClr val="bg1"/>
                </a:solidFill>
                <a:effectLst/>
                <a:uLnTx/>
                <a:uFillTx/>
                <a:ea typeface="League Spartan" charset="0"/>
                <a:cs typeface="Poppins" pitchFamily="2" charset="77"/>
              </a:rPr>
              <a:t>Customer</a:t>
            </a:r>
            <a:br>
              <a:rPr kumimoji="0" lang="en-GB" b="1" i="0" u="none" strike="noStrike" kern="1200" cap="none" spc="0" normalizeH="0" baseline="0" noProof="0" dirty="0">
                <a:ln>
                  <a:noFill/>
                </a:ln>
                <a:solidFill>
                  <a:schemeClr val="bg1"/>
                </a:solidFill>
                <a:effectLst/>
                <a:uLnTx/>
                <a:uFillTx/>
                <a:ea typeface="League Spartan" charset="0"/>
                <a:cs typeface="Poppins" pitchFamily="2" charset="77"/>
              </a:rPr>
            </a:br>
            <a:r>
              <a:rPr kumimoji="0" lang="en-GB" b="1" i="0" u="none" strike="noStrike" kern="1200" cap="none" spc="0" normalizeH="0" baseline="0" noProof="0" dirty="0">
                <a:ln>
                  <a:noFill/>
                </a:ln>
                <a:solidFill>
                  <a:schemeClr val="bg1"/>
                </a:solidFill>
                <a:effectLst/>
                <a:uLnTx/>
                <a:uFillTx/>
                <a:ea typeface="League Spartan" charset="0"/>
                <a:cs typeface="Poppins" pitchFamily="2" charset="77"/>
              </a:rPr>
              <a:t>Satisfaction</a:t>
            </a:r>
          </a:p>
        </p:txBody>
      </p:sp>
      <p:sp>
        <p:nvSpPr>
          <p:cNvPr id="6" name="Subtitle 2">
            <a:extLst>
              <a:ext uri="{FF2B5EF4-FFF2-40B4-BE49-F238E27FC236}">
                <a16:creationId xmlns:a16="http://schemas.microsoft.com/office/drawing/2014/main" id="{60DDD896-B827-62E5-3AE7-9644C24366EC}"/>
              </a:ext>
            </a:extLst>
          </p:cNvPr>
          <p:cNvSpPr txBox="1">
            <a:spLocks/>
          </p:cNvSpPr>
          <p:nvPr/>
        </p:nvSpPr>
        <p:spPr>
          <a:xfrm>
            <a:off x="6988972" y="3166777"/>
            <a:ext cx="5156055"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13"/>
              </a:lnSpc>
              <a:spcBef>
                <a:spcPts val="0"/>
              </a:spcBef>
              <a:spcAft>
                <a:spcPts val="0"/>
              </a:spcAft>
              <a:buClrTx/>
              <a:buSzTx/>
              <a:buFont typeface="Arial"/>
              <a:buNone/>
              <a:tabLst/>
              <a:defRPr/>
            </a:pPr>
            <a:r>
              <a:rPr kumimoji="0" lang="en-GB" sz="1800" b="0" i="0" u="none" strike="noStrike" kern="1200" cap="none" spc="0" normalizeH="0" baseline="0" noProof="0" dirty="0">
                <a:ln>
                  <a:noFill/>
                </a:ln>
                <a:solidFill>
                  <a:schemeClr val="bg1"/>
                </a:solidFill>
                <a:effectLst/>
                <a:uLnTx/>
                <a:uFillTx/>
                <a:latin typeface="+mn-lt"/>
                <a:ea typeface="Lato Light" panose="020F0502020204030203" pitchFamily="34" charset="0"/>
                <a:cs typeface="Mukta ExtraLight" panose="020B0000000000000000" pitchFamily="34" charset="77"/>
              </a:rPr>
              <a:t>Customer satisfaction is everything. Measuring customer satisfaction is difficult.</a:t>
            </a:r>
          </a:p>
        </p:txBody>
      </p:sp>
      <p:sp>
        <p:nvSpPr>
          <p:cNvPr id="7" name="Pentagon 32">
            <a:extLst>
              <a:ext uri="{FF2B5EF4-FFF2-40B4-BE49-F238E27FC236}">
                <a16:creationId xmlns:a16="http://schemas.microsoft.com/office/drawing/2014/main" id="{8050CEE8-4D97-3E6E-9C3E-1D085D8CACA4}"/>
              </a:ext>
            </a:extLst>
          </p:cNvPr>
          <p:cNvSpPr/>
          <p:nvPr/>
        </p:nvSpPr>
        <p:spPr>
          <a:xfrm>
            <a:off x="4501275" y="3805688"/>
            <a:ext cx="7477218" cy="646730"/>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BAF68E7-89D4-BB35-02B0-C5800D24B4DE}"/>
              </a:ext>
            </a:extLst>
          </p:cNvPr>
          <p:cNvSpPr txBox="1"/>
          <p:nvPr/>
        </p:nvSpPr>
        <p:spPr>
          <a:xfrm>
            <a:off x="4610232" y="3867678"/>
            <a:ext cx="2393480" cy="579646"/>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Net Promoter</a:t>
            </a:r>
            <a:br>
              <a:rPr lang="en-GB" b="1" dirty="0">
                <a:solidFill>
                  <a:schemeClr val="bg1"/>
                </a:solidFill>
                <a:ea typeface="League Spartan" charset="0"/>
                <a:cs typeface="Poppins" pitchFamily="2" charset="77"/>
              </a:rPr>
            </a:br>
            <a:r>
              <a:rPr lang="en-GB" b="1" dirty="0">
                <a:solidFill>
                  <a:schemeClr val="bg1"/>
                </a:solidFill>
                <a:ea typeface="League Spartan" charset="0"/>
                <a:cs typeface="Poppins" pitchFamily="2" charset="77"/>
              </a:rPr>
              <a:t>Score</a:t>
            </a:r>
          </a:p>
        </p:txBody>
      </p:sp>
      <p:sp>
        <p:nvSpPr>
          <p:cNvPr id="9" name="Subtitle 2">
            <a:extLst>
              <a:ext uri="{FF2B5EF4-FFF2-40B4-BE49-F238E27FC236}">
                <a16:creationId xmlns:a16="http://schemas.microsoft.com/office/drawing/2014/main" id="{93302AA8-80E9-93D0-E2A8-45DA9211CB64}"/>
              </a:ext>
            </a:extLst>
          </p:cNvPr>
          <p:cNvSpPr txBox="1">
            <a:spLocks/>
          </p:cNvSpPr>
          <p:nvPr/>
        </p:nvSpPr>
        <p:spPr>
          <a:xfrm>
            <a:off x="6988972" y="3956772"/>
            <a:ext cx="4863394"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The NPS measures the probability with which your customers recommend you to another person.</a:t>
            </a:r>
          </a:p>
        </p:txBody>
      </p:sp>
      <p:sp>
        <p:nvSpPr>
          <p:cNvPr id="16" name="Pentagon 41">
            <a:extLst>
              <a:ext uri="{FF2B5EF4-FFF2-40B4-BE49-F238E27FC236}">
                <a16:creationId xmlns:a16="http://schemas.microsoft.com/office/drawing/2014/main" id="{9C239C26-2C92-2C89-5AFF-DFB1E71D6722}"/>
              </a:ext>
            </a:extLst>
          </p:cNvPr>
          <p:cNvSpPr/>
          <p:nvPr/>
        </p:nvSpPr>
        <p:spPr>
          <a:xfrm>
            <a:off x="4501275" y="4588643"/>
            <a:ext cx="7477218"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7">
            <a:extLst>
              <a:ext uri="{FF2B5EF4-FFF2-40B4-BE49-F238E27FC236}">
                <a16:creationId xmlns:a16="http://schemas.microsoft.com/office/drawing/2014/main" id="{481784DD-448B-1A31-78F4-EB46067AF8A5}"/>
              </a:ext>
            </a:extLst>
          </p:cNvPr>
          <p:cNvSpPr txBox="1"/>
          <p:nvPr/>
        </p:nvSpPr>
        <p:spPr>
          <a:xfrm>
            <a:off x="4617295" y="4649925"/>
            <a:ext cx="1714516" cy="579646"/>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First Response</a:t>
            </a:r>
            <a:br>
              <a:rPr lang="en-GB" b="1" dirty="0">
                <a:solidFill>
                  <a:schemeClr val="bg1"/>
                </a:solidFill>
                <a:ea typeface="League Spartan" charset="0"/>
                <a:cs typeface="Poppins" pitchFamily="2" charset="77"/>
              </a:rPr>
            </a:br>
            <a:r>
              <a:rPr lang="en-GB" b="1" dirty="0">
                <a:solidFill>
                  <a:schemeClr val="bg1"/>
                </a:solidFill>
                <a:ea typeface="League Spartan" charset="0"/>
                <a:cs typeface="Poppins" pitchFamily="2" charset="77"/>
              </a:rPr>
              <a:t>Time</a:t>
            </a:r>
          </a:p>
        </p:txBody>
      </p:sp>
      <p:sp>
        <p:nvSpPr>
          <p:cNvPr id="18" name="Subtitle 2">
            <a:extLst>
              <a:ext uri="{FF2B5EF4-FFF2-40B4-BE49-F238E27FC236}">
                <a16:creationId xmlns:a16="http://schemas.microsoft.com/office/drawing/2014/main" id="{C1CADB1C-320E-4803-54DA-FD015407A13A}"/>
              </a:ext>
            </a:extLst>
          </p:cNvPr>
          <p:cNvSpPr txBox="1">
            <a:spLocks/>
          </p:cNvSpPr>
          <p:nvPr/>
        </p:nvSpPr>
        <p:spPr>
          <a:xfrm>
            <a:off x="6984670" y="4746764"/>
            <a:ext cx="4867695"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Speed is a decisive factor for customer satisfaction.</a:t>
            </a:r>
          </a:p>
        </p:txBody>
      </p:sp>
      <p:sp>
        <p:nvSpPr>
          <p:cNvPr id="19" name="Pentagon 2">
            <a:extLst>
              <a:ext uri="{FF2B5EF4-FFF2-40B4-BE49-F238E27FC236}">
                <a16:creationId xmlns:a16="http://schemas.microsoft.com/office/drawing/2014/main" id="{6585F910-5410-EEBC-9836-24B46295F2E1}"/>
              </a:ext>
            </a:extLst>
          </p:cNvPr>
          <p:cNvSpPr/>
          <p:nvPr/>
        </p:nvSpPr>
        <p:spPr>
          <a:xfrm>
            <a:off x="4501275" y="5394668"/>
            <a:ext cx="7477218"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7">
            <a:extLst>
              <a:ext uri="{FF2B5EF4-FFF2-40B4-BE49-F238E27FC236}">
                <a16:creationId xmlns:a16="http://schemas.microsoft.com/office/drawing/2014/main" id="{48CDA02A-BBD0-F1B5-AE9A-7BC46714DF65}"/>
              </a:ext>
            </a:extLst>
          </p:cNvPr>
          <p:cNvSpPr txBox="1"/>
          <p:nvPr/>
        </p:nvSpPr>
        <p:spPr>
          <a:xfrm>
            <a:off x="4594776" y="5428210"/>
            <a:ext cx="1878290" cy="579646"/>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Customer</a:t>
            </a:r>
            <a:br>
              <a:rPr lang="en-GB" b="1" dirty="0">
                <a:solidFill>
                  <a:schemeClr val="bg1"/>
                </a:solidFill>
                <a:ea typeface="League Spartan" charset="0"/>
                <a:cs typeface="Poppins" pitchFamily="2" charset="77"/>
              </a:rPr>
            </a:br>
            <a:r>
              <a:rPr lang="en-GB" b="1" dirty="0">
                <a:solidFill>
                  <a:schemeClr val="bg1"/>
                </a:solidFill>
                <a:ea typeface="League Spartan" charset="0"/>
                <a:cs typeface="Poppins" pitchFamily="2" charset="77"/>
              </a:rPr>
              <a:t>Churn Rate</a:t>
            </a:r>
          </a:p>
        </p:txBody>
      </p:sp>
      <p:sp>
        <p:nvSpPr>
          <p:cNvPr id="21" name="Subtitle 2">
            <a:extLst>
              <a:ext uri="{FF2B5EF4-FFF2-40B4-BE49-F238E27FC236}">
                <a16:creationId xmlns:a16="http://schemas.microsoft.com/office/drawing/2014/main" id="{10EBFE17-916F-ECC2-A60C-2B388E0A1976}"/>
              </a:ext>
            </a:extLst>
          </p:cNvPr>
          <p:cNvSpPr txBox="1">
            <a:spLocks/>
          </p:cNvSpPr>
          <p:nvPr/>
        </p:nvSpPr>
        <p:spPr>
          <a:xfrm>
            <a:off x="6988972" y="5532711"/>
            <a:ext cx="4638062"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Customer churn helps you see trends in product satisfaction (or dissatisfaction).</a:t>
            </a:r>
          </a:p>
        </p:txBody>
      </p:sp>
      <p:sp>
        <p:nvSpPr>
          <p:cNvPr id="25" name="Pentagon 8">
            <a:extLst>
              <a:ext uri="{FF2B5EF4-FFF2-40B4-BE49-F238E27FC236}">
                <a16:creationId xmlns:a16="http://schemas.microsoft.com/office/drawing/2014/main" id="{9EEF9576-3439-B645-E17B-2A5FDC65395E}"/>
              </a:ext>
            </a:extLst>
          </p:cNvPr>
          <p:cNvSpPr/>
          <p:nvPr/>
        </p:nvSpPr>
        <p:spPr>
          <a:xfrm>
            <a:off x="4501275" y="6183719"/>
            <a:ext cx="7426928" cy="646730"/>
          </a:xfrm>
          <a:prstGeom prst="homePlat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7">
            <a:extLst>
              <a:ext uri="{FF2B5EF4-FFF2-40B4-BE49-F238E27FC236}">
                <a16:creationId xmlns:a16="http://schemas.microsoft.com/office/drawing/2014/main" id="{D232B5EB-528A-AB6F-C6C3-990E6CBC0C5F}"/>
              </a:ext>
            </a:extLst>
          </p:cNvPr>
          <p:cNvSpPr txBox="1"/>
          <p:nvPr/>
        </p:nvSpPr>
        <p:spPr>
          <a:xfrm>
            <a:off x="4617295" y="6339089"/>
            <a:ext cx="1714516" cy="335989"/>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ServeQual</a:t>
            </a:r>
            <a:endParaRPr lang="en-GB" b="1" dirty="0">
              <a:solidFill>
                <a:schemeClr val="bg1"/>
              </a:solidFill>
              <a:ea typeface="League Spartan" charset="0"/>
              <a:cs typeface="Poppins" pitchFamily="2" charset="77"/>
            </a:endParaRPr>
          </a:p>
        </p:txBody>
      </p:sp>
      <p:sp>
        <p:nvSpPr>
          <p:cNvPr id="27" name="Subtitle 2">
            <a:extLst>
              <a:ext uri="{FF2B5EF4-FFF2-40B4-BE49-F238E27FC236}">
                <a16:creationId xmlns:a16="http://schemas.microsoft.com/office/drawing/2014/main" id="{857D233F-23A5-9406-E92F-67E1BE81BA31}"/>
              </a:ext>
            </a:extLst>
          </p:cNvPr>
          <p:cNvSpPr txBox="1">
            <a:spLocks/>
          </p:cNvSpPr>
          <p:nvPr/>
        </p:nvSpPr>
        <p:spPr>
          <a:xfrm>
            <a:off x="6984670" y="6381759"/>
            <a:ext cx="4642364"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Quality of service + customer satisfaction</a:t>
            </a:r>
          </a:p>
        </p:txBody>
      </p:sp>
      <p:cxnSp>
        <p:nvCxnSpPr>
          <p:cNvPr id="28" name="Straight Connector 12">
            <a:extLst>
              <a:ext uri="{FF2B5EF4-FFF2-40B4-BE49-F238E27FC236}">
                <a16:creationId xmlns:a16="http://schemas.microsoft.com/office/drawing/2014/main" id="{A7380DC8-774B-4AF7-8BD5-E07C78F5309F}"/>
              </a:ext>
            </a:extLst>
          </p:cNvPr>
          <p:cNvCxnSpPr>
            <a:cxnSpLocks/>
          </p:cNvCxnSpPr>
          <p:nvPr/>
        </p:nvCxnSpPr>
        <p:spPr>
          <a:xfrm>
            <a:off x="6850813" y="2969851"/>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87521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p:txBody>
          <a:bodyPr>
            <a:noAutofit/>
          </a:bodyPr>
          <a:lstStyle/>
          <a:p>
            <a:r>
              <a:rPr lang="en-US" sz="3000" b="1" dirty="0"/>
              <a:t>Prevent a Crisis in Service at an Early Stage</a:t>
            </a:r>
          </a:p>
        </p:txBody>
      </p:sp>
      <p:graphicFrame>
        <p:nvGraphicFramePr>
          <p:cNvPr id="7" name="Text Placeholder 2">
            <a:extLst>
              <a:ext uri="{FF2B5EF4-FFF2-40B4-BE49-F238E27FC236}">
                <a16:creationId xmlns:a16="http://schemas.microsoft.com/office/drawing/2014/main" id="{9141C1D0-0722-554B-053C-7158E5AAA454}"/>
              </a:ext>
            </a:extLst>
          </p:cNvPr>
          <p:cNvGraphicFramePr/>
          <p:nvPr>
            <p:extLst>
              <p:ext uri="{D42A27DB-BD31-4B8C-83A1-F6EECF244321}">
                <p14:modId xmlns:p14="http://schemas.microsoft.com/office/powerpoint/2010/main" val="2787470482"/>
              </p:ext>
            </p:extLst>
          </p:nvPr>
        </p:nvGraphicFramePr>
        <p:xfrm>
          <a:off x="357604" y="1674795"/>
          <a:ext cx="5360291" cy="42587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platzhalter 9">
            <a:extLst>
              <a:ext uri="{FF2B5EF4-FFF2-40B4-BE49-F238E27FC236}">
                <a16:creationId xmlns:a16="http://schemas.microsoft.com/office/drawing/2014/main" id="{5C6AC088-F2AA-64A3-8314-2138893061CE}"/>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err="1">
                <a:solidFill>
                  <a:srgbClr val="595A59"/>
                </a:solidFill>
              </a:rPr>
              <a:t>Photo</a:t>
            </a:r>
            <a:r>
              <a:rPr lang="de-DE" sz="800" dirty="0">
                <a:solidFill>
                  <a:srgbClr val="595A59"/>
                </a:solidFill>
              </a:rPr>
              <a:t>: </a:t>
            </a:r>
            <a:r>
              <a:rPr lang="de-DE" sz="800" b="1" dirty="0">
                <a:solidFill>
                  <a:srgbClr val="595A59"/>
                </a:solidFill>
              </a:rPr>
              <a:t>Andrea </a:t>
            </a:r>
            <a:r>
              <a:rPr lang="de-DE" sz="800" b="1" dirty="0" err="1">
                <a:solidFill>
                  <a:srgbClr val="595A59"/>
                </a:solidFill>
              </a:rPr>
              <a:t>Piacquadio</a:t>
            </a:r>
            <a:endParaRPr lang="de-DE" sz="800" dirty="0">
              <a:solidFill>
                <a:srgbClr val="595A59"/>
              </a:solidFill>
            </a:endParaRPr>
          </a:p>
          <a:p>
            <a:endParaRPr lang="de-DE" sz="800" dirty="0"/>
          </a:p>
        </p:txBody>
      </p:sp>
      <p:pic>
        <p:nvPicPr>
          <p:cNvPr id="8" name="Bildplatzhalter 7" descr="Ein Bild, das Person, Frau, computer enthält.&#10;&#10;Automatisch generierte Beschreibung">
            <a:extLst>
              <a:ext uri="{FF2B5EF4-FFF2-40B4-BE49-F238E27FC236}">
                <a16:creationId xmlns:a16="http://schemas.microsoft.com/office/drawing/2014/main" id="{FF7FC8B5-E06C-66A2-9F97-450E1574E2D0}"/>
              </a:ext>
            </a:extLst>
          </p:cNvPr>
          <p:cNvPicPr>
            <a:picLocks noGrp="1" noChangeAspect="1"/>
          </p:cNvPicPr>
          <p:nvPr>
            <p:ph type="pic" sz="quarter" idx="10"/>
          </p:nvPr>
        </p:nvPicPr>
        <p:blipFill>
          <a:blip r:embed="rId7"/>
          <a:srcRect l="15958" r="15958"/>
          <a:stretch>
            <a:fillRect/>
          </a:stretch>
        </p:blipFill>
        <p:spPr/>
      </p:pic>
    </p:spTree>
    <p:extLst>
      <p:ext uri="{BB962C8B-B14F-4D97-AF65-F5344CB8AC3E}">
        <p14:creationId xmlns:p14="http://schemas.microsoft.com/office/powerpoint/2010/main" val="36532527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5FCB78C8-5C7E-C699-DD5C-1BB2463A5277}"/>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platzhalter 2">
            <a:extLst>
              <a:ext uri="{FF2B5EF4-FFF2-40B4-BE49-F238E27FC236}">
                <a16:creationId xmlns:a16="http://schemas.microsoft.com/office/drawing/2014/main" id="{2BF16515-AAA4-ADC1-1DD6-275F4679ED67}"/>
              </a:ext>
            </a:extLst>
          </p:cNvPr>
          <p:cNvSpPr>
            <a:spLocks noGrp="1"/>
          </p:cNvSpPr>
          <p:nvPr>
            <p:ph type="body" sz="quarter" idx="16"/>
          </p:nvPr>
        </p:nvSpPr>
        <p:spPr>
          <a:xfrm>
            <a:off x="389965" y="577971"/>
            <a:ext cx="11470341" cy="582221"/>
          </a:xfrm>
        </p:spPr>
        <p:txBody>
          <a:bodyPr>
            <a:normAutofit lnSpcReduction="10000"/>
          </a:bodyPr>
          <a:lstStyle/>
          <a:p>
            <a:r>
              <a:rPr lang="de-DE" dirty="0">
                <a:solidFill>
                  <a:schemeClr val="bg1"/>
                </a:solidFill>
              </a:rPr>
              <a:t>Key Performance </a:t>
            </a:r>
            <a:r>
              <a:rPr lang="de-DE" dirty="0" err="1">
                <a:solidFill>
                  <a:schemeClr val="bg1"/>
                </a:solidFill>
              </a:rPr>
              <a:t>Indicators</a:t>
            </a:r>
            <a:r>
              <a:rPr lang="de-DE" dirty="0">
                <a:solidFill>
                  <a:schemeClr val="bg1"/>
                </a:solidFill>
              </a:rPr>
              <a:t> to Monitor</a:t>
            </a:r>
          </a:p>
        </p:txBody>
      </p:sp>
      <p:sp>
        <p:nvSpPr>
          <p:cNvPr id="8" name="Textplatzhalter 5">
            <a:extLst>
              <a:ext uri="{FF2B5EF4-FFF2-40B4-BE49-F238E27FC236}">
                <a16:creationId xmlns:a16="http://schemas.microsoft.com/office/drawing/2014/main" id="{698065EE-6DE4-41E6-F9ED-AF6479F5BEFB}"/>
              </a:ext>
            </a:extLst>
          </p:cNvPr>
          <p:cNvSpPr txBox="1">
            <a:spLocks/>
          </p:cNvSpPr>
          <p:nvPr/>
        </p:nvSpPr>
        <p:spPr>
          <a:xfrm>
            <a:off x="427612" y="1129758"/>
            <a:ext cx="8834647" cy="5997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A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solidFill>
                  <a:schemeClr val="bg1"/>
                </a:solidFill>
              </a:rPr>
              <a:t>KPIs can be a powerful tool to measure the performance of a company. </a:t>
            </a:r>
            <a:endParaRPr lang="de-DE" sz="1600" dirty="0">
              <a:solidFill>
                <a:schemeClr val="bg1"/>
              </a:solidFill>
            </a:endParaRPr>
          </a:p>
        </p:txBody>
      </p:sp>
      <p:sp>
        <p:nvSpPr>
          <p:cNvPr id="11" name="Freeform 81">
            <a:extLst>
              <a:ext uri="{FF2B5EF4-FFF2-40B4-BE49-F238E27FC236}">
                <a16:creationId xmlns:a16="http://schemas.microsoft.com/office/drawing/2014/main" id="{F7329C46-382F-51D7-9079-21E596BC0AFF}"/>
              </a:ext>
            </a:extLst>
          </p:cNvPr>
          <p:cNvSpPr/>
          <p:nvPr/>
        </p:nvSpPr>
        <p:spPr>
          <a:xfrm rot="5400000">
            <a:off x="5921197" y="2162793"/>
            <a:ext cx="1382985" cy="1652540"/>
          </a:xfrm>
          <a:custGeom>
            <a:avLst/>
            <a:gdLst>
              <a:gd name="connsiteX0" fmla="*/ 0 w 3687000"/>
              <a:gd name="connsiteY0" fmla="*/ 1375133 h 4405627"/>
              <a:gd name="connsiteX1" fmla="*/ 1809048 w 3687000"/>
              <a:gd name="connsiteY1" fmla="*/ 0 h 4405627"/>
              <a:gd name="connsiteX2" fmla="*/ 3618095 w 3687000"/>
              <a:gd name="connsiteY2" fmla="*/ 1375133 h 4405627"/>
              <a:gd name="connsiteX3" fmla="*/ 3273104 w 3687000"/>
              <a:gd name="connsiteY3" fmla="*/ 1375133 h 4405627"/>
              <a:gd name="connsiteX4" fmla="*/ 3274580 w 3687000"/>
              <a:gd name="connsiteY4" fmla="*/ 1404363 h 4405627"/>
              <a:gd name="connsiteX5" fmla="*/ 3641838 w 3687000"/>
              <a:gd name="connsiteY5" fmla="*/ 2282815 h 4405627"/>
              <a:gd name="connsiteX6" fmla="*/ 3687000 w 3687000"/>
              <a:gd name="connsiteY6" fmla="*/ 2332507 h 4405627"/>
              <a:gd name="connsiteX7" fmla="*/ 3659531 w 3687000"/>
              <a:gd name="connsiteY7" fmla="*/ 2359977 h 4405627"/>
              <a:gd name="connsiteX8" fmla="*/ 1738574 w 3687000"/>
              <a:gd name="connsiteY8" fmla="*/ 2459595 h 4405627"/>
              <a:gd name="connsiteX9" fmla="*/ 1638956 w 3687000"/>
              <a:gd name="connsiteY9" fmla="*/ 4380553 h 4405627"/>
              <a:gd name="connsiteX10" fmla="*/ 1613881 w 3687000"/>
              <a:gd name="connsiteY10" fmla="*/ 4405627 h 4405627"/>
              <a:gd name="connsiteX11" fmla="*/ 1524964 w 3687000"/>
              <a:gd name="connsiteY11" fmla="*/ 4312365 h 4405627"/>
              <a:gd name="connsiteX12" fmla="*/ 342369 w 3687000"/>
              <a:gd name="connsiteY12" fmla="*/ 1471559 h 4405627"/>
              <a:gd name="connsiteX13" fmla="*/ 339932 w 3687000"/>
              <a:gd name="connsiteY13" fmla="*/ 1375133 h 440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87000" h="4405627">
                <a:moveTo>
                  <a:pt x="0" y="1375133"/>
                </a:moveTo>
                <a:lnTo>
                  <a:pt x="1809048" y="0"/>
                </a:lnTo>
                <a:lnTo>
                  <a:pt x="3618095" y="1375133"/>
                </a:lnTo>
                <a:lnTo>
                  <a:pt x="3273104" y="1375133"/>
                </a:lnTo>
                <a:lnTo>
                  <a:pt x="3274580" y="1404363"/>
                </a:lnTo>
                <a:cubicBezTo>
                  <a:pt x="3308286" y="1736267"/>
                  <a:pt x="3440631" y="2039009"/>
                  <a:pt x="3641838" y="2282815"/>
                </a:cubicBezTo>
                <a:lnTo>
                  <a:pt x="3687000" y="2332507"/>
                </a:lnTo>
                <a:lnTo>
                  <a:pt x="3659531" y="2359977"/>
                </a:lnTo>
                <a:lnTo>
                  <a:pt x="1738574" y="2459595"/>
                </a:lnTo>
                <a:lnTo>
                  <a:pt x="1638956" y="4380553"/>
                </a:lnTo>
                <a:lnTo>
                  <a:pt x="1613881" y="4405627"/>
                </a:lnTo>
                <a:lnTo>
                  <a:pt x="1524964" y="4312365"/>
                </a:lnTo>
                <a:cubicBezTo>
                  <a:pt x="835730" y="3554039"/>
                  <a:pt x="397709" y="2563281"/>
                  <a:pt x="342369" y="1471559"/>
                </a:cubicBezTo>
                <a:lnTo>
                  <a:pt x="339932" y="1375133"/>
                </a:lnTo>
                <a:close/>
              </a:path>
            </a:pathLst>
          </a:cu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p>
        </p:txBody>
      </p:sp>
      <p:sp>
        <p:nvSpPr>
          <p:cNvPr id="12" name="Freeform 82">
            <a:extLst>
              <a:ext uri="{FF2B5EF4-FFF2-40B4-BE49-F238E27FC236}">
                <a16:creationId xmlns:a16="http://schemas.microsoft.com/office/drawing/2014/main" id="{D013C31C-9C1C-B3E7-2672-8B09D1A750CA}"/>
              </a:ext>
            </a:extLst>
          </p:cNvPr>
          <p:cNvSpPr/>
          <p:nvPr/>
        </p:nvSpPr>
        <p:spPr>
          <a:xfrm rot="5400000">
            <a:off x="6960125" y="2484693"/>
            <a:ext cx="1349134" cy="1229527"/>
          </a:xfrm>
          <a:custGeom>
            <a:avLst/>
            <a:gdLst>
              <a:gd name="connsiteX0" fmla="*/ 0 w 3596753"/>
              <a:gd name="connsiteY0" fmla="*/ 3277886 h 3277886"/>
              <a:gd name="connsiteX1" fmla="*/ 2943 w 3596753"/>
              <a:gd name="connsiteY1" fmla="*/ 3161446 h 3277886"/>
              <a:gd name="connsiteX2" fmla="*/ 1185538 w 3596753"/>
              <a:gd name="connsiteY2" fmla="*/ 320640 h 3277886"/>
              <a:gd name="connsiteX3" fmla="*/ 1252826 w 3596753"/>
              <a:gd name="connsiteY3" fmla="*/ 250065 h 3277886"/>
              <a:gd name="connsiteX4" fmla="*/ 1002762 w 3596753"/>
              <a:gd name="connsiteY4" fmla="*/ 0 h 3277886"/>
              <a:gd name="connsiteX5" fmla="*/ 3175310 w 3596753"/>
              <a:gd name="connsiteY5" fmla="*/ 421445 h 3277886"/>
              <a:gd name="connsiteX6" fmla="*/ 3596753 w 3596753"/>
              <a:gd name="connsiteY6" fmla="*/ 2593993 h 3277886"/>
              <a:gd name="connsiteX7" fmla="*/ 3326475 w 3596753"/>
              <a:gd name="connsiteY7" fmla="*/ 2323714 h 3277886"/>
              <a:gd name="connsiteX8" fmla="*/ 3302412 w 3596753"/>
              <a:gd name="connsiteY8" fmla="*/ 2350190 h 3277886"/>
              <a:gd name="connsiteX9" fmla="*/ 2935154 w 3596753"/>
              <a:gd name="connsiteY9" fmla="*/ 3228642 h 3277886"/>
              <a:gd name="connsiteX10" fmla="*/ 2932911 w 3596753"/>
              <a:gd name="connsiteY10" fmla="*/ 3273072 h 3277886"/>
              <a:gd name="connsiteX11" fmla="*/ 1469622 w 3596753"/>
              <a:gd name="connsiteY11" fmla="*/ 2160764 h 327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6753" h="3277886">
                <a:moveTo>
                  <a:pt x="0" y="3277886"/>
                </a:moveTo>
                <a:lnTo>
                  <a:pt x="2943" y="3161446"/>
                </a:lnTo>
                <a:cubicBezTo>
                  <a:pt x="58283" y="2069724"/>
                  <a:pt x="496304" y="1078966"/>
                  <a:pt x="1185538" y="320640"/>
                </a:cubicBezTo>
                <a:lnTo>
                  <a:pt x="1252826" y="250065"/>
                </a:lnTo>
                <a:lnTo>
                  <a:pt x="1002762" y="0"/>
                </a:lnTo>
                <a:lnTo>
                  <a:pt x="3175310" y="421445"/>
                </a:lnTo>
                <a:lnTo>
                  <a:pt x="3596753" y="2593993"/>
                </a:lnTo>
                <a:lnTo>
                  <a:pt x="3326475" y="2323714"/>
                </a:lnTo>
                <a:lnTo>
                  <a:pt x="3302412" y="2350190"/>
                </a:lnTo>
                <a:cubicBezTo>
                  <a:pt x="3101205" y="2593996"/>
                  <a:pt x="2968860" y="2896738"/>
                  <a:pt x="2935154" y="3228642"/>
                </a:cubicBezTo>
                <a:lnTo>
                  <a:pt x="2932911" y="3273072"/>
                </a:lnTo>
                <a:lnTo>
                  <a:pt x="1469622" y="2160764"/>
                </a:lnTo>
                <a:close/>
              </a:path>
            </a:pathLst>
          </a:cu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solidFill>
                <a:srgbClr val="C3A7C5"/>
              </a:solidFill>
            </a:endParaRPr>
          </a:p>
        </p:txBody>
      </p:sp>
      <p:sp>
        <p:nvSpPr>
          <p:cNvPr id="13" name="Freeform 80">
            <a:extLst>
              <a:ext uri="{FF2B5EF4-FFF2-40B4-BE49-F238E27FC236}">
                <a16:creationId xmlns:a16="http://schemas.microsoft.com/office/drawing/2014/main" id="{932B4AA1-A894-D540-46DB-74292EEFD424}"/>
              </a:ext>
            </a:extLst>
          </p:cNvPr>
          <p:cNvSpPr/>
          <p:nvPr/>
        </p:nvSpPr>
        <p:spPr>
          <a:xfrm rot="5400000">
            <a:off x="5310100" y="2853499"/>
            <a:ext cx="1202311" cy="1302479"/>
          </a:xfrm>
          <a:custGeom>
            <a:avLst/>
            <a:gdLst>
              <a:gd name="connsiteX0" fmla="*/ 0 w 3205328"/>
              <a:gd name="connsiteY0" fmla="*/ 2494078 h 3472372"/>
              <a:gd name="connsiteX1" fmla="*/ 122963 w 3205328"/>
              <a:gd name="connsiteY1" fmla="*/ 122963 h 3472372"/>
              <a:gd name="connsiteX2" fmla="*/ 2494078 w 3205328"/>
              <a:gd name="connsiteY2" fmla="*/ 0 h 3472372"/>
              <a:gd name="connsiteX3" fmla="*/ 2293443 w 3205328"/>
              <a:gd name="connsiteY3" fmla="*/ 200636 h 3472372"/>
              <a:gd name="connsiteX4" fmla="*/ 2442726 w 3205328"/>
              <a:gd name="connsiteY4" fmla="*/ 306770 h 3472372"/>
              <a:gd name="connsiteX5" fmla="*/ 3127738 w 3205328"/>
              <a:gd name="connsiteY5" fmla="*/ 536500 h 3472372"/>
              <a:gd name="connsiteX6" fmla="*/ 3192984 w 3205328"/>
              <a:gd name="connsiteY6" fmla="*/ 539795 h 3472372"/>
              <a:gd name="connsiteX7" fmla="*/ 2061554 w 3205328"/>
              <a:gd name="connsiteY7" fmla="*/ 1980261 h 3472372"/>
              <a:gd name="connsiteX8" fmla="*/ 3205328 w 3205328"/>
              <a:gd name="connsiteY8" fmla="*/ 3436443 h 3472372"/>
              <a:gd name="connsiteX9" fmla="*/ 3205328 w 3205328"/>
              <a:gd name="connsiteY9" fmla="*/ 3472372 h 3472372"/>
              <a:gd name="connsiteX10" fmla="*/ 3060543 w 3205328"/>
              <a:gd name="connsiteY10" fmla="*/ 3468711 h 3472372"/>
              <a:gd name="connsiteX11" fmla="*/ 219737 w 3205328"/>
              <a:gd name="connsiteY11" fmla="*/ 2286116 h 3472372"/>
              <a:gd name="connsiteX12" fmla="*/ 213710 w 3205328"/>
              <a:gd name="connsiteY12" fmla="*/ 2280369 h 3472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5328" h="3472372">
                <a:moveTo>
                  <a:pt x="0" y="2494078"/>
                </a:moveTo>
                <a:lnTo>
                  <a:pt x="122963" y="122963"/>
                </a:lnTo>
                <a:lnTo>
                  <a:pt x="2494078" y="0"/>
                </a:lnTo>
                <a:lnTo>
                  <a:pt x="2293443" y="200636"/>
                </a:lnTo>
                <a:lnTo>
                  <a:pt x="2442726" y="306770"/>
                </a:lnTo>
                <a:cubicBezTo>
                  <a:pt x="2646286" y="430457"/>
                  <a:pt x="2878811" y="511220"/>
                  <a:pt x="3127738" y="536500"/>
                </a:cubicBezTo>
                <a:lnTo>
                  <a:pt x="3192984" y="539795"/>
                </a:lnTo>
                <a:lnTo>
                  <a:pt x="2061554" y="1980261"/>
                </a:lnTo>
                <a:lnTo>
                  <a:pt x="3205328" y="3436443"/>
                </a:lnTo>
                <a:lnTo>
                  <a:pt x="3205328" y="3472372"/>
                </a:lnTo>
                <a:lnTo>
                  <a:pt x="3060543" y="3468711"/>
                </a:lnTo>
                <a:cubicBezTo>
                  <a:pt x="1968821" y="3413371"/>
                  <a:pt x="978063" y="2975350"/>
                  <a:pt x="219737" y="2286116"/>
                </a:cubicBezTo>
                <a:lnTo>
                  <a:pt x="213710" y="2280369"/>
                </a:lnTo>
                <a:close/>
              </a:path>
            </a:pathLst>
          </a:cu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p>
        </p:txBody>
      </p:sp>
      <p:sp>
        <p:nvSpPr>
          <p:cNvPr id="14" name="Freeform 83">
            <a:extLst>
              <a:ext uri="{FF2B5EF4-FFF2-40B4-BE49-F238E27FC236}">
                <a16:creationId xmlns:a16="http://schemas.microsoft.com/office/drawing/2014/main" id="{CC9C0C69-6499-0C4E-BFF0-4FDED23A90A2}"/>
              </a:ext>
            </a:extLst>
          </p:cNvPr>
          <p:cNvSpPr/>
          <p:nvPr/>
        </p:nvSpPr>
        <p:spPr>
          <a:xfrm rot="5400000">
            <a:off x="7315166" y="3088905"/>
            <a:ext cx="1641899" cy="1380257"/>
          </a:xfrm>
          <a:custGeom>
            <a:avLst/>
            <a:gdLst>
              <a:gd name="connsiteX0" fmla="*/ 0 w 4377256"/>
              <a:gd name="connsiteY0" fmla="*/ 1618927 h 3679728"/>
              <a:gd name="connsiteX1" fmla="*/ 74438 w 4377256"/>
              <a:gd name="connsiteY1" fmla="*/ 1547957 h 3679728"/>
              <a:gd name="connsiteX2" fmla="*/ 2915244 w 4377256"/>
              <a:gd name="connsiteY2" fmla="*/ 365362 h 3679728"/>
              <a:gd name="connsiteX3" fmla="*/ 2945848 w 4377256"/>
              <a:gd name="connsiteY3" fmla="*/ 364588 h 3679728"/>
              <a:gd name="connsiteX4" fmla="*/ 2945848 w 4377256"/>
              <a:gd name="connsiteY4" fmla="*/ 0 h 3679728"/>
              <a:gd name="connsiteX5" fmla="*/ 4377256 w 4377256"/>
              <a:gd name="connsiteY5" fmla="*/ 1822380 h 3679728"/>
              <a:gd name="connsiteX6" fmla="*/ 2945848 w 4377256"/>
              <a:gd name="connsiteY6" fmla="*/ 3644760 h 3679728"/>
              <a:gd name="connsiteX7" fmla="*/ 2945848 w 4377256"/>
              <a:gd name="connsiteY7" fmla="*/ 3302690 h 3679728"/>
              <a:gd name="connsiteX8" fmla="*/ 2859401 w 4377256"/>
              <a:gd name="connsiteY8" fmla="*/ 3314778 h 3679728"/>
              <a:gd name="connsiteX9" fmla="*/ 2103987 w 4377256"/>
              <a:gd name="connsiteY9" fmla="*/ 3664831 h 3679728"/>
              <a:gd name="connsiteX10" fmla="*/ 2087596 w 4377256"/>
              <a:gd name="connsiteY10" fmla="*/ 3679728 h 3679728"/>
              <a:gd name="connsiteX11" fmla="*/ 1753827 w 4377256"/>
              <a:gd name="connsiteY11" fmla="*/ 1959145 h 3679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7256" h="3679728">
                <a:moveTo>
                  <a:pt x="0" y="1618927"/>
                </a:moveTo>
                <a:lnTo>
                  <a:pt x="74438" y="1547957"/>
                </a:lnTo>
                <a:cubicBezTo>
                  <a:pt x="832764" y="858723"/>
                  <a:pt x="1823522" y="420702"/>
                  <a:pt x="2915244" y="365362"/>
                </a:cubicBezTo>
                <a:lnTo>
                  <a:pt x="2945848" y="364588"/>
                </a:lnTo>
                <a:lnTo>
                  <a:pt x="2945848" y="0"/>
                </a:lnTo>
                <a:lnTo>
                  <a:pt x="4377256" y="1822380"/>
                </a:lnTo>
                <a:lnTo>
                  <a:pt x="2945848" y="3644760"/>
                </a:lnTo>
                <a:lnTo>
                  <a:pt x="2945848" y="3302690"/>
                </a:lnTo>
                <a:lnTo>
                  <a:pt x="2859401" y="3314778"/>
                </a:lnTo>
                <a:cubicBezTo>
                  <a:pt x="2575771" y="3365441"/>
                  <a:pt x="2317318" y="3488775"/>
                  <a:pt x="2103987" y="3664831"/>
                </a:cubicBezTo>
                <a:lnTo>
                  <a:pt x="2087596" y="3679728"/>
                </a:lnTo>
                <a:lnTo>
                  <a:pt x="1753827" y="1959145"/>
                </a:lnTo>
                <a:close/>
              </a:path>
            </a:pathLst>
          </a:cu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p>
        </p:txBody>
      </p:sp>
      <p:sp>
        <p:nvSpPr>
          <p:cNvPr id="15" name="Freeform 87">
            <a:extLst>
              <a:ext uri="{FF2B5EF4-FFF2-40B4-BE49-F238E27FC236}">
                <a16:creationId xmlns:a16="http://schemas.microsoft.com/office/drawing/2014/main" id="{0D43AF86-30C1-73D5-35D5-4A30CAA90653}"/>
              </a:ext>
            </a:extLst>
          </p:cNvPr>
          <p:cNvSpPr/>
          <p:nvPr/>
        </p:nvSpPr>
        <p:spPr>
          <a:xfrm rot="5400000">
            <a:off x="5001526" y="3811475"/>
            <a:ext cx="1649035" cy="1379821"/>
          </a:xfrm>
          <a:custGeom>
            <a:avLst/>
            <a:gdLst>
              <a:gd name="connsiteX0" fmla="*/ 0 w 4396282"/>
              <a:gd name="connsiteY0" fmla="*/ 1856185 h 3678565"/>
              <a:gd name="connsiteX1" fmla="*/ 1431409 w 4396282"/>
              <a:gd name="connsiteY1" fmla="*/ 33805 h 3678565"/>
              <a:gd name="connsiteX2" fmla="*/ 1431409 w 4396282"/>
              <a:gd name="connsiteY2" fmla="*/ 408406 h 3678565"/>
              <a:gd name="connsiteX3" fmla="*/ 1525710 w 4396282"/>
              <a:gd name="connsiteY3" fmla="*/ 395220 h 3678565"/>
              <a:gd name="connsiteX4" fmla="*/ 2281122 w 4396282"/>
              <a:gd name="connsiteY4" fmla="*/ 45167 h 3678565"/>
              <a:gd name="connsiteX5" fmla="*/ 2330812 w 4396282"/>
              <a:gd name="connsiteY5" fmla="*/ 0 h 3678565"/>
              <a:gd name="connsiteX6" fmla="*/ 2383984 w 4396282"/>
              <a:gd name="connsiteY6" fmla="*/ 53175 h 3678565"/>
              <a:gd name="connsiteX7" fmla="*/ 2601664 w 4396282"/>
              <a:gd name="connsiteY7" fmla="*/ 1864777 h 3678565"/>
              <a:gd name="connsiteX8" fmla="*/ 4396282 w 4396282"/>
              <a:gd name="connsiteY8" fmla="*/ 2080417 h 3678565"/>
              <a:gd name="connsiteX9" fmla="*/ 4310670 w 4396282"/>
              <a:gd name="connsiteY9" fmla="*/ 2162041 h 3678565"/>
              <a:gd name="connsiteX10" fmla="*/ 1469866 w 4396282"/>
              <a:gd name="connsiteY10" fmla="*/ 3344634 h 3678565"/>
              <a:gd name="connsiteX11" fmla="*/ 1431409 w 4396282"/>
              <a:gd name="connsiteY11" fmla="*/ 3345607 h 3678565"/>
              <a:gd name="connsiteX12" fmla="*/ 1431408 w 4396282"/>
              <a:gd name="connsiteY12" fmla="*/ 3678565 h 367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96282" h="3678565">
                <a:moveTo>
                  <a:pt x="0" y="1856185"/>
                </a:moveTo>
                <a:lnTo>
                  <a:pt x="1431409" y="33805"/>
                </a:lnTo>
                <a:lnTo>
                  <a:pt x="1431409" y="408406"/>
                </a:lnTo>
                <a:lnTo>
                  <a:pt x="1525710" y="395220"/>
                </a:lnTo>
                <a:cubicBezTo>
                  <a:pt x="1809339" y="344557"/>
                  <a:pt x="2067792" y="221222"/>
                  <a:pt x="2281122" y="45167"/>
                </a:cubicBezTo>
                <a:lnTo>
                  <a:pt x="2330812" y="0"/>
                </a:lnTo>
                <a:lnTo>
                  <a:pt x="2383984" y="53175"/>
                </a:lnTo>
                <a:lnTo>
                  <a:pt x="2601664" y="1864777"/>
                </a:lnTo>
                <a:lnTo>
                  <a:pt x="4396282" y="2080417"/>
                </a:lnTo>
                <a:lnTo>
                  <a:pt x="4310670" y="2162041"/>
                </a:lnTo>
                <a:cubicBezTo>
                  <a:pt x="3552344" y="2851273"/>
                  <a:pt x="2561586" y="3289294"/>
                  <a:pt x="1469866" y="3344634"/>
                </a:cubicBezTo>
                <a:lnTo>
                  <a:pt x="1431409" y="3345607"/>
                </a:lnTo>
                <a:lnTo>
                  <a:pt x="1431408" y="3678565"/>
                </a:lnTo>
                <a:close/>
              </a:path>
            </a:pathLst>
          </a:cu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p>
        </p:txBody>
      </p:sp>
      <p:sp>
        <p:nvSpPr>
          <p:cNvPr id="16" name="Freeform 84">
            <a:extLst>
              <a:ext uri="{FF2B5EF4-FFF2-40B4-BE49-F238E27FC236}">
                <a16:creationId xmlns:a16="http://schemas.microsoft.com/office/drawing/2014/main" id="{D1329854-A921-9830-E00E-38825CA33BCC}"/>
              </a:ext>
            </a:extLst>
          </p:cNvPr>
          <p:cNvSpPr/>
          <p:nvPr/>
        </p:nvSpPr>
        <p:spPr>
          <a:xfrm rot="5400000">
            <a:off x="7432596" y="4127168"/>
            <a:ext cx="1211241" cy="1304711"/>
          </a:xfrm>
          <a:custGeom>
            <a:avLst/>
            <a:gdLst>
              <a:gd name="connsiteX0" fmla="*/ 0 w 3229136"/>
              <a:gd name="connsiteY0" fmla="*/ 2931954 h 3478324"/>
              <a:gd name="connsiteX1" fmla="*/ 0 w 3229136"/>
              <a:gd name="connsiteY1" fmla="*/ 2906862 h 3478324"/>
              <a:gd name="connsiteX2" fmla="*/ 1135920 w 3229136"/>
              <a:gd name="connsiteY2" fmla="*/ 1460680 h 3478324"/>
              <a:gd name="connsiteX3" fmla="*/ 0 w 3229136"/>
              <a:gd name="connsiteY3" fmla="*/ 14500 h 3478324"/>
              <a:gd name="connsiteX4" fmla="*/ 0 w 3229136"/>
              <a:gd name="connsiteY4" fmla="*/ 0 h 3478324"/>
              <a:gd name="connsiteX5" fmla="*/ 144783 w 3229136"/>
              <a:gd name="connsiteY5" fmla="*/ 3662 h 3478324"/>
              <a:gd name="connsiteX6" fmla="*/ 2985590 w 3229136"/>
              <a:gd name="connsiteY6" fmla="*/ 1186256 h 3478324"/>
              <a:gd name="connsiteX7" fmla="*/ 2991020 w 3229136"/>
              <a:gd name="connsiteY7" fmla="*/ 1191432 h 3478324"/>
              <a:gd name="connsiteX8" fmla="*/ 3229136 w 3229136"/>
              <a:gd name="connsiteY8" fmla="*/ 953316 h 3478324"/>
              <a:gd name="connsiteX9" fmla="*/ 3090707 w 3229136"/>
              <a:gd name="connsiteY9" fmla="*/ 3339896 h 3478324"/>
              <a:gd name="connsiteX10" fmla="*/ 704127 w 3229136"/>
              <a:gd name="connsiteY10" fmla="*/ 3478324 h 3478324"/>
              <a:gd name="connsiteX11" fmla="*/ 911200 w 3229136"/>
              <a:gd name="connsiteY11" fmla="*/ 3271251 h 3478324"/>
              <a:gd name="connsiteX12" fmla="*/ 762599 w 3229136"/>
              <a:gd name="connsiteY12" fmla="*/ 3165602 h 3478324"/>
              <a:gd name="connsiteX13" fmla="*/ 77588 w 3229136"/>
              <a:gd name="connsiteY13" fmla="*/ 2935872 h 3478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29136" h="3478324">
                <a:moveTo>
                  <a:pt x="0" y="2931954"/>
                </a:moveTo>
                <a:lnTo>
                  <a:pt x="0" y="2906862"/>
                </a:lnTo>
                <a:lnTo>
                  <a:pt x="1135920" y="1460680"/>
                </a:lnTo>
                <a:lnTo>
                  <a:pt x="0" y="14500"/>
                </a:lnTo>
                <a:lnTo>
                  <a:pt x="0" y="0"/>
                </a:lnTo>
                <a:lnTo>
                  <a:pt x="144783" y="3662"/>
                </a:lnTo>
                <a:cubicBezTo>
                  <a:pt x="1236506" y="59002"/>
                  <a:pt x="2227264" y="497022"/>
                  <a:pt x="2985590" y="1186256"/>
                </a:cubicBezTo>
                <a:lnTo>
                  <a:pt x="2991020" y="1191432"/>
                </a:lnTo>
                <a:lnTo>
                  <a:pt x="3229136" y="953316"/>
                </a:lnTo>
                <a:lnTo>
                  <a:pt x="3090707" y="3339896"/>
                </a:lnTo>
                <a:lnTo>
                  <a:pt x="704127" y="3478324"/>
                </a:lnTo>
                <a:lnTo>
                  <a:pt x="911200" y="3271251"/>
                </a:lnTo>
                <a:lnTo>
                  <a:pt x="762599" y="3165602"/>
                </a:lnTo>
                <a:cubicBezTo>
                  <a:pt x="559039" y="3041916"/>
                  <a:pt x="326516" y="2961151"/>
                  <a:pt x="77588" y="2935872"/>
                </a:cubicBezTo>
                <a:close/>
              </a:path>
            </a:pathLst>
          </a:cu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p>
        </p:txBody>
      </p:sp>
      <p:sp>
        <p:nvSpPr>
          <p:cNvPr id="17" name="Freeform 85">
            <a:extLst>
              <a:ext uri="{FF2B5EF4-FFF2-40B4-BE49-F238E27FC236}">
                <a16:creationId xmlns:a16="http://schemas.microsoft.com/office/drawing/2014/main" id="{6E109930-01D2-EC41-BD8C-3058A00A64F1}"/>
              </a:ext>
            </a:extLst>
          </p:cNvPr>
          <p:cNvSpPr/>
          <p:nvPr/>
        </p:nvSpPr>
        <p:spPr>
          <a:xfrm rot="5400000">
            <a:off x="6651360" y="4478452"/>
            <a:ext cx="1392021" cy="1633595"/>
          </a:xfrm>
          <a:custGeom>
            <a:avLst/>
            <a:gdLst>
              <a:gd name="connsiteX0" fmla="*/ 0 w 3711088"/>
              <a:gd name="connsiteY0" fmla="*/ 2073120 h 4355119"/>
              <a:gd name="connsiteX1" fmla="*/ 24527 w 3711088"/>
              <a:gd name="connsiteY1" fmla="*/ 2048593 h 4355119"/>
              <a:gd name="connsiteX2" fmla="*/ 1956773 w 3711088"/>
              <a:gd name="connsiteY2" fmla="*/ 1936518 h 4355119"/>
              <a:gd name="connsiteX3" fmla="*/ 2068848 w 3711088"/>
              <a:gd name="connsiteY3" fmla="*/ 4273 h 4355119"/>
              <a:gd name="connsiteX4" fmla="*/ 2073121 w 3711088"/>
              <a:gd name="connsiteY4" fmla="*/ 0 h 4355119"/>
              <a:gd name="connsiteX5" fmla="*/ 2162038 w 3711088"/>
              <a:gd name="connsiteY5" fmla="*/ 93262 h 4355119"/>
              <a:gd name="connsiteX6" fmla="*/ 3344632 w 3711088"/>
              <a:gd name="connsiteY6" fmla="*/ 2934068 h 4355119"/>
              <a:gd name="connsiteX7" fmla="*/ 3345793 w 3711088"/>
              <a:gd name="connsiteY7" fmla="*/ 2979987 h 4355119"/>
              <a:gd name="connsiteX8" fmla="*/ 3711088 w 3711088"/>
              <a:gd name="connsiteY8" fmla="*/ 2979987 h 4355119"/>
              <a:gd name="connsiteX9" fmla="*/ 1883588 w 3711088"/>
              <a:gd name="connsiteY9" fmla="*/ 4355119 h 4355119"/>
              <a:gd name="connsiteX10" fmla="*/ 56088 w 3711088"/>
              <a:gd name="connsiteY10" fmla="*/ 2979987 h 4355119"/>
              <a:gd name="connsiteX11" fmla="*/ 409446 w 3711088"/>
              <a:gd name="connsiteY11" fmla="*/ 2979987 h 4355119"/>
              <a:gd name="connsiteX12" fmla="*/ 395216 w 3711088"/>
              <a:gd name="connsiteY12" fmla="*/ 2878224 h 4355119"/>
              <a:gd name="connsiteX13" fmla="*/ 45163 w 3711088"/>
              <a:gd name="connsiteY13" fmla="*/ 2122811 h 435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11088" h="4355119">
                <a:moveTo>
                  <a:pt x="0" y="2073120"/>
                </a:moveTo>
                <a:lnTo>
                  <a:pt x="24527" y="2048593"/>
                </a:lnTo>
                <a:lnTo>
                  <a:pt x="1956773" y="1936518"/>
                </a:lnTo>
                <a:lnTo>
                  <a:pt x="2068848" y="4273"/>
                </a:lnTo>
                <a:lnTo>
                  <a:pt x="2073121" y="0"/>
                </a:lnTo>
                <a:lnTo>
                  <a:pt x="2162038" y="93262"/>
                </a:lnTo>
                <a:cubicBezTo>
                  <a:pt x="2851271" y="851588"/>
                  <a:pt x="3289292" y="1842346"/>
                  <a:pt x="3344632" y="2934068"/>
                </a:cubicBezTo>
                <a:lnTo>
                  <a:pt x="3345793" y="2979987"/>
                </a:lnTo>
                <a:lnTo>
                  <a:pt x="3711088" y="2979987"/>
                </a:lnTo>
                <a:lnTo>
                  <a:pt x="1883588" y="4355119"/>
                </a:lnTo>
                <a:lnTo>
                  <a:pt x="56088" y="2979987"/>
                </a:lnTo>
                <a:lnTo>
                  <a:pt x="409446" y="2979987"/>
                </a:lnTo>
                <a:lnTo>
                  <a:pt x="395216" y="2878224"/>
                </a:lnTo>
                <a:cubicBezTo>
                  <a:pt x="344553" y="2594595"/>
                  <a:pt x="221219" y="2336141"/>
                  <a:pt x="45163" y="2122811"/>
                </a:cubicBezTo>
                <a:close/>
              </a:path>
            </a:pathLst>
          </a:cu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p>
        </p:txBody>
      </p:sp>
      <p:sp>
        <p:nvSpPr>
          <p:cNvPr id="18" name="Freeform 86">
            <a:extLst>
              <a:ext uri="{FF2B5EF4-FFF2-40B4-BE49-F238E27FC236}">
                <a16:creationId xmlns:a16="http://schemas.microsoft.com/office/drawing/2014/main" id="{98196784-3B91-07E4-A83D-3ADA3EE55F93}"/>
              </a:ext>
            </a:extLst>
          </p:cNvPr>
          <p:cNvSpPr/>
          <p:nvPr/>
        </p:nvSpPr>
        <p:spPr>
          <a:xfrm rot="5400000">
            <a:off x="5673971" y="4587857"/>
            <a:ext cx="1306129" cy="1228508"/>
          </a:xfrm>
          <a:custGeom>
            <a:avLst/>
            <a:gdLst>
              <a:gd name="connsiteX0" fmla="*/ 0 w 3482104"/>
              <a:gd name="connsiteY0" fmla="*/ 697935 h 3275169"/>
              <a:gd name="connsiteX1" fmla="*/ 211856 w 3482104"/>
              <a:gd name="connsiteY1" fmla="*/ 909791 h 3275169"/>
              <a:gd name="connsiteX2" fmla="*/ 316502 w 3482104"/>
              <a:gd name="connsiteY2" fmla="*/ 762601 h 3275169"/>
              <a:gd name="connsiteX3" fmla="*/ 546232 w 3482104"/>
              <a:gd name="connsiteY3" fmla="*/ 77589 h 3275169"/>
              <a:gd name="connsiteX4" fmla="*/ 550150 w 3482104"/>
              <a:gd name="connsiteY4" fmla="*/ 0 h 3275169"/>
              <a:gd name="connsiteX5" fmla="*/ 562240 w 3482104"/>
              <a:gd name="connsiteY5" fmla="*/ 0 h 3275169"/>
              <a:gd name="connsiteX6" fmla="*/ 2017400 w 3482104"/>
              <a:gd name="connsiteY6" fmla="*/ 1094959 h 3275169"/>
              <a:gd name="connsiteX7" fmla="*/ 3472560 w 3482104"/>
              <a:gd name="connsiteY7" fmla="*/ 0 h 3275169"/>
              <a:gd name="connsiteX8" fmla="*/ 3482104 w 3482104"/>
              <a:gd name="connsiteY8" fmla="*/ 0 h 3275169"/>
              <a:gd name="connsiteX9" fmla="*/ 3478443 w 3482104"/>
              <a:gd name="connsiteY9" fmla="*/ 144784 h 3275169"/>
              <a:gd name="connsiteX10" fmla="*/ 2295848 w 3482104"/>
              <a:gd name="connsiteY10" fmla="*/ 2985590 h 3275169"/>
              <a:gd name="connsiteX11" fmla="*/ 2291849 w 3482104"/>
              <a:gd name="connsiteY11" fmla="*/ 2989784 h 3275169"/>
              <a:gd name="connsiteX12" fmla="*/ 2577234 w 3482104"/>
              <a:gd name="connsiteY12" fmla="*/ 3275169 h 3275169"/>
              <a:gd name="connsiteX13" fmla="*/ 276459 w 3482104"/>
              <a:gd name="connsiteY13" fmla="*/ 2998710 h 3275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82104" h="3275169">
                <a:moveTo>
                  <a:pt x="0" y="697935"/>
                </a:moveTo>
                <a:lnTo>
                  <a:pt x="211856" y="909791"/>
                </a:lnTo>
                <a:lnTo>
                  <a:pt x="316502" y="762601"/>
                </a:lnTo>
                <a:cubicBezTo>
                  <a:pt x="440189" y="559041"/>
                  <a:pt x="520953" y="326516"/>
                  <a:pt x="546232" y="77589"/>
                </a:cubicBezTo>
                <a:lnTo>
                  <a:pt x="550150" y="0"/>
                </a:lnTo>
                <a:lnTo>
                  <a:pt x="562240" y="0"/>
                </a:lnTo>
                <a:lnTo>
                  <a:pt x="2017400" y="1094959"/>
                </a:lnTo>
                <a:lnTo>
                  <a:pt x="3472560" y="0"/>
                </a:lnTo>
                <a:lnTo>
                  <a:pt x="3482104" y="0"/>
                </a:lnTo>
                <a:lnTo>
                  <a:pt x="3478443" y="144784"/>
                </a:lnTo>
                <a:cubicBezTo>
                  <a:pt x="3423103" y="1236506"/>
                  <a:pt x="2985082" y="2227264"/>
                  <a:pt x="2295848" y="2985590"/>
                </a:cubicBezTo>
                <a:lnTo>
                  <a:pt x="2291849" y="2989784"/>
                </a:lnTo>
                <a:lnTo>
                  <a:pt x="2577234" y="3275169"/>
                </a:lnTo>
                <a:lnTo>
                  <a:pt x="276459" y="2998710"/>
                </a:lnTo>
                <a:close/>
              </a:path>
            </a:pathLst>
          </a:custGeom>
          <a:solidFill>
            <a:srgbClr val="9DC5C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p>
        </p:txBody>
      </p:sp>
      <p:sp>
        <p:nvSpPr>
          <p:cNvPr id="19" name="TextBox 19">
            <a:extLst>
              <a:ext uri="{FF2B5EF4-FFF2-40B4-BE49-F238E27FC236}">
                <a16:creationId xmlns:a16="http://schemas.microsoft.com/office/drawing/2014/main" id="{7341F54F-56C5-59CF-84BE-8797E03AC253}"/>
              </a:ext>
            </a:extLst>
          </p:cNvPr>
          <p:cNvSpPr txBox="1"/>
          <p:nvPr/>
        </p:nvSpPr>
        <p:spPr>
          <a:xfrm>
            <a:off x="6141341" y="2981027"/>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07</a:t>
            </a:r>
          </a:p>
        </p:txBody>
      </p:sp>
      <p:sp>
        <p:nvSpPr>
          <p:cNvPr id="20" name="TextBox 20">
            <a:extLst>
              <a:ext uri="{FF2B5EF4-FFF2-40B4-BE49-F238E27FC236}">
                <a16:creationId xmlns:a16="http://schemas.microsoft.com/office/drawing/2014/main" id="{E8A0429F-450D-E3FD-5EAA-2C2426C1E367}"/>
              </a:ext>
            </a:extLst>
          </p:cNvPr>
          <p:cNvSpPr txBox="1"/>
          <p:nvPr/>
        </p:nvSpPr>
        <p:spPr>
          <a:xfrm>
            <a:off x="6995321" y="2803017"/>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08</a:t>
            </a:r>
          </a:p>
        </p:txBody>
      </p:sp>
      <p:sp>
        <p:nvSpPr>
          <p:cNvPr id="21" name="TextBox 21">
            <a:extLst>
              <a:ext uri="{FF2B5EF4-FFF2-40B4-BE49-F238E27FC236}">
                <a16:creationId xmlns:a16="http://schemas.microsoft.com/office/drawing/2014/main" id="{7FF2368F-A502-0B3B-C384-A71B11AA1276}"/>
              </a:ext>
            </a:extLst>
          </p:cNvPr>
          <p:cNvSpPr txBox="1"/>
          <p:nvPr/>
        </p:nvSpPr>
        <p:spPr>
          <a:xfrm>
            <a:off x="7728472" y="3269643"/>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01</a:t>
            </a:r>
          </a:p>
        </p:txBody>
      </p:sp>
      <p:sp>
        <p:nvSpPr>
          <p:cNvPr id="22" name="TextBox 22">
            <a:extLst>
              <a:ext uri="{FF2B5EF4-FFF2-40B4-BE49-F238E27FC236}">
                <a16:creationId xmlns:a16="http://schemas.microsoft.com/office/drawing/2014/main" id="{E6071870-1331-F73D-E42A-BCAC753E07F0}"/>
              </a:ext>
            </a:extLst>
          </p:cNvPr>
          <p:cNvSpPr txBox="1"/>
          <p:nvPr/>
        </p:nvSpPr>
        <p:spPr>
          <a:xfrm>
            <a:off x="7944543" y="4160292"/>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02</a:t>
            </a:r>
          </a:p>
        </p:txBody>
      </p:sp>
      <p:sp>
        <p:nvSpPr>
          <p:cNvPr id="23" name="TextBox 23">
            <a:extLst>
              <a:ext uri="{FF2B5EF4-FFF2-40B4-BE49-F238E27FC236}">
                <a16:creationId xmlns:a16="http://schemas.microsoft.com/office/drawing/2014/main" id="{8B88E01E-C82E-A0F5-FB08-19002EF2400B}"/>
              </a:ext>
            </a:extLst>
          </p:cNvPr>
          <p:cNvSpPr txBox="1"/>
          <p:nvPr/>
        </p:nvSpPr>
        <p:spPr>
          <a:xfrm>
            <a:off x="7442757" y="4978021"/>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03</a:t>
            </a:r>
          </a:p>
        </p:txBody>
      </p:sp>
      <p:sp>
        <p:nvSpPr>
          <p:cNvPr id="24" name="TextBox 24">
            <a:extLst>
              <a:ext uri="{FF2B5EF4-FFF2-40B4-BE49-F238E27FC236}">
                <a16:creationId xmlns:a16="http://schemas.microsoft.com/office/drawing/2014/main" id="{65CAEE2B-CAE2-7221-547C-6A79ECFC9026}"/>
              </a:ext>
            </a:extLst>
          </p:cNvPr>
          <p:cNvSpPr txBox="1"/>
          <p:nvPr/>
        </p:nvSpPr>
        <p:spPr>
          <a:xfrm>
            <a:off x="6584334" y="5132644"/>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04</a:t>
            </a:r>
          </a:p>
        </p:txBody>
      </p:sp>
      <p:sp>
        <p:nvSpPr>
          <p:cNvPr id="25" name="TextBox 25">
            <a:extLst>
              <a:ext uri="{FF2B5EF4-FFF2-40B4-BE49-F238E27FC236}">
                <a16:creationId xmlns:a16="http://schemas.microsoft.com/office/drawing/2014/main" id="{020A3343-6DB2-15B8-E935-9209E93DC2A5}"/>
              </a:ext>
            </a:extLst>
          </p:cNvPr>
          <p:cNvSpPr txBox="1"/>
          <p:nvPr/>
        </p:nvSpPr>
        <p:spPr>
          <a:xfrm>
            <a:off x="5802493" y="4677823"/>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05</a:t>
            </a:r>
          </a:p>
        </p:txBody>
      </p:sp>
      <p:sp>
        <p:nvSpPr>
          <p:cNvPr id="26" name="TextBox 27">
            <a:extLst>
              <a:ext uri="{FF2B5EF4-FFF2-40B4-BE49-F238E27FC236}">
                <a16:creationId xmlns:a16="http://schemas.microsoft.com/office/drawing/2014/main" id="{B96AEDA0-44C9-3750-5C0B-49C2ECD58D41}"/>
              </a:ext>
            </a:extLst>
          </p:cNvPr>
          <p:cNvSpPr txBox="1"/>
          <p:nvPr/>
        </p:nvSpPr>
        <p:spPr>
          <a:xfrm>
            <a:off x="5615616" y="3774950"/>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06</a:t>
            </a:r>
          </a:p>
        </p:txBody>
      </p:sp>
      <p:sp>
        <p:nvSpPr>
          <p:cNvPr id="27" name="TextBox 44">
            <a:extLst>
              <a:ext uri="{FF2B5EF4-FFF2-40B4-BE49-F238E27FC236}">
                <a16:creationId xmlns:a16="http://schemas.microsoft.com/office/drawing/2014/main" id="{FC2FD4FD-C969-DEBB-3DAA-88096CCC483F}"/>
              </a:ext>
            </a:extLst>
          </p:cNvPr>
          <p:cNvSpPr txBox="1"/>
          <p:nvPr/>
        </p:nvSpPr>
        <p:spPr>
          <a:xfrm>
            <a:off x="3683086" y="4135769"/>
            <a:ext cx="1336071" cy="400110"/>
          </a:xfrm>
          <a:prstGeom prst="rect">
            <a:avLst/>
          </a:prstGeom>
          <a:noFill/>
        </p:spPr>
        <p:txBody>
          <a:bodyPr wrap="none" rtlCol="0" anchor="b" anchorCtr="0">
            <a:spAutoFit/>
          </a:bodyPr>
          <a:lstStyle/>
          <a:p>
            <a:pPr algn="r"/>
            <a:r>
              <a:rPr lang="en-GB" sz="2000" b="1" dirty="0">
                <a:solidFill>
                  <a:srgbClr val="C3A7C5"/>
                </a:solidFill>
                <a:ea typeface="League Spartan" charset="0"/>
                <a:cs typeface="Poppins" pitchFamily="2" charset="77"/>
              </a:rPr>
              <a:t>Employees</a:t>
            </a:r>
          </a:p>
        </p:txBody>
      </p:sp>
      <p:sp>
        <p:nvSpPr>
          <p:cNvPr id="28" name="Subtitle 2">
            <a:extLst>
              <a:ext uri="{FF2B5EF4-FFF2-40B4-BE49-F238E27FC236}">
                <a16:creationId xmlns:a16="http://schemas.microsoft.com/office/drawing/2014/main" id="{F6F8E2ED-5D38-20D7-0ED3-FB320190EB9C}"/>
              </a:ext>
            </a:extLst>
          </p:cNvPr>
          <p:cNvSpPr txBox="1">
            <a:spLocks/>
          </p:cNvSpPr>
          <p:nvPr/>
        </p:nvSpPr>
        <p:spPr>
          <a:xfrm>
            <a:off x="2097399" y="4549593"/>
            <a:ext cx="2788384" cy="373765"/>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313"/>
              </a:lnSpc>
            </a:pPr>
            <a:r>
              <a:rPr lang="en-GB" sz="1400" dirty="0">
                <a:solidFill>
                  <a:srgbClr val="595A59"/>
                </a:solidFill>
                <a:latin typeface="+mn-lt"/>
                <a:ea typeface="Lato Light" panose="020F0502020204030203" pitchFamily="34" charset="0"/>
                <a:cs typeface="Mukta ExtraLight" panose="020B0000000000000000" pitchFamily="34" charset="77"/>
              </a:rPr>
              <a:t>Fluctuation / Sick leave / </a:t>
            </a:r>
            <a:br>
              <a:rPr lang="en-GB" sz="1400" dirty="0">
                <a:solidFill>
                  <a:srgbClr val="595A59"/>
                </a:solidFill>
                <a:latin typeface="+mn-lt"/>
                <a:ea typeface="Lato Light" panose="020F0502020204030203" pitchFamily="34" charset="0"/>
                <a:cs typeface="Mukta ExtraLight" panose="020B0000000000000000" pitchFamily="34" charset="77"/>
              </a:rPr>
            </a:br>
            <a:r>
              <a:rPr lang="en-GB" sz="1400" dirty="0">
                <a:solidFill>
                  <a:srgbClr val="595A59"/>
                </a:solidFill>
                <a:latin typeface="+mn-lt"/>
                <a:ea typeface="Lato Light" panose="020F0502020204030203" pitchFamily="34" charset="0"/>
                <a:cs typeface="Mukta ExtraLight" panose="020B0000000000000000" pitchFamily="34" charset="77"/>
              </a:rPr>
              <a:t>Age structure </a:t>
            </a:r>
          </a:p>
        </p:txBody>
      </p:sp>
      <p:sp>
        <p:nvSpPr>
          <p:cNvPr id="29" name="TextBox 46">
            <a:extLst>
              <a:ext uri="{FF2B5EF4-FFF2-40B4-BE49-F238E27FC236}">
                <a16:creationId xmlns:a16="http://schemas.microsoft.com/office/drawing/2014/main" id="{474D88D2-1BFE-40BD-D74A-8B38F6E696D8}"/>
              </a:ext>
            </a:extLst>
          </p:cNvPr>
          <p:cNvSpPr txBox="1"/>
          <p:nvPr/>
        </p:nvSpPr>
        <p:spPr>
          <a:xfrm>
            <a:off x="3781592" y="2677845"/>
            <a:ext cx="1285929" cy="400110"/>
          </a:xfrm>
          <a:prstGeom prst="rect">
            <a:avLst/>
          </a:prstGeom>
          <a:noFill/>
        </p:spPr>
        <p:txBody>
          <a:bodyPr wrap="none" rtlCol="0" anchor="b" anchorCtr="0">
            <a:spAutoFit/>
          </a:bodyPr>
          <a:lstStyle/>
          <a:p>
            <a:pPr algn="r"/>
            <a:r>
              <a:rPr lang="en-GB" sz="2000" b="1" dirty="0">
                <a:solidFill>
                  <a:srgbClr val="F27954"/>
                </a:solidFill>
                <a:ea typeface="League Spartan" charset="0"/>
                <a:cs typeface="Poppins" pitchFamily="2" charset="77"/>
              </a:rPr>
              <a:t>Financials</a:t>
            </a:r>
            <a:r>
              <a:rPr lang="en-GB" sz="2000" b="1" dirty="0">
                <a:solidFill>
                  <a:srgbClr val="7FB3B2"/>
                </a:solidFill>
                <a:ea typeface="League Spartan" charset="0"/>
                <a:cs typeface="Poppins" pitchFamily="2" charset="77"/>
              </a:rPr>
              <a:t> </a:t>
            </a:r>
          </a:p>
        </p:txBody>
      </p:sp>
      <p:sp>
        <p:nvSpPr>
          <p:cNvPr id="30" name="Subtitle 2">
            <a:extLst>
              <a:ext uri="{FF2B5EF4-FFF2-40B4-BE49-F238E27FC236}">
                <a16:creationId xmlns:a16="http://schemas.microsoft.com/office/drawing/2014/main" id="{30FD352E-DF76-7B83-059D-FA464AC7E987}"/>
              </a:ext>
            </a:extLst>
          </p:cNvPr>
          <p:cNvSpPr txBox="1">
            <a:spLocks/>
          </p:cNvSpPr>
          <p:nvPr/>
        </p:nvSpPr>
        <p:spPr>
          <a:xfrm>
            <a:off x="2145763" y="3091669"/>
            <a:ext cx="2788384" cy="87390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313"/>
              </a:lnSpc>
            </a:pPr>
            <a:r>
              <a:rPr lang="en-GB" sz="1400" dirty="0">
                <a:solidFill>
                  <a:srgbClr val="595A59"/>
                </a:solidFill>
                <a:latin typeface="+mn-lt"/>
                <a:ea typeface="Lato Light" panose="020F0502020204030203" pitchFamily="34" charset="0"/>
                <a:cs typeface="Mukta ExtraLight" panose="020B0000000000000000" pitchFamily="34" charset="77"/>
              </a:rPr>
              <a:t>Short-term liquidity planning /</a:t>
            </a:r>
            <a:br>
              <a:rPr lang="en-GB" sz="1400" dirty="0">
                <a:solidFill>
                  <a:srgbClr val="595A59"/>
                </a:solidFill>
                <a:latin typeface="+mn-lt"/>
                <a:ea typeface="Lato Light" panose="020F0502020204030203" pitchFamily="34" charset="0"/>
                <a:cs typeface="Mukta ExtraLight" panose="020B0000000000000000" pitchFamily="34" charset="77"/>
              </a:rPr>
            </a:br>
            <a:r>
              <a:rPr lang="en-GB" sz="1400" dirty="0">
                <a:solidFill>
                  <a:srgbClr val="595A59"/>
                </a:solidFill>
                <a:latin typeface="+mn-lt"/>
                <a:ea typeface="Lato Light" panose="020F0502020204030203" pitchFamily="34" charset="0"/>
                <a:cs typeface="Mukta ExtraLight" panose="020B0000000000000000" pitchFamily="34" charset="77"/>
              </a:rPr>
              <a:t> 3 Year Planning / </a:t>
            </a:r>
            <a:br>
              <a:rPr lang="en-GB" sz="1400" dirty="0">
                <a:solidFill>
                  <a:srgbClr val="595A59"/>
                </a:solidFill>
                <a:latin typeface="+mn-lt"/>
                <a:ea typeface="Lato Light" panose="020F0502020204030203" pitchFamily="34" charset="0"/>
                <a:cs typeface="Mukta ExtraLight" panose="020B0000000000000000" pitchFamily="34" charset="77"/>
              </a:rPr>
            </a:br>
            <a:r>
              <a:rPr lang="en-GB" sz="1400" dirty="0">
                <a:solidFill>
                  <a:srgbClr val="595A59"/>
                </a:solidFill>
                <a:latin typeface="+mn-lt"/>
                <a:ea typeface="Lato Light" panose="020F0502020204030203" pitchFamily="34" charset="0"/>
                <a:cs typeface="Mukta ExtraLight" panose="020B0000000000000000" pitchFamily="34" charset="77"/>
              </a:rPr>
              <a:t>1 Year Forecast / </a:t>
            </a:r>
            <a:br>
              <a:rPr lang="en-GB" sz="1400" dirty="0">
                <a:solidFill>
                  <a:srgbClr val="595A59"/>
                </a:solidFill>
                <a:latin typeface="+mn-lt"/>
                <a:ea typeface="Lato Light" panose="020F0502020204030203" pitchFamily="34" charset="0"/>
                <a:cs typeface="Mukta ExtraLight" panose="020B0000000000000000" pitchFamily="34" charset="77"/>
              </a:rPr>
            </a:br>
            <a:r>
              <a:rPr lang="en-GB" sz="1400" dirty="0">
                <a:solidFill>
                  <a:srgbClr val="595A59"/>
                </a:solidFill>
                <a:latin typeface="+mn-lt"/>
                <a:ea typeface="Lato Light" panose="020F0502020204030203" pitchFamily="34" charset="0"/>
                <a:cs typeface="Mukta ExtraLight" panose="020B0000000000000000" pitchFamily="34" charset="77"/>
              </a:rPr>
              <a:t>Accounts receivable /</a:t>
            </a:r>
            <a:br>
              <a:rPr lang="en-GB" sz="1400" dirty="0">
                <a:solidFill>
                  <a:srgbClr val="595A59"/>
                </a:solidFill>
                <a:latin typeface="+mn-lt"/>
                <a:ea typeface="Lato Light" panose="020F0502020204030203" pitchFamily="34" charset="0"/>
                <a:cs typeface="Mukta ExtraLight" panose="020B0000000000000000" pitchFamily="34" charset="77"/>
              </a:rPr>
            </a:br>
            <a:r>
              <a:rPr lang="en-GB" sz="1400" dirty="0">
                <a:solidFill>
                  <a:srgbClr val="595A59"/>
                </a:solidFill>
                <a:latin typeface="+mn-lt"/>
                <a:ea typeface="Lato Light" panose="020F0502020204030203" pitchFamily="34" charset="0"/>
                <a:cs typeface="Mukta ExtraLight" panose="020B0000000000000000" pitchFamily="34" charset="77"/>
              </a:rPr>
              <a:t>Accounts payable</a:t>
            </a:r>
          </a:p>
        </p:txBody>
      </p:sp>
      <p:sp>
        <p:nvSpPr>
          <p:cNvPr id="31" name="TextBox 40">
            <a:extLst>
              <a:ext uri="{FF2B5EF4-FFF2-40B4-BE49-F238E27FC236}">
                <a16:creationId xmlns:a16="http://schemas.microsoft.com/office/drawing/2014/main" id="{45EE3ED9-564A-066C-B70A-519511B94FCD}"/>
              </a:ext>
            </a:extLst>
          </p:cNvPr>
          <p:cNvSpPr txBox="1"/>
          <p:nvPr/>
        </p:nvSpPr>
        <p:spPr>
          <a:xfrm>
            <a:off x="4535333" y="5343647"/>
            <a:ext cx="1356526" cy="400110"/>
          </a:xfrm>
          <a:prstGeom prst="rect">
            <a:avLst/>
          </a:prstGeom>
          <a:noFill/>
        </p:spPr>
        <p:txBody>
          <a:bodyPr wrap="none" rtlCol="0" anchor="b" anchorCtr="0">
            <a:spAutoFit/>
          </a:bodyPr>
          <a:lstStyle/>
          <a:p>
            <a:pPr algn="r"/>
            <a:r>
              <a:rPr lang="en-GB" sz="2000" b="1" dirty="0">
                <a:solidFill>
                  <a:srgbClr val="9DC5C4"/>
                </a:solidFill>
                <a:ea typeface="League Spartan" charset="0"/>
                <a:cs typeface="Poppins" pitchFamily="2" charset="77"/>
              </a:rPr>
              <a:t>Production</a:t>
            </a:r>
          </a:p>
        </p:txBody>
      </p:sp>
      <p:sp>
        <p:nvSpPr>
          <p:cNvPr id="32" name="Subtitle 2">
            <a:extLst>
              <a:ext uri="{FF2B5EF4-FFF2-40B4-BE49-F238E27FC236}">
                <a16:creationId xmlns:a16="http://schemas.microsoft.com/office/drawing/2014/main" id="{809DE91C-57AC-A4A4-6C5F-29399EC96370}"/>
              </a:ext>
            </a:extLst>
          </p:cNvPr>
          <p:cNvSpPr txBox="1">
            <a:spLocks/>
          </p:cNvSpPr>
          <p:nvPr/>
        </p:nvSpPr>
        <p:spPr>
          <a:xfrm>
            <a:off x="2970101" y="5757470"/>
            <a:ext cx="2788384" cy="87390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313"/>
              </a:lnSpc>
            </a:pPr>
            <a:r>
              <a:rPr lang="en-GB" sz="1400" dirty="0">
                <a:solidFill>
                  <a:srgbClr val="595A59"/>
                </a:solidFill>
                <a:latin typeface="+mn-lt"/>
                <a:ea typeface="Lato Light" panose="020F0502020204030203" pitchFamily="34" charset="0"/>
                <a:cs typeface="Mukta ExtraLight" panose="020B0000000000000000" pitchFamily="34" charset="77"/>
              </a:rPr>
              <a:t>Age structure of machines / investment backlog / Capacity utilization / Energy consumption / scrap / Cost of poor quality /  Maintenance costs</a:t>
            </a:r>
          </a:p>
        </p:txBody>
      </p:sp>
      <p:sp>
        <p:nvSpPr>
          <p:cNvPr id="33" name="TextBox 42">
            <a:extLst>
              <a:ext uri="{FF2B5EF4-FFF2-40B4-BE49-F238E27FC236}">
                <a16:creationId xmlns:a16="http://schemas.microsoft.com/office/drawing/2014/main" id="{F0D04F72-C5C2-BBBC-4285-1631A547C18D}"/>
              </a:ext>
            </a:extLst>
          </p:cNvPr>
          <p:cNvSpPr txBox="1"/>
          <p:nvPr/>
        </p:nvSpPr>
        <p:spPr>
          <a:xfrm>
            <a:off x="4901587" y="1743176"/>
            <a:ext cx="1755610" cy="400110"/>
          </a:xfrm>
          <a:prstGeom prst="rect">
            <a:avLst/>
          </a:prstGeom>
          <a:noFill/>
        </p:spPr>
        <p:txBody>
          <a:bodyPr wrap="none" rtlCol="0" anchor="b" anchorCtr="0">
            <a:spAutoFit/>
          </a:bodyPr>
          <a:lstStyle/>
          <a:p>
            <a:pPr algn="r"/>
            <a:r>
              <a:rPr lang="en-GB" sz="2000" b="1" dirty="0">
                <a:solidFill>
                  <a:srgbClr val="79527B"/>
                </a:solidFill>
                <a:ea typeface="League Spartan" charset="0"/>
                <a:cs typeface="Poppins" pitchFamily="2" charset="77"/>
              </a:rPr>
              <a:t>Capital Market</a:t>
            </a:r>
          </a:p>
        </p:txBody>
      </p:sp>
      <p:sp>
        <p:nvSpPr>
          <p:cNvPr id="34" name="Subtitle 2">
            <a:extLst>
              <a:ext uri="{FF2B5EF4-FFF2-40B4-BE49-F238E27FC236}">
                <a16:creationId xmlns:a16="http://schemas.microsoft.com/office/drawing/2014/main" id="{A610DDB3-0E38-1F5B-A5D5-02F1F0AA1701}"/>
              </a:ext>
            </a:extLst>
          </p:cNvPr>
          <p:cNvSpPr txBox="1">
            <a:spLocks/>
          </p:cNvSpPr>
          <p:nvPr/>
        </p:nvSpPr>
        <p:spPr>
          <a:xfrm>
            <a:off x="3735439" y="2157000"/>
            <a:ext cx="2788384" cy="20705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313"/>
              </a:lnSpc>
            </a:pPr>
            <a:r>
              <a:rPr lang="en-GB" sz="1400" dirty="0">
                <a:solidFill>
                  <a:srgbClr val="595A59"/>
                </a:solidFill>
                <a:latin typeface="+mn-lt"/>
                <a:ea typeface="Lato Light" panose="020F0502020204030203" pitchFamily="34" charset="0"/>
                <a:cs typeface="Mukta ExtraLight" panose="020B0000000000000000" pitchFamily="34" charset="77"/>
              </a:rPr>
              <a:t>Interest, exchange rates</a:t>
            </a:r>
          </a:p>
        </p:txBody>
      </p:sp>
      <p:sp>
        <p:nvSpPr>
          <p:cNvPr id="35" name="TextBox 48">
            <a:extLst>
              <a:ext uri="{FF2B5EF4-FFF2-40B4-BE49-F238E27FC236}">
                <a16:creationId xmlns:a16="http://schemas.microsoft.com/office/drawing/2014/main" id="{FAA4F6F8-774F-C75F-F519-57DA08B54E57}"/>
              </a:ext>
            </a:extLst>
          </p:cNvPr>
          <p:cNvSpPr txBox="1"/>
          <p:nvPr/>
        </p:nvSpPr>
        <p:spPr>
          <a:xfrm>
            <a:off x="7953346" y="5463497"/>
            <a:ext cx="1572482" cy="400110"/>
          </a:xfrm>
          <a:prstGeom prst="rect">
            <a:avLst/>
          </a:prstGeom>
          <a:noFill/>
        </p:spPr>
        <p:txBody>
          <a:bodyPr wrap="none" rtlCol="0" anchor="b" anchorCtr="0">
            <a:spAutoFit/>
          </a:bodyPr>
          <a:lstStyle/>
          <a:p>
            <a:r>
              <a:rPr lang="en-GB" sz="2000" b="1" dirty="0">
                <a:solidFill>
                  <a:srgbClr val="7FB3B2"/>
                </a:solidFill>
                <a:ea typeface="League Spartan" charset="0"/>
                <a:cs typeface="Poppins" pitchFamily="2" charset="77"/>
              </a:rPr>
              <a:t>Procurement</a:t>
            </a:r>
          </a:p>
        </p:txBody>
      </p:sp>
      <p:sp>
        <p:nvSpPr>
          <p:cNvPr id="36" name="Subtitle 2">
            <a:extLst>
              <a:ext uri="{FF2B5EF4-FFF2-40B4-BE49-F238E27FC236}">
                <a16:creationId xmlns:a16="http://schemas.microsoft.com/office/drawing/2014/main" id="{B9FDBC07-88AD-7C41-426A-D2535035E878}"/>
              </a:ext>
            </a:extLst>
          </p:cNvPr>
          <p:cNvSpPr txBox="1">
            <a:spLocks/>
          </p:cNvSpPr>
          <p:nvPr/>
        </p:nvSpPr>
        <p:spPr>
          <a:xfrm>
            <a:off x="8037205" y="5869041"/>
            <a:ext cx="3170929" cy="373765"/>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GB" sz="1400" dirty="0">
                <a:solidFill>
                  <a:srgbClr val="595A59"/>
                </a:solidFill>
                <a:latin typeface="+mn-lt"/>
                <a:ea typeface="Lato Light" panose="020F0502020204030203" pitchFamily="34" charset="0"/>
                <a:cs typeface="Mukta ExtraLight" panose="020B0000000000000000" pitchFamily="34" charset="77"/>
              </a:rPr>
              <a:t>Raw material prices / Stocks / Quality and adherence to delivery dates of suppliers</a:t>
            </a:r>
          </a:p>
        </p:txBody>
      </p:sp>
      <p:sp>
        <p:nvSpPr>
          <p:cNvPr id="37" name="TextBox 50">
            <a:extLst>
              <a:ext uri="{FF2B5EF4-FFF2-40B4-BE49-F238E27FC236}">
                <a16:creationId xmlns:a16="http://schemas.microsoft.com/office/drawing/2014/main" id="{DCD86A67-B61C-BE6E-BEBA-E098302BCEE2}"/>
              </a:ext>
            </a:extLst>
          </p:cNvPr>
          <p:cNvSpPr txBox="1"/>
          <p:nvPr/>
        </p:nvSpPr>
        <p:spPr>
          <a:xfrm>
            <a:off x="7953346" y="1754689"/>
            <a:ext cx="3725315" cy="400110"/>
          </a:xfrm>
          <a:prstGeom prst="rect">
            <a:avLst/>
          </a:prstGeom>
          <a:noFill/>
        </p:spPr>
        <p:txBody>
          <a:bodyPr wrap="none" rtlCol="0" anchor="b" anchorCtr="0">
            <a:spAutoFit/>
          </a:bodyPr>
          <a:lstStyle/>
          <a:p>
            <a:r>
              <a:rPr lang="en-GB" sz="2000" b="1" dirty="0">
                <a:solidFill>
                  <a:srgbClr val="C3A7C5"/>
                </a:solidFill>
                <a:ea typeface="League Spartan" charset="0"/>
                <a:cs typeface="Poppins" pitchFamily="2" charset="77"/>
              </a:rPr>
              <a:t>Cyclical/Structural Developments</a:t>
            </a:r>
          </a:p>
        </p:txBody>
      </p:sp>
      <p:sp>
        <p:nvSpPr>
          <p:cNvPr id="38" name="Subtitle 2">
            <a:extLst>
              <a:ext uri="{FF2B5EF4-FFF2-40B4-BE49-F238E27FC236}">
                <a16:creationId xmlns:a16="http://schemas.microsoft.com/office/drawing/2014/main" id="{C0BE768C-1747-8CAE-924B-1845C626BF14}"/>
              </a:ext>
            </a:extLst>
          </p:cNvPr>
          <p:cNvSpPr txBox="1">
            <a:spLocks/>
          </p:cNvSpPr>
          <p:nvPr/>
        </p:nvSpPr>
        <p:spPr>
          <a:xfrm>
            <a:off x="8037205" y="2160234"/>
            <a:ext cx="2986935" cy="4168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GB" sz="1400" dirty="0">
                <a:solidFill>
                  <a:srgbClr val="595A59"/>
                </a:solidFill>
                <a:latin typeface="+mn-lt"/>
                <a:ea typeface="Lato Light" panose="020F0502020204030203" pitchFamily="34" charset="0"/>
                <a:cs typeface="Mukta ExtraLight" panose="020B0000000000000000" pitchFamily="34" charset="77"/>
              </a:rPr>
              <a:t>Orders received / Business climate /</a:t>
            </a:r>
          </a:p>
          <a:p>
            <a:pPr algn="l">
              <a:lnSpc>
                <a:spcPts val="1313"/>
              </a:lnSpc>
            </a:pPr>
            <a:r>
              <a:rPr lang="en-GB" sz="1400" dirty="0">
                <a:solidFill>
                  <a:srgbClr val="595A59"/>
                </a:solidFill>
                <a:latin typeface="+mn-lt"/>
                <a:ea typeface="Lato Light" panose="020F0502020204030203" pitchFamily="34" charset="0"/>
                <a:cs typeface="Mukta ExtraLight" panose="020B0000000000000000" pitchFamily="34" charset="77"/>
              </a:rPr>
              <a:t>Consumer sentiment</a:t>
            </a:r>
          </a:p>
        </p:txBody>
      </p:sp>
      <p:sp>
        <p:nvSpPr>
          <p:cNvPr id="39" name="TextBox 52">
            <a:extLst>
              <a:ext uri="{FF2B5EF4-FFF2-40B4-BE49-F238E27FC236}">
                <a16:creationId xmlns:a16="http://schemas.microsoft.com/office/drawing/2014/main" id="{1C4836CD-752A-7E8A-DEDD-778B59404D59}"/>
              </a:ext>
            </a:extLst>
          </p:cNvPr>
          <p:cNvSpPr txBox="1"/>
          <p:nvPr/>
        </p:nvSpPr>
        <p:spPr>
          <a:xfrm>
            <a:off x="9029238" y="4158028"/>
            <a:ext cx="728084" cy="400110"/>
          </a:xfrm>
          <a:prstGeom prst="rect">
            <a:avLst/>
          </a:prstGeom>
          <a:noFill/>
        </p:spPr>
        <p:txBody>
          <a:bodyPr wrap="none" rtlCol="0" anchor="b" anchorCtr="0">
            <a:spAutoFit/>
          </a:bodyPr>
          <a:lstStyle/>
          <a:p>
            <a:r>
              <a:rPr lang="en-GB" sz="2000" b="1" dirty="0">
                <a:solidFill>
                  <a:srgbClr val="9ED4D3"/>
                </a:solidFill>
                <a:ea typeface="League Spartan" charset="0"/>
                <a:cs typeface="Poppins" pitchFamily="2" charset="77"/>
              </a:rPr>
              <a:t>Sales</a:t>
            </a:r>
          </a:p>
        </p:txBody>
      </p:sp>
      <p:sp>
        <p:nvSpPr>
          <p:cNvPr id="40" name="Subtitle 2">
            <a:extLst>
              <a:ext uri="{FF2B5EF4-FFF2-40B4-BE49-F238E27FC236}">
                <a16:creationId xmlns:a16="http://schemas.microsoft.com/office/drawing/2014/main" id="{A08726FC-7677-EE5D-AF71-E58A3C3A0757}"/>
              </a:ext>
            </a:extLst>
          </p:cNvPr>
          <p:cNvSpPr txBox="1">
            <a:spLocks/>
          </p:cNvSpPr>
          <p:nvPr/>
        </p:nvSpPr>
        <p:spPr>
          <a:xfrm>
            <a:off x="9113097" y="4563573"/>
            <a:ext cx="2986935" cy="1040614"/>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GB" sz="1400" dirty="0">
                <a:solidFill>
                  <a:srgbClr val="595A59"/>
                </a:solidFill>
                <a:latin typeface="+mn-lt"/>
                <a:ea typeface="Lato Light" panose="020F0502020204030203" pitchFamily="34" charset="0"/>
                <a:cs typeface="Mukta ExtraLight" panose="020B0000000000000000" pitchFamily="34" charset="77"/>
              </a:rPr>
              <a:t>Number of enquiries per period / Development of orders in your main industry (which will later affect your orders) / Revenues / Prices / Price and product strategy of your competitors / Lost orders</a:t>
            </a:r>
          </a:p>
        </p:txBody>
      </p:sp>
      <p:sp>
        <p:nvSpPr>
          <p:cNvPr id="41" name="TextBox 54">
            <a:extLst>
              <a:ext uri="{FF2B5EF4-FFF2-40B4-BE49-F238E27FC236}">
                <a16:creationId xmlns:a16="http://schemas.microsoft.com/office/drawing/2014/main" id="{EB65922C-F394-5A74-BEDE-CCE9BF66FE16}"/>
              </a:ext>
            </a:extLst>
          </p:cNvPr>
          <p:cNvSpPr txBox="1"/>
          <p:nvPr/>
        </p:nvSpPr>
        <p:spPr>
          <a:xfrm>
            <a:off x="8874590" y="2686438"/>
            <a:ext cx="2097305" cy="400110"/>
          </a:xfrm>
          <a:prstGeom prst="rect">
            <a:avLst/>
          </a:prstGeom>
          <a:noFill/>
        </p:spPr>
        <p:txBody>
          <a:bodyPr wrap="none" rtlCol="0" anchor="b" anchorCtr="0">
            <a:spAutoFit/>
          </a:bodyPr>
          <a:lstStyle/>
          <a:p>
            <a:r>
              <a:rPr lang="en-GB" sz="2000" b="1" dirty="0">
                <a:solidFill>
                  <a:srgbClr val="79527B"/>
                </a:solidFill>
                <a:ea typeface="League Spartan" charset="0"/>
                <a:cs typeface="Poppins" pitchFamily="2" charset="77"/>
              </a:rPr>
              <a:t>Technology / R&amp;D</a:t>
            </a:r>
          </a:p>
        </p:txBody>
      </p:sp>
      <p:sp>
        <p:nvSpPr>
          <p:cNvPr id="42" name="Subtitle 2">
            <a:extLst>
              <a:ext uri="{FF2B5EF4-FFF2-40B4-BE49-F238E27FC236}">
                <a16:creationId xmlns:a16="http://schemas.microsoft.com/office/drawing/2014/main" id="{509445C1-4172-F1AC-46AF-8A86B662A293}"/>
              </a:ext>
            </a:extLst>
          </p:cNvPr>
          <p:cNvSpPr txBox="1">
            <a:spLocks/>
          </p:cNvSpPr>
          <p:nvPr/>
        </p:nvSpPr>
        <p:spPr>
          <a:xfrm>
            <a:off x="8958449" y="3091983"/>
            <a:ext cx="2986935" cy="87390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GB" sz="1400" dirty="0">
                <a:solidFill>
                  <a:srgbClr val="595A59"/>
                </a:solidFill>
                <a:latin typeface="+mn-lt"/>
                <a:ea typeface="Lato Light" panose="020F0502020204030203" pitchFamily="34" charset="0"/>
                <a:cs typeface="Mukta ExtraLight" panose="020B0000000000000000" pitchFamily="34" charset="77"/>
              </a:rPr>
              <a:t>New process + technologies / Consumer behaviour / Number of current development projects / Number of own patents/ Licenses granted / Research and development costs</a:t>
            </a:r>
          </a:p>
        </p:txBody>
      </p:sp>
      <p:sp>
        <p:nvSpPr>
          <p:cNvPr id="43" name="Subtitle 2">
            <a:extLst>
              <a:ext uri="{FF2B5EF4-FFF2-40B4-BE49-F238E27FC236}">
                <a16:creationId xmlns:a16="http://schemas.microsoft.com/office/drawing/2014/main" id="{C085D4E7-825C-A4B8-54CF-B51B02967CC0}"/>
              </a:ext>
            </a:extLst>
          </p:cNvPr>
          <p:cNvSpPr txBox="1">
            <a:spLocks/>
          </p:cNvSpPr>
          <p:nvPr/>
        </p:nvSpPr>
        <p:spPr>
          <a:xfrm>
            <a:off x="230512" y="1894707"/>
            <a:ext cx="2314735" cy="3960361"/>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600"/>
              </a:spcBef>
            </a:pPr>
            <a:r>
              <a:rPr lang="en-US" sz="1800" dirty="0">
                <a:solidFill>
                  <a:srgbClr val="44546A"/>
                </a:solidFill>
                <a:latin typeface="+mn-lt"/>
                <a:ea typeface="Open Sans Light" panose="020B0306030504020204" pitchFamily="34" charset="0"/>
                <a:cs typeface="Open Sans Light" panose="020B0306030504020204" pitchFamily="34" charset="0"/>
              </a:rPr>
              <a:t>By defining relevant observation areas and selecting suitable early detection indicators, changes in the market and in the company can be systematically </a:t>
            </a:r>
            <a:r>
              <a:rPr lang="en-US" sz="1800" dirty="0" err="1">
                <a:solidFill>
                  <a:srgbClr val="44546A"/>
                </a:solidFill>
                <a:latin typeface="+mn-lt"/>
                <a:ea typeface="Open Sans Light" panose="020B0306030504020204" pitchFamily="34" charset="0"/>
                <a:cs typeface="Open Sans Light" panose="020B0306030504020204" pitchFamily="34" charset="0"/>
              </a:rPr>
              <a:t>recognised</a:t>
            </a:r>
            <a:r>
              <a:rPr lang="en-US" sz="1800" dirty="0">
                <a:solidFill>
                  <a:srgbClr val="44546A"/>
                </a:solidFill>
                <a:latin typeface="+mn-lt"/>
                <a:ea typeface="Open Sans Light" panose="020B0306030504020204" pitchFamily="34" charset="0"/>
                <a:cs typeface="Open Sans Light" panose="020B0306030504020204" pitchFamily="34" charset="0"/>
              </a:rPr>
              <a:t> and observed. If there is a significant change in an indicator, a signal is given to discuss and, if necessary, initiate measures.</a:t>
            </a:r>
          </a:p>
        </p:txBody>
      </p:sp>
    </p:spTree>
    <p:extLst>
      <p:ext uri="{BB962C8B-B14F-4D97-AF65-F5344CB8AC3E}">
        <p14:creationId xmlns:p14="http://schemas.microsoft.com/office/powerpoint/2010/main" val="12563718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0F9F3635-E3A4-EE38-2049-DD729061EC2D}"/>
              </a:ext>
            </a:extLst>
          </p:cNvPr>
          <p:cNvSpPr>
            <a:spLocks noGrp="1"/>
          </p:cNvSpPr>
          <p:nvPr>
            <p:ph type="body" sz="quarter" idx="18"/>
          </p:nvPr>
        </p:nvSpPr>
        <p:spPr/>
        <p:txBody>
          <a:bodyPr/>
          <a:lstStyle/>
          <a:p>
            <a:r>
              <a:rPr lang="en-US" dirty="0"/>
              <a:t>Please have a look at the </a:t>
            </a:r>
            <a:r>
              <a:rPr lang="en-US" dirty="0">
                <a:hlinkClick r:id="rId2">
                  <a:extLst>
                    <a:ext uri="{A12FA001-AC4F-418D-AE19-62706E023703}">
                      <ahyp:hlinkClr xmlns:ahyp="http://schemas.microsoft.com/office/drawing/2018/hyperlinkcolor" val="tx"/>
                    </a:ext>
                  </a:extLst>
                </a:hlinkClick>
              </a:rPr>
              <a:t>case study no. 1 </a:t>
            </a:r>
            <a:r>
              <a:rPr lang="en-US" dirty="0"/>
              <a:t>which deals with the use of KPIs as early warning indicators for a small boat rental company. </a:t>
            </a:r>
            <a:endParaRPr lang="de-DE" dirty="0"/>
          </a:p>
        </p:txBody>
      </p:sp>
      <p:sp>
        <p:nvSpPr>
          <p:cNvPr id="5" name="Textplatzhalter 4">
            <a:extLst>
              <a:ext uri="{FF2B5EF4-FFF2-40B4-BE49-F238E27FC236}">
                <a16:creationId xmlns:a16="http://schemas.microsoft.com/office/drawing/2014/main" id="{2398E888-90E8-607B-323E-E27DC325467C}"/>
              </a:ext>
            </a:extLst>
          </p:cNvPr>
          <p:cNvSpPr>
            <a:spLocks noGrp="1"/>
          </p:cNvSpPr>
          <p:nvPr>
            <p:ph type="body" sz="quarter" idx="16"/>
          </p:nvPr>
        </p:nvSpPr>
        <p:spPr>
          <a:xfrm>
            <a:off x="734714" y="642972"/>
            <a:ext cx="5085159" cy="1114039"/>
          </a:xfrm>
        </p:spPr>
        <p:txBody>
          <a:bodyPr>
            <a:normAutofit lnSpcReduction="10000"/>
          </a:bodyPr>
          <a:lstStyle/>
          <a:p>
            <a:r>
              <a:rPr lang="de-DE" sz="2800" dirty="0"/>
              <a:t>KPIs in Practice:</a:t>
            </a:r>
          </a:p>
          <a:p>
            <a:r>
              <a:rPr lang="de-DE" sz="4000" b="1" dirty="0"/>
              <a:t>Case Study</a:t>
            </a:r>
          </a:p>
        </p:txBody>
      </p:sp>
      <p:pic>
        <p:nvPicPr>
          <p:cNvPr id="7" name="Bildplatzhalter 6">
            <a:extLst>
              <a:ext uri="{FF2B5EF4-FFF2-40B4-BE49-F238E27FC236}">
                <a16:creationId xmlns:a16="http://schemas.microsoft.com/office/drawing/2014/main" id="{8E055264-5FE3-BF7D-9030-332FCFEB6C1E}"/>
              </a:ext>
            </a:extLst>
          </p:cNvPr>
          <p:cNvPicPr>
            <a:picLocks noGrp="1" noChangeAspect="1"/>
          </p:cNvPicPr>
          <p:nvPr>
            <p:ph type="pic" sz="quarter" idx="10"/>
          </p:nvPr>
        </p:nvPicPr>
        <p:blipFill rotWithShape="1">
          <a:blip r:embed="rId3"/>
          <a:srcRect t="1106" b="34222"/>
          <a:stretch/>
        </p:blipFill>
        <p:spPr>
          <a:xfrm>
            <a:off x="6392300" y="533411"/>
            <a:ext cx="5564883" cy="5092337"/>
          </a:xfrm>
          <a:prstGeom prst="rect">
            <a:avLst/>
          </a:prstGeom>
          <a:ln>
            <a:solidFill>
              <a:srgbClr val="F27954"/>
            </a:solidFill>
          </a:ln>
        </p:spPr>
      </p:pic>
    </p:spTree>
    <p:extLst>
      <p:ext uri="{BB962C8B-B14F-4D97-AF65-F5344CB8AC3E}">
        <p14:creationId xmlns:p14="http://schemas.microsoft.com/office/powerpoint/2010/main" val="8027911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705BD8B2-5802-533F-BA2E-97161CFF719D}"/>
              </a:ext>
            </a:extLst>
          </p:cNvPr>
          <p:cNvSpPr>
            <a:spLocks noGrp="1"/>
          </p:cNvSpPr>
          <p:nvPr>
            <p:ph type="body" sz="quarter" idx="16"/>
          </p:nvPr>
        </p:nvSpPr>
        <p:spPr>
          <a:xfrm>
            <a:off x="666708" y="752637"/>
            <a:ext cx="4665688" cy="1769181"/>
          </a:xfrm>
        </p:spPr>
        <p:txBody>
          <a:bodyPr>
            <a:normAutofit fontScale="92500" lnSpcReduction="10000"/>
          </a:bodyPr>
          <a:lstStyle/>
          <a:p>
            <a:r>
              <a:rPr lang="de-DE" sz="3900" dirty="0"/>
              <a:t>04</a:t>
            </a:r>
          </a:p>
          <a:p>
            <a:r>
              <a:rPr lang="de-DE" dirty="0"/>
              <a:t>Continuity Management</a:t>
            </a:r>
          </a:p>
        </p:txBody>
      </p:sp>
    </p:spTree>
    <p:extLst>
      <p:ext uri="{BB962C8B-B14F-4D97-AF65-F5344CB8AC3E}">
        <p14:creationId xmlns:p14="http://schemas.microsoft.com/office/powerpoint/2010/main" val="37124010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0C1A7E64-945E-297A-10C4-349514C2210F}"/>
              </a:ext>
            </a:extLst>
          </p:cNvPr>
          <p:cNvSpPr>
            <a:spLocks noGrp="1"/>
          </p:cNvSpPr>
          <p:nvPr>
            <p:ph type="body" sz="quarter" idx="18"/>
          </p:nvPr>
        </p:nvSpPr>
        <p:spPr>
          <a:xfrm>
            <a:off x="1718560" y="2608632"/>
            <a:ext cx="4621842" cy="3898045"/>
          </a:xfrm>
        </p:spPr>
        <p:txBody>
          <a:bodyPr>
            <a:normAutofit/>
          </a:bodyPr>
          <a:lstStyle/>
          <a:p>
            <a:r>
              <a:rPr lang="en-US" sz="2000" dirty="0"/>
              <a:t>Business continuity planning is about putting systems in place for prevention and recovery to counter potential threats to a business. In addition to prevention, the goal is to enable ongoing operations before and during the implementation of disaster recovery.</a:t>
            </a:r>
            <a:br>
              <a:rPr lang="en-US" sz="2000" dirty="0"/>
            </a:br>
            <a:r>
              <a:rPr lang="en-US" sz="2000" dirty="0"/>
              <a:t>Disasters can be external events (such as the Covid 19 pandemic), system failures, human error (e.g. in healthcare) or a significant business crisis.</a:t>
            </a:r>
            <a:br>
              <a:rPr lang="en-US" dirty="0"/>
            </a:br>
            <a:endParaRPr lang="de-DE" dirty="0"/>
          </a:p>
        </p:txBody>
      </p:sp>
      <p:sp>
        <p:nvSpPr>
          <p:cNvPr id="7" name="Textplatzhalter 6">
            <a:extLst>
              <a:ext uri="{FF2B5EF4-FFF2-40B4-BE49-F238E27FC236}">
                <a16:creationId xmlns:a16="http://schemas.microsoft.com/office/drawing/2014/main" id="{C2A2B333-6252-6A46-451A-881E24710649}"/>
              </a:ext>
            </a:extLst>
          </p:cNvPr>
          <p:cNvSpPr>
            <a:spLocks noGrp="1"/>
          </p:cNvSpPr>
          <p:nvPr>
            <p:ph type="body" sz="quarter" idx="16"/>
          </p:nvPr>
        </p:nvSpPr>
        <p:spPr>
          <a:xfrm>
            <a:off x="1718561" y="595510"/>
            <a:ext cx="4807367" cy="1223665"/>
          </a:xfrm>
        </p:spPr>
        <p:txBody>
          <a:bodyPr>
            <a:normAutofit/>
          </a:bodyPr>
          <a:lstStyle/>
          <a:p>
            <a:r>
              <a:rPr lang="de-DE" dirty="0"/>
              <a:t>BUSINESS CONTINUITY MANAGEMENT CYCLE</a:t>
            </a:r>
          </a:p>
        </p:txBody>
      </p:sp>
      <p:sp>
        <p:nvSpPr>
          <p:cNvPr id="10" name="Textfeld 9">
            <a:extLst>
              <a:ext uri="{FF2B5EF4-FFF2-40B4-BE49-F238E27FC236}">
                <a16:creationId xmlns:a16="http://schemas.microsoft.com/office/drawing/2014/main" id="{4ADFF26C-92E7-CA90-5680-BC0344FB39E9}"/>
              </a:ext>
            </a:extLst>
          </p:cNvPr>
          <p:cNvSpPr txBox="1"/>
          <p:nvPr/>
        </p:nvSpPr>
        <p:spPr>
          <a:xfrm>
            <a:off x="1718561" y="1819175"/>
            <a:ext cx="4621841" cy="923330"/>
          </a:xfrm>
          <a:prstGeom prst="rect">
            <a:avLst/>
          </a:prstGeom>
          <a:noFill/>
        </p:spPr>
        <p:txBody>
          <a:bodyPr wrap="square">
            <a:spAutoFit/>
          </a:bodyPr>
          <a:lstStyle/>
          <a:p>
            <a:r>
              <a:rPr lang="de-DE" dirty="0">
                <a:solidFill>
                  <a:schemeClr val="bg1"/>
                </a:solidFill>
              </a:rPr>
              <a:t>Business </a:t>
            </a:r>
            <a:r>
              <a:rPr lang="de-DE" dirty="0" err="1">
                <a:solidFill>
                  <a:schemeClr val="bg1"/>
                </a:solidFill>
              </a:rPr>
              <a:t>continuity</a:t>
            </a:r>
            <a:r>
              <a:rPr lang="de-DE" dirty="0">
                <a:solidFill>
                  <a:schemeClr val="bg1"/>
                </a:solidFill>
              </a:rPr>
              <a:t> </a:t>
            </a:r>
            <a:r>
              <a:rPr lang="de-DE" dirty="0" err="1">
                <a:solidFill>
                  <a:schemeClr val="bg1"/>
                </a:solidFill>
              </a:rPr>
              <a:t>management</a:t>
            </a:r>
            <a:r>
              <a:rPr lang="de-DE" dirty="0">
                <a:solidFill>
                  <a:schemeClr val="bg1"/>
                </a:solidFill>
              </a:rPr>
              <a:t> (BCM) </a:t>
            </a:r>
            <a:r>
              <a:rPr lang="de-DE" dirty="0" err="1">
                <a:solidFill>
                  <a:schemeClr val="bg1"/>
                </a:solidFill>
              </a:rPr>
              <a:t>serves</a:t>
            </a:r>
            <a:r>
              <a:rPr lang="de-DE" dirty="0">
                <a:solidFill>
                  <a:schemeClr val="bg1"/>
                </a:solidFill>
              </a:rPr>
              <a:t> to restore </a:t>
            </a:r>
            <a:r>
              <a:rPr lang="de-DE" dirty="0" err="1">
                <a:solidFill>
                  <a:schemeClr val="bg1"/>
                </a:solidFill>
              </a:rPr>
              <a:t>business</a:t>
            </a:r>
            <a:r>
              <a:rPr lang="de-DE" dirty="0">
                <a:solidFill>
                  <a:schemeClr val="bg1"/>
                </a:solidFill>
              </a:rPr>
              <a:t> </a:t>
            </a:r>
            <a:r>
              <a:rPr lang="de-DE" dirty="0" err="1">
                <a:solidFill>
                  <a:schemeClr val="bg1"/>
                </a:solidFill>
              </a:rPr>
              <a:t>activity</a:t>
            </a:r>
            <a:r>
              <a:rPr lang="de-DE" dirty="0">
                <a:solidFill>
                  <a:schemeClr val="bg1"/>
                </a:solidFill>
              </a:rPr>
              <a:t> in </a:t>
            </a:r>
            <a:r>
              <a:rPr lang="de-DE" dirty="0" err="1">
                <a:solidFill>
                  <a:schemeClr val="bg1"/>
                </a:solidFill>
              </a:rPr>
              <a:t>the</a:t>
            </a:r>
            <a:r>
              <a:rPr lang="de-DE" dirty="0">
                <a:solidFill>
                  <a:schemeClr val="bg1"/>
                </a:solidFill>
              </a:rPr>
              <a:t> </a:t>
            </a:r>
            <a:r>
              <a:rPr lang="de-DE" dirty="0" err="1">
                <a:solidFill>
                  <a:schemeClr val="bg1"/>
                </a:solidFill>
              </a:rPr>
              <a:t>event</a:t>
            </a:r>
            <a:r>
              <a:rPr lang="de-DE" dirty="0">
                <a:solidFill>
                  <a:schemeClr val="bg1"/>
                </a:solidFill>
              </a:rPr>
              <a:t> of a </a:t>
            </a:r>
            <a:r>
              <a:rPr lang="de-DE" dirty="0" err="1">
                <a:solidFill>
                  <a:schemeClr val="bg1"/>
                </a:solidFill>
              </a:rPr>
              <a:t>crisis</a:t>
            </a:r>
            <a:r>
              <a:rPr lang="de-DE" dirty="0">
                <a:solidFill>
                  <a:schemeClr val="bg1"/>
                </a:solidFill>
              </a:rPr>
              <a:t>.</a:t>
            </a:r>
          </a:p>
        </p:txBody>
      </p:sp>
      <p:sp>
        <p:nvSpPr>
          <p:cNvPr id="11" name="Gleichschenkliges Dreieck 10">
            <a:extLst>
              <a:ext uri="{FF2B5EF4-FFF2-40B4-BE49-F238E27FC236}">
                <a16:creationId xmlns:a16="http://schemas.microsoft.com/office/drawing/2014/main" id="{9B7BA867-B302-F054-7A53-BD0D497D1158}"/>
              </a:ext>
            </a:extLst>
          </p:cNvPr>
          <p:cNvSpPr/>
          <p:nvPr/>
        </p:nvSpPr>
        <p:spPr>
          <a:xfrm rot="6744925">
            <a:off x="8593476" y="3536935"/>
            <a:ext cx="547902" cy="160824"/>
          </a:xfrm>
          <a:prstGeom prst="triangle">
            <a:avLst/>
          </a:prstGeom>
          <a:solidFill>
            <a:srgbClr val="966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Gleichschenkliges Dreieck 11">
            <a:extLst>
              <a:ext uri="{FF2B5EF4-FFF2-40B4-BE49-F238E27FC236}">
                <a16:creationId xmlns:a16="http://schemas.microsoft.com/office/drawing/2014/main" id="{F50D5C8E-0C6F-D38A-BD43-09480887B3AB}"/>
              </a:ext>
            </a:extLst>
          </p:cNvPr>
          <p:cNvSpPr/>
          <p:nvPr/>
        </p:nvSpPr>
        <p:spPr>
          <a:xfrm rot="2277494">
            <a:off x="8863287" y="4490213"/>
            <a:ext cx="547902" cy="160824"/>
          </a:xfrm>
          <a:prstGeom prst="triangl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Gleichschenkliges Dreieck 12">
            <a:extLst>
              <a:ext uri="{FF2B5EF4-FFF2-40B4-BE49-F238E27FC236}">
                <a16:creationId xmlns:a16="http://schemas.microsoft.com/office/drawing/2014/main" id="{9DDB7004-611B-A2E5-DD08-941EF7B00AB0}"/>
              </a:ext>
            </a:extLst>
          </p:cNvPr>
          <p:cNvSpPr/>
          <p:nvPr/>
        </p:nvSpPr>
        <p:spPr>
          <a:xfrm rot="19361863">
            <a:off x="9837203" y="4511234"/>
            <a:ext cx="547902" cy="160824"/>
          </a:xfrm>
          <a:prstGeom prst="triangle">
            <a:avLst/>
          </a:pr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Gleichschenkliges Dreieck 13">
            <a:extLst>
              <a:ext uri="{FF2B5EF4-FFF2-40B4-BE49-F238E27FC236}">
                <a16:creationId xmlns:a16="http://schemas.microsoft.com/office/drawing/2014/main" id="{B3798E2E-896B-966E-01CE-B5EC5CA7CF02}"/>
              </a:ext>
            </a:extLst>
          </p:cNvPr>
          <p:cNvSpPr/>
          <p:nvPr/>
        </p:nvSpPr>
        <p:spPr>
          <a:xfrm rot="14949942">
            <a:off x="10128065" y="3566814"/>
            <a:ext cx="547902" cy="160824"/>
          </a:xfrm>
          <a:prstGeom prst="triangl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Gleichschenkliges Dreieck 14">
            <a:extLst>
              <a:ext uri="{FF2B5EF4-FFF2-40B4-BE49-F238E27FC236}">
                <a16:creationId xmlns:a16="http://schemas.microsoft.com/office/drawing/2014/main" id="{DEA4D2C7-4659-8E78-59E8-ACDFD8FFCD33}"/>
              </a:ext>
            </a:extLst>
          </p:cNvPr>
          <p:cNvSpPr/>
          <p:nvPr/>
        </p:nvSpPr>
        <p:spPr>
          <a:xfrm rot="10800000">
            <a:off x="9356367" y="3014315"/>
            <a:ext cx="547902" cy="160824"/>
          </a:xfrm>
          <a:prstGeom prst="triangl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6" name="Gruppieren 15">
            <a:extLst>
              <a:ext uri="{FF2B5EF4-FFF2-40B4-BE49-F238E27FC236}">
                <a16:creationId xmlns:a16="http://schemas.microsoft.com/office/drawing/2014/main" id="{27C9139A-910F-8061-984B-805D97C3F7F3}"/>
              </a:ext>
            </a:extLst>
          </p:cNvPr>
          <p:cNvGrpSpPr/>
          <p:nvPr/>
        </p:nvGrpSpPr>
        <p:grpSpPr>
          <a:xfrm>
            <a:off x="7542837" y="1585045"/>
            <a:ext cx="4175999" cy="4176000"/>
            <a:chOff x="5230592" y="1881035"/>
            <a:chExt cx="4175999" cy="4176000"/>
          </a:xfrm>
        </p:grpSpPr>
        <p:sp>
          <p:nvSpPr>
            <p:cNvPr id="17" name="Freeform 48">
              <a:extLst>
                <a:ext uri="{FF2B5EF4-FFF2-40B4-BE49-F238E27FC236}">
                  <a16:creationId xmlns:a16="http://schemas.microsoft.com/office/drawing/2014/main" id="{5D9331AE-E193-3A9D-B783-B1523FB473D8}"/>
                </a:ext>
              </a:extLst>
            </p:cNvPr>
            <p:cNvSpPr/>
            <p:nvPr/>
          </p:nvSpPr>
          <p:spPr>
            <a:xfrm>
              <a:off x="6412947" y="1881035"/>
              <a:ext cx="1814615" cy="1603190"/>
            </a:xfrm>
            <a:custGeom>
              <a:avLst/>
              <a:gdLst>
                <a:gd name="connsiteX0" fmla="*/ 2167432 w 4342825"/>
                <a:gd name="connsiteY0" fmla="*/ 0 h 3836832"/>
                <a:gd name="connsiteX1" fmla="*/ 4342825 w 4342825"/>
                <a:gd name="connsiteY1" fmla="*/ 2179445 h 3836832"/>
                <a:gd name="connsiteX2" fmla="*/ 3196076 w 4342825"/>
                <a:gd name="connsiteY2" fmla="*/ 3836832 h 3836832"/>
                <a:gd name="connsiteX3" fmla="*/ 3130926 w 4342825"/>
                <a:gd name="connsiteY3" fmla="*/ 3797252 h 3836832"/>
                <a:gd name="connsiteX4" fmla="*/ 2167432 w 4342825"/>
                <a:gd name="connsiteY4" fmla="*/ 3553287 h 3836832"/>
                <a:gd name="connsiteX5" fmla="*/ 1203938 w 4342825"/>
                <a:gd name="connsiteY5" fmla="*/ 3797252 h 3836832"/>
                <a:gd name="connsiteX6" fmla="*/ 1143466 w 4342825"/>
                <a:gd name="connsiteY6" fmla="*/ 3833990 h 3836832"/>
                <a:gd name="connsiteX7" fmla="*/ 0 w 4342825"/>
                <a:gd name="connsiteY7" fmla="*/ 2171469 h 3836832"/>
                <a:gd name="connsiteX8" fmla="*/ 2167432 w 4342825"/>
                <a:gd name="connsiteY8" fmla="*/ 0 h 383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2825" h="3836832">
                  <a:moveTo>
                    <a:pt x="2167432" y="0"/>
                  </a:moveTo>
                  <a:lnTo>
                    <a:pt x="4342825" y="2179445"/>
                  </a:lnTo>
                  <a:lnTo>
                    <a:pt x="3196076" y="3836832"/>
                  </a:lnTo>
                  <a:lnTo>
                    <a:pt x="3130926" y="3797252"/>
                  </a:lnTo>
                  <a:cubicBezTo>
                    <a:pt x="2844515" y="3641665"/>
                    <a:pt x="2516294" y="3553287"/>
                    <a:pt x="2167432" y="3553287"/>
                  </a:cubicBezTo>
                  <a:cubicBezTo>
                    <a:pt x="1818570" y="3553287"/>
                    <a:pt x="1490349" y="3641665"/>
                    <a:pt x="1203938" y="3797252"/>
                  </a:cubicBezTo>
                  <a:lnTo>
                    <a:pt x="1143466" y="3833990"/>
                  </a:lnTo>
                  <a:lnTo>
                    <a:pt x="0" y="2171469"/>
                  </a:lnTo>
                  <a:lnTo>
                    <a:pt x="2167432" y="0"/>
                  </a:lnTo>
                  <a:close/>
                </a:path>
              </a:pathLst>
            </a:cu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18" name="Freeform 45">
              <a:extLst>
                <a:ext uri="{FF2B5EF4-FFF2-40B4-BE49-F238E27FC236}">
                  <a16:creationId xmlns:a16="http://schemas.microsoft.com/office/drawing/2014/main" id="{2410027C-19E4-3E9B-C872-12E8D20DDCDA}"/>
                </a:ext>
              </a:extLst>
            </p:cNvPr>
            <p:cNvSpPr/>
            <p:nvPr/>
          </p:nvSpPr>
          <p:spPr>
            <a:xfrm>
              <a:off x="5230592" y="2843454"/>
              <a:ext cx="1586881" cy="1816774"/>
            </a:xfrm>
            <a:custGeom>
              <a:avLst/>
              <a:gdLst>
                <a:gd name="connsiteX0" fmla="*/ 2665085 w 3797804"/>
                <a:gd name="connsiteY0" fmla="*/ 0 h 4347993"/>
                <a:gd name="connsiteX1" fmla="*/ 3797804 w 3797804"/>
                <a:gd name="connsiteY1" fmla="*/ 1646897 h 4347993"/>
                <a:gd name="connsiteX2" fmla="*/ 3711341 w 3797804"/>
                <a:gd name="connsiteY2" fmla="*/ 1711553 h 4347993"/>
                <a:gd name="connsiteX3" fmla="*/ 2975759 w 3797804"/>
                <a:gd name="connsiteY3" fmla="*/ 3271321 h 4347993"/>
                <a:gd name="connsiteX4" fmla="*/ 3016826 w 3797804"/>
                <a:gd name="connsiteY4" fmla="*/ 3678693 h 4347993"/>
                <a:gd name="connsiteX5" fmla="*/ 3037068 w 3797804"/>
                <a:gd name="connsiteY5" fmla="*/ 3757418 h 4347993"/>
                <a:gd name="connsiteX6" fmla="*/ 1292243 w 3797804"/>
                <a:gd name="connsiteY6" fmla="*/ 4347993 h 4347993"/>
                <a:gd name="connsiteX7" fmla="*/ 0 w 3797804"/>
                <a:gd name="connsiteY7" fmla="*/ 1514136 h 4347993"/>
                <a:gd name="connsiteX8" fmla="*/ 2665085 w 3797804"/>
                <a:gd name="connsiteY8" fmla="*/ 0 h 4347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7804" h="4347993">
                  <a:moveTo>
                    <a:pt x="2665085" y="0"/>
                  </a:moveTo>
                  <a:lnTo>
                    <a:pt x="3797804" y="1646897"/>
                  </a:lnTo>
                  <a:lnTo>
                    <a:pt x="3711341" y="1711553"/>
                  </a:lnTo>
                  <a:cubicBezTo>
                    <a:pt x="3262103" y="2082298"/>
                    <a:pt x="2975759" y="2643370"/>
                    <a:pt x="2975759" y="3271321"/>
                  </a:cubicBezTo>
                  <a:cubicBezTo>
                    <a:pt x="2975759" y="3410866"/>
                    <a:pt x="2989899" y="3547108"/>
                    <a:pt x="3016826" y="3678693"/>
                  </a:cubicBezTo>
                  <a:lnTo>
                    <a:pt x="3037068" y="3757418"/>
                  </a:lnTo>
                  <a:lnTo>
                    <a:pt x="1292243" y="4347993"/>
                  </a:lnTo>
                  <a:lnTo>
                    <a:pt x="0" y="1514136"/>
                  </a:lnTo>
                  <a:lnTo>
                    <a:pt x="2665085" y="0"/>
                  </a:lnTo>
                  <a:close/>
                </a:path>
              </a:pathLst>
            </a:custGeom>
            <a:solidFill>
              <a:srgbClr val="966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19" name="Freeform 44">
              <a:extLst>
                <a:ext uri="{FF2B5EF4-FFF2-40B4-BE49-F238E27FC236}">
                  <a16:creationId xmlns:a16="http://schemas.microsoft.com/office/drawing/2014/main" id="{1F528E09-9FFB-977B-7B55-9A017DB39117}"/>
                </a:ext>
              </a:extLst>
            </p:cNvPr>
            <p:cNvSpPr/>
            <p:nvPr/>
          </p:nvSpPr>
          <p:spPr>
            <a:xfrm>
              <a:off x="7821542" y="2845743"/>
              <a:ext cx="1585049" cy="1814282"/>
            </a:xfrm>
            <a:custGeom>
              <a:avLst/>
              <a:gdLst>
                <a:gd name="connsiteX0" fmla="*/ 1137971 w 3793416"/>
                <a:gd name="connsiteY0" fmla="*/ 0 h 4342028"/>
                <a:gd name="connsiteX1" fmla="*/ 3793416 w 3793416"/>
                <a:gd name="connsiteY1" fmla="*/ 1508659 h 4342028"/>
                <a:gd name="connsiteX2" fmla="*/ 2501395 w 3793416"/>
                <a:gd name="connsiteY2" fmla="*/ 4342028 h 4342028"/>
                <a:gd name="connsiteX3" fmla="*/ 756418 w 3793416"/>
                <a:gd name="connsiteY3" fmla="*/ 3751669 h 4342028"/>
                <a:gd name="connsiteX4" fmla="*/ 776590 w 3793416"/>
                <a:gd name="connsiteY4" fmla="*/ 3673216 h 4342028"/>
                <a:gd name="connsiteX5" fmla="*/ 817657 w 3793416"/>
                <a:gd name="connsiteY5" fmla="*/ 3265844 h 4342028"/>
                <a:gd name="connsiteX6" fmla="*/ 82075 w 3793416"/>
                <a:gd name="connsiteY6" fmla="*/ 1706076 h 4342028"/>
                <a:gd name="connsiteX7" fmla="*/ 0 w 3793416"/>
                <a:gd name="connsiteY7" fmla="*/ 1644701 h 4342028"/>
                <a:gd name="connsiteX8" fmla="*/ 1137971 w 3793416"/>
                <a:gd name="connsiteY8" fmla="*/ 0 h 4342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3416" h="4342028">
                  <a:moveTo>
                    <a:pt x="1137971" y="0"/>
                  </a:moveTo>
                  <a:lnTo>
                    <a:pt x="3793416" y="1508659"/>
                  </a:lnTo>
                  <a:lnTo>
                    <a:pt x="2501395" y="4342028"/>
                  </a:lnTo>
                  <a:lnTo>
                    <a:pt x="756418" y="3751669"/>
                  </a:lnTo>
                  <a:lnTo>
                    <a:pt x="776590" y="3673216"/>
                  </a:lnTo>
                  <a:cubicBezTo>
                    <a:pt x="803517" y="3541631"/>
                    <a:pt x="817657" y="3405389"/>
                    <a:pt x="817657" y="3265844"/>
                  </a:cubicBezTo>
                  <a:cubicBezTo>
                    <a:pt x="817657" y="2637893"/>
                    <a:pt x="531313" y="2076821"/>
                    <a:pt x="82075" y="1706076"/>
                  </a:cubicBezTo>
                  <a:lnTo>
                    <a:pt x="0" y="1644701"/>
                  </a:lnTo>
                  <a:lnTo>
                    <a:pt x="1137971" y="0"/>
                  </a:lnTo>
                  <a:close/>
                </a:path>
              </a:pathLst>
            </a:cu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20" name="Freeform 42">
              <a:extLst>
                <a:ext uri="{FF2B5EF4-FFF2-40B4-BE49-F238E27FC236}">
                  <a16:creationId xmlns:a16="http://schemas.microsoft.com/office/drawing/2014/main" id="{DC027351-6BC8-FAC0-06F2-6BC28C72669D}"/>
                </a:ext>
              </a:extLst>
            </p:cNvPr>
            <p:cNvSpPr/>
            <p:nvPr/>
          </p:nvSpPr>
          <p:spPr>
            <a:xfrm>
              <a:off x="7362530" y="4497487"/>
              <a:ext cx="1475499" cy="1559547"/>
            </a:xfrm>
            <a:custGeom>
              <a:avLst/>
              <a:gdLst>
                <a:gd name="connsiteX0" fmla="*/ 1793799 w 3531238"/>
                <a:gd name="connsiteY0" fmla="*/ 0 h 3732384"/>
                <a:gd name="connsiteX1" fmla="*/ 3531238 w 3531238"/>
                <a:gd name="connsiteY1" fmla="*/ 587808 h 3732384"/>
                <a:gd name="connsiteX2" fmla="*/ 2983224 w 3531238"/>
                <a:gd name="connsiteY2" fmla="*/ 3732384 h 3732384"/>
                <a:gd name="connsiteX3" fmla="*/ 0 w 3531238"/>
                <a:gd name="connsiteY3" fmla="*/ 3312947 h 3732384"/>
                <a:gd name="connsiteX4" fmla="*/ 0 w 3531238"/>
                <a:gd name="connsiteY4" fmla="*/ 1328844 h 3732384"/>
                <a:gd name="connsiteX5" fmla="*/ 101514 w 3531238"/>
                <a:gd name="connsiteY5" fmla="*/ 1323718 h 3732384"/>
                <a:gd name="connsiteX6" fmla="*/ 1757342 w 3531238"/>
                <a:gd name="connsiteY6" fmla="*/ 99608 h 3732384"/>
                <a:gd name="connsiteX7" fmla="*/ 1793799 w 3531238"/>
                <a:gd name="connsiteY7" fmla="*/ 0 h 373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1238" h="3732384">
                  <a:moveTo>
                    <a:pt x="1793799" y="0"/>
                  </a:moveTo>
                  <a:lnTo>
                    <a:pt x="3531238" y="587808"/>
                  </a:lnTo>
                  <a:lnTo>
                    <a:pt x="2983224" y="3732384"/>
                  </a:lnTo>
                  <a:lnTo>
                    <a:pt x="0" y="3312947"/>
                  </a:lnTo>
                  <a:lnTo>
                    <a:pt x="0" y="1328844"/>
                  </a:lnTo>
                  <a:lnTo>
                    <a:pt x="101514" y="1323718"/>
                  </a:lnTo>
                  <a:cubicBezTo>
                    <a:pt x="848983" y="1247808"/>
                    <a:pt x="1476056" y="764641"/>
                    <a:pt x="1757342" y="99608"/>
                  </a:cubicBezTo>
                  <a:lnTo>
                    <a:pt x="1793799" y="0"/>
                  </a:lnTo>
                  <a:close/>
                </a:path>
              </a:pathLst>
            </a:cu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21" name="Freeform 41">
              <a:extLst>
                <a:ext uri="{FF2B5EF4-FFF2-40B4-BE49-F238E27FC236}">
                  <a16:creationId xmlns:a16="http://schemas.microsoft.com/office/drawing/2014/main" id="{01BEE84F-650D-81C9-97FF-A7089BDD9457}"/>
                </a:ext>
              </a:extLst>
            </p:cNvPr>
            <p:cNvSpPr/>
            <p:nvPr/>
          </p:nvSpPr>
          <p:spPr>
            <a:xfrm>
              <a:off x="5799193" y="4497599"/>
              <a:ext cx="1475461" cy="1559436"/>
            </a:xfrm>
            <a:custGeom>
              <a:avLst/>
              <a:gdLst>
                <a:gd name="connsiteX0" fmla="*/ 1737443 w 3531147"/>
                <a:gd name="connsiteY0" fmla="*/ 0 h 3732119"/>
                <a:gd name="connsiteX1" fmla="*/ 1773803 w 3531147"/>
                <a:gd name="connsiteY1" fmla="*/ 99343 h 3732119"/>
                <a:gd name="connsiteX2" fmla="*/ 3429631 w 3531147"/>
                <a:gd name="connsiteY2" fmla="*/ 1323453 h 3732119"/>
                <a:gd name="connsiteX3" fmla="*/ 3531147 w 3531147"/>
                <a:gd name="connsiteY3" fmla="*/ 1328579 h 3732119"/>
                <a:gd name="connsiteX4" fmla="*/ 3531147 w 3531147"/>
                <a:gd name="connsiteY4" fmla="*/ 3312682 h 3732119"/>
                <a:gd name="connsiteX5" fmla="*/ 547921 w 3531147"/>
                <a:gd name="connsiteY5" fmla="*/ 3732119 h 3732119"/>
                <a:gd name="connsiteX6" fmla="*/ 0 w 3531147"/>
                <a:gd name="connsiteY6" fmla="*/ 588077 h 3732119"/>
                <a:gd name="connsiteX7" fmla="*/ 1737443 w 3531147"/>
                <a:gd name="connsiteY7" fmla="*/ 0 h 373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1147" h="3732119">
                  <a:moveTo>
                    <a:pt x="1737443" y="0"/>
                  </a:moveTo>
                  <a:lnTo>
                    <a:pt x="1773803" y="99343"/>
                  </a:lnTo>
                  <a:cubicBezTo>
                    <a:pt x="2055089" y="764376"/>
                    <a:pt x="2682162" y="1247543"/>
                    <a:pt x="3429631" y="1323453"/>
                  </a:cubicBezTo>
                  <a:lnTo>
                    <a:pt x="3531147" y="1328579"/>
                  </a:lnTo>
                  <a:lnTo>
                    <a:pt x="3531147" y="3312682"/>
                  </a:lnTo>
                  <a:lnTo>
                    <a:pt x="547921" y="3732119"/>
                  </a:lnTo>
                  <a:lnTo>
                    <a:pt x="0" y="588077"/>
                  </a:lnTo>
                  <a:lnTo>
                    <a:pt x="1737443" y="0"/>
                  </a:lnTo>
                  <a:close/>
                </a:path>
              </a:pathLst>
            </a:cu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grpSp>
      <p:sp>
        <p:nvSpPr>
          <p:cNvPr id="22" name="Gleichschenkliges Dreieck 21">
            <a:extLst>
              <a:ext uri="{FF2B5EF4-FFF2-40B4-BE49-F238E27FC236}">
                <a16:creationId xmlns:a16="http://schemas.microsoft.com/office/drawing/2014/main" id="{C2F71ABC-D3F2-5718-8F7D-875208E96CA5}"/>
              </a:ext>
            </a:extLst>
          </p:cNvPr>
          <p:cNvSpPr/>
          <p:nvPr/>
        </p:nvSpPr>
        <p:spPr>
          <a:xfrm rot="3377529">
            <a:off x="8705583" y="2753085"/>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Gleichschenkliges Dreieck 22">
            <a:extLst>
              <a:ext uri="{FF2B5EF4-FFF2-40B4-BE49-F238E27FC236}">
                <a16:creationId xmlns:a16="http://schemas.microsoft.com/office/drawing/2014/main" id="{686B3A28-A735-1A95-ED1E-A78B8D02287E}"/>
              </a:ext>
            </a:extLst>
          </p:cNvPr>
          <p:cNvSpPr/>
          <p:nvPr/>
        </p:nvSpPr>
        <p:spPr>
          <a:xfrm rot="7510862">
            <a:off x="10102500" y="2848954"/>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Gleichschenkliges Dreieck 23">
            <a:extLst>
              <a:ext uri="{FF2B5EF4-FFF2-40B4-BE49-F238E27FC236}">
                <a16:creationId xmlns:a16="http://schemas.microsoft.com/office/drawing/2014/main" id="{B34E69D8-4B21-7C0E-F00B-5175E7660240}"/>
              </a:ext>
            </a:extLst>
          </p:cNvPr>
          <p:cNvSpPr/>
          <p:nvPr/>
        </p:nvSpPr>
        <p:spPr>
          <a:xfrm rot="11958181">
            <a:off x="10487177" y="4244851"/>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Gleichschenkliges Dreieck 24">
            <a:extLst>
              <a:ext uri="{FF2B5EF4-FFF2-40B4-BE49-F238E27FC236}">
                <a16:creationId xmlns:a16="http://schemas.microsoft.com/office/drawing/2014/main" id="{90BF11BE-99B2-6790-7728-F671C962EB60}"/>
              </a:ext>
            </a:extLst>
          </p:cNvPr>
          <p:cNvSpPr/>
          <p:nvPr/>
        </p:nvSpPr>
        <p:spPr>
          <a:xfrm rot="16200000">
            <a:off x="9290946" y="5087326"/>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Gleichschenkliges Dreieck 25">
            <a:extLst>
              <a:ext uri="{FF2B5EF4-FFF2-40B4-BE49-F238E27FC236}">
                <a16:creationId xmlns:a16="http://schemas.microsoft.com/office/drawing/2014/main" id="{BD125A1D-F678-D928-E157-BC1E4C4C18E4}"/>
              </a:ext>
            </a:extLst>
          </p:cNvPr>
          <p:cNvSpPr/>
          <p:nvPr/>
        </p:nvSpPr>
        <p:spPr>
          <a:xfrm rot="20444859">
            <a:off x="8196125" y="4132293"/>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feld 26">
            <a:extLst>
              <a:ext uri="{FF2B5EF4-FFF2-40B4-BE49-F238E27FC236}">
                <a16:creationId xmlns:a16="http://schemas.microsoft.com/office/drawing/2014/main" id="{C866BA66-A211-6099-7076-A487E003B209}"/>
              </a:ext>
            </a:extLst>
          </p:cNvPr>
          <p:cNvSpPr txBox="1"/>
          <p:nvPr/>
        </p:nvSpPr>
        <p:spPr>
          <a:xfrm>
            <a:off x="9173613" y="3666908"/>
            <a:ext cx="928460" cy="1015663"/>
          </a:xfrm>
          <a:prstGeom prst="rect">
            <a:avLst/>
          </a:prstGeom>
          <a:noFill/>
        </p:spPr>
        <p:txBody>
          <a:bodyPr wrap="none" rtlCol="0">
            <a:spAutoFit/>
          </a:bodyPr>
          <a:lstStyle/>
          <a:p>
            <a:pPr algn="ctr"/>
            <a:r>
              <a:rPr lang="en-GB" sz="3000" dirty="0">
                <a:solidFill>
                  <a:srgbClr val="595A59"/>
                </a:solidFill>
              </a:rPr>
              <a:t>BCM</a:t>
            </a:r>
            <a:br>
              <a:rPr lang="en-GB" sz="3000" dirty="0"/>
            </a:br>
            <a:endParaRPr lang="en-GB" sz="3000" dirty="0"/>
          </a:p>
        </p:txBody>
      </p:sp>
      <p:sp>
        <p:nvSpPr>
          <p:cNvPr id="28" name="Gleichschenkliges Dreieck 27">
            <a:extLst>
              <a:ext uri="{FF2B5EF4-FFF2-40B4-BE49-F238E27FC236}">
                <a16:creationId xmlns:a16="http://schemas.microsoft.com/office/drawing/2014/main" id="{347922BF-BC63-255E-BB3C-D516D239E9FA}"/>
              </a:ext>
            </a:extLst>
          </p:cNvPr>
          <p:cNvSpPr/>
          <p:nvPr/>
        </p:nvSpPr>
        <p:spPr>
          <a:xfrm rot="17954094">
            <a:off x="8931021" y="3609981"/>
            <a:ext cx="295974" cy="169770"/>
          </a:xfrm>
          <a:prstGeom prst="triangle">
            <a:avLst/>
          </a:prstGeom>
          <a:solidFill>
            <a:srgbClr val="966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Gleichschenkliges Dreieck 28">
            <a:extLst>
              <a:ext uri="{FF2B5EF4-FFF2-40B4-BE49-F238E27FC236}">
                <a16:creationId xmlns:a16="http://schemas.microsoft.com/office/drawing/2014/main" id="{4CD1A3F7-737B-4D1A-A8DB-782FDCCB5AFF}"/>
              </a:ext>
            </a:extLst>
          </p:cNvPr>
          <p:cNvSpPr/>
          <p:nvPr/>
        </p:nvSpPr>
        <p:spPr>
          <a:xfrm>
            <a:off x="9482331" y="3248547"/>
            <a:ext cx="295974" cy="169770"/>
          </a:xfrm>
          <a:prstGeom prst="triangl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Gleichschenkliges Dreieck 29">
            <a:extLst>
              <a:ext uri="{FF2B5EF4-FFF2-40B4-BE49-F238E27FC236}">
                <a16:creationId xmlns:a16="http://schemas.microsoft.com/office/drawing/2014/main" id="{382D7E4E-D0FB-399D-E7F3-F3A31EBB5D0E}"/>
              </a:ext>
            </a:extLst>
          </p:cNvPr>
          <p:cNvSpPr/>
          <p:nvPr/>
        </p:nvSpPr>
        <p:spPr>
          <a:xfrm rot="4113044">
            <a:off x="10050181" y="3622898"/>
            <a:ext cx="295974" cy="169770"/>
          </a:xfrm>
          <a:prstGeom prst="triangl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Gleichschenkliges Dreieck 30">
            <a:extLst>
              <a:ext uri="{FF2B5EF4-FFF2-40B4-BE49-F238E27FC236}">
                <a16:creationId xmlns:a16="http://schemas.microsoft.com/office/drawing/2014/main" id="{2828DBBA-7B7C-38A0-1F10-5582619CFE19}"/>
              </a:ext>
            </a:extLst>
          </p:cNvPr>
          <p:cNvSpPr/>
          <p:nvPr/>
        </p:nvSpPr>
        <p:spPr>
          <a:xfrm rot="8312684">
            <a:off x="9823487" y="4329154"/>
            <a:ext cx="295974" cy="169770"/>
          </a:xfrm>
          <a:prstGeom prst="triangle">
            <a:avLst/>
          </a:pr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Gleichschenkliges Dreieck 31">
            <a:extLst>
              <a:ext uri="{FF2B5EF4-FFF2-40B4-BE49-F238E27FC236}">
                <a16:creationId xmlns:a16="http://schemas.microsoft.com/office/drawing/2014/main" id="{89A30C40-8DCC-F2B9-18BC-BDC10A87F137}"/>
              </a:ext>
            </a:extLst>
          </p:cNvPr>
          <p:cNvSpPr/>
          <p:nvPr/>
        </p:nvSpPr>
        <p:spPr>
          <a:xfrm rot="13143450">
            <a:off x="9135409" y="4313727"/>
            <a:ext cx="295974" cy="169770"/>
          </a:xfrm>
          <a:prstGeom prst="triangl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Textfeld 32">
            <a:extLst>
              <a:ext uri="{FF2B5EF4-FFF2-40B4-BE49-F238E27FC236}">
                <a16:creationId xmlns:a16="http://schemas.microsoft.com/office/drawing/2014/main" id="{EA562535-508F-FA55-E9B1-D9521C1AA18B}"/>
              </a:ext>
            </a:extLst>
          </p:cNvPr>
          <p:cNvSpPr txBox="1"/>
          <p:nvPr/>
        </p:nvSpPr>
        <p:spPr>
          <a:xfrm>
            <a:off x="9038043" y="2127169"/>
            <a:ext cx="1184555" cy="830997"/>
          </a:xfrm>
          <a:prstGeom prst="rect">
            <a:avLst/>
          </a:prstGeom>
          <a:noFill/>
        </p:spPr>
        <p:txBody>
          <a:bodyPr wrap="none" rtlCol="0">
            <a:spAutoFit/>
          </a:bodyPr>
          <a:lstStyle/>
          <a:p>
            <a:pPr algn="ctr"/>
            <a:r>
              <a:rPr lang="en-GB" sz="1600" b="1" dirty="0">
                <a:solidFill>
                  <a:schemeClr val="bg1"/>
                </a:solidFill>
              </a:rPr>
              <a:t>Understand</a:t>
            </a:r>
            <a:br>
              <a:rPr lang="en-GB" sz="1600" b="1" dirty="0">
                <a:solidFill>
                  <a:schemeClr val="bg1"/>
                </a:solidFill>
              </a:rPr>
            </a:br>
            <a:r>
              <a:rPr lang="en-GB" sz="1600" b="1" dirty="0">
                <a:solidFill>
                  <a:schemeClr val="bg1"/>
                </a:solidFill>
              </a:rPr>
              <a:t>your</a:t>
            </a:r>
            <a:br>
              <a:rPr lang="en-GB" sz="1600" b="1" dirty="0">
                <a:solidFill>
                  <a:schemeClr val="bg1"/>
                </a:solidFill>
              </a:rPr>
            </a:br>
            <a:r>
              <a:rPr lang="en-GB" sz="1600" b="1" dirty="0">
                <a:solidFill>
                  <a:schemeClr val="bg1"/>
                </a:solidFill>
              </a:rPr>
              <a:t>business</a:t>
            </a:r>
          </a:p>
        </p:txBody>
      </p:sp>
      <p:sp>
        <p:nvSpPr>
          <p:cNvPr id="34" name="Textfeld 33">
            <a:extLst>
              <a:ext uri="{FF2B5EF4-FFF2-40B4-BE49-F238E27FC236}">
                <a16:creationId xmlns:a16="http://schemas.microsoft.com/office/drawing/2014/main" id="{4085C729-CB41-1265-986B-42DA30B19EAF}"/>
              </a:ext>
            </a:extLst>
          </p:cNvPr>
          <p:cNvSpPr txBox="1"/>
          <p:nvPr/>
        </p:nvSpPr>
        <p:spPr>
          <a:xfrm>
            <a:off x="10403049" y="3057223"/>
            <a:ext cx="1048942" cy="830997"/>
          </a:xfrm>
          <a:prstGeom prst="rect">
            <a:avLst/>
          </a:prstGeom>
          <a:noFill/>
        </p:spPr>
        <p:txBody>
          <a:bodyPr wrap="none" rtlCol="0">
            <a:spAutoFit/>
          </a:bodyPr>
          <a:lstStyle/>
          <a:p>
            <a:pPr algn="ctr"/>
            <a:r>
              <a:rPr lang="en-GB" sz="1600" b="1" dirty="0">
                <a:solidFill>
                  <a:schemeClr val="bg1"/>
                </a:solidFill>
              </a:rPr>
              <a:t>Business</a:t>
            </a:r>
            <a:br>
              <a:rPr lang="en-GB" sz="1600" b="1" dirty="0">
                <a:solidFill>
                  <a:schemeClr val="bg1"/>
                </a:solidFill>
              </a:rPr>
            </a:br>
            <a:r>
              <a:rPr lang="en-GB" sz="1600" b="1" dirty="0">
                <a:solidFill>
                  <a:schemeClr val="bg1"/>
                </a:solidFill>
              </a:rPr>
              <a:t>continuity</a:t>
            </a:r>
            <a:br>
              <a:rPr lang="en-GB" sz="1600" b="1" dirty="0">
                <a:solidFill>
                  <a:schemeClr val="bg1"/>
                </a:solidFill>
              </a:rPr>
            </a:br>
            <a:r>
              <a:rPr lang="en-GB" sz="1600" b="1" dirty="0">
                <a:solidFill>
                  <a:schemeClr val="bg1"/>
                </a:solidFill>
              </a:rPr>
              <a:t>strategies</a:t>
            </a:r>
          </a:p>
        </p:txBody>
      </p:sp>
      <p:sp>
        <p:nvSpPr>
          <p:cNvPr id="35" name="Textfeld 34">
            <a:extLst>
              <a:ext uri="{FF2B5EF4-FFF2-40B4-BE49-F238E27FC236}">
                <a16:creationId xmlns:a16="http://schemas.microsoft.com/office/drawing/2014/main" id="{B7BEF22D-5A7E-8A16-D325-96913CC434BD}"/>
              </a:ext>
            </a:extLst>
          </p:cNvPr>
          <p:cNvSpPr txBox="1"/>
          <p:nvPr/>
        </p:nvSpPr>
        <p:spPr>
          <a:xfrm>
            <a:off x="9640882" y="4570625"/>
            <a:ext cx="1481176" cy="1077218"/>
          </a:xfrm>
          <a:prstGeom prst="rect">
            <a:avLst/>
          </a:prstGeom>
          <a:noFill/>
        </p:spPr>
        <p:txBody>
          <a:bodyPr wrap="none" rtlCol="0">
            <a:spAutoFit/>
          </a:bodyPr>
          <a:lstStyle/>
          <a:p>
            <a:pPr algn="ctr"/>
            <a:r>
              <a:rPr lang="en-GB" sz="1600" b="1" dirty="0">
                <a:solidFill>
                  <a:schemeClr val="bg1"/>
                </a:solidFill>
              </a:rPr>
              <a:t>Develop</a:t>
            </a:r>
            <a:br>
              <a:rPr lang="en-GB" sz="1600" b="1" dirty="0">
                <a:solidFill>
                  <a:schemeClr val="bg1"/>
                </a:solidFill>
              </a:rPr>
            </a:br>
            <a:r>
              <a:rPr lang="en-GB" sz="1600" b="1" dirty="0">
                <a:solidFill>
                  <a:schemeClr val="bg1"/>
                </a:solidFill>
              </a:rPr>
              <a:t>and implement</a:t>
            </a:r>
            <a:br>
              <a:rPr lang="en-GB" sz="1600" b="1" dirty="0">
                <a:solidFill>
                  <a:schemeClr val="bg1"/>
                </a:solidFill>
              </a:rPr>
            </a:br>
            <a:r>
              <a:rPr lang="en-GB" sz="1600" b="1" dirty="0">
                <a:solidFill>
                  <a:schemeClr val="bg1"/>
                </a:solidFill>
              </a:rPr>
              <a:t>a BCM </a:t>
            </a:r>
            <a:br>
              <a:rPr lang="en-GB" sz="1600" b="1" dirty="0">
                <a:solidFill>
                  <a:schemeClr val="bg1"/>
                </a:solidFill>
              </a:rPr>
            </a:br>
            <a:r>
              <a:rPr lang="en-GB" sz="1600" b="1" dirty="0">
                <a:solidFill>
                  <a:schemeClr val="bg1"/>
                </a:solidFill>
              </a:rPr>
              <a:t>response</a:t>
            </a:r>
          </a:p>
        </p:txBody>
      </p:sp>
      <p:sp>
        <p:nvSpPr>
          <p:cNvPr id="36" name="Textfeld 35">
            <a:extLst>
              <a:ext uri="{FF2B5EF4-FFF2-40B4-BE49-F238E27FC236}">
                <a16:creationId xmlns:a16="http://schemas.microsoft.com/office/drawing/2014/main" id="{1850B00D-8BB3-E481-9416-2A83FB18F334}"/>
              </a:ext>
            </a:extLst>
          </p:cNvPr>
          <p:cNvSpPr txBox="1"/>
          <p:nvPr/>
        </p:nvSpPr>
        <p:spPr>
          <a:xfrm>
            <a:off x="8165017" y="4615133"/>
            <a:ext cx="1247457" cy="1077218"/>
          </a:xfrm>
          <a:prstGeom prst="rect">
            <a:avLst/>
          </a:prstGeom>
          <a:noFill/>
        </p:spPr>
        <p:txBody>
          <a:bodyPr wrap="none" rtlCol="0">
            <a:spAutoFit/>
          </a:bodyPr>
          <a:lstStyle/>
          <a:p>
            <a:pPr algn="ctr"/>
            <a:r>
              <a:rPr lang="en-GB" sz="1600" b="1" dirty="0">
                <a:solidFill>
                  <a:schemeClr val="bg1"/>
                </a:solidFill>
              </a:rPr>
              <a:t>Building and</a:t>
            </a:r>
            <a:br>
              <a:rPr lang="en-GB" sz="1600" b="1" dirty="0">
                <a:solidFill>
                  <a:schemeClr val="bg1"/>
                </a:solidFill>
              </a:rPr>
            </a:br>
            <a:r>
              <a:rPr lang="en-GB" sz="1600" b="1" dirty="0">
                <a:solidFill>
                  <a:schemeClr val="bg1"/>
                </a:solidFill>
              </a:rPr>
              <a:t>embedding</a:t>
            </a:r>
            <a:br>
              <a:rPr lang="en-GB" sz="1600" b="1" dirty="0">
                <a:solidFill>
                  <a:schemeClr val="bg1"/>
                </a:solidFill>
              </a:rPr>
            </a:br>
            <a:r>
              <a:rPr lang="en-GB" sz="1600" b="1" dirty="0">
                <a:solidFill>
                  <a:schemeClr val="bg1"/>
                </a:solidFill>
              </a:rPr>
              <a:t>BCM </a:t>
            </a:r>
            <a:br>
              <a:rPr lang="en-GB" sz="1600" b="1" dirty="0">
                <a:solidFill>
                  <a:schemeClr val="bg1"/>
                </a:solidFill>
              </a:rPr>
            </a:br>
            <a:r>
              <a:rPr lang="en-GB" sz="1600" b="1" dirty="0">
                <a:solidFill>
                  <a:schemeClr val="bg1"/>
                </a:solidFill>
              </a:rPr>
              <a:t>culture</a:t>
            </a:r>
          </a:p>
        </p:txBody>
      </p:sp>
      <p:sp>
        <p:nvSpPr>
          <p:cNvPr id="37" name="Textfeld 36">
            <a:extLst>
              <a:ext uri="{FF2B5EF4-FFF2-40B4-BE49-F238E27FC236}">
                <a16:creationId xmlns:a16="http://schemas.microsoft.com/office/drawing/2014/main" id="{EC1F3CCA-3E58-502D-806B-DAD308CF09BF}"/>
              </a:ext>
            </a:extLst>
          </p:cNvPr>
          <p:cNvSpPr txBox="1"/>
          <p:nvPr/>
        </p:nvSpPr>
        <p:spPr>
          <a:xfrm>
            <a:off x="7637872" y="3019754"/>
            <a:ext cx="1292726" cy="830997"/>
          </a:xfrm>
          <a:prstGeom prst="rect">
            <a:avLst/>
          </a:prstGeom>
          <a:noFill/>
        </p:spPr>
        <p:txBody>
          <a:bodyPr wrap="none" rtlCol="0">
            <a:spAutoFit/>
          </a:bodyPr>
          <a:lstStyle/>
          <a:p>
            <a:pPr algn="ctr"/>
            <a:r>
              <a:rPr lang="en-GB" sz="1600" b="1" dirty="0">
                <a:solidFill>
                  <a:schemeClr val="bg1"/>
                </a:solidFill>
              </a:rPr>
              <a:t>Exercising,</a:t>
            </a:r>
            <a:br>
              <a:rPr lang="en-GB" sz="1600" b="1" dirty="0">
                <a:solidFill>
                  <a:schemeClr val="bg1"/>
                </a:solidFill>
              </a:rPr>
            </a:br>
            <a:r>
              <a:rPr lang="en-GB" sz="1600" b="1" dirty="0">
                <a:solidFill>
                  <a:schemeClr val="bg1"/>
                </a:solidFill>
              </a:rPr>
              <a:t>maintenance</a:t>
            </a:r>
            <a:br>
              <a:rPr lang="en-GB" sz="1600" b="1" dirty="0">
                <a:solidFill>
                  <a:schemeClr val="bg1"/>
                </a:solidFill>
              </a:rPr>
            </a:br>
            <a:r>
              <a:rPr lang="en-GB" sz="1600" b="1" dirty="0">
                <a:solidFill>
                  <a:schemeClr val="bg1"/>
                </a:solidFill>
              </a:rPr>
              <a:t>and audit</a:t>
            </a:r>
          </a:p>
        </p:txBody>
      </p:sp>
    </p:spTree>
    <p:extLst>
      <p:ext uri="{BB962C8B-B14F-4D97-AF65-F5344CB8AC3E}">
        <p14:creationId xmlns:p14="http://schemas.microsoft.com/office/powerpoint/2010/main" val="277715725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platzhalter 10">
            <a:extLst>
              <a:ext uri="{FF2B5EF4-FFF2-40B4-BE49-F238E27FC236}">
                <a16:creationId xmlns:a16="http://schemas.microsoft.com/office/drawing/2014/main" id="{3033ED4F-353A-C589-4E6B-551FAC69310C}"/>
              </a:ext>
            </a:extLst>
          </p:cNvPr>
          <p:cNvSpPr>
            <a:spLocks noGrp="1"/>
          </p:cNvSpPr>
          <p:nvPr>
            <p:ph type="body" sz="quarter" idx="25"/>
          </p:nvPr>
        </p:nvSpPr>
        <p:spPr>
          <a:xfrm>
            <a:off x="748972" y="4161762"/>
            <a:ext cx="2137235" cy="1442322"/>
          </a:xfrm>
        </p:spPr>
        <p:txBody>
          <a:bodyPr>
            <a:noAutofit/>
          </a:bodyPr>
          <a:lstStyle/>
          <a:p>
            <a:pPr marL="0" indent="0"/>
            <a:r>
              <a:rPr lang="en-US" sz="1600" dirty="0"/>
              <a:t>Define the critical business drivers, </a:t>
            </a:r>
            <a:r>
              <a:rPr lang="en-US" sz="1600" dirty="0" err="1"/>
              <a:t>analyse</a:t>
            </a:r>
            <a:r>
              <a:rPr lang="en-US" sz="1600" dirty="0"/>
              <a:t> their impact on the business and implement a system for risk assessment and control measures</a:t>
            </a:r>
            <a:endParaRPr lang="de-DE" sz="1600" dirty="0"/>
          </a:p>
        </p:txBody>
      </p:sp>
      <p:sp>
        <p:nvSpPr>
          <p:cNvPr id="13" name="Textplatzhalter 12">
            <a:extLst>
              <a:ext uri="{FF2B5EF4-FFF2-40B4-BE49-F238E27FC236}">
                <a16:creationId xmlns:a16="http://schemas.microsoft.com/office/drawing/2014/main" id="{C0748273-853C-AFE3-4034-6B514DEDEF13}"/>
              </a:ext>
            </a:extLst>
          </p:cNvPr>
          <p:cNvSpPr>
            <a:spLocks noGrp="1"/>
          </p:cNvSpPr>
          <p:nvPr>
            <p:ph type="body" sz="quarter" idx="31"/>
          </p:nvPr>
        </p:nvSpPr>
        <p:spPr>
          <a:xfrm>
            <a:off x="2914986" y="4161762"/>
            <a:ext cx="2061046" cy="1442322"/>
          </a:xfrm>
        </p:spPr>
        <p:txBody>
          <a:bodyPr>
            <a:noAutofit/>
          </a:bodyPr>
          <a:lstStyle/>
          <a:p>
            <a:pPr marL="0" indent="0"/>
            <a:r>
              <a:rPr lang="en-US" sz="1600" dirty="0"/>
              <a:t>There are three levels of strategy: BCM strategy at company level, BCM strategy at process level, BCM strategy for the recovery of resources</a:t>
            </a:r>
            <a:endParaRPr lang="de-DE" sz="1600" dirty="0"/>
          </a:p>
        </p:txBody>
      </p:sp>
      <p:sp>
        <p:nvSpPr>
          <p:cNvPr id="14" name="Textplatzhalter 13">
            <a:extLst>
              <a:ext uri="{FF2B5EF4-FFF2-40B4-BE49-F238E27FC236}">
                <a16:creationId xmlns:a16="http://schemas.microsoft.com/office/drawing/2014/main" id="{76800A50-BA85-E4E5-69F6-DB0B76200A85}"/>
              </a:ext>
            </a:extLst>
          </p:cNvPr>
          <p:cNvSpPr>
            <a:spLocks noGrp="1"/>
          </p:cNvSpPr>
          <p:nvPr>
            <p:ph type="body" sz="quarter" idx="33"/>
          </p:nvPr>
        </p:nvSpPr>
        <p:spPr>
          <a:xfrm>
            <a:off x="4815840" y="4161762"/>
            <a:ext cx="2621280" cy="1442322"/>
          </a:xfrm>
        </p:spPr>
        <p:txBody>
          <a:bodyPr>
            <a:noAutofit/>
          </a:bodyPr>
          <a:lstStyle/>
          <a:p>
            <a:r>
              <a:rPr lang="en-US" sz="1600" dirty="0"/>
              <a:t>BCM is a comprehensive approach to be prepared for the unexpected and includes planning, contact with external parties, crisis and accident management, emergency measures, communication (internal &amp; external)</a:t>
            </a:r>
            <a:endParaRPr lang="de-DE" sz="1600" dirty="0"/>
          </a:p>
        </p:txBody>
      </p:sp>
      <p:sp>
        <p:nvSpPr>
          <p:cNvPr id="15" name="Textplatzhalter 14">
            <a:extLst>
              <a:ext uri="{FF2B5EF4-FFF2-40B4-BE49-F238E27FC236}">
                <a16:creationId xmlns:a16="http://schemas.microsoft.com/office/drawing/2014/main" id="{1B87F5CF-327E-D483-A683-4B9102441C0C}"/>
              </a:ext>
            </a:extLst>
          </p:cNvPr>
          <p:cNvSpPr>
            <a:spLocks noGrp="1"/>
          </p:cNvSpPr>
          <p:nvPr>
            <p:ph type="body" sz="quarter" idx="35"/>
          </p:nvPr>
        </p:nvSpPr>
        <p:spPr>
          <a:xfrm>
            <a:off x="7244746" y="4161762"/>
            <a:ext cx="2061046" cy="1442322"/>
          </a:xfrm>
        </p:spPr>
        <p:txBody>
          <a:bodyPr>
            <a:noAutofit/>
          </a:bodyPr>
          <a:lstStyle/>
          <a:p>
            <a:r>
              <a:rPr lang="en-US" sz="1600" dirty="0"/>
              <a:t>To reach a stage of effective crisis resistance, it is important to introduce and live a risk culture</a:t>
            </a:r>
            <a:endParaRPr lang="de-DE" sz="1600" dirty="0"/>
          </a:p>
        </p:txBody>
      </p:sp>
      <p:sp>
        <p:nvSpPr>
          <p:cNvPr id="16" name="Textplatzhalter 15">
            <a:extLst>
              <a:ext uri="{FF2B5EF4-FFF2-40B4-BE49-F238E27FC236}">
                <a16:creationId xmlns:a16="http://schemas.microsoft.com/office/drawing/2014/main" id="{4F8440CA-AFE7-890B-B5A0-1AAB65586C2C}"/>
              </a:ext>
            </a:extLst>
          </p:cNvPr>
          <p:cNvSpPr>
            <a:spLocks noGrp="1"/>
          </p:cNvSpPr>
          <p:nvPr>
            <p:ph type="body" sz="quarter" idx="37"/>
          </p:nvPr>
        </p:nvSpPr>
        <p:spPr>
          <a:xfrm>
            <a:off x="9399324" y="4161762"/>
            <a:ext cx="2061046" cy="1442322"/>
          </a:xfrm>
        </p:spPr>
        <p:txBody>
          <a:bodyPr>
            <a:normAutofit/>
          </a:bodyPr>
          <a:lstStyle/>
          <a:p>
            <a:r>
              <a:rPr lang="en-US" sz="1600" dirty="0"/>
              <a:t>To be prepared, staff must be trained, and plans and systems must be regularly updated</a:t>
            </a:r>
            <a:endParaRPr lang="de-DE" sz="1600" dirty="0"/>
          </a:p>
        </p:txBody>
      </p:sp>
      <p:sp>
        <p:nvSpPr>
          <p:cNvPr id="12" name="Textplatzhalter 11">
            <a:extLst>
              <a:ext uri="{FF2B5EF4-FFF2-40B4-BE49-F238E27FC236}">
                <a16:creationId xmlns:a16="http://schemas.microsoft.com/office/drawing/2014/main" id="{84965A46-1FF3-48C0-8D9A-6F14B73446FC}"/>
              </a:ext>
            </a:extLst>
          </p:cNvPr>
          <p:cNvSpPr>
            <a:spLocks noGrp="1"/>
          </p:cNvSpPr>
          <p:nvPr>
            <p:ph type="body" sz="quarter" idx="29"/>
          </p:nvPr>
        </p:nvSpPr>
        <p:spPr/>
        <p:txBody>
          <a:bodyPr>
            <a:normAutofit lnSpcReduction="10000"/>
          </a:bodyPr>
          <a:lstStyle/>
          <a:p>
            <a:r>
              <a:rPr lang="en-US" dirty="0"/>
              <a:t>5 Stages of the Business Management Cycle</a:t>
            </a:r>
            <a:endParaRPr lang="de-DE" dirty="0"/>
          </a:p>
        </p:txBody>
      </p:sp>
      <p:sp>
        <p:nvSpPr>
          <p:cNvPr id="17" name="Textfeld 16">
            <a:extLst>
              <a:ext uri="{FF2B5EF4-FFF2-40B4-BE49-F238E27FC236}">
                <a16:creationId xmlns:a16="http://schemas.microsoft.com/office/drawing/2014/main" id="{EA08AE45-583D-2CD8-D4CB-C397367F3AE1}"/>
              </a:ext>
            </a:extLst>
          </p:cNvPr>
          <p:cNvSpPr txBox="1"/>
          <p:nvPr/>
        </p:nvSpPr>
        <p:spPr>
          <a:xfrm>
            <a:off x="1187218" y="2127169"/>
            <a:ext cx="1184555" cy="830997"/>
          </a:xfrm>
          <a:prstGeom prst="rect">
            <a:avLst/>
          </a:prstGeom>
          <a:noFill/>
        </p:spPr>
        <p:txBody>
          <a:bodyPr wrap="none" rtlCol="0">
            <a:spAutoFit/>
          </a:bodyPr>
          <a:lstStyle/>
          <a:p>
            <a:pPr algn="ctr"/>
            <a:r>
              <a:rPr lang="en-GB" sz="1600" b="1" dirty="0">
                <a:solidFill>
                  <a:schemeClr val="bg1"/>
                </a:solidFill>
              </a:rPr>
              <a:t>Understand</a:t>
            </a:r>
            <a:br>
              <a:rPr lang="en-GB" sz="1600" b="1" dirty="0">
                <a:solidFill>
                  <a:schemeClr val="bg1"/>
                </a:solidFill>
              </a:rPr>
            </a:br>
            <a:r>
              <a:rPr lang="en-GB" sz="1600" b="1" dirty="0">
                <a:solidFill>
                  <a:schemeClr val="bg1"/>
                </a:solidFill>
              </a:rPr>
              <a:t>your</a:t>
            </a:r>
            <a:br>
              <a:rPr lang="en-GB" sz="1600" b="1" dirty="0">
                <a:solidFill>
                  <a:schemeClr val="bg1"/>
                </a:solidFill>
              </a:rPr>
            </a:br>
            <a:r>
              <a:rPr lang="en-GB" sz="1600" b="1" dirty="0">
                <a:solidFill>
                  <a:schemeClr val="bg1"/>
                </a:solidFill>
              </a:rPr>
              <a:t>business</a:t>
            </a:r>
          </a:p>
        </p:txBody>
      </p:sp>
      <p:sp>
        <p:nvSpPr>
          <p:cNvPr id="18" name="Textfeld 17">
            <a:extLst>
              <a:ext uri="{FF2B5EF4-FFF2-40B4-BE49-F238E27FC236}">
                <a16:creationId xmlns:a16="http://schemas.microsoft.com/office/drawing/2014/main" id="{B2995AE6-4F18-32EC-6F91-6201D8150C0F}"/>
              </a:ext>
            </a:extLst>
          </p:cNvPr>
          <p:cNvSpPr txBox="1"/>
          <p:nvPr/>
        </p:nvSpPr>
        <p:spPr>
          <a:xfrm>
            <a:off x="3421038" y="2127169"/>
            <a:ext cx="1048942" cy="830997"/>
          </a:xfrm>
          <a:prstGeom prst="rect">
            <a:avLst/>
          </a:prstGeom>
          <a:noFill/>
        </p:spPr>
        <p:txBody>
          <a:bodyPr wrap="none" rtlCol="0">
            <a:spAutoFit/>
          </a:bodyPr>
          <a:lstStyle/>
          <a:p>
            <a:pPr algn="ctr"/>
            <a:r>
              <a:rPr lang="en-GB" sz="1600" b="1" dirty="0">
                <a:solidFill>
                  <a:schemeClr val="bg1"/>
                </a:solidFill>
              </a:rPr>
              <a:t>Business</a:t>
            </a:r>
            <a:br>
              <a:rPr lang="en-GB" sz="1600" b="1" dirty="0">
                <a:solidFill>
                  <a:schemeClr val="bg1"/>
                </a:solidFill>
              </a:rPr>
            </a:br>
            <a:r>
              <a:rPr lang="en-GB" sz="1600" b="1" dirty="0">
                <a:solidFill>
                  <a:schemeClr val="bg1"/>
                </a:solidFill>
              </a:rPr>
              <a:t>continuity</a:t>
            </a:r>
            <a:br>
              <a:rPr lang="en-GB" sz="1600" b="1" dirty="0">
                <a:solidFill>
                  <a:schemeClr val="bg1"/>
                </a:solidFill>
              </a:rPr>
            </a:br>
            <a:r>
              <a:rPr lang="en-GB" sz="1600" b="1" dirty="0">
                <a:solidFill>
                  <a:schemeClr val="bg1"/>
                </a:solidFill>
              </a:rPr>
              <a:t>strategies</a:t>
            </a:r>
          </a:p>
        </p:txBody>
      </p:sp>
      <p:sp>
        <p:nvSpPr>
          <p:cNvPr id="19" name="Textfeld 18">
            <a:extLst>
              <a:ext uri="{FF2B5EF4-FFF2-40B4-BE49-F238E27FC236}">
                <a16:creationId xmlns:a16="http://schemas.microsoft.com/office/drawing/2014/main" id="{DA196ED3-31AF-558C-F028-258EF8C30597}"/>
              </a:ext>
            </a:extLst>
          </p:cNvPr>
          <p:cNvSpPr txBox="1"/>
          <p:nvPr/>
        </p:nvSpPr>
        <p:spPr>
          <a:xfrm>
            <a:off x="5368668" y="2004058"/>
            <a:ext cx="1481176" cy="1077218"/>
          </a:xfrm>
          <a:prstGeom prst="rect">
            <a:avLst/>
          </a:prstGeom>
          <a:noFill/>
        </p:spPr>
        <p:txBody>
          <a:bodyPr wrap="none" rtlCol="0">
            <a:spAutoFit/>
          </a:bodyPr>
          <a:lstStyle/>
          <a:p>
            <a:pPr algn="ctr"/>
            <a:r>
              <a:rPr lang="en-GB" sz="1600" b="1" dirty="0">
                <a:solidFill>
                  <a:schemeClr val="bg1"/>
                </a:solidFill>
              </a:rPr>
              <a:t>Develop</a:t>
            </a:r>
            <a:br>
              <a:rPr lang="en-GB" sz="1600" b="1" dirty="0">
                <a:solidFill>
                  <a:schemeClr val="bg1"/>
                </a:solidFill>
              </a:rPr>
            </a:br>
            <a:r>
              <a:rPr lang="en-GB" sz="1600" b="1" dirty="0">
                <a:solidFill>
                  <a:schemeClr val="bg1"/>
                </a:solidFill>
              </a:rPr>
              <a:t>and implement</a:t>
            </a:r>
            <a:br>
              <a:rPr lang="en-GB" sz="1600" b="1" dirty="0">
                <a:solidFill>
                  <a:schemeClr val="bg1"/>
                </a:solidFill>
              </a:rPr>
            </a:br>
            <a:r>
              <a:rPr lang="en-GB" sz="1600" b="1" dirty="0">
                <a:solidFill>
                  <a:schemeClr val="bg1"/>
                </a:solidFill>
              </a:rPr>
              <a:t>a BCM </a:t>
            </a:r>
            <a:br>
              <a:rPr lang="en-GB" sz="1600" b="1" dirty="0">
                <a:solidFill>
                  <a:schemeClr val="bg1"/>
                </a:solidFill>
              </a:rPr>
            </a:br>
            <a:r>
              <a:rPr lang="en-GB" sz="1600" b="1" dirty="0">
                <a:solidFill>
                  <a:schemeClr val="bg1"/>
                </a:solidFill>
              </a:rPr>
              <a:t>response</a:t>
            </a:r>
          </a:p>
        </p:txBody>
      </p:sp>
      <p:sp>
        <p:nvSpPr>
          <p:cNvPr id="20" name="Textfeld 19">
            <a:extLst>
              <a:ext uri="{FF2B5EF4-FFF2-40B4-BE49-F238E27FC236}">
                <a16:creationId xmlns:a16="http://schemas.microsoft.com/office/drawing/2014/main" id="{3BFF05C3-B2D3-B0E4-C7D8-FF790F33E545}"/>
              </a:ext>
            </a:extLst>
          </p:cNvPr>
          <p:cNvSpPr txBox="1"/>
          <p:nvPr/>
        </p:nvSpPr>
        <p:spPr>
          <a:xfrm>
            <a:off x="7651540" y="2034126"/>
            <a:ext cx="1247457" cy="1077218"/>
          </a:xfrm>
          <a:prstGeom prst="rect">
            <a:avLst/>
          </a:prstGeom>
          <a:noFill/>
        </p:spPr>
        <p:txBody>
          <a:bodyPr wrap="none" rtlCol="0">
            <a:spAutoFit/>
          </a:bodyPr>
          <a:lstStyle/>
          <a:p>
            <a:pPr algn="ctr"/>
            <a:r>
              <a:rPr lang="en-GB" sz="1600" b="1" dirty="0">
                <a:solidFill>
                  <a:schemeClr val="bg1"/>
                </a:solidFill>
              </a:rPr>
              <a:t>Building and</a:t>
            </a:r>
            <a:br>
              <a:rPr lang="en-GB" sz="1600" b="1" dirty="0">
                <a:solidFill>
                  <a:schemeClr val="bg1"/>
                </a:solidFill>
              </a:rPr>
            </a:br>
            <a:r>
              <a:rPr lang="en-GB" sz="1600" b="1" dirty="0">
                <a:solidFill>
                  <a:schemeClr val="bg1"/>
                </a:solidFill>
              </a:rPr>
              <a:t>embedding</a:t>
            </a:r>
            <a:br>
              <a:rPr lang="en-GB" sz="1600" b="1" dirty="0">
                <a:solidFill>
                  <a:schemeClr val="bg1"/>
                </a:solidFill>
              </a:rPr>
            </a:br>
            <a:r>
              <a:rPr lang="en-GB" sz="1600" b="1" dirty="0">
                <a:solidFill>
                  <a:schemeClr val="bg1"/>
                </a:solidFill>
              </a:rPr>
              <a:t>BCM </a:t>
            </a:r>
            <a:br>
              <a:rPr lang="en-GB" sz="1600" b="1" dirty="0">
                <a:solidFill>
                  <a:schemeClr val="bg1"/>
                </a:solidFill>
              </a:rPr>
            </a:br>
            <a:r>
              <a:rPr lang="en-GB" sz="1600" b="1" dirty="0">
                <a:solidFill>
                  <a:schemeClr val="bg1"/>
                </a:solidFill>
              </a:rPr>
              <a:t>culture</a:t>
            </a:r>
          </a:p>
        </p:txBody>
      </p:sp>
      <p:sp>
        <p:nvSpPr>
          <p:cNvPr id="21" name="Textfeld 20">
            <a:extLst>
              <a:ext uri="{FF2B5EF4-FFF2-40B4-BE49-F238E27FC236}">
                <a16:creationId xmlns:a16="http://schemas.microsoft.com/office/drawing/2014/main" id="{97C2D87D-5756-104F-1195-FC3BC7BCBA0D}"/>
              </a:ext>
            </a:extLst>
          </p:cNvPr>
          <p:cNvSpPr txBox="1"/>
          <p:nvPr/>
        </p:nvSpPr>
        <p:spPr>
          <a:xfrm>
            <a:off x="9783484" y="2127168"/>
            <a:ext cx="1292726" cy="830997"/>
          </a:xfrm>
          <a:prstGeom prst="rect">
            <a:avLst/>
          </a:prstGeom>
          <a:noFill/>
        </p:spPr>
        <p:txBody>
          <a:bodyPr wrap="none" rtlCol="0">
            <a:spAutoFit/>
          </a:bodyPr>
          <a:lstStyle/>
          <a:p>
            <a:pPr algn="ctr"/>
            <a:r>
              <a:rPr lang="en-GB" sz="1600" b="1" dirty="0">
                <a:solidFill>
                  <a:schemeClr val="bg1"/>
                </a:solidFill>
              </a:rPr>
              <a:t>Exercising,</a:t>
            </a:r>
            <a:br>
              <a:rPr lang="en-GB" sz="1600" b="1" dirty="0">
                <a:solidFill>
                  <a:schemeClr val="bg1"/>
                </a:solidFill>
              </a:rPr>
            </a:br>
            <a:r>
              <a:rPr lang="en-GB" sz="1600" b="1" dirty="0">
                <a:solidFill>
                  <a:schemeClr val="bg1"/>
                </a:solidFill>
              </a:rPr>
              <a:t>maintenance</a:t>
            </a:r>
            <a:br>
              <a:rPr lang="en-GB" sz="1600" b="1" dirty="0">
                <a:solidFill>
                  <a:schemeClr val="bg1"/>
                </a:solidFill>
              </a:rPr>
            </a:br>
            <a:r>
              <a:rPr lang="en-GB" sz="1600" b="1" dirty="0">
                <a:solidFill>
                  <a:schemeClr val="bg1"/>
                </a:solidFill>
              </a:rPr>
              <a:t>and audit</a:t>
            </a:r>
          </a:p>
        </p:txBody>
      </p:sp>
    </p:spTree>
    <p:extLst>
      <p:ext uri="{BB962C8B-B14F-4D97-AF65-F5344CB8AC3E}">
        <p14:creationId xmlns:p14="http://schemas.microsoft.com/office/powerpoint/2010/main" val="192539652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platzhalter 9">
            <a:extLst>
              <a:ext uri="{FF2B5EF4-FFF2-40B4-BE49-F238E27FC236}">
                <a16:creationId xmlns:a16="http://schemas.microsoft.com/office/drawing/2014/main" id="{4EBB8BA8-EC0F-D145-6337-E70FF2E0CC65}"/>
              </a:ext>
            </a:extLst>
          </p:cNvPr>
          <p:cNvSpPr>
            <a:spLocks noGrp="1"/>
          </p:cNvSpPr>
          <p:nvPr>
            <p:ph type="body" sz="quarter" idx="18"/>
          </p:nvPr>
        </p:nvSpPr>
        <p:spPr/>
        <p:txBody>
          <a:bodyPr/>
          <a:lstStyle/>
          <a:p>
            <a:r>
              <a:rPr lang="en-US" dirty="0"/>
              <a:t>BCM should be supported by senior management and key staff. Supporting pillars here are:</a:t>
            </a:r>
            <a:endParaRPr lang="de-DE" dirty="0"/>
          </a:p>
        </p:txBody>
      </p:sp>
      <p:sp>
        <p:nvSpPr>
          <p:cNvPr id="9" name="Textplatzhalter 8">
            <a:extLst>
              <a:ext uri="{FF2B5EF4-FFF2-40B4-BE49-F238E27FC236}">
                <a16:creationId xmlns:a16="http://schemas.microsoft.com/office/drawing/2014/main" id="{F1D698DF-44DE-F96B-AD98-1117EB2B3F9A}"/>
              </a:ext>
            </a:extLst>
          </p:cNvPr>
          <p:cNvSpPr>
            <a:spLocks noGrp="1"/>
          </p:cNvSpPr>
          <p:nvPr>
            <p:ph type="body" sz="quarter" idx="16"/>
          </p:nvPr>
        </p:nvSpPr>
        <p:spPr/>
        <p:txBody>
          <a:bodyPr>
            <a:normAutofit lnSpcReduction="10000"/>
          </a:bodyPr>
          <a:lstStyle/>
          <a:p>
            <a:r>
              <a:rPr lang="de-DE" b="1" dirty="0"/>
              <a:t>THE BCM PROGRAMME</a:t>
            </a:r>
          </a:p>
        </p:txBody>
      </p:sp>
      <p:sp>
        <p:nvSpPr>
          <p:cNvPr id="11" name="Pentagon 29">
            <a:extLst>
              <a:ext uri="{FF2B5EF4-FFF2-40B4-BE49-F238E27FC236}">
                <a16:creationId xmlns:a16="http://schemas.microsoft.com/office/drawing/2014/main" id="{C61EF14F-6A5C-5C38-3814-F80BBC37FEFA}"/>
              </a:ext>
            </a:extLst>
          </p:cNvPr>
          <p:cNvSpPr/>
          <p:nvPr/>
        </p:nvSpPr>
        <p:spPr>
          <a:xfrm>
            <a:off x="6822437" y="3001839"/>
            <a:ext cx="5156056" cy="646730"/>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ubtitle 2">
            <a:extLst>
              <a:ext uri="{FF2B5EF4-FFF2-40B4-BE49-F238E27FC236}">
                <a16:creationId xmlns:a16="http://schemas.microsoft.com/office/drawing/2014/main" id="{D50297FC-ABD5-D5E8-3531-7E0DF676938E}"/>
              </a:ext>
            </a:extLst>
          </p:cNvPr>
          <p:cNvSpPr txBox="1">
            <a:spLocks/>
          </p:cNvSpPr>
          <p:nvPr/>
        </p:nvSpPr>
        <p:spPr>
          <a:xfrm>
            <a:off x="6988972" y="3166777"/>
            <a:ext cx="5156055"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kumimoji="0" lang="en-US" sz="1800" b="1" i="0" u="none" strike="noStrike" kern="1200" cap="none" spc="0" normalizeH="0" baseline="0" noProof="0" dirty="0">
                <a:ln>
                  <a:noFill/>
                </a:ln>
                <a:solidFill>
                  <a:schemeClr val="bg1"/>
                </a:solidFill>
                <a:effectLst/>
                <a:uLnTx/>
                <a:uFillTx/>
                <a:latin typeface="Calibri Light" panose="020F0302020204030204"/>
                <a:ea typeface="League Spartan" charset="0"/>
                <a:cs typeface="Poppins" pitchFamily="2" charset="77"/>
              </a:rPr>
              <a:t>Roles, accountability, responsibility and authority</a:t>
            </a:r>
          </a:p>
        </p:txBody>
      </p:sp>
      <p:sp>
        <p:nvSpPr>
          <p:cNvPr id="13" name="Pentagon 32">
            <a:extLst>
              <a:ext uri="{FF2B5EF4-FFF2-40B4-BE49-F238E27FC236}">
                <a16:creationId xmlns:a16="http://schemas.microsoft.com/office/drawing/2014/main" id="{26A90046-4628-D5FC-9201-AC649D7B1EC3}"/>
              </a:ext>
            </a:extLst>
          </p:cNvPr>
          <p:cNvSpPr/>
          <p:nvPr/>
        </p:nvSpPr>
        <p:spPr>
          <a:xfrm>
            <a:off x="6822437" y="3805688"/>
            <a:ext cx="5156056" cy="646730"/>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ubtitle 2">
            <a:extLst>
              <a:ext uri="{FF2B5EF4-FFF2-40B4-BE49-F238E27FC236}">
                <a16:creationId xmlns:a16="http://schemas.microsoft.com/office/drawing/2014/main" id="{956ED8E1-BA06-1AA0-9794-253B24B82CC6}"/>
              </a:ext>
            </a:extLst>
          </p:cNvPr>
          <p:cNvSpPr txBox="1">
            <a:spLocks/>
          </p:cNvSpPr>
          <p:nvPr/>
        </p:nvSpPr>
        <p:spPr>
          <a:xfrm>
            <a:off x="6988972" y="3996810"/>
            <a:ext cx="4592074"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US" sz="1800" dirty="0">
                <a:solidFill>
                  <a:schemeClr val="bg1"/>
                </a:solidFill>
                <a:latin typeface="+mn-lt"/>
                <a:ea typeface="Lato Light" panose="020F0502020204030203" pitchFamily="34" charset="0"/>
                <a:cs typeface="Mukta ExtraLight" panose="020B0000000000000000" pitchFamily="34" charset="77"/>
              </a:rPr>
              <a:t>Finance and resources</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15" name="Pentagon 41">
            <a:extLst>
              <a:ext uri="{FF2B5EF4-FFF2-40B4-BE49-F238E27FC236}">
                <a16:creationId xmlns:a16="http://schemas.microsoft.com/office/drawing/2014/main" id="{A4C73F55-DD3D-149D-5F5B-3F34CF54CBEF}"/>
              </a:ext>
            </a:extLst>
          </p:cNvPr>
          <p:cNvSpPr/>
          <p:nvPr/>
        </p:nvSpPr>
        <p:spPr>
          <a:xfrm>
            <a:off x="6822437" y="4588643"/>
            <a:ext cx="5156056"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ubtitle 2">
            <a:extLst>
              <a:ext uri="{FF2B5EF4-FFF2-40B4-BE49-F238E27FC236}">
                <a16:creationId xmlns:a16="http://schemas.microsoft.com/office/drawing/2014/main" id="{C497A105-F4A8-DAF3-9F9F-92E24EDC6254}"/>
              </a:ext>
            </a:extLst>
          </p:cNvPr>
          <p:cNvSpPr txBox="1">
            <a:spLocks/>
          </p:cNvSpPr>
          <p:nvPr/>
        </p:nvSpPr>
        <p:spPr>
          <a:xfrm>
            <a:off x="6988972" y="4826844"/>
            <a:ext cx="5482950"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US" sz="1800" dirty="0">
                <a:solidFill>
                  <a:schemeClr val="bg1"/>
                </a:solidFill>
                <a:latin typeface="+mn-lt"/>
                <a:ea typeface="Lato Light" panose="020F0502020204030203" pitchFamily="34" charset="0"/>
                <a:cs typeface="Mukta ExtraLight" panose="020B0000000000000000" pitchFamily="34" charset="77"/>
              </a:rPr>
              <a:t>Assurance</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17" name="Pentagon 2">
            <a:extLst>
              <a:ext uri="{FF2B5EF4-FFF2-40B4-BE49-F238E27FC236}">
                <a16:creationId xmlns:a16="http://schemas.microsoft.com/office/drawing/2014/main" id="{3337C992-D168-E0F3-0F86-6A0D1E93B079}"/>
              </a:ext>
            </a:extLst>
          </p:cNvPr>
          <p:cNvSpPr/>
          <p:nvPr/>
        </p:nvSpPr>
        <p:spPr>
          <a:xfrm>
            <a:off x="6822437" y="5394668"/>
            <a:ext cx="5156056"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ubtitle 2">
            <a:extLst>
              <a:ext uri="{FF2B5EF4-FFF2-40B4-BE49-F238E27FC236}">
                <a16:creationId xmlns:a16="http://schemas.microsoft.com/office/drawing/2014/main" id="{E70C2897-6C57-4A58-5C5E-6C36791D04F4}"/>
              </a:ext>
            </a:extLst>
          </p:cNvPr>
          <p:cNvSpPr txBox="1">
            <a:spLocks/>
          </p:cNvSpPr>
          <p:nvPr/>
        </p:nvSpPr>
        <p:spPr>
          <a:xfrm>
            <a:off x="6938682" y="5557330"/>
            <a:ext cx="4676841" cy="30714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240"/>
              </a:lnSpc>
              <a:defRPr/>
            </a:pPr>
            <a:r>
              <a:rPr lang="en-GB" sz="1800" dirty="0">
                <a:solidFill>
                  <a:schemeClr val="bg1"/>
                </a:solidFill>
                <a:latin typeface="+mn-lt"/>
                <a:ea typeface="League Spartan" charset="0"/>
                <a:cs typeface="Poppins" pitchFamily="2" charset="77"/>
              </a:rPr>
              <a:t>Change management</a:t>
            </a:r>
          </a:p>
        </p:txBody>
      </p:sp>
      <p:sp>
        <p:nvSpPr>
          <p:cNvPr id="19" name="Pentagon 8">
            <a:extLst>
              <a:ext uri="{FF2B5EF4-FFF2-40B4-BE49-F238E27FC236}">
                <a16:creationId xmlns:a16="http://schemas.microsoft.com/office/drawing/2014/main" id="{A144F1F9-EA61-9AB7-0A83-77F6D4EB2F41}"/>
              </a:ext>
            </a:extLst>
          </p:cNvPr>
          <p:cNvSpPr/>
          <p:nvPr/>
        </p:nvSpPr>
        <p:spPr>
          <a:xfrm>
            <a:off x="6822437" y="6183719"/>
            <a:ext cx="5105766" cy="646730"/>
          </a:xfrm>
          <a:prstGeom prst="homePlat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ubtitle 2">
            <a:extLst>
              <a:ext uri="{FF2B5EF4-FFF2-40B4-BE49-F238E27FC236}">
                <a16:creationId xmlns:a16="http://schemas.microsoft.com/office/drawing/2014/main" id="{E0101D1B-6254-B0CB-7D14-A32E6CB6254D}"/>
              </a:ext>
            </a:extLst>
          </p:cNvPr>
          <p:cNvSpPr txBox="1">
            <a:spLocks/>
          </p:cNvSpPr>
          <p:nvPr/>
        </p:nvSpPr>
        <p:spPr>
          <a:xfrm>
            <a:off x="6938682" y="6323450"/>
            <a:ext cx="4642364"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US" sz="1800" dirty="0">
                <a:solidFill>
                  <a:schemeClr val="bg1"/>
                </a:solidFill>
                <a:latin typeface="+mn-lt"/>
                <a:ea typeface="Lato Light" panose="020F0502020204030203" pitchFamily="34" charset="0"/>
                <a:cs typeface="Mukta ExtraLight" panose="020B0000000000000000" pitchFamily="34" charset="77"/>
              </a:rPr>
              <a:t>Management information &amp; metrics</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21" name="Pentagon 41">
            <a:extLst>
              <a:ext uri="{FF2B5EF4-FFF2-40B4-BE49-F238E27FC236}">
                <a16:creationId xmlns:a16="http://schemas.microsoft.com/office/drawing/2014/main" id="{197C1F5D-6182-90C0-DE61-35AA462AE1CE}"/>
              </a:ext>
            </a:extLst>
          </p:cNvPr>
          <p:cNvSpPr/>
          <p:nvPr/>
        </p:nvSpPr>
        <p:spPr>
          <a:xfrm>
            <a:off x="6822437" y="1384426"/>
            <a:ext cx="5156056"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ubtitle 2">
            <a:extLst>
              <a:ext uri="{FF2B5EF4-FFF2-40B4-BE49-F238E27FC236}">
                <a16:creationId xmlns:a16="http://schemas.microsoft.com/office/drawing/2014/main" id="{33B1F739-5479-DF3F-FF24-7D68884BF501}"/>
              </a:ext>
            </a:extLst>
          </p:cNvPr>
          <p:cNvSpPr txBox="1">
            <a:spLocks/>
          </p:cNvSpPr>
          <p:nvPr/>
        </p:nvSpPr>
        <p:spPr>
          <a:xfrm>
            <a:off x="6988972" y="1622627"/>
            <a:ext cx="5482950"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US" sz="1800" dirty="0">
                <a:solidFill>
                  <a:schemeClr val="bg1"/>
                </a:solidFill>
                <a:latin typeface="+mn-lt"/>
                <a:ea typeface="Lato Light" panose="020F0502020204030203" pitchFamily="34" charset="0"/>
                <a:cs typeface="Mukta ExtraLight" panose="020B0000000000000000" pitchFamily="34" charset="77"/>
              </a:rPr>
              <a:t>Board commitment and proactive participation</a:t>
            </a:r>
          </a:p>
        </p:txBody>
      </p:sp>
      <p:sp>
        <p:nvSpPr>
          <p:cNvPr id="23" name="Pentagon 2">
            <a:extLst>
              <a:ext uri="{FF2B5EF4-FFF2-40B4-BE49-F238E27FC236}">
                <a16:creationId xmlns:a16="http://schemas.microsoft.com/office/drawing/2014/main" id="{37AD353C-96EA-58F8-EB99-217046FD378D}"/>
              </a:ext>
            </a:extLst>
          </p:cNvPr>
          <p:cNvSpPr/>
          <p:nvPr/>
        </p:nvSpPr>
        <p:spPr>
          <a:xfrm>
            <a:off x="6822437" y="2190451"/>
            <a:ext cx="5156056"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2">
            <a:extLst>
              <a:ext uri="{FF2B5EF4-FFF2-40B4-BE49-F238E27FC236}">
                <a16:creationId xmlns:a16="http://schemas.microsoft.com/office/drawing/2014/main" id="{6CACCDEE-095F-3B4A-904E-19D4C65DE68B}"/>
              </a:ext>
            </a:extLst>
          </p:cNvPr>
          <p:cNvSpPr txBox="1">
            <a:spLocks/>
          </p:cNvSpPr>
          <p:nvPr/>
        </p:nvSpPr>
        <p:spPr>
          <a:xfrm>
            <a:off x="6946588" y="2353912"/>
            <a:ext cx="4676841" cy="30714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240"/>
              </a:lnSpc>
              <a:defRPr/>
            </a:pPr>
            <a:r>
              <a:rPr lang="en-GB" sz="1800" dirty="0">
                <a:solidFill>
                  <a:schemeClr val="bg1"/>
                </a:solidFill>
                <a:latin typeface="+mn-lt"/>
                <a:ea typeface="League Spartan" charset="0"/>
                <a:cs typeface="Poppins" pitchFamily="2" charset="77"/>
              </a:rPr>
              <a:t>BCM strategy, policy and framework</a:t>
            </a:r>
          </a:p>
        </p:txBody>
      </p:sp>
    </p:spTree>
    <p:extLst>
      <p:ext uri="{BB962C8B-B14F-4D97-AF65-F5344CB8AC3E}">
        <p14:creationId xmlns:p14="http://schemas.microsoft.com/office/powerpoint/2010/main" val="1595939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07C2518E-DF2F-ED68-048F-69273B4B4B97}"/>
              </a:ext>
            </a:extLst>
          </p:cNvPr>
          <p:cNvSpPr/>
          <p:nvPr/>
        </p:nvSpPr>
        <p:spPr>
          <a:xfrm>
            <a:off x="1" y="291787"/>
            <a:ext cx="12191999" cy="11998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71E88231-EF20-C5F8-30A2-900FFE756054}"/>
              </a:ext>
            </a:extLst>
          </p:cNvPr>
          <p:cNvSpPr>
            <a:spLocks noGrp="1"/>
          </p:cNvSpPr>
          <p:nvPr>
            <p:ph type="body" sz="quarter" idx="16"/>
          </p:nvPr>
        </p:nvSpPr>
        <p:spPr>
          <a:xfrm>
            <a:off x="331693" y="912258"/>
            <a:ext cx="11470341" cy="582221"/>
          </a:xfrm>
        </p:spPr>
        <p:txBody>
          <a:bodyPr>
            <a:noAutofit/>
          </a:bodyPr>
          <a:lstStyle/>
          <a:p>
            <a:r>
              <a:rPr lang="en-US" sz="1800" dirty="0">
                <a:solidFill>
                  <a:schemeClr val="bg1"/>
                </a:solidFill>
              </a:rPr>
              <a:t>A crisis can be attributed to external and internal factors. But depending on whom you ask, the external or the internal factor is given more weight.</a:t>
            </a:r>
            <a:endParaRPr lang="de-DE" sz="1800" dirty="0">
              <a:solidFill>
                <a:schemeClr val="bg1"/>
              </a:solidFill>
            </a:endParaRPr>
          </a:p>
        </p:txBody>
      </p:sp>
      <p:graphicFrame>
        <p:nvGraphicFramePr>
          <p:cNvPr id="5" name="object 22">
            <a:extLst>
              <a:ext uri="{FF2B5EF4-FFF2-40B4-BE49-F238E27FC236}">
                <a16:creationId xmlns:a16="http://schemas.microsoft.com/office/drawing/2014/main" id="{047865D8-5116-D5F2-2232-8E673C5E0CF4}"/>
              </a:ext>
            </a:extLst>
          </p:cNvPr>
          <p:cNvGraphicFramePr>
            <a:graphicFrameLocks noGrp="1"/>
          </p:cNvGraphicFramePr>
          <p:nvPr>
            <p:extLst>
              <p:ext uri="{D42A27DB-BD31-4B8C-83A1-F6EECF244321}">
                <p14:modId xmlns:p14="http://schemas.microsoft.com/office/powerpoint/2010/main" val="1818539744"/>
              </p:ext>
            </p:extLst>
          </p:nvPr>
        </p:nvGraphicFramePr>
        <p:xfrm>
          <a:off x="3637281" y="1604850"/>
          <a:ext cx="8355106" cy="4488016"/>
        </p:xfrm>
        <a:graphic>
          <a:graphicData uri="http://schemas.openxmlformats.org/drawingml/2006/table">
            <a:tbl>
              <a:tblPr firstRow="1" bandRow="1">
                <a:tableStyleId>{69012ECD-51FC-41F1-AA8D-1B2483CD663E}</a:tableStyleId>
              </a:tblPr>
              <a:tblGrid>
                <a:gridCol w="2693282">
                  <a:extLst>
                    <a:ext uri="{9D8B030D-6E8A-4147-A177-3AD203B41FA5}">
                      <a16:colId xmlns:a16="http://schemas.microsoft.com/office/drawing/2014/main" val="20000"/>
                    </a:ext>
                  </a:extLst>
                </a:gridCol>
                <a:gridCol w="2969186">
                  <a:extLst>
                    <a:ext uri="{9D8B030D-6E8A-4147-A177-3AD203B41FA5}">
                      <a16:colId xmlns:a16="http://schemas.microsoft.com/office/drawing/2014/main" val="20001"/>
                    </a:ext>
                  </a:extLst>
                </a:gridCol>
                <a:gridCol w="2692638">
                  <a:extLst>
                    <a:ext uri="{9D8B030D-6E8A-4147-A177-3AD203B41FA5}">
                      <a16:colId xmlns:a16="http://schemas.microsoft.com/office/drawing/2014/main" val="20002"/>
                    </a:ext>
                  </a:extLst>
                </a:gridCol>
              </a:tblGrid>
              <a:tr h="398524">
                <a:tc>
                  <a:txBody>
                    <a:bodyPr/>
                    <a:lstStyle/>
                    <a:p>
                      <a:pPr marL="91440">
                        <a:lnSpc>
                          <a:spcPct val="100000"/>
                        </a:lnSpc>
                        <a:spcBef>
                          <a:spcPts val="1145"/>
                        </a:spcBef>
                      </a:pPr>
                      <a:r>
                        <a:rPr lang="en-GB" sz="2400" b="1" dirty="0">
                          <a:solidFill>
                            <a:srgbClr val="FFFFFF"/>
                          </a:solidFill>
                        </a:rPr>
                        <a:t>External Factors</a:t>
                      </a:r>
                      <a:endParaRPr lang="en-GB" sz="2400" dirty="0">
                        <a:latin typeface="Arial"/>
                        <a:cs typeface="Arial"/>
                      </a:endParaRPr>
                    </a:p>
                  </a:txBody>
                  <a:tcPr marL="0" marR="0" marT="145415" marB="0">
                    <a:solidFill>
                      <a:srgbClr val="85D2C7"/>
                    </a:solidFill>
                  </a:tcPr>
                </a:tc>
                <a:tc>
                  <a:txBody>
                    <a:bodyPr/>
                    <a:lstStyle/>
                    <a:p>
                      <a:pPr marL="146050" algn="ctr">
                        <a:lnSpc>
                          <a:spcPct val="100000"/>
                        </a:lnSpc>
                        <a:spcBef>
                          <a:spcPts val="840"/>
                        </a:spcBef>
                      </a:pPr>
                      <a:r>
                        <a:rPr lang="en-GB" sz="2000" b="1" spc="-10" dirty="0">
                          <a:solidFill>
                            <a:srgbClr val="FFFFFF"/>
                          </a:solidFill>
                        </a:rPr>
                        <a:t>Perceptual asymmetry</a:t>
                      </a:r>
                      <a:endParaRPr lang="en-GB" sz="2000" dirty="0">
                        <a:latin typeface="Calibri"/>
                        <a:cs typeface="Calibri"/>
                      </a:endParaRPr>
                    </a:p>
                  </a:txBody>
                  <a:tcPr marL="0" marR="0" marT="106680" marB="0">
                    <a:solidFill>
                      <a:srgbClr val="85D2C7"/>
                    </a:solidFill>
                  </a:tcPr>
                </a:tc>
                <a:tc>
                  <a:txBody>
                    <a:bodyPr/>
                    <a:lstStyle/>
                    <a:p>
                      <a:pPr marL="106680">
                        <a:lnSpc>
                          <a:spcPct val="100000"/>
                        </a:lnSpc>
                        <a:spcBef>
                          <a:spcPts val="1155"/>
                        </a:spcBef>
                      </a:pPr>
                      <a:r>
                        <a:rPr lang="en-GB" sz="2400" b="1" spc="-5" dirty="0">
                          <a:solidFill>
                            <a:srgbClr val="FFFFFF"/>
                          </a:solidFill>
                        </a:rPr>
                        <a:t>Internal Factors</a:t>
                      </a:r>
                      <a:endParaRPr lang="en-GB" sz="2400" dirty="0">
                        <a:latin typeface="Arial"/>
                        <a:cs typeface="Arial"/>
                      </a:endParaRPr>
                    </a:p>
                  </a:txBody>
                  <a:tcPr marL="0" marR="0" marT="146685" marB="0">
                    <a:solidFill>
                      <a:srgbClr val="85D2C7"/>
                    </a:solidFill>
                  </a:tcPr>
                </a:tc>
                <a:extLst>
                  <a:ext uri="{0D108BD9-81ED-4DB2-BD59-A6C34878D82A}">
                    <a16:rowId xmlns:a16="http://schemas.microsoft.com/office/drawing/2014/main" val="10000"/>
                  </a:ext>
                </a:extLst>
              </a:tr>
              <a:tr h="308969">
                <a:tc>
                  <a:txBody>
                    <a:bodyPr/>
                    <a:lstStyle/>
                    <a:p>
                      <a:pPr marL="91440" marR="480695">
                        <a:lnSpc>
                          <a:spcPct val="100000"/>
                        </a:lnSpc>
                        <a:spcBef>
                          <a:spcPts val="414"/>
                        </a:spcBef>
                      </a:pPr>
                      <a:r>
                        <a:rPr lang="en-GB" sz="1200" dirty="0">
                          <a:solidFill>
                            <a:srgbClr val="79527B"/>
                          </a:solidFill>
                        </a:rPr>
                        <a:t>Shrinking / saturated markets</a:t>
                      </a:r>
                      <a:endParaRPr lang="en-GB" sz="1200" dirty="0">
                        <a:solidFill>
                          <a:srgbClr val="79527B"/>
                        </a:solidFill>
                        <a:latin typeface="Arial"/>
                        <a:cs typeface="Arial"/>
                      </a:endParaRPr>
                    </a:p>
                  </a:txBody>
                  <a:tcPr marL="0" marR="0" marT="52704" marB="0" anchor="ctr">
                    <a:lnB w="12700" cap="flat" cmpd="sng" algn="ctr">
                      <a:solidFill>
                        <a:srgbClr val="916395"/>
                      </a:solidFill>
                      <a:prstDash val="solid"/>
                      <a:round/>
                      <a:headEnd type="none" w="med" len="med"/>
                      <a:tailEnd type="none" w="med" len="med"/>
                    </a:lnB>
                    <a:noFill/>
                  </a:tcPr>
                </a:tc>
                <a:tc rowSpan="8">
                  <a:txBody>
                    <a:bodyPr/>
                    <a:lstStyle/>
                    <a:p>
                      <a:pPr>
                        <a:lnSpc>
                          <a:spcPct val="100000"/>
                        </a:lnSpc>
                      </a:pPr>
                      <a:endParaRPr lang="en-GB" sz="1800" baseline="2314" dirty="0">
                        <a:latin typeface="Arial"/>
                        <a:cs typeface="Arial"/>
                      </a:endParaRPr>
                    </a:p>
                  </a:txBody>
                  <a:tcPr marL="0" marR="0" marT="0" marB="0">
                    <a:noFill/>
                  </a:tcPr>
                </a:tc>
                <a:tc>
                  <a:txBody>
                    <a:bodyPr/>
                    <a:lstStyle/>
                    <a:p>
                      <a:pPr marL="106680">
                        <a:lnSpc>
                          <a:spcPct val="100000"/>
                        </a:lnSpc>
                        <a:spcBef>
                          <a:spcPts val="835"/>
                        </a:spcBef>
                      </a:pPr>
                      <a:r>
                        <a:rPr lang="en-GB" sz="1200" spc="-5" dirty="0">
                          <a:solidFill>
                            <a:srgbClr val="79527B"/>
                          </a:solidFill>
                        </a:rPr>
                        <a:t>Strategy deficits</a:t>
                      </a:r>
                      <a:endParaRPr lang="en-GB" sz="1200" dirty="0">
                        <a:solidFill>
                          <a:srgbClr val="79527B"/>
                        </a:solidFill>
                        <a:latin typeface="Arial"/>
                        <a:cs typeface="Arial"/>
                      </a:endParaRPr>
                    </a:p>
                  </a:txBody>
                  <a:tcPr marL="0" marR="0" marT="106045" marB="0" anchor="ctr">
                    <a:lnB w="12700" cap="flat" cmpd="sng" algn="ctr">
                      <a:solidFill>
                        <a:srgbClr val="916395"/>
                      </a:solidFill>
                      <a:prstDash val="solid"/>
                      <a:round/>
                      <a:headEnd type="none" w="med" len="med"/>
                      <a:tailEnd type="none" w="med" len="med"/>
                    </a:lnB>
                    <a:noFill/>
                  </a:tcPr>
                </a:tc>
                <a:extLst>
                  <a:ext uri="{0D108BD9-81ED-4DB2-BD59-A6C34878D82A}">
                    <a16:rowId xmlns:a16="http://schemas.microsoft.com/office/drawing/2014/main" val="10001"/>
                  </a:ext>
                </a:extLst>
              </a:tr>
              <a:tr h="587109">
                <a:tc>
                  <a:txBody>
                    <a:bodyPr/>
                    <a:lstStyle/>
                    <a:p>
                      <a:r>
                        <a:rPr lang="en-GB" sz="1200" dirty="0">
                          <a:solidFill>
                            <a:srgbClr val="79527B"/>
                          </a:solidFill>
                        </a:rPr>
                        <a:t>  Digitization</a:t>
                      </a:r>
                      <a:endParaRPr lang="en-GB" dirty="0">
                        <a:solidFill>
                          <a:srgbClr val="79527B"/>
                        </a:solidFill>
                      </a:endParaRPr>
                    </a:p>
                  </a:txBody>
                  <a:tcPr marL="0" marR="0" marT="113030"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tc vMerge="1">
                  <a:txBody>
                    <a:bodyPr/>
                    <a:lstStyle/>
                    <a:p>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tcPr>
                </a:tc>
                <a:tc>
                  <a:txBody>
                    <a:bodyPr/>
                    <a:lstStyle/>
                    <a:p>
                      <a:pPr marL="106680" marR="678815">
                        <a:lnSpc>
                          <a:spcPct val="100000"/>
                        </a:lnSpc>
                        <a:spcBef>
                          <a:spcPts val="320"/>
                        </a:spcBef>
                      </a:pPr>
                      <a:r>
                        <a:rPr lang="en-GB" sz="1200" dirty="0">
                          <a:solidFill>
                            <a:srgbClr val="79527B"/>
                          </a:solidFill>
                        </a:rPr>
                        <a:t>Outdated technology / products</a:t>
                      </a:r>
                      <a:endParaRPr lang="en-GB" sz="1200" dirty="0">
                        <a:solidFill>
                          <a:srgbClr val="79527B"/>
                        </a:solidFill>
                        <a:latin typeface="Arial"/>
                        <a:cs typeface="Arial"/>
                      </a:endParaRPr>
                    </a:p>
                  </a:txBody>
                  <a:tcPr marL="0" marR="0" marT="40640"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extLst>
                  <a:ext uri="{0D108BD9-81ED-4DB2-BD59-A6C34878D82A}">
                    <a16:rowId xmlns:a16="http://schemas.microsoft.com/office/drawing/2014/main" val="10002"/>
                  </a:ext>
                </a:extLst>
              </a:tr>
              <a:tr h="328624">
                <a:tc>
                  <a:txBody>
                    <a:bodyPr/>
                    <a:lstStyle/>
                    <a:p>
                      <a:pPr>
                        <a:lnSpc>
                          <a:spcPct val="100000"/>
                        </a:lnSpc>
                        <a:spcBef>
                          <a:spcPts val="55"/>
                        </a:spcBef>
                      </a:pPr>
                      <a:r>
                        <a:rPr lang="en-GB" sz="1200" dirty="0">
                          <a:solidFill>
                            <a:srgbClr val="79527B"/>
                          </a:solidFill>
                        </a:rPr>
                        <a:t>  Changes in regulations</a:t>
                      </a:r>
                      <a:endParaRPr lang="en-GB" sz="1200" dirty="0">
                        <a:solidFill>
                          <a:srgbClr val="79527B"/>
                        </a:solidFill>
                        <a:latin typeface="Arial"/>
                        <a:cs typeface="Arial"/>
                      </a:endParaRPr>
                    </a:p>
                  </a:txBody>
                  <a:tcPr marL="0" marR="0" marT="6985"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tc vMerge="1">
                  <a:txBody>
                    <a:bodyPr/>
                    <a:lstStyle/>
                    <a:p>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tcPr>
                </a:tc>
                <a:tc>
                  <a:txBody>
                    <a:bodyPr/>
                    <a:lstStyle/>
                    <a:p>
                      <a:pPr marL="106680">
                        <a:lnSpc>
                          <a:spcPct val="100000"/>
                        </a:lnSpc>
                        <a:spcBef>
                          <a:spcPts val="994"/>
                        </a:spcBef>
                      </a:pPr>
                      <a:r>
                        <a:rPr lang="en-GB" sz="1200" dirty="0">
                          <a:solidFill>
                            <a:srgbClr val="79527B"/>
                          </a:solidFill>
                        </a:rPr>
                        <a:t>Lack of operational efficiency</a:t>
                      </a:r>
                      <a:endParaRPr lang="en-GB" sz="1200" dirty="0">
                        <a:solidFill>
                          <a:srgbClr val="79527B"/>
                        </a:solidFill>
                        <a:latin typeface="Arial"/>
                        <a:cs typeface="Arial"/>
                      </a:endParaRPr>
                    </a:p>
                  </a:txBody>
                  <a:tcPr marL="0" marR="0" marT="126364"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extLst>
                  <a:ext uri="{0D108BD9-81ED-4DB2-BD59-A6C34878D82A}">
                    <a16:rowId xmlns:a16="http://schemas.microsoft.com/office/drawing/2014/main" val="10004"/>
                  </a:ext>
                </a:extLst>
              </a:tr>
              <a:tr h="587109">
                <a:tc>
                  <a:txBody>
                    <a:bodyPr/>
                    <a:lstStyle/>
                    <a:p>
                      <a:r>
                        <a:rPr lang="en-GB" sz="1200" dirty="0">
                          <a:solidFill>
                            <a:srgbClr val="79527B"/>
                          </a:solidFill>
                        </a:rPr>
                        <a:t>  Technology leaps</a:t>
                      </a:r>
                      <a:endParaRPr lang="en-GB" sz="1600" dirty="0">
                        <a:solidFill>
                          <a:srgbClr val="79527B"/>
                        </a:solidFill>
                      </a:endParaRPr>
                    </a:p>
                  </a:txBody>
                  <a:tcPr marL="0" marR="0" marT="113665"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tc vMerge="1">
                  <a:txBody>
                    <a:bodyPr/>
                    <a:lstStyle/>
                    <a:p>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tcPr>
                </a:tc>
                <a:tc>
                  <a:txBody>
                    <a:bodyPr/>
                    <a:lstStyle/>
                    <a:p>
                      <a:pPr marL="106680" marR="103505">
                        <a:lnSpc>
                          <a:spcPct val="100000"/>
                        </a:lnSpc>
                        <a:spcBef>
                          <a:spcPts val="1160"/>
                        </a:spcBef>
                      </a:pPr>
                      <a:r>
                        <a:rPr lang="en-GB" sz="1200" dirty="0">
                          <a:solidFill>
                            <a:srgbClr val="79527B"/>
                          </a:solidFill>
                        </a:rPr>
                        <a:t>Insufficient management / leadership quality</a:t>
                      </a:r>
                      <a:endParaRPr lang="en-GB" sz="1200" dirty="0">
                        <a:solidFill>
                          <a:srgbClr val="79527B"/>
                        </a:solidFill>
                        <a:latin typeface="Arial"/>
                        <a:cs typeface="Arial"/>
                      </a:endParaRPr>
                    </a:p>
                  </a:txBody>
                  <a:tcPr marL="0" marR="0" marT="147320"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extLst>
                  <a:ext uri="{0D108BD9-81ED-4DB2-BD59-A6C34878D82A}">
                    <a16:rowId xmlns:a16="http://schemas.microsoft.com/office/drawing/2014/main" val="10005"/>
                  </a:ext>
                </a:extLst>
              </a:tr>
              <a:tr h="587109">
                <a:tc>
                  <a:txBody>
                    <a:bodyPr/>
                    <a:lstStyle/>
                    <a:p>
                      <a:r>
                        <a:rPr lang="en-GB" sz="1200" dirty="0">
                          <a:solidFill>
                            <a:srgbClr val="79527B"/>
                          </a:solidFill>
                        </a:rPr>
                        <a:t>  Globalization</a:t>
                      </a:r>
                      <a:endParaRPr lang="en-GB" dirty="0">
                        <a:solidFill>
                          <a:srgbClr val="79527B"/>
                        </a:solidFill>
                      </a:endParaRPr>
                    </a:p>
                  </a:txBody>
                  <a:tcPr marL="0" marR="0" marT="113664"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tc vMerge="1">
                  <a:txBody>
                    <a:bodyPr/>
                    <a:lstStyle/>
                    <a:p>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tcPr>
                </a:tc>
                <a:tc>
                  <a:txBody>
                    <a:bodyPr/>
                    <a:lstStyle/>
                    <a:p>
                      <a:pPr marL="106680" marR="829310">
                        <a:lnSpc>
                          <a:spcPct val="100000"/>
                        </a:lnSpc>
                        <a:spcBef>
                          <a:spcPts val="325"/>
                        </a:spcBef>
                      </a:pPr>
                      <a:r>
                        <a:rPr lang="en-GB" sz="1200" spc="-5" dirty="0">
                          <a:solidFill>
                            <a:srgbClr val="79527B"/>
                          </a:solidFill>
                        </a:rPr>
                        <a:t>Unbalanced financing structure</a:t>
                      </a:r>
                      <a:endParaRPr lang="en-GB" sz="1200" spc="-5" dirty="0">
                        <a:solidFill>
                          <a:srgbClr val="79527B"/>
                        </a:solidFill>
                        <a:latin typeface="Arial"/>
                        <a:cs typeface="Arial"/>
                      </a:endParaRPr>
                    </a:p>
                  </a:txBody>
                  <a:tcPr marL="0" marR="0" marT="41275"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extLst>
                  <a:ext uri="{0D108BD9-81ED-4DB2-BD59-A6C34878D82A}">
                    <a16:rowId xmlns:a16="http://schemas.microsoft.com/office/drawing/2014/main" val="10008"/>
                  </a:ext>
                </a:extLst>
              </a:tr>
              <a:tr h="634141">
                <a:tc>
                  <a:txBody>
                    <a:bodyPr/>
                    <a:lstStyle/>
                    <a:p>
                      <a:r>
                        <a:rPr lang="en-GB" sz="1200" dirty="0">
                          <a:solidFill>
                            <a:srgbClr val="79527B"/>
                          </a:solidFill>
                        </a:rPr>
                        <a:t>  New products / new competitors</a:t>
                      </a:r>
                      <a:endParaRPr lang="en-GB" dirty="0">
                        <a:solidFill>
                          <a:srgbClr val="79527B"/>
                        </a:solidFill>
                      </a:endParaRPr>
                    </a:p>
                  </a:txBody>
                  <a:tcPr marL="0" marR="0" marT="161290"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tc vMerge="1">
                  <a:txBody>
                    <a:bodyPr/>
                    <a:lstStyle/>
                    <a:p>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tcPr>
                </a:tc>
                <a:tc>
                  <a:txBody>
                    <a:bodyPr/>
                    <a:lstStyle/>
                    <a:p>
                      <a:pPr marL="106680">
                        <a:lnSpc>
                          <a:spcPct val="100000"/>
                        </a:lnSpc>
                        <a:spcBef>
                          <a:spcPts val="825"/>
                        </a:spcBef>
                      </a:pPr>
                      <a:r>
                        <a:rPr lang="en-GB" sz="1200" dirty="0">
                          <a:solidFill>
                            <a:srgbClr val="79527B"/>
                          </a:solidFill>
                        </a:rPr>
                        <a:t>Overpriced acquisitions</a:t>
                      </a:r>
                      <a:endParaRPr lang="en-GB" sz="1200" dirty="0">
                        <a:solidFill>
                          <a:srgbClr val="79527B"/>
                        </a:solidFill>
                        <a:latin typeface="Arial"/>
                        <a:cs typeface="Arial"/>
                      </a:endParaRPr>
                    </a:p>
                  </a:txBody>
                  <a:tcPr marL="0" marR="0" marT="104775"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extLst>
                  <a:ext uri="{0D108BD9-81ED-4DB2-BD59-A6C34878D82A}">
                    <a16:rowId xmlns:a16="http://schemas.microsoft.com/office/drawing/2014/main" val="10010"/>
                  </a:ext>
                </a:extLst>
              </a:tr>
              <a:tr h="634769">
                <a:tc>
                  <a:txBody>
                    <a:bodyPr/>
                    <a:lstStyle/>
                    <a:p>
                      <a:r>
                        <a:rPr lang="en-GB" sz="1200" dirty="0">
                          <a:solidFill>
                            <a:srgbClr val="79527B"/>
                          </a:solidFill>
                        </a:rPr>
                        <a:t>  Raw material prices / exchange rates</a:t>
                      </a:r>
                      <a:endParaRPr lang="en-GB" dirty="0">
                        <a:solidFill>
                          <a:srgbClr val="79527B"/>
                        </a:solidFill>
                      </a:endParaRPr>
                    </a:p>
                  </a:txBody>
                  <a:tcPr marL="0" marR="0" marT="161925"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tc vMerge="1">
                  <a:txBody>
                    <a:bodyPr/>
                    <a:lstStyle/>
                    <a:p>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tcPr>
                </a:tc>
                <a:tc>
                  <a:txBody>
                    <a:bodyPr/>
                    <a:lstStyle/>
                    <a:p>
                      <a:pPr marL="106680">
                        <a:lnSpc>
                          <a:spcPct val="100000"/>
                        </a:lnSpc>
                        <a:spcBef>
                          <a:spcPts val="1165"/>
                        </a:spcBef>
                      </a:pPr>
                      <a:r>
                        <a:rPr lang="en-GB" sz="1200" spc="-5" dirty="0">
                          <a:solidFill>
                            <a:srgbClr val="79527B"/>
                          </a:solidFill>
                        </a:rPr>
                        <a:t>Insufficient controlling</a:t>
                      </a:r>
                      <a:endParaRPr lang="en-GB" sz="1200" spc="-5" dirty="0">
                        <a:solidFill>
                          <a:srgbClr val="79527B"/>
                        </a:solidFill>
                        <a:latin typeface="Arial"/>
                        <a:cs typeface="Arial"/>
                      </a:endParaRPr>
                    </a:p>
                  </a:txBody>
                  <a:tcPr marL="0" marR="0" marT="147955"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extLst>
                  <a:ext uri="{0D108BD9-81ED-4DB2-BD59-A6C34878D82A}">
                    <a16:rowId xmlns:a16="http://schemas.microsoft.com/office/drawing/2014/main" val="10012"/>
                  </a:ext>
                </a:extLst>
              </a:tr>
              <a:tr h="307741">
                <a:tc>
                  <a:txBody>
                    <a:bodyPr/>
                    <a:lstStyle/>
                    <a:p>
                      <a:r>
                        <a:rPr lang="en-GB" sz="1200" dirty="0">
                          <a:solidFill>
                            <a:srgbClr val="79527B"/>
                          </a:solidFill>
                        </a:rPr>
                        <a:t>  Insolvencies of customers / suppliers</a:t>
                      </a:r>
                      <a:endParaRPr lang="en-GB" dirty="0">
                        <a:solidFill>
                          <a:srgbClr val="79527B"/>
                        </a:solidFill>
                      </a:endParaRPr>
                    </a:p>
                  </a:txBody>
                  <a:tcPr marL="0" marR="0" marT="69850" marB="0" anchor="ctr">
                    <a:lnT w="12700" cap="flat" cmpd="sng" algn="ctr">
                      <a:solidFill>
                        <a:srgbClr val="916395"/>
                      </a:solidFill>
                      <a:prstDash val="solid"/>
                      <a:round/>
                      <a:headEnd type="none" w="med" len="med"/>
                      <a:tailEnd type="none" w="med" len="med"/>
                    </a:lnT>
                    <a:noFill/>
                  </a:tcPr>
                </a:tc>
                <a:tc vMerge="1">
                  <a:txBody>
                    <a:bodyPr/>
                    <a:lstStyle/>
                    <a:p>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tcPr>
                </a:tc>
                <a:tc>
                  <a:txBody>
                    <a:bodyPr/>
                    <a:lstStyle/>
                    <a:p>
                      <a:pPr marL="106680">
                        <a:lnSpc>
                          <a:spcPct val="100000"/>
                        </a:lnSpc>
                        <a:spcBef>
                          <a:spcPts val="825"/>
                        </a:spcBef>
                      </a:pPr>
                      <a:r>
                        <a:rPr lang="en-GB" sz="1200" spc="-5" dirty="0">
                          <a:solidFill>
                            <a:srgbClr val="79527B"/>
                          </a:solidFill>
                        </a:rPr>
                        <a:t>Organizational deficiencies</a:t>
                      </a:r>
                      <a:endParaRPr lang="en-GB" sz="1200" spc="-5" dirty="0">
                        <a:solidFill>
                          <a:srgbClr val="79527B"/>
                        </a:solidFill>
                        <a:latin typeface="Arial"/>
                        <a:cs typeface="Arial"/>
                      </a:endParaRPr>
                    </a:p>
                  </a:txBody>
                  <a:tcPr marL="0" marR="0" marT="104775" marB="0" anchor="ctr">
                    <a:lnT w="12700" cap="flat" cmpd="sng" algn="ctr">
                      <a:solidFill>
                        <a:srgbClr val="916395"/>
                      </a:solidFill>
                      <a:prstDash val="solid"/>
                      <a:round/>
                      <a:headEnd type="none" w="med" len="med"/>
                      <a:tailEnd type="none" w="med" len="med"/>
                    </a:lnT>
                    <a:noFill/>
                  </a:tcPr>
                </a:tc>
                <a:extLst>
                  <a:ext uri="{0D108BD9-81ED-4DB2-BD59-A6C34878D82A}">
                    <a16:rowId xmlns:a16="http://schemas.microsoft.com/office/drawing/2014/main" val="10014"/>
                  </a:ext>
                </a:extLst>
              </a:tr>
            </a:tbl>
          </a:graphicData>
        </a:graphic>
      </p:graphicFrame>
      <p:sp>
        <p:nvSpPr>
          <p:cNvPr id="6" name="Textplatzhalter 2">
            <a:extLst>
              <a:ext uri="{FF2B5EF4-FFF2-40B4-BE49-F238E27FC236}">
                <a16:creationId xmlns:a16="http://schemas.microsoft.com/office/drawing/2014/main" id="{934EE23E-8AAF-829F-A496-03D0A5074D3E}"/>
              </a:ext>
            </a:extLst>
          </p:cNvPr>
          <p:cNvSpPr txBox="1">
            <a:spLocks/>
          </p:cNvSpPr>
          <p:nvPr/>
        </p:nvSpPr>
        <p:spPr>
          <a:xfrm>
            <a:off x="331694" y="323249"/>
            <a:ext cx="11470341" cy="582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chemeClr val="bg1"/>
                </a:solidFill>
              </a:rPr>
              <a:t>A matter of </a:t>
            </a:r>
            <a:r>
              <a:rPr lang="de-DE" dirty="0" err="1">
                <a:solidFill>
                  <a:schemeClr val="bg1"/>
                </a:solidFill>
              </a:rPr>
              <a:t>Perspective</a:t>
            </a:r>
            <a:r>
              <a:rPr lang="de-DE" dirty="0">
                <a:solidFill>
                  <a:schemeClr val="bg1"/>
                </a:solidFill>
              </a:rPr>
              <a:t>? </a:t>
            </a:r>
          </a:p>
        </p:txBody>
      </p:sp>
      <p:sp>
        <p:nvSpPr>
          <p:cNvPr id="7" name="Rectangle 3">
            <a:extLst>
              <a:ext uri="{FF2B5EF4-FFF2-40B4-BE49-F238E27FC236}">
                <a16:creationId xmlns:a16="http://schemas.microsoft.com/office/drawing/2014/main" id="{D0E5974E-B5B1-BE3F-4675-1273A2C2EF06}"/>
              </a:ext>
            </a:extLst>
          </p:cNvPr>
          <p:cNvSpPr>
            <a:spLocks noGrp="1"/>
          </p:cNvSpPr>
          <p:nvPr>
            <p:ph type="body" sz="quarter" idx="18"/>
          </p:nvPr>
        </p:nvSpPr>
        <p:spPr bwMode="auto">
          <a:xfrm>
            <a:off x="390525" y="1604850"/>
            <a:ext cx="3053715" cy="4374095"/>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indent="0" algn="l">
              <a:lnSpc>
                <a:spcPct val="100000"/>
              </a:lnSpc>
            </a:pPr>
            <a:r>
              <a:rPr lang="en-GB" sz="1800" dirty="0">
                <a:solidFill>
                  <a:schemeClr val="bg1"/>
                </a:solidFill>
                <a:ea typeface="Open Sans Light" panose="020B0306030504020204" pitchFamily="34" charset="0"/>
                <a:cs typeface="Open Sans Light" panose="020B0306030504020204" pitchFamily="34" charset="0"/>
              </a:rPr>
              <a:t>If one asks the management about the causes of the crisis, the acting persons usually arrive at completely different attributions of causes than external consultants. While management naturally tends to attribute the crisis to external factors and sees few mistakes internally, an external view from consultants is often contradictory. An objective view from outside is particularly helpful in a crisis.</a:t>
            </a:r>
          </a:p>
        </p:txBody>
      </p:sp>
      <p:sp>
        <p:nvSpPr>
          <p:cNvPr id="8" name="Textfeld 2">
            <a:extLst>
              <a:ext uri="{FF2B5EF4-FFF2-40B4-BE49-F238E27FC236}">
                <a16:creationId xmlns:a16="http://schemas.microsoft.com/office/drawing/2014/main" id="{313313FB-249B-2742-DB64-34DF3F4DEE30}"/>
              </a:ext>
            </a:extLst>
          </p:cNvPr>
          <p:cNvSpPr txBox="1"/>
          <p:nvPr/>
        </p:nvSpPr>
        <p:spPr>
          <a:xfrm rot="20469085">
            <a:off x="6691326" y="4042022"/>
            <a:ext cx="210192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27954"/>
                </a:solidFill>
                <a:effectLst/>
                <a:uLnTx/>
                <a:uFillTx/>
                <a:latin typeface="Calibri" panose="020F0502020204030204"/>
                <a:ea typeface="+mn-ea"/>
                <a:cs typeface="+mn-cs"/>
              </a:rPr>
              <a:t>Perception of Advisors</a:t>
            </a:r>
          </a:p>
        </p:txBody>
      </p:sp>
      <p:sp>
        <p:nvSpPr>
          <p:cNvPr id="9" name="Textfeld 11">
            <a:extLst>
              <a:ext uri="{FF2B5EF4-FFF2-40B4-BE49-F238E27FC236}">
                <a16:creationId xmlns:a16="http://schemas.microsoft.com/office/drawing/2014/main" id="{D4F77D1C-698A-DA79-791A-05B1DAA3D223}"/>
              </a:ext>
            </a:extLst>
          </p:cNvPr>
          <p:cNvSpPr txBox="1"/>
          <p:nvPr/>
        </p:nvSpPr>
        <p:spPr>
          <a:xfrm rot="1159998">
            <a:off x="6658737" y="2585296"/>
            <a:ext cx="2512291"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27954"/>
                </a:solidFill>
                <a:effectLst/>
                <a:uLnTx/>
                <a:uFillTx/>
                <a:latin typeface="Calibri" panose="020F0502020204030204"/>
                <a:ea typeface="+mn-ea"/>
                <a:cs typeface="+mn-cs"/>
              </a:rPr>
              <a:t>Perception of Management</a:t>
            </a:r>
          </a:p>
        </p:txBody>
      </p:sp>
      <p:grpSp>
        <p:nvGrpSpPr>
          <p:cNvPr id="10" name="Group 16">
            <a:extLst>
              <a:ext uri="{FF2B5EF4-FFF2-40B4-BE49-F238E27FC236}">
                <a16:creationId xmlns:a16="http://schemas.microsoft.com/office/drawing/2014/main" id="{9E6805FA-3D63-BE8F-8469-AE66A7305902}"/>
              </a:ext>
            </a:extLst>
          </p:cNvPr>
          <p:cNvGrpSpPr/>
          <p:nvPr/>
        </p:nvGrpSpPr>
        <p:grpSpPr>
          <a:xfrm>
            <a:off x="6591406" y="3986952"/>
            <a:ext cx="2311077" cy="1552199"/>
            <a:chOff x="-2684985" y="4847393"/>
            <a:chExt cx="2311077" cy="1552199"/>
          </a:xfrm>
        </p:grpSpPr>
        <p:sp>
          <p:nvSpPr>
            <p:cNvPr id="11" name="Gleichschenkliges Dreieck 1">
              <a:extLst>
                <a:ext uri="{FF2B5EF4-FFF2-40B4-BE49-F238E27FC236}">
                  <a16:creationId xmlns:a16="http://schemas.microsoft.com/office/drawing/2014/main" id="{3AC71FC0-533B-DD87-9951-3ACC8F56C0A5}"/>
                </a:ext>
              </a:extLst>
            </p:cNvPr>
            <p:cNvSpPr/>
            <p:nvPr/>
          </p:nvSpPr>
          <p:spPr>
            <a:xfrm rot="16200000">
              <a:off x="-2317543" y="4479951"/>
              <a:ext cx="1552199" cy="2287084"/>
            </a:xfrm>
            <a:prstGeom prst="triangl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feld 9">
              <a:extLst>
                <a:ext uri="{FF2B5EF4-FFF2-40B4-BE49-F238E27FC236}">
                  <a16:creationId xmlns:a16="http://schemas.microsoft.com/office/drawing/2014/main" id="{870367B8-3A46-C321-BC8A-5C1F4F4ED904}"/>
                </a:ext>
              </a:extLst>
            </p:cNvPr>
            <p:cNvSpPr txBox="1"/>
            <p:nvPr/>
          </p:nvSpPr>
          <p:spPr>
            <a:xfrm>
              <a:off x="-1183745" y="5614947"/>
              <a:ext cx="80983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Calibri" panose="020F0502020204030204"/>
                  <a:ea typeface="+mn-ea"/>
                  <a:cs typeface="+mn-cs"/>
                </a:rPr>
                <a:t>INTERNAL</a:t>
              </a:r>
            </a:p>
          </p:txBody>
        </p:sp>
        <p:sp>
          <p:nvSpPr>
            <p:cNvPr id="13" name="Textfeld 9">
              <a:extLst>
                <a:ext uri="{FF2B5EF4-FFF2-40B4-BE49-F238E27FC236}">
                  <a16:creationId xmlns:a16="http://schemas.microsoft.com/office/drawing/2014/main" id="{72C8FA9E-21C2-07B5-7012-CF114E243585}"/>
                </a:ext>
              </a:extLst>
            </p:cNvPr>
            <p:cNvSpPr txBox="1"/>
            <p:nvPr/>
          </p:nvSpPr>
          <p:spPr>
            <a:xfrm>
              <a:off x="-1118542" y="5299343"/>
              <a:ext cx="71526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chemeClr val="bg1"/>
                  </a:solidFill>
                  <a:effectLst/>
                  <a:uLnTx/>
                  <a:uFillTx/>
                  <a:latin typeface="Calibri" panose="020F0502020204030204"/>
                  <a:ea typeface="+mn-ea"/>
                  <a:cs typeface="+mn-cs"/>
                </a:rPr>
                <a:t>90%</a:t>
              </a:r>
            </a:p>
          </p:txBody>
        </p:sp>
        <p:sp>
          <p:nvSpPr>
            <p:cNvPr id="14" name="Textfeld 9">
              <a:extLst>
                <a:ext uri="{FF2B5EF4-FFF2-40B4-BE49-F238E27FC236}">
                  <a16:creationId xmlns:a16="http://schemas.microsoft.com/office/drawing/2014/main" id="{0A77CD67-D764-DD6D-C726-4756AEB7ACD0}"/>
                </a:ext>
              </a:extLst>
            </p:cNvPr>
            <p:cNvSpPr txBox="1"/>
            <p:nvPr/>
          </p:nvSpPr>
          <p:spPr>
            <a:xfrm>
              <a:off x="-2050225" y="5614947"/>
              <a:ext cx="82747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bg1"/>
                  </a:solidFill>
                  <a:latin typeface="Calibri" panose="020F0502020204030204"/>
                </a:rPr>
                <a:t>EX</a:t>
              </a:r>
              <a:r>
                <a:rPr kumimoji="0" lang="en-GB" sz="1200" b="0" i="0" u="none" strike="noStrike" kern="1200" cap="none" spc="0" normalizeH="0" baseline="0" noProof="0" dirty="0">
                  <a:ln>
                    <a:noFill/>
                  </a:ln>
                  <a:solidFill>
                    <a:schemeClr val="bg1"/>
                  </a:solidFill>
                  <a:effectLst/>
                  <a:uLnTx/>
                  <a:uFillTx/>
                  <a:latin typeface="Calibri" panose="020F0502020204030204"/>
                  <a:ea typeface="+mn-ea"/>
                  <a:cs typeface="+mn-cs"/>
                </a:rPr>
                <a:t>TERNAL</a:t>
              </a:r>
            </a:p>
          </p:txBody>
        </p:sp>
        <p:sp>
          <p:nvSpPr>
            <p:cNvPr id="15" name="Textfeld 9">
              <a:extLst>
                <a:ext uri="{FF2B5EF4-FFF2-40B4-BE49-F238E27FC236}">
                  <a16:creationId xmlns:a16="http://schemas.microsoft.com/office/drawing/2014/main" id="{D0E18133-7098-E43E-D800-A3369D6EE32A}"/>
                </a:ext>
              </a:extLst>
            </p:cNvPr>
            <p:cNvSpPr txBox="1"/>
            <p:nvPr/>
          </p:nvSpPr>
          <p:spPr>
            <a:xfrm>
              <a:off x="-2002114" y="5299343"/>
              <a:ext cx="72006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chemeClr val="bg1"/>
                  </a:solidFill>
                  <a:latin typeface="Calibri" panose="020F0502020204030204"/>
                </a:rPr>
                <a:t>1</a:t>
              </a:r>
              <a:r>
                <a:rPr kumimoji="0" lang="en-GB" sz="2400" b="1" i="0" u="none" strike="noStrike" kern="1200" cap="none" spc="0" normalizeH="0" baseline="0" noProof="0" dirty="0">
                  <a:ln>
                    <a:noFill/>
                  </a:ln>
                  <a:solidFill>
                    <a:schemeClr val="bg1"/>
                  </a:solidFill>
                  <a:effectLst/>
                  <a:uLnTx/>
                  <a:uFillTx/>
                  <a:latin typeface="Calibri" panose="020F0502020204030204"/>
                  <a:ea typeface="+mn-ea"/>
                  <a:cs typeface="+mn-cs"/>
                </a:rPr>
                <a:t>0%</a:t>
              </a:r>
            </a:p>
          </p:txBody>
        </p:sp>
      </p:grpSp>
      <p:grpSp>
        <p:nvGrpSpPr>
          <p:cNvPr id="16" name="Group 22">
            <a:extLst>
              <a:ext uri="{FF2B5EF4-FFF2-40B4-BE49-F238E27FC236}">
                <a16:creationId xmlns:a16="http://schemas.microsoft.com/office/drawing/2014/main" id="{21A59D53-889C-DD8F-3AAB-16DC29CFA991}"/>
              </a:ext>
            </a:extLst>
          </p:cNvPr>
          <p:cNvGrpSpPr/>
          <p:nvPr/>
        </p:nvGrpSpPr>
        <p:grpSpPr>
          <a:xfrm>
            <a:off x="6691327" y="2502926"/>
            <a:ext cx="2287085" cy="1552199"/>
            <a:chOff x="-2050225" y="4821740"/>
            <a:chExt cx="2287085" cy="1552199"/>
          </a:xfrm>
          <a:solidFill>
            <a:srgbClr val="F27954"/>
          </a:solidFill>
        </p:grpSpPr>
        <p:sp>
          <p:nvSpPr>
            <p:cNvPr id="17" name="Gleichschenkliges Dreieck 1">
              <a:extLst>
                <a:ext uri="{FF2B5EF4-FFF2-40B4-BE49-F238E27FC236}">
                  <a16:creationId xmlns:a16="http://schemas.microsoft.com/office/drawing/2014/main" id="{F601DA21-2D24-9D3F-C42F-BC8329A3A1DC}"/>
                </a:ext>
              </a:extLst>
            </p:cNvPr>
            <p:cNvSpPr/>
            <p:nvPr/>
          </p:nvSpPr>
          <p:spPr>
            <a:xfrm rot="5400000" flipH="1">
              <a:off x="-1682782" y="4454298"/>
              <a:ext cx="1552199" cy="228708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feld 9">
              <a:extLst>
                <a:ext uri="{FF2B5EF4-FFF2-40B4-BE49-F238E27FC236}">
                  <a16:creationId xmlns:a16="http://schemas.microsoft.com/office/drawing/2014/main" id="{6C2D7CCA-196E-5AA2-F426-D250BA5D300C}"/>
                </a:ext>
              </a:extLst>
            </p:cNvPr>
            <p:cNvSpPr txBox="1"/>
            <p:nvPr/>
          </p:nvSpPr>
          <p:spPr>
            <a:xfrm>
              <a:off x="-1183745" y="5614947"/>
              <a:ext cx="80983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Calibri" panose="020F0502020204030204"/>
                  <a:ea typeface="+mn-ea"/>
                  <a:cs typeface="+mn-cs"/>
                </a:rPr>
                <a:t>INTERNAL</a:t>
              </a:r>
            </a:p>
          </p:txBody>
        </p:sp>
        <p:sp>
          <p:nvSpPr>
            <p:cNvPr id="19" name="Textfeld 9">
              <a:extLst>
                <a:ext uri="{FF2B5EF4-FFF2-40B4-BE49-F238E27FC236}">
                  <a16:creationId xmlns:a16="http://schemas.microsoft.com/office/drawing/2014/main" id="{C61D01C6-B72C-44BE-187D-4B42135B8DE4}"/>
                </a:ext>
              </a:extLst>
            </p:cNvPr>
            <p:cNvSpPr txBox="1"/>
            <p:nvPr/>
          </p:nvSpPr>
          <p:spPr>
            <a:xfrm>
              <a:off x="-1118542" y="5299343"/>
              <a:ext cx="72006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chemeClr val="bg1"/>
                  </a:solidFill>
                  <a:latin typeface="Calibri" panose="020F0502020204030204"/>
                </a:rPr>
                <a:t>1</a:t>
              </a:r>
              <a:r>
                <a:rPr kumimoji="0" lang="en-GB" sz="2400" b="1" i="0" u="none" strike="noStrike" kern="1200" cap="none" spc="0" normalizeH="0" baseline="0" noProof="0" dirty="0">
                  <a:ln>
                    <a:noFill/>
                  </a:ln>
                  <a:solidFill>
                    <a:schemeClr val="bg1"/>
                  </a:solidFill>
                  <a:effectLst/>
                  <a:uLnTx/>
                  <a:uFillTx/>
                  <a:latin typeface="Calibri" panose="020F0502020204030204"/>
                  <a:ea typeface="+mn-ea"/>
                  <a:cs typeface="+mn-cs"/>
                </a:rPr>
                <a:t>0%</a:t>
              </a:r>
            </a:p>
          </p:txBody>
        </p:sp>
        <p:sp>
          <p:nvSpPr>
            <p:cNvPr id="20" name="Textfeld 9">
              <a:extLst>
                <a:ext uri="{FF2B5EF4-FFF2-40B4-BE49-F238E27FC236}">
                  <a16:creationId xmlns:a16="http://schemas.microsoft.com/office/drawing/2014/main" id="{DA2B6BA4-0A89-D8F9-8F47-A9EFEDF06288}"/>
                </a:ext>
              </a:extLst>
            </p:cNvPr>
            <p:cNvSpPr txBox="1"/>
            <p:nvPr/>
          </p:nvSpPr>
          <p:spPr>
            <a:xfrm>
              <a:off x="-2050225" y="5614947"/>
              <a:ext cx="82747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bg1"/>
                  </a:solidFill>
                  <a:latin typeface="Calibri" panose="020F0502020204030204"/>
                </a:rPr>
                <a:t>EX</a:t>
              </a:r>
              <a:r>
                <a:rPr kumimoji="0" lang="en-GB" sz="1200" b="0" i="0" u="none" strike="noStrike" kern="1200" cap="none" spc="0" normalizeH="0" baseline="0" noProof="0" dirty="0">
                  <a:ln>
                    <a:noFill/>
                  </a:ln>
                  <a:solidFill>
                    <a:schemeClr val="bg1"/>
                  </a:solidFill>
                  <a:effectLst/>
                  <a:uLnTx/>
                  <a:uFillTx/>
                  <a:latin typeface="Calibri" panose="020F0502020204030204"/>
                  <a:ea typeface="+mn-ea"/>
                  <a:cs typeface="+mn-cs"/>
                </a:rPr>
                <a:t>TERNAL</a:t>
              </a:r>
            </a:p>
          </p:txBody>
        </p:sp>
        <p:sp>
          <p:nvSpPr>
            <p:cNvPr id="21" name="Textfeld 9">
              <a:extLst>
                <a:ext uri="{FF2B5EF4-FFF2-40B4-BE49-F238E27FC236}">
                  <a16:creationId xmlns:a16="http://schemas.microsoft.com/office/drawing/2014/main" id="{F57300E5-4857-15B1-3AD2-736AC08E9741}"/>
                </a:ext>
              </a:extLst>
            </p:cNvPr>
            <p:cNvSpPr txBox="1"/>
            <p:nvPr/>
          </p:nvSpPr>
          <p:spPr>
            <a:xfrm>
              <a:off x="-2002114" y="5299343"/>
              <a:ext cx="72006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chemeClr val="bg1"/>
                  </a:solidFill>
                  <a:effectLst/>
                  <a:uLnTx/>
                  <a:uFillTx/>
                  <a:latin typeface="Calibri" panose="020F0502020204030204"/>
                  <a:ea typeface="+mn-ea"/>
                  <a:cs typeface="+mn-cs"/>
                </a:rPr>
                <a:t>90%</a:t>
              </a:r>
            </a:p>
          </p:txBody>
        </p:sp>
      </p:grpSp>
      <p:graphicFrame>
        <p:nvGraphicFramePr>
          <p:cNvPr id="22" name="Tabelle 21">
            <a:extLst>
              <a:ext uri="{FF2B5EF4-FFF2-40B4-BE49-F238E27FC236}">
                <a16:creationId xmlns:a16="http://schemas.microsoft.com/office/drawing/2014/main" id="{A810E848-7179-1CF6-867F-C73D651D5B59}"/>
              </a:ext>
            </a:extLst>
          </p:cNvPr>
          <p:cNvGraphicFramePr>
            <a:graphicFrameLocks noGrp="1"/>
          </p:cNvGraphicFramePr>
          <p:nvPr>
            <p:extLst>
              <p:ext uri="{D42A27DB-BD31-4B8C-83A1-F6EECF244321}">
                <p14:modId xmlns:p14="http://schemas.microsoft.com/office/powerpoint/2010/main" val="897943458"/>
              </p:ext>
            </p:extLst>
          </p:nvPr>
        </p:nvGraphicFramePr>
        <p:xfrm>
          <a:off x="9199659" y="1614115"/>
          <a:ext cx="208280" cy="365760"/>
        </p:xfrm>
        <a:graphic>
          <a:graphicData uri="http://schemas.openxmlformats.org/drawingml/2006/table">
            <a:tbl>
              <a:tblPr/>
              <a:tblGrid>
                <a:gridCol w="208280">
                  <a:extLst>
                    <a:ext uri="{9D8B030D-6E8A-4147-A177-3AD203B41FA5}">
                      <a16:colId xmlns:a16="http://schemas.microsoft.com/office/drawing/2014/main" val="3782537210"/>
                    </a:ext>
                  </a:extLst>
                </a:gridCol>
              </a:tblGrid>
              <a:tr h="0">
                <a:tc>
                  <a:txBody>
                    <a:bodyPr/>
                    <a:lstStyle/>
                    <a:p>
                      <a:endParaRPr lang="de-DE" dirty="0"/>
                    </a:p>
                  </a:txBody>
                  <a:tcPr>
                    <a:lnL w="12700" cmpd="sng">
                      <a:solidFill>
                        <a:srgbClr val="85D2C7"/>
                      </a:solidFill>
                      <a:prstDash val="solid"/>
                    </a:lnL>
                    <a:lnR w="12700" cmpd="sng">
                      <a:solidFill>
                        <a:srgbClr val="85D2C7"/>
                      </a:solidFill>
                      <a:prstDash val="solid"/>
                    </a:lnR>
                    <a:lnT w="12700" cmpd="sng">
                      <a:solidFill>
                        <a:srgbClr val="85D2C7"/>
                      </a:solidFill>
                      <a:prstDash val="solid"/>
                    </a:lnT>
                    <a:lnB w="12700" cmpd="sng">
                      <a:solidFill>
                        <a:srgbClr val="85D2C7"/>
                      </a:solidFill>
                      <a:prstDash val="solid"/>
                    </a:lnB>
                  </a:tcPr>
                </a:tc>
                <a:extLst>
                  <a:ext uri="{0D108BD9-81ED-4DB2-BD59-A6C34878D82A}">
                    <a16:rowId xmlns:a16="http://schemas.microsoft.com/office/drawing/2014/main" val="1199842022"/>
                  </a:ext>
                </a:extLst>
              </a:tr>
            </a:tbl>
          </a:graphicData>
        </a:graphic>
      </p:graphicFrame>
    </p:spTree>
    <p:extLst>
      <p:ext uri="{BB962C8B-B14F-4D97-AF65-F5344CB8AC3E}">
        <p14:creationId xmlns:p14="http://schemas.microsoft.com/office/powerpoint/2010/main" val="2807495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EF5C344-924E-A24C-B918-B9144C78562F}"/>
              </a:ext>
            </a:extLst>
          </p:cNvPr>
          <p:cNvSpPr>
            <a:spLocks noGrp="1"/>
          </p:cNvSpPr>
          <p:nvPr>
            <p:ph type="body" sz="quarter" idx="18"/>
          </p:nvPr>
        </p:nvSpPr>
        <p:spPr/>
        <p:txBody>
          <a:bodyPr/>
          <a:lstStyle/>
          <a:p>
            <a:r>
              <a:rPr lang="en-US" dirty="0"/>
              <a:t>What do you </a:t>
            </a:r>
            <a:r>
              <a:rPr lang="en-US"/>
              <a:t>think:</a:t>
            </a:r>
          </a:p>
          <a:p>
            <a:br>
              <a:rPr lang="en-US" dirty="0"/>
            </a:br>
            <a:r>
              <a:rPr lang="en-US" sz="2800" b="1" dirty="0"/>
              <a:t>CAN A CRISIS BE AVOIDED?</a:t>
            </a:r>
            <a:endParaRPr lang="en-US" b="1" dirty="0"/>
          </a:p>
          <a:p>
            <a:endParaRPr lang="en-US" dirty="0"/>
          </a:p>
          <a:p>
            <a:endParaRPr lang="en-US" dirty="0"/>
          </a:p>
        </p:txBody>
      </p:sp>
      <p:sp>
        <p:nvSpPr>
          <p:cNvPr id="2" name="Text Placeholder 1">
            <a:extLst>
              <a:ext uri="{FF2B5EF4-FFF2-40B4-BE49-F238E27FC236}">
                <a16:creationId xmlns:a16="http://schemas.microsoft.com/office/drawing/2014/main" id="{8F60ECFF-AEA6-4243-AC6F-EAE838A3459B}"/>
              </a:ext>
            </a:extLst>
          </p:cNvPr>
          <p:cNvSpPr>
            <a:spLocks noGrp="1"/>
          </p:cNvSpPr>
          <p:nvPr>
            <p:ph type="body" sz="quarter" idx="16"/>
          </p:nvPr>
        </p:nvSpPr>
        <p:spPr>
          <a:xfrm>
            <a:off x="734714" y="642972"/>
            <a:ext cx="5187115" cy="582221"/>
          </a:xfrm>
        </p:spPr>
        <p:txBody>
          <a:bodyPr>
            <a:normAutofit lnSpcReduction="10000"/>
          </a:bodyPr>
          <a:lstStyle/>
          <a:p>
            <a:r>
              <a:rPr lang="en-US" dirty="0"/>
              <a:t>DISCUSSION &amp; EXCHANGE:</a:t>
            </a:r>
          </a:p>
        </p:txBody>
      </p:sp>
      <p:pic>
        <p:nvPicPr>
          <p:cNvPr id="10" name="Picture Placeholder 9" descr="A picture containing building, person, outdoor&#10;&#10;Description automatically generated">
            <a:extLst>
              <a:ext uri="{FF2B5EF4-FFF2-40B4-BE49-F238E27FC236}">
                <a16:creationId xmlns:a16="http://schemas.microsoft.com/office/drawing/2014/main" id="{F0D68ED6-6438-1448-9848-F39DA59D35B2}"/>
              </a:ext>
            </a:extLst>
          </p:cNvPr>
          <p:cNvPicPr>
            <a:picLocks noGrp="1" noChangeAspect="1"/>
          </p:cNvPicPr>
          <p:nvPr>
            <p:ph type="pic" sz="quarter" idx="10"/>
          </p:nvPr>
        </p:nvPicPr>
        <p:blipFill rotWithShape="1">
          <a:blip r:embed="rId2"/>
          <a:srcRect l="15958" r="15958"/>
          <a:stretch/>
        </p:blipFill>
        <p:spPr/>
      </p:pic>
    </p:spTree>
    <p:extLst>
      <p:ext uri="{BB962C8B-B14F-4D97-AF65-F5344CB8AC3E}">
        <p14:creationId xmlns:p14="http://schemas.microsoft.com/office/powerpoint/2010/main" val="36492426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705BD8B2-5802-533F-BA2E-97161CFF719D}"/>
              </a:ext>
            </a:extLst>
          </p:cNvPr>
          <p:cNvSpPr>
            <a:spLocks noGrp="1"/>
          </p:cNvSpPr>
          <p:nvPr>
            <p:ph type="body" sz="quarter" idx="16"/>
          </p:nvPr>
        </p:nvSpPr>
        <p:spPr/>
        <p:txBody>
          <a:bodyPr>
            <a:normAutofit lnSpcReduction="10000"/>
          </a:bodyPr>
          <a:lstStyle/>
          <a:p>
            <a:r>
              <a:rPr lang="de-DE" sz="4000" dirty="0"/>
              <a:t>Recommended</a:t>
            </a:r>
          </a:p>
          <a:p>
            <a:r>
              <a:rPr lang="de-DE" sz="4000" dirty="0"/>
              <a:t>Readings</a:t>
            </a:r>
          </a:p>
          <a:p>
            <a:r>
              <a:rPr lang="de-DE" sz="3900" dirty="0"/>
              <a:t>(will follow)</a:t>
            </a:r>
            <a:endParaRPr lang="de-DE" dirty="0"/>
          </a:p>
        </p:txBody>
      </p:sp>
    </p:spTree>
    <p:extLst>
      <p:ext uri="{BB962C8B-B14F-4D97-AF65-F5344CB8AC3E}">
        <p14:creationId xmlns:p14="http://schemas.microsoft.com/office/powerpoint/2010/main" val="97658952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2332"/>
        <p:cNvGrpSpPr/>
        <p:nvPr/>
      </p:nvGrpSpPr>
      <p:grpSpPr>
        <a:xfrm>
          <a:off x="0" y="0"/>
          <a:ext cx="0" cy="0"/>
          <a:chOff x="0" y="0"/>
          <a:chExt cx="0" cy="0"/>
        </a:xfrm>
      </p:grpSpPr>
      <p:sp>
        <p:nvSpPr>
          <p:cNvPr id="2333" name="Google Shape;2333;p71"/>
          <p:cNvSpPr txBox="1">
            <a:spLocks noGrp="1"/>
          </p:cNvSpPr>
          <p:nvPr>
            <p:ph type="body" idx="1"/>
          </p:nvPr>
        </p:nvSpPr>
        <p:spPr>
          <a:xfrm>
            <a:off x="389965" y="1607198"/>
            <a:ext cx="11470341" cy="4580242"/>
          </a:xfrm>
          <a:prstGeom prst="rect">
            <a:avLst/>
          </a:prstGeom>
          <a:noFill/>
          <a:ln>
            <a:noFill/>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US" sz="1600" dirty="0">
                <a:latin typeface="+mn-lt"/>
                <a:ea typeface="+mn-ea"/>
                <a:cs typeface="+mn-cs"/>
                <a:hlinkClick r:id="rId3">
                  <a:extLst>
                    <a:ext uri="{A12FA001-AC4F-418D-AE19-62706E023703}">
                      <ahyp:hlinkClr xmlns:ahyp="http://schemas.microsoft.com/office/drawing/2018/hyperlinkcolor" val="tx"/>
                    </a:ext>
                  </a:extLst>
                </a:hlinkClick>
              </a:rPr>
              <a:t>5 SWOT Analysis Examples - Small Business Trends (smallbiztrends.com)</a:t>
            </a:r>
            <a:endParaRPr lang="en-US" sz="1600" dirty="0">
              <a:latin typeface="+mn-lt"/>
              <a:ea typeface="+mn-ea"/>
              <a:cs typeface="+mn-cs"/>
            </a:endParaRPr>
          </a:p>
          <a:p>
            <a:pPr marL="285750" indent="-285750">
              <a:buFont typeface="Arial" panose="020B0604020202020204" pitchFamily="34" charset="0"/>
              <a:buChar char="•"/>
            </a:pPr>
            <a:r>
              <a:rPr lang="en-US" sz="1600" dirty="0">
                <a:latin typeface="+mn-lt"/>
                <a:ea typeface="+mn-ea"/>
                <a:cs typeface="+mn-cs"/>
                <a:hlinkClick r:id="rId4">
                  <a:extLst>
                    <a:ext uri="{A12FA001-AC4F-418D-AE19-62706E023703}">
                      <ahyp:hlinkClr xmlns:ahyp="http://schemas.microsoft.com/office/drawing/2018/hyperlinkcolor" val="tx"/>
                    </a:ext>
                  </a:extLst>
                </a:hlinkClick>
              </a:rPr>
              <a:t>Portfolio Analysis and Investment Review Reduce Risk (thebalancemoney.com)</a:t>
            </a:r>
            <a:endParaRPr lang="de-DE" sz="1600" dirty="0">
              <a:latin typeface="+mn-lt"/>
              <a:ea typeface="+mn-ea"/>
              <a:cs typeface="+mn-cs"/>
            </a:endParaRPr>
          </a:p>
          <a:p>
            <a:pPr marL="285750" indent="-285750">
              <a:buFont typeface="Arial" panose="020B0604020202020204" pitchFamily="34" charset="0"/>
              <a:buChar char="•"/>
            </a:pPr>
            <a:r>
              <a:rPr lang="de-DE" sz="1600" dirty="0">
                <a:latin typeface="+mn-lt"/>
                <a:ea typeface="+mn-ea"/>
                <a:cs typeface="+mn-cs"/>
                <a:hlinkClick r:id="rId5">
                  <a:extLst>
                    <a:ext uri="{A12FA001-AC4F-418D-AE19-62706E023703}">
                      <ahyp:hlinkClr xmlns:ahyp="http://schemas.microsoft.com/office/drawing/2018/hyperlinkcolor" val="tx"/>
                    </a:ext>
                  </a:extLst>
                </a:hlinkClick>
              </a:rPr>
              <a:t>Accountancy-Europe-SME-risk-management-series-introduction-paper.pdf (accountancyeurope.eu)</a:t>
            </a:r>
            <a:endParaRPr lang="de-DE" sz="1600" dirty="0">
              <a:latin typeface="+mn-lt"/>
              <a:ea typeface="+mn-ea"/>
              <a:cs typeface="+mn-cs"/>
            </a:endParaRPr>
          </a:p>
          <a:p>
            <a:pPr marL="285750" indent="-285750">
              <a:buFont typeface="Arial" panose="020B0604020202020204" pitchFamily="34" charset="0"/>
              <a:buChar char="•"/>
            </a:pPr>
            <a:r>
              <a:rPr lang="en-US" sz="1600" dirty="0">
                <a:latin typeface="+mn-lt"/>
                <a:ea typeface="+mn-ea"/>
                <a:cs typeface="+mn-cs"/>
                <a:hlinkClick r:id="rId6">
                  <a:extLst>
                    <a:ext uri="{A12FA001-AC4F-418D-AE19-62706E023703}">
                      <ahyp:hlinkClr xmlns:ahyp="http://schemas.microsoft.com/office/drawing/2018/hyperlinkcolor" val="tx"/>
                    </a:ext>
                  </a:extLst>
                </a:hlinkClick>
              </a:rPr>
              <a:t>5 Steps in a Business Process Management Life cycle – Customer Service Blog from </a:t>
            </a:r>
            <a:r>
              <a:rPr lang="en-US" sz="1600" dirty="0" err="1">
                <a:latin typeface="+mn-lt"/>
                <a:ea typeface="+mn-ea"/>
                <a:cs typeface="+mn-cs"/>
                <a:hlinkClick r:id="rId6">
                  <a:extLst>
                    <a:ext uri="{A12FA001-AC4F-418D-AE19-62706E023703}">
                      <ahyp:hlinkClr xmlns:ahyp="http://schemas.microsoft.com/office/drawing/2018/hyperlinkcolor" val="tx"/>
                    </a:ext>
                  </a:extLst>
                </a:hlinkClick>
              </a:rPr>
              <a:t>HappyFox</a:t>
            </a:r>
            <a:endParaRPr lang="en-US" sz="1600" dirty="0">
              <a:latin typeface="+mn-lt"/>
              <a:ea typeface="+mn-ea"/>
              <a:cs typeface="+mn-cs"/>
            </a:endParaRPr>
          </a:p>
          <a:p>
            <a:pPr marL="285750" indent="-285750">
              <a:buFont typeface="Arial" panose="020B0604020202020204" pitchFamily="34" charset="0"/>
              <a:buChar char="•"/>
            </a:pPr>
            <a:r>
              <a:rPr lang="en-US" sz="1600" dirty="0" err="1">
                <a:latin typeface="+mn-lt"/>
                <a:ea typeface="+mn-ea"/>
                <a:cs typeface="+mn-cs"/>
              </a:rPr>
              <a:t>Sgro</a:t>
            </a:r>
            <a:r>
              <a:rPr lang="en-US" sz="1600" dirty="0">
                <a:latin typeface="+mn-lt"/>
                <a:ea typeface="+mn-ea"/>
                <a:cs typeface="+mn-cs"/>
              </a:rPr>
              <a:t> et al (2021): Causes of Corporate Crisis : An Investigation on SMEs to support the learning process. </a:t>
            </a:r>
            <a:r>
              <a:rPr lang="en-US" sz="1600" dirty="0" err="1">
                <a:latin typeface="+mn-lt"/>
                <a:ea typeface="+mn-ea"/>
                <a:cs typeface="+mn-cs"/>
              </a:rPr>
              <a:t>Rivista</a:t>
            </a:r>
            <a:r>
              <a:rPr lang="en-US" sz="1600" dirty="0">
                <a:latin typeface="+mn-lt"/>
                <a:ea typeface="+mn-ea"/>
                <a:cs typeface="+mn-cs"/>
              </a:rPr>
              <a:t> </a:t>
            </a:r>
            <a:r>
              <a:rPr lang="en-US" sz="1600" dirty="0" err="1">
                <a:latin typeface="+mn-lt"/>
                <a:ea typeface="+mn-ea"/>
                <a:cs typeface="+mn-cs"/>
              </a:rPr>
              <a:t>Piccol</a:t>
            </a:r>
            <a:r>
              <a:rPr lang="en-US" sz="1600" dirty="0">
                <a:latin typeface="+mn-lt"/>
                <a:ea typeface="+mn-ea"/>
                <a:cs typeface="+mn-cs"/>
              </a:rPr>
              <a:t> Impresa, Issue 3 (</a:t>
            </a:r>
            <a:r>
              <a:rPr lang="en-US" sz="1600" dirty="0">
                <a:latin typeface="+mn-lt"/>
                <a:ea typeface="+mn-ea"/>
                <a:cs typeface="+mn-cs"/>
                <a:hlinkClick r:id="rId7">
                  <a:extLst>
                    <a:ext uri="{A12FA001-AC4F-418D-AE19-62706E023703}">
                      <ahyp:hlinkClr xmlns:ahyp="http://schemas.microsoft.com/office/drawing/2018/hyperlinkcolor" val="tx"/>
                    </a:ext>
                  </a:extLst>
                </a:hlinkClick>
              </a:rPr>
              <a:t>https://journals.uniurb.it/index.php/piccola/article/view/2856/2993</a:t>
            </a:r>
            <a:r>
              <a:rPr lang="en-US" sz="1600" dirty="0">
                <a:latin typeface="+mn-lt"/>
                <a:ea typeface="+mn-ea"/>
                <a:cs typeface="+mn-cs"/>
              </a:rPr>
              <a:t>)</a:t>
            </a:r>
          </a:p>
          <a:p>
            <a:pPr marL="285750" indent="-285750">
              <a:buFont typeface="Arial" panose="020B0604020202020204" pitchFamily="34" charset="0"/>
              <a:buChar char="•"/>
            </a:pPr>
            <a:r>
              <a:rPr lang="en-US" sz="1600" dirty="0">
                <a:latin typeface="+mn-lt"/>
                <a:ea typeface="+mn-ea"/>
                <a:cs typeface="+mn-cs"/>
              </a:rPr>
              <a:t>Vargo/Seville (2017): Crisis Strategic Planning for SMEs; Finding the Silver Lining, International Journal of Production Research – Creating resilient SMEs special issue , Vol. 49, Issue 18 (</a:t>
            </a:r>
            <a:r>
              <a:rPr lang="en-US" sz="1600" dirty="0">
                <a:latin typeface="+mn-lt"/>
                <a:ea typeface="+mn-ea"/>
                <a:cs typeface="+mn-cs"/>
                <a:hlinkClick r:id="rId8">
                  <a:extLst>
                    <a:ext uri="{A12FA001-AC4F-418D-AE19-62706E023703}">
                      <ahyp:hlinkClr xmlns:ahyp="http://schemas.microsoft.com/office/drawing/2018/hyperlinkcolor" val="tx"/>
                    </a:ext>
                  </a:extLst>
                </a:hlinkClick>
              </a:rPr>
              <a:t>https://resorgs.org.nz/wp-content/uploads/2017/07/crisis_strategic_planning_for_smes.pdf</a:t>
            </a:r>
            <a:r>
              <a:rPr lang="en-US" sz="1600" dirty="0">
                <a:latin typeface="+mn-lt"/>
                <a:ea typeface="+mn-ea"/>
                <a:cs typeface="+mn-cs"/>
              </a:rPr>
              <a:t>) </a:t>
            </a:r>
          </a:p>
          <a:p>
            <a:pPr marL="285750" indent="-285750">
              <a:buFont typeface="Arial" panose="020B0604020202020204" pitchFamily="34" charset="0"/>
              <a:buChar char="•"/>
            </a:pPr>
            <a:r>
              <a:rPr lang="en-US" sz="1600" dirty="0">
                <a:latin typeface="+mn-lt"/>
                <a:ea typeface="+mn-ea"/>
                <a:cs typeface="+mn-cs"/>
                <a:hlinkClick r:id="rId9">
                  <a:extLst>
                    <a:ext uri="{A12FA001-AC4F-418D-AE19-62706E023703}">
                      <ahyp:hlinkClr xmlns:ahyp="http://schemas.microsoft.com/office/drawing/2018/hyperlinkcolor" val="tx"/>
                    </a:ext>
                  </a:extLst>
                </a:hlinkClick>
              </a:rPr>
              <a:t>KPI | Essential key performance indicators for small business</a:t>
            </a:r>
            <a:endParaRPr lang="en-US" sz="1600" dirty="0">
              <a:latin typeface="+mn-lt"/>
              <a:ea typeface="+mn-ea"/>
              <a:cs typeface="+mn-cs"/>
            </a:endParaRPr>
          </a:p>
          <a:p>
            <a:pPr marL="285750" indent="-285750">
              <a:buFont typeface="Arial" panose="020B0604020202020204" pitchFamily="34" charset="0"/>
              <a:buChar char="•"/>
            </a:pPr>
            <a:r>
              <a:rPr lang="en-GB" sz="1600" dirty="0">
                <a:latin typeface="+mn-lt"/>
                <a:ea typeface="+mn-ea"/>
                <a:cs typeface="+mn-cs"/>
              </a:rPr>
              <a:t>Ghaderi et al. (2014): Organizational Learning in Tourism Crisis Management: An Experience from Malaysia. Journal of Travel &amp; Tourism Marketing, 31(5), p. 627-648. (</a:t>
            </a:r>
            <a:r>
              <a:rPr lang="en-GB" sz="1600" dirty="0">
                <a:latin typeface="+mn-lt"/>
                <a:ea typeface="+mn-ea"/>
                <a:cs typeface="+mn-cs"/>
                <a:hlinkClick r:id="rId10">
                  <a:extLst>
                    <a:ext uri="{A12FA001-AC4F-418D-AE19-62706E023703}">
                      <ahyp:hlinkClr xmlns:ahyp="http://schemas.microsoft.com/office/drawing/2018/hyperlinkcolor" val="tx"/>
                    </a:ext>
                  </a:extLst>
                </a:hlinkClick>
              </a:rPr>
              <a:t>https://www.tandfonline.com/doi/full/10.1080/10548408.2014.883951?casa_token=_SGxXQB5U7QAAAAA%3Ax6vigBqAtGsMyP-eGttGU9iLxjATe4XCzg3BnveOwkYrhSlwWOpknOd2Ca73-pooM61c9fTeGJ9EaA</a:t>
            </a:r>
            <a:r>
              <a:rPr lang="en-GB" sz="1600" dirty="0">
                <a:latin typeface="+mn-lt"/>
                <a:ea typeface="+mn-ea"/>
                <a:cs typeface="+mn-cs"/>
              </a:rPr>
              <a:t>) </a:t>
            </a:r>
            <a:endParaRPr lang="en-US" sz="1600" dirty="0">
              <a:latin typeface="+mn-lt"/>
              <a:ea typeface="+mn-ea"/>
              <a:cs typeface="+mn-cs"/>
            </a:endParaRPr>
          </a:p>
          <a:p>
            <a:pPr marL="285750" indent="-285750">
              <a:buFont typeface="Arial" panose="020B0604020202020204" pitchFamily="34" charset="0"/>
              <a:buChar char="•"/>
            </a:pPr>
            <a:r>
              <a:rPr lang="en-GB" sz="1600" dirty="0">
                <a:latin typeface="+mn-lt"/>
                <a:ea typeface="+mn-ea"/>
                <a:cs typeface="+mn-cs"/>
                <a:hlinkClick r:id="rId11">
                  <a:extLst>
                    <a:ext uri="{A12FA001-AC4F-418D-AE19-62706E023703}">
                      <ahyp:hlinkClr xmlns:ahyp="http://schemas.microsoft.com/office/drawing/2018/hyperlinkcolor" val="tx"/>
                    </a:ext>
                  </a:extLst>
                </a:hlinkClick>
              </a:rPr>
              <a:t>The Futures Wheel - Identifying Consequences of a Change (mindtools.com) </a:t>
            </a:r>
            <a:endParaRPr lang="en-GB" sz="1600" dirty="0">
              <a:latin typeface="+mn-lt"/>
              <a:ea typeface="+mn-ea"/>
              <a:cs typeface="+mn-cs"/>
            </a:endParaRPr>
          </a:p>
          <a:p>
            <a:pPr marL="285750" indent="-285750">
              <a:buFont typeface="Arial" panose="020B0604020202020204" pitchFamily="34" charset="0"/>
              <a:buChar char="•"/>
            </a:pPr>
            <a:endParaRPr lang="en-GB" sz="1600" b="0" i="0" dirty="0">
              <a:effectLst/>
              <a:latin typeface="Red Hat Display"/>
            </a:endParaRPr>
          </a:p>
          <a:p>
            <a:pPr marL="285750" indent="-285750">
              <a:buFont typeface="Arial" panose="020B0604020202020204" pitchFamily="34" charset="0"/>
              <a:buChar char="•"/>
            </a:pPr>
            <a:endParaRPr lang="en-US" sz="1600" dirty="0">
              <a:latin typeface="+mn-lt"/>
              <a:ea typeface="+mn-ea"/>
              <a:cs typeface="+mn-cs"/>
            </a:endParaRPr>
          </a:p>
        </p:txBody>
      </p:sp>
      <p:sp>
        <p:nvSpPr>
          <p:cNvPr id="2334" name="Google Shape;2334;p71"/>
          <p:cNvSpPr txBox="1">
            <a:spLocks noGrp="1"/>
          </p:cNvSpPr>
          <p:nvPr>
            <p:ph type="body" idx="2"/>
          </p:nvPr>
        </p:nvSpPr>
        <p:spPr>
          <a:xfrm>
            <a:off x="389965" y="577971"/>
            <a:ext cx="11470341" cy="582221"/>
          </a:xfrm>
          <a:prstGeom prst="rect">
            <a:avLst/>
          </a:prstGeom>
          <a:solidFill>
            <a:schemeClr val="lt1"/>
          </a:solid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Short but interesting articles that we find enlightening…</a:t>
            </a:r>
            <a:endParaRPr/>
          </a:p>
        </p:txBody>
      </p:sp>
      <p:sp>
        <p:nvSpPr>
          <p:cNvPr id="2335" name="Google Shape;2335;p71"/>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Recommended Reading</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BB9E87F-765B-2D49-B101-893E0A4102DB}"/>
              </a:ext>
            </a:extLst>
          </p:cNvPr>
          <p:cNvSpPr>
            <a:spLocks noGrp="1"/>
          </p:cNvSpPr>
          <p:nvPr>
            <p:ph type="body" sz="quarter" idx="19"/>
          </p:nvPr>
        </p:nvSpPr>
        <p:spPr>
          <a:xfrm>
            <a:off x="967061" y="4154268"/>
            <a:ext cx="5808311" cy="731140"/>
          </a:xfrm>
        </p:spPr>
        <p:txBody>
          <a:bodyPr/>
          <a:lstStyle/>
          <a:p>
            <a:r>
              <a:rPr lang="en-US" dirty="0"/>
              <a:t>COPING WITH CRISES</a:t>
            </a:r>
          </a:p>
        </p:txBody>
      </p:sp>
      <p:sp>
        <p:nvSpPr>
          <p:cNvPr id="8" name="Text Placeholder 7">
            <a:extLst>
              <a:ext uri="{FF2B5EF4-FFF2-40B4-BE49-F238E27FC236}">
                <a16:creationId xmlns:a16="http://schemas.microsoft.com/office/drawing/2014/main" id="{D8E7CEE4-35A7-EB45-AD21-B4A704F2A9A1}"/>
              </a:ext>
            </a:extLst>
          </p:cNvPr>
          <p:cNvSpPr>
            <a:spLocks noGrp="1"/>
          </p:cNvSpPr>
          <p:nvPr>
            <p:ph type="body" sz="quarter" idx="20"/>
          </p:nvPr>
        </p:nvSpPr>
        <p:spPr>
          <a:xfrm>
            <a:off x="967062" y="3344692"/>
            <a:ext cx="4177815" cy="837258"/>
          </a:xfrm>
        </p:spPr>
        <p:txBody>
          <a:bodyPr/>
          <a:lstStyle/>
          <a:p>
            <a:r>
              <a:rPr lang="en-US" dirty="0"/>
              <a:t>Next: Module 3</a:t>
            </a:r>
          </a:p>
        </p:txBody>
      </p:sp>
      <p:grpSp>
        <p:nvGrpSpPr>
          <p:cNvPr id="2" name="Google Shape;664;p39">
            <a:extLst>
              <a:ext uri="{FF2B5EF4-FFF2-40B4-BE49-F238E27FC236}">
                <a16:creationId xmlns:a16="http://schemas.microsoft.com/office/drawing/2014/main" id="{FA41672E-2660-C7D4-53CA-FD75978BCBAD}"/>
              </a:ext>
            </a:extLst>
          </p:cNvPr>
          <p:cNvGrpSpPr/>
          <p:nvPr/>
        </p:nvGrpSpPr>
        <p:grpSpPr>
          <a:xfrm>
            <a:off x="7286899" y="3277496"/>
            <a:ext cx="233548" cy="233548"/>
            <a:chOff x="5941025" y="3634400"/>
            <a:chExt cx="467650" cy="467650"/>
          </a:xfrm>
          <a:noFill/>
        </p:grpSpPr>
        <p:sp>
          <p:nvSpPr>
            <p:cNvPr id="3" name="Google Shape;665;p39">
              <a:extLst>
                <a:ext uri="{FF2B5EF4-FFF2-40B4-BE49-F238E27FC236}">
                  <a16:creationId xmlns:a16="http://schemas.microsoft.com/office/drawing/2014/main" id="{2B2C335E-C0AA-5593-A3D0-007D6B832223}"/>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666;p39">
              <a:extLst>
                <a:ext uri="{FF2B5EF4-FFF2-40B4-BE49-F238E27FC236}">
                  <a16:creationId xmlns:a16="http://schemas.microsoft.com/office/drawing/2014/main" id="{1CEA03AB-8554-607E-940D-24A548913B28}"/>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667;p39">
              <a:extLst>
                <a:ext uri="{FF2B5EF4-FFF2-40B4-BE49-F238E27FC236}">
                  <a16:creationId xmlns:a16="http://schemas.microsoft.com/office/drawing/2014/main" id="{CC0A5A2D-3EBF-8608-A9E5-E29EDE26167E}"/>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668;p39">
              <a:extLst>
                <a:ext uri="{FF2B5EF4-FFF2-40B4-BE49-F238E27FC236}">
                  <a16:creationId xmlns:a16="http://schemas.microsoft.com/office/drawing/2014/main" id="{309F655E-290A-EB78-912A-61E8D3F46DB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69;p39">
              <a:extLst>
                <a:ext uri="{FF2B5EF4-FFF2-40B4-BE49-F238E27FC236}">
                  <a16:creationId xmlns:a16="http://schemas.microsoft.com/office/drawing/2014/main" id="{383810E0-83EF-611F-62F8-C1B5612B275C}"/>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70;p39">
              <a:extLst>
                <a:ext uri="{FF2B5EF4-FFF2-40B4-BE49-F238E27FC236}">
                  <a16:creationId xmlns:a16="http://schemas.microsoft.com/office/drawing/2014/main" id="{16B4E628-98A3-22EB-6EBD-77D04BEE6C2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Textfeld 13">
            <a:extLst>
              <a:ext uri="{FF2B5EF4-FFF2-40B4-BE49-F238E27FC236}">
                <a16:creationId xmlns:a16="http://schemas.microsoft.com/office/drawing/2014/main" id="{A33B4629-BDF8-8FB3-6EDE-186FE1691BD2}"/>
              </a:ext>
            </a:extLst>
          </p:cNvPr>
          <p:cNvSpPr txBox="1"/>
          <p:nvPr/>
        </p:nvSpPr>
        <p:spPr>
          <a:xfrm>
            <a:off x="7781191" y="3240382"/>
            <a:ext cx="3358895" cy="307777"/>
          </a:xfrm>
          <a:prstGeom prst="rect">
            <a:avLst/>
          </a:prstGeom>
          <a:noFill/>
        </p:spPr>
        <p:txBody>
          <a:bodyPr wrap="square" rtlCol="0">
            <a:spAutoFit/>
          </a:bodyPr>
          <a:lstStyle/>
          <a:p>
            <a:r>
              <a:rPr lang="en-GB" sz="1400" dirty="0">
                <a:solidFill>
                  <a:schemeClr val="bg1"/>
                </a:solidFill>
                <a:hlinkClick r:id="rId2">
                  <a:extLst>
                    <a:ext uri="{A12FA001-AC4F-418D-AE19-62706E023703}">
                      <ahyp:hlinkClr xmlns:ahyp="http://schemas.microsoft.com/office/drawing/2018/hyperlinkcolor" val="tx"/>
                    </a:ext>
                  </a:extLst>
                </a:hlinkClick>
              </a:rPr>
              <a:t>https://www.tourismrecovery.eu/</a:t>
            </a:r>
            <a:r>
              <a:rPr lang="en-GB" sz="1400" dirty="0">
                <a:solidFill>
                  <a:schemeClr val="bg1"/>
                </a:solidFill>
              </a:rPr>
              <a:t> </a:t>
            </a:r>
          </a:p>
        </p:txBody>
      </p:sp>
      <p:sp>
        <p:nvSpPr>
          <p:cNvPr id="16" name="Textfeld 15">
            <a:extLst>
              <a:ext uri="{FF2B5EF4-FFF2-40B4-BE49-F238E27FC236}">
                <a16:creationId xmlns:a16="http://schemas.microsoft.com/office/drawing/2014/main" id="{9EC27700-4354-CC7E-A787-76AC54AF4E81}"/>
              </a:ext>
            </a:extLst>
          </p:cNvPr>
          <p:cNvSpPr txBox="1"/>
          <p:nvPr/>
        </p:nvSpPr>
        <p:spPr>
          <a:xfrm>
            <a:off x="7781191" y="3763556"/>
            <a:ext cx="3867170" cy="307777"/>
          </a:xfrm>
          <a:prstGeom prst="rect">
            <a:avLst/>
          </a:prstGeom>
          <a:noFill/>
        </p:spPr>
        <p:txBody>
          <a:bodyPr wrap="square">
            <a:spAutoFit/>
          </a:bodyPr>
          <a:lstStyle/>
          <a:p>
            <a:r>
              <a:rPr lang="en-GB" sz="1400" dirty="0">
                <a:solidFill>
                  <a:schemeClr val="bg1"/>
                </a:solidFill>
                <a:hlinkClick r:id="rId3">
                  <a:extLst>
                    <a:ext uri="{A12FA001-AC4F-418D-AE19-62706E023703}">
                      <ahyp:hlinkClr xmlns:ahyp="http://schemas.microsoft.com/office/drawing/2018/hyperlinkcolor" val="tx"/>
                    </a:ext>
                  </a:extLst>
                </a:hlinkClick>
              </a:rPr>
              <a:t>https://www.facebook.com/tourismcrisisrecovery</a:t>
            </a:r>
            <a:r>
              <a:rPr lang="en-GB" sz="1400" dirty="0">
                <a:solidFill>
                  <a:schemeClr val="bg1"/>
                </a:solidFill>
              </a:rPr>
              <a:t> </a:t>
            </a:r>
          </a:p>
        </p:txBody>
      </p:sp>
      <p:sp>
        <p:nvSpPr>
          <p:cNvPr id="17" name="Freeform 6">
            <a:extLst>
              <a:ext uri="{FF2B5EF4-FFF2-40B4-BE49-F238E27FC236}">
                <a16:creationId xmlns:a16="http://schemas.microsoft.com/office/drawing/2014/main" id="{8858EB2C-C285-A26D-325E-3683A822D2B1}"/>
              </a:ext>
            </a:extLst>
          </p:cNvPr>
          <p:cNvSpPr>
            <a:spLocks noChangeAspect="1"/>
          </p:cNvSpPr>
          <p:nvPr/>
        </p:nvSpPr>
        <p:spPr bwMode="auto">
          <a:xfrm>
            <a:off x="7299757" y="3792031"/>
            <a:ext cx="132298" cy="234000"/>
          </a:xfrm>
          <a:custGeom>
            <a:avLst/>
            <a:gdLst>
              <a:gd name="T0" fmla="*/ 92 w 146"/>
              <a:gd name="T1" fmla="*/ 55 h 257"/>
              <a:gd name="T2" fmla="*/ 92 w 146"/>
              <a:gd name="T3" fmla="*/ 91 h 257"/>
              <a:gd name="T4" fmla="*/ 146 w 146"/>
              <a:gd name="T5" fmla="*/ 91 h 257"/>
              <a:gd name="T6" fmla="*/ 137 w 146"/>
              <a:gd name="T7" fmla="*/ 146 h 257"/>
              <a:gd name="T8" fmla="*/ 92 w 146"/>
              <a:gd name="T9" fmla="*/ 146 h 257"/>
              <a:gd name="T10" fmla="*/ 92 w 146"/>
              <a:gd name="T11" fmla="*/ 257 h 257"/>
              <a:gd name="T12" fmla="*/ 37 w 146"/>
              <a:gd name="T13" fmla="*/ 257 h 257"/>
              <a:gd name="T14" fmla="*/ 37 w 146"/>
              <a:gd name="T15" fmla="*/ 146 h 257"/>
              <a:gd name="T16" fmla="*/ 0 w 146"/>
              <a:gd name="T17" fmla="*/ 146 h 257"/>
              <a:gd name="T18" fmla="*/ 0 w 146"/>
              <a:gd name="T19" fmla="*/ 91 h 257"/>
              <a:gd name="T20" fmla="*/ 37 w 146"/>
              <a:gd name="T21" fmla="*/ 91 h 257"/>
              <a:gd name="T22" fmla="*/ 37 w 146"/>
              <a:gd name="T23" fmla="*/ 55 h 257"/>
              <a:gd name="T24" fmla="*/ 64 w 146"/>
              <a:gd name="T25" fmla="*/ 7 h 257"/>
              <a:gd name="T26" fmla="*/ 92 w 146"/>
              <a:gd name="T27" fmla="*/ 0 h 257"/>
              <a:gd name="T28" fmla="*/ 146 w 146"/>
              <a:gd name="T29" fmla="*/ 0 h 257"/>
              <a:gd name="T30" fmla="*/ 146 w 146"/>
              <a:gd name="T31" fmla="*/ 55 h 257"/>
              <a:gd name="T32" fmla="*/ 92 w 146"/>
              <a:gd name="T33" fmla="*/ 5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257">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vert="horz" wrap="square" lIns="91440" tIns="45720" rIns="91440" bIns="45720" numCol="1" anchor="t" anchorCtr="0" compatLnSpc="1">
            <a:prstTxWarp prst="textNoShape">
              <a:avLst/>
            </a:prstTxWarp>
          </a:bodyPr>
          <a:lstStyle/>
          <a:p>
            <a:endParaRPr lang="en-ID"/>
          </a:p>
        </p:txBody>
      </p:sp>
    </p:spTree>
    <p:extLst>
      <p:ext uri="{BB962C8B-B14F-4D97-AF65-F5344CB8AC3E}">
        <p14:creationId xmlns:p14="http://schemas.microsoft.com/office/powerpoint/2010/main" val="4169825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3E5CA543-5734-D9D9-6472-88079CDD8D56}"/>
              </a:ext>
            </a:extLst>
          </p:cNvPr>
          <p:cNvSpPr/>
          <p:nvPr/>
        </p:nvSpPr>
        <p:spPr>
          <a:xfrm>
            <a:off x="1" y="291787"/>
            <a:ext cx="12191999" cy="11998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platzhalter 5">
            <a:extLst>
              <a:ext uri="{FF2B5EF4-FFF2-40B4-BE49-F238E27FC236}">
                <a16:creationId xmlns:a16="http://schemas.microsoft.com/office/drawing/2014/main" id="{003B3762-3B5D-6006-0D52-95244DA28CD3}"/>
              </a:ext>
            </a:extLst>
          </p:cNvPr>
          <p:cNvSpPr>
            <a:spLocks noGrp="1"/>
          </p:cNvSpPr>
          <p:nvPr>
            <p:ph type="body" sz="quarter" idx="18"/>
          </p:nvPr>
        </p:nvSpPr>
        <p:spPr>
          <a:xfrm>
            <a:off x="389966" y="1757010"/>
            <a:ext cx="7595086" cy="4984031"/>
          </a:xfrm>
        </p:spPr>
        <p:txBody>
          <a:bodyPr>
            <a:normAutofit fontScale="85000" lnSpcReduction="20000"/>
          </a:bodyPr>
          <a:lstStyle/>
          <a:p>
            <a:r>
              <a:rPr lang="en-US" sz="2900" dirty="0"/>
              <a:t>The internal business environment comprises the factors within the company that affect its success and approach to doing business. Unlike the external environment, the company has control over these factors and can actively take action. While we know that it is important to identify potential opportunities and threats outside the company's operations, the key to corporate success lies in knowing corporate strengths and weaknesses and taking advantage of them.</a:t>
            </a:r>
            <a:br>
              <a:rPr lang="en-US" sz="2900" dirty="0"/>
            </a:br>
            <a:br>
              <a:rPr lang="en-US" sz="2900" dirty="0"/>
            </a:br>
            <a:r>
              <a:rPr lang="en-US" sz="2900" dirty="0"/>
              <a:t>The best thing about internal factors is that you have control over most of them. By addressing internal factors today and </a:t>
            </a:r>
            <a:r>
              <a:rPr lang="en-US" sz="2900" dirty="0" err="1"/>
              <a:t>recognising</a:t>
            </a:r>
            <a:r>
              <a:rPr lang="en-US" sz="2900" dirty="0"/>
              <a:t> warning signs, you strengthen your starting position for the future. Learn how to do this with the help of this module.</a:t>
            </a:r>
            <a:br>
              <a:rPr lang="en-US" sz="2900" dirty="0"/>
            </a:br>
            <a:br>
              <a:rPr lang="en-US" dirty="0"/>
            </a:br>
            <a:endParaRPr lang="de-DE" dirty="0"/>
          </a:p>
        </p:txBody>
      </p:sp>
      <p:sp>
        <p:nvSpPr>
          <p:cNvPr id="5" name="Textplatzhalter 4">
            <a:extLst>
              <a:ext uri="{FF2B5EF4-FFF2-40B4-BE49-F238E27FC236}">
                <a16:creationId xmlns:a16="http://schemas.microsoft.com/office/drawing/2014/main" id="{48E41DEC-D259-3C64-06D4-BE3FFC11C7BB}"/>
              </a:ext>
            </a:extLst>
          </p:cNvPr>
          <p:cNvSpPr>
            <a:spLocks noGrp="1"/>
          </p:cNvSpPr>
          <p:nvPr>
            <p:ph type="body" sz="quarter" idx="16"/>
          </p:nvPr>
        </p:nvSpPr>
        <p:spPr/>
        <p:txBody>
          <a:bodyPr>
            <a:normAutofit lnSpcReduction="10000"/>
          </a:bodyPr>
          <a:lstStyle/>
          <a:p>
            <a:r>
              <a:rPr lang="de-DE" dirty="0">
                <a:solidFill>
                  <a:schemeClr val="bg1"/>
                </a:solidFill>
              </a:rPr>
              <a:t>Internal </a:t>
            </a:r>
            <a:r>
              <a:rPr lang="de-DE" dirty="0" err="1">
                <a:solidFill>
                  <a:schemeClr val="bg1"/>
                </a:solidFill>
              </a:rPr>
              <a:t>Factors</a:t>
            </a:r>
            <a:r>
              <a:rPr lang="de-DE" dirty="0">
                <a:solidFill>
                  <a:schemeClr val="bg1"/>
                </a:solidFill>
              </a:rPr>
              <a:t> Count</a:t>
            </a:r>
          </a:p>
        </p:txBody>
      </p:sp>
      <p:sp>
        <p:nvSpPr>
          <p:cNvPr id="3" name="Textplatzhalter 2">
            <a:extLst>
              <a:ext uri="{FF2B5EF4-FFF2-40B4-BE49-F238E27FC236}">
                <a16:creationId xmlns:a16="http://schemas.microsoft.com/office/drawing/2014/main" id="{07060693-4EA6-DB25-F3AC-DB4F85169CA5}"/>
              </a:ext>
            </a:extLst>
          </p:cNvPr>
          <p:cNvSpPr txBox="1">
            <a:spLocks/>
          </p:cNvSpPr>
          <p:nvPr/>
        </p:nvSpPr>
        <p:spPr>
          <a:xfrm>
            <a:off x="389966" y="1075078"/>
            <a:ext cx="11470341" cy="582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solidFill>
                  <a:schemeClr val="bg1"/>
                </a:solidFill>
              </a:rPr>
              <a:t>Internal factors are avoidable but are responsible the majority of corporate crises.</a:t>
            </a:r>
            <a:endParaRPr lang="de-DE" sz="1800" dirty="0">
              <a:solidFill>
                <a:schemeClr val="bg1"/>
              </a:solidFill>
            </a:endParaRPr>
          </a:p>
        </p:txBody>
      </p:sp>
      <p:pic>
        <p:nvPicPr>
          <p:cNvPr id="8" name="Bildplatzhalter 13">
            <a:extLst>
              <a:ext uri="{FF2B5EF4-FFF2-40B4-BE49-F238E27FC236}">
                <a16:creationId xmlns:a16="http://schemas.microsoft.com/office/drawing/2014/main" id="{AF47CB56-F88D-4530-1FCA-6B52DC58B6E8}"/>
              </a:ext>
            </a:extLst>
          </p:cNvPr>
          <p:cNvPicPr>
            <a:picLocks noChangeAspect="1"/>
          </p:cNvPicPr>
          <p:nvPr/>
        </p:nvPicPr>
        <p:blipFill>
          <a:blip r:embed="rId2"/>
          <a:srcRect l="23255" r="23255"/>
          <a:stretch/>
        </p:blipFill>
        <p:spPr>
          <a:xfrm>
            <a:off x="8069678" y="1657299"/>
            <a:ext cx="3790629" cy="4724400"/>
          </a:xfrm>
          <a:prstGeom prst="rect">
            <a:avLst/>
          </a:prstGeom>
        </p:spPr>
      </p:pic>
      <p:sp>
        <p:nvSpPr>
          <p:cNvPr id="9" name="Textfeld 8">
            <a:extLst>
              <a:ext uri="{FF2B5EF4-FFF2-40B4-BE49-F238E27FC236}">
                <a16:creationId xmlns:a16="http://schemas.microsoft.com/office/drawing/2014/main" id="{838C037E-6B6E-51DA-45F0-97A511421E86}"/>
              </a:ext>
            </a:extLst>
          </p:cNvPr>
          <p:cNvSpPr txBox="1"/>
          <p:nvPr/>
        </p:nvSpPr>
        <p:spPr>
          <a:xfrm>
            <a:off x="8069678" y="6439679"/>
            <a:ext cx="1874982" cy="215444"/>
          </a:xfrm>
          <a:prstGeom prst="rect">
            <a:avLst/>
          </a:prstGeom>
          <a:noFill/>
        </p:spPr>
        <p:txBody>
          <a:bodyPr wrap="square">
            <a:spAutoFit/>
          </a:bodyPr>
          <a:lstStyle/>
          <a:p>
            <a:r>
              <a:rPr lang="de-DE" sz="800" dirty="0" err="1">
                <a:solidFill>
                  <a:srgbClr val="595A59"/>
                </a:solidFill>
              </a:rPr>
              <a:t>Photo</a:t>
            </a:r>
            <a:r>
              <a:rPr lang="de-DE" sz="800" dirty="0">
                <a:solidFill>
                  <a:srgbClr val="595A59"/>
                </a:solidFill>
              </a:rPr>
              <a:t>: </a:t>
            </a:r>
            <a:r>
              <a:rPr lang="de-DE" sz="800" b="1" i="0" dirty="0">
                <a:solidFill>
                  <a:srgbClr val="595A59"/>
                </a:solidFill>
                <a:effectLst/>
              </a:rPr>
              <a:t>Shane </a:t>
            </a:r>
            <a:r>
              <a:rPr lang="de-DE" sz="800" b="1" i="0" dirty="0" err="1">
                <a:solidFill>
                  <a:srgbClr val="595A59"/>
                </a:solidFill>
                <a:effectLst/>
              </a:rPr>
              <a:t>Aldendorff</a:t>
            </a:r>
            <a:endParaRPr lang="de-DE" sz="800" dirty="0">
              <a:solidFill>
                <a:srgbClr val="595A59"/>
              </a:solidFill>
            </a:endParaRPr>
          </a:p>
        </p:txBody>
      </p:sp>
    </p:spTree>
    <p:extLst>
      <p:ext uri="{BB962C8B-B14F-4D97-AF65-F5344CB8AC3E}">
        <p14:creationId xmlns:p14="http://schemas.microsoft.com/office/powerpoint/2010/main" val="2535782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5E47D74D-64CC-67E9-19BF-1E1D8882AF88}"/>
              </a:ext>
            </a:extLst>
          </p:cNvPr>
          <p:cNvSpPr/>
          <p:nvPr/>
        </p:nvSpPr>
        <p:spPr>
          <a:xfrm>
            <a:off x="1" y="291787"/>
            <a:ext cx="6660681" cy="11998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platzhalter 5">
            <a:extLst>
              <a:ext uri="{FF2B5EF4-FFF2-40B4-BE49-F238E27FC236}">
                <a16:creationId xmlns:a16="http://schemas.microsoft.com/office/drawing/2014/main" id="{B9886238-0B5A-A342-A598-29E682722B33}"/>
              </a:ext>
            </a:extLst>
          </p:cNvPr>
          <p:cNvSpPr>
            <a:spLocks noGrp="1"/>
          </p:cNvSpPr>
          <p:nvPr>
            <p:ph type="body" sz="quarter" idx="18"/>
          </p:nvPr>
        </p:nvSpPr>
        <p:spPr>
          <a:xfrm>
            <a:off x="734715" y="1812149"/>
            <a:ext cx="4312551" cy="4147846"/>
          </a:xfrm>
        </p:spPr>
        <p:txBody>
          <a:bodyPr>
            <a:normAutofit fontScale="92500" lnSpcReduction="20000"/>
          </a:bodyPr>
          <a:lstStyle/>
          <a:p>
            <a:r>
              <a:rPr lang="en-US" dirty="0"/>
              <a:t>Internal crises are not caused by external factors, but by internal wrong decisions and deficits. These are often located at the leadership and higher management levels and manifest themselves, among other things, through poor leadership, lack of crisis management as well as financial knowledge, lack of operational management skills, insufficient communication as well as strategic misalignments. In practice, it is mainly internal causes of crises that are considered, as they are the main cause of insolvencies.</a:t>
            </a:r>
            <a:endParaRPr lang="de-DE" dirty="0"/>
          </a:p>
        </p:txBody>
      </p:sp>
      <p:sp>
        <p:nvSpPr>
          <p:cNvPr id="5" name="Textplatzhalter 4">
            <a:extLst>
              <a:ext uri="{FF2B5EF4-FFF2-40B4-BE49-F238E27FC236}">
                <a16:creationId xmlns:a16="http://schemas.microsoft.com/office/drawing/2014/main" id="{B8AF629B-FF32-4179-23B0-01825AF39248}"/>
              </a:ext>
            </a:extLst>
          </p:cNvPr>
          <p:cNvSpPr>
            <a:spLocks noGrp="1"/>
          </p:cNvSpPr>
          <p:nvPr>
            <p:ph type="body" sz="quarter" idx="16"/>
          </p:nvPr>
        </p:nvSpPr>
        <p:spPr>
          <a:xfrm>
            <a:off x="798929" y="427149"/>
            <a:ext cx="6042005" cy="582221"/>
          </a:xfrm>
        </p:spPr>
        <p:txBody>
          <a:bodyPr>
            <a:noAutofit/>
          </a:bodyPr>
          <a:lstStyle/>
          <a:p>
            <a:r>
              <a:rPr lang="en-US" dirty="0">
                <a:solidFill>
                  <a:schemeClr val="bg1"/>
                </a:solidFill>
              </a:rPr>
              <a:t>5 Common Internal Factors that can cause a SME Crisis</a:t>
            </a:r>
            <a:endParaRPr lang="de-DE" dirty="0">
              <a:solidFill>
                <a:schemeClr val="bg1"/>
              </a:solidFill>
            </a:endParaRPr>
          </a:p>
        </p:txBody>
      </p:sp>
      <p:sp>
        <p:nvSpPr>
          <p:cNvPr id="7" name="Textplatzhalter 6">
            <a:extLst>
              <a:ext uri="{FF2B5EF4-FFF2-40B4-BE49-F238E27FC236}">
                <a16:creationId xmlns:a16="http://schemas.microsoft.com/office/drawing/2014/main" id="{BA7AA769-425A-A97C-D9C8-00CB6CBF3227}"/>
              </a:ext>
            </a:extLst>
          </p:cNvPr>
          <p:cNvSpPr>
            <a:spLocks noGrp="1"/>
          </p:cNvSpPr>
          <p:nvPr>
            <p:ph type="body" sz="quarter" idx="20"/>
          </p:nvPr>
        </p:nvSpPr>
        <p:spPr>
          <a:xfrm>
            <a:off x="5284381" y="2953714"/>
            <a:ext cx="2318425" cy="442320"/>
          </a:xfrm>
        </p:spPr>
        <p:txBody>
          <a:bodyPr>
            <a:noAutofit/>
          </a:bodyPr>
          <a:lstStyle/>
          <a:p>
            <a:r>
              <a:rPr lang="en-US" sz="2000" dirty="0"/>
              <a:t>Lack of financial knowledge and KPIs </a:t>
            </a:r>
            <a:r>
              <a:rPr lang="en-US" sz="2000" b="0" dirty="0"/>
              <a:t>(Module 4)</a:t>
            </a:r>
            <a:endParaRPr lang="de-DE" sz="2000" b="0" dirty="0"/>
          </a:p>
        </p:txBody>
      </p:sp>
      <p:sp>
        <p:nvSpPr>
          <p:cNvPr id="8" name="Textplatzhalter 7">
            <a:extLst>
              <a:ext uri="{FF2B5EF4-FFF2-40B4-BE49-F238E27FC236}">
                <a16:creationId xmlns:a16="http://schemas.microsoft.com/office/drawing/2014/main" id="{C987320C-2A06-18D5-5012-212FE017B36C}"/>
              </a:ext>
            </a:extLst>
          </p:cNvPr>
          <p:cNvSpPr>
            <a:spLocks noGrp="1"/>
          </p:cNvSpPr>
          <p:nvPr>
            <p:ph type="body" sz="quarter" idx="22"/>
          </p:nvPr>
        </p:nvSpPr>
        <p:spPr/>
        <p:txBody>
          <a:bodyPr>
            <a:noAutofit/>
          </a:bodyPr>
          <a:lstStyle/>
          <a:p>
            <a:r>
              <a:rPr lang="de-DE" sz="2000" dirty="0"/>
              <a:t>Strategic </a:t>
            </a:r>
            <a:r>
              <a:rPr lang="de-DE" sz="2000" dirty="0" err="1"/>
              <a:t>misalignment</a:t>
            </a:r>
            <a:r>
              <a:rPr lang="de-DE" sz="2000" dirty="0"/>
              <a:t> </a:t>
            </a:r>
            <a:r>
              <a:rPr lang="de-DE" sz="2000" b="0" dirty="0"/>
              <a:t>(Module 2)</a:t>
            </a:r>
          </a:p>
        </p:txBody>
      </p:sp>
      <p:sp>
        <p:nvSpPr>
          <p:cNvPr id="9" name="Textplatzhalter 8">
            <a:extLst>
              <a:ext uri="{FF2B5EF4-FFF2-40B4-BE49-F238E27FC236}">
                <a16:creationId xmlns:a16="http://schemas.microsoft.com/office/drawing/2014/main" id="{BA070068-5A15-A069-A567-079255FE14E5}"/>
              </a:ext>
            </a:extLst>
          </p:cNvPr>
          <p:cNvSpPr>
            <a:spLocks noGrp="1"/>
          </p:cNvSpPr>
          <p:nvPr>
            <p:ph type="body" sz="quarter" idx="24"/>
          </p:nvPr>
        </p:nvSpPr>
        <p:spPr>
          <a:xfrm>
            <a:off x="6840934" y="5443911"/>
            <a:ext cx="3154954" cy="516084"/>
          </a:xfrm>
        </p:spPr>
        <p:txBody>
          <a:bodyPr>
            <a:normAutofit fontScale="85000" lnSpcReduction="10000"/>
          </a:bodyPr>
          <a:lstStyle/>
          <a:p>
            <a:r>
              <a:rPr lang="de-DE" sz="2400" dirty="0"/>
              <a:t>Poor leadership </a:t>
            </a:r>
            <a:r>
              <a:rPr lang="de-DE" sz="2400" b="0" dirty="0"/>
              <a:t>(Module 6)</a:t>
            </a:r>
          </a:p>
          <a:p>
            <a:endParaRPr lang="de-DE" dirty="0"/>
          </a:p>
        </p:txBody>
      </p:sp>
      <p:sp>
        <p:nvSpPr>
          <p:cNvPr id="10" name="Textplatzhalter 9">
            <a:extLst>
              <a:ext uri="{FF2B5EF4-FFF2-40B4-BE49-F238E27FC236}">
                <a16:creationId xmlns:a16="http://schemas.microsoft.com/office/drawing/2014/main" id="{FE50FAB1-B7FB-BA13-7F6A-160535B4DE67}"/>
              </a:ext>
            </a:extLst>
          </p:cNvPr>
          <p:cNvSpPr>
            <a:spLocks noGrp="1"/>
          </p:cNvSpPr>
          <p:nvPr>
            <p:ph type="body" sz="quarter" idx="26"/>
          </p:nvPr>
        </p:nvSpPr>
        <p:spPr>
          <a:xfrm>
            <a:off x="5284381" y="4198813"/>
            <a:ext cx="2666163" cy="442320"/>
          </a:xfrm>
        </p:spPr>
        <p:txBody>
          <a:bodyPr>
            <a:noAutofit/>
          </a:bodyPr>
          <a:lstStyle/>
          <a:p>
            <a:r>
              <a:rPr lang="en-US" sz="2000" dirty="0"/>
              <a:t>Lack of operational efficiency &amp; poor communication </a:t>
            </a:r>
            <a:r>
              <a:rPr lang="en-US" sz="2000" b="0" dirty="0"/>
              <a:t>(Module 5)</a:t>
            </a:r>
            <a:endParaRPr lang="de-DE" sz="2000" b="0" dirty="0"/>
          </a:p>
        </p:txBody>
      </p:sp>
      <p:sp>
        <p:nvSpPr>
          <p:cNvPr id="11" name="Textplatzhalter 10">
            <a:extLst>
              <a:ext uri="{FF2B5EF4-FFF2-40B4-BE49-F238E27FC236}">
                <a16:creationId xmlns:a16="http://schemas.microsoft.com/office/drawing/2014/main" id="{F8C430F6-B6F4-2910-0BF1-8B782C277F63}"/>
              </a:ext>
            </a:extLst>
          </p:cNvPr>
          <p:cNvSpPr>
            <a:spLocks noGrp="1"/>
          </p:cNvSpPr>
          <p:nvPr>
            <p:ph type="body" sz="quarter" idx="28"/>
          </p:nvPr>
        </p:nvSpPr>
        <p:spPr/>
        <p:txBody>
          <a:bodyPr>
            <a:noAutofit/>
          </a:bodyPr>
          <a:lstStyle/>
          <a:p>
            <a:r>
              <a:rPr lang="en-US" sz="2000" dirty="0"/>
              <a:t>No reactive crisis management </a:t>
            </a:r>
            <a:r>
              <a:rPr lang="en-US" sz="2000" b="0" dirty="0"/>
              <a:t>(Module 3)</a:t>
            </a:r>
            <a:endParaRPr lang="de-DE" sz="2000" b="0" dirty="0"/>
          </a:p>
        </p:txBody>
      </p:sp>
    </p:spTree>
    <p:extLst>
      <p:ext uri="{BB962C8B-B14F-4D97-AF65-F5344CB8AC3E}">
        <p14:creationId xmlns:p14="http://schemas.microsoft.com/office/powerpoint/2010/main" val="375306433"/>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AF0E9AAC5B84A44865B8DD0F15B3FA8" ma:contentTypeVersion="9" ma:contentTypeDescription="Create a new document." ma:contentTypeScope="" ma:versionID="fb98787666b86821d5aa87dd81fc78c3">
  <xsd:schema xmlns:xsd="http://www.w3.org/2001/XMLSchema" xmlns:xs="http://www.w3.org/2001/XMLSchema" xmlns:p="http://schemas.microsoft.com/office/2006/metadata/properties" xmlns:ns2="9e3e50e4-ea8a-4a72-ab0c-a89c3f0ef413" targetNamespace="http://schemas.microsoft.com/office/2006/metadata/properties" ma:root="true" ma:fieldsID="ef49a8fe3f8872af6d7d7aa3ded7faa7" ns2:_="">
    <xsd:import namespace="9e3e50e4-ea8a-4a72-ab0c-a89c3f0ef41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3e50e4-ea8a-4a72-ab0c-a89c3f0ef41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79C212-2B0F-4428-9FF0-57B772878B08}">
  <ds:schemaRefs>
    <ds:schemaRef ds:uri="http://schemas.microsoft.com/sharepoint/v3/contenttype/forms"/>
  </ds:schemaRefs>
</ds:datastoreItem>
</file>

<file path=customXml/itemProps2.xml><?xml version="1.0" encoding="utf-8"?>
<ds:datastoreItem xmlns:ds="http://schemas.openxmlformats.org/officeDocument/2006/customXml" ds:itemID="{A6BD8DC9-1E50-4CBD-85A5-B5A6359BF673}">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56544B28-09B7-4D80-901A-39B920AE0C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3e50e4-ea8a-4a72-ab0c-a89c3f0ef41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7667</Words>
  <Application>Microsoft Office PowerPoint</Application>
  <PresentationFormat>Breitbild</PresentationFormat>
  <Paragraphs>812</Paragraphs>
  <Slides>73</Slides>
  <Notes>3</Notes>
  <HiddenSlides>0</HiddenSlides>
  <MMClips>0</MMClips>
  <ScaleCrop>false</ScaleCrop>
  <HeadingPairs>
    <vt:vector size="6" baseType="variant">
      <vt:variant>
        <vt:lpstr>Verwendete Schriftarten</vt:lpstr>
      </vt:variant>
      <vt:variant>
        <vt:i4>11</vt:i4>
      </vt:variant>
      <vt:variant>
        <vt:lpstr>Design</vt:lpstr>
      </vt:variant>
      <vt:variant>
        <vt:i4>1</vt:i4>
      </vt:variant>
      <vt:variant>
        <vt:lpstr>Folientitel</vt:lpstr>
      </vt:variant>
      <vt:variant>
        <vt:i4>73</vt:i4>
      </vt:variant>
    </vt:vector>
  </HeadingPairs>
  <TitlesOfParts>
    <vt:vector size="85" baseType="lpstr">
      <vt:lpstr>Arial</vt:lpstr>
      <vt:lpstr>Calibri</vt:lpstr>
      <vt:lpstr>Calibri Light</vt:lpstr>
      <vt:lpstr>Lato Light</vt:lpstr>
      <vt:lpstr>Lato Regular</vt:lpstr>
      <vt:lpstr>Montserrat</vt:lpstr>
      <vt:lpstr>Montserrat Light</vt:lpstr>
      <vt:lpstr>Montserrat Medium</vt:lpstr>
      <vt:lpstr>Quattrocento Sans</vt:lpstr>
      <vt:lpstr>Red Hat Display</vt:lpstr>
      <vt:lpstr>Times New Roman</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Julia Grey</cp:lastModifiedBy>
  <cp:revision>269</cp:revision>
  <dcterms:created xsi:type="dcterms:W3CDTF">2020-10-14T13:32:04Z</dcterms:created>
  <dcterms:modified xsi:type="dcterms:W3CDTF">2023-05-22T06:19:45Z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0x0101004AF0E9AAC5B84A44865B8DD0F15B3FA8</vt:lpwstr>
  </property>
</Properties>
</file>