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6" r:id="rId39"/>
    <p:sldId id="297" r:id="rId40"/>
    <p:sldId id="298" r:id="rId41"/>
    <p:sldId id="299" r:id="rId42"/>
  </p:sldIdLst>
  <p:sldSz cx="12192000" cy="6858000"/>
  <p:notesSz cx="6858000" cy="9144000"/>
  <p:embeddedFontLst>
    <p:embeddedFont>
      <p:font typeface="Calibri" panose="020F0502020204030204" pitchFamily="34" charset="0"/>
      <p:regular r:id="rId44"/>
      <p:bold r:id="rId45"/>
      <p:italic r:id="rId46"/>
      <p:boldItalic r:id="rId47"/>
    </p:embeddedFont>
    <p:embeddedFont>
      <p:font typeface="Lato" panose="020F0502020204030203" pitchFamily="34" charset="0"/>
      <p:regular r:id="rId48"/>
      <p:bold r:id="rId49"/>
      <p:italic r:id="rId50"/>
      <p:boldItalic r:id="rId51"/>
    </p:embeddedFont>
    <p:embeddedFont>
      <p:font typeface="Lato Light" panose="020F0502020204030203" pitchFamily="34" charset="0"/>
      <p:regular r:id="rId52"/>
      <p:bold r:id="rId53"/>
      <p:italic r:id="rId54"/>
      <p:boldItalic r:id="rId55"/>
    </p:embeddedFont>
    <p:embeddedFont>
      <p:font typeface="Merriweather Sans" pitchFamily="2" charset="0"/>
      <p:regular r:id="rId56"/>
      <p:bold r:id="rId57"/>
      <p:italic r:id="rId58"/>
      <p:boldItalic r:id="rId59"/>
    </p:embeddedFont>
    <p:embeddedFont>
      <p:font typeface="Montserrat" panose="00000500000000000000" pitchFamily="2" charset="0"/>
      <p:regular r:id="rId60"/>
      <p:bold r:id="rId61"/>
      <p:italic r:id="rId62"/>
      <p:boldItalic r:id="rId63"/>
    </p:embeddedFont>
    <p:embeddedFont>
      <p:font typeface="Montserrat Light" panose="00000400000000000000" pitchFamily="2" charset="0"/>
      <p:regular r:id="rId64"/>
      <p:bold r:id="rId65"/>
      <p:italic r:id="rId66"/>
      <p:boldItalic r:id="rId67"/>
    </p:embeddedFont>
    <p:embeddedFont>
      <p:font typeface="Montserrat Medium" panose="00000600000000000000" pitchFamily="2" charset="0"/>
      <p:regular r:id="rId68"/>
      <p:bold r:id="rId69"/>
      <p:italic r:id="rId70"/>
      <p:boldItalic r:id="rId71"/>
    </p:embeddedFont>
    <p:embeddedFont>
      <p:font typeface="Quattrocento Sans" panose="020B0502050000020003" pitchFamily="3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j6UWBMW/LqB37szWDZsaW//CEEC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8B1FE95-5BE4-45C3-ACB2-2557F7F939E6}">
  <a:tblStyle styleId="{F8B1FE95-5BE4-45C3-ACB2-2557F7F939E6}" styleName="Table_0">
    <a:wholeTbl>
      <a:tcTxStyle b="off" i="off">
        <a:font>
          <a:latin typeface="Calibri"/>
          <a:ea typeface="Calibri"/>
          <a:cs typeface="Calibri"/>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font" Target="fonts/font23.fntdata"/><Relationship Id="rId74" Type="http://schemas.openxmlformats.org/officeDocument/2006/relationships/font" Target="fonts/font31.fntdata"/><Relationship Id="rId79"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18.fntdata"/><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8" Type="http://schemas.openxmlformats.org/officeDocument/2006/relationships/slide" Target="slides/slide7.xml"/><Relationship Id="rId51" Type="http://schemas.openxmlformats.org/officeDocument/2006/relationships/font" Target="fonts/font8.fntdata"/><Relationship Id="rId72" Type="http://schemas.openxmlformats.org/officeDocument/2006/relationships/font" Target="fonts/font29.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font" Target="fonts/font32.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font" Target="fonts/font30.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28.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rey\Documents\TC-NAV\statistic_id1252716_beitrag-des-tourismus-zu-bip-und-beschaeftigung-nach-regionen-weltweit-2020-vs-20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rey\AppData\Local\Microsoft\Windows\INetCache\Content.Outlook\MKHS162C\statistic_id6408_verteilung-der-firmeninsolvenzen-in-deutschland-nach-mitarbeiterzahl-20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r>
              <a:rPr lang="en-US" sz="1600" dirty="0">
                <a:solidFill>
                  <a:srgbClr val="595A59"/>
                </a:solidFill>
                <a:latin typeface="+mj-lt"/>
              </a:rPr>
              <a:t>Identifiability of crises</a:t>
            </a:r>
          </a:p>
        </c:rich>
      </c:tx>
      <c:overlay val="0"/>
      <c:spPr>
        <a:noFill/>
        <a:ln>
          <a:noFill/>
        </a:ln>
        <a:effectLst/>
      </c:spPr>
      <c:txPr>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Turnover in Milion EUR</c:v>
                </c:pt>
              </c:strCache>
            </c:strRef>
          </c:tx>
          <c:spPr>
            <a:solidFill>
              <a:srgbClr val="79527B"/>
            </a:solidFill>
            <a:ln>
              <a:noFill/>
            </a:ln>
            <a:effectLst/>
          </c:spPr>
          <c:invertIfNegative val="0"/>
          <c:cat>
            <c:strRef>
              <c:f>Tabelle1!$A$2:$A$8</c:f>
              <c:strCache>
                <c:ptCount val="6"/>
                <c:pt idx="0">
                  <c:v>5+ Years</c:v>
                </c:pt>
                <c:pt idx="1">
                  <c:v>4 Years</c:v>
                </c:pt>
                <c:pt idx="2">
                  <c:v>3 Years</c:v>
                </c:pt>
                <c:pt idx="3">
                  <c:v>2 Years</c:v>
                </c:pt>
                <c:pt idx="4">
                  <c:v>1 Year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1B8B-49BA-B6AC-299F11451F5A}"/>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'Daten (2)'!$C$5</c:f>
              <c:strCache>
                <c:ptCount val="1"/>
                <c:pt idx="0">
                  <c:v>Contribution to GDP</c:v>
                </c:pt>
              </c:strCache>
            </c:strRef>
          </c:tx>
          <c:spPr>
            <a:solidFill>
              <a:srgbClr val="79527B"/>
            </a:solidFill>
            <a:ln>
              <a:solidFill>
                <a:srgbClr val="79527B"/>
              </a:solid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North America</c:v>
                </c:pt>
                <c:pt idx="1">
                  <c:v>Caribbean</c:v>
                </c:pt>
                <c:pt idx="2">
                  <c:v>Latin America</c:v>
                </c:pt>
                <c:pt idx="3">
                  <c:v>Europe</c:v>
                </c:pt>
                <c:pt idx="4">
                  <c:v>Middle East</c:v>
                </c:pt>
                <c:pt idx="5">
                  <c:v>Africa</c:v>
                </c:pt>
                <c:pt idx="6">
                  <c:v>Asia-Pacific</c:v>
                </c:pt>
              </c:strCache>
            </c:strRef>
          </c:cat>
          <c:val>
            <c:numRef>
              <c:f>'Daten (2)'!$C$6:$C$12</c:f>
              <c:numCache>
                <c:formatCode>#,##0</c:formatCode>
                <c:ptCount val="7"/>
                <c:pt idx="0" formatCode="#,##0.00">
                  <c:v>-42.2</c:v>
                </c:pt>
                <c:pt idx="1">
                  <c:v>-58</c:v>
                </c:pt>
                <c:pt idx="2" formatCode="#,##0.00">
                  <c:v>-41.1</c:v>
                </c:pt>
                <c:pt idx="3" formatCode="#,##0.00">
                  <c:v>-51.4</c:v>
                </c:pt>
                <c:pt idx="4" formatCode="#,##0.00">
                  <c:v>-51.1</c:v>
                </c:pt>
                <c:pt idx="5" formatCode="#,##0.00">
                  <c:v>-49.2</c:v>
                </c:pt>
                <c:pt idx="6" formatCode="#,##0.00">
                  <c:v>-53.7</c:v>
                </c:pt>
              </c:numCache>
            </c:numRef>
          </c:val>
          <c:extLst>
            <c:ext xmlns:c16="http://schemas.microsoft.com/office/drawing/2014/chart" uri="{C3380CC4-5D6E-409C-BE32-E72D297353CC}">
              <c16:uniqueId val="{00000000-6837-4309-ACB7-CB9460F13163}"/>
            </c:ext>
          </c:extLst>
        </c:ser>
        <c:ser>
          <c:idx val="1"/>
          <c:order val="1"/>
          <c:tx>
            <c:strRef>
              <c:f>'Daten (2)'!$D$5</c:f>
              <c:strCache>
                <c:ptCount val="1"/>
                <c:pt idx="0">
                  <c:v>Contribution to Employment</c:v>
                </c:pt>
              </c:strCache>
            </c:strRef>
          </c:tx>
          <c:spPr>
            <a:solidFill>
              <a:srgbClr val="5499A2"/>
            </a:solidFill>
            <a:ln>
              <a:solidFill>
                <a:srgbClr val="5499A2"/>
              </a:solidFill>
            </a:ln>
            <a:effectLst/>
          </c:spPr>
          <c:invertIfNegative val="0"/>
          <c:dLbls>
            <c:dLbl>
              <c:idx val="0"/>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2BF1-4C74-B137-5CEB51F154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North America</c:v>
                </c:pt>
                <c:pt idx="1">
                  <c:v>Caribbean</c:v>
                </c:pt>
                <c:pt idx="2">
                  <c:v>Latin America</c:v>
                </c:pt>
                <c:pt idx="3">
                  <c:v>Europe</c:v>
                </c:pt>
                <c:pt idx="4">
                  <c:v>Middle East</c:v>
                </c:pt>
                <c:pt idx="5">
                  <c:v>Africa</c:v>
                </c:pt>
                <c:pt idx="6">
                  <c:v>Asia-Pacific</c:v>
                </c:pt>
              </c:strCache>
            </c:strRef>
          </c:cat>
          <c:val>
            <c:numRef>
              <c:f>'Daten (2)'!$D$6:$D$12</c:f>
              <c:numCache>
                <c:formatCode>#,##0.00</c:formatCode>
                <c:ptCount val="7"/>
                <c:pt idx="0">
                  <c:v>-27.9</c:v>
                </c:pt>
                <c:pt idx="1">
                  <c:v>-24.7</c:v>
                </c:pt>
                <c:pt idx="2">
                  <c:v>-23.4</c:v>
                </c:pt>
                <c:pt idx="3">
                  <c:v>-9.3000000000000007</c:v>
                </c:pt>
                <c:pt idx="4">
                  <c:v>-17.399999999999999</c:v>
                </c:pt>
                <c:pt idx="5">
                  <c:v>-29.3</c:v>
                </c:pt>
                <c:pt idx="6">
                  <c:v>-18.399999999999999</c:v>
                </c:pt>
              </c:numCache>
            </c:numRef>
          </c:val>
          <c:extLst>
            <c:ext xmlns:c16="http://schemas.microsoft.com/office/drawing/2014/chart" uri="{C3380CC4-5D6E-409C-BE32-E72D297353CC}">
              <c16:uniqueId val="{00000001-6837-4309-ACB7-CB9460F13163}"/>
            </c:ext>
          </c:extLst>
        </c:ser>
        <c:dLbls>
          <c:showLegendKey val="0"/>
          <c:showVal val="0"/>
          <c:showCatName val="0"/>
          <c:showSerName val="0"/>
          <c:showPercent val="0"/>
          <c:showBubbleSize val="0"/>
        </c:dLbls>
        <c:gapWidth val="219"/>
        <c:overlap val="-27"/>
        <c:axId val="1803727072"/>
        <c:axId val="1803727488"/>
      </c:barChart>
      <c:catAx>
        <c:axId val="1803727072"/>
        <c:scaling>
          <c:orientation val="minMax"/>
        </c:scaling>
        <c:delete val="0"/>
        <c:axPos val="b"/>
        <c:numFmt formatCode="General" sourceLinked="1"/>
        <c:majorTickMark val="none"/>
        <c:minorTickMark val="none"/>
        <c:tickLblPos val="low"/>
        <c:spPr>
          <a:noFill/>
          <a:ln w="9525" cap="flat" cmpd="sng" algn="ctr">
            <a:solidFill>
              <a:srgbClr val="8E8E8E"/>
            </a:solidFill>
            <a:round/>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crossAx val="1803727488"/>
        <c:crosses val="autoZero"/>
        <c:auto val="1"/>
        <c:lblAlgn val="ctr"/>
        <c:lblOffset val="100"/>
        <c:noMultiLvlLbl val="0"/>
      </c:catAx>
      <c:valAx>
        <c:axId val="1803727488"/>
        <c:scaling>
          <c:orientation val="minMax"/>
        </c:scaling>
        <c:delete val="0"/>
        <c:axPos val="l"/>
        <c:majorGridlines>
          <c:spPr>
            <a:ln w="9525" cap="flat" cmpd="sng" algn="ctr">
              <a:solidFill>
                <a:srgbClr val="C5C5C5"/>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crossAx val="180372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595A59"/>
                </a:solidFill>
                <a:latin typeface="+mn-lt"/>
                <a:ea typeface="+mn-ea"/>
                <a:cs typeface="+mn-cs"/>
              </a:defRPr>
            </a:pPr>
            <a:r>
              <a:rPr lang="en-GB" sz="1400" b="0" i="0" u="none" strike="noStrike" baseline="0" dirty="0">
                <a:solidFill>
                  <a:srgbClr val="595A59"/>
                </a:solidFill>
                <a:effectLst/>
              </a:rPr>
              <a:t>Distribution of corporate insolvencies in Germany in 2019 by number of employees </a:t>
            </a:r>
            <a:endParaRPr lang="en-GB" dirty="0">
              <a:solidFill>
                <a:srgbClr val="595A59"/>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595A59"/>
              </a:solidFill>
              <a:latin typeface="+mn-lt"/>
              <a:ea typeface="+mn-ea"/>
              <a:cs typeface="+mn-cs"/>
            </a:defRPr>
          </a:pPr>
          <a:endParaRPr lang="en-US"/>
        </a:p>
      </c:txPr>
    </c:title>
    <c:autoTitleDeleted val="0"/>
    <c:plotArea>
      <c:layout/>
      <c:barChart>
        <c:barDir val="col"/>
        <c:grouping val="clustered"/>
        <c:varyColors val="0"/>
        <c:ser>
          <c:idx val="0"/>
          <c:order val="0"/>
          <c:spPr>
            <a:solidFill>
              <a:srgbClr val="79527B"/>
            </a:solidFill>
            <a:ln>
              <a:noFill/>
            </a:ln>
            <a:effectLst/>
          </c:spPr>
          <c:invertIfNegative val="0"/>
          <c:cat>
            <c:strRef>
              <c:f>Daten!$B$6:$B$10</c:f>
              <c:strCache>
                <c:ptCount val="5"/>
                <c:pt idx="0">
                  <c:v>1 to 5 employees</c:v>
                </c:pt>
                <c:pt idx="1">
                  <c:v>6 to 10 employees</c:v>
                </c:pt>
                <c:pt idx="2">
                  <c:v>11 to 20 employees</c:v>
                </c:pt>
                <c:pt idx="3">
                  <c:v>21 to 50 employees</c:v>
                </c:pt>
                <c:pt idx="4">
                  <c:v>More than 50 employees</c:v>
                </c:pt>
              </c:strCache>
            </c:strRef>
          </c:cat>
          <c:val>
            <c:numRef>
              <c:f>Daten!$C$6:$C$10</c:f>
              <c:numCache>
                <c:formatCode>#,##0.00</c:formatCode>
                <c:ptCount val="5"/>
                <c:pt idx="0">
                  <c:v>81.599999999999994</c:v>
                </c:pt>
                <c:pt idx="1">
                  <c:v>7.8</c:v>
                </c:pt>
                <c:pt idx="2">
                  <c:v>4.7</c:v>
                </c:pt>
                <c:pt idx="3">
                  <c:v>3.2</c:v>
                </c:pt>
                <c:pt idx="4">
                  <c:v>2.7</c:v>
                </c:pt>
              </c:numCache>
            </c:numRef>
          </c:val>
          <c:extLst>
            <c:ext xmlns:c16="http://schemas.microsoft.com/office/drawing/2014/chart" uri="{C3380CC4-5D6E-409C-BE32-E72D297353CC}">
              <c16:uniqueId val="{00000000-1F20-4EEA-828E-5C0E2025AEB7}"/>
            </c:ext>
          </c:extLst>
        </c:ser>
        <c:ser>
          <c:idx val="1"/>
          <c:order val="1"/>
          <c:spPr>
            <a:solidFill>
              <a:schemeClr val="accent2"/>
            </a:solidFill>
            <a:ln>
              <a:noFill/>
            </a:ln>
            <a:effectLst/>
          </c:spPr>
          <c:invertIfNegative val="0"/>
          <c:cat>
            <c:strRef>
              <c:f>Daten!$B$6:$B$10</c:f>
              <c:strCache>
                <c:ptCount val="5"/>
                <c:pt idx="0">
                  <c:v>1 to 5 employees</c:v>
                </c:pt>
                <c:pt idx="1">
                  <c:v>6 to 10 employees</c:v>
                </c:pt>
                <c:pt idx="2">
                  <c:v>11 to 20 employees</c:v>
                </c:pt>
                <c:pt idx="3">
                  <c:v>21 to 50 employees</c:v>
                </c:pt>
                <c:pt idx="4">
                  <c:v>More than 50 employees</c:v>
                </c:pt>
              </c:strCache>
            </c:strRef>
          </c:cat>
          <c:val>
            <c:numRef>
              <c:f>Daten!$D$6:$D$10</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1F20-4EEA-828E-5C0E2025AEB7}"/>
            </c:ext>
          </c:extLst>
        </c:ser>
        <c:dLbls>
          <c:showLegendKey val="0"/>
          <c:showVal val="0"/>
          <c:showCatName val="0"/>
          <c:showSerName val="0"/>
          <c:showPercent val="0"/>
          <c:showBubbleSize val="0"/>
        </c:dLbls>
        <c:gapWidth val="219"/>
        <c:overlap val="-27"/>
        <c:axId val="1169042832"/>
        <c:axId val="1169043664"/>
      </c:barChart>
      <c:catAx>
        <c:axId val="116904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rgbClr val="595A59"/>
                </a:solidFill>
                <a:latin typeface="+mn-lt"/>
                <a:ea typeface="+mn-ea"/>
                <a:cs typeface="+mn-cs"/>
              </a:defRPr>
            </a:pPr>
            <a:endParaRPr lang="en-US"/>
          </a:p>
        </c:txPr>
        <c:crossAx val="1169043664"/>
        <c:crosses val="autoZero"/>
        <c:auto val="1"/>
        <c:lblAlgn val="ctr"/>
        <c:lblOffset val="100"/>
        <c:noMultiLvlLbl val="0"/>
      </c:catAx>
      <c:valAx>
        <c:axId val="1169043664"/>
        <c:scaling>
          <c:orientation val="minMax"/>
        </c:scaling>
        <c:delete val="0"/>
        <c:axPos val="l"/>
        <c:majorGridlines>
          <c:spPr>
            <a:ln w="3175" cap="flat" cmpd="sng" algn="ctr">
              <a:solidFill>
                <a:srgbClr val="79527B"/>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595A59"/>
                </a:solidFill>
                <a:latin typeface="+mn-lt"/>
                <a:ea typeface="+mn-ea"/>
                <a:cs typeface="+mn-cs"/>
              </a:defRPr>
            </a:pPr>
            <a:endParaRPr lang="en-US"/>
          </a:p>
        </c:txPr>
        <c:crossAx val="1169042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r>
              <a:rPr lang="en-US" dirty="0">
                <a:solidFill>
                  <a:srgbClr val="595A59"/>
                </a:solidFill>
                <a:latin typeface="+mj-lt"/>
              </a:rPr>
              <a:t>Number</a:t>
            </a:r>
            <a:r>
              <a:rPr lang="en-US" baseline="0" dirty="0">
                <a:solidFill>
                  <a:srgbClr val="595A59"/>
                </a:solidFill>
                <a:latin typeface="+mj-lt"/>
              </a:rPr>
              <a:t> of Insolvencies in Germany in 2016 by Company Age</a:t>
            </a:r>
            <a:endParaRPr lang="en-US" dirty="0">
              <a:solidFill>
                <a:srgbClr val="595A59"/>
              </a:solidFill>
              <a:latin typeface="+mj-l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Share of Insolvencies</c:v>
                </c:pt>
              </c:strCache>
            </c:strRef>
          </c:tx>
          <c:spPr>
            <a:solidFill>
              <a:srgbClr val="F27954"/>
            </a:solidFill>
            <a:ln>
              <a:solidFill>
                <a:srgbClr val="F27954"/>
              </a:solidFill>
            </a:ln>
            <a:effectLst/>
          </c:spPr>
          <c:invertIfNegative val="0"/>
          <c:cat>
            <c:strRef>
              <c:f>Tabelle1!$A$2:$A$4</c:f>
              <c:strCache>
                <c:ptCount val="3"/>
                <c:pt idx="0">
                  <c:v>up to 10 Years</c:v>
                </c:pt>
                <c:pt idx="1">
                  <c:v>11 - 20 Years</c:v>
                </c:pt>
                <c:pt idx="2">
                  <c:v>over 20 Years</c:v>
                </c:pt>
              </c:strCache>
            </c:strRef>
          </c:cat>
          <c:val>
            <c:numRef>
              <c:f>Tabelle1!$B$2:$B$4</c:f>
              <c:numCache>
                <c:formatCode>General</c:formatCode>
                <c:ptCount val="3"/>
                <c:pt idx="0">
                  <c:v>58.7</c:v>
                </c:pt>
                <c:pt idx="1">
                  <c:v>24.9</c:v>
                </c:pt>
                <c:pt idx="2">
                  <c:v>16.399999999999999</c:v>
                </c:pt>
              </c:numCache>
            </c:numRef>
          </c:val>
          <c:extLst>
            <c:ext xmlns:c16="http://schemas.microsoft.com/office/drawing/2014/chart" uri="{C3380CC4-5D6E-409C-BE32-E72D297353CC}">
              <c16:uniqueId val="{00000000-1B8B-49BA-B6AC-299F11451F5A}"/>
            </c:ext>
          </c:extLst>
        </c:ser>
        <c:ser>
          <c:idx val="1"/>
          <c:order val="1"/>
          <c:tx>
            <c:strRef>
              <c:f>Tabelle1!$C$1</c:f>
              <c:strCache>
                <c:ptCount val="1"/>
                <c:pt idx="0">
                  <c:v>Share of the Company Population</c:v>
                </c:pt>
              </c:strCache>
            </c:strRef>
          </c:tx>
          <c:spPr>
            <a:solidFill>
              <a:srgbClr val="79527B"/>
            </a:solidFill>
            <a:ln>
              <a:noFill/>
            </a:ln>
            <a:effectLst/>
          </c:spPr>
          <c:invertIfNegative val="0"/>
          <c:cat>
            <c:strRef>
              <c:f>Tabelle1!$A$2:$A$4</c:f>
              <c:strCache>
                <c:ptCount val="3"/>
                <c:pt idx="0">
                  <c:v>up to 10 Years</c:v>
                </c:pt>
                <c:pt idx="1">
                  <c:v>11 - 20 Years</c:v>
                </c:pt>
                <c:pt idx="2">
                  <c:v>over 20 Years</c:v>
                </c:pt>
              </c:strCache>
            </c:strRef>
          </c:cat>
          <c:val>
            <c:numRef>
              <c:f>Tabelle1!$C$2:$C$4</c:f>
              <c:numCache>
                <c:formatCode>General</c:formatCode>
                <c:ptCount val="3"/>
                <c:pt idx="0">
                  <c:v>34.200000000000003</c:v>
                </c:pt>
                <c:pt idx="1">
                  <c:v>28.8</c:v>
                </c:pt>
                <c:pt idx="2">
                  <c:v>37</c:v>
                </c:pt>
              </c:numCache>
            </c:numRef>
          </c:val>
          <c:extLst>
            <c:ext xmlns:c16="http://schemas.microsoft.com/office/drawing/2014/chart" uri="{C3380CC4-5D6E-409C-BE32-E72D297353CC}">
              <c16:uniqueId val="{00000000-BB1E-4632-B5CA-4B080427BB8D}"/>
            </c:ext>
          </c:extLst>
        </c:ser>
        <c:dLbls>
          <c:showLegendKey val="0"/>
          <c:showVal val="0"/>
          <c:showCatName val="0"/>
          <c:showSerName val="0"/>
          <c:showPercent val="0"/>
          <c:showBubbleSize val="0"/>
        </c:dLbls>
        <c:gapWidth val="219"/>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tx2">
                <a:lumMod val="85000"/>
              </a:schemeClr>
            </a:solidFill>
            <a:round/>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5" name="Google Shape;8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0" name="Google Shape;106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2" name="Google Shape;113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0" name="Google Shape;116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7" name="Google Shape;120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https://de.statista.com/statistik/daten/studie/1252716/umfrage/beitrag-des-tourismus-zu-bip-und-beschaeftigung-nach-regionen-weltweit/</a:t>
            </a:r>
            <a:endParaRPr/>
          </a:p>
        </p:txBody>
      </p:sp>
      <p:sp>
        <p:nvSpPr>
          <p:cNvPr id="1208" name="Google Shape;120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8" name="Google Shape;121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1" name="Google Shape;123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https://de.statista.com/statistik/daten/studie/6408/umfrage/firmeninsolvenzen-in-deutschland-nach-mitarbeiterzahl/ </a:t>
            </a:r>
            <a:endParaRPr/>
          </a:p>
          <a:p>
            <a:pPr marL="0" lvl="0" indent="0" algn="l" rtl="0">
              <a:spcBef>
                <a:spcPts val="0"/>
              </a:spcBef>
              <a:spcAft>
                <a:spcPts val="0"/>
              </a:spcAft>
              <a:buNone/>
            </a:pPr>
            <a:r>
              <a:rPr lang="en-GB"/>
              <a:t>Alternative?</a:t>
            </a:r>
            <a:endParaRPr/>
          </a:p>
          <a:p>
            <a:pPr marL="0" lvl="0" indent="0" algn="l" rtl="0">
              <a:spcBef>
                <a:spcPts val="0"/>
              </a:spcBef>
              <a:spcAft>
                <a:spcPts val="0"/>
              </a:spcAft>
              <a:buNone/>
            </a:pPr>
            <a:endParaRPr/>
          </a:p>
        </p:txBody>
      </p:sp>
      <p:sp>
        <p:nvSpPr>
          <p:cNvPr id="1232" name="Google Shape;123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2" name="Google Shape;124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3" name="Google Shape;124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5" name="Google Shape;127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9" name="Google Shape;12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2" name="Google Shape;13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1" name="Google Shape;1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9" name="Google Shape;132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1" name="Google Shape;13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5" name="Google Shape;138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1" name="Google Shape;142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8" name="Google Shape;142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7" name="Google Shape;1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5" name="Google Shape;147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4" name="Google Shape;14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2" name="Google Shape;14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1" name="Google Shape;1501;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9" name="Google Shape;150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0" name="Google Shape;154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1"/>
        <p:cNvGrpSpPr/>
        <p:nvPr/>
      </p:nvGrpSpPr>
      <p:grpSpPr>
        <a:xfrm>
          <a:off x="0" y="0"/>
          <a:ext cx="0" cy="0"/>
          <a:chOff x="0" y="0"/>
          <a:chExt cx="0" cy="0"/>
        </a:xfrm>
      </p:grpSpPr>
      <p:sp>
        <p:nvSpPr>
          <p:cNvPr id="1572" name="Google Shape;1572;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3" name="Google Shape;157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2" name="Google Shape;9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4" name="Google Shape;159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2"/>
        <p:cNvGrpSpPr/>
        <p:nvPr/>
      </p:nvGrpSpPr>
      <p:grpSpPr>
        <a:xfrm>
          <a:off x="0" y="0"/>
          <a:ext cx="0" cy="0"/>
          <a:chOff x="0" y="0"/>
          <a:chExt cx="0" cy="0"/>
        </a:xfrm>
      </p:grpSpPr>
      <p:sp>
        <p:nvSpPr>
          <p:cNvPr id="1603" name="Google Shape;1603;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4" name="Google Shape;160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6" name="Google Shape;9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8" name="Google Shape;101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4" name="Google Shape;104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5" name="Google Shape;104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46"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46"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46"/>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46"/>
          <p:cNvGrpSpPr/>
          <p:nvPr/>
        </p:nvGrpSpPr>
        <p:grpSpPr>
          <a:xfrm>
            <a:off x="0" y="5916805"/>
            <a:ext cx="2735993" cy="679345"/>
            <a:chOff x="0" y="0"/>
            <a:chExt cx="2301694" cy="571500"/>
          </a:xfrm>
        </p:grpSpPr>
        <p:sp>
          <p:nvSpPr>
            <p:cNvPr id="20" name="Google Shape;20;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4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46"/>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6"/>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6"/>
          <p:cNvSpPr/>
          <p:nvPr/>
        </p:nvSpPr>
        <p:spPr>
          <a:xfrm>
            <a:off x="6519554" y="5700156"/>
            <a:ext cx="5300429" cy="7694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endParaRPr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97"/>
        <p:cNvGrpSpPr/>
        <p:nvPr/>
      </p:nvGrpSpPr>
      <p:grpSpPr>
        <a:xfrm>
          <a:off x="0" y="0"/>
          <a:ext cx="0" cy="0"/>
          <a:chOff x="0" y="0"/>
          <a:chExt cx="0" cy="0"/>
        </a:xfrm>
      </p:grpSpPr>
      <p:sp>
        <p:nvSpPr>
          <p:cNvPr id="98" name="Google Shape;98;p5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9" name="Google Shape;99;p5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5"/>
          <p:cNvGrpSpPr/>
          <p:nvPr/>
        </p:nvGrpSpPr>
        <p:grpSpPr>
          <a:xfrm>
            <a:off x="8448790" y="6057987"/>
            <a:ext cx="3144242" cy="374574"/>
            <a:chOff x="301128" y="6151084"/>
            <a:chExt cx="3144242" cy="374574"/>
          </a:xfrm>
        </p:grpSpPr>
        <p:pic>
          <p:nvPicPr>
            <p:cNvPr id="101" name="Google Shape;101;p5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5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5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4" name="Google Shape;104;p5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105"/>
        <p:cNvGrpSpPr/>
        <p:nvPr/>
      </p:nvGrpSpPr>
      <p:grpSpPr>
        <a:xfrm>
          <a:off x="0" y="0"/>
          <a:ext cx="0" cy="0"/>
          <a:chOff x="0" y="0"/>
          <a:chExt cx="0" cy="0"/>
        </a:xfrm>
      </p:grpSpPr>
      <p:sp>
        <p:nvSpPr>
          <p:cNvPr id="106" name="Google Shape;106;p56"/>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5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8" name="Google Shape;108;p56"/>
          <p:cNvGrpSpPr/>
          <p:nvPr/>
        </p:nvGrpSpPr>
        <p:grpSpPr>
          <a:xfrm>
            <a:off x="389965" y="6092742"/>
            <a:ext cx="3144242" cy="374574"/>
            <a:chOff x="301128" y="6151084"/>
            <a:chExt cx="3144242" cy="374574"/>
          </a:xfrm>
        </p:grpSpPr>
        <p:pic>
          <p:nvPicPr>
            <p:cNvPr id="109" name="Google Shape;109;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10" name="Google Shape;110;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11" name="Google Shape;111;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12" name="Google Shape;112;p5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113"/>
        <p:cNvGrpSpPr/>
        <p:nvPr/>
      </p:nvGrpSpPr>
      <p:grpSpPr>
        <a:xfrm>
          <a:off x="0" y="0"/>
          <a:ext cx="0" cy="0"/>
          <a:chOff x="0" y="0"/>
          <a:chExt cx="0" cy="0"/>
        </a:xfrm>
      </p:grpSpPr>
      <p:sp>
        <p:nvSpPr>
          <p:cNvPr id="114" name="Google Shape;114;p57"/>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15" name="Google Shape;115;p57"/>
          <p:cNvSpPr>
            <a:spLocks noGrp="1"/>
          </p:cNvSpPr>
          <p:nvPr>
            <p:ph type="pic" idx="2"/>
          </p:nvPr>
        </p:nvSpPr>
        <p:spPr>
          <a:xfrm>
            <a:off x="6852062" y="228600"/>
            <a:ext cx="5105121" cy="6362700"/>
          </a:xfrm>
          <a:prstGeom prst="rect">
            <a:avLst/>
          </a:prstGeom>
          <a:solidFill>
            <a:schemeClr val="lt1"/>
          </a:solidFill>
          <a:ln>
            <a:noFill/>
          </a:ln>
        </p:spPr>
      </p:sp>
      <p:sp>
        <p:nvSpPr>
          <p:cNvPr id="116" name="Google Shape;116;p5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8" name="Google Shape;118;p57"/>
          <p:cNvGrpSpPr/>
          <p:nvPr/>
        </p:nvGrpSpPr>
        <p:grpSpPr>
          <a:xfrm rot="-5400000">
            <a:off x="-1025447" y="4518095"/>
            <a:ext cx="3445636" cy="410479"/>
            <a:chOff x="301128" y="6151084"/>
            <a:chExt cx="3144242" cy="374574"/>
          </a:xfrm>
        </p:grpSpPr>
        <p:pic>
          <p:nvPicPr>
            <p:cNvPr id="119" name="Google Shape;119;p5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0" name="Google Shape;120;p5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1" name="Google Shape;121;p5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4 point icon graph">
  <p:cSld name="1_4 point icon graph">
    <p:spTree>
      <p:nvGrpSpPr>
        <p:cNvPr id="1" name="Shape 122"/>
        <p:cNvGrpSpPr/>
        <p:nvPr/>
      </p:nvGrpSpPr>
      <p:grpSpPr>
        <a:xfrm>
          <a:off x="0" y="0"/>
          <a:ext cx="0" cy="0"/>
          <a:chOff x="0" y="0"/>
          <a:chExt cx="0" cy="0"/>
        </a:xfrm>
      </p:grpSpPr>
      <p:pic>
        <p:nvPicPr>
          <p:cNvPr id="123" name="Google Shape;123;p5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24" name="Google Shape;124;p58"/>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5" name="Google Shape;125;p58"/>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6" name="Google Shape;126;p58"/>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7" name="Google Shape;127;p58"/>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8" name="Google Shape;128;p58"/>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29" name="Google Shape;129;p58"/>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0" name="Google Shape;130;p58"/>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31" name="Google Shape;131;p58"/>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32" name="Google Shape;132;p58"/>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8"/>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8"/>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35" name="Google Shape;135;p58"/>
          <p:cNvGrpSpPr/>
          <p:nvPr/>
        </p:nvGrpSpPr>
        <p:grpSpPr>
          <a:xfrm>
            <a:off x="389965" y="6092742"/>
            <a:ext cx="3144242" cy="374574"/>
            <a:chOff x="301128" y="6151084"/>
            <a:chExt cx="3144242" cy="374574"/>
          </a:xfrm>
        </p:grpSpPr>
        <p:pic>
          <p:nvPicPr>
            <p:cNvPr id="136" name="Google Shape;136;p5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37" name="Google Shape;137;p5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38" name="Google Shape;138;p5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39" name="Google Shape;139;p58"/>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4 point icon graph">
  <p:cSld name="2_4 point icon graph">
    <p:spTree>
      <p:nvGrpSpPr>
        <p:cNvPr id="1" name="Shape 140"/>
        <p:cNvGrpSpPr/>
        <p:nvPr/>
      </p:nvGrpSpPr>
      <p:grpSpPr>
        <a:xfrm>
          <a:off x="0" y="0"/>
          <a:ext cx="0" cy="0"/>
          <a:chOff x="0" y="0"/>
          <a:chExt cx="0" cy="0"/>
        </a:xfrm>
      </p:grpSpPr>
      <p:pic>
        <p:nvPicPr>
          <p:cNvPr id="141" name="Google Shape;141;p5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142" name="Google Shape;142;p59"/>
          <p:cNvSpPr/>
          <p:nvPr/>
        </p:nvSpPr>
        <p:spPr>
          <a:xfrm>
            <a:off x="4283800" y="3211423"/>
            <a:ext cx="4730674"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3" name="Google Shape;143;p59"/>
          <p:cNvSpPr/>
          <p:nvPr/>
        </p:nvSpPr>
        <p:spPr>
          <a:xfrm>
            <a:off x="3846806"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4" name="Google Shape;144;p59"/>
          <p:cNvSpPr/>
          <p:nvPr/>
        </p:nvSpPr>
        <p:spPr>
          <a:xfrm>
            <a:off x="3912488"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5" name="Google Shape;145;p59"/>
          <p:cNvSpPr/>
          <p:nvPr/>
        </p:nvSpPr>
        <p:spPr>
          <a:xfrm>
            <a:off x="3324401"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6" name="Google Shape;146;p59"/>
          <p:cNvSpPr/>
          <p:nvPr/>
        </p:nvSpPr>
        <p:spPr>
          <a:xfrm>
            <a:off x="9116816" y="3164070"/>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7" name="Google Shape;147;p59"/>
          <p:cNvSpPr/>
          <p:nvPr/>
        </p:nvSpPr>
        <p:spPr>
          <a:xfrm>
            <a:off x="9180971" y="3229753"/>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8" name="Google Shape;148;p59"/>
          <p:cNvSpPr/>
          <p:nvPr/>
        </p:nvSpPr>
        <p:spPr>
          <a:xfrm>
            <a:off x="8592884" y="3657453"/>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149" name="Google Shape;149;p59"/>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150" name="Google Shape;150;p59"/>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9"/>
          <p:cNvSpPr txBox="1">
            <a:spLocks noGrp="1"/>
          </p:cNvSpPr>
          <p:nvPr>
            <p:ph type="body" idx="2"/>
          </p:nvPr>
        </p:nvSpPr>
        <p:spPr>
          <a:xfrm>
            <a:off x="8184277" y="1063485"/>
            <a:ext cx="3205965" cy="19340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9"/>
          <p:cNvSpPr/>
          <p:nvPr/>
        </p:nvSpPr>
        <p:spPr>
          <a:xfrm>
            <a:off x="0" y="3225283"/>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153" name="Google Shape;153;p59"/>
          <p:cNvGrpSpPr/>
          <p:nvPr/>
        </p:nvGrpSpPr>
        <p:grpSpPr>
          <a:xfrm>
            <a:off x="389965" y="6092742"/>
            <a:ext cx="3144242" cy="374574"/>
            <a:chOff x="301128" y="6151084"/>
            <a:chExt cx="3144242" cy="374574"/>
          </a:xfrm>
        </p:grpSpPr>
        <p:pic>
          <p:nvPicPr>
            <p:cNvPr id="154" name="Google Shape;154;p5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55" name="Google Shape;155;p5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56" name="Google Shape;156;p5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157" name="Google Shape;157;p59"/>
          <p:cNvSpPr/>
          <p:nvPr/>
        </p:nvSpPr>
        <p:spPr>
          <a:xfrm>
            <a:off x="9544514" y="3200731"/>
            <a:ext cx="2730311" cy="244399"/>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58"/>
        <p:cNvGrpSpPr/>
        <p:nvPr/>
      </p:nvGrpSpPr>
      <p:grpSpPr>
        <a:xfrm>
          <a:off x="0" y="0"/>
          <a:ext cx="0" cy="0"/>
          <a:chOff x="0" y="0"/>
          <a:chExt cx="0" cy="0"/>
        </a:xfrm>
      </p:grpSpPr>
      <p:pic>
        <p:nvPicPr>
          <p:cNvPr id="159" name="Google Shape;159;p60"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60" name="Google Shape;160;p6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61" name="Google Shape;161;p60"/>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60"/>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60"/>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60"/>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60"/>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6" name="Google Shape;166;p60"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67" name="Google Shape;167;p60"/>
          <p:cNvGrpSpPr/>
          <p:nvPr/>
        </p:nvGrpSpPr>
        <p:grpSpPr>
          <a:xfrm>
            <a:off x="9456007" y="5836660"/>
            <a:ext cx="2735993" cy="679345"/>
            <a:chOff x="0" y="0"/>
            <a:chExt cx="2301694" cy="571500"/>
          </a:xfrm>
        </p:grpSpPr>
        <p:sp>
          <p:nvSpPr>
            <p:cNvPr id="168" name="Google Shape;168;p6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70"/>
        <p:cNvGrpSpPr/>
        <p:nvPr/>
      </p:nvGrpSpPr>
      <p:grpSpPr>
        <a:xfrm>
          <a:off x="0" y="0"/>
          <a:ext cx="0" cy="0"/>
          <a:chOff x="0" y="0"/>
          <a:chExt cx="0" cy="0"/>
        </a:xfrm>
      </p:grpSpPr>
      <p:sp>
        <p:nvSpPr>
          <p:cNvPr id="171" name="Google Shape;171;p6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6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6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6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5" name="Google Shape;175;p6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76" name="Google Shape;176;p6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77" name="Google Shape;177;p61"/>
          <p:cNvGrpSpPr/>
          <p:nvPr/>
        </p:nvGrpSpPr>
        <p:grpSpPr>
          <a:xfrm>
            <a:off x="389965" y="6092742"/>
            <a:ext cx="3144242" cy="374574"/>
            <a:chOff x="301128" y="6151084"/>
            <a:chExt cx="3144242" cy="374574"/>
          </a:xfrm>
        </p:grpSpPr>
        <p:pic>
          <p:nvPicPr>
            <p:cNvPr id="178" name="Google Shape;178;p6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79" name="Google Shape;179;p6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80" name="Google Shape;180;p6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81" name="Google Shape;181;p6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82" name="Google Shape;182;p6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6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84"/>
        <p:cNvGrpSpPr/>
        <p:nvPr/>
      </p:nvGrpSpPr>
      <p:grpSpPr>
        <a:xfrm>
          <a:off x="0" y="0"/>
          <a:ext cx="0" cy="0"/>
          <a:chOff x="0" y="0"/>
          <a:chExt cx="0" cy="0"/>
        </a:xfrm>
      </p:grpSpPr>
      <p:sp>
        <p:nvSpPr>
          <p:cNvPr id="185" name="Google Shape;185;p6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6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8" name="Google Shape;188;p6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89" name="Google Shape;189;p62"/>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6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6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2" name="Google Shape;192;p62"/>
          <p:cNvGrpSpPr/>
          <p:nvPr/>
        </p:nvGrpSpPr>
        <p:grpSpPr>
          <a:xfrm>
            <a:off x="389965" y="6092742"/>
            <a:ext cx="3144242" cy="374574"/>
            <a:chOff x="301128" y="6151084"/>
            <a:chExt cx="3144242" cy="374574"/>
          </a:xfrm>
        </p:grpSpPr>
        <p:pic>
          <p:nvPicPr>
            <p:cNvPr id="193" name="Google Shape;193;p6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6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6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96" name="Google Shape;196;p6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6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6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en-GB"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200" name="Google Shape;200;p6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201" name="Google Shape;201;p6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a:solidFill>
                  <a:schemeClr val="lt1"/>
                </a:solidFill>
                <a:latin typeface="Calibri"/>
                <a:ea typeface="Calibri"/>
                <a:cs typeface="Calibri"/>
                <a:sym typeface="Calibri"/>
              </a:rPr>
              <a:t>NAVIGATING TOURISM </a:t>
            </a:r>
            <a:r>
              <a:rPr lang="en-GB"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GB"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202" name="Google Shape;202;p6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6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6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5" name="Google Shape;205;p6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206"/>
        <p:cNvGrpSpPr/>
        <p:nvPr/>
      </p:nvGrpSpPr>
      <p:grpSpPr>
        <a:xfrm>
          <a:off x="0" y="0"/>
          <a:ext cx="0" cy="0"/>
          <a:chOff x="0" y="0"/>
          <a:chExt cx="0" cy="0"/>
        </a:xfrm>
      </p:grpSpPr>
      <p:sp>
        <p:nvSpPr>
          <p:cNvPr id="207" name="Google Shape;207;p6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6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ICONS WHICH CAN BE USED WITHIN THE </a:t>
            </a:r>
            <a:r>
              <a:rPr lang="en-GB"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en-GB"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GB" sz="2400">
                <a:solidFill>
                  <a:schemeClr val="lt1"/>
                </a:solidFill>
                <a:latin typeface="Calibri"/>
                <a:ea typeface="Calibri"/>
                <a:cs typeface="Calibri"/>
                <a:sym typeface="Calibri"/>
              </a:rPr>
              <a:t>Isn’t that nice? :)</a:t>
            </a:r>
            <a:endParaRPr/>
          </a:p>
        </p:txBody>
      </p:sp>
      <p:sp>
        <p:nvSpPr>
          <p:cNvPr id="209" name="Google Shape;209;p6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chemeClr val="lt1"/>
                </a:solidFill>
                <a:latin typeface="Calibri"/>
                <a:ea typeface="Calibri"/>
                <a:cs typeface="Calibri"/>
                <a:sym typeface="Calibri"/>
              </a:rPr>
              <a:t>*** </a:t>
            </a:r>
            <a:r>
              <a:rPr lang="en-GB" sz="2400" b="1">
                <a:solidFill>
                  <a:schemeClr val="lt1"/>
                </a:solidFill>
                <a:latin typeface="Calibri"/>
                <a:ea typeface="Calibri"/>
                <a:cs typeface="Calibri"/>
                <a:sym typeface="Calibri"/>
              </a:rPr>
              <a:t>PLEASE DELETE THIS INSTRUCTION SLIDE BEFORE PRESENTING FINAL PRESENTATION </a:t>
            </a:r>
            <a:r>
              <a:rPr lang="en-GB"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10" name="Google Shape;210;p6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211" name="Google Shape;211;p6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47"/>
          <p:cNvGrpSpPr/>
          <p:nvPr/>
        </p:nvGrpSpPr>
        <p:grpSpPr>
          <a:xfrm rot="-5400000">
            <a:off x="-1025447" y="4518095"/>
            <a:ext cx="3445636" cy="410479"/>
            <a:chOff x="301128" y="6151084"/>
            <a:chExt cx="3144242" cy="374574"/>
          </a:xfrm>
        </p:grpSpPr>
        <p:pic>
          <p:nvPicPr>
            <p:cNvPr id="27" name="Google Shape;27;p4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 name="Google Shape;28;p4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 name="Google Shape;29;p4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0" name="Google Shape;30;p47"/>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47"/>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7"/>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212"/>
        <p:cNvGrpSpPr/>
        <p:nvPr/>
      </p:nvGrpSpPr>
      <p:grpSpPr>
        <a:xfrm>
          <a:off x="0" y="0"/>
          <a:ext cx="0" cy="0"/>
          <a:chOff x="0" y="0"/>
          <a:chExt cx="0" cy="0"/>
        </a:xfrm>
      </p:grpSpPr>
      <p:pic>
        <p:nvPicPr>
          <p:cNvPr id="213" name="Google Shape;213;p65"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214" name="Google Shape;214;p6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15" name="Google Shape;215;p6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6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7" name="Google Shape;217;p65"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218" name="Google Shape;218;p6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219" name="Google Shape;219;p65"/>
          <p:cNvGrpSpPr/>
          <p:nvPr/>
        </p:nvGrpSpPr>
        <p:grpSpPr>
          <a:xfrm>
            <a:off x="9456007" y="5764605"/>
            <a:ext cx="2735993" cy="679345"/>
            <a:chOff x="0" y="0"/>
            <a:chExt cx="2301694" cy="571500"/>
          </a:xfrm>
        </p:grpSpPr>
        <p:sp>
          <p:nvSpPr>
            <p:cNvPr id="220" name="Google Shape;220;p6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1" name="Google Shape;221;p65"/>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22"/>
        <p:cNvGrpSpPr/>
        <p:nvPr/>
      </p:nvGrpSpPr>
      <p:grpSpPr>
        <a:xfrm>
          <a:off x="0" y="0"/>
          <a:ext cx="0" cy="0"/>
          <a:chOff x="0" y="0"/>
          <a:chExt cx="0" cy="0"/>
        </a:xfrm>
      </p:grpSpPr>
      <p:sp>
        <p:nvSpPr>
          <p:cNvPr id="223" name="Google Shape;223;p6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24" name="Google Shape;224;p6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6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6" name="Google Shape;226;p66"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227" name="Google Shape;227;p66"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228" name="Google Shape;228;p66"/>
          <p:cNvGrpSpPr/>
          <p:nvPr/>
        </p:nvGrpSpPr>
        <p:grpSpPr>
          <a:xfrm>
            <a:off x="9456007" y="5836660"/>
            <a:ext cx="2735993" cy="679345"/>
            <a:chOff x="0" y="0"/>
            <a:chExt cx="2301694" cy="571500"/>
          </a:xfrm>
        </p:grpSpPr>
        <p:sp>
          <p:nvSpPr>
            <p:cNvPr id="229" name="Google Shape;229;p6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30" name="Google Shape;230;p6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31" name="Google Shape;231;p6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32"/>
        <p:cNvGrpSpPr/>
        <p:nvPr/>
      </p:nvGrpSpPr>
      <p:grpSpPr>
        <a:xfrm>
          <a:off x="0" y="0"/>
          <a:ext cx="0" cy="0"/>
          <a:chOff x="0" y="0"/>
          <a:chExt cx="0" cy="0"/>
        </a:xfrm>
      </p:grpSpPr>
      <p:sp>
        <p:nvSpPr>
          <p:cNvPr id="233" name="Google Shape;233;p6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34" name="Google Shape;234;p67"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235" name="Google Shape;235;p6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6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7" name="Google Shape;237;p67"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38" name="Google Shape;238;p67"/>
          <p:cNvGrpSpPr/>
          <p:nvPr/>
        </p:nvGrpSpPr>
        <p:grpSpPr>
          <a:xfrm>
            <a:off x="9274983" y="5918985"/>
            <a:ext cx="2735993" cy="679345"/>
            <a:chOff x="0" y="0"/>
            <a:chExt cx="2301694" cy="571500"/>
          </a:xfrm>
        </p:grpSpPr>
        <p:sp>
          <p:nvSpPr>
            <p:cNvPr id="239" name="Google Shape;239;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40" name="Google Shape;240;p6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41" name="Google Shape;241;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42"/>
        <p:cNvGrpSpPr/>
        <p:nvPr/>
      </p:nvGrpSpPr>
      <p:grpSpPr>
        <a:xfrm>
          <a:off x="0" y="0"/>
          <a:ext cx="0" cy="0"/>
          <a:chOff x="0" y="0"/>
          <a:chExt cx="0" cy="0"/>
        </a:xfrm>
      </p:grpSpPr>
      <p:sp>
        <p:nvSpPr>
          <p:cNvPr id="243" name="Google Shape;243;p68"/>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5" name="Google Shape;245;p68"/>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46" name="Google Shape;246;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8"/>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49" name="Google Shape;249;p68"/>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0" name="Google Shape;250;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 name="Google Shape;251;p68"/>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3" name="Google Shape;253;p68"/>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4" name="Google Shape;254;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68"/>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57" name="Google Shape;257;p68"/>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58" name="Google Shape;258;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68"/>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61" name="Google Shape;261;p68"/>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62" name="Google Shape;262;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3" name="Google Shape;263;p68"/>
          <p:cNvGrpSpPr/>
          <p:nvPr/>
        </p:nvGrpSpPr>
        <p:grpSpPr>
          <a:xfrm rot="-5400000">
            <a:off x="-1025447" y="4518095"/>
            <a:ext cx="3445636" cy="410479"/>
            <a:chOff x="301128" y="6151084"/>
            <a:chExt cx="3144242" cy="374574"/>
          </a:xfrm>
        </p:grpSpPr>
        <p:pic>
          <p:nvPicPr>
            <p:cNvPr id="264" name="Google Shape;264;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5" name="Google Shape;265;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6" name="Google Shape;266;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67" name="Google Shape;267;p68"/>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68" name="Google Shape;268;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70"/>
        <p:cNvGrpSpPr/>
        <p:nvPr/>
      </p:nvGrpSpPr>
      <p:grpSpPr>
        <a:xfrm>
          <a:off x="0" y="0"/>
          <a:ext cx="0" cy="0"/>
          <a:chOff x="0" y="0"/>
          <a:chExt cx="0" cy="0"/>
        </a:xfrm>
      </p:grpSpPr>
      <p:sp>
        <p:nvSpPr>
          <p:cNvPr id="271" name="Google Shape;271;p69"/>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69"/>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3" name="Google Shape;273;p69"/>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69"/>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69"/>
          <p:cNvSpPr>
            <a:spLocks noGrp="1"/>
          </p:cNvSpPr>
          <p:nvPr>
            <p:ph type="pic" idx="4"/>
          </p:nvPr>
        </p:nvSpPr>
        <p:spPr>
          <a:xfrm>
            <a:off x="5957047" y="0"/>
            <a:ext cx="5395869" cy="6858001"/>
          </a:xfrm>
          <a:prstGeom prst="rect">
            <a:avLst/>
          </a:prstGeom>
          <a:noFill/>
          <a:ln>
            <a:noFill/>
          </a:ln>
        </p:spPr>
      </p:sp>
      <p:grpSp>
        <p:nvGrpSpPr>
          <p:cNvPr id="276" name="Google Shape;276;p69"/>
          <p:cNvGrpSpPr/>
          <p:nvPr/>
        </p:nvGrpSpPr>
        <p:grpSpPr>
          <a:xfrm>
            <a:off x="291189" y="6151084"/>
            <a:ext cx="3144242" cy="374574"/>
            <a:chOff x="301128" y="6151084"/>
            <a:chExt cx="3144242" cy="374574"/>
          </a:xfrm>
        </p:grpSpPr>
        <p:pic>
          <p:nvPicPr>
            <p:cNvPr id="277" name="Google Shape;277;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78" name="Google Shape;278;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79" name="Google Shape;279;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280"/>
        <p:cNvGrpSpPr/>
        <p:nvPr/>
      </p:nvGrpSpPr>
      <p:grpSpPr>
        <a:xfrm>
          <a:off x="0" y="0"/>
          <a:ext cx="0" cy="0"/>
          <a:chOff x="0" y="0"/>
          <a:chExt cx="0" cy="0"/>
        </a:xfrm>
      </p:grpSpPr>
      <p:sp>
        <p:nvSpPr>
          <p:cNvPr id="281" name="Google Shape;281;p70"/>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2" name="Google Shape;282;p70"/>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p70"/>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p70"/>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70"/>
          <p:cNvSpPr>
            <a:spLocks noGrp="1"/>
          </p:cNvSpPr>
          <p:nvPr>
            <p:ph type="pic" idx="4"/>
          </p:nvPr>
        </p:nvSpPr>
        <p:spPr>
          <a:xfrm>
            <a:off x="5957047" y="0"/>
            <a:ext cx="5395869" cy="6858001"/>
          </a:xfrm>
          <a:prstGeom prst="rect">
            <a:avLst/>
          </a:prstGeom>
          <a:noFill/>
          <a:ln>
            <a:noFill/>
          </a:ln>
        </p:spPr>
      </p:sp>
      <p:pic>
        <p:nvPicPr>
          <p:cNvPr id="286" name="Google Shape;286;p70"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87" name="Google Shape;287;p70"/>
          <p:cNvGrpSpPr/>
          <p:nvPr/>
        </p:nvGrpSpPr>
        <p:grpSpPr>
          <a:xfrm>
            <a:off x="301128" y="6151084"/>
            <a:ext cx="3144242" cy="374574"/>
            <a:chOff x="301128" y="6151084"/>
            <a:chExt cx="3144242" cy="374574"/>
          </a:xfrm>
        </p:grpSpPr>
        <p:pic>
          <p:nvPicPr>
            <p:cNvPr id="288" name="Google Shape;288;p7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9" name="Google Shape;289;p7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0" name="Google Shape;290;p7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91"/>
        <p:cNvGrpSpPr/>
        <p:nvPr/>
      </p:nvGrpSpPr>
      <p:grpSpPr>
        <a:xfrm>
          <a:off x="0" y="0"/>
          <a:ext cx="0" cy="0"/>
          <a:chOff x="0" y="0"/>
          <a:chExt cx="0" cy="0"/>
        </a:xfrm>
      </p:grpSpPr>
      <p:sp>
        <p:nvSpPr>
          <p:cNvPr id="292" name="Google Shape;292;p71"/>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1"/>
          <p:cNvSpPr>
            <a:spLocks noGrp="1"/>
          </p:cNvSpPr>
          <p:nvPr>
            <p:ph type="pic" idx="4"/>
          </p:nvPr>
        </p:nvSpPr>
        <p:spPr>
          <a:xfrm>
            <a:off x="5957047" y="0"/>
            <a:ext cx="5395869" cy="6858001"/>
          </a:xfrm>
          <a:prstGeom prst="rect">
            <a:avLst/>
          </a:prstGeom>
          <a:noFill/>
          <a:ln>
            <a:noFill/>
          </a:ln>
        </p:spPr>
      </p:sp>
      <p:pic>
        <p:nvPicPr>
          <p:cNvPr id="297" name="Google Shape;297;p7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98" name="Google Shape;298;p71"/>
          <p:cNvGrpSpPr/>
          <p:nvPr/>
        </p:nvGrpSpPr>
        <p:grpSpPr>
          <a:xfrm>
            <a:off x="301128" y="6151084"/>
            <a:ext cx="3144242" cy="374574"/>
            <a:chOff x="301128" y="6151084"/>
            <a:chExt cx="3144242" cy="374574"/>
          </a:xfrm>
        </p:grpSpPr>
        <p:pic>
          <p:nvPicPr>
            <p:cNvPr id="299" name="Google Shape;299;p7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0" name="Google Shape;300;p7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1" name="Google Shape;301;p7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302"/>
        <p:cNvGrpSpPr/>
        <p:nvPr/>
      </p:nvGrpSpPr>
      <p:grpSpPr>
        <a:xfrm>
          <a:off x="0" y="0"/>
          <a:ext cx="0" cy="0"/>
          <a:chOff x="0" y="0"/>
          <a:chExt cx="0" cy="0"/>
        </a:xfrm>
      </p:grpSpPr>
      <p:sp>
        <p:nvSpPr>
          <p:cNvPr id="303" name="Google Shape;303;p72"/>
          <p:cNvSpPr>
            <a:spLocks noGrp="1"/>
          </p:cNvSpPr>
          <p:nvPr>
            <p:ph type="pic" idx="2"/>
          </p:nvPr>
        </p:nvSpPr>
        <p:spPr>
          <a:xfrm>
            <a:off x="247651" y="1278196"/>
            <a:ext cx="11696699" cy="4699000"/>
          </a:xfrm>
          <a:prstGeom prst="rect">
            <a:avLst/>
          </a:prstGeom>
          <a:solidFill>
            <a:schemeClr val="lt1"/>
          </a:solidFill>
          <a:ln>
            <a:noFill/>
          </a:ln>
        </p:spPr>
      </p:sp>
      <p:sp>
        <p:nvSpPr>
          <p:cNvPr id="304" name="Google Shape;304;p72"/>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GB"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305" name="Google Shape;305;p72"/>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6" name="Google Shape;306;p72"/>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2"/>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08" name="Google Shape;308;p72"/>
          <p:cNvGrpSpPr/>
          <p:nvPr/>
        </p:nvGrpSpPr>
        <p:grpSpPr>
          <a:xfrm>
            <a:off x="301128" y="6151084"/>
            <a:ext cx="3144242" cy="374574"/>
            <a:chOff x="301128" y="6151084"/>
            <a:chExt cx="3144242" cy="374574"/>
          </a:xfrm>
        </p:grpSpPr>
        <p:pic>
          <p:nvPicPr>
            <p:cNvPr id="309" name="Google Shape;309;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10" name="Google Shape;310;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11" name="Google Shape;311;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312"/>
        <p:cNvGrpSpPr/>
        <p:nvPr/>
      </p:nvGrpSpPr>
      <p:grpSpPr>
        <a:xfrm>
          <a:off x="0" y="0"/>
          <a:ext cx="0" cy="0"/>
          <a:chOff x="0" y="0"/>
          <a:chExt cx="0" cy="0"/>
        </a:xfrm>
      </p:grpSpPr>
      <p:sp>
        <p:nvSpPr>
          <p:cNvPr id="313" name="Google Shape;313;p73"/>
          <p:cNvSpPr>
            <a:spLocks noGrp="1"/>
          </p:cNvSpPr>
          <p:nvPr>
            <p:ph type="pic" idx="2"/>
          </p:nvPr>
        </p:nvSpPr>
        <p:spPr>
          <a:xfrm>
            <a:off x="241300" y="228600"/>
            <a:ext cx="11696700" cy="5763986"/>
          </a:xfrm>
          <a:prstGeom prst="rect">
            <a:avLst/>
          </a:prstGeom>
          <a:noFill/>
          <a:ln>
            <a:noFill/>
          </a:ln>
        </p:spPr>
      </p:sp>
      <p:sp>
        <p:nvSpPr>
          <p:cNvPr id="314" name="Google Shape;314;p73"/>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5" name="Google Shape;315;p73"/>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73"/>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73"/>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18" name="Google Shape;318;p73"/>
          <p:cNvGrpSpPr/>
          <p:nvPr/>
        </p:nvGrpSpPr>
        <p:grpSpPr>
          <a:xfrm>
            <a:off x="301128" y="6151084"/>
            <a:ext cx="3144242" cy="374574"/>
            <a:chOff x="301128" y="6151084"/>
            <a:chExt cx="3144242" cy="374574"/>
          </a:xfrm>
        </p:grpSpPr>
        <p:pic>
          <p:nvPicPr>
            <p:cNvPr id="319" name="Google Shape;319;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20" name="Google Shape;320;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21" name="Google Shape;321;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22"/>
        <p:cNvGrpSpPr/>
        <p:nvPr/>
      </p:nvGrpSpPr>
      <p:grpSpPr>
        <a:xfrm>
          <a:off x="0" y="0"/>
          <a:ext cx="0" cy="0"/>
          <a:chOff x="0" y="0"/>
          <a:chExt cx="0" cy="0"/>
        </a:xfrm>
      </p:grpSpPr>
      <p:sp>
        <p:nvSpPr>
          <p:cNvPr id="323" name="Google Shape;323;p74"/>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4" name="Google Shape;324;p74"/>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4"/>
          <p:cNvSpPr>
            <a:spLocks noGrp="1"/>
          </p:cNvSpPr>
          <p:nvPr>
            <p:ph type="pic" idx="3"/>
          </p:nvPr>
        </p:nvSpPr>
        <p:spPr>
          <a:xfrm>
            <a:off x="6392300" y="228600"/>
            <a:ext cx="5564883" cy="5447571"/>
          </a:xfrm>
          <a:prstGeom prst="rect">
            <a:avLst/>
          </a:prstGeom>
          <a:solidFill>
            <a:schemeClr val="lt1"/>
          </a:solidFill>
          <a:ln>
            <a:noFill/>
          </a:ln>
        </p:spPr>
      </p:sp>
      <p:pic>
        <p:nvPicPr>
          <p:cNvPr id="327" name="Google Shape;327;p74"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28" name="Google Shape;328;p74"/>
          <p:cNvGrpSpPr/>
          <p:nvPr/>
        </p:nvGrpSpPr>
        <p:grpSpPr>
          <a:xfrm>
            <a:off x="8448790" y="6057987"/>
            <a:ext cx="3144242" cy="374574"/>
            <a:chOff x="301128" y="6151084"/>
            <a:chExt cx="3144242" cy="374574"/>
          </a:xfrm>
        </p:grpSpPr>
        <p:pic>
          <p:nvPicPr>
            <p:cNvPr id="329" name="Google Shape;329;p7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0" name="Google Shape;330;p7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1" name="Google Shape;331;p7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33"/>
        <p:cNvGrpSpPr/>
        <p:nvPr/>
      </p:nvGrpSpPr>
      <p:grpSpPr>
        <a:xfrm>
          <a:off x="0" y="0"/>
          <a:ext cx="0" cy="0"/>
          <a:chOff x="0" y="0"/>
          <a:chExt cx="0" cy="0"/>
        </a:xfrm>
      </p:grpSpPr>
      <p:sp>
        <p:nvSpPr>
          <p:cNvPr id="34" name="Google Shape;34;p48"/>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5" name="Google Shape;35;p48"/>
          <p:cNvSpPr>
            <a:spLocks noGrp="1"/>
          </p:cNvSpPr>
          <p:nvPr>
            <p:ph type="pic" idx="2"/>
          </p:nvPr>
        </p:nvSpPr>
        <p:spPr>
          <a:xfrm>
            <a:off x="6852062" y="228600"/>
            <a:ext cx="5105121" cy="6362700"/>
          </a:xfrm>
          <a:prstGeom prst="rect">
            <a:avLst/>
          </a:prstGeom>
          <a:solidFill>
            <a:schemeClr val="lt1"/>
          </a:solidFill>
          <a:ln>
            <a:noFill/>
          </a:ln>
        </p:spPr>
      </p:sp>
      <p:sp>
        <p:nvSpPr>
          <p:cNvPr id="36" name="Google Shape;36;p4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 name="Google Shape;38;p48"/>
          <p:cNvGrpSpPr/>
          <p:nvPr/>
        </p:nvGrpSpPr>
        <p:grpSpPr>
          <a:xfrm rot="-5400000">
            <a:off x="-1025447" y="4518095"/>
            <a:ext cx="3445636" cy="410479"/>
            <a:chOff x="301128" y="6151084"/>
            <a:chExt cx="3144242" cy="374574"/>
          </a:xfrm>
        </p:grpSpPr>
        <p:pic>
          <p:nvPicPr>
            <p:cNvPr id="39" name="Google Shape;39;p4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 name="Google Shape;40;p4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 name="Google Shape;41;p4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32"/>
        <p:cNvGrpSpPr/>
        <p:nvPr/>
      </p:nvGrpSpPr>
      <p:grpSpPr>
        <a:xfrm>
          <a:off x="0" y="0"/>
          <a:ext cx="0" cy="0"/>
          <a:chOff x="0" y="0"/>
          <a:chExt cx="0" cy="0"/>
        </a:xfrm>
      </p:grpSpPr>
      <p:sp>
        <p:nvSpPr>
          <p:cNvPr id="333" name="Google Shape;333;p75"/>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75"/>
          <p:cNvSpPr>
            <a:spLocks noGrp="1"/>
          </p:cNvSpPr>
          <p:nvPr>
            <p:ph type="pic" idx="3"/>
          </p:nvPr>
        </p:nvSpPr>
        <p:spPr>
          <a:xfrm>
            <a:off x="6392300" y="228600"/>
            <a:ext cx="5564883" cy="5447571"/>
          </a:xfrm>
          <a:prstGeom prst="rect">
            <a:avLst/>
          </a:prstGeom>
          <a:solidFill>
            <a:schemeClr val="lt1"/>
          </a:solidFill>
          <a:ln>
            <a:noFill/>
          </a:ln>
        </p:spPr>
      </p:sp>
      <p:pic>
        <p:nvPicPr>
          <p:cNvPr id="337" name="Google Shape;337;p7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38" name="Google Shape;338;p75"/>
          <p:cNvGrpSpPr/>
          <p:nvPr/>
        </p:nvGrpSpPr>
        <p:grpSpPr>
          <a:xfrm>
            <a:off x="8448790" y="6057987"/>
            <a:ext cx="3144242" cy="374574"/>
            <a:chOff x="301128" y="6151084"/>
            <a:chExt cx="3144242" cy="374574"/>
          </a:xfrm>
        </p:grpSpPr>
        <p:pic>
          <p:nvPicPr>
            <p:cNvPr id="339" name="Google Shape;339;p7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40" name="Google Shape;340;p7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41" name="Google Shape;341;p7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42"/>
        <p:cNvGrpSpPr/>
        <p:nvPr/>
      </p:nvGrpSpPr>
      <p:grpSpPr>
        <a:xfrm>
          <a:off x="0" y="0"/>
          <a:ext cx="0" cy="0"/>
          <a:chOff x="0" y="0"/>
          <a:chExt cx="0" cy="0"/>
        </a:xfrm>
      </p:grpSpPr>
      <p:sp>
        <p:nvSpPr>
          <p:cNvPr id="343" name="Google Shape;343;p76"/>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4" name="Google Shape;344;p76"/>
          <p:cNvSpPr>
            <a:spLocks noGrp="1"/>
          </p:cNvSpPr>
          <p:nvPr>
            <p:ph type="pic" idx="2"/>
          </p:nvPr>
        </p:nvSpPr>
        <p:spPr>
          <a:xfrm>
            <a:off x="1147385" y="2043172"/>
            <a:ext cx="1723877" cy="1723877"/>
          </a:xfrm>
          <a:prstGeom prst="ellipse">
            <a:avLst/>
          </a:prstGeom>
          <a:solidFill>
            <a:schemeClr val="lt1"/>
          </a:solidFill>
          <a:ln>
            <a:noFill/>
          </a:ln>
        </p:spPr>
      </p:sp>
      <p:sp>
        <p:nvSpPr>
          <p:cNvPr id="345" name="Google Shape;345;p76"/>
          <p:cNvSpPr>
            <a:spLocks noGrp="1"/>
          </p:cNvSpPr>
          <p:nvPr>
            <p:ph type="pic" idx="3"/>
          </p:nvPr>
        </p:nvSpPr>
        <p:spPr>
          <a:xfrm>
            <a:off x="3886593" y="2052565"/>
            <a:ext cx="1723877" cy="1723877"/>
          </a:xfrm>
          <a:prstGeom prst="ellipse">
            <a:avLst/>
          </a:prstGeom>
          <a:solidFill>
            <a:schemeClr val="lt1"/>
          </a:solidFill>
          <a:ln>
            <a:noFill/>
          </a:ln>
        </p:spPr>
      </p:sp>
      <p:sp>
        <p:nvSpPr>
          <p:cNvPr id="346" name="Google Shape;346;p76"/>
          <p:cNvSpPr>
            <a:spLocks noGrp="1"/>
          </p:cNvSpPr>
          <p:nvPr>
            <p:ph type="pic" idx="4"/>
          </p:nvPr>
        </p:nvSpPr>
        <p:spPr>
          <a:xfrm>
            <a:off x="6581530" y="2048263"/>
            <a:ext cx="1723877" cy="1723877"/>
          </a:xfrm>
          <a:prstGeom prst="ellipse">
            <a:avLst/>
          </a:prstGeom>
          <a:solidFill>
            <a:schemeClr val="lt1"/>
          </a:solidFill>
          <a:ln>
            <a:noFill/>
          </a:ln>
        </p:spPr>
      </p:sp>
      <p:sp>
        <p:nvSpPr>
          <p:cNvPr id="347" name="Google Shape;347;p76"/>
          <p:cNvSpPr>
            <a:spLocks noGrp="1"/>
          </p:cNvSpPr>
          <p:nvPr>
            <p:ph type="pic" idx="5"/>
          </p:nvPr>
        </p:nvSpPr>
        <p:spPr>
          <a:xfrm>
            <a:off x="9320738" y="2057654"/>
            <a:ext cx="1723877" cy="1723877"/>
          </a:xfrm>
          <a:prstGeom prst="ellipse">
            <a:avLst/>
          </a:prstGeom>
          <a:solidFill>
            <a:schemeClr val="lt1"/>
          </a:solidFill>
          <a:ln>
            <a:noFill/>
          </a:ln>
        </p:spPr>
      </p:sp>
      <p:sp>
        <p:nvSpPr>
          <p:cNvPr id="348" name="Google Shape;348;p76"/>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9" name="Google Shape;349;p76"/>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p76"/>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1" name="Google Shape;351;p76"/>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2" name="Google Shape;352;p76"/>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76"/>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76"/>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76"/>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6" name="Google Shape;356;p7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57" name="Google Shape;357;p76"/>
          <p:cNvGrpSpPr/>
          <p:nvPr/>
        </p:nvGrpSpPr>
        <p:grpSpPr>
          <a:xfrm>
            <a:off x="4480947" y="6257070"/>
            <a:ext cx="3144242" cy="374574"/>
            <a:chOff x="301128" y="6151084"/>
            <a:chExt cx="3144242" cy="374574"/>
          </a:xfrm>
        </p:grpSpPr>
        <p:pic>
          <p:nvPicPr>
            <p:cNvPr id="358" name="Google Shape;358;p7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9" name="Google Shape;359;p7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60" name="Google Shape;360;p7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61" name="Google Shape;361;p76"/>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62"/>
        <p:cNvGrpSpPr/>
        <p:nvPr/>
      </p:nvGrpSpPr>
      <p:grpSpPr>
        <a:xfrm>
          <a:off x="0" y="0"/>
          <a:ext cx="0" cy="0"/>
          <a:chOff x="0" y="0"/>
          <a:chExt cx="0" cy="0"/>
        </a:xfrm>
      </p:grpSpPr>
      <p:sp>
        <p:nvSpPr>
          <p:cNvPr id="363" name="Google Shape;363;p77"/>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4" name="Google Shape;364;p77"/>
          <p:cNvSpPr>
            <a:spLocks noGrp="1"/>
          </p:cNvSpPr>
          <p:nvPr>
            <p:ph type="pic" idx="2"/>
          </p:nvPr>
        </p:nvSpPr>
        <p:spPr>
          <a:xfrm>
            <a:off x="1147385" y="2043172"/>
            <a:ext cx="1723877" cy="1723877"/>
          </a:xfrm>
          <a:prstGeom prst="ellipse">
            <a:avLst/>
          </a:prstGeom>
          <a:solidFill>
            <a:schemeClr val="lt1"/>
          </a:solidFill>
          <a:ln>
            <a:noFill/>
          </a:ln>
        </p:spPr>
      </p:sp>
      <p:sp>
        <p:nvSpPr>
          <p:cNvPr id="365" name="Google Shape;365;p77"/>
          <p:cNvSpPr>
            <a:spLocks noGrp="1"/>
          </p:cNvSpPr>
          <p:nvPr>
            <p:ph type="pic" idx="3"/>
          </p:nvPr>
        </p:nvSpPr>
        <p:spPr>
          <a:xfrm>
            <a:off x="3886593" y="2052565"/>
            <a:ext cx="1723877" cy="1723877"/>
          </a:xfrm>
          <a:prstGeom prst="ellipse">
            <a:avLst/>
          </a:prstGeom>
          <a:solidFill>
            <a:schemeClr val="lt1"/>
          </a:solidFill>
          <a:ln>
            <a:noFill/>
          </a:ln>
        </p:spPr>
      </p:sp>
      <p:sp>
        <p:nvSpPr>
          <p:cNvPr id="366" name="Google Shape;366;p77"/>
          <p:cNvSpPr>
            <a:spLocks noGrp="1"/>
          </p:cNvSpPr>
          <p:nvPr>
            <p:ph type="pic" idx="4"/>
          </p:nvPr>
        </p:nvSpPr>
        <p:spPr>
          <a:xfrm>
            <a:off x="6581530" y="2048263"/>
            <a:ext cx="1723877" cy="1723877"/>
          </a:xfrm>
          <a:prstGeom prst="ellipse">
            <a:avLst/>
          </a:prstGeom>
          <a:solidFill>
            <a:schemeClr val="lt1"/>
          </a:solidFill>
          <a:ln>
            <a:noFill/>
          </a:ln>
        </p:spPr>
      </p:sp>
      <p:sp>
        <p:nvSpPr>
          <p:cNvPr id="367" name="Google Shape;367;p77"/>
          <p:cNvSpPr>
            <a:spLocks noGrp="1"/>
          </p:cNvSpPr>
          <p:nvPr>
            <p:ph type="pic" idx="5"/>
          </p:nvPr>
        </p:nvSpPr>
        <p:spPr>
          <a:xfrm>
            <a:off x="9320738" y="2057654"/>
            <a:ext cx="1723877" cy="1723877"/>
          </a:xfrm>
          <a:prstGeom prst="ellipse">
            <a:avLst/>
          </a:prstGeom>
          <a:solidFill>
            <a:schemeClr val="lt1"/>
          </a:solidFill>
          <a:ln>
            <a:noFill/>
          </a:ln>
        </p:spPr>
      </p:sp>
      <p:sp>
        <p:nvSpPr>
          <p:cNvPr id="368" name="Google Shape;368;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4" name="Google Shape;374;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6" name="Google Shape;376;p7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77" name="Google Shape;377;p77"/>
          <p:cNvGrpSpPr/>
          <p:nvPr/>
        </p:nvGrpSpPr>
        <p:grpSpPr>
          <a:xfrm>
            <a:off x="4480947" y="6257070"/>
            <a:ext cx="3144242" cy="374574"/>
            <a:chOff x="301128" y="6151084"/>
            <a:chExt cx="3144242" cy="374574"/>
          </a:xfrm>
        </p:grpSpPr>
        <p:pic>
          <p:nvPicPr>
            <p:cNvPr id="378" name="Google Shape;378;p7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9" name="Google Shape;379;p7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0" name="Google Shape;380;p7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81" name="Google Shape;381;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82"/>
        <p:cNvGrpSpPr/>
        <p:nvPr/>
      </p:nvGrpSpPr>
      <p:grpSpPr>
        <a:xfrm>
          <a:off x="0" y="0"/>
          <a:ext cx="0" cy="0"/>
          <a:chOff x="0" y="0"/>
          <a:chExt cx="0" cy="0"/>
        </a:xfrm>
      </p:grpSpPr>
      <p:sp>
        <p:nvSpPr>
          <p:cNvPr id="383" name="Google Shape;383;p78"/>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84" name="Google Shape;384;p78"/>
          <p:cNvGrpSpPr/>
          <p:nvPr/>
        </p:nvGrpSpPr>
        <p:grpSpPr>
          <a:xfrm>
            <a:off x="301128" y="6151084"/>
            <a:ext cx="3144242" cy="374574"/>
            <a:chOff x="301128" y="6151084"/>
            <a:chExt cx="3144242" cy="374574"/>
          </a:xfrm>
        </p:grpSpPr>
        <p:pic>
          <p:nvPicPr>
            <p:cNvPr id="385" name="Google Shape;385;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86" name="Google Shape;386;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7" name="Google Shape;387;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88" name="Google Shape;388;p78"/>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78"/>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0" name="Google Shape;390;p78"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91"/>
        <p:cNvGrpSpPr/>
        <p:nvPr/>
      </p:nvGrpSpPr>
      <p:grpSpPr>
        <a:xfrm>
          <a:off x="0" y="0"/>
          <a:ext cx="0" cy="0"/>
          <a:chOff x="0" y="0"/>
          <a:chExt cx="0" cy="0"/>
        </a:xfrm>
      </p:grpSpPr>
      <p:sp>
        <p:nvSpPr>
          <p:cNvPr id="392" name="Google Shape;392;p79"/>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3" name="Google Shape;393;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79"/>
          <p:cNvGrpSpPr/>
          <p:nvPr/>
        </p:nvGrpSpPr>
        <p:grpSpPr>
          <a:xfrm>
            <a:off x="301128" y="6151084"/>
            <a:ext cx="3144242" cy="374574"/>
            <a:chOff x="301128" y="6151084"/>
            <a:chExt cx="3144242" cy="374574"/>
          </a:xfrm>
        </p:grpSpPr>
        <p:pic>
          <p:nvPicPr>
            <p:cNvPr id="396" name="Google Shape;396;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7" name="Google Shape;397;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8" name="Google Shape;398;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99" name="Google Shape;399;p7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400"/>
        <p:cNvGrpSpPr/>
        <p:nvPr/>
      </p:nvGrpSpPr>
      <p:grpSpPr>
        <a:xfrm>
          <a:off x="0" y="0"/>
          <a:ext cx="0" cy="0"/>
          <a:chOff x="0" y="0"/>
          <a:chExt cx="0" cy="0"/>
        </a:xfrm>
      </p:grpSpPr>
      <p:sp>
        <p:nvSpPr>
          <p:cNvPr id="401" name="Google Shape;401;p80"/>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80"/>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p80"/>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4" name="Google Shape;404;p80"/>
          <p:cNvGrpSpPr/>
          <p:nvPr/>
        </p:nvGrpSpPr>
        <p:grpSpPr>
          <a:xfrm>
            <a:off x="301128" y="6151084"/>
            <a:ext cx="3144242" cy="374574"/>
            <a:chOff x="301128" y="6151084"/>
            <a:chExt cx="3144242" cy="374574"/>
          </a:xfrm>
        </p:grpSpPr>
        <p:pic>
          <p:nvPicPr>
            <p:cNvPr id="405" name="Google Shape;405;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6" name="Google Shape;406;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7" name="Google Shape;407;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408" name="Google Shape;408;p80"/>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9" name="Google Shape;409;p80"/>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80"/>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1" name="Google Shape;411;p80"/>
          <p:cNvGrpSpPr/>
          <p:nvPr/>
        </p:nvGrpSpPr>
        <p:grpSpPr>
          <a:xfrm>
            <a:off x="301128" y="6151084"/>
            <a:ext cx="3144242" cy="374574"/>
            <a:chOff x="301128" y="6151084"/>
            <a:chExt cx="3144242" cy="374574"/>
          </a:xfrm>
        </p:grpSpPr>
        <p:pic>
          <p:nvPicPr>
            <p:cNvPr id="412" name="Google Shape;412;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3" name="Google Shape;413;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4" name="Google Shape;414;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5" name="Google Shape;415;p8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416"/>
        <p:cNvGrpSpPr/>
        <p:nvPr/>
      </p:nvGrpSpPr>
      <p:grpSpPr>
        <a:xfrm>
          <a:off x="0" y="0"/>
          <a:ext cx="0" cy="0"/>
          <a:chOff x="0" y="0"/>
          <a:chExt cx="0" cy="0"/>
        </a:xfrm>
      </p:grpSpPr>
      <p:sp>
        <p:nvSpPr>
          <p:cNvPr id="417" name="Google Shape;417;p81"/>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81"/>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9" name="Google Shape;419;p81"/>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420" name="Google Shape;420;p81"/>
          <p:cNvSpPr>
            <a:spLocks noGrp="1"/>
          </p:cNvSpPr>
          <p:nvPr>
            <p:ph type="pic" idx="2"/>
          </p:nvPr>
        </p:nvSpPr>
        <p:spPr>
          <a:xfrm>
            <a:off x="7061200" y="1203325"/>
            <a:ext cx="5130800" cy="3913188"/>
          </a:xfrm>
          <a:prstGeom prst="rect">
            <a:avLst/>
          </a:prstGeom>
          <a:solidFill>
            <a:schemeClr val="lt1"/>
          </a:solidFill>
          <a:ln>
            <a:noFill/>
          </a:ln>
        </p:spPr>
      </p:sp>
      <p:sp>
        <p:nvSpPr>
          <p:cNvPr id="421" name="Google Shape;421;p81"/>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2" name="Google Shape;422;p81"/>
          <p:cNvGrpSpPr/>
          <p:nvPr/>
        </p:nvGrpSpPr>
        <p:grpSpPr>
          <a:xfrm>
            <a:off x="389965" y="6092742"/>
            <a:ext cx="3144242" cy="374574"/>
            <a:chOff x="301128" y="6151084"/>
            <a:chExt cx="3144242" cy="374574"/>
          </a:xfrm>
        </p:grpSpPr>
        <p:pic>
          <p:nvPicPr>
            <p:cNvPr id="423" name="Google Shape;423;p8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24" name="Google Shape;424;p8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25" name="Google Shape;425;p8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426"/>
        <p:cNvGrpSpPr/>
        <p:nvPr/>
      </p:nvGrpSpPr>
      <p:grpSpPr>
        <a:xfrm>
          <a:off x="0" y="0"/>
          <a:ext cx="0" cy="0"/>
          <a:chOff x="0" y="0"/>
          <a:chExt cx="0" cy="0"/>
        </a:xfrm>
      </p:grpSpPr>
      <p:sp>
        <p:nvSpPr>
          <p:cNvPr id="427" name="Google Shape;427;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82"/>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9" name="Google Shape;429;p82"/>
          <p:cNvGrpSpPr/>
          <p:nvPr/>
        </p:nvGrpSpPr>
        <p:grpSpPr>
          <a:xfrm>
            <a:off x="2530564" y="336687"/>
            <a:ext cx="9078210" cy="5854425"/>
            <a:chOff x="3152299" y="635855"/>
            <a:chExt cx="19296834" cy="12444290"/>
          </a:xfrm>
        </p:grpSpPr>
        <p:pic>
          <p:nvPicPr>
            <p:cNvPr id="430" name="Google Shape;430;p82"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431" name="Google Shape;431;p82"/>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One</a:t>
              </a:r>
              <a:endParaRPr/>
            </a:p>
          </p:txBody>
        </p:sp>
        <p:sp>
          <p:nvSpPr>
            <p:cNvPr id="432" name="Google Shape;432;p82"/>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2"/>
                  </a:solidFill>
                  <a:latin typeface="Montserrat"/>
                  <a:ea typeface="Montserrat"/>
                  <a:cs typeface="Montserrat"/>
                  <a:sym typeface="Montserrat"/>
                </a:rPr>
                <a:t>Title Two</a:t>
              </a:r>
              <a:endParaRPr/>
            </a:p>
          </p:txBody>
        </p:sp>
      </p:grpSp>
      <p:sp>
        <p:nvSpPr>
          <p:cNvPr id="433" name="Google Shape;433;p82"/>
          <p:cNvSpPr>
            <a:spLocks noGrp="1"/>
          </p:cNvSpPr>
          <p:nvPr>
            <p:ph type="pic" idx="2"/>
          </p:nvPr>
        </p:nvSpPr>
        <p:spPr>
          <a:xfrm>
            <a:off x="8602116" y="1265033"/>
            <a:ext cx="2266512" cy="3978298"/>
          </a:xfrm>
          <a:prstGeom prst="rect">
            <a:avLst/>
          </a:prstGeom>
          <a:solidFill>
            <a:schemeClr val="lt1"/>
          </a:solidFill>
          <a:ln>
            <a:noFill/>
          </a:ln>
        </p:spPr>
      </p:sp>
      <p:sp>
        <p:nvSpPr>
          <p:cNvPr id="434" name="Google Shape;434;p82"/>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5" name="Google Shape;435;p82"/>
          <p:cNvGrpSpPr/>
          <p:nvPr/>
        </p:nvGrpSpPr>
        <p:grpSpPr>
          <a:xfrm>
            <a:off x="389965" y="6092742"/>
            <a:ext cx="3144242" cy="374574"/>
            <a:chOff x="301128" y="6151084"/>
            <a:chExt cx="3144242" cy="374574"/>
          </a:xfrm>
        </p:grpSpPr>
        <p:pic>
          <p:nvPicPr>
            <p:cNvPr id="436" name="Google Shape;436;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7" name="Google Shape;437;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8" name="Google Shape;438;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39"/>
        <p:cNvGrpSpPr/>
        <p:nvPr/>
      </p:nvGrpSpPr>
      <p:grpSpPr>
        <a:xfrm>
          <a:off x="0" y="0"/>
          <a:ext cx="0" cy="0"/>
          <a:chOff x="0" y="0"/>
          <a:chExt cx="0" cy="0"/>
        </a:xfrm>
      </p:grpSpPr>
      <p:sp>
        <p:nvSpPr>
          <p:cNvPr id="440" name="Google Shape;440;p8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1" name="Google Shape;441;p8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2" name="Google Shape;442;p83"/>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43" name="Google Shape;443;p8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83"/>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5" name="Google Shape;445;p8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6" name="Google Shape;446;p83"/>
          <p:cNvGrpSpPr/>
          <p:nvPr/>
        </p:nvGrpSpPr>
        <p:grpSpPr>
          <a:xfrm rot="-5400000">
            <a:off x="-1025447" y="4518095"/>
            <a:ext cx="3445636" cy="410479"/>
            <a:chOff x="301128" y="6151084"/>
            <a:chExt cx="3144242" cy="374574"/>
          </a:xfrm>
        </p:grpSpPr>
        <p:pic>
          <p:nvPicPr>
            <p:cNvPr id="447" name="Google Shape;447;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48" name="Google Shape;448;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49" name="Google Shape;449;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50"/>
        <p:cNvGrpSpPr/>
        <p:nvPr/>
      </p:nvGrpSpPr>
      <p:grpSpPr>
        <a:xfrm>
          <a:off x="0" y="0"/>
          <a:ext cx="0" cy="0"/>
          <a:chOff x="0" y="0"/>
          <a:chExt cx="0" cy="0"/>
        </a:xfrm>
      </p:grpSpPr>
      <p:sp>
        <p:nvSpPr>
          <p:cNvPr id="451" name="Google Shape;451;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3" name="Google Shape;453;p84"/>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54" name="Google Shape;454;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4"/>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6" name="Google Shape;456;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57" name="Google Shape;457;p84"/>
          <p:cNvGrpSpPr/>
          <p:nvPr/>
        </p:nvGrpSpPr>
        <p:grpSpPr>
          <a:xfrm rot="-5400000">
            <a:off x="-1025447" y="4518095"/>
            <a:ext cx="3445636" cy="410479"/>
            <a:chOff x="301128" y="6151084"/>
            <a:chExt cx="3144242" cy="374574"/>
          </a:xfrm>
        </p:grpSpPr>
        <p:pic>
          <p:nvPicPr>
            <p:cNvPr id="458" name="Google Shape;458;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59" name="Google Shape;459;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60" name="Google Shape;460;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42"/>
        <p:cNvGrpSpPr/>
        <p:nvPr/>
      </p:nvGrpSpPr>
      <p:grpSpPr>
        <a:xfrm>
          <a:off x="0" y="0"/>
          <a:ext cx="0" cy="0"/>
          <a:chOff x="0" y="0"/>
          <a:chExt cx="0" cy="0"/>
        </a:xfrm>
      </p:grpSpPr>
      <p:sp>
        <p:nvSpPr>
          <p:cNvPr id="43" name="Google Shape;43;p49"/>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4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4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9"/>
          <p:cNvSpPr>
            <a:spLocks noGrp="1"/>
          </p:cNvSpPr>
          <p:nvPr>
            <p:ph type="pic" idx="3"/>
          </p:nvPr>
        </p:nvSpPr>
        <p:spPr>
          <a:xfrm>
            <a:off x="6392300" y="228600"/>
            <a:ext cx="5564883" cy="5447571"/>
          </a:xfrm>
          <a:prstGeom prst="rect">
            <a:avLst/>
          </a:prstGeom>
          <a:solidFill>
            <a:schemeClr val="lt1"/>
          </a:solidFill>
          <a:ln>
            <a:noFill/>
          </a:ln>
        </p:spPr>
      </p:sp>
      <p:pic>
        <p:nvPicPr>
          <p:cNvPr id="47" name="Google Shape;47;p4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8" name="Google Shape;48;p49"/>
          <p:cNvGrpSpPr/>
          <p:nvPr/>
        </p:nvGrpSpPr>
        <p:grpSpPr>
          <a:xfrm>
            <a:off x="8448790" y="6057987"/>
            <a:ext cx="3144242" cy="374574"/>
            <a:chOff x="301128" y="6151084"/>
            <a:chExt cx="3144242" cy="374574"/>
          </a:xfrm>
        </p:grpSpPr>
        <p:pic>
          <p:nvPicPr>
            <p:cNvPr id="49" name="Google Shape;49;p4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 name="Google Shape;50;p4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1" name="Google Shape;51;p4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61"/>
        <p:cNvGrpSpPr/>
        <p:nvPr/>
      </p:nvGrpSpPr>
      <p:grpSpPr>
        <a:xfrm>
          <a:off x="0" y="0"/>
          <a:ext cx="0" cy="0"/>
          <a:chOff x="0" y="0"/>
          <a:chExt cx="0" cy="0"/>
        </a:xfrm>
      </p:grpSpPr>
      <p:sp>
        <p:nvSpPr>
          <p:cNvPr id="462" name="Google Shape;462;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64" name="Google Shape;464;p85"/>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65" name="Google Shape;465;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6" name="Google Shape;466;p85"/>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8" name="Google Shape;468;p85"/>
          <p:cNvGrpSpPr/>
          <p:nvPr/>
        </p:nvGrpSpPr>
        <p:grpSpPr>
          <a:xfrm rot="-5400000">
            <a:off x="-1025447" y="4518095"/>
            <a:ext cx="3445636" cy="410479"/>
            <a:chOff x="301128" y="6151084"/>
            <a:chExt cx="3144242" cy="374574"/>
          </a:xfrm>
        </p:grpSpPr>
        <p:pic>
          <p:nvPicPr>
            <p:cNvPr id="469" name="Google Shape;469;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70" name="Google Shape;470;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71" name="Google Shape;471;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72"/>
        <p:cNvGrpSpPr/>
        <p:nvPr/>
      </p:nvGrpSpPr>
      <p:grpSpPr>
        <a:xfrm>
          <a:off x="0" y="0"/>
          <a:ext cx="0" cy="0"/>
          <a:chOff x="0" y="0"/>
          <a:chExt cx="0" cy="0"/>
        </a:xfrm>
      </p:grpSpPr>
      <p:sp>
        <p:nvSpPr>
          <p:cNvPr id="473" name="Google Shape;473;p86"/>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700">
                <a:solidFill>
                  <a:schemeClr val="dk2"/>
                </a:solidFill>
                <a:latin typeface="Montserrat Medium"/>
                <a:ea typeface="Montserrat Medium"/>
                <a:cs typeface="Montserrat Medium"/>
                <a:sym typeface="Montserrat Medium"/>
              </a:rPr>
              <a:t>OUR TIMELINE</a:t>
            </a:r>
            <a:endParaRPr/>
          </a:p>
        </p:txBody>
      </p:sp>
      <p:cxnSp>
        <p:nvCxnSpPr>
          <p:cNvPr id="474" name="Google Shape;474;p86"/>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75" name="Google Shape;475;p86"/>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6" name="Google Shape;476;p86"/>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7" name="Google Shape;477;p86"/>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8" name="Google Shape;478;p86"/>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79" name="Google Shape;479;p86"/>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80" name="Google Shape;480;p86"/>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86"/>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86"/>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86"/>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4" name="Google Shape;484;p86"/>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5" name="Google Shape;485;p86"/>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6" name="Google Shape;486;p8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87" name="Google Shape;487;p86"/>
          <p:cNvGrpSpPr/>
          <p:nvPr/>
        </p:nvGrpSpPr>
        <p:grpSpPr>
          <a:xfrm>
            <a:off x="389965" y="6092742"/>
            <a:ext cx="3144242" cy="374574"/>
            <a:chOff x="301128" y="6151084"/>
            <a:chExt cx="3144242" cy="374574"/>
          </a:xfrm>
        </p:grpSpPr>
        <p:pic>
          <p:nvPicPr>
            <p:cNvPr id="488" name="Google Shape;488;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89" name="Google Shape;489;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90" name="Google Shape;490;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91"/>
        <p:cNvGrpSpPr/>
        <p:nvPr/>
      </p:nvGrpSpPr>
      <p:grpSpPr>
        <a:xfrm>
          <a:off x="0" y="0"/>
          <a:ext cx="0" cy="0"/>
          <a:chOff x="0" y="0"/>
          <a:chExt cx="0" cy="0"/>
        </a:xfrm>
      </p:grpSpPr>
      <p:cxnSp>
        <p:nvCxnSpPr>
          <p:cNvPr id="492" name="Google Shape;492;p87"/>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93" name="Google Shape;493;p87"/>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4" name="Google Shape;494;p87"/>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5" name="Google Shape;495;p87"/>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a:solidFill>
                  <a:schemeClr val="dk2"/>
                </a:solidFill>
                <a:latin typeface="Montserrat Medium"/>
                <a:ea typeface="Montserrat Medium"/>
                <a:cs typeface="Montserrat Medium"/>
                <a:sym typeface="Montserrat Medium"/>
              </a:rPr>
              <a:t>Your Title</a:t>
            </a:r>
            <a:endParaRPr/>
          </a:p>
        </p:txBody>
      </p:sp>
      <p:sp>
        <p:nvSpPr>
          <p:cNvPr id="496" name="Google Shape;496;p87"/>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97" name="Google Shape;497;p87"/>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87"/>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87"/>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87"/>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87"/>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87"/>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3" name="Google Shape;503;p8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4" name="Google Shape;504;p87"/>
          <p:cNvGrpSpPr/>
          <p:nvPr/>
        </p:nvGrpSpPr>
        <p:grpSpPr>
          <a:xfrm>
            <a:off x="4480947" y="6257070"/>
            <a:ext cx="3144242" cy="374574"/>
            <a:chOff x="301128" y="6151084"/>
            <a:chExt cx="3144242" cy="374574"/>
          </a:xfrm>
        </p:grpSpPr>
        <p:pic>
          <p:nvPicPr>
            <p:cNvPr id="505" name="Google Shape;505;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6" name="Google Shape;506;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7" name="Google Shape;507;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508"/>
        <p:cNvGrpSpPr/>
        <p:nvPr/>
      </p:nvGrpSpPr>
      <p:grpSpPr>
        <a:xfrm>
          <a:off x="0" y="0"/>
          <a:ext cx="0" cy="0"/>
          <a:chOff x="0" y="0"/>
          <a:chExt cx="0" cy="0"/>
        </a:xfrm>
      </p:grpSpPr>
      <p:grpSp>
        <p:nvGrpSpPr>
          <p:cNvPr id="509" name="Google Shape;509;p88"/>
          <p:cNvGrpSpPr/>
          <p:nvPr/>
        </p:nvGrpSpPr>
        <p:grpSpPr>
          <a:xfrm flipH="1">
            <a:off x="-87112" y="2832249"/>
            <a:ext cx="10088030" cy="1233055"/>
            <a:chOff x="4201590" y="5664497"/>
            <a:chExt cx="20176060" cy="2466109"/>
          </a:xfrm>
        </p:grpSpPr>
        <p:cxnSp>
          <p:nvCxnSpPr>
            <p:cNvPr id="510" name="Google Shape;510;p88"/>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511" name="Google Shape;511;p88"/>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2" name="Google Shape;512;p88"/>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513" name="Google Shape;513;p88"/>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514" name="Google Shape;514;p88"/>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88"/>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88"/>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88"/>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88"/>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9" name="Google Shape;519;p88"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520" name="Google Shape;520;p88"/>
          <p:cNvGrpSpPr/>
          <p:nvPr/>
        </p:nvGrpSpPr>
        <p:grpSpPr>
          <a:xfrm>
            <a:off x="8448790" y="6057987"/>
            <a:ext cx="3144242" cy="374574"/>
            <a:chOff x="301128" y="6151084"/>
            <a:chExt cx="3144242" cy="374574"/>
          </a:xfrm>
        </p:grpSpPr>
        <p:pic>
          <p:nvPicPr>
            <p:cNvPr id="521" name="Google Shape;521;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22" name="Google Shape;522;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3" name="Google Shape;523;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524"/>
        <p:cNvGrpSpPr/>
        <p:nvPr/>
      </p:nvGrpSpPr>
      <p:grpSpPr>
        <a:xfrm>
          <a:off x="0" y="0"/>
          <a:ext cx="0" cy="0"/>
          <a:chOff x="0" y="0"/>
          <a:chExt cx="0" cy="0"/>
        </a:xfrm>
      </p:grpSpPr>
      <p:sp>
        <p:nvSpPr>
          <p:cNvPr id="525" name="Google Shape;525;p89"/>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6" name="Google Shape;526;p89"/>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89"/>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p89"/>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89"/>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0" name="Google Shape;530;p89"/>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1" name="Google Shape;531;p8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2" name="Google Shape;532;p89"/>
          <p:cNvGrpSpPr/>
          <p:nvPr/>
        </p:nvGrpSpPr>
        <p:grpSpPr>
          <a:xfrm>
            <a:off x="4480947" y="6257070"/>
            <a:ext cx="3144242" cy="374574"/>
            <a:chOff x="301128" y="6151084"/>
            <a:chExt cx="3144242" cy="374574"/>
          </a:xfrm>
        </p:grpSpPr>
        <p:pic>
          <p:nvPicPr>
            <p:cNvPr id="533" name="Google Shape;533;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34" name="Google Shape;534;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35" name="Google Shape;535;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36"/>
        <p:cNvGrpSpPr/>
        <p:nvPr/>
      </p:nvGrpSpPr>
      <p:grpSpPr>
        <a:xfrm>
          <a:off x="0" y="0"/>
          <a:ext cx="0" cy="0"/>
          <a:chOff x="0" y="0"/>
          <a:chExt cx="0" cy="0"/>
        </a:xfrm>
      </p:grpSpPr>
      <p:grpSp>
        <p:nvGrpSpPr>
          <p:cNvPr id="537" name="Google Shape;537;p90"/>
          <p:cNvGrpSpPr/>
          <p:nvPr/>
        </p:nvGrpSpPr>
        <p:grpSpPr>
          <a:xfrm>
            <a:off x="14068" y="1619338"/>
            <a:ext cx="12165015" cy="3845400"/>
            <a:chOff x="0" y="4738255"/>
            <a:chExt cx="21169744" cy="5292436"/>
          </a:xfrm>
        </p:grpSpPr>
        <p:sp>
          <p:nvSpPr>
            <p:cNvPr id="538" name="Google Shape;538;p90"/>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9" name="Google Shape;539;p90"/>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0" name="Google Shape;540;p90"/>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1" name="Google Shape;541;p90"/>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42" name="Google Shape;542;p90"/>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0"/>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0"/>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5" name="Google Shape;545;p90"/>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6" name="Google Shape;546;p90"/>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7" name="Google Shape;547;p90"/>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8" name="Google Shape;548;p90"/>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9" name="Google Shape;549;p90"/>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90"/>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90"/>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90"/>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90"/>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90"/>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9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90"/>
          <p:cNvGrpSpPr/>
          <p:nvPr/>
        </p:nvGrpSpPr>
        <p:grpSpPr>
          <a:xfrm>
            <a:off x="4480947" y="6257070"/>
            <a:ext cx="3144242" cy="374574"/>
            <a:chOff x="301128" y="6151084"/>
            <a:chExt cx="3144242" cy="374574"/>
          </a:xfrm>
        </p:grpSpPr>
        <p:pic>
          <p:nvPicPr>
            <p:cNvPr id="557" name="Google Shape;557;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60"/>
        <p:cNvGrpSpPr/>
        <p:nvPr/>
      </p:nvGrpSpPr>
      <p:grpSpPr>
        <a:xfrm>
          <a:off x="0" y="0"/>
          <a:ext cx="0" cy="0"/>
          <a:chOff x="0" y="0"/>
          <a:chExt cx="0" cy="0"/>
        </a:xfrm>
      </p:grpSpPr>
      <p:sp>
        <p:nvSpPr>
          <p:cNvPr id="561" name="Google Shape;561;p91"/>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2" name="Google Shape;562;p91"/>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3" name="Google Shape;563;p91"/>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4" name="Google Shape;564;p91"/>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91"/>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6" name="Google Shape;566;p91"/>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7" name="Google Shape;567;p91"/>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8" name="Google Shape;568;p91"/>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91"/>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91"/>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1" name="Google Shape;571;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72" name="Google Shape;572;p91"/>
          <p:cNvGrpSpPr/>
          <p:nvPr/>
        </p:nvGrpSpPr>
        <p:grpSpPr>
          <a:xfrm>
            <a:off x="4480947" y="6257070"/>
            <a:ext cx="3144242" cy="374574"/>
            <a:chOff x="301128" y="6151084"/>
            <a:chExt cx="3144242" cy="374574"/>
          </a:xfrm>
        </p:grpSpPr>
        <p:pic>
          <p:nvPicPr>
            <p:cNvPr id="573" name="Google Shape;573;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74" name="Google Shape;574;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75" name="Google Shape;575;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76"/>
        <p:cNvGrpSpPr/>
        <p:nvPr/>
      </p:nvGrpSpPr>
      <p:grpSpPr>
        <a:xfrm>
          <a:off x="0" y="0"/>
          <a:ext cx="0" cy="0"/>
          <a:chOff x="0" y="0"/>
          <a:chExt cx="0" cy="0"/>
        </a:xfrm>
      </p:grpSpPr>
      <p:sp>
        <p:nvSpPr>
          <p:cNvPr id="577" name="Google Shape;577;p92"/>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8" name="Google Shape;578;p92"/>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79" name="Google Shape;579;p92"/>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0" name="Google Shape;580;p92"/>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1" name="Google Shape;581;p92"/>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2" name="Google Shape;582;p92"/>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3" name="Google Shape;583;p92"/>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4" name="Google Shape;584;p92"/>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5" name="Google Shape;585;p92"/>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86" name="Google Shape;586;p92"/>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2"/>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2"/>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2"/>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2"/>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1" name="Google Shape;591;p92"/>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92" name="Google Shape;592;p92"/>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3" name="Google Shape;593;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94" name="Google Shape;594;p92"/>
          <p:cNvGrpSpPr/>
          <p:nvPr/>
        </p:nvGrpSpPr>
        <p:grpSpPr>
          <a:xfrm>
            <a:off x="4480947" y="6257070"/>
            <a:ext cx="3144242" cy="374574"/>
            <a:chOff x="301128" y="6151084"/>
            <a:chExt cx="3144242" cy="374574"/>
          </a:xfrm>
        </p:grpSpPr>
        <p:pic>
          <p:nvPicPr>
            <p:cNvPr id="595" name="Google Shape;595;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6" name="Google Shape;596;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7" name="Google Shape;597;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98"/>
        <p:cNvGrpSpPr/>
        <p:nvPr/>
      </p:nvGrpSpPr>
      <p:grpSpPr>
        <a:xfrm>
          <a:off x="0" y="0"/>
          <a:ext cx="0" cy="0"/>
          <a:chOff x="0" y="0"/>
          <a:chExt cx="0" cy="0"/>
        </a:xfrm>
      </p:grpSpPr>
      <p:sp>
        <p:nvSpPr>
          <p:cNvPr id="599" name="Google Shape;599;p93"/>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93"/>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93"/>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93"/>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3" name="Google Shape;603;p93"/>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4" name="Google Shape;604;p93"/>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3"/>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3"/>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3"/>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3"/>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3"/>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0" name="Google Shape;610;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1" name="Google Shape;611;p93"/>
          <p:cNvGrpSpPr/>
          <p:nvPr/>
        </p:nvGrpSpPr>
        <p:grpSpPr>
          <a:xfrm>
            <a:off x="4480947" y="6257070"/>
            <a:ext cx="3144242" cy="374574"/>
            <a:chOff x="301128" y="6151084"/>
            <a:chExt cx="3144242" cy="374574"/>
          </a:xfrm>
        </p:grpSpPr>
        <p:pic>
          <p:nvPicPr>
            <p:cNvPr id="612" name="Google Shape;612;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3" name="Google Shape;613;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4" name="Google Shape;614;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615"/>
        <p:cNvGrpSpPr/>
        <p:nvPr/>
      </p:nvGrpSpPr>
      <p:grpSpPr>
        <a:xfrm>
          <a:off x="0" y="0"/>
          <a:ext cx="0" cy="0"/>
          <a:chOff x="0" y="0"/>
          <a:chExt cx="0" cy="0"/>
        </a:xfrm>
      </p:grpSpPr>
      <p:grpSp>
        <p:nvGrpSpPr>
          <p:cNvPr id="616" name="Google Shape;616;p94"/>
          <p:cNvGrpSpPr/>
          <p:nvPr/>
        </p:nvGrpSpPr>
        <p:grpSpPr>
          <a:xfrm>
            <a:off x="1154562" y="1887157"/>
            <a:ext cx="9882876" cy="2798187"/>
            <a:chOff x="1875859" y="4907106"/>
            <a:chExt cx="20625932" cy="5839921"/>
          </a:xfrm>
        </p:grpSpPr>
        <p:sp>
          <p:nvSpPr>
            <p:cNvPr id="617" name="Google Shape;617;p94"/>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8" name="Google Shape;618;p94"/>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19" name="Google Shape;619;p94"/>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0" name="Google Shape;620;p94"/>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1" name="Google Shape;621;p94"/>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2" name="Google Shape;622;p94"/>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3" name="Google Shape;623;p94"/>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4" name="Google Shape;624;p94"/>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5" name="Google Shape;625;p94"/>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6" name="Google Shape;626;p94"/>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27" name="Google Shape;627;p94"/>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Mission</a:t>
              </a:r>
              <a:endParaRPr/>
            </a:p>
          </p:txBody>
        </p:sp>
        <p:sp>
          <p:nvSpPr>
            <p:cNvPr id="628" name="Google Shape;628;p94"/>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Vision</a:t>
              </a:r>
              <a:endParaRPr/>
            </a:p>
          </p:txBody>
        </p:sp>
        <p:sp>
          <p:nvSpPr>
            <p:cNvPr id="629" name="Google Shape;629;p94"/>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Goals</a:t>
              </a:r>
              <a:endParaRPr/>
            </a:p>
          </p:txBody>
        </p:sp>
        <p:sp>
          <p:nvSpPr>
            <p:cNvPr id="630" name="Google Shape;630;p94"/>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Values</a:t>
              </a:r>
              <a:endParaRPr/>
            </a:p>
          </p:txBody>
        </p:sp>
        <p:sp>
          <p:nvSpPr>
            <p:cNvPr id="631" name="Google Shape;631;p94"/>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Strategy</a:t>
              </a:r>
              <a:endParaRPr/>
            </a:p>
          </p:txBody>
        </p:sp>
      </p:grpSp>
      <p:sp>
        <p:nvSpPr>
          <p:cNvPr id="632" name="Google Shape;632;p94"/>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p94"/>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4" name="Google Shape;634;p94"/>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5" name="Google Shape;635;p94"/>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6" name="Google Shape;636;p94"/>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7" name="Google Shape;637;p94"/>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8" name="Google Shape;638;p9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9" name="Google Shape;639;p94"/>
          <p:cNvGrpSpPr/>
          <p:nvPr/>
        </p:nvGrpSpPr>
        <p:grpSpPr>
          <a:xfrm>
            <a:off x="4480947" y="6257070"/>
            <a:ext cx="3144242" cy="374574"/>
            <a:chOff x="301128" y="6151084"/>
            <a:chExt cx="3144242" cy="374574"/>
          </a:xfrm>
        </p:grpSpPr>
        <p:pic>
          <p:nvPicPr>
            <p:cNvPr id="640" name="Google Shape;640;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41" name="Google Shape;641;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42" name="Google Shape;642;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52"/>
        <p:cNvGrpSpPr/>
        <p:nvPr/>
      </p:nvGrpSpPr>
      <p:grpSpPr>
        <a:xfrm>
          <a:off x="0" y="0"/>
          <a:ext cx="0" cy="0"/>
          <a:chOff x="0" y="0"/>
          <a:chExt cx="0" cy="0"/>
        </a:xfrm>
      </p:grpSpPr>
      <p:sp>
        <p:nvSpPr>
          <p:cNvPr id="53" name="Google Shape;53;p50"/>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54" name="Google Shape;54;p5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5" name="Google Shape;55;p50"/>
          <p:cNvGrpSpPr/>
          <p:nvPr/>
        </p:nvGrpSpPr>
        <p:grpSpPr>
          <a:xfrm>
            <a:off x="8448790" y="6057987"/>
            <a:ext cx="3144242" cy="374574"/>
            <a:chOff x="301128" y="6151084"/>
            <a:chExt cx="3144242" cy="374574"/>
          </a:xfrm>
        </p:grpSpPr>
        <p:pic>
          <p:nvPicPr>
            <p:cNvPr id="56" name="Google Shape;56;p5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7" name="Google Shape;57;p5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8" name="Google Shape;58;p5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9" name="Google Shape;59;p50"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43"/>
        <p:cNvGrpSpPr/>
        <p:nvPr/>
      </p:nvGrpSpPr>
      <p:grpSpPr>
        <a:xfrm>
          <a:off x="0" y="0"/>
          <a:ext cx="0" cy="0"/>
          <a:chOff x="0" y="0"/>
          <a:chExt cx="0" cy="0"/>
        </a:xfrm>
      </p:grpSpPr>
      <p:grpSp>
        <p:nvGrpSpPr>
          <p:cNvPr id="644" name="Google Shape;644;p95"/>
          <p:cNvGrpSpPr/>
          <p:nvPr/>
        </p:nvGrpSpPr>
        <p:grpSpPr>
          <a:xfrm>
            <a:off x="958611" y="1840131"/>
            <a:ext cx="10383759" cy="2382415"/>
            <a:chOff x="2122935" y="4949396"/>
            <a:chExt cx="20123405" cy="5001613"/>
          </a:xfrm>
        </p:grpSpPr>
        <p:sp>
          <p:nvSpPr>
            <p:cNvPr id="645" name="Google Shape;645;p95"/>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6" name="Google Shape;646;p95"/>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7" name="Google Shape;647;p95"/>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8" name="Google Shape;648;p95"/>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9" name="Google Shape;649;p95"/>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Three</a:t>
              </a:r>
              <a:endParaRPr/>
            </a:p>
          </p:txBody>
        </p:sp>
        <p:sp>
          <p:nvSpPr>
            <p:cNvPr id="650" name="Google Shape;650;p95"/>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Title Four</a:t>
              </a:r>
              <a:endParaRPr/>
            </a:p>
          </p:txBody>
        </p:sp>
      </p:grpSp>
      <p:sp>
        <p:nvSpPr>
          <p:cNvPr id="651" name="Google Shape;651;p95"/>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p95"/>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3" name="Google Shape;653;p95"/>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4" name="Google Shape;654;p95"/>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5" name="Google Shape;655;p95"/>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6" name="Google Shape;656;p95"/>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7" name="Google Shape;657;p95"/>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8" name="Google Shape;658;p95"/>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95"/>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60" name="Google Shape;660;p9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61" name="Google Shape;661;p95"/>
          <p:cNvGrpSpPr/>
          <p:nvPr/>
        </p:nvGrpSpPr>
        <p:grpSpPr>
          <a:xfrm>
            <a:off x="4480947" y="6257070"/>
            <a:ext cx="3144242" cy="374574"/>
            <a:chOff x="301128" y="6151084"/>
            <a:chExt cx="3144242" cy="374574"/>
          </a:xfrm>
        </p:grpSpPr>
        <p:pic>
          <p:nvPicPr>
            <p:cNvPr id="662" name="Google Shape;662;p9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63" name="Google Shape;663;p9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64" name="Google Shape;664;p9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65"/>
        <p:cNvGrpSpPr/>
        <p:nvPr/>
      </p:nvGrpSpPr>
      <p:grpSpPr>
        <a:xfrm>
          <a:off x="0" y="0"/>
          <a:ext cx="0" cy="0"/>
          <a:chOff x="0" y="0"/>
          <a:chExt cx="0" cy="0"/>
        </a:xfrm>
      </p:grpSpPr>
      <p:grpSp>
        <p:nvGrpSpPr>
          <p:cNvPr id="666" name="Google Shape;666;p96"/>
          <p:cNvGrpSpPr/>
          <p:nvPr/>
        </p:nvGrpSpPr>
        <p:grpSpPr>
          <a:xfrm>
            <a:off x="2282521" y="1805252"/>
            <a:ext cx="7491958" cy="1805615"/>
            <a:chOff x="7490990" y="4949396"/>
            <a:chExt cx="14519185" cy="3790686"/>
          </a:xfrm>
        </p:grpSpPr>
        <p:sp>
          <p:nvSpPr>
            <p:cNvPr id="667" name="Google Shape;667;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8" name="Google Shape;668;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69" name="Google Shape;669;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70" name="Google Shape;670;p96"/>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p96"/>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p96"/>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3" name="Google Shape;673;p96"/>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4" name="Google Shape;674;p96"/>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5" name="Google Shape;675;p96"/>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6" name="Google Shape;676;p96"/>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77" name="Google Shape;677;p9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78" name="Google Shape;678;p96"/>
          <p:cNvGrpSpPr/>
          <p:nvPr/>
        </p:nvGrpSpPr>
        <p:grpSpPr>
          <a:xfrm>
            <a:off x="4480947" y="6257070"/>
            <a:ext cx="3144242" cy="374574"/>
            <a:chOff x="301128" y="6151084"/>
            <a:chExt cx="3144242" cy="374574"/>
          </a:xfrm>
        </p:grpSpPr>
        <p:pic>
          <p:nvPicPr>
            <p:cNvPr id="679" name="Google Shape;679;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80" name="Google Shape;680;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81" name="Google Shape;681;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82"/>
        <p:cNvGrpSpPr/>
        <p:nvPr/>
      </p:nvGrpSpPr>
      <p:grpSpPr>
        <a:xfrm>
          <a:off x="0" y="0"/>
          <a:ext cx="0" cy="0"/>
          <a:chOff x="0" y="0"/>
          <a:chExt cx="0" cy="0"/>
        </a:xfrm>
      </p:grpSpPr>
      <p:grpSp>
        <p:nvGrpSpPr>
          <p:cNvPr id="683" name="Google Shape;683;p97"/>
          <p:cNvGrpSpPr/>
          <p:nvPr/>
        </p:nvGrpSpPr>
        <p:grpSpPr>
          <a:xfrm flipH="1">
            <a:off x="8729578" y="863758"/>
            <a:ext cx="3462422" cy="4621568"/>
            <a:chOff x="1333421" y="1575267"/>
            <a:chExt cx="7926559" cy="10580207"/>
          </a:xfrm>
        </p:grpSpPr>
        <p:sp>
          <p:nvSpPr>
            <p:cNvPr id="684" name="Google Shape;684;p97"/>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97"/>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6" name="Google Shape;686;p97"/>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7" name="Google Shape;687;p97"/>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8" name="Google Shape;688;p97"/>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9" name="Google Shape;689;p97"/>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7"/>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7"/>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97"/>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97"/>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97"/>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97"/>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97"/>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97"/>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98" name="Google Shape;698;p97"/>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9" name="Google Shape;699;p97"/>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97"/>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97"/>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97"/>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97"/>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97"/>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97"/>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97"/>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97"/>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97"/>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97"/>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97"/>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97"/>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2" name="Google Shape;712;p97"/>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3" name="Google Shape;713;p97"/>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4" name="Google Shape;714;p97"/>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5" name="Google Shape;715;p97"/>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6" name="Google Shape;716;p97"/>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7" name="Google Shape;717;p97"/>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18" name="Google Shape;718;p97"/>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19" name="Google Shape;719;p97"/>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720" name="Google Shape;720;p97"/>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1" name="Google Shape;721;p97"/>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2" name="Google Shape;722;p97"/>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3" name="Google Shape;723;p97"/>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4" name="Google Shape;724;p97"/>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5" name="Google Shape;725;p97"/>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6" name="Google Shape;726;p97"/>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27" name="Google Shape;727;p97"/>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8" name="Google Shape;728;p97"/>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29" name="Google Shape;729;p97"/>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30" name="Google Shape;730;p97"/>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1" name="Google Shape;731;p97"/>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2" name="Google Shape;732;p97"/>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3" name="Google Shape;733;p97"/>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4" name="Google Shape;734;p97"/>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5" name="Google Shape;735;p97"/>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6" name="Google Shape;736;p97"/>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37" name="Google Shape;737;p97"/>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38" name="Google Shape;738;p97"/>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39" name="Google Shape;739;p97"/>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40" name="Google Shape;740;p97"/>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41" name="Google Shape;741;p97"/>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97"/>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43" name="Google Shape;743;p97"/>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97"/>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97"/>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97"/>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97"/>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97"/>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9" name="Google Shape;749;p9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0" name="Google Shape;750;p97"/>
          <p:cNvGrpSpPr/>
          <p:nvPr/>
        </p:nvGrpSpPr>
        <p:grpSpPr>
          <a:xfrm>
            <a:off x="389965" y="6092742"/>
            <a:ext cx="3144242" cy="374574"/>
            <a:chOff x="301128" y="6151084"/>
            <a:chExt cx="3144242" cy="374574"/>
          </a:xfrm>
        </p:grpSpPr>
        <p:pic>
          <p:nvPicPr>
            <p:cNvPr id="751" name="Google Shape;751;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2" name="Google Shape;752;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3" name="Google Shape;753;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54"/>
        <p:cNvGrpSpPr/>
        <p:nvPr/>
      </p:nvGrpSpPr>
      <p:grpSpPr>
        <a:xfrm>
          <a:off x="0" y="0"/>
          <a:ext cx="0" cy="0"/>
          <a:chOff x="0" y="0"/>
          <a:chExt cx="0" cy="0"/>
        </a:xfrm>
      </p:grpSpPr>
      <p:sp>
        <p:nvSpPr>
          <p:cNvPr id="755" name="Google Shape;755;p98"/>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98"/>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7" name="Google Shape;757;p98"/>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8" name="Google Shape;758;p98"/>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p98"/>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0" name="Google Shape;760;p98"/>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1" name="Google Shape;761;p98"/>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98"/>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3" name="Google Shape;763;p98"/>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4" name="Google Shape;764;p98"/>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5" name="Google Shape;765;p98"/>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6" name="Google Shape;766;p98"/>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7" name="Google Shape;767;p98"/>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8" name="Google Shape;768;p98"/>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9" name="Google Shape;769;p98"/>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98"/>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1" name="Google Shape;771;p98"/>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72" name="Google Shape;772;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73" name="Google Shape;773;p98"/>
          <p:cNvGrpSpPr/>
          <p:nvPr/>
        </p:nvGrpSpPr>
        <p:grpSpPr>
          <a:xfrm>
            <a:off x="389965" y="6092742"/>
            <a:ext cx="3144242" cy="374574"/>
            <a:chOff x="301128" y="6151084"/>
            <a:chExt cx="3144242" cy="374574"/>
          </a:xfrm>
        </p:grpSpPr>
        <p:pic>
          <p:nvPicPr>
            <p:cNvPr id="774" name="Google Shape;77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75" name="Google Shape;77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76" name="Google Shape;77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77" name="Google Shape;777;p98"/>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98"/>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98"/>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98"/>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81"/>
        <p:cNvGrpSpPr/>
        <p:nvPr/>
      </p:nvGrpSpPr>
      <p:grpSpPr>
        <a:xfrm>
          <a:off x="0" y="0"/>
          <a:ext cx="0" cy="0"/>
          <a:chOff x="0" y="0"/>
          <a:chExt cx="0" cy="0"/>
        </a:xfrm>
      </p:grpSpPr>
      <p:sp>
        <p:nvSpPr>
          <p:cNvPr id="782" name="Google Shape;782;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3" name="Google Shape;783;p99"/>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4" name="Google Shape;784;p99"/>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5" name="Google Shape;785;p99"/>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6" name="Google Shape;786;p99"/>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7" name="Google Shape;787;p99"/>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8" name="Google Shape;788;p99"/>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9" name="Google Shape;789;p99"/>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0" name="Google Shape;790;p99"/>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1" name="Google Shape;791;p99"/>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2" name="Google Shape;792;p99"/>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3" name="Google Shape;793;p99"/>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4" name="Google Shape;794;p99"/>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5" name="Google Shape;795;p99"/>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6" name="Google Shape;796;p99"/>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7" name="Google Shape;797;p99"/>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8" name="Google Shape;798;p99"/>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9" name="Google Shape;799;p99"/>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0" name="Google Shape;800;p99"/>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1" name="Google Shape;801;p99"/>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99"/>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99"/>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99"/>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p99"/>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99"/>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7" name="Google Shape;807;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808" name="Google Shape;808;p99"/>
          <p:cNvGrpSpPr/>
          <p:nvPr/>
        </p:nvGrpSpPr>
        <p:grpSpPr>
          <a:xfrm>
            <a:off x="389965" y="6092742"/>
            <a:ext cx="3144242" cy="374574"/>
            <a:chOff x="301128" y="6151084"/>
            <a:chExt cx="3144242" cy="374574"/>
          </a:xfrm>
        </p:grpSpPr>
        <p:pic>
          <p:nvPicPr>
            <p:cNvPr id="809" name="Google Shape;809;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10" name="Google Shape;810;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11" name="Google Shape;811;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812"/>
        <p:cNvGrpSpPr/>
        <p:nvPr/>
      </p:nvGrpSpPr>
      <p:grpSpPr>
        <a:xfrm>
          <a:off x="0" y="0"/>
          <a:ext cx="0" cy="0"/>
          <a:chOff x="0" y="0"/>
          <a:chExt cx="0" cy="0"/>
        </a:xfrm>
      </p:grpSpPr>
      <p:pic>
        <p:nvPicPr>
          <p:cNvPr id="813" name="Google Shape;813;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14" name="Google Shape;814;p100"/>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5" name="Google Shape;815;p100"/>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6" name="Google Shape;816;p100"/>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7" name="Google Shape;817;p100"/>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8" name="Google Shape;818;p100"/>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19" name="Google Shape;819;p100"/>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0" name="Google Shape;820;p100"/>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1" name="Google Shape;821;p100"/>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2" name="Google Shape;822;p100"/>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3" name="Google Shape;823;p100"/>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4" name="Google Shape;824;p100"/>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5" name="Google Shape;825;p100"/>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6" name="Google Shape;826;p100"/>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7" name="Google Shape;827;p100"/>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8" name="Google Shape;828;p100"/>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29" name="Google Shape;829;p100"/>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0" name="Google Shape;830;p100"/>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1" name="Google Shape;831;p100"/>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32" name="Google Shape;832;p100"/>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3" name="Google Shape;833;p100"/>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4" name="Google Shape;834;p100"/>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p100"/>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6" name="Google Shape;836;p100"/>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37" name="Google Shape;837;p100"/>
          <p:cNvGrpSpPr/>
          <p:nvPr/>
        </p:nvGrpSpPr>
        <p:grpSpPr>
          <a:xfrm>
            <a:off x="389965" y="6092742"/>
            <a:ext cx="3144242" cy="374574"/>
            <a:chOff x="301128" y="6151084"/>
            <a:chExt cx="3144242" cy="374574"/>
          </a:xfrm>
        </p:grpSpPr>
        <p:pic>
          <p:nvPicPr>
            <p:cNvPr id="838" name="Google Shape;838;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39" name="Google Shape;839;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40" name="Google Shape;840;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41"/>
        <p:cNvGrpSpPr/>
        <p:nvPr/>
      </p:nvGrpSpPr>
      <p:grpSpPr>
        <a:xfrm>
          <a:off x="0" y="0"/>
          <a:ext cx="0" cy="0"/>
          <a:chOff x="0" y="0"/>
          <a:chExt cx="0" cy="0"/>
        </a:xfrm>
      </p:grpSpPr>
      <p:sp>
        <p:nvSpPr>
          <p:cNvPr id="842" name="Google Shape;842;p101"/>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101"/>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44" name="Google Shape;844;p101"/>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45" name="Google Shape;845;p101"/>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6" name="Google Shape;846;p101"/>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47" name="Google Shape;847;p101"/>
          <p:cNvGrpSpPr/>
          <p:nvPr/>
        </p:nvGrpSpPr>
        <p:grpSpPr>
          <a:xfrm>
            <a:off x="3334007" y="6278877"/>
            <a:ext cx="8395542" cy="332623"/>
            <a:chOff x="7632699" y="6308250"/>
            <a:chExt cx="4040789" cy="572290"/>
          </a:xfrm>
        </p:grpSpPr>
        <p:sp>
          <p:nvSpPr>
            <p:cNvPr id="848" name="Google Shape;848;p101"/>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en-GB"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49" name="Google Shape;849;p101"/>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50" name="Google Shape;850;p101"/>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3_4 point icon graph">
  <p:cSld name="3_4 point icon graph">
    <p:spTree>
      <p:nvGrpSpPr>
        <p:cNvPr id="1" name="Shape 851"/>
        <p:cNvGrpSpPr/>
        <p:nvPr/>
      </p:nvGrpSpPr>
      <p:grpSpPr>
        <a:xfrm>
          <a:off x="0" y="0"/>
          <a:ext cx="0" cy="0"/>
          <a:chOff x="0" y="0"/>
          <a:chExt cx="0" cy="0"/>
        </a:xfrm>
      </p:grpSpPr>
      <p:pic>
        <p:nvPicPr>
          <p:cNvPr id="852" name="Google Shape;852;p10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853" name="Google Shape;853;p102"/>
          <p:cNvSpPr/>
          <p:nvPr/>
        </p:nvSpPr>
        <p:spPr>
          <a:xfrm>
            <a:off x="5964363" y="3164070"/>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4" name="Google Shape;854;p102"/>
          <p:cNvSpPr/>
          <p:nvPr/>
        </p:nvSpPr>
        <p:spPr>
          <a:xfrm>
            <a:off x="6030045" y="3229753"/>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5" name="Google Shape;855;p102"/>
          <p:cNvSpPr/>
          <p:nvPr/>
        </p:nvSpPr>
        <p:spPr>
          <a:xfrm>
            <a:off x="5441958" y="1535752"/>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56" name="Google Shape;856;p102"/>
          <p:cNvSpPr txBox="1"/>
          <p:nvPr/>
        </p:nvSpPr>
        <p:spPr>
          <a:xfrm>
            <a:off x="10092535" y="2058144"/>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2"/>
                </a:solidFill>
                <a:latin typeface="Montserrat"/>
                <a:ea typeface="Montserrat"/>
                <a:cs typeface="Montserrat"/>
                <a:sym typeface="Montserrat"/>
              </a:rPr>
              <a:t>Your Title</a:t>
            </a:r>
            <a:endParaRPr/>
          </a:p>
        </p:txBody>
      </p:sp>
      <p:sp>
        <p:nvSpPr>
          <p:cNvPr id="857" name="Google Shape;857;p102"/>
          <p:cNvSpPr txBox="1">
            <a:spLocks noGrp="1"/>
          </p:cNvSpPr>
          <p:nvPr>
            <p:ph type="body" idx="1"/>
          </p:nvPr>
        </p:nvSpPr>
        <p:spPr>
          <a:xfrm>
            <a:off x="6925289" y="1063485"/>
            <a:ext cx="4464953" cy="482396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8" name="Google Shape;858;p102"/>
          <p:cNvSpPr/>
          <p:nvPr/>
        </p:nvSpPr>
        <p:spPr>
          <a:xfrm>
            <a:off x="-1" y="3225283"/>
            <a:ext cx="5851199" cy="234620"/>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59" name="Google Shape;859;p102"/>
          <p:cNvGrpSpPr/>
          <p:nvPr/>
        </p:nvGrpSpPr>
        <p:grpSpPr>
          <a:xfrm>
            <a:off x="389965" y="6092742"/>
            <a:ext cx="3144242" cy="374574"/>
            <a:chOff x="301128" y="6151084"/>
            <a:chExt cx="3144242" cy="374574"/>
          </a:xfrm>
        </p:grpSpPr>
        <p:pic>
          <p:nvPicPr>
            <p:cNvPr id="860" name="Google Shape;860;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61" name="Google Shape;861;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62" name="Google Shape;862;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1"/>
          <p:cNvGrpSpPr/>
          <p:nvPr/>
        </p:nvGrpSpPr>
        <p:grpSpPr>
          <a:xfrm>
            <a:off x="389965" y="6092742"/>
            <a:ext cx="3144242" cy="374574"/>
            <a:chOff x="301128" y="6151084"/>
            <a:chExt cx="3144242" cy="374574"/>
          </a:xfrm>
        </p:grpSpPr>
        <p:pic>
          <p:nvPicPr>
            <p:cNvPr id="64" name="Google Shape;64;p5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5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5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7" name="Google Shape;67;p5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68" name="Google Shape;68;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70"/>
        <p:cNvGrpSpPr/>
        <p:nvPr/>
      </p:nvGrpSpPr>
      <p:grpSpPr>
        <a:xfrm>
          <a:off x="0" y="0"/>
          <a:ext cx="0" cy="0"/>
          <a:chOff x="0" y="0"/>
          <a:chExt cx="0" cy="0"/>
        </a:xfrm>
      </p:grpSpPr>
      <p:sp>
        <p:nvSpPr>
          <p:cNvPr id="71" name="Google Shape;71;p5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5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2"/>
          <p:cNvGrpSpPr/>
          <p:nvPr/>
        </p:nvGrpSpPr>
        <p:grpSpPr>
          <a:xfrm>
            <a:off x="389965" y="6092742"/>
            <a:ext cx="3144242" cy="374574"/>
            <a:chOff x="301128" y="6151084"/>
            <a:chExt cx="3144242" cy="374574"/>
          </a:xfrm>
        </p:grpSpPr>
        <p:pic>
          <p:nvPicPr>
            <p:cNvPr id="74" name="Google Shape;74;p5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5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5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5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8" name="Google Shape;78;p5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9"/>
        <p:cNvGrpSpPr/>
        <p:nvPr/>
      </p:nvGrpSpPr>
      <p:grpSpPr>
        <a:xfrm>
          <a:off x="0" y="0"/>
          <a:ext cx="0" cy="0"/>
          <a:chOff x="0" y="0"/>
          <a:chExt cx="0" cy="0"/>
        </a:xfrm>
      </p:grpSpPr>
      <p:sp>
        <p:nvSpPr>
          <p:cNvPr id="80" name="Google Shape;80;p53"/>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1" name="Google Shape;81;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2" name="Google Shape;82;p53"/>
          <p:cNvGrpSpPr/>
          <p:nvPr/>
        </p:nvGrpSpPr>
        <p:grpSpPr>
          <a:xfrm>
            <a:off x="8448790" y="6057987"/>
            <a:ext cx="3144242" cy="374574"/>
            <a:chOff x="301128" y="6151084"/>
            <a:chExt cx="3144242" cy="374574"/>
          </a:xfrm>
        </p:grpSpPr>
        <p:pic>
          <p:nvPicPr>
            <p:cNvPr id="83" name="Google Shape;83;p5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4" name="Google Shape;84;p5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5" name="Google Shape;85;p5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6" name="Google Shape;86;p5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7"/>
        <p:cNvGrpSpPr/>
        <p:nvPr/>
      </p:nvGrpSpPr>
      <p:grpSpPr>
        <a:xfrm>
          <a:off x="0" y="0"/>
          <a:ext cx="0" cy="0"/>
          <a:chOff x="0" y="0"/>
          <a:chExt cx="0" cy="0"/>
        </a:xfrm>
      </p:grpSpPr>
      <p:pic>
        <p:nvPicPr>
          <p:cNvPr id="88" name="Google Shape;88;p54"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89" name="Google Shape;89;p54"/>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0" name="Google Shape;90;p54"/>
          <p:cNvSpPr>
            <a:spLocks noGrp="1"/>
          </p:cNvSpPr>
          <p:nvPr>
            <p:ph type="pic" idx="2"/>
          </p:nvPr>
        </p:nvSpPr>
        <p:spPr>
          <a:xfrm>
            <a:off x="6852062" y="228600"/>
            <a:ext cx="5105121" cy="6362700"/>
          </a:xfrm>
          <a:prstGeom prst="rect">
            <a:avLst/>
          </a:prstGeom>
          <a:solidFill>
            <a:schemeClr val="lt1"/>
          </a:solidFill>
          <a:ln>
            <a:noFill/>
          </a:ln>
        </p:spPr>
      </p:sp>
      <p:sp>
        <p:nvSpPr>
          <p:cNvPr id="91" name="Google Shape;91;p5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5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3" name="Google Shape;93;p54"/>
          <p:cNvGrpSpPr/>
          <p:nvPr/>
        </p:nvGrpSpPr>
        <p:grpSpPr>
          <a:xfrm rot="-5400000">
            <a:off x="-1025447" y="4518095"/>
            <a:ext cx="3445636" cy="410479"/>
            <a:chOff x="301128" y="6151084"/>
            <a:chExt cx="3144242" cy="374574"/>
          </a:xfrm>
        </p:grpSpPr>
        <p:pic>
          <p:nvPicPr>
            <p:cNvPr id="94" name="Google Shape;94;p5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5" name="Google Shape;95;p5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6" name="Google Shape;96;p5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en-GB"/>
              <a:t>Introduction</a:t>
            </a:r>
            <a:endParaRPr/>
          </a:p>
        </p:txBody>
      </p:sp>
      <p:sp>
        <p:nvSpPr>
          <p:cNvPr id="868" name="Google Shape;868;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Module 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sz="1800"/>
              <a:t>Warning signals must be recognized and new challenges must be mastered again and again in all phases of the crisis. This requires a high degree of changeability and attention.</a:t>
            </a:r>
            <a:endParaRPr/>
          </a:p>
          <a:p>
            <a:pPr marL="0" lvl="0" indent="0" algn="l" rtl="0">
              <a:lnSpc>
                <a:spcPct val="100000"/>
              </a:lnSpc>
              <a:spcBef>
                <a:spcPts val="600"/>
              </a:spcBef>
              <a:spcAft>
                <a:spcPts val="0"/>
              </a:spcAft>
              <a:buClr>
                <a:srgbClr val="595A59"/>
              </a:buClr>
              <a:buSzPts val="1800"/>
              <a:buNone/>
            </a:pPr>
            <a:endParaRPr/>
          </a:p>
        </p:txBody>
      </p:sp>
      <p:sp>
        <p:nvSpPr>
          <p:cNvPr id="1063" name="Google Shape;1063;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The process of recognition</a:t>
            </a:r>
            <a:endParaRPr/>
          </a:p>
          <a:p>
            <a:pPr marL="0" lvl="0" indent="0" algn="l" rtl="0">
              <a:lnSpc>
                <a:spcPct val="90000"/>
              </a:lnSpc>
              <a:spcBef>
                <a:spcPts val="1000"/>
              </a:spcBef>
              <a:spcAft>
                <a:spcPts val="0"/>
              </a:spcAft>
              <a:buClr>
                <a:srgbClr val="79527B"/>
              </a:buClr>
              <a:buSzPts val="1800"/>
              <a:buNone/>
            </a:pPr>
            <a:endParaRPr sz="1800">
              <a:latin typeface="Calibri"/>
              <a:ea typeface="Calibri"/>
              <a:cs typeface="Calibri"/>
              <a:sym typeface="Calibri"/>
            </a:endParaRPr>
          </a:p>
        </p:txBody>
      </p:sp>
      <p:grpSp>
        <p:nvGrpSpPr>
          <p:cNvPr id="1064" name="Google Shape;1064;p10"/>
          <p:cNvGrpSpPr/>
          <p:nvPr/>
        </p:nvGrpSpPr>
        <p:grpSpPr>
          <a:xfrm>
            <a:off x="4097420" y="3345984"/>
            <a:ext cx="1415796" cy="1577513"/>
            <a:chOff x="0" y="0"/>
            <a:chExt cx="1905957" cy="2123662"/>
          </a:xfrm>
        </p:grpSpPr>
        <p:sp>
          <p:nvSpPr>
            <p:cNvPr id="1065" name="Google Shape;1065;p10"/>
            <p:cNvSpPr/>
            <p:nvPr/>
          </p:nvSpPr>
          <p:spPr>
            <a:xfrm>
              <a:off x="328241" y="0"/>
              <a:ext cx="1577716" cy="1779686"/>
            </a:xfrm>
            <a:custGeom>
              <a:avLst/>
              <a:gdLst/>
              <a:ahLst/>
              <a:cxnLst/>
              <a:rect l="l" t="t" r="r" b="b"/>
              <a:pathLst>
                <a:path w="21600" h="21600" extrusionOk="0">
                  <a:moveTo>
                    <a:pt x="21600" y="12822"/>
                  </a:moveTo>
                  <a:lnTo>
                    <a:pt x="21600" y="12821"/>
                  </a:lnTo>
                  <a:cubicBezTo>
                    <a:pt x="19269" y="11104"/>
                    <a:pt x="17179" y="9389"/>
                    <a:pt x="15381" y="7465"/>
                  </a:cubicBezTo>
                  <a:cubicBezTo>
                    <a:pt x="13583" y="5541"/>
                    <a:pt x="12078" y="3408"/>
                    <a:pt x="10919" y="854"/>
                  </a:cubicBezTo>
                  <a:lnTo>
                    <a:pt x="10528" y="0"/>
                  </a:lnTo>
                  <a:lnTo>
                    <a:pt x="0" y="3691"/>
                  </a:lnTo>
                  <a:cubicBezTo>
                    <a:pt x="892" y="7209"/>
                    <a:pt x="2613" y="10536"/>
                    <a:pt x="5035" y="13559"/>
                  </a:cubicBezTo>
                  <a:cubicBezTo>
                    <a:pt x="7457" y="16582"/>
                    <a:pt x="10580" y="19300"/>
                    <a:pt x="14274" y="21600"/>
                  </a:cubicBezTo>
                  <a:lnTo>
                    <a:pt x="14274" y="21600"/>
                  </a:lnTo>
                  <a:lnTo>
                    <a:pt x="21600" y="12822"/>
                  </a:lnTo>
                  <a:close/>
                </a:path>
              </a:pathLst>
            </a:custGeom>
            <a:solidFill>
              <a:srgbClr val="916395"/>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66" name="Google Shape;1066;p10"/>
            <p:cNvSpPr/>
            <p:nvPr/>
          </p:nvSpPr>
          <p:spPr>
            <a:xfrm>
              <a:off x="0" y="306927"/>
              <a:ext cx="1375861" cy="1816735"/>
            </a:xfrm>
            <a:custGeom>
              <a:avLst/>
              <a:gdLst/>
              <a:ahLst/>
              <a:cxnLst/>
              <a:rect l="l" t="t" r="r" b="b"/>
              <a:pathLst>
                <a:path w="21600" h="21600" extrusionOk="0">
                  <a:moveTo>
                    <a:pt x="5232" y="0"/>
                  </a:moveTo>
                  <a:lnTo>
                    <a:pt x="0" y="3163"/>
                  </a:lnTo>
                  <a:cubicBezTo>
                    <a:pt x="941" y="6673"/>
                    <a:pt x="3115" y="10106"/>
                    <a:pt x="6134" y="13250"/>
                  </a:cubicBezTo>
                  <a:cubicBezTo>
                    <a:pt x="9153" y="16393"/>
                    <a:pt x="13018" y="19248"/>
                    <a:pt x="17342" y="21600"/>
                  </a:cubicBezTo>
                  <a:lnTo>
                    <a:pt x="21600" y="17544"/>
                  </a:lnTo>
                  <a:cubicBezTo>
                    <a:pt x="17364" y="15291"/>
                    <a:pt x="13783" y="12628"/>
                    <a:pt x="11006" y="9667"/>
                  </a:cubicBezTo>
                  <a:cubicBezTo>
                    <a:pt x="8228" y="6705"/>
                    <a:pt x="6254" y="3446"/>
                    <a:pt x="5232" y="0"/>
                  </a:cubicBezTo>
                  <a:close/>
                </a:path>
              </a:pathLst>
            </a:custGeom>
            <a:solidFill>
              <a:srgbClr val="79527B"/>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67" name="Google Shape;1067;p10"/>
          <p:cNvGrpSpPr/>
          <p:nvPr/>
        </p:nvGrpSpPr>
        <p:grpSpPr>
          <a:xfrm>
            <a:off x="8023976" y="2548005"/>
            <a:ext cx="1733782" cy="2063284"/>
            <a:chOff x="0" y="0"/>
            <a:chExt cx="2334032" cy="2777611"/>
          </a:xfrm>
        </p:grpSpPr>
        <p:sp>
          <p:nvSpPr>
            <p:cNvPr id="1068" name="Google Shape;1068;p10"/>
            <p:cNvSpPr/>
            <p:nvPr/>
          </p:nvSpPr>
          <p:spPr>
            <a:xfrm>
              <a:off x="848419" y="4076"/>
              <a:ext cx="1485613" cy="2773535"/>
            </a:xfrm>
            <a:custGeom>
              <a:avLst/>
              <a:gdLst/>
              <a:ahLst/>
              <a:cxnLst/>
              <a:rect l="l" t="t" r="r" b="b"/>
              <a:pathLst>
                <a:path w="21600" h="21600" extrusionOk="0">
                  <a:moveTo>
                    <a:pt x="18632" y="0"/>
                  </a:moveTo>
                  <a:cubicBezTo>
                    <a:pt x="18632" y="0"/>
                    <a:pt x="18291" y="2003"/>
                    <a:pt x="17742" y="5289"/>
                  </a:cubicBezTo>
                  <a:cubicBezTo>
                    <a:pt x="17193" y="8575"/>
                    <a:pt x="16436" y="13144"/>
                    <a:pt x="15603" y="18276"/>
                  </a:cubicBezTo>
                  <a:cubicBezTo>
                    <a:pt x="15560" y="18266"/>
                    <a:pt x="13695" y="17825"/>
                    <a:pt x="11816" y="17405"/>
                  </a:cubicBezTo>
                  <a:cubicBezTo>
                    <a:pt x="9906" y="16979"/>
                    <a:pt x="7982" y="16574"/>
                    <a:pt x="7964" y="16570"/>
                  </a:cubicBezTo>
                  <a:lnTo>
                    <a:pt x="6121" y="16135"/>
                  </a:lnTo>
                  <a:cubicBezTo>
                    <a:pt x="5317" y="16844"/>
                    <a:pt x="4405" y="17526"/>
                    <a:pt x="3388" y="18179"/>
                  </a:cubicBezTo>
                  <a:cubicBezTo>
                    <a:pt x="2362" y="18838"/>
                    <a:pt x="1231" y="19467"/>
                    <a:pt x="0" y="20065"/>
                  </a:cubicBezTo>
                  <a:lnTo>
                    <a:pt x="4199" y="21600"/>
                  </a:lnTo>
                  <a:cubicBezTo>
                    <a:pt x="5910" y="20696"/>
                    <a:pt x="7247" y="19860"/>
                    <a:pt x="8255" y="19164"/>
                  </a:cubicBezTo>
                  <a:cubicBezTo>
                    <a:pt x="9263" y="18468"/>
                    <a:pt x="9941" y="17911"/>
                    <a:pt x="10335" y="17566"/>
                  </a:cubicBezTo>
                  <a:lnTo>
                    <a:pt x="19686" y="19629"/>
                  </a:lnTo>
                  <a:lnTo>
                    <a:pt x="19702" y="19633"/>
                  </a:lnTo>
                  <a:lnTo>
                    <a:pt x="19702" y="19629"/>
                  </a:lnTo>
                  <a:lnTo>
                    <a:pt x="21600" y="1120"/>
                  </a:lnTo>
                  <a:lnTo>
                    <a:pt x="18632" y="0"/>
                  </a:lnTo>
                  <a:close/>
                </a:path>
              </a:pathLst>
            </a:custGeom>
            <a:solidFill>
              <a:srgbClr val="EE5626"/>
            </a:solidFill>
            <a:ln w="12700" cap="flat" cmpd="sng">
              <a:solidFill>
                <a:srgbClr val="F27954"/>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69" name="Google Shape;1069;p10"/>
            <p:cNvSpPr/>
            <p:nvPr/>
          </p:nvSpPr>
          <p:spPr>
            <a:xfrm>
              <a:off x="0" y="0"/>
              <a:ext cx="2131456" cy="2584803"/>
            </a:xfrm>
            <a:custGeom>
              <a:avLst/>
              <a:gdLst/>
              <a:ahLst/>
              <a:cxnLst/>
              <a:rect l="l" t="t" r="r" b="b"/>
              <a:pathLst>
                <a:path w="21600" h="21600" extrusionOk="0">
                  <a:moveTo>
                    <a:pt x="21600" y="0"/>
                  </a:moveTo>
                  <a:cubicBezTo>
                    <a:pt x="16503" y="3372"/>
                    <a:pt x="11103" y="6685"/>
                    <a:pt x="6977" y="9155"/>
                  </a:cubicBezTo>
                  <a:cubicBezTo>
                    <a:pt x="2851" y="11625"/>
                    <a:pt x="0" y="13252"/>
                    <a:pt x="0" y="13252"/>
                  </a:cubicBezTo>
                  <a:lnTo>
                    <a:pt x="3564" y="14397"/>
                  </a:lnTo>
                  <a:cubicBezTo>
                    <a:pt x="3078" y="14910"/>
                    <a:pt x="2566" y="15405"/>
                    <a:pt x="2031" y="15880"/>
                  </a:cubicBezTo>
                  <a:cubicBezTo>
                    <a:pt x="1495" y="16356"/>
                    <a:pt x="935" y="16811"/>
                    <a:pt x="352" y="17246"/>
                  </a:cubicBezTo>
                  <a:lnTo>
                    <a:pt x="8598" y="21600"/>
                  </a:lnTo>
                  <a:cubicBezTo>
                    <a:pt x="9435" y="20956"/>
                    <a:pt x="10209" y="20280"/>
                    <a:pt x="10914" y="19576"/>
                  </a:cubicBezTo>
                  <a:cubicBezTo>
                    <a:pt x="11619" y="18872"/>
                    <a:pt x="12256" y="18139"/>
                    <a:pt x="12818" y="17382"/>
                  </a:cubicBezTo>
                  <a:lnTo>
                    <a:pt x="19489" y="19610"/>
                  </a:lnTo>
                  <a:cubicBezTo>
                    <a:pt x="20069" y="14104"/>
                    <a:pt x="20597" y="9201"/>
                    <a:pt x="20980" y="5675"/>
                  </a:cubicBezTo>
                  <a:cubicBezTo>
                    <a:pt x="21362" y="2149"/>
                    <a:pt x="21600" y="0"/>
                    <a:pt x="21600" y="0"/>
                  </a:cubicBezTo>
                  <a:close/>
                </a:path>
              </a:pathLst>
            </a:custGeom>
            <a:solidFill>
              <a:srgbClr val="F27954"/>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0" name="Google Shape;1070;p10"/>
          <p:cNvGrpSpPr/>
          <p:nvPr/>
        </p:nvGrpSpPr>
        <p:grpSpPr>
          <a:xfrm>
            <a:off x="5034726" y="4238958"/>
            <a:ext cx="1347128" cy="1161728"/>
            <a:chOff x="0" y="0"/>
            <a:chExt cx="1813514" cy="1563927"/>
          </a:xfrm>
        </p:grpSpPr>
        <p:sp>
          <p:nvSpPr>
            <p:cNvPr id="1071" name="Google Shape;1071;p10"/>
            <p:cNvSpPr/>
            <p:nvPr/>
          </p:nvSpPr>
          <p:spPr>
            <a:xfrm>
              <a:off x="0" y="2198"/>
              <a:ext cx="819939" cy="1027088"/>
            </a:xfrm>
            <a:custGeom>
              <a:avLst/>
              <a:gdLst/>
              <a:ahLst/>
              <a:cxnLst/>
              <a:rect l="l" t="t" r="r" b="b"/>
              <a:pathLst>
                <a:path w="21600" h="21600" extrusionOk="0">
                  <a:moveTo>
                    <a:pt x="9050" y="14869"/>
                  </a:moveTo>
                  <a:lnTo>
                    <a:pt x="21600" y="0"/>
                  </a:lnTo>
                  <a:lnTo>
                    <a:pt x="17299" y="1941"/>
                  </a:lnTo>
                  <a:lnTo>
                    <a:pt x="0" y="21600"/>
                  </a:lnTo>
                  <a:lnTo>
                    <a:pt x="9047" y="14893"/>
                  </a:lnTo>
                  <a:lnTo>
                    <a:pt x="9050" y="14869"/>
                  </a:lnTo>
                  <a:close/>
                </a:path>
              </a:pathLst>
            </a:custGeom>
            <a:solidFill>
              <a:srgbClr val="A77FA9"/>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2" name="Google Shape;1072;p10"/>
            <p:cNvSpPr/>
            <p:nvPr/>
          </p:nvSpPr>
          <p:spPr>
            <a:xfrm>
              <a:off x="0" y="707637"/>
              <a:ext cx="1804795" cy="856290"/>
            </a:xfrm>
            <a:custGeom>
              <a:avLst/>
              <a:gdLst/>
              <a:ahLst/>
              <a:cxnLst/>
              <a:rect l="l" t="t" r="r" b="b"/>
              <a:pathLst>
                <a:path w="21600" h="21600" extrusionOk="0">
                  <a:moveTo>
                    <a:pt x="3957" y="0"/>
                  </a:moveTo>
                  <a:lnTo>
                    <a:pt x="0" y="7965"/>
                  </a:lnTo>
                  <a:cubicBezTo>
                    <a:pt x="2801" y="11506"/>
                    <a:pt x="5927" y="14488"/>
                    <a:pt x="9335" y="16798"/>
                  </a:cubicBezTo>
                  <a:cubicBezTo>
                    <a:pt x="12743" y="19108"/>
                    <a:pt x="16433" y="20746"/>
                    <a:pt x="20362" y="21600"/>
                  </a:cubicBezTo>
                  <a:lnTo>
                    <a:pt x="21600" y="12137"/>
                  </a:lnTo>
                  <a:cubicBezTo>
                    <a:pt x="18288" y="11316"/>
                    <a:pt x="15130" y="9835"/>
                    <a:pt x="12174" y="7783"/>
                  </a:cubicBezTo>
                  <a:cubicBezTo>
                    <a:pt x="9217" y="5730"/>
                    <a:pt x="6463" y="3107"/>
                    <a:pt x="3957" y="0"/>
                  </a:cubicBezTo>
                  <a:close/>
                </a:path>
              </a:pathLst>
            </a:custGeom>
            <a:solidFill>
              <a:srgbClr val="B696B8"/>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3" name="Google Shape;1073;p10"/>
            <p:cNvSpPr/>
            <p:nvPr/>
          </p:nvSpPr>
          <p:spPr>
            <a:xfrm>
              <a:off x="333603" y="0"/>
              <a:ext cx="1479911" cy="1194805"/>
            </a:xfrm>
            <a:custGeom>
              <a:avLst/>
              <a:gdLst/>
              <a:ahLst/>
              <a:cxnLst/>
              <a:rect l="l" t="t" r="r" b="b"/>
              <a:pathLst>
                <a:path w="21600" h="21600" extrusionOk="0">
                  <a:moveTo>
                    <a:pt x="7110" y="0"/>
                  </a:moveTo>
                  <a:lnTo>
                    <a:pt x="0" y="12824"/>
                  </a:lnTo>
                  <a:cubicBezTo>
                    <a:pt x="3091" y="15083"/>
                    <a:pt x="6484" y="16991"/>
                    <a:pt x="10127" y="18482"/>
                  </a:cubicBezTo>
                  <a:cubicBezTo>
                    <a:pt x="13673" y="19934"/>
                    <a:pt x="17459" y="20993"/>
                    <a:pt x="21436" y="21600"/>
                  </a:cubicBezTo>
                  <a:lnTo>
                    <a:pt x="21600" y="8005"/>
                  </a:lnTo>
                  <a:cubicBezTo>
                    <a:pt x="18998" y="7251"/>
                    <a:pt x="16451" y="6143"/>
                    <a:pt x="14010" y="4772"/>
                  </a:cubicBezTo>
                  <a:cubicBezTo>
                    <a:pt x="11588" y="3412"/>
                    <a:pt x="9270" y="1792"/>
                    <a:pt x="7110" y="0"/>
                  </a:cubicBezTo>
                  <a:close/>
                </a:path>
              </a:pathLst>
            </a:custGeom>
            <a:solidFill>
              <a:srgbClr val="CFB9D1"/>
            </a:solidFill>
            <a:ln>
              <a:noFill/>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4" name="Google Shape;1074;p10"/>
          <p:cNvGrpSpPr/>
          <p:nvPr/>
        </p:nvGrpSpPr>
        <p:grpSpPr>
          <a:xfrm>
            <a:off x="6440687" y="4523950"/>
            <a:ext cx="1172470" cy="898958"/>
            <a:chOff x="0" y="0"/>
            <a:chExt cx="1578389" cy="1210186"/>
          </a:xfrm>
        </p:grpSpPr>
        <p:sp>
          <p:nvSpPr>
            <p:cNvPr id="1075" name="Google Shape;1075;p10"/>
            <p:cNvSpPr/>
            <p:nvPr/>
          </p:nvSpPr>
          <p:spPr>
            <a:xfrm>
              <a:off x="0" y="85257"/>
              <a:ext cx="140225" cy="1120956"/>
            </a:xfrm>
            <a:custGeom>
              <a:avLst/>
              <a:gdLst/>
              <a:ahLst/>
              <a:cxnLst/>
              <a:rect l="l" t="t" r="r" b="b"/>
              <a:pathLst>
                <a:path w="21600" h="21600" extrusionOk="0">
                  <a:moveTo>
                    <a:pt x="13312" y="0"/>
                  </a:moveTo>
                  <a:lnTo>
                    <a:pt x="0" y="3782"/>
                  </a:lnTo>
                  <a:lnTo>
                    <a:pt x="599" y="21600"/>
                  </a:lnTo>
                  <a:lnTo>
                    <a:pt x="21600" y="14378"/>
                  </a:lnTo>
                  <a:lnTo>
                    <a:pt x="13312" y="0"/>
                  </a:lnTo>
                  <a:close/>
                </a:path>
              </a:pathLst>
            </a:custGeom>
            <a:solidFill>
              <a:srgbClr val="5499A2"/>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6" name="Google Shape;1076;p10"/>
            <p:cNvSpPr/>
            <p:nvPr/>
          </p:nvSpPr>
          <p:spPr>
            <a:xfrm>
              <a:off x="85257" y="0"/>
              <a:ext cx="1411513" cy="847631"/>
            </a:xfrm>
            <a:custGeom>
              <a:avLst/>
              <a:gdLst/>
              <a:ahLst/>
              <a:cxnLst/>
              <a:rect l="l" t="t" r="r" b="b"/>
              <a:pathLst>
                <a:path w="21600" h="21596" extrusionOk="0">
                  <a:moveTo>
                    <a:pt x="4816" y="2227"/>
                  </a:moveTo>
                  <a:cubicBezTo>
                    <a:pt x="2890" y="2289"/>
                    <a:pt x="1785" y="2439"/>
                    <a:pt x="0" y="2281"/>
                  </a:cubicBezTo>
                  <a:lnTo>
                    <a:pt x="823" y="21291"/>
                  </a:lnTo>
                  <a:cubicBezTo>
                    <a:pt x="2421" y="21489"/>
                    <a:pt x="3260" y="21600"/>
                    <a:pt x="4908" y="21596"/>
                  </a:cubicBezTo>
                  <a:cubicBezTo>
                    <a:pt x="10768" y="21583"/>
                    <a:pt x="16389" y="20263"/>
                    <a:pt x="21600" y="17861"/>
                  </a:cubicBezTo>
                  <a:lnTo>
                    <a:pt x="15056" y="0"/>
                  </a:lnTo>
                  <a:cubicBezTo>
                    <a:pt x="11785" y="1448"/>
                    <a:pt x="8354" y="2112"/>
                    <a:pt x="4816" y="2227"/>
                  </a:cubicBezTo>
                  <a:close/>
                </a:path>
              </a:pathLst>
            </a:custGeom>
            <a:solidFill>
              <a:srgbClr val="76C0B5"/>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77" name="Google Shape;1077;p10"/>
            <p:cNvSpPr/>
            <p:nvPr/>
          </p:nvSpPr>
          <p:spPr>
            <a:xfrm>
              <a:off x="0" y="699111"/>
              <a:ext cx="1578389" cy="511075"/>
            </a:xfrm>
            <a:custGeom>
              <a:avLst/>
              <a:gdLst/>
              <a:ahLst/>
              <a:cxnLst/>
              <a:rect l="l" t="t" r="r" b="b"/>
              <a:pathLst>
                <a:path w="21600" h="21565" extrusionOk="0">
                  <a:moveTo>
                    <a:pt x="5519" y="5827"/>
                  </a:moveTo>
                  <a:cubicBezTo>
                    <a:pt x="4007" y="5827"/>
                    <a:pt x="3330" y="5656"/>
                    <a:pt x="1866" y="5322"/>
                  </a:cubicBezTo>
                  <a:lnTo>
                    <a:pt x="1866" y="5322"/>
                  </a:lnTo>
                  <a:lnTo>
                    <a:pt x="0" y="21317"/>
                  </a:lnTo>
                  <a:cubicBezTo>
                    <a:pt x="1449" y="21521"/>
                    <a:pt x="2922" y="21600"/>
                    <a:pt x="4419" y="21551"/>
                  </a:cubicBezTo>
                  <a:cubicBezTo>
                    <a:pt x="10462" y="21355"/>
                    <a:pt x="16246" y="19029"/>
                    <a:pt x="21600" y="14921"/>
                  </a:cubicBezTo>
                  <a:lnTo>
                    <a:pt x="20446" y="0"/>
                  </a:lnTo>
                  <a:cubicBezTo>
                    <a:pt x="15794" y="3741"/>
                    <a:pt x="10731" y="5827"/>
                    <a:pt x="5519" y="5827"/>
                  </a:cubicBezTo>
                  <a:close/>
                </a:path>
              </a:pathLst>
            </a:custGeom>
            <a:solidFill>
              <a:srgbClr val="68A7B0"/>
            </a:solidFill>
            <a:ln w="12700" cap="flat" cmpd="sng">
              <a:solidFill>
                <a:srgbClr val="76C0B5"/>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grpSp>
        <p:nvGrpSpPr>
          <p:cNvPr id="1078" name="Google Shape;1078;p10"/>
          <p:cNvGrpSpPr/>
          <p:nvPr/>
        </p:nvGrpSpPr>
        <p:grpSpPr>
          <a:xfrm>
            <a:off x="7365329" y="4143962"/>
            <a:ext cx="1394113" cy="1126387"/>
            <a:chOff x="0" y="0"/>
            <a:chExt cx="1876767" cy="1516352"/>
          </a:xfrm>
        </p:grpSpPr>
        <p:sp>
          <p:nvSpPr>
            <p:cNvPr id="1079" name="Google Shape;1079;p10"/>
            <p:cNvSpPr/>
            <p:nvPr/>
          </p:nvSpPr>
          <p:spPr>
            <a:xfrm>
              <a:off x="0" y="460390"/>
              <a:ext cx="546547" cy="1055962"/>
            </a:xfrm>
            <a:custGeom>
              <a:avLst/>
              <a:gdLst/>
              <a:ahLst/>
              <a:cxnLst/>
              <a:rect l="l" t="t" r="r" b="b"/>
              <a:pathLst>
                <a:path w="21600" h="21600" extrusionOk="0">
                  <a:moveTo>
                    <a:pt x="0" y="0"/>
                  </a:moveTo>
                  <a:lnTo>
                    <a:pt x="56" y="3354"/>
                  </a:lnTo>
                  <a:lnTo>
                    <a:pt x="21600" y="21600"/>
                  </a:lnTo>
                  <a:lnTo>
                    <a:pt x="18943" y="14232"/>
                  </a:lnTo>
                  <a:lnTo>
                    <a:pt x="0" y="0"/>
                  </a:lnTo>
                  <a:close/>
                </a:path>
              </a:pathLst>
            </a:custGeom>
            <a:solidFill>
              <a:srgbClr val="8DC9C0"/>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0" name="Google Shape;1080;p10"/>
            <p:cNvSpPr/>
            <p:nvPr/>
          </p:nvSpPr>
          <p:spPr>
            <a:xfrm>
              <a:off x="477442" y="549911"/>
              <a:ext cx="1399325" cy="961663"/>
            </a:xfrm>
            <a:custGeom>
              <a:avLst/>
              <a:gdLst/>
              <a:ahLst/>
              <a:cxnLst/>
              <a:rect l="l" t="t" r="r" b="b"/>
              <a:pathLst>
                <a:path w="21600" h="21600" extrusionOk="0">
                  <a:moveTo>
                    <a:pt x="0" y="13510"/>
                  </a:moveTo>
                  <a:lnTo>
                    <a:pt x="1038" y="21600"/>
                  </a:lnTo>
                  <a:cubicBezTo>
                    <a:pt x="5082" y="19797"/>
                    <a:pt x="8865" y="17326"/>
                    <a:pt x="12316" y="14451"/>
                  </a:cubicBezTo>
                  <a:cubicBezTo>
                    <a:pt x="15767" y="11576"/>
                    <a:pt x="18885" y="8296"/>
                    <a:pt x="21600" y="4876"/>
                  </a:cubicBezTo>
                  <a:lnTo>
                    <a:pt x="17554" y="0"/>
                  </a:lnTo>
                  <a:cubicBezTo>
                    <a:pt x="15049" y="2958"/>
                    <a:pt x="12415" y="5541"/>
                    <a:pt x="9535" y="7778"/>
                  </a:cubicBezTo>
                  <a:cubicBezTo>
                    <a:pt x="6643" y="10025"/>
                    <a:pt x="3503" y="11924"/>
                    <a:pt x="0" y="13510"/>
                  </a:cubicBezTo>
                  <a:close/>
                </a:path>
              </a:pathLst>
            </a:custGeom>
            <a:solidFill>
              <a:srgbClr val="A7D5CE"/>
            </a:solidFill>
            <a:ln w="12700" cap="flat" cmpd="sng">
              <a:solidFill>
                <a:srgbClr val="A7D5CE"/>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1" name="Google Shape;1081;p10"/>
            <p:cNvSpPr/>
            <p:nvPr/>
          </p:nvSpPr>
          <p:spPr>
            <a:xfrm>
              <a:off x="0" y="0"/>
              <a:ext cx="1616530" cy="1154991"/>
            </a:xfrm>
            <a:custGeom>
              <a:avLst/>
              <a:gdLst/>
              <a:ahLst/>
              <a:cxnLst/>
              <a:rect l="l" t="t" r="r" b="b"/>
              <a:pathLst>
                <a:path w="21600" h="21600" extrusionOk="0">
                  <a:moveTo>
                    <a:pt x="0" y="8588"/>
                  </a:moveTo>
                  <a:lnTo>
                    <a:pt x="6404" y="21600"/>
                  </a:lnTo>
                  <a:cubicBezTo>
                    <a:pt x="9435" y="20295"/>
                    <a:pt x="12153" y="18708"/>
                    <a:pt x="14655" y="16825"/>
                  </a:cubicBezTo>
                  <a:cubicBezTo>
                    <a:pt x="17156" y="14942"/>
                    <a:pt x="19440" y="12762"/>
                    <a:pt x="21600" y="10272"/>
                  </a:cubicBezTo>
                  <a:lnTo>
                    <a:pt x="11130" y="0"/>
                  </a:lnTo>
                  <a:cubicBezTo>
                    <a:pt x="9488" y="1876"/>
                    <a:pt x="7728" y="3548"/>
                    <a:pt x="5866" y="4988"/>
                  </a:cubicBezTo>
                  <a:cubicBezTo>
                    <a:pt x="4005" y="6428"/>
                    <a:pt x="2043" y="7637"/>
                    <a:pt x="0" y="8588"/>
                  </a:cubicBezTo>
                  <a:close/>
                </a:path>
              </a:pathLst>
            </a:custGeom>
            <a:solidFill>
              <a:srgbClr val="BBDFDA"/>
            </a:solidFill>
            <a:ln w="12700" cap="flat" cmpd="sng">
              <a:solidFill>
                <a:srgbClr val="BBDFDA"/>
              </a:solidFill>
              <a:prstDash val="solid"/>
              <a:miter lim="400000"/>
              <a:headEnd type="none" w="sm" len="sm"/>
              <a:tailEnd type="none" w="sm" len="sm"/>
            </a:ln>
          </p:spPr>
          <p:txBody>
            <a:bodyPr spcFirstLastPara="1" wrap="square" lIns="20075" tIns="20075" rIns="20075" bIns="200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grpSp>
      <p:sp>
        <p:nvSpPr>
          <p:cNvPr id="1082" name="Google Shape;1082;p10"/>
          <p:cNvSpPr/>
          <p:nvPr/>
        </p:nvSpPr>
        <p:spPr>
          <a:xfrm>
            <a:off x="7365330" y="3429000"/>
            <a:ext cx="501988" cy="1061487"/>
          </a:xfrm>
          <a:custGeom>
            <a:avLst/>
            <a:gdLst/>
            <a:ahLst/>
            <a:cxnLst/>
            <a:rect l="l" t="t" r="r" b="b"/>
            <a:pathLst>
              <a:path w="21600" h="21600" extrusionOk="0">
                <a:moveTo>
                  <a:pt x="21600" y="21600"/>
                </a:moveTo>
                <a:lnTo>
                  <a:pt x="0" y="17074"/>
                </a:lnTo>
                <a:lnTo>
                  <a:pt x="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3" name="Google Shape;1083;p10"/>
          <p:cNvSpPr/>
          <p:nvPr/>
        </p:nvSpPr>
        <p:spPr>
          <a:xfrm>
            <a:off x="5719024" y="2432350"/>
            <a:ext cx="220879" cy="2008774"/>
          </a:xfrm>
          <a:custGeom>
            <a:avLst/>
            <a:gdLst/>
            <a:ahLst/>
            <a:cxnLst/>
            <a:rect l="l" t="t" r="r" b="b"/>
            <a:pathLst>
              <a:path w="21600" h="21600" extrusionOk="0">
                <a:moveTo>
                  <a:pt x="0" y="21600"/>
                </a:moveTo>
                <a:lnTo>
                  <a:pt x="21600" y="19252"/>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4" name="Google Shape;1084;p10"/>
          <p:cNvSpPr/>
          <p:nvPr/>
        </p:nvSpPr>
        <p:spPr>
          <a:xfrm>
            <a:off x="7157690" y="5111673"/>
            <a:ext cx="760859" cy="368195"/>
          </a:xfrm>
          <a:custGeom>
            <a:avLst/>
            <a:gdLst/>
            <a:ahLst/>
            <a:cxnLst/>
            <a:rect l="l" t="t" r="r" b="b"/>
            <a:pathLst>
              <a:path w="21600" h="21600" extrusionOk="0">
                <a:moveTo>
                  <a:pt x="0" y="0"/>
                </a:moveTo>
                <a:lnTo>
                  <a:pt x="5644" y="21600"/>
                </a:lnTo>
                <a:lnTo>
                  <a:pt x="2160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5" name="Google Shape;1085;p10"/>
          <p:cNvSpPr/>
          <p:nvPr/>
        </p:nvSpPr>
        <p:spPr>
          <a:xfrm rot="5400000">
            <a:off x="9509771" y="3309973"/>
            <a:ext cx="293621" cy="542378"/>
          </a:xfrm>
          <a:custGeom>
            <a:avLst/>
            <a:gdLst/>
            <a:ahLst/>
            <a:cxnLst/>
            <a:rect l="l" t="t" r="r" b="b"/>
            <a:pathLst>
              <a:path w="21600" h="21600" extrusionOk="0">
                <a:moveTo>
                  <a:pt x="0" y="21600"/>
                </a:moveTo>
                <a:lnTo>
                  <a:pt x="21600" y="16806"/>
                </a:lnTo>
                <a:lnTo>
                  <a:pt x="21600" y="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6" name="Google Shape;1086;p10"/>
          <p:cNvSpPr/>
          <p:nvPr/>
        </p:nvSpPr>
        <p:spPr>
          <a:xfrm>
            <a:off x="4279722" y="4333848"/>
            <a:ext cx="270821" cy="1124779"/>
          </a:xfrm>
          <a:custGeom>
            <a:avLst/>
            <a:gdLst/>
            <a:ahLst/>
            <a:cxnLst/>
            <a:rect l="l" t="t" r="r" b="b"/>
            <a:pathLst>
              <a:path w="21600" h="21600" extrusionOk="0">
                <a:moveTo>
                  <a:pt x="21600" y="0"/>
                </a:moveTo>
                <a:lnTo>
                  <a:pt x="0" y="5201"/>
                </a:lnTo>
                <a:lnTo>
                  <a:pt x="0" y="21600"/>
                </a:lnTo>
              </a:path>
            </a:pathLst>
          </a:custGeom>
          <a:noFill/>
          <a:ln w="38100" cap="flat" cmpd="sng">
            <a:solidFill>
              <a:srgbClr val="D8D8D8"/>
            </a:solidFill>
            <a:prstDash val="solid"/>
            <a:miter lim="400000"/>
            <a:headEnd type="none" w="sm" len="sm"/>
            <a:tailEnd type="none" w="sm" len="sm"/>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1087" name="Google Shape;1087;p10"/>
          <p:cNvSpPr txBox="1"/>
          <p:nvPr/>
        </p:nvSpPr>
        <p:spPr>
          <a:xfrm>
            <a:off x="3663115" y="5427852"/>
            <a:ext cx="275126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rgbClr val="79527B"/>
                </a:solidFill>
                <a:latin typeface="Calibri"/>
                <a:ea typeface="Calibri"/>
                <a:cs typeface="Calibri"/>
                <a:sym typeface="Calibri"/>
              </a:rPr>
              <a:t>First Signs</a:t>
            </a:r>
            <a:endParaRPr/>
          </a:p>
          <a:p>
            <a:pPr marL="0" marR="0" lvl="0" indent="0" algn="l" rtl="0">
              <a:spcBef>
                <a:spcPts val="0"/>
              </a:spcBef>
              <a:spcAft>
                <a:spcPts val="0"/>
              </a:spcAft>
              <a:buNone/>
            </a:pPr>
            <a:r>
              <a:rPr lang="en-GB" sz="1400">
                <a:solidFill>
                  <a:srgbClr val="595A59"/>
                </a:solidFill>
                <a:latin typeface="Calibri"/>
                <a:ea typeface="Calibri"/>
                <a:cs typeface="Calibri"/>
                <a:sym typeface="Calibri"/>
              </a:rPr>
              <a:t>The first signs of crisis are neither realized nor perceived. </a:t>
            </a:r>
            <a:endParaRPr/>
          </a:p>
        </p:txBody>
      </p:sp>
      <p:sp>
        <p:nvSpPr>
          <p:cNvPr id="1088" name="Google Shape;1088;p10"/>
          <p:cNvSpPr txBox="1"/>
          <p:nvPr/>
        </p:nvSpPr>
        <p:spPr>
          <a:xfrm>
            <a:off x="3747170" y="1637401"/>
            <a:ext cx="2547708"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rgbClr val="916395"/>
                </a:solidFill>
                <a:latin typeface="Calibri"/>
                <a:ea typeface="Calibri"/>
                <a:cs typeface="Calibri"/>
                <a:sym typeface="Calibri"/>
              </a:rPr>
              <a:t>The Hope Principle</a:t>
            </a:r>
            <a:endParaRPr/>
          </a:p>
          <a:p>
            <a:pPr marL="0" marR="0" lvl="0" indent="0" algn="l" rtl="0">
              <a:spcBef>
                <a:spcPts val="0"/>
              </a:spcBef>
              <a:spcAft>
                <a:spcPts val="0"/>
              </a:spcAft>
              <a:buNone/>
            </a:pPr>
            <a:r>
              <a:rPr lang="en-GB" sz="1400">
                <a:solidFill>
                  <a:srgbClr val="595A59"/>
                </a:solidFill>
                <a:latin typeface="Calibri"/>
                <a:ea typeface="Calibri"/>
                <a:cs typeface="Calibri"/>
                <a:sym typeface="Calibri"/>
              </a:rPr>
              <a:t>The crisis is visible, but management focuses on hope rather than action.</a:t>
            </a:r>
            <a:endParaRPr/>
          </a:p>
        </p:txBody>
      </p:sp>
      <p:sp>
        <p:nvSpPr>
          <p:cNvPr id="1089" name="Google Shape;1089;p10"/>
          <p:cNvSpPr txBox="1"/>
          <p:nvPr/>
        </p:nvSpPr>
        <p:spPr>
          <a:xfrm>
            <a:off x="6338915" y="1637401"/>
            <a:ext cx="3030095"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dirty="0">
                <a:solidFill>
                  <a:srgbClr val="81D1C5"/>
                </a:solidFill>
                <a:latin typeface="Calibri"/>
                <a:ea typeface="Calibri"/>
                <a:cs typeface="Calibri"/>
                <a:sym typeface="Calibri"/>
              </a:rPr>
              <a:t>Signs of Relaxation</a:t>
            </a:r>
            <a:endParaRPr dirty="0"/>
          </a:p>
          <a:p>
            <a:pPr marL="0" marR="0" lvl="0" indent="0" algn="l" rtl="0">
              <a:spcBef>
                <a:spcPts val="0"/>
              </a:spcBef>
              <a:spcAft>
                <a:spcPts val="0"/>
              </a:spcAft>
              <a:buNone/>
            </a:pPr>
            <a:r>
              <a:rPr lang="en-GB" sz="1400" dirty="0">
                <a:solidFill>
                  <a:srgbClr val="595A59"/>
                </a:solidFill>
                <a:latin typeface="Calibri"/>
                <a:ea typeface="Calibri"/>
                <a:cs typeface="Calibri"/>
                <a:sym typeface="Calibri"/>
              </a:rPr>
              <a:t>If the measures implemented are successful, the first signs of easing are now beginning to appear. However, the restructuring must continue to be implemented consistently.</a:t>
            </a:r>
            <a:endParaRPr dirty="0"/>
          </a:p>
        </p:txBody>
      </p:sp>
      <p:sp>
        <p:nvSpPr>
          <p:cNvPr id="1090" name="Google Shape;1090;p10"/>
          <p:cNvSpPr txBox="1"/>
          <p:nvPr/>
        </p:nvSpPr>
        <p:spPr>
          <a:xfrm>
            <a:off x="7142883" y="5589621"/>
            <a:ext cx="4842288"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The crisis can no longer be denied. Measures are being implemented under great time pressure. This is the most critical phase.</a:t>
            </a:r>
            <a:endParaRPr/>
          </a:p>
        </p:txBody>
      </p:sp>
      <p:sp>
        <p:nvSpPr>
          <p:cNvPr id="1091" name="Google Shape;1091;p10"/>
          <p:cNvSpPr txBox="1"/>
          <p:nvPr/>
        </p:nvSpPr>
        <p:spPr>
          <a:xfrm>
            <a:off x="7863759" y="5288304"/>
            <a:ext cx="132074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rgbClr val="68A7B0"/>
                </a:solidFill>
                <a:latin typeface="Calibri"/>
                <a:ea typeface="Calibri"/>
                <a:cs typeface="Calibri"/>
                <a:sym typeface="Calibri"/>
              </a:rPr>
              <a:t>The Awakening</a:t>
            </a:r>
            <a:endParaRPr/>
          </a:p>
        </p:txBody>
      </p:sp>
      <p:sp>
        <p:nvSpPr>
          <p:cNvPr id="1092" name="Google Shape;1092;p10"/>
          <p:cNvSpPr txBox="1"/>
          <p:nvPr/>
        </p:nvSpPr>
        <p:spPr>
          <a:xfrm>
            <a:off x="9986005" y="2791728"/>
            <a:ext cx="2118127"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rgbClr val="F27954"/>
                </a:solidFill>
                <a:latin typeface="Calibri"/>
                <a:ea typeface="Calibri"/>
                <a:cs typeface="Calibri"/>
                <a:sym typeface="Calibri"/>
              </a:rPr>
              <a:t>Learning &amp; Resilience </a:t>
            </a:r>
            <a:endParaRPr/>
          </a:p>
          <a:p>
            <a:pPr marL="0" marR="0" lvl="0" indent="0" algn="l" rtl="0">
              <a:spcBef>
                <a:spcPts val="0"/>
              </a:spcBef>
              <a:spcAft>
                <a:spcPts val="0"/>
              </a:spcAft>
              <a:buNone/>
            </a:pPr>
            <a:r>
              <a:rPr lang="en-GB" sz="1400">
                <a:solidFill>
                  <a:srgbClr val="595A59"/>
                </a:solidFill>
                <a:latin typeface="Calibri"/>
                <a:ea typeface="Calibri"/>
                <a:cs typeface="Calibri"/>
                <a:sym typeface="Calibri"/>
              </a:rPr>
              <a:t>If the crisis is successfully overcome, the right conclusions must be drawn. If this is successful, it can lead to sustainable crisis resilience.</a:t>
            </a:r>
            <a:endParaRPr/>
          </a:p>
        </p:txBody>
      </p:sp>
      <p:sp>
        <p:nvSpPr>
          <p:cNvPr id="1093" name="Google Shape;109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sz="2000"/>
              <a:t>Successful crisis management depends to a large extent on the openness of the people involved.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dirty="0"/>
              <a:t>A crisis can continuously pass through all 4 phases shown. However, it does not necessarily have to start with the first phase, but can also begin with the 2nd/3rd/4th phase. With appropriate measures for early detection, the process can be ended in the first 3 crisis phases.</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en-GB" sz="1200" dirty="0" err="1">
                <a:solidFill>
                  <a:srgbClr val="595A59"/>
                </a:solidFill>
              </a:rPr>
              <a:t>Krystek</a:t>
            </a:r>
            <a:r>
              <a:rPr lang="en-GB" sz="1200" dirty="0">
                <a:solidFill>
                  <a:srgbClr val="595A59"/>
                </a:solidFill>
              </a:rPr>
              <a:t> (1987): </a:t>
            </a:r>
            <a:r>
              <a:rPr lang="en-GB" sz="1200" dirty="0" err="1">
                <a:solidFill>
                  <a:srgbClr val="595A59"/>
                </a:solidFill>
              </a:rPr>
              <a:t>Unternehmungskrisen</a:t>
            </a:r>
            <a:endParaRPr dirty="0"/>
          </a:p>
          <a:p>
            <a:pPr marL="0" lvl="0" indent="0" algn="l" rtl="0">
              <a:lnSpc>
                <a:spcPct val="100000"/>
              </a:lnSpc>
              <a:spcBef>
                <a:spcPts val="600"/>
              </a:spcBef>
              <a:spcAft>
                <a:spcPts val="0"/>
              </a:spcAft>
              <a:buClr>
                <a:srgbClr val="595A59"/>
              </a:buClr>
              <a:buSzPts val="1800"/>
              <a:buNone/>
            </a:pPr>
            <a:endParaRPr dirty="0"/>
          </a:p>
        </p:txBody>
      </p:sp>
      <p:sp>
        <p:nvSpPr>
          <p:cNvPr id="1099" name="Google Shape;1099;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dirty="0"/>
              <a:t>There are various models for depicting the course of a crisis. One possible approach is the 4-phase model.  Each phase is characterised by certain individual features.</a:t>
            </a:r>
            <a:endParaRPr dirty="0"/>
          </a:p>
        </p:txBody>
      </p:sp>
      <p:sp>
        <p:nvSpPr>
          <p:cNvPr id="1100" name="Google Shape;1100;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dirty="0"/>
              <a:t>Approach I: The 4 phases of crisis</a:t>
            </a:r>
            <a:endParaRPr dirty="0"/>
          </a:p>
        </p:txBody>
      </p:sp>
      <p:sp>
        <p:nvSpPr>
          <p:cNvPr id="1101" name="Google Shape;1101;p11"/>
          <p:cNvSpPr/>
          <p:nvPr/>
        </p:nvSpPr>
        <p:spPr>
          <a:xfrm>
            <a:off x="6654746" y="1371954"/>
            <a:ext cx="3142397"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2" name="Google Shape;1102;p11"/>
          <p:cNvSpPr/>
          <p:nvPr/>
        </p:nvSpPr>
        <p:spPr>
          <a:xfrm rot="5400000">
            <a:off x="5341163" y="1403484"/>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3" name="Google Shape;1103;p11"/>
          <p:cNvSpPr txBox="1"/>
          <p:nvPr/>
        </p:nvSpPr>
        <p:spPr>
          <a:xfrm>
            <a:off x="5315580" y="1523983"/>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1.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POTENTIAL CRISIS</a:t>
            </a:r>
            <a:endParaRPr dirty="0"/>
          </a:p>
        </p:txBody>
      </p:sp>
      <p:sp>
        <p:nvSpPr>
          <p:cNvPr id="1104" name="Google Shape;1104;p11"/>
          <p:cNvSpPr txBox="1"/>
          <p:nvPr/>
        </p:nvSpPr>
        <p:spPr>
          <a:xfrm>
            <a:off x="6910647" y="1498703"/>
            <a:ext cx="2690948" cy="738664"/>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Normal situation</a:t>
            </a:r>
            <a:endParaRPr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No perceptible signs of crisis</a:t>
            </a:r>
            <a:endParaRPr dirty="0">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Acting out potential crises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105" name="Google Shape;1105;p11"/>
          <p:cNvSpPr/>
          <p:nvPr/>
        </p:nvSpPr>
        <p:spPr>
          <a:xfrm>
            <a:off x="6654746" y="4209519"/>
            <a:ext cx="3142397"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6" name="Google Shape;1106;p11"/>
          <p:cNvSpPr txBox="1"/>
          <p:nvPr/>
        </p:nvSpPr>
        <p:spPr>
          <a:xfrm>
            <a:off x="6893026" y="4213350"/>
            <a:ext cx="2906400" cy="954300"/>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Outbreak of crisis</a:t>
            </a:r>
            <a:endParaRPr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Destructive effect</a:t>
            </a:r>
            <a:endParaRPr dirty="0">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Increased time pressure</a:t>
            </a:r>
            <a:endParaRPr dirty="0">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Need to make decisions </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&amp;</a:t>
            </a: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 act</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07" name="Google Shape;1107;p11"/>
          <p:cNvSpPr/>
          <p:nvPr/>
        </p:nvSpPr>
        <p:spPr>
          <a:xfrm>
            <a:off x="6652292" y="2792644"/>
            <a:ext cx="3142398"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08" name="Google Shape;1108;p11"/>
          <p:cNvSpPr txBox="1"/>
          <p:nvPr/>
        </p:nvSpPr>
        <p:spPr>
          <a:xfrm>
            <a:off x="6938932" y="2788829"/>
            <a:ext cx="3704400" cy="954300"/>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H</a:t>
            </a: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idden signs of crisis</a:t>
            </a:r>
            <a:endParaRPr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182562" marR="0" lvl="0" indent="-182562"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Effects of crisis cannot be</a:t>
            </a:r>
            <a:endParaRPr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rPr>
              <a:t>    </a:t>
            </a: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assessed</a:t>
            </a:r>
            <a:endParaRPr dirty="0">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Use of early detection tools</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1109" name="Google Shape;1109;p11"/>
          <p:cNvSpPr/>
          <p:nvPr/>
        </p:nvSpPr>
        <p:spPr>
          <a:xfrm>
            <a:off x="6671508" y="5647768"/>
            <a:ext cx="3125635"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0" name="Google Shape;1110;p11"/>
          <p:cNvSpPr txBox="1"/>
          <p:nvPr/>
        </p:nvSpPr>
        <p:spPr>
          <a:xfrm>
            <a:off x="6938932" y="5742414"/>
            <a:ext cx="2690948" cy="738664"/>
          </a:xfrm>
          <a:prstGeom prst="rect">
            <a:avLst/>
          </a:prstGeom>
          <a:noFill/>
          <a:ln>
            <a:noFill/>
          </a:ln>
        </p:spPr>
        <p:txBody>
          <a:bodyPr spcFirstLastPara="1" wrap="square" lIns="91425" tIns="45700" rIns="91425" bIns="45700" anchor="t" anchorCtr="0">
            <a:spAutoFit/>
          </a:bodyPr>
          <a:lstStyle/>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Huge destructive effect</a:t>
            </a:r>
            <a:endParaRPr dirty="0">
              <a:latin typeface="Calibri" panose="020F0502020204030204" pitchFamily="34" charset="0"/>
              <a:ea typeface="Calibri" panose="020F0502020204030204" pitchFamily="34" charset="0"/>
              <a:cs typeface="Calibri" panose="020F0502020204030204" pitchFamily="34" charset="0"/>
            </a:endParaRPr>
          </a:p>
          <a:p>
            <a:pPr marL="182563" marR="0" lvl="0" indent="-182563" algn="l" rtl="0">
              <a:spcBef>
                <a:spcPts val="0"/>
              </a:spcBef>
              <a:spcAft>
                <a:spcPts val="0"/>
              </a:spcAft>
              <a:buClr>
                <a:schemeClr val="lt1"/>
              </a:buClr>
              <a:buSzPts val="1400"/>
              <a:buFont typeface="Arial"/>
              <a:buChar char="•"/>
            </a:pPr>
            <a:r>
              <a:rPr lang="en-GB" b="0" i="0"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Continuation of company acutely endangered</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1" name="Google Shape;1111;p11"/>
          <p:cNvSpPr/>
          <p:nvPr/>
        </p:nvSpPr>
        <p:spPr>
          <a:xfrm rot="5400000">
            <a:off x="5554441" y="5484809"/>
            <a:ext cx="954107" cy="1280025"/>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2" name="Google Shape;1112;p11"/>
          <p:cNvSpPr/>
          <p:nvPr/>
        </p:nvSpPr>
        <p:spPr>
          <a:xfrm rot="5400000">
            <a:off x="5349545" y="4238974"/>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3" name="Google Shape;1113;p11"/>
          <p:cNvSpPr/>
          <p:nvPr/>
        </p:nvSpPr>
        <p:spPr>
          <a:xfrm rot="5400000">
            <a:off x="5341162" y="2830813"/>
            <a:ext cx="1347141" cy="1280025"/>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b="1">
              <a:solidFill>
                <a:schemeClr val="dk1"/>
              </a:solidFill>
              <a:latin typeface="Calibri"/>
              <a:ea typeface="Calibri"/>
              <a:cs typeface="Calibri"/>
              <a:sym typeface="Calibri"/>
            </a:endParaRPr>
          </a:p>
        </p:txBody>
      </p:sp>
      <p:sp>
        <p:nvSpPr>
          <p:cNvPr id="1114" name="Google Shape;1114;p11"/>
          <p:cNvSpPr txBox="1"/>
          <p:nvPr/>
        </p:nvSpPr>
        <p:spPr>
          <a:xfrm>
            <a:off x="5359657" y="4308608"/>
            <a:ext cx="1311851"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3.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ACUTE/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MANAGEABLE CRISIS</a:t>
            </a:r>
            <a:endParaRPr dirty="0"/>
          </a:p>
        </p:txBody>
      </p:sp>
      <p:sp>
        <p:nvSpPr>
          <p:cNvPr id="1115" name="Google Shape;1115;p11"/>
          <p:cNvSpPr txBox="1"/>
          <p:nvPr/>
        </p:nvSpPr>
        <p:spPr>
          <a:xfrm>
            <a:off x="5306901" y="5650426"/>
            <a:ext cx="144918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4.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ACUTE/ NOT</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MANAGEABLE CRISIS</a:t>
            </a:r>
            <a:endParaRPr dirty="0"/>
          </a:p>
        </p:txBody>
      </p:sp>
      <p:sp>
        <p:nvSpPr>
          <p:cNvPr id="1116" name="Google Shape;1116;p11"/>
          <p:cNvSpPr txBox="1"/>
          <p:nvPr/>
        </p:nvSpPr>
        <p:spPr>
          <a:xfrm>
            <a:off x="5306901" y="2945462"/>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dirty="0">
                <a:solidFill>
                  <a:schemeClr val="lt1"/>
                </a:solidFill>
                <a:latin typeface="Calibri"/>
                <a:ea typeface="Calibri"/>
                <a:cs typeface="Calibri"/>
                <a:sym typeface="Calibri"/>
              </a:rPr>
              <a:t>2. Phase:</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LATENT</a:t>
            </a:r>
            <a:endParaRPr dirty="0"/>
          </a:p>
          <a:p>
            <a:pPr marL="0" marR="0" lvl="0" indent="0" algn="ctr" rtl="0">
              <a:spcBef>
                <a:spcPts val="0"/>
              </a:spcBef>
              <a:spcAft>
                <a:spcPts val="0"/>
              </a:spcAft>
              <a:buNone/>
            </a:pPr>
            <a:r>
              <a:rPr lang="en-GB" cap="none" dirty="0">
                <a:solidFill>
                  <a:schemeClr val="lt1"/>
                </a:solidFill>
                <a:latin typeface="Calibri"/>
                <a:ea typeface="Calibri"/>
                <a:cs typeface="Calibri"/>
                <a:sym typeface="Calibri"/>
              </a:rPr>
              <a:t>CRISIS</a:t>
            </a:r>
            <a:endParaRPr dirty="0"/>
          </a:p>
        </p:txBody>
      </p:sp>
      <p:sp>
        <p:nvSpPr>
          <p:cNvPr id="1117" name="Google Shape;1117;p11"/>
          <p:cNvSpPr/>
          <p:nvPr/>
        </p:nvSpPr>
        <p:spPr>
          <a:xfrm>
            <a:off x="9797143" y="136967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18" name="Google Shape;1118;p11"/>
          <p:cNvSpPr txBox="1"/>
          <p:nvPr/>
        </p:nvSpPr>
        <p:spPr>
          <a:xfrm>
            <a:off x="9833535" y="1578425"/>
            <a:ext cx="143000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Development of strategies</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19" name="Google Shape;1119;p11"/>
          <p:cNvSpPr/>
          <p:nvPr/>
        </p:nvSpPr>
        <p:spPr>
          <a:xfrm>
            <a:off x="9794690" y="2792751"/>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0" name="Google Shape;1120;p11"/>
          <p:cNvSpPr txBox="1"/>
          <p:nvPr/>
        </p:nvSpPr>
        <p:spPr>
          <a:xfrm>
            <a:off x="9835993" y="2983268"/>
            <a:ext cx="143000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Measures for prevention</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121" name="Google Shape;1121;p11"/>
          <p:cNvSpPr/>
          <p:nvPr/>
        </p:nvSpPr>
        <p:spPr>
          <a:xfrm>
            <a:off x="9797143" y="4209727"/>
            <a:ext cx="1778400"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2" name="Google Shape;1122;p11"/>
          <p:cNvSpPr txBox="1"/>
          <p:nvPr/>
        </p:nvSpPr>
        <p:spPr>
          <a:xfrm>
            <a:off x="9951219" y="4424962"/>
            <a:ext cx="1430006" cy="523220"/>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1400"/>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Coping</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with a crisis</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23" name="Google Shape;1123;p11"/>
          <p:cNvSpPr/>
          <p:nvPr/>
        </p:nvSpPr>
        <p:spPr>
          <a:xfrm>
            <a:off x="9799325" y="5643530"/>
            <a:ext cx="1779002" cy="9540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1124" name="Google Shape;1124;p11"/>
          <p:cNvSpPr/>
          <p:nvPr/>
        </p:nvSpPr>
        <p:spPr>
          <a:xfrm>
            <a:off x="0" y="-215443"/>
            <a:ext cx="12192000" cy="430887"/>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b="0" i="0" u="none" strike="noStrike" cap="none">
              <a:solidFill>
                <a:schemeClr val="dk1"/>
              </a:solidFill>
              <a:latin typeface="Arial"/>
              <a:ea typeface="Arial"/>
              <a:cs typeface="Arial"/>
              <a:sym typeface="Arial"/>
            </a:endParaRPr>
          </a:p>
        </p:txBody>
      </p:sp>
      <p:sp>
        <p:nvSpPr>
          <p:cNvPr id="1128" name="Google Shape;1128;p11"/>
          <p:cNvSpPr txBox="1"/>
          <p:nvPr/>
        </p:nvSpPr>
        <p:spPr>
          <a:xfrm>
            <a:off x="9782259" y="5755489"/>
            <a:ext cx="1861388" cy="738623"/>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1400"/>
            </a:pPr>
            <a:r>
              <a:rPr lang="en-GB"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Systematic planning &amp; implementation of liquidation of company</a:t>
            </a:r>
            <a:endParaRPr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12"/>
          <p:cNvSpPr/>
          <p:nvPr/>
        </p:nvSpPr>
        <p:spPr>
          <a:xfrm>
            <a:off x="3370215" y="1573008"/>
            <a:ext cx="8316686"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5" name="Google Shape;1135;p12"/>
          <p:cNvSpPr txBox="1">
            <a:spLocks noGrp="1"/>
          </p:cNvSpPr>
          <p:nvPr>
            <p:ph type="body" idx="2"/>
          </p:nvPr>
        </p:nvSpPr>
        <p:spPr>
          <a:xfrm>
            <a:off x="389965" y="1637401"/>
            <a:ext cx="2771805"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In practice, the individual phases can be of varying length - and sometimes a phase is skipped. </a:t>
            </a:r>
            <a:endParaRPr/>
          </a:p>
          <a:p>
            <a:pPr marL="0" lvl="0" indent="0" algn="l" rtl="0">
              <a:lnSpc>
                <a:spcPct val="100000"/>
              </a:lnSpc>
              <a:spcBef>
                <a:spcPts val="600"/>
              </a:spcBef>
              <a:spcAft>
                <a:spcPts val="0"/>
              </a:spcAft>
              <a:buClr>
                <a:srgbClr val="595A59"/>
              </a:buClr>
              <a:buSzPts val="1800"/>
              <a:buNone/>
            </a:pPr>
            <a:r>
              <a:rPr lang="en-GB"/>
              <a:t>As a rule, the more advanced the crisis is, the more difficult and expensive it is to resolve.</a:t>
            </a:r>
            <a:endParaRPr/>
          </a:p>
          <a:p>
            <a:pPr marL="0" lvl="0" indent="0" algn="l" rtl="0">
              <a:lnSpc>
                <a:spcPct val="100000"/>
              </a:lnSpc>
              <a:spcBef>
                <a:spcPts val="600"/>
              </a:spcBef>
              <a:spcAft>
                <a:spcPts val="0"/>
              </a:spcAft>
              <a:buClr>
                <a:srgbClr val="595A59"/>
              </a:buClr>
              <a:buSzPts val="1800"/>
              <a:buNone/>
            </a:pPr>
            <a:endParaRPr/>
          </a:p>
          <a:p>
            <a:pPr marL="0" lvl="0" indent="0" algn="l" rtl="0">
              <a:lnSpc>
                <a:spcPct val="100000"/>
              </a:lnSpc>
              <a:spcBef>
                <a:spcPts val="600"/>
              </a:spcBef>
              <a:spcAft>
                <a:spcPts val="0"/>
              </a:spcAft>
              <a:buClr>
                <a:srgbClr val="595A59"/>
              </a:buClr>
              <a:buSzPts val="1800"/>
              <a:buNone/>
            </a:pPr>
            <a:endParaRPr/>
          </a:p>
        </p:txBody>
      </p:sp>
      <p:sp>
        <p:nvSpPr>
          <p:cNvPr id="1136" name="Google Shape;1136;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a:t>Corporate crises usually follow a very typical course.</a:t>
            </a:r>
            <a:endParaRPr/>
          </a:p>
        </p:txBody>
      </p:sp>
      <p:sp>
        <p:nvSpPr>
          <p:cNvPr id="1137" name="Google Shape;1137;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Approach II: The 6 phases of crisis</a:t>
            </a:r>
            <a:endParaRPr/>
          </a:p>
          <a:p>
            <a:pPr marL="0" lvl="0" indent="0" algn="l" rtl="0">
              <a:lnSpc>
                <a:spcPct val="90000"/>
              </a:lnSpc>
              <a:spcBef>
                <a:spcPts val="1000"/>
              </a:spcBef>
              <a:spcAft>
                <a:spcPts val="0"/>
              </a:spcAft>
              <a:buClr>
                <a:srgbClr val="79527B"/>
              </a:buClr>
              <a:buSzPts val="1800"/>
              <a:buNone/>
            </a:pPr>
            <a:endParaRPr/>
          </a:p>
        </p:txBody>
      </p:sp>
      <p:sp>
        <p:nvSpPr>
          <p:cNvPr id="1138" name="Google Shape;1138;p12"/>
          <p:cNvSpPr/>
          <p:nvPr/>
        </p:nvSpPr>
        <p:spPr>
          <a:xfrm>
            <a:off x="3290851" y="3062921"/>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39" name="Google Shape;1139;p12"/>
          <p:cNvSpPr/>
          <p:nvPr/>
        </p:nvSpPr>
        <p:spPr>
          <a:xfrm>
            <a:off x="4748330" y="3062921"/>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0" name="Google Shape;1140;p12"/>
          <p:cNvSpPr/>
          <p:nvPr/>
        </p:nvSpPr>
        <p:spPr>
          <a:xfrm>
            <a:off x="6205809" y="3062921"/>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1141" name="Google Shape;1141;p12"/>
          <p:cNvSpPr/>
          <p:nvPr/>
        </p:nvSpPr>
        <p:spPr>
          <a:xfrm>
            <a:off x="7663288" y="3062921"/>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2" name="Google Shape;1142;p12"/>
          <p:cNvSpPr/>
          <p:nvPr/>
        </p:nvSpPr>
        <p:spPr>
          <a:xfrm>
            <a:off x="9120767" y="3062921"/>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3" name="Google Shape;1143;p12"/>
          <p:cNvSpPr txBox="1"/>
          <p:nvPr/>
        </p:nvSpPr>
        <p:spPr>
          <a:xfrm>
            <a:off x="3508708" y="3062737"/>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Stakeholder</a:t>
            </a:r>
            <a:br>
              <a:rPr lang="en-GB" sz="1400" b="1">
                <a:solidFill>
                  <a:schemeClr val="lt1"/>
                </a:solidFill>
                <a:latin typeface="Calibri"/>
                <a:ea typeface="Calibri"/>
                <a:cs typeface="Calibri"/>
                <a:sym typeface="Calibri"/>
              </a:rPr>
            </a:br>
            <a:r>
              <a:rPr lang="en-GB" sz="1400" b="1">
                <a:solidFill>
                  <a:schemeClr val="lt1"/>
                </a:solidFill>
                <a:latin typeface="Calibri"/>
                <a:ea typeface="Calibri"/>
                <a:cs typeface="Calibri"/>
                <a:sym typeface="Calibri"/>
              </a:rPr>
              <a:t>Crisis</a:t>
            </a:r>
            <a:endParaRPr/>
          </a:p>
        </p:txBody>
      </p:sp>
      <p:sp>
        <p:nvSpPr>
          <p:cNvPr id="1144" name="Google Shape;1144;p12"/>
          <p:cNvSpPr txBox="1"/>
          <p:nvPr/>
        </p:nvSpPr>
        <p:spPr>
          <a:xfrm>
            <a:off x="4798055" y="3170459"/>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Strategy Crisis</a:t>
            </a:r>
            <a:endParaRPr/>
          </a:p>
        </p:txBody>
      </p:sp>
      <p:sp>
        <p:nvSpPr>
          <p:cNvPr id="1145" name="Google Shape;1145;p12"/>
          <p:cNvSpPr txBox="1"/>
          <p:nvPr/>
        </p:nvSpPr>
        <p:spPr>
          <a:xfrm>
            <a:off x="6381461" y="3062737"/>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Product / Sales Crisis</a:t>
            </a:r>
            <a:endParaRPr/>
          </a:p>
        </p:txBody>
      </p:sp>
      <p:sp>
        <p:nvSpPr>
          <p:cNvPr id="1146" name="Google Shape;1146;p12"/>
          <p:cNvSpPr txBox="1"/>
          <p:nvPr/>
        </p:nvSpPr>
        <p:spPr>
          <a:xfrm>
            <a:off x="7987276" y="3062725"/>
            <a:ext cx="8997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Earnings Crisis</a:t>
            </a:r>
            <a:endParaRPr/>
          </a:p>
        </p:txBody>
      </p:sp>
      <p:sp>
        <p:nvSpPr>
          <p:cNvPr id="1147" name="Google Shape;1147;p12"/>
          <p:cNvSpPr txBox="1"/>
          <p:nvPr/>
        </p:nvSpPr>
        <p:spPr>
          <a:xfrm>
            <a:off x="9441474" y="3062725"/>
            <a:ext cx="8997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Liquidity Crisis</a:t>
            </a:r>
            <a:endParaRPr/>
          </a:p>
        </p:txBody>
      </p:sp>
      <p:sp>
        <p:nvSpPr>
          <p:cNvPr id="1148" name="Google Shape;1148;p12"/>
          <p:cNvSpPr/>
          <p:nvPr/>
        </p:nvSpPr>
        <p:spPr>
          <a:xfrm>
            <a:off x="10578246" y="3064789"/>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49" name="Google Shape;1149;p12"/>
          <p:cNvSpPr txBox="1"/>
          <p:nvPr/>
        </p:nvSpPr>
        <p:spPr>
          <a:xfrm>
            <a:off x="10803008" y="3170459"/>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Insolvency</a:t>
            </a:r>
            <a:endParaRPr/>
          </a:p>
        </p:txBody>
      </p:sp>
      <p:sp>
        <p:nvSpPr>
          <p:cNvPr id="1150" name="Google Shape;1150;p12"/>
          <p:cNvSpPr/>
          <p:nvPr/>
        </p:nvSpPr>
        <p:spPr>
          <a:xfrm>
            <a:off x="3191085" y="3589218"/>
            <a:ext cx="1592081" cy="3539430"/>
          </a:xfrm>
          <a:prstGeom prst="rect">
            <a:avLst/>
          </a:prstGeom>
          <a:noFill/>
          <a:ln>
            <a:noFill/>
          </a:ln>
        </p:spPr>
        <p:txBody>
          <a:bodyPr spcFirstLastPara="1" wrap="square" lIns="91425" tIns="45700" rIns="91425" bIns="45700" anchor="t" anchorCtr="0">
            <a:spAutoFit/>
          </a:bodyPr>
          <a:lstStyle/>
          <a:p>
            <a:pPr marL="85725" marR="0" lvl="0" indent="-88900" algn="l" rtl="0">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Sustainable conflicts at </a:t>
            </a:r>
            <a:br>
              <a:rPr lang="en-GB" sz="1400">
                <a:solidFill>
                  <a:srgbClr val="595A59"/>
                </a:solidFill>
                <a:latin typeface="Calibri"/>
                <a:ea typeface="Calibri"/>
                <a:cs typeface="Calibri"/>
                <a:sym typeface="Calibri"/>
              </a:rPr>
            </a:br>
            <a:r>
              <a:rPr lang="en-GB" sz="1400">
                <a:solidFill>
                  <a:srgbClr val="595A59"/>
                </a:solidFill>
                <a:latin typeface="Calibri"/>
                <a:ea typeface="Calibri"/>
                <a:cs typeface="Calibri"/>
                <a:sym typeface="Calibri"/>
              </a:rPr>
              <a:t>stakeholder level:</a:t>
            </a:r>
            <a:br>
              <a:rPr lang="en-GB" sz="1400">
                <a:solidFill>
                  <a:srgbClr val="595A59"/>
                </a:solidFill>
                <a:latin typeface="Calibri"/>
                <a:ea typeface="Calibri"/>
                <a:cs typeface="Calibri"/>
                <a:sym typeface="Calibri"/>
              </a:rPr>
            </a:br>
            <a:r>
              <a:rPr lang="en-GB" sz="1400">
                <a:solidFill>
                  <a:srgbClr val="595A59"/>
                </a:solidFill>
                <a:latin typeface="Calibri"/>
                <a:ea typeface="Calibri"/>
                <a:cs typeface="Calibri"/>
                <a:sym typeface="Calibri"/>
              </a:rPr>
              <a:t>shareholders, employees, </a:t>
            </a:r>
            <a:br>
              <a:rPr lang="en-GB" sz="1400">
                <a:solidFill>
                  <a:srgbClr val="595A59"/>
                </a:solidFill>
                <a:latin typeface="Calibri"/>
                <a:ea typeface="Calibri"/>
                <a:cs typeface="Calibri"/>
                <a:sym typeface="Calibri"/>
              </a:rPr>
            </a:br>
            <a:r>
              <a:rPr lang="en-GB" sz="1400">
                <a:solidFill>
                  <a:srgbClr val="595A59"/>
                </a:solidFill>
                <a:latin typeface="Calibri"/>
                <a:ea typeface="Calibri"/>
                <a:cs typeface="Calibri"/>
                <a:sym typeface="Calibri"/>
              </a:rPr>
              <a:t>banks, etc.</a:t>
            </a:r>
            <a:endParaRPr/>
          </a:p>
          <a:p>
            <a:pPr marL="85725" marR="0" lvl="0" indent="-88900" algn="l" rtl="0">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Blockade of essential </a:t>
            </a:r>
            <a:r>
              <a:rPr lang="en-GB">
                <a:solidFill>
                  <a:srgbClr val="595A59"/>
                </a:solidFill>
                <a:latin typeface="Calibri"/>
                <a:ea typeface="Calibri"/>
                <a:cs typeface="Calibri"/>
                <a:sym typeface="Calibri"/>
              </a:rPr>
              <a:t>d</a:t>
            </a:r>
            <a:r>
              <a:rPr lang="en-GB" sz="1400">
                <a:solidFill>
                  <a:srgbClr val="595A59"/>
                </a:solidFill>
                <a:latin typeface="Calibri"/>
                <a:ea typeface="Calibri"/>
                <a:cs typeface="Calibri"/>
                <a:sym typeface="Calibri"/>
              </a:rPr>
              <a:t>ecisions</a:t>
            </a:r>
            <a:endParaRPr/>
          </a:p>
          <a:p>
            <a:pPr marL="85725" marR="0" lvl="0" indent="-88900" algn="l" rtl="0">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Acceptance of negative developments</a:t>
            </a:r>
            <a:endParaRPr/>
          </a:p>
          <a:p>
            <a:pPr marL="85725" marR="0" lvl="0" indent="0"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a:p>
            <a:pPr marL="85725" marR="0" lvl="0" indent="0"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a:p>
            <a:pPr marL="85725" marR="0" lvl="0" indent="0" algn="l" rtl="0">
              <a:lnSpc>
                <a:spcPct val="100000"/>
              </a:lnSpc>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151" name="Google Shape;1151;p12"/>
          <p:cNvSpPr/>
          <p:nvPr/>
        </p:nvSpPr>
        <p:spPr>
          <a:xfrm>
            <a:off x="4679233" y="3589218"/>
            <a:ext cx="1592081" cy="3323987"/>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No clear vision</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Inadequate customer orientation</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Products at maturity</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Missed technological developments / inadequate vertical integration</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Company is still making profits</a:t>
            </a:r>
            <a:endParaRPr/>
          </a:p>
          <a:p>
            <a:pPr marL="85725" marR="0" lvl="0" indent="0" algn="l" rtl="0">
              <a:lnSpc>
                <a:spcPct val="100000"/>
              </a:lnSpc>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152" name="Google Shape;1152;p12"/>
          <p:cNvSpPr/>
          <p:nvPr/>
        </p:nvSpPr>
        <p:spPr>
          <a:xfrm>
            <a:off x="6134045" y="3597325"/>
            <a:ext cx="1592081" cy="2462213"/>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Decline in sales</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Price and margin pressure</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Rising stocks and</a:t>
            </a:r>
            <a:endParaRPr/>
          </a:p>
          <a:p>
            <a:pPr marL="0" marR="0" lvl="0" indent="0" algn="l" rtl="0">
              <a:lnSpc>
                <a:spcPct val="100000"/>
              </a:lnSpc>
              <a:spcBef>
                <a:spcPts val="0"/>
              </a:spcBef>
              <a:spcAft>
                <a:spcPts val="0"/>
              </a:spcAft>
              <a:buNone/>
            </a:pPr>
            <a:r>
              <a:rPr lang="en-GB" sz="1400">
                <a:solidFill>
                  <a:srgbClr val="595A59"/>
                </a:solidFill>
                <a:latin typeface="Calibri"/>
                <a:ea typeface="Calibri"/>
                <a:cs typeface="Calibri"/>
                <a:sym typeface="Calibri"/>
              </a:rPr>
              <a:t>  </a:t>
            </a:r>
            <a:r>
              <a:rPr lang="en-GB">
                <a:solidFill>
                  <a:srgbClr val="595A59"/>
                </a:solidFill>
                <a:latin typeface="Calibri"/>
                <a:ea typeface="Calibri"/>
                <a:cs typeface="Calibri"/>
                <a:sym typeface="Calibri"/>
              </a:rPr>
              <a:t>c</a:t>
            </a:r>
            <a:r>
              <a:rPr lang="en-GB" sz="1400">
                <a:solidFill>
                  <a:srgbClr val="595A59"/>
                </a:solidFill>
                <a:latin typeface="Calibri"/>
                <a:ea typeface="Calibri"/>
                <a:cs typeface="Calibri"/>
                <a:sym typeface="Calibri"/>
              </a:rPr>
              <a:t>apital tied up</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Capacity underutilisation</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Earnings decline if no countermeasures implemented</a:t>
            </a:r>
            <a:endParaRPr/>
          </a:p>
        </p:txBody>
      </p:sp>
      <p:sp>
        <p:nvSpPr>
          <p:cNvPr id="1153" name="Google Shape;1153;p12"/>
          <p:cNvSpPr/>
          <p:nvPr/>
        </p:nvSpPr>
        <p:spPr>
          <a:xfrm>
            <a:off x="7663288" y="3597325"/>
            <a:ext cx="1463738" cy="2893100"/>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Decline in sales continues</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Company reacts with "cost-cutting</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Decline in profit / losses / decrease in equity</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Raising capital becomes more difficult (credit rating declines)</a:t>
            </a:r>
            <a:endParaRPr/>
          </a:p>
        </p:txBody>
      </p:sp>
      <p:sp>
        <p:nvSpPr>
          <p:cNvPr id="1154" name="Google Shape;1154;p12"/>
          <p:cNvSpPr/>
          <p:nvPr/>
        </p:nvSpPr>
        <p:spPr>
          <a:xfrm>
            <a:off x="9176101" y="664712"/>
            <a:ext cx="1463738" cy="2462213"/>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Utilized credit lines</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waiver of discounts</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Increase in liabilities due</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Payment delay / advance payment</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Supply bottlenecks</a:t>
            </a:r>
            <a:endParaRPr/>
          </a:p>
        </p:txBody>
      </p:sp>
      <p:sp>
        <p:nvSpPr>
          <p:cNvPr id="1155" name="Google Shape;1155;p12"/>
          <p:cNvSpPr/>
          <p:nvPr/>
        </p:nvSpPr>
        <p:spPr>
          <a:xfrm>
            <a:off x="10582419" y="1297832"/>
            <a:ext cx="1463738" cy="1815882"/>
          </a:xfrm>
          <a:prstGeom prst="rect">
            <a:avLst/>
          </a:prstGeom>
          <a:noFill/>
          <a:ln>
            <a:noFill/>
          </a:ln>
        </p:spPr>
        <p:txBody>
          <a:bodyPr spcFirstLastPara="1" wrap="square" lIns="91425" tIns="45700" rIns="91425" bIns="45700" anchor="t" anchorCtr="0">
            <a:spAutoFit/>
          </a:bodyPr>
          <a:lstStyle/>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Insolvency risk</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Impending insolvency</a:t>
            </a:r>
            <a:endParaRPr/>
          </a:p>
          <a:p>
            <a:pPr marL="85725" marR="0" lvl="0" indent="-88900" algn="l" rtl="0">
              <a:lnSpc>
                <a:spcPct val="100000"/>
              </a:lnSpc>
              <a:spcBef>
                <a:spcPts val="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Over-indebted</a:t>
            </a:r>
            <a:r>
              <a:rPr lang="en-GB">
                <a:solidFill>
                  <a:srgbClr val="595A59"/>
                </a:solidFill>
                <a:latin typeface="Calibri"/>
                <a:ea typeface="Calibri"/>
                <a:cs typeface="Calibri"/>
                <a:sym typeface="Calibri"/>
              </a:rPr>
              <a:t>- </a:t>
            </a:r>
            <a:r>
              <a:rPr lang="en-GB" sz="1400">
                <a:solidFill>
                  <a:srgbClr val="595A59"/>
                </a:solidFill>
                <a:latin typeface="Calibri"/>
                <a:ea typeface="Calibri"/>
                <a:cs typeface="Calibri"/>
                <a:sym typeface="Calibri"/>
              </a:rPr>
              <a:t>ness occurred</a:t>
            </a:r>
            <a:endParaRPr/>
          </a:p>
          <a:p>
            <a:pPr marL="85725" marR="0" lvl="0" indent="-88900" algn="l" rtl="0">
              <a:lnSpc>
                <a:spcPct val="100000"/>
              </a:lnSpc>
              <a:spcBef>
                <a:spcPts val="0"/>
              </a:spcBef>
              <a:spcAft>
                <a:spcPts val="0"/>
              </a:spcAft>
              <a:buClr>
                <a:srgbClr val="FF0000"/>
              </a:buClr>
              <a:buSzPts val="1400"/>
              <a:buFont typeface="Arial"/>
              <a:buChar char="•"/>
            </a:pPr>
            <a:r>
              <a:rPr lang="en-GB" sz="1400">
                <a:solidFill>
                  <a:srgbClr val="FF0000"/>
                </a:solidFill>
                <a:latin typeface="Calibri"/>
                <a:ea typeface="Calibri"/>
                <a:cs typeface="Calibri"/>
                <a:sym typeface="Calibri"/>
              </a:rPr>
              <a:t>Occurred insolvency</a:t>
            </a:r>
            <a:endParaRPr/>
          </a:p>
        </p:txBody>
      </p:sp>
      <p:sp>
        <p:nvSpPr>
          <p:cNvPr id="1156" name="Google Shape;1156;p12"/>
          <p:cNvSpPr txBox="1"/>
          <p:nvPr/>
        </p:nvSpPr>
        <p:spPr>
          <a:xfrm>
            <a:off x="3290852" y="1608261"/>
            <a:ext cx="990524" cy="69735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595A59"/>
              </a:buClr>
              <a:buSzPts val="1400"/>
              <a:buFont typeface="Arial"/>
              <a:buNone/>
            </a:pPr>
            <a:r>
              <a:rPr lang="en-GB" sz="1400">
                <a:solidFill>
                  <a:srgbClr val="595A59"/>
                </a:solidFill>
                <a:latin typeface="Calibri"/>
                <a:ea typeface="Calibri"/>
                <a:cs typeface="Calibri"/>
                <a:sym typeface="Calibri"/>
              </a:rPr>
              <a:t>Revenue /</a:t>
            </a:r>
            <a:br>
              <a:rPr lang="en-GB" sz="1400">
                <a:solidFill>
                  <a:srgbClr val="595A59"/>
                </a:solidFill>
                <a:latin typeface="Calibri"/>
                <a:ea typeface="Calibri"/>
                <a:cs typeface="Calibri"/>
                <a:sym typeface="Calibri"/>
              </a:rPr>
            </a:br>
            <a:r>
              <a:rPr lang="en-GB" sz="1400">
                <a:solidFill>
                  <a:srgbClr val="595A59"/>
                </a:solidFill>
                <a:latin typeface="Calibri"/>
                <a:ea typeface="Calibri"/>
                <a:cs typeface="Calibri"/>
                <a:sym typeface="Calibri"/>
              </a:rPr>
              <a:t>Profit / </a:t>
            </a:r>
            <a:br>
              <a:rPr lang="en-GB" sz="1400">
                <a:solidFill>
                  <a:srgbClr val="595A59"/>
                </a:solidFill>
                <a:latin typeface="Calibri"/>
                <a:ea typeface="Calibri"/>
                <a:cs typeface="Calibri"/>
                <a:sym typeface="Calibri"/>
              </a:rPr>
            </a:br>
            <a:r>
              <a:rPr lang="en-GB" sz="1400">
                <a:solidFill>
                  <a:srgbClr val="595A59"/>
                </a:solidFill>
                <a:latin typeface="Calibri"/>
                <a:ea typeface="Calibri"/>
                <a:cs typeface="Calibri"/>
                <a:sym typeface="Calibri"/>
              </a:rPr>
              <a:t>Liquidity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en-GB"/>
              <a:t>The entry into a corporate crisis is independent of the crisis phase "currently" identified. An immediate entry into advanced phases - usually triggered by external effects - is also possible.</a:t>
            </a:r>
            <a:endParaRPr/>
          </a:p>
        </p:txBody>
      </p:sp>
      <p:sp>
        <p:nvSpPr>
          <p:cNvPr id="1163" name="Google Shape;1163;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Typical cause-and-effect relationships vs. direct entry</a:t>
            </a:r>
            <a:endParaRPr/>
          </a:p>
          <a:p>
            <a:pPr marL="0" lvl="0" indent="0" algn="l" rtl="0">
              <a:lnSpc>
                <a:spcPct val="90000"/>
              </a:lnSpc>
              <a:spcBef>
                <a:spcPts val="1000"/>
              </a:spcBef>
              <a:spcAft>
                <a:spcPts val="0"/>
              </a:spcAft>
              <a:buClr>
                <a:srgbClr val="79527B"/>
              </a:buClr>
              <a:buSzPts val="1800"/>
              <a:buNone/>
            </a:pPr>
            <a:endParaRPr/>
          </a:p>
        </p:txBody>
      </p:sp>
      <p:sp>
        <p:nvSpPr>
          <p:cNvPr id="1164" name="Google Shape;1164;p13"/>
          <p:cNvSpPr txBox="1"/>
          <p:nvPr/>
        </p:nvSpPr>
        <p:spPr>
          <a:xfrm>
            <a:off x="2193714" y="3768141"/>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Stakeholder</a:t>
            </a:r>
            <a:br>
              <a:rPr lang="en-GB" sz="1400" b="1">
                <a:solidFill>
                  <a:schemeClr val="lt1"/>
                </a:solidFill>
                <a:latin typeface="Calibri"/>
                <a:ea typeface="Calibri"/>
                <a:cs typeface="Calibri"/>
                <a:sym typeface="Calibri"/>
              </a:rPr>
            </a:br>
            <a:r>
              <a:rPr lang="en-GB" sz="1400" b="1">
                <a:solidFill>
                  <a:schemeClr val="lt1"/>
                </a:solidFill>
                <a:latin typeface="Calibri"/>
                <a:ea typeface="Calibri"/>
                <a:cs typeface="Calibri"/>
                <a:sym typeface="Calibri"/>
              </a:rPr>
              <a:t>Crisis</a:t>
            </a:r>
            <a:endParaRPr/>
          </a:p>
        </p:txBody>
      </p:sp>
      <p:sp>
        <p:nvSpPr>
          <p:cNvPr id="1165" name="Google Shape;1165;p13"/>
          <p:cNvSpPr txBox="1"/>
          <p:nvPr/>
        </p:nvSpPr>
        <p:spPr>
          <a:xfrm>
            <a:off x="8126490" y="3768141"/>
            <a:ext cx="81604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Liquidity Crisis</a:t>
            </a:r>
            <a:endParaRPr/>
          </a:p>
        </p:txBody>
      </p:sp>
      <p:sp>
        <p:nvSpPr>
          <p:cNvPr id="1166" name="Google Shape;1166;p13"/>
          <p:cNvSpPr txBox="1"/>
          <p:nvPr/>
        </p:nvSpPr>
        <p:spPr>
          <a:xfrm>
            <a:off x="9488014" y="3875863"/>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Insolvency</a:t>
            </a:r>
            <a:endParaRPr/>
          </a:p>
        </p:txBody>
      </p:sp>
      <p:sp>
        <p:nvSpPr>
          <p:cNvPr id="1167" name="Google Shape;1167;p13"/>
          <p:cNvSpPr/>
          <p:nvPr/>
        </p:nvSpPr>
        <p:spPr>
          <a:xfrm>
            <a:off x="1928792" y="1806556"/>
            <a:ext cx="122506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Uncertainty about succession / management</a:t>
            </a:r>
            <a:endParaRPr/>
          </a:p>
        </p:txBody>
      </p:sp>
      <p:sp>
        <p:nvSpPr>
          <p:cNvPr id="1168" name="Google Shape;1168;p13"/>
          <p:cNvSpPr/>
          <p:nvPr/>
        </p:nvSpPr>
        <p:spPr>
          <a:xfrm>
            <a:off x="3467001" y="1802875"/>
            <a:ext cx="1225066"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No / wrong mission statement</a:t>
            </a:r>
            <a:endParaRPr/>
          </a:p>
        </p:txBody>
      </p:sp>
      <p:sp>
        <p:nvSpPr>
          <p:cNvPr id="1169" name="Google Shape;1169;p13"/>
          <p:cNvSpPr/>
          <p:nvPr/>
        </p:nvSpPr>
        <p:spPr>
          <a:xfrm>
            <a:off x="4692075" y="1802875"/>
            <a:ext cx="1397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No compe</a:t>
            </a:r>
            <a:r>
              <a:rPr lang="en-GB">
                <a:solidFill>
                  <a:srgbClr val="595A59"/>
                </a:solidFill>
                <a:latin typeface="Calibri"/>
                <a:ea typeface="Calibri"/>
                <a:cs typeface="Calibri"/>
                <a:sym typeface="Calibri"/>
              </a:rPr>
              <a:t>t</a:t>
            </a:r>
            <a:r>
              <a:rPr lang="en-GB" sz="1400">
                <a:solidFill>
                  <a:srgbClr val="595A59"/>
                </a:solidFill>
                <a:latin typeface="Calibri"/>
                <a:ea typeface="Calibri"/>
                <a:cs typeface="Calibri"/>
                <a:sym typeface="Calibri"/>
              </a:rPr>
              <a:t>itiveness</a:t>
            </a:r>
            <a:endParaRPr sz="1400">
              <a:solidFill>
                <a:srgbClr val="595A59"/>
              </a:solidFill>
              <a:latin typeface="Calibri"/>
              <a:ea typeface="Calibri"/>
              <a:cs typeface="Calibri"/>
              <a:sym typeface="Calibri"/>
            </a:endParaRPr>
          </a:p>
        </p:txBody>
      </p:sp>
      <p:sp>
        <p:nvSpPr>
          <p:cNvPr id="1170" name="Google Shape;1170;p13"/>
          <p:cNvSpPr/>
          <p:nvPr/>
        </p:nvSpPr>
        <p:spPr>
          <a:xfrm>
            <a:off x="6197530" y="1695153"/>
            <a:ext cx="1225066"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Consumption of assets (decrease in equity ...)</a:t>
            </a:r>
            <a:endParaRPr sz="1400">
              <a:solidFill>
                <a:srgbClr val="595A59"/>
              </a:solidFill>
              <a:latin typeface="Calibri"/>
              <a:ea typeface="Calibri"/>
              <a:cs typeface="Calibri"/>
              <a:sym typeface="Calibri"/>
            </a:endParaRPr>
          </a:p>
        </p:txBody>
      </p:sp>
      <p:sp>
        <p:nvSpPr>
          <p:cNvPr id="1171" name="Google Shape;1171;p13"/>
          <p:cNvSpPr/>
          <p:nvPr/>
        </p:nvSpPr>
        <p:spPr>
          <a:xfrm>
            <a:off x="7717470" y="1731247"/>
            <a:ext cx="1225066"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No reserve(s) / financial scope</a:t>
            </a:r>
            <a:endParaRPr/>
          </a:p>
        </p:txBody>
      </p:sp>
      <p:sp>
        <p:nvSpPr>
          <p:cNvPr id="1172" name="Google Shape;1172;p13"/>
          <p:cNvSpPr/>
          <p:nvPr/>
        </p:nvSpPr>
        <p:spPr>
          <a:xfrm>
            <a:off x="9164550" y="1742850"/>
            <a:ext cx="1397400" cy="95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F27954"/>
                </a:solidFill>
                <a:latin typeface="Calibri"/>
                <a:ea typeface="Calibri"/>
                <a:cs typeface="Calibri"/>
                <a:sym typeface="Calibri"/>
              </a:rPr>
              <a:t>Loss of Decision-Making Authority</a:t>
            </a:r>
            <a:endParaRPr/>
          </a:p>
        </p:txBody>
      </p:sp>
      <p:sp>
        <p:nvSpPr>
          <p:cNvPr id="1173" name="Google Shape;1173;p13"/>
          <p:cNvSpPr/>
          <p:nvPr/>
        </p:nvSpPr>
        <p:spPr>
          <a:xfrm>
            <a:off x="3056417" y="2736275"/>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4" name="Google Shape;1174;p13"/>
          <p:cNvSpPr/>
          <p:nvPr/>
        </p:nvSpPr>
        <p:spPr>
          <a:xfrm>
            <a:off x="4507638" y="2746162"/>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5" name="Google Shape;1175;p13"/>
          <p:cNvSpPr/>
          <p:nvPr/>
        </p:nvSpPr>
        <p:spPr>
          <a:xfrm>
            <a:off x="5958859" y="2748408"/>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6" name="Google Shape;1176;p13"/>
          <p:cNvSpPr/>
          <p:nvPr/>
        </p:nvSpPr>
        <p:spPr>
          <a:xfrm>
            <a:off x="7422596" y="2743290"/>
            <a:ext cx="766354" cy="222521"/>
          </a:xfrm>
          <a:prstGeom prst="curvedUpArrow">
            <a:avLst>
              <a:gd name="adj1" fmla="val 25000"/>
              <a:gd name="adj2" fmla="val 50000"/>
              <a:gd name="adj3" fmla="val 25000"/>
            </a:avLst>
          </a:prstGeom>
          <a:solidFill>
            <a:srgbClr val="595A59"/>
          </a:solidFill>
          <a:ln w="12700" cap="flat" cmpd="sng">
            <a:solidFill>
              <a:srgbClr val="595A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7" name="Google Shape;1177;p13"/>
          <p:cNvSpPr/>
          <p:nvPr/>
        </p:nvSpPr>
        <p:spPr>
          <a:xfrm>
            <a:off x="8886333" y="2740901"/>
            <a:ext cx="766354" cy="222521"/>
          </a:xfrm>
          <a:prstGeom prst="curvedUpArrow">
            <a:avLst>
              <a:gd name="adj1" fmla="val 25000"/>
              <a:gd name="adj2" fmla="val 50000"/>
              <a:gd name="adj3" fmla="val 25000"/>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8" name="Google Shape;1178;p13"/>
          <p:cNvSpPr/>
          <p:nvPr/>
        </p:nvSpPr>
        <p:spPr>
          <a:xfrm>
            <a:off x="2820803"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595A59"/>
                </a:solidFill>
                <a:latin typeface="Calibri"/>
                <a:ea typeface="Calibri"/>
                <a:cs typeface="Calibri"/>
                <a:sym typeface="Calibri"/>
              </a:rPr>
              <a:t>Weak leadership</a:t>
            </a:r>
            <a:endParaRPr/>
          </a:p>
        </p:txBody>
      </p:sp>
      <p:sp>
        <p:nvSpPr>
          <p:cNvPr id="1179" name="Google Shape;1179;p13"/>
          <p:cNvSpPr/>
          <p:nvPr/>
        </p:nvSpPr>
        <p:spPr>
          <a:xfrm>
            <a:off x="4341120" y="3045736"/>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595A59"/>
                </a:solidFill>
                <a:latin typeface="Calibri"/>
                <a:ea typeface="Calibri"/>
                <a:cs typeface="Calibri"/>
                <a:sym typeface="Calibri"/>
              </a:rPr>
              <a:t>Products not in line with the market</a:t>
            </a:r>
            <a:endParaRPr sz="1400" b="1">
              <a:solidFill>
                <a:srgbClr val="595A59"/>
              </a:solidFill>
              <a:latin typeface="Calibri"/>
              <a:ea typeface="Calibri"/>
              <a:cs typeface="Calibri"/>
              <a:sym typeface="Calibri"/>
            </a:endParaRPr>
          </a:p>
        </p:txBody>
      </p:sp>
      <p:sp>
        <p:nvSpPr>
          <p:cNvPr id="1180" name="Google Shape;1180;p13"/>
          <p:cNvSpPr/>
          <p:nvPr/>
        </p:nvSpPr>
        <p:spPr>
          <a:xfrm>
            <a:off x="5798599"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595A59"/>
                </a:solidFill>
                <a:latin typeface="Calibri"/>
                <a:ea typeface="Calibri"/>
                <a:cs typeface="Calibri"/>
                <a:sym typeface="Calibri"/>
              </a:rPr>
              <a:t>Decline in earnings</a:t>
            </a:r>
            <a:endParaRPr/>
          </a:p>
        </p:txBody>
      </p:sp>
      <p:sp>
        <p:nvSpPr>
          <p:cNvPr id="1181" name="Google Shape;1181;p13"/>
          <p:cNvSpPr/>
          <p:nvPr/>
        </p:nvSpPr>
        <p:spPr>
          <a:xfrm>
            <a:off x="7256078" y="3050390"/>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595A59"/>
                </a:solidFill>
                <a:latin typeface="Calibri"/>
                <a:ea typeface="Calibri"/>
                <a:cs typeface="Calibri"/>
                <a:sym typeface="Calibri"/>
              </a:rPr>
              <a:t>Consumption of liquid funds</a:t>
            </a:r>
            <a:endParaRPr/>
          </a:p>
        </p:txBody>
      </p:sp>
      <p:sp>
        <p:nvSpPr>
          <p:cNvPr id="1182" name="Google Shape;1182;p13"/>
          <p:cNvSpPr/>
          <p:nvPr/>
        </p:nvSpPr>
        <p:spPr>
          <a:xfrm>
            <a:off x="8713557" y="3042879"/>
            <a:ext cx="1225066" cy="612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rgbClr val="595A59"/>
                </a:solidFill>
                <a:latin typeface="Calibri"/>
                <a:ea typeface="Calibri"/>
                <a:cs typeface="Calibri"/>
                <a:sym typeface="Calibri"/>
              </a:rPr>
              <a:t>(Impending) insolvency</a:t>
            </a:r>
            <a:endParaRPr/>
          </a:p>
        </p:txBody>
      </p:sp>
      <p:sp>
        <p:nvSpPr>
          <p:cNvPr id="1183" name="Google Shape;1183;p13"/>
          <p:cNvSpPr/>
          <p:nvPr/>
        </p:nvSpPr>
        <p:spPr>
          <a:xfrm>
            <a:off x="487507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Loss of a major customer / order</a:t>
            </a:r>
            <a:endParaRPr sz="1400" b="1">
              <a:solidFill>
                <a:schemeClr val="lt1"/>
              </a:solidFill>
              <a:latin typeface="Calibri"/>
              <a:ea typeface="Calibri"/>
              <a:cs typeface="Calibri"/>
              <a:sym typeface="Calibri"/>
            </a:endParaRPr>
          </a:p>
        </p:txBody>
      </p:sp>
      <p:sp>
        <p:nvSpPr>
          <p:cNvPr id="1184" name="Google Shape;1184;p13"/>
          <p:cNvSpPr/>
          <p:nvPr/>
        </p:nvSpPr>
        <p:spPr>
          <a:xfrm>
            <a:off x="6355395"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Claims for damages</a:t>
            </a:r>
            <a:endParaRPr/>
          </a:p>
        </p:txBody>
      </p:sp>
      <p:sp>
        <p:nvSpPr>
          <p:cNvPr id="1185" name="Google Shape;1185;p13"/>
          <p:cNvSpPr/>
          <p:nvPr/>
        </p:nvSpPr>
        <p:spPr>
          <a:xfrm>
            <a:off x="7841182" y="4492270"/>
            <a:ext cx="1447092" cy="157080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Massive loss of receivables</a:t>
            </a:r>
            <a:endParaRPr/>
          </a:p>
        </p:txBody>
      </p:sp>
      <p:sp>
        <p:nvSpPr>
          <p:cNvPr id="1186" name="Google Shape;1186;p13"/>
          <p:cNvSpPr txBox="1"/>
          <p:nvPr/>
        </p:nvSpPr>
        <p:spPr>
          <a:xfrm>
            <a:off x="3254119" y="4856866"/>
            <a:ext cx="2022431"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1600" b="1">
                <a:solidFill>
                  <a:srgbClr val="595A59"/>
                </a:solidFill>
                <a:latin typeface="Calibri"/>
                <a:ea typeface="Calibri"/>
                <a:cs typeface="Calibri"/>
                <a:sym typeface="Calibri"/>
              </a:rPr>
              <a:t>Direct occurrence </a:t>
            </a:r>
            <a:br>
              <a:rPr lang="en-GB" sz="1600" b="1">
                <a:solidFill>
                  <a:srgbClr val="595A59"/>
                </a:solidFill>
                <a:latin typeface="Calibri"/>
                <a:ea typeface="Calibri"/>
                <a:cs typeface="Calibri"/>
                <a:sym typeface="Calibri"/>
              </a:rPr>
            </a:br>
            <a:r>
              <a:rPr lang="en-GB" sz="1600" b="1">
                <a:solidFill>
                  <a:srgbClr val="595A59"/>
                </a:solidFill>
                <a:latin typeface="Calibri"/>
                <a:ea typeface="Calibri"/>
                <a:cs typeface="Calibri"/>
                <a:sym typeface="Calibri"/>
              </a:rPr>
              <a:t>of crisis (external triggers)</a:t>
            </a:r>
            <a:endParaRPr sz="1600" b="1">
              <a:solidFill>
                <a:srgbClr val="595A59"/>
              </a:solidFill>
              <a:latin typeface="Calibri"/>
              <a:ea typeface="Calibri"/>
              <a:cs typeface="Calibri"/>
              <a:sym typeface="Calibri"/>
            </a:endParaRPr>
          </a:p>
        </p:txBody>
      </p:sp>
      <p:grpSp>
        <p:nvGrpSpPr>
          <p:cNvPr id="1187" name="Google Shape;1187;p13"/>
          <p:cNvGrpSpPr/>
          <p:nvPr/>
        </p:nvGrpSpPr>
        <p:grpSpPr>
          <a:xfrm>
            <a:off x="1958435" y="3811675"/>
            <a:ext cx="8807712" cy="534591"/>
            <a:chOff x="2968631" y="3681043"/>
            <a:chExt cx="8807712" cy="534591"/>
          </a:xfrm>
        </p:grpSpPr>
        <p:sp>
          <p:nvSpPr>
            <p:cNvPr id="1188" name="Google Shape;1188;p13"/>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89" name="Google Shape;1189;p13"/>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0" name="Google Shape;1190;p13"/>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1191" name="Google Shape;1191;p13"/>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2" name="Google Shape;1192;p13"/>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3" name="Google Shape;1193;p13"/>
            <p:cNvSpPr txBox="1"/>
            <p:nvPr/>
          </p:nvSpPr>
          <p:spPr>
            <a:xfrm>
              <a:off x="3186488" y="3681046"/>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Stakeholder</a:t>
              </a:r>
              <a:br>
                <a:rPr lang="en-GB" sz="1400" b="1">
                  <a:solidFill>
                    <a:schemeClr val="lt1"/>
                  </a:solidFill>
                  <a:latin typeface="Calibri"/>
                  <a:ea typeface="Calibri"/>
                  <a:cs typeface="Calibri"/>
                  <a:sym typeface="Calibri"/>
                </a:rPr>
              </a:br>
              <a:r>
                <a:rPr lang="en-GB" sz="1400" b="1">
                  <a:solidFill>
                    <a:schemeClr val="lt1"/>
                  </a:solidFill>
                  <a:latin typeface="Calibri"/>
                  <a:ea typeface="Calibri"/>
                  <a:cs typeface="Calibri"/>
                  <a:sym typeface="Calibri"/>
                </a:rPr>
                <a:t>Crisis</a:t>
              </a:r>
              <a:endParaRPr/>
            </a:p>
          </p:txBody>
        </p:sp>
        <p:sp>
          <p:nvSpPr>
            <p:cNvPr id="1194" name="Google Shape;1194;p13"/>
            <p:cNvSpPr txBox="1"/>
            <p:nvPr/>
          </p:nvSpPr>
          <p:spPr>
            <a:xfrm>
              <a:off x="4475835" y="3788768"/>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Strategy Crisis</a:t>
              </a:r>
              <a:endParaRPr/>
            </a:p>
          </p:txBody>
        </p:sp>
        <p:sp>
          <p:nvSpPr>
            <p:cNvPr id="1195" name="Google Shape;1195;p13"/>
            <p:cNvSpPr txBox="1"/>
            <p:nvPr/>
          </p:nvSpPr>
          <p:spPr>
            <a:xfrm>
              <a:off x="6059241" y="3681046"/>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Product / Sales Crisis</a:t>
              </a:r>
              <a:endParaRPr/>
            </a:p>
          </p:txBody>
        </p:sp>
        <p:sp>
          <p:nvSpPr>
            <p:cNvPr id="1196" name="Google Shape;1196;p13"/>
            <p:cNvSpPr txBox="1"/>
            <p:nvPr/>
          </p:nvSpPr>
          <p:spPr>
            <a:xfrm>
              <a:off x="7665046" y="3681043"/>
              <a:ext cx="8823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Earnings Crisis</a:t>
              </a:r>
              <a:endParaRPr/>
            </a:p>
          </p:txBody>
        </p:sp>
        <p:sp>
          <p:nvSpPr>
            <p:cNvPr id="1197" name="Google Shape;1197;p13"/>
            <p:cNvSpPr txBox="1"/>
            <p:nvPr/>
          </p:nvSpPr>
          <p:spPr>
            <a:xfrm>
              <a:off x="9119272" y="3681043"/>
              <a:ext cx="9684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Liquidity Crisis</a:t>
              </a:r>
              <a:endParaRPr/>
            </a:p>
          </p:txBody>
        </p:sp>
        <p:sp>
          <p:nvSpPr>
            <p:cNvPr id="1198" name="Google Shape;1198;p13"/>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1199" name="Google Shape;1199;p13"/>
            <p:cNvSpPr txBox="1"/>
            <p:nvPr/>
          </p:nvSpPr>
          <p:spPr>
            <a:xfrm>
              <a:off x="10480788" y="3788768"/>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Insolvency</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14"/>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GB"/>
              <a:t>Company Crises in Tourism SMEs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15"/>
          <p:cNvSpPr txBox="1">
            <a:spLocks noGrp="1"/>
          </p:cNvSpPr>
          <p:nvPr>
            <p:ph type="body" idx="2"/>
          </p:nvPr>
        </p:nvSpPr>
        <p:spPr>
          <a:xfrm>
            <a:off x="389965" y="1637401"/>
            <a:ext cx="3189996" cy="44493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All regions worldwide saw a sharp decline in the tourism industry's contribution to GDP and employment in 2020 compared to 2019.</a:t>
            </a:r>
            <a:endParaRPr/>
          </a:p>
          <a:p>
            <a:pPr marL="0" lvl="0" indent="0" algn="l" rtl="0">
              <a:lnSpc>
                <a:spcPct val="100000"/>
              </a:lnSpc>
              <a:spcBef>
                <a:spcPts val="600"/>
              </a:spcBef>
              <a:spcAft>
                <a:spcPts val="0"/>
              </a:spcAft>
              <a:buClr>
                <a:srgbClr val="595A59"/>
              </a:buClr>
              <a:buSzPts val="1800"/>
              <a:buNone/>
            </a:pPr>
            <a:r>
              <a:rPr lang="en-GB"/>
              <a:t>The reason for the sharp decline is, among other things, the collapse in international tourist arrivals in 2020, which fell sharply at a global level. </a:t>
            </a:r>
            <a:endParaRPr/>
          </a:p>
          <a:p>
            <a:pPr marL="0" lvl="0" indent="0" algn="l" rtl="0">
              <a:lnSpc>
                <a:spcPct val="100000"/>
              </a:lnSpc>
              <a:spcBef>
                <a:spcPts val="600"/>
              </a:spcBef>
              <a:spcAft>
                <a:spcPts val="0"/>
              </a:spcAft>
              <a:buClr>
                <a:srgbClr val="595A59"/>
              </a:buClr>
              <a:buSzPts val="1800"/>
              <a:buNone/>
            </a:pPr>
            <a:r>
              <a:rPr lang="en-GB"/>
              <a:t>With an average decline in international tourist arrivals of -97 percent worldwide, tourism even largely came to a standstill in April 2020.</a:t>
            </a:r>
            <a:endParaRPr/>
          </a:p>
        </p:txBody>
      </p:sp>
      <p:sp>
        <p:nvSpPr>
          <p:cNvPr id="1211" name="Google Shape;1211;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The tourism sector is especially vulnerable to crisis. This was made very clear by the Corona pandemic - the industry was hit hard worldwide. </a:t>
            </a:r>
            <a:endParaRPr/>
          </a:p>
        </p:txBody>
      </p:sp>
      <p:sp>
        <p:nvSpPr>
          <p:cNvPr id="1212" name="Google Shape;1212;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dirty="0"/>
              <a:t>Change in tourism's contribution to GDP and employment by region worldwide 2020 compared to the previous year</a:t>
            </a:r>
            <a:endParaRPr dirty="0"/>
          </a:p>
        </p:txBody>
      </p:sp>
      <p:graphicFrame>
        <p:nvGraphicFramePr>
          <p:cNvPr id="1213" name="Google Shape;1213;p15"/>
          <p:cNvGraphicFramePr/>
          <p:nvPr/>
        </p:nvGraphicFramePr>
        <p:xfrm>
          <a:off x="4011466" y="1636713"/>
          <a:ext cx="8007350" cy="4616450"/>
        </p:xfrm>
        <a:graphic>
          <a:graphicData uri="http://schemas.openxmlformats.org/drawingml/2006/chart">
            <c:chart xmlns:c="http://schemas.openxmlformats.org/drawingml/2006/chart" xmlns:r="http://schemas.openxmlformats.org/officeDocument/2006/relationships" r:id="rId3"/>
          </a:graphicData>
        </a:graphic>
      </p:graphicFrame>
      <p:sp>
        <p:nvSpPr>
          <p:cNvPr id="1214" name="Google Shape;1214;p15"/>
          <p:cNvSpPr txBox="1"/>
          <p:nvPr/>
        </p:nvSpPr>
        <p:spPr>
          <a:xfrm>
            <a:off x="10357089" y="6156918"/>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595A59"/>
                </a:solidFill>
                <a:latin typeface="Calibri"/>
                <a:ea typeface="Calibri"/>
                <a:cs typeface="Calibri"/>
                <a:sym typeface="Calibri"/>
              </a:rPr>
              <a:t>Source: Statista (2022)</a:t>
            </a:r>
            <a:endParaRPr/>
          </a:p>
        </p:txBody>
      </p:sp>
      <p:sp>
        <p:nvSpPr>
          <p:cNvPr id="1215" name="Google Shape;1215;p15"/>
          <p:cNvSpPr txBox="1"/>
          <p:nvPr/>
        </p:nvSpPr>
        <p:spPr>
          <a:xfrm rot="-5400000">
            <a:off x="2330486" y="3313583"/>
            <a:ext cx="313112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dirty="0">
                <a:solidFill>
                  <a:srgbClr val="595A59"/>
                </a:solidFill>
                <a:latin typeface="Calibri"/>
                <a:ea typeface="Calibri"/>
                <a:cs typeface="Calibri"/>
                <a:sym typeface="Calibri"/>
              </a:rPr>
              <a:t>Percentage change compared to the previous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dirty="0"/>
              <a:t>In 2020, tourist arrivals worldwide dropped significantly compared to the previous year, by -73% on average worldwide. </a:t>
            </a:r>
            <a:endParaRPr dirty="0"/>
          </a:p>
          <a:p>
            <a:pPr marL="0" lvl="0" indent="0" algn="l" rtl="0">
              <a:lnSpc>
                <a:spcPct val="100000"/>
              </a:lnSpc>
              <a:spcBef>
                <a:spcPts val="600"/>
              </a:spcBef>
              <a:spcAft>
                <a:spcPts val="0"/>
              </a:spcAft>
              <a:buClr>
                <a:srgbClr val="595A59"/>
              </a:buClr>
              <a:buSzPts val="1800"/>
              <a:buNone/>
            </a:pPr>
            <a:r>
              <a:rPr lang="en-GB" dirty="0"/>
              <a:t>In some regions, arrivals even dropped by up to 99%, bringing tourism to a complete standstill at times.</a:t>
            </a:r>
            <a:endParaRPr dirty="0"/>
          </a:p>
        </p:txBody>
      </p:sp>
      <p:sp>
        <p:nvSpPr>
          <p:cNvPr id="1221" name="Google Shape;1221;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a:t>International tourist arrivals have dropped very sharply due to the Covid-19 pandemic.</a:t>
            </a:r>
            <a:endParaRPr/>
          </a:p>
        </p:txBody>
      </p:sp>
      <p:sp>
        <p:nvSpPr>
          <p:cNvPr id="1222" name="Google Shape;1222;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dirty="0"/>
              <a:t>Change in international tourist arrivals due to the Corona crisis in 2020 compared to 2019</a:t>
            </a:r>
            <a:endParaRPr dirty="0"/>
          </a:p>
        </p:txBody>
      </p:sp>
      <p:pic>
        <p:nvPicPr>
          <p:cNvPr id="1223" name="Google Shape;1223;p16"/>
          <p:cNvPicPr preferRelativeResize="0"/>
          <p:nvPr/>
        </p:nvPicPr>
        <p:blipFill rotWithShape="1">
          <a:blip r:embed="rId3">
            <a:alphaModFix/>
          </a:blip>
          <a:srcRect/>
          <a:stretch/>
        </p:blipFill>
        <p:spPr>
          <a:xfrm>
            <a:off x="2149491" y="1278429"/>
            <a:ext cx="9610710" cy="5598782"/>
          </a:xfrm>
          <a:prstGeom prst="rect">
            <a:avLst/>
          </a:prstGeom>
          <a:noFill/>
          <a:ln>
            <a:noFill/>
          </a:ln>
        </p:spPr>
      </p:pic>
      <p:sp>
        <p:nvSpPr>
          <p:cNvPr id="1224" name="Google Shape;1224;p16"/>
          <p:cNvSpPr/>
          <p:nvPr/>
        </p:nvSpPr>
        <p:spPr>
          <a:xfrm>
            <a:off x="3635932" y="2569854"/>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lt1"/>
                </a:solidFill>
                <a:latin typeface="Calibri"/>
                <a:ea typeface="Calibri"/>
                <a:cs typeface="Calibri"/>
                <a:sym typeface="Calibri"/>
              </a:rPr>
              <a:t>America</a:t>
            </a:r>
            <a:r>
              <a:rPr lang="en-GB" sz="1600">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GB" sz="1600">
                <a:solidFill>
                  <a:schemeClr val="lt1"/>
                </a:solidFill>
                <a:latin typeface="Calibri"/>
                <a:ea typeface="Calibri"/>
                <a:cs typeface="Calibri"/>
                <a:sym typeface="Calibri"/>
              </a:rPr>
              <a:t>- 68,2%</a:t>
            </a:r>
            <a:endParaRPr/>
          </a:p>
        </p:txBody>
      </p:sp>
      <p:sp>
        <p:nvSpPr>
          <p:cNvPr id="1225" name="Google Shape;1225;p16"/>
          <p:cNvSpPr/>
          <p:nvPr/>
        </p:nvSpPr>
        <p:spPr>
          <a:xfrm>
            <a:off x="6358969" y="2201493"/>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lt1"/>
                </a:solidFill>
                <a:latin typeface="Calibri"/>
                <a:ea typeface="Calibri"/>
                <a:cs typeface="Calibri"/>
                <a:sym typeface="Calibri"/>
              </a:rPr>
              <a:t>Europe</a:t>
            </a:r>
            <a:r>
              <a:rPr lang="en-GB" sz="1600">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GB" sz="1600">
                <a:solidFill>
                  <a:schemeClr val="lt1"/>
                </a:solidFill>
                <a:latin typeface="Calibri"/>
                <a:ea typeface="Calibri"/>
                <a:cs typeface="Calibri"/>
                <a:sym typeface="Calibri"/>
              </a:rPr>
              <a:t>- 68,5%</a:t>
            </a:r>
            <a:endParaRPr/>
          </a:p>
        </p:txBody>
      </p:sp>
      <p:sp>
        <p:nvSpPr>
          <p:cNvPr id="1226" name="Google Shape;1226;p16"/>
          <p:cNvSpPr/>
          <p:nvPr/>
        </p:nvSpPr>
        <p:spPr>
          <a:xfrm>
            <a:off x="9024948" y="2502392"/>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lt1"/>
                </a:solidFill>
                <a:latin typeface="Calibri"/>
                <a:ea typeface="Calibri"/>
                <a:cs typeface="Calibri"/>
                <a:sym typeface="Calibri"/>
              </a:rPr>
              <a:t>Asia/ Pacific</a:t>
            </a:r>
            <a:r>
              <a:rPr lang="en-GB" sz="1600">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GB" sz="1600">
                <a:solidFill>
                  <a:schemeClr val="lt1"/>
                </a:solidFill>
                <a:latin typeface="Calibri"/>
                <a:ea typeface="Calibri"/>
                <a:cs typeface="Calibri"/>
                <a:sym typeface="Calibri"/>
              </a:rPr>
              <a:t>- 84,1%</a:t>
            </a:r>
            <a:endParaRPr/>
          </a:p>
        </p:txBody>
      </p:sp>
      <p:sp>
        <p:nvSpPr>
          <p:cNvPr id="1227" name="Google Shape;1227;p16"/>
          <p:cNvSpPr/>
          <p:nvPr/>
        </p:nvSpPr>
        <p:spPr>
          <a:xfrm>
            <a:off x="6566201" y="4206602"/>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lt1"/>
                </a:solidFill>
                <a:latin typeface="Calibri"/>
                <a:ea typeface="Calibri"/>
                <a:cs typeface="Calibri"/>
                <a:sym typeface="Calibri"/>
              </a:rPr>
              <a:t>Africa</a:t>
            </a:r>
            <a:r>
              <a:rPr lang="en-GB" sz="1600">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GB" sz="1600">
                <a:solidFill>
                  <a:schemeClr val="lt1"/>
                </a:solidFill>
                <a:latin typeface="Calibri"/>
                <a:ea typeface="Calibri"/>
                <a:cs typeface="Calibri"/>
                <a:sym typeface="Calibri"/>
              </a:rPr>
              <a:t>- 74%</a:t>
            </a:r>
            <a:endParaRPr/>
          </a:p>
        </p:txBody>
      </p:sp>
      <p:sp>
        <p:nvSpPr>
          <p:cNvPr id="1228" name="Google Shape;1228;p16"/>
          <p:cNvSpPr/>
          <p:nvPr/>
        </p:nvSpPr>
        <p:spPr>
          <a:xfrm>
            <a:off x="7998596" y="3035724"/>
            <a:ext cx="1188000" cy="736721"/>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a:solidFill>
                  <a:schemeClr val="lt1"/>
                </a:solidFill>
                <a:latin typeface="Calibri"/>
                <a:ea typeface="Calibri"/>
                <a:cs typeface="Calibri"/>
                <a:sym typeface="Calibri"/>
              </a:rPr>
              <a:t>Middle East</a:t>
            </a:r>
            <a:r>
              <a:rPr lang="en-GB" sz="1600">
                <a:solidFill>
                  <a:schemeClr val="lt1"/>
                </a:solidFill>
                <a:latin typeface="Calibri"/>
                <a:ea typeface="Calibri"/>
                <a:cs typeface="Calibri"/>
                <a:sym typeface="Calibri"/>
              </a:rPr>
              <a:t>: </a:t>
            </a:r>
            <a:endParaRPr/>
          </a:p>
          <a:p>
            <a:pPr marL="0" marR="0" lvl="0" indent="0" algn="ctr" rtl="0">
              <a:spcBef>
                <a:spcPts val="0"/>
              </a:spcBef>
              <a:spcAft>
                <a:spcPts val="0"/>
              </a:spcAft>
              <a:buNone/>
            </a:pPr>
            <a:r>
              <a:rPr lang="en-GB" sz="1600">
                <a:solidFill>
                  <a:schemeClr val="lt1"/>
                </a:solidFill>
                <a:latin typeface="Calibri"/>
                <a:ea typeface="Calibri"/>
                <a:cs typeface="Calibri"/>
                <a:sym typeface="Calibri"/>
              </a:rPr>
              <a:t>- 74%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sp>
        <p:nvSpPr>
          <p:cNvPr id="1234" name="Google Shape;123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dirty="0"/>
              <a:t>SMEs are statistically more at risk of business crises than large companies. This also applies in relation to their quantitatively larger number.</a:t>
            </a:r>
            <a:endParaRPr dirty="0"/>
          </a:p>
        </p:txBody>
      </p:sp>
      <p:sp>
        <p:nvSpPr>
          <p:cNvPr id="1235" name="Google Shape;1235;p1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en-GB"/>
              <a:t>Insolvencies by Size Categories </a:t>
            </a:r>
            <a:endParaRPr/>
          </a:p>
          <a:p>
            <a:pPr marL="0" lvl="0" indent="0" algn="l" rtl="0">
              <a:lnSpc>
                <a:spcPct val="90000"/>
              </a:lnSpc>
              <a:spcBef>
                <a:spcPts val="1000"/>
              </a:spcBef>
              <a:spcAft>
                <a:spcPts val="0"/>
              </a:spcAft>
              <a:buClr>
                <a:srgbClr val="79527B"/>
              </a:buClr>
              <a:buSzPts val="1800"/>
              <a:buNone/>
            </a:pPr>
            <a:endParaRPr/>
          </a:p>
        </p:txBody>
      </p:sp>
      <p:sp>
        <p:nvSpPr>
          <p:cNvPr id="1236" name="Google Shape;1236;p17"/>
          <p:cNvSpPr/>
          <p:nvPr/>
        </p:nvSpPr>
        <p:spPr>
          <a:xfrm>
            <a:off x="8173573" y="5913487"/>
            <a:ext cx="1693541" cy="274737"/>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None/>
            </a:pPr>
            <a:r>
              <a:rPr lang="en-GB" sz="1200">
                <a:solidFill>
                  <a:srgbClr val="595A59"/>
                </a:solidFill>
                <a:latin typeface="Calibri"/>
                <a:ea typeface="Calibri"/>
                <a:cs typeface="Calibri"/>
                <a:sym typeface="Calibri"/>
              </a:rPr>
              <a:t>Source: Statista</a:t>
            </a:r>
            <a:endParaRPr/>
          </a:p>
        </p:txBody>
      </p:sp>
      <p:graphicFrame>
        <p:nvGraphicFramePr>
          <p:cNvPr id="1237" name="Google Shape;1237;p17"/>
          <p:cNvGraphicFramePr/>
          <p:nvPr/>
        </p:nvGraphicFramePr>
        <p:xfrm>
          <a:off x="2985796" y="1908109"/>
          <a:ext cx="5396204" cy="3567315"/>
        </p:xfrm>
        <a:graphic>
          <a:graphicData uri="http://schemas.openxmlformats.org/drawingml/2006/chart">
            <c:chart xmlns:c="http://schemas.openxmlformats.org/drawingml/2006/chart" xmlns:r="http://schemas.openxmlformats.org/officeDocument/2006/relationships" r:id="rId3"/>
          </a:graphicData>
        </a:graphic>
      </p:graphicFrame>
      <p:sp>
        <p:nvSpPr>
          <p:cNvPr id="1238" name="Google Shape;1238;p17"/>
          <p:cNvSpPr txBox="1"/>
          <p:nvPr/>
        </p:nvSpPr>
        <p:spPr>
          <a:xfrm rot="-5400000">
            <a:off x="2259955" y="3425473"/>
            <a:ext cx="108235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Percent</a:t>
            </a:r>
            <a:endParaRPr sz="1400">
              <a:solidFill>
                <a:srgbClr val="595A59"/>
              </a:solidFill>
              <a:latin typeface="Calibri"/>
              <a:ea typeface="Calibri"/>
              <a:cs typeface="Calibri"/>
              <a:sym typeface="Calibri"/>
            </a:endParaRPr>
          </a:p>
        </p:txBody>
      </p:sp>
      <p:sp>
        <p:nvSpPr>
          <p:cNvPr id="1239" name="Google Shape;1239;p17"/>
          <p:cNvSpPr txBox="1"/>
          <p:nvPr/>
        </p:nvSpPr>
        <p:spPr>
          <a:xfrm>
            <a:off x="4905352" y="5441446"/>
            <a:ext cx="243956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595A59"/>
                </a:solidFill>
                <a:latin typeface="Calibri"/>
                <a:ea typeface="Calibri"/>
                <a:cs typeface="Calibri"/>
                <a:sym typeface="Calibri"/>
              </a:rPr>
              <a:t>Number of employees</a:t>
            </a:r>
            <a:endParaRPr sz="1400">
              <a:solidFill>
                <a:srgbClr val="595A59"/>
              </a:solidFill>
              <a:latin typeface="Calibri"/>
              <a:ea typeface="Calibri"/>
              <a:cs typeface="Calibri"/>
              <a:sym typeface="Calibri"/>
            </a:endParaRPr>
          </a:p>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sp>
        <p:nvSpPr>
          <p:cNvPr id="1245" name="Google Shape;1245;p18"/>
          <p:cNvSpPr txBox="1">
            <a:spLocks noGrp="1"/>
          </p:cNvSpPr>
          <p:nvPr>
            <p:ph type="body" idx="2"/>
          </p:nvPr>
        </p:nvSpPr>
        <p:spPr>
          <a:xfrm>
            <a:off x="389965" y="1637401"/>
            <a:ext cx="284002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F</a:t>
            </a:r>
            <a:r>
              <a:rPr lang="en-GB" sz="1800"/>
              <a:t>ailure is a topic most of us would rather avoid. But ignoring obvious (and subtle) warning signs of business trouble is a surefire way to end up on the wrong side of business survival statistics.</a:t>
            </a:r>
            <a:endParaRPr/>
          </a:p>
        </p:txBody>
      </p:sp>
      <p:sp>
        <p:nvSpPr>
          <p:cNvPr id="1246" name="Google Shape;1246;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There are some structural reasons why especially small companies fail.</a:t>
            </a:r>
            <a:endParaRPr dirty="0"/>
          </a:p>
        </p:txBody>
      </p:sp>
      <p:sp>
        <p:nvSpPr>
          <p:cNvPr id="1247" name="Google Shape;1247;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GB" dirty="0"/>
              <a:t>Why small companies fail:</a:t>
            </a:r>
            <a:endParaRPr dirty="0"/>
          </a:p>
          <a:p>
            <a:pPr marL="0" lvl="0" indent="0" algn="l" rtl="0">
              <a:lnSpc>
                <a:spcPct val="90000"/>
              </a:lnSpc>
              <a:spcBef>
                <a:spcPts val="1000"/>
              </a:spcBef>
              <a:spcAft>
                <a:spcPts val="0"/>
              </a:spcAft>
              <a:buClr>
                <a:srgbClr val="79527B"/>
              </a:buClr>
              <a:buSzPct val="100000"/>
              <a:buNone/>
            </a:pPr>
            <a:endParaRPr sz="1800" dirty="0">
              <a:latin typeface="Calibri"/>
              <a:ea typeface="Calibri"/>
              <a:cs typeface="Calibri"/>
              <a:sym typeface="Calibri"/>
            </a:endParaRPr>
          </a:p>
          <a:p>
            <a:pPr marL="0" lvl="0" indent="0" algn="l" rtl="0">
              <a:lnSpc>
                <a:spcPct val="90000"/>
              </a:lnSpc>
              <a:spcBef>
                <a:spcPts val="1000"/>
              </a:spcBef>
              <a:spcAft>
                <a:spcPts val="0"/>
              </a:spcAft>
              <a:buClr>
                <a:srgbClr val="79527B"/>
              </a:buClr>
              <a:buSzPct val="100000"/>
              <a:buNone/>
            </a:pPr>
            <a:endParaRPr dirty="0">
              <a:solidFill>
                <a:srgbClr val="595A59"/>
              </a:solidFill>
            </a:endParaRPr>
          </a:p>
        </p:txBody>
      </p:sp>
      <p:sp>
        <p:nvSpPr>
          <p:cNvPr id="1248" name="Google Shape;1248;p18"/>
          <p:cNvSpPr/>
          <p:nvPr/>
        </p:nvSpPr>
        <p:spPr>
          <a:xfrm rot="1363340">
            <a:off x="7421926" y="2158028"/>
            <a:ext cx="1186490" cy="1205011"/>
          </a:xfrm>
          <a:custGeom>
            <a:avLst/>
            <a:gdLst/>
            <a:ahLst/>
            <a:cxnLst/>
            <a:rect l="l" t="t" r="r" b="b"/>
            <a:pathLst>
              <a:path w="3328700" h="3380659" extrusionOk="0">
                <a:moveTo>
                  <a:pt x="1669783" y="0"/>
                </a:moveTo>
                <a:lnTo>
                  <a:pt x="3328700" y="1185230"/>
                </a:lnTo>
                <a:lnTo>
                  <a:pt x="2416872" y="3378978"/>
                </a:lnTo>
                <a:lnTo>
                  <a:pt x="2297921" y="3336751"/>
                </a:lnTo>
                <a:cubicBezTo>
                  <a:pt x="1896967" y="3215623"/>
                  <a:pt x="1459228" y="3208820"/>
                  <a:pt x="1036334" y="3337495"/>
                </a:cubicBezTo>
                <a:lnTo>
                  <a:pt x="916645" y="3380659"/>
                </a:lnTo>
                <a:lnTo>
                  <a:pt x="0" y="1192992"/>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49" name="Google Shape;1249;p18"/>
          <p:cNvSpPr/>
          <p:nvPr/>
        </p:nvSpPr>
        <p:spPr>
          <a:xfrm rot="1363340">
            <a:off x="8111811" y="2924622"/>
            <a:ext cx="1157963" cy="1159792"/>
          </a:xfrm>
          <a:custGeom>
            <a:avLst/>
            <a:gdLst/>
            <a:ahLst/>
            <a:cxnLst/>
            <a:rect l="l" t="t" r="r" b="b"/>
            <a:pathLst>
              <a:path w="3248668" h="3253798" extrusionOk="0">
                <a:moveTo>
                  <a:pt x="913025" y="0"/>
                </a:moveTo>
                <a:lnTo>
                  <a:pt x="2912846" y="333074"/>
                </a:lnTo>
                <a:lnTo>
                  <a:pt x="3248668" y="2349394"/>
                </a:lnTo>
                <a:lnTo>
                  <a:pt x="1050625" y="3253798"/>
                </a:lnTo>
                <a:lnTo>
                  <a:pt x="988555" y="3124324"/>
                </a:lnTo>
                <a:cubicBezTo>
                  <a:pt x="777490" y="2735932"/>
                  <a:pt x="460796" y="2433663"/>
                  <a:pt x="90104" y="2238668"/>
                </a:cubicBezTo>
                <a:lnTo>
                  <a:pt x="0" y="2196630"/>
                </a:lnTo>
                <a:close/>
              </a:path>
            </a:pathLst>
          </a:custGeom>
          <a:solidFill>
            <a:srgbClr val="A77F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0" name="Google Shape;1250;p18"/>
          <p:cNvSpPr/>
          <p:nvPr/>
        </p:nvSpPr>
        <p:spPr>
          <a:xfrm rot="1363340">
            <a:off x="6436302" y="2223180"/>
            <a:ext cx="1155359" cy="1157443"/>
          </a:xfrm>
          <a:custGeom>
            <a:avLst/>
            <a:gdLst/>
            <a:ahLst/>
            <a:cxnLst/>
            <a:rect l="l" t="t" r="r" b="b"/>
            <a:pathLst>
              <a:path w="3241362" h="3247207" extrusionOk="0">
                <a:moveTo>
                  <a:pt x="334462" y="330874"/>
                </a:moveTo>
                <a:lnTo>
                  <a:pt x="2321077" y="0"/>
                </a:lnTo>
                <a:lnTo>
                  <a:pt x="3241362" y="2196353"/>
                </a:lnTo>
                <a:lnTo>
                  <a:pt x="3127428" y="2250973"/>
                </a:lnTo>
                <a:cubicBezTo>
                  <a:pt x="2739036" y="2462038"/>
                  <a:pt x="2436766" y="2778733"/>
                  <a:pt x="2241771" y="3149425"/>
                </a:cubicBezTo>
                <a:lnTo>
                  <a:pt x="2196152" y="3247207"/>
                </a:lnTo>
                <a:lnTo>
                  <a:pt x="0" y="2339029"/>
                </a:lnTo>
                <a:close/>
              </a:path>
            </a:pathLst>
          </a:custGeom>
          <a:solidFill>
            <a:srgbClr val="8E8E8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1" name="Google Shape;1251;p18"/>
          <p:cNvSpPr/>
          <p:nvPr/>
        </p:nvSpPr>
        <p:spPr>
          <a:xfrm rot="1363340">
            <a:off x="5671811" y="2886497"/>
            <a:ext cx="1204314" cy="1175314"/>
          </a:xfrm>
          <a:custGeom>
            <a:avLst/>
            <a:gdLst/>
            <a:ahLst/>
            <a:cxnLst/>
            <a:rect l="l" t="t" r="r" b="b"/>
            <a:pathLst>
              <a:path w="3378706" h="3297346" extrusionOk="0">
                <a:moveTo>
                  <a:pt x="1180319" y="0"/>
                </a:moveTo>
                <a:lnTo>
                  <a:pt x="3377856" y="908750"/>
                </a:lnTo>
                <a:lnTo>
                  <a:pt x="3338466" y="1019714"/>
                </a:lnTo>
                <a:cubicBezTo>
                  <a:pt x="3217337" y="1420667"/>
                  <a:pt x="3210534" y="1858407"/>
                  <a:pt x="3339209" y="2281301"/>
                </a:cubicBezTo>
                <a:lnTo>
                  <a:pt x="3378706" y="2390819"/>
                </a:lnTo>
                <a:lnTo>
                  <a:pt x="1175502" y="3297346"/>
                </a:lnTo>
                <a:lnTo>
                  <a:pt x="0" y="1652044"/>
                </a:lnTo>
                <a:close/>
              </a:path>
            </a:pathLst>
          </a:custGeom>
          <a:solidFill>
            <a:srgbClr val="595A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2" name="Google Shape;1252;p18"/>
          <p:cNvSpPr/>
          <p:nvPr/>
        </p:nvSpPr>
        <p:spPr>
          <a:xfrm rot="1363340">
            <a:off x="8127699" y="3917782"/>
            <a:ext cx="1205433" cy="1175314"/>
          </a:xfrm>
          <a:custGeom>
            <a:avLst/>
            <a:gdLst/>
            <a:ahLst/>
            <a:cxnLst/>
            <a:rect l="l" t="t" r="r" b="b"/>
            <a:pathLst>
              <a:path w="3381845" h="3297345" extrusionOk="0">
                <a:moveTo>
                  <a:pt x="2837" y="906652"/>
                </a:moveTo>
                <a:lnTo>
                  <a:pt x="2206344" y="0"/>
                </a:lnTo>
                <a:lnTo>
                  <a:pt x="3381845" y="1645300"/>
                </a:lnTo>
                <a:lnTo>
                  <a:pt x="2201526" y="3297345"/>
                </a:lnTo>
                <a:lnTo>
                  <a:pt x="0" y="2386946"/>
                </a:lnTo>
                <a:lnTo>
                  <a:pt x="40902" y="2271725"/>
                </a:lnTo>
                <a:cubicBezTo>
                  <a:pt x="162031" y="1870771"/>
                  <a:pt x="168834" y="1433031"/>
                  <a:pt x="40159" y="1010137"/>
                </a:cubicBezTo>
                <a:close/>
              </a:path>
            </a:pathLst>
          </a:cu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3" name="Google Shape;1253;p18"/>
          <p:cNvSpPr/>
          <p:nvPr/>
        </p:nvSpPr>
        <p:spPr>
          <a:xfrm rot="1363340">
            <a:off x="5735111" y="3895469"/>
            <a:ext cx="1158553" cy="1159835"/>
          </a:xfrm>
          <a:custGeom>
            <a:avLst/>
            <a:gdLst/>
            <a:ahLst/>
            <a:cxnLst/>
            <a:rect l="l" t="t" r="r" b="b"/>
            <a:pathLst>
              <a:path w="3250323" h="3253919" extrusionOk="0">
                <a:moveTo>
                  <a:pt x="0" y="904525"/>
                </a:moveTo>
                <a:lnTo>
                  <a:pt x="2198339" y="0"/>
                </a:lnTo>
                <a:lnTo>
                  <a:pt x="2257636" y="123689"/>
                </a:lnTo>
                <a:cubicBezTo>
                  <a:pt x="2468702" y="512080"/>
                  <a:pt x="2785396" y="814350"/>
                  <a:pt x="3156088" y="1009346"/>
                </a:cubicBezTo>
                <a:lnTo>
                  <a:pt x="3250323" y="1053310"/>
                </a:lnTo>
                <a:lnTo>
                  <a:pt x="2335643" y="3253919"/>
                </a:lnTo>
                <a:lnTo>
                  <a:pt x="335822" y="2920845"/>
                </a:lnTo>
                <a:close/>
              </a:path>
            </a:pathLst>
          </a:cu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4" name="Google Shape;1254;p18"/>
          <p:cNvSpPr/>
          <p:nvPr/>
        </p:nvSpPr>
        <p:spPr>
          <a:xfrm rot="1363340">
            <a:off x="7412513" y="4598396"/>
            <a:ext cx="1156242" cy="1158089"/>
          </a:xfrm>
          <a:custGeom>
            <a:avLst/>
            <a:gdLst/>
            <a:ahLst/>
            <a:cxnLst/>
            <a:rect l="l" t="t" r="r" b="b"/>
            <a:pathLst>
              <a:path w="3243838" h="3249020" extrusionOk="0">
                <a:moveTo>
                  <a:pt x="1043303" y="0"/>
                </a:moveTo>
                <a:lnTo>
                  <a:pt x="3243838" y="909991"/>
                </a:lnTo>
                <a:lnTo>
                  <a:pt x="2909376" y="2918146"/>
                </a:lnTo>
                <a:lnTo>
                  <a:pt x="922760" y="3249020"/>
                </a:lnTo>
                <a:lnTo>
                  <a:pt x="0" y="1046760"/>
                </a:lnTo>
                <a:lnTo>
                  <a:pt x="113936" y="992139"/>
                </a:lnTo>
                <a:cubicBezTo>
                  <a:pt x="502328" y="781074"/>
                  <a:pt x="804598" y="464379"/>
                  <a:pt x="999593" y="93687"/>
                </a:cubicBezTo>
                <a:close/>
              </a:path>
            </a:pathLst>
          </a:custGeom>
          <a:solidFill>
            <a:srgbClr val="8DC9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5" name="Google Shape;1255;p18"/>
          <p:cNvSpPr/>
          <p:nvPr/>
        </p:nvSpPr>
        <p:spPr>
          <a:xfrm rot="1363340">
            <a:off x="6396889" y="4614748"/>
            <a:ext cx="1186490" cy="1207116"/>
          </a:xfrm>
          <a:custGeom>
            <a:avLst/>
            <a:gdLst/>
            <a:ahLst/>
            <a:cxnLst/>
            <a:rect l="l" t="t" r="r" b="b"/>
            <a:pathLst>
              <a:path w="3328700" h="3386565" extrusionOk="0">
                <a:moveTo>
                  <a:pt x="913648" y="3208"/>
                </a:moveTo>
                <a:lnTo>
                  <a:pt x="1028303" y="43909"/>
                </a:lnTo>
                <a:cubicBezTo>
                  <a:pt x="1429256" y="165037"/>
                  <a:pt x="1866996" y="171841"/>
                  <a:pt x="2289890" y="43165"/>
                </a:cubicBezTo>
                <a:lnTo>
                  <a:pt x="2409580" y="0"/>
                </a:lnTo>
                <a:lnTo>
                  <a:pt x="3328700" y="2193574"/>
                </a:lnTo>
                <a:lnTo>
                  <a:pt x="1658918" y="3386565"/>
                </a:lnTo>
                <a:lnTo>
                  <a:pt x="0" y="2201336"/>
                </a:lnTo>
                <a:close/>
              </a:path>
            </a:pathLst>
          </a:custGeom>
          <a:solidFill>
            <a:srgbClr val="BBDFD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rgbClr val="595A59"/>
              </a:solidFill>
              <a:latin typeface="Calibri"/>
              <a:ea typeface="Calibri"/>
              <a:cs typeface="Calibri"/>
              <a:sym typeface="Calibri"/>
            </a:endParaRPr>
          </a:p>
        </p:txBody>
      </p:sp>
      <p:sp>
        <p:nvSpPr>
          <p:cNvPr id="1256" name="Google Shape;1256;p18"/>
          <p:cNvSpPr/>
          <p:nvPr/>
        </p:nvSpPr>
        <p:spPr>
          <a:xfrm>
            <a:off x="6725291" y="3211605"/>
            <a:ext cx="1554316" cy="1554316"/>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a:solidFill>
                  <a:srgbClr val="595A59"/>
                </a:solidFill>
                <a:latin typeface="Calibri"/>
                <a:ea typeface="Calibri"/>
                <a:cs typeface="Calibri"/>
                <a:sym typeface="Calibri"/>
              </a:rPr>
              <a:t>Reasons for Failure</a:t>
            </a:r>
            <a:endParaRPr/>
          </a:p>
        </p:txBody>
      </p:sp>
      <p:sp>
        <p:nvSpPr>
          <p:cNvPr id="1257" name="Google Shape;1257;p18"/>
          <p:cNvSpPr txBox="1"/>
          <p:nvPr/>
        </p:nvSpPr>
        <p:spPr>
          <a:xfrm>
            <a:off x="3944619" y="5384864"/>
            <a:ext cx="2547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Failure of priorities</a:t>
            </a:r>
            <a:endParaRPr dirty="0"/>
          </a:p>
        </p:txBody>
      </p:sp>
      <p:sp>
        <p:nvSpPr>
          <p:cNvPr id="1258" name="Google Shape;1258;p18"/>
          <p:cNvSpPr txBox="1"/>
          <p:nvPr/>
        </p:nvSpPr>
        <p:spPr>
          <a:xfrm>
            <a:off x="3420088" y="5686249"/>
            <a:ext cx="3054196" cy="707189"/>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your management team chooses to focus on work that doesn’t create value, that’s like sending cash directly to your competitors, and you have failed</a:t>
            </a:r>
            <a:endParaRPr dirty="0"/>
          </a:p>
        </p:txBody>
      </p:sp>
      <p:sp>
        <p:nvSpPr>
          <p:cNvPr id="1259" name="Google Shape;1259;p18"/>
          <p:cNvSpPr txBox="1"/>
          <p:nvPr/>
        </p:nvSpPr>
        <p:spPr>
          <a:xfrm>
            <a:off x="8479937" y="5434997"/>
            <a:ext cx="1901735"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Failure to quit</a:t>
            </a:r>
            <a:endParaRPr dirty="0"/>
          </a:p>
        </p:txBody>
      </p:sp>
      <p:sp>
        <p:nvSpPr>
          <p:cNvPr id="1260" name="Google Shape;1260;p18"/>
          <p:cNvSpPr txBox="1"/>
          <p:nvPr/>
        </p:nvSpPr>
        <p:spPr>
          <a:xfrm>
            <a:off x="8540900" y="5716856"/>
            <a:ext cx="3346290" cy="707189"/>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your organization sticks with a mediocre idea, facility, or team too long  because it lacks the guts to create something better, you have failed</a:t>
            </a:r>
            <a:endParaRPr dirty="0"/>
          </a:p>
        </p:txBody>
      </p:sp>
      <p:sp>
        <p:nvSpPr>
          <p:cNvPr id="1261" name="Google Shape;1261;p18"/>
          <p:cNvSpPr txBox="1"/>
          <p:nvPr/>
        </p:nvSpPr>
        <p:spPr>
          <a:xfrm>
            <a:off x="4428520" y="1626428"/>
            <a:ext cx="1876084"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Design Failure</a:t>
            </a:r>
            <a:endParaRPr dirty="0"/>
          </a:p>
        </p:txBody>
      </p:sp>
      <p:sp>
        <p:nvSpPr>
          <p:cNvPr id="1262" name="Google Shape;1262;p18"/>
          <p:cNvSpPr txBox="1"/>
          <p:nvPr/>
        </p:nvSpPr>
        <p:spPr>
          <a:xfrm>
            <a:off x="3526878" y="1881633"/>
            <a:ext cx="2731539" cy="1047041"/>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your product or service is poorly designed, then people don’t understand it,  don’t purchase it or may even harm themselves when they use it, and you  have failed</a:t>
            </a:r>
            <a:endParaRPr dirty="0"/>
          </a:p>
        </p:txBody>
      </p:sp>
      <p:sp>
        <p:nvSpPr>
          <p:cNvPr id="1263" name="Google Shape;1263;p18"/>
          <p:cNvSpPr txBox="1"/>
          <p:nvPr/>
        </p:nvSpPr>
        <p:spPr>
          <a:xfrm>
            <a:off x="8535364" y="1821452"/>
            <a:ext cx="2908488"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Failure of opportunity</a:t>
            </a:r>
            <a:endParaRPr dirty="0"/>
          </a:p>
        </p:txBody>
      </p:sp>
      <p:sp>
        <p:nvSpPr>
          <p:cNvPr id="1264" name="Google Shape;1264;p18"/>
          <p:cNvSpPr txBox="1"/>
          <p:nvPr/>
        </p:nvSpPr>
        <p:spPr>
          <a:xfrm>
            <a:off x="8596325" y="2140255"/>
            <a:ext cx="2780233" cy="540477"/>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your assets are poorly deployed, ignored, or decaying, it’s as if you are  destroying them, and you have failed</a:t>
            </a:r>
            <a:endParaRPr dirty="0"/>
          </a:p>
        </p:txBody>
      </p:sp>
      <p:sp>
        <p:nvSpPr>
          <p:cNvPr id="1265" name="Google Shape;1265;p18"/>
          <p:cNvSpPr txBox="1"/>
          <p:nvPr/>
        </p:nvSpPr>
        <p:spPr>
          <a:xfrm>
            <a:off x="3619244" y="4183246"/>
            <a:ext cx="1970127"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Failure of respect</a:t>
            </a:r>
            <a:endParaRPr dirty="0"/>
          </a:p>
        </p:txBody>
      </p:sp>
      <p:sp>
        <p:nvSpPr>
          <p:cNvPr id="1266" name="Google Shape;1266;p18"/>
          <p:cNvSpPr txBox="1"/>
          <p:nvPr/>
        </p:nvSpPr>
        <p:spPr>
          <a:xfrm>
            <a:off x="3190931" y="4502049"/>
            <a:ext cx="2398500" cy="843000"/>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 succeed without treating your people, your customers, and your resources with respect and honesty, you have failed</a:t>
            </a:r>
            <a:endParaRPr dirty="0"/>
          </a:p>
        </p:txBody>
      </p:sp>
      <p:sp>
        <p:nvSpPr>
          <p:cNvPr id="1267" name="Google Shape;1267;p18"/>
          <p:cNvSpPr txBox="1"/>
          <p:nvPr/>
        </p:nvSpPr>
        <p:spPr>
          <a:xfrm>
            <a:off x="9382215" y="4109356"/>
            <a:ext cx="2006220"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Failure of will</a:t>
            </a:r>
            <a:endParaRPr dirty="0"/>
          </a:p>
        </p:txBody>
      </p:sp>
      <p:sp>
        <p:nvSpPr>
          <p:cNvPr id="1268" name="Google Shape;1268;p18"/>
          <p:cNvSpPr txBox="1"/>
          <p:nvPr/>
        </p:nvSpPr>
        <p:spPr>
          <a:xfrm>
            <a:off x="9434468" y="4410741"/>
            <a:ext cx="2766234" cy="873902"/>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a:solidFill>
                  <a:srgbClr val="595A59"/>
                </a:solidFill>
                <a:latin typeface="Calibri"/>
                <a:ea typeface="Calibri"/>
                <a:cs typeface="Calibri"/>
                <a:sym typeface="Calibri"/>
              </a:rPr>
              <a:t>If your organization prematurely abandons important work because of  internal resistance or a temporary delay in market adoption, you have failed</a:t>
            </a:r>
            <a:endParaRPr/>
          </a:p>
        </p:txBody>
      </p:sp>
      <p:sp>
        <p:nvSpPr>
          <p:cNvPr id="1269" name="Google Shape;1269;p18"/>
          <p:cNvSpPr txBox="1"/>
          <p:nvPr/>
        </p:nvSpPr>
        <p:spPr>
          <a:xfrm>
            <a:off x="3854675" y="3054992"/>
            <a:ext cx="1778241" cy="307777"/>
          </a:xfrm>
          <a:prstGeom prst="rect">
            <a:avLst/>
          </a:prstGeom>
          <a:noFill/>
          <a:ln>
            <a:noFill/>
          </a:ln>
        </p:spPr>
        <p:txBody>
          <a:bodyPr spcFirstLastPara="1" wrap="square" lIns="91425" tIns="45700" rIns="91425" bIns="45700" anchor="b" anchorCtr="0">
            <a:spAutoFit/>
          </a:bodyPr>
          <a:lstStyle/>
          <a:p>
            <a:pPr marL="0" marR="0" lvl="0" indent="0" algn="r" rtl="0">
              <a:spcBef>
                <a:spcPts val="0"/>
              </a:spcBef>
              <a:spcAft>
                <a:spcPts val="0"/>
              </a:spcAft>
              <a:buNone/>
            </a:pPr>
            <a:r>
              <a:rPr lang="en-GB" sz="1400" b="1" dirty="0">
                <a:solidFill>
                  <a:srgbClr val="595A59"/>
                </a:solidFill>
                <a:latin typeface="Calibri"/>
                <a:ea typeface="Calibri"/>
                <a:cs typeface="Calibri"/>
                <a:sym typeface="Calibri"/>
              </a:rPr>
              <a:t>Failure to see</a:t>
            </a:r>
            <a:endParaRPr dirty="0"/>
          </a:p>
        </p:txBody>
      </p:sp>
      <p:sp>
        <p:nvSpPr>
          <p:cNvPr id="1270" name="Google Shape;1270;p18"/>
          <p:cNvSpPr txBox="1"/>
          <p:nvPr/>
        </p:nvSpPr>
        <p:spPr>
          <a:xfrm>
            <a:off x="3420088" y="3356378"/>
            <a:ext cx="2212827" cy="642058"/>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The most self-referential form of failure is the failure to see when you’re failing</a:t>
            </a:r>
            <a:endParaRPr dirty="0"/>
          </a:p>
        </p:txBody>
      </p:sp>
      <p:sp>
        <p:nvSpPr>
          <p:cNvPr id="1271" name="Google Shape;1271;p18"/>
          <p:cNvSpPr txBox="1"/>
          <p:nvPr/>
        </p:nvSpPr>
        <p:spPr>
          <a:xfrm>
            <a:off x="9321254" y="2885311"/>
            <a:ext cx="2067181" cy="307777"/>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400" b="1" dirty="0">
                <a:solidFill>
                  <a:srgbClr val="595A59"/>
                </a:solidFill>
                <a:latin typeface="Calibri"/>
                <a:ea typeface="Calibri"/>
                <a:cs typeface="Calibri"/>
                <a:sym typeface="Calibri"/>
              </a:rPr>
              <a:t>Failure of trust</a:t>
            </a:r>
            <a:endParaRPr dirty="0"/>
          </a:p>
        </p:txBody>
      </p:sp>
      <p:sp>
        <p:nvSpPr>
          <p:cNvPr id="1272" name="Google Shape;1272;p18"/>
          <p:cNvSpPr txBox="1"/>
          <p:nvPr/>
        </p:nvSpPr>
        <p:spPr>
          <a:xfrm>
            <a:off x="9390925" y="3221533"/>
            <a:ext cx="2609479" cy="707189"/>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dirty="0">
                <a:solidFill>
                  <a:srgbClr val="595A59"/>
                </a:solidFill>
                <a:latin typeface="Calibri"/>
                <a:ea typeface="Calibri"/>
                <a:cs typeface="Calibri"/>
                <a:sym typeface="Calibri"/>
              </a:rPr>
              <a:t>If you waste stakeholders’ goodwill and respect by taking shortcuts in  exchange for short-term profits, you have failed</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1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279" name="Google Shape;1279;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It is a sad fact that especially young companies are in danger of insolvency. The reasons for this lie both in their lower capital resources and in their inexperience in dealing with crises. </a:t>
            </a:r>
            <a:endParaRPr/>
          </a:p>
          <a:p>
            <a:pPr marL="0" lvl="0" indent="0" algn="l" rtl="0">
              <a:lnSpc>
                <a:spcPct val="90000"/>
              </a:lnSpc>
              <a:spcBef>
                <a:spcPts val="1000"/>
              </a:spcBef>
              <a:spcAft>
                <a:spcPts val="0"/>
              </a:spcAft>
              <a:buClr>
                <a:srgbClr val="79527B"/>
              </a:buClr>
              <a:buSzPts val="2000"/>
              <a:buNone/>
            </a:pPr>
            <a:endParaRPr/>
          </a:p>
        </p:txBody>
      </p:sp>
      <p:sp>
        <p:nvSpPr>
          <p:cNvPr id="1280" name="Google Shape;1280;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en-GB"/>
              <a:t>Insolvencies by Company Age</a:t>
            </a:r>
            <a:endParaRPr/>
          </a:p>
          <a:p>
            <a:pPr marL="0" lvl="0" indent="0" algn="l" rtl="0">
              <a:lnSpc>
                <a:spcPct val="90000"/>
              </a:lnSpc>
              <a:spcBef>
                <a:spcPts val="1000"/>
              </a:spcBef>
              <a:spcAft>
                <a:spcPts val="0"/>
              </a:spcAft>
              <a:buClr>
                <a:srgbClr val="79527B"/>
              </a:buClr>
              <a:buSzPts val="1800"/>
              <a:buNone/>
            </a:pPr>
            <a:endParaRPr/>
          </a:p>
        </p:txBody>
      </p:sp>
      <p:graphicFrame>
        <p:nvGraphicFramePr>
          <p:cNvPr id="1281" name="Google Shape;1281;p19"/>
          <p:cNvGraphicFramePr/>
          <p:nvPr/>
        </p:nvGraphicFramePr>
        <p:xfrm>
          <a:off x="1907780" y="1832408"/>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1282" name="Google Shape;1282;p19"/>
          <p:cNvSpPr/>
          <p:nvPr/>
        </p:nvSpPr>
        <p:spPr>
          <a:xfrm>
            <a:off x="9694278" y="5925681"/>
            <a:ext cx="1693541" cy="274737"/>
          </a:xfrm>
          <a:prstGeom prst="rect">
            <a:avLst/>
          </a:prstGeom>
          <a:noFill/>
          <a:ln>
            <a:noFill/>
          </a:ln>
        </p:spPr>
        <p:txBody>
          <a:bodyPr spcFirstLastPara="1" wrap="square" lIns="81575" tIns="40775" rIns="81575" bIns="40775" anchor="t" anchorCtr="0">
            <a:spAutoFit/>
          </a:bodyPr>
          <a:lstStyle/>
          <a:p>
            <a:pPr marL="0" marR="0" lvl="0" indent="0" algn="l" rtl="0">
              <a:lnSpc>
                <a:spcPct val="107142"/>
              </a:lnSpc>
              <a:spcBef>
                <a:spcPts val="0"/>
              </a:spcBef>
              <a:spcAft>
                <a:spcPts val="0"/>
              </a:spcAft>
              <a:buNone/>
            </a:pPr>
            <a:r>
              <a:rPr lang="en-GB" sz="1400">
                <a:solidFill>
                  <a:srgbClr val="595A59"/>
                </a:solidFill>
                <a:latin typeface="Calibri"/>
                <a:ea typeface="Calibri"/>
                <a:cs typeface="Calibri"/>
                <a:sym typeface="Calibri"/>
              </a:rPr>
              <a:t>Source: Creditreform</a:t>
            </a:r>
            <a:endParaRPr sz="1400">
              <a:solidFill>
                <a:srgbClr val="595A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2"/>
          <p:cNvSpPr txBox="1">
            <a:spLocks noGrp="1"/>
          </p:cNvSpPr>
          <p:nvPr>
            <p:ph type="body" idx="1"/>
          </p:nvPr>
        </p:nvSpPr>
        <p:spPr>
          <a:xfrm>
            <a:off x="1575582" y="2699133"/>
            <a:ext cx="4180325" cy="37470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In this module we would like to provide the basics about crises in tourism companies  to support Tourism SMEs in dealing with them.</a:t>
            </a:r>
            <a:endParaRPr/>
          </a:p>
        </p:txBody>
      </p:sp>
      <p:sp>
        <p:nvSpPr>
          <p:cNvPr id="874" name="Google Shape;874;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GB" sz="2400" b="1"/>
              <a:t>Given the economic, political and environmental dynamics, it is obvious that the issue of corporate crisis needs to be addressed.</a:t>
            </a:r>
            <a:endParaRPr/>
          </a:p>
        </p:txBody>
      </p:sp>
      <p:sp>
        <p:nvSpPr>
          <p:cNvPr id="875" name="Google Shape;875;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76" name="Google Shape;876;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77" name="Google Shape;877;p2"/>
          <p:cNvSpPr txBox="1"/>
          <p:nvPr/>
        </p:nvSpPr>
        <p:spPr>
          <a:xfrm>
            <a:off x="7757232" y="1435891"/>
            <a:ext cx="397829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595A59"/>
                </a:solidFill>
                <a:latin typeface="Calibri"/>
                <a:ea typeface="Calibri"/>
                <a:cs typeface="Calibri"/>
                <a:sym typeface="Calibri"/>
              </a:rPr>
              <a:t>What is a company crisis?</a:t>
            </a:r>
            <a:endParaRPr/>
          </a:p>
          <a:p>
            <a:pPr marL="0" marR="0" lvl="0" indent="0" algn="l" rtl="0">
              <a:spcBef>
                <a:spcPts val="0"/>
              </a:spcBef>
              <a:spcAft>
                <a:spcPts val="0"/>
              </a:spcAft>
              <a:buNone/>
            </a:pPr>
            <a:r>
              <a:rPr lang="en-GB" sz="2200">
                <a:solidFill>
                  <a:srgbClr val="595A59"/>
                </a:solidFill>
                <a:latin typeface="Calibri"/>
                <a:ea typeface="Calibri"/>
                <a:cs typeface="Calibri"/>
                <a:sym typeface="Calibri"/>
              </a:rPr>
              <a:t>Some basic knowledge</a:t>
            </a:r>
            <a:endParaRPr/>
          </a:p>
        </p:txBody>
      </p:sp>
      <p:sp>
        <p:nvSpPr>
          <p:cNvPr id="878" name="Google Shape;878;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79" name="Google Shape;879;p2"/>
          <p:cNvSpPr/>
          <p:nvPr/>
        </p:nvSpPr>
        <p:spPr>
          <a:xfrm>
            <a:off x="6650400" y="274536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0" name="Google Shape;880;p2"/>
          <p:cNvCxnSpPr/>
          <p:nvPr/>
        </p:nvCxnSpPr>
        <p:spPr>
          <a:xfrm>
            <a:off x="6096000" y="313056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1" name="Google Shape;881;p2"/>
          <p:cNvSpPr txBox="1"/>
          <p:nvPr/>
        </p:nvSpPr>
        <p:spPr>
          <a:xfrm>
            <a:off x="7757232" y="2915123"/>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595A59"/>
                </a:solidFill>
                <a:latin typeface="Calibri"/>
                <a:ea typeface="Calibri"/>
                <a:cs typeface="Calibri"/>
                <a:sym typeface="Calibri"/>
              </a:rPr>
              <a:t>Company Crises in Tourism SMEs</a:t>
            </a:r>
            <a:endParaRPr/>
          </a:p>
        </p:txBody>
      </p:sp>
      <p:sp>
        <p:nvSpPr>
          <p:cNvPr id="882" name="Google Shape;882;p2"/>
          <p:cNvSpPr txBox="1"/>
          <p:nvPr/>
        </p:nvSpPr>
        <p:spPr>
          <a:xfrm>
            <a:off x="6852409" y="286895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83" name="Google Shape;883;p2"/>
          <p:cNvSpPr/>
          <p:nvPr/>
        </p:nvSpPr>
        <p:spPr>
          <a:xfrm>
            <a:off x="6650400" y="5326881"/>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4" name="Google Shape;884;p2"/>
          <p:cNvCxnSpPr/>
          <p:nvPr/>
        </p:nvCxnSpPr>
        <p:spPr>
          <a:xfrm>
            <a:off x="6096000" y="5712082"/>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5" name="Google Shape;885;p2"/>
          <p:cNvSpPr txBox="1"/>
          <p:nvPr/>
        </p:nvSpPr>
        <p:spPr>
          <a:xfrm>
            <a:off x="7757232" y="5496638"/>
            <a:ext cx="397829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595A59"/>
                </a:solidFill>
                <a:latin typeface="Calibri"/>
                <a:ea typeface="Calibri"/>
                <a:cs typeface="Calibri"/>
                <a:sym typeface="Calibri"/>
              </a:rPr>
              <a:t>Outlook on the topics covered in this course</a:t>
            </a:r>
            <a:endParaRPr sz="2200">
              <a:solidFill>
                <a:srgbClr val="595A59"/>
              </a:solidFill>
              <a:latin typeface="Calibri"/>
              <a:ea typeface="Calibri"/>
              <a:cs typeface="Calibri"/>
              <a:sym typeface="Calibri"/>
            </a:endParaRPr>
          </a:p>
        </p:txBody>
      </p:sp>
      <p:sp>
        <p:nvSpPr>
          <p:cNvPr id="886" name="Google Shape;886;p2"/>
          <p:cNvSpPr txBox="1"/>
          <p:nvPr/>
        </p:nvSpPr>
        <p:spPr>
          <a:xfrm>
            <a:off x="6852409" y="5450471"/>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
        <p:nvSpPr>
          <p:cNvPr id="887" name="Google Shape;887;p2"/>
          <p:cNvSpPr/>
          <p:nvPr/>
        </p:nvSpPr>
        <p:spPr>
          <a:xfrm>
            <a:off x="6655444" y="4096798"/>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88" name="Google Shape;888;p2"/>
          <p:cNvCxnSpPr/>
          <p:nvPr/>
        </p:nvCxnSpPr>
        <p:spPr>
          <a:xfrm>
            <a:off x="6101044" y="4481999"/>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89" name="Google Shape;889;p2"/>
          <p:cNvSpPr txBox="1"/>
          <p:nvPr/>
        </p:nvSpPr>
        <p:spPr>
          <a:xfrm>
            <a:off x="7762276" y="4142300"/>
            <a:ext cx="397829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a:solidFill>
                  <a:srgbClr val="595A59"/>
                </a:solidFill>
                <a:latin typeface="Calibri"/>
                <a:ea typeface="Calibri"/>
                <a:cs typeface="Calibri"/>
                <a:sym typeface="Calibri"/>
              </a:rPr>
              <a:t>Tools that help to analyse your starting position</a:t>
            </a:r>
            <a:endParaRPr sz="2200">
              <a:solidFill>
                <a:srgbClr val="595A59"/>
              </a:solidFill>
              <a:latin typeface="Calibri"/>
              <a:ea typeface="Calibri"/>
              <a:cs typeface="Calibri"/>
              <a:sym typeface="Calibri"/>
            </a:endParaRPr>
          </a:p>
        </p:txBody>
      </p:sp>
      <p:sp>
        <p:nvSpPr>
          <p:cNvPr id="890" name="Google Shape;890;p2"/>
          <p:cNvSpPr txBox="1"/>
          <p:nvPr/>
        </p:nvSpPr>
        <p:spPr>
          <a:xfrm>
            <a:off x="6852408" y="4220388"/>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91" name="Google Shape;891;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en-GB" sz="1400">
                <a:solidFill>
                  <a:schemeClr val="lt1"/>
                </a:solidFill>
                <a:latin typeface="Calibri"/>
                <a:ea typeface="Calibri"/>
                <a:cs typeface="Calibri"/>
                <a:sym typeface="Calibri"/>
              </a:rPr>
              <a:t>To view a copy of this licence, please visit </a:t>
            </a:r>
            <a:r>
              <a:rPr lang="en-GB"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en-GB"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2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88" name="Google Shape;1288;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Even if tourism SMEs are not able to prevent or control all types of crises, they can limit their vulnerability to crises in order to ensure business continuity and profitability. To make this possible, they must deal with the key roots.</a:t>
            </a:r>
            <a:endParaRPr/>
          </a:p>
        </p:txBody>
      </p:sp>
      <p:sp>
        <p:nvSpPr>
          <p:cNvPr id="1289" name="Google Shape;1289;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It is essential to understand the causes of vulnerability of the tourism industry in order to minimize them and sustain the business.</a:t>
            </a:r>
            <a:endParaRPr/>
          </a:p>
        </p:txBody>
      </p:sp>
      <p:sp>
        <p:nvSpPr>
          <p:cNvPr id="1290" name="Google Shape;1290;p20"/>
          <p:cNvSpPr/>
          <p:nvPr/>
        </p:nvSpPr>
        <p:spPr>
          <a:xfrm>
            <a:off x="3752490" y="2672554"/>
            <a:ext cx="2439761" cy="3022853"/>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reputation of a destination influences the buying behaviour of tourists</a:t>
            </a:r>
            <a:endParaRPr dirty="0"/>
          </a:p>
          <a:p>
            <a:pPr marL="182563" marR="0" lvl="0" indent="-182563" algn="l" rtl="0">
              <a:spcBef>
                <a:spcPts val="60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the higher the perception of risk regarding a destination, the lower the demand for tourism in that destination</a:t>
            </a:r>
            <a:endParaRPr dirty="0"/>
          </a:p>
          <a:p>
            <a:pPr marL="0" marR="0" lvl="0" indent="0" algn="l" rtl="0">
              <a:spcBef>
                <a:spcPts val="0"/>
              </a:spcBef>
              <a:spcAft>
                <a:spcPts val="0"/>
              </a:spcAft>
              <a:buNone/>
            </a:pPr>
            <a:endParaRPr sz="1400" dirty="0">
              <a:solidFill>
                <a:srgbClr val="79527B"/>
              </a:solidFill>
              <a:latin typeface="Calibri"/>
              <a:ea typeface="Calibri"/>
              <a:cs typeface="Calibri"/>
              <a:sym typeface="Calibri"/>
            </a:endParaRPr>
          </a:p>
        </p:txBody>
      </p:sp>
      <p:sp>
        <p:nvSpPr>
          <p:cNvPr id="1291" name="Google Shape;1291;p20"/>
          <p:cNvSpPr txBox="1"/>
          <p:nvPr/>
        </p:nvSpPr>
        <p:spPr>
          <a:xfrm>
            <a:off x="3740391"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en-GB" sz="1400" b="0" i="0">
                <a:solidFill>
                  <a:schemeClr val="lt1"/>
                </a:solidFill>
                <a:latin typeface="Calibri"/>
                <a:ea typeface="Calibri"/>
                <a:cs typeface="Calibri"/>
                <a:sym typeface="Calibri"/>
              </a:rPr>
              <a:t>Perceived Risk in Tourism</a:t>
            </a:r>
            <a:endParaRPr/>
          </a:p>
        </p:txBody>
      </p:sp>
      <p:sp>
        <p:nvSpPr>
          <p:cNvPr id="1292" name="Google Shape;1292;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GB"/>
              <a:t>Root causes of crisis vulnerability in tourism SME</a:t>
            </a:r>
            <a:endParaRPr/>
          </a:p>
          <a:p>
            <a:pPr marL="0" lvl="0" indent="0" algn="l" rtl="0">
              <a:lnSpc>
                <a:spcPct val="90000"/>
              </a:lnSpc>
              <a:spcBef>
                <a:spcPts val="1000"/>
              </a:spcBef>
              <a:spcAft>
                <a:spcPts val="0"/>
              </a:spcAft>
              <a:buClr>
                <a:srgbClr val="79527B"/>
              </a:buClr>
              <a:buSzPct val="100000"/>
              <a:buNone/>
            </a:pPr>
            <a:endParaRPr/>
          </a:p>
        </p:txBody>
      </p:sp>
      <p:sp>
        <p:nvSpPr>
          <p:cNvPr id="1293" name="Google Shape;1293;p20"/>
          <p:cNvSpPr txBox="1"/>
          <p:nvPr/>
        </p:nvSpPr>
        <p:spPr>
          <a:xfrm>
            <a:off x="6530414"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rmAutofit/>
          </a:bodyPr>
          <a:lstStyle/>
          <a:p>
            <a:pPr marL="228600" marR="0" lvl="0" indent="-228600" algn="ctr" rtl="0">
              <a:lnSpc>
                <a:spcPct val="90000"/>
              </a:lnSpc>
              <a:spcBef>
                <a:spcPts val="0"/>
              </a:spcBef>
              <a:spcAft>
                <a:spcPts val="0"/>
              </a:spcAft>
              <a:buClr>
                <a:schemeClr val="lt1"/>
              </a:buClr>
              <a:buSzPts val="1400"/>
              <a:buFont typeface="Arial"/>
              <a:buNone/>
            </a:pPr>
            <a:r>
              <a:rPr lang="en-GB" sz="1400" b="0" i="0" u="none" strike="noStrike">
                <a:solidFill>
                  <a:schemeClr val="lt1"/>
                </a:solidFill>
                <a:latin typeface="Calibri"/>
                <a:ea typeface="Calibri"/>
                <a:cs typeface="Calibri"/>
                <a:sym typeface="Calibri"/>
              </a:rPr>
              <a:t>Characteristics of Tourism</a:t>
            </a:r>
            <a:endParaRPr sz="1400" b="0" i="0">
              <a:solidFill>
                <a:schemeClr val="lt1"/>
              </a:solidFill>
              <a:latin typeface="Calibri"/>
              <a:ea typeface="Calibri"/>
              <a:cs typeface="Calibri"/>
              <a:sym typeface="Calibri"/>
            </a:endParaRPr>
          </a:p>
        </p:txBody>
      </p:sp>
      <p:sp>
        <p:nvSpPr>
          <p:cNvPr id="1294" name="Google Shape;1294;p20"/>
          <p:cNvSpPr txBox="1"/>
          <p:nvPr/>
        </p:nvSpPr>
        <p:spPr>
          <a:xfrm>
            <a:off x="9320438" y="2003161"/>
            <a:ext cx="2439761" cy="56188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28600" marR="0" lvl="0" indent="-228600" algn="l" rtl="0">
              <a:lnSpc>
                <a:spcPct val="90000"/>
              </a:lnSpc>
              <a:spcBef>
                <a:spcPts val="0"/>
              </a:spcBef>
              <a:spcAft>
                <a:spcPts val="0"/>
              </a:spcAft>
              <a:buClr>
                <a:schemeClr val="lt1"/>
              </a:buClr>
              <a:buSzPts val="1400"/>
              <a:buFont typeface="Arial"/>
              <a:buNone/>
            </a:pPr>
            <a:r>
              <a:rPr lang="en-GB" sz="1400" b="0" i="0" u="none" strike="noStrike">
                <a:solidFill>
                  <a:schemeClr val="lt1"/>
                </a:solidFill>
                <a:latin typeface="Calibri"/>
                <a:ea typeface="Calibri"/>
                <a:cs typeface="Calibri"/>
                <a:sym typeface="Calibri"/>
              </a:rPr>
              <a:t>The Complexity of Crisis</a:t>
            </a:r>
            <a:endParaRPr/>
          </a:p>
          <a:p>
            <a:pPr marL="228600" marR="0" lvl="0" indent="-228600" algn="l" rtl="0">
              <a:lnSpc>
                <a:spcPct val="90000"/>
              </a:lnSpc>
              <a:spcBef>
                <a:spcPts val="0"/>
              </a:spcBef>
              <a:spcAft>
                <a:spcPts val="0"/>
              </a:spcAft>
              <a:buClr>
                <a:schemeClr val="lt1"/>
              </a:buClr>
              <a:buSzPts val="1400"/>
              <a:buFont typeface="Arial"/>
              <a:buNone/>
            </a:pPr>
            <a:r>
              <a:rPr lang="en-GB" sz="1400" b="0" i="0" u="none" strike="noStrike">
                <a:solidFill>
                  <a:schemeClr val="lt1"/>
                </a:solidFill>
                <a:latin typeface="Calibri"/>
                <a:ea typeface="Calibri"/>
                <a:cs typeface="Calibri"/>
                <a:sym typeface="Calibri"/>
              </a:rPr>
              <a:t>Management in Tourism</a:t>
            </a:r>
            <a:endParaRPr sz="1400" b="0" i="0">
              <a:solidFill>
                <a:schemeClr val="lt1"/>
              </a:solidFill>
              <a:latin typeface="Calibri"/>
              <a:ea typeface="Calibri"/>
              <a:cs typeface="Calibri"/>
              <a:sym typeface="Calibri"/>
            </a:endParaRPr>
          </a:p>
        </p:txBody>
      </p:sp>
      <p:sp>
        <p:nvSpPr>
          <p:cNvPr id="1295" name="Google Shape;1295;p20"/>
          <p:cNvSpPr/>
          <p:nvPr/>
        </p:nvSpPr>
        <p:spPr>
          <a:xfrm>
            <a:off x="6530414" y="2672554"/>
            <a:ext cx="2439761" cy="298533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products are characterized by intangibility, inseparability, and perishability</a:t>
            </a:r>
            <a:endParaRPr sz="1400" dirty="0">
              <a:solidFill>
                <a:srgbClr val="79527B"/>
              </a:solidFill>
              <a:latin typeface="Calibri"/>
              <a:ea typeface="Calibri"/>
              <a:cs typeface="Calibri"/>
              <a:sym typeface="Calibri"/>
            </a:endParaRPr>
          </a:p>
          <a:p>
            <a:pPr marL="182563" marR="0" lvl="0" indent="-182563" algn="l" rtl="0">
              <a:spcBef>
                <a:spcPts val="60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labour-intensive processes</a:t>
            </a:r>
            <a:endParaRPr dirty="0"/>
          </a:p>
          <a:p>
            <a:pPr marL="182563" marR="0" lvl="0" indent="-182563" algn="l" rtl="0">
              <a:spcBef>
                <a:spcPts val="60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high level of engagement with customers</a:t>
            </a:r>
            <a:endParaRPr dirty="0"/>
          </a:p>
          <a:p>
            <a:pPr marL="182563" marR="0" lvl="0" indent="-182563" algn="l" rtl="0">
              <a:spcBef>
                <a:spcPts val="60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cultural meaning dimension of personal service</a:t>
            </a:r>
            <a:endParaRPr dirty="0"/>
          </a:p>
          <a:p>
            <a:pPr marL="182563" marR="0" lvl="0" indent="-182563" algn="l" rtl="0">
              <a:spcBef>
                <a:spcPts val="60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tourist service is tied to a specific location</a:t>
            </a:r>
            <a:endParaRPr sz="1400" dirty="0">
              <a:solidFill>
                <a:srgbClr val="79527B"/>
              </a:solidFill>
              <a:latin typeface="Calibri"/>
              <a:ea typeface="Calibri"/>
              <a:cs typeface="Calibri"/>
              <a:sym typeface="Calibri"/>
            </a:endParaRPr>
          </a:p>
        </p:txBody>
      </p:sp>
      <p:sp>
        <p:nvSpPr>
          <p:cNvPr id="1296" name="Google Shape;1296;p20"/>
          <p:cNvSpPr/>
          <p:nvPr/>
        </p:nvSpPr>
        <p:spPr>
          <a:xfrm>
            <a:off x="9332537" y="2672554"/>
            <a:ext cx="2439761" cy="2980200"/>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182563" marR="0" lvl="0" indent="-182563" algn="l" rtl="0">
              <a:spcBef>
                <a:spcPts val="0"/>
              </a:spcBef>
              <a:spcAft>
                <a:spcPts val="0"/>
              </a:spcAft>
              <a:buClr>
                <a:srgbClr val="79527B"/>
              </a:buClr>
              <a:buSzPts val="1400"/>
              <a:buFont typeface="Arial"/>
              <a:buChar char="•"/>
            </a:pPr>
            <a:r>
              <a:rPr lang="en-GB" sz="1400" dirty="0">
                <a:solidFill>
                  <a:srgbClr val="79527B"/>
                </a:solidFill>
                <a:latin typeface="Calibri"/>
                <a:ea typeface="Calibri"/>
                <a:cs typeface="Calibri"/>
                <a:sym typeface="Calibri"/>
              </a:rPr>
              <a:t>globalization of the tourism industry - dependency and interconnectedness increases (small crisis here has impact on travel behaviour there)</a:t>
            </a:r>
            <a:endParaRPr dirty="0"/>
          </a:p>
          <a:p>
            <a:pPr marL="182563" marR="0" lvl="0" indent="-182563" algn="l" rtl="0">
              <a:spcBef>
                <a:spcPts val="600"/>
              </a:spcBef>
              <a:spcAft>
                <a:spcPts val="0"/>
              </a:spcAft>
              <a:buClr>
                <a:srgbClr val="79527B"/>
              </a:buClr>
              <a:buSzPts val="1400"/>
              <a:buFont typeface="Arial"/>
              <a:buChar char="•"/>
            </a:pPr>
            <a:r>
              <a:rPr lang="en-GB" dirty="0">
                <a:solidFill>
                  <a:srgbClr val="79527B"/>
                </a:solidFill>
                <a:latin typeface="Calibri"/>
                <a:ea typeface="Calibri"/>
                <a:cs typeface="Calibri"/>
                <a:sym typeface="Calibri"/>
              </a:rPr>
              <a:t>t</a:t>
            </a:r>
            <a:r>
              <a:rPr lang="en-GB" sz="1400" dirty="0">
                <a:solidFill>
                  <a:srgbClr val="79527B"/>
                </a:solidFill>
                <a:latin typeface="Calibri"/>
                <a:ea typeface="Calibri"/>
                <a:cs typeface="Calibri"/>
                <a:sym typeface="Calibri"/>
              </a:rPr>
              <a:t>ourism sector is diverse and heterogeneous, many small and micro businesses - </a:t>
            </a:r>
            <a:r>
              <a:rPr lang="en-GB" dirty="0">
                <a:solidFill>
                  <a:srgbClr val="79527B"/>
                </a:solidFill>
                <a:latin typeface="Calibri"/>
                <a:ea typeface="Calibri"/>
                <a:cs typeface="Calibri"/>
                <a:sym typeface="Calibri"/>
              </a:rPr>
              <a:t>fewer </a:t>
            </a:r>
            <a:r>
              <a:rPr lang="en-GB" sz="1400" dirty="0">
                <a:solidFill>
                  <a:srgbClr val="79527B"/>
                </a:solidFill>
                <a:latin typeface="Calibri"/>
                <a:ea typeface="Calibri"/>
                <a:cs typeface="Calibri"/>
                <a:sym typeface="Calibri"/>
              </a:rPr>
              <a:t>resources than large companies, remain vulnerable and ill-prepared to crises </a:t>
            </a:r>
            <a:endParaRPr sz="1400" dirty="0">
              <a:solidFill>
                <a:srgbClr val="79527B"/>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21"/>
          <p:cNvSpPr txBox="1">
            <a:spLocks noGrp="1"/>
          </p:cNvSpPr>
          <p:nvPr>
            <p:ph type="body" idx="2"/>
          </p:nvPr>
        </p:nvSpPr>
        <p:spPr>
          <a:xfrm>
            <a:off x="389965" y="1637401"/>
            <a:ext cx="307468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Early crisis detection includes both the forward-looking identification of potential dangers in internal and external areas of the company and the recognition of an emerging corporate crisis by scanning for early warning signs.</a:t>
            </a:r>
            <a:endParaRPr/>
          </a:p>
        </p:txBody>
      </p:sp>
      <p:sp>
        <p:nvSpPr>
          <p:cNvPr id="1302" name="Google Shape;1302;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a:t>Early crisis detection is an essential part of crisis management. </a:t>
            </a:r>
            <a:endParaRPr/>
          </a:p>
        </p:txBody>
      </p:sp>
      <p:sp>
        <p:nvSpPr>
          <p:cNvPr id="1303" name="Google Shape;1303;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Early detection mechanisms in general</a:t>
            </a:r>
            <a:endParaRPr/>
          </a:p>
          <a:p>
            <a:pPr marL="0" lvl="0" indent="0" algn="l" rtl="0">
              <a:lnSpc>
                <a:spcPct val="90000"/>
              </a:lnSpc>
              <a:spcBef>
                <a:spcPts val="1000"/>
              </a:spcBef>
              <a:spcAft>
                <a:spcPts val="0"/>
              </a:spcAft>
              <a:buClr>
                <a:srgbClr val="79527B"/>
              </a:buClr>
              <a:buSzPts val="1800"/>
              <a:buNone/>
            </a:pPr>
            <a:endParaRPr/>
          </a:p>
        </p:txBody>
      </p:sp>
      <p:sp>
        <p:nvSpPr>
          <p:cNvPr id="1304" name="Google Shape;1304;p21"/>
          <p:cNvSpPr/>
          <p:nvPr/>
        </p:nvSpPr>
        <p:spPr>
          <a:xfrm>
            <a:off x="5895248" y="2365771"/>
            <a:ext cx="3442097" cy="2126457"/>
          </a:xfrm>
          <a:custGeom>
            <a:avLst/>
            <a:gdLst/>
            <a:ahLst/>
            <a:cxnLst/>
            <a:rect l="l" t="t" r="r" b="b"/>
            <a:pathLst>
              <a:path w="4961" h="3065" extrusionOk="0">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5" name="Google Shape;1305;p21"/>
          <p:cNvSpPr/>
          <p:nvPr/>
        </p:nvSpPr>
        <p:spPr>
          <a:xfrm>
            <a:off x="5710701" y="3450431"/>
            <a:ext cx="3442097" cy="2126457"/>
          </a:xfrm>
          <a:custGeom>
            <a:avLst/>
            <a:gdLst/>
            <a:ahLst/>
            <a:cxnLst/>
            <a:rect l="l" t="t" r="r" b="b"/>
            <a:pathLst>
              <a:path w="4962" h="3065" extrusionOk="0">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306" name="Google Shape;1306;p21"/>
          <p:cNvSpPr txBox="1"/>
          <p:nvPr/>
        </p:nvSpPr>
        <p:spPr>
          <a:xfrm>
            <a:off x="3813067" y="1951723"/>
            <a:ext cx="1956642" cy="2669265"/>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b="1">
                <a:solidFill>
                  <a:srgbClr val="595A59"/>
                </a:solidFill>
                <a:latin typeface="Calibri"/>
                <a:ea typeface="Calibri"/>
                <a:cs typeface="Calibri"/>
                <a:sym typeface="Calibri"/>
              </a:rPr>
              <a:t>Anticipation - Dealing with possible crises, their causes and effects:</a:t>
            </a:r>
            <a:endParaRPr/>
          </a:p>
          <a:p>
            <a:pPr marL="171450" marR="0" lvl="0" indent="-171450" algn="l" rtl="0">
              <a:lnSpc>
                <a:spcPct val="93785"/>
              </a:lnSpc>
              <a:spcBef>
                <a:spcPts val="60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Raising awareness of possible crises</a:t>
            </a:r>
            <a:endParaRPr/>
          </a:p>
          <a:p>
            <a:pPr marL="171450" marR="0" lvl="0" indent="-171450" algn="l" rtl="0">
              <a:lnSpc>
                <a:spcPct val="93785"/>
              </a:lnSpc>
              <a:spcBef>
                <a:spcPts val="60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Analysis and assessment of possible crises</a:t>
            </a:r>
            <a:endParaRPr sz="1400">
              <a:solidFill>
                <a:srgbClr val="595A59"/>
              </a:solidFill>
              <a:latin typeface="Calibri"/>
              <a:ea typeface="Calibri"/>
              <a:cs typeface="Calibri"/>
              <a:sym typeface="Calibri"/>
            </a:endParaRPr>
          </a:p>
          <a:p>
            <a:pPr marL="171450" marR="0" lvl="0" indent="-171450" algn="l" rtl="0">
              <a:lnSpc>
                <a:spcPct val="93785"/>
              </a:lnSpc>
              <a:spcBef>
                <a:spcPts val="600"/>
              </a:spcBef>
              <a:spcAft>
                <a:spcPts val="0"/>
              </a:spcAft>
              <a:buClr>
                <a:srgbClr val="595A59"/>
              </a:buClr>
              <a:buSzPts val="1400"/>
              <a:buFont typeface="Arial"/>
              <a:buChar char="•"/>
            </a:pPr>
            <a:r>
              <a:rPr lang="en-GB" sz="1400">
                <a:solidFill>
                  <a:srgbClr val="595A59"/>
                </a:solidFill>
                <a:latin typeface="Calibri"/>
                <a:ea typeface="Calibri"/>
                <a:cs typeface="Calibri"/>
                <a:sym typeface="Calibri"/>
              </a:rPr>
              <a:t>Tools: </a:t>
            </a:r>
            <a:endParaRPr/>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a:solidFill>
                  <a:srgbClr val="595A59"/>
                </a:solidFill>
                <a:latin typeface="Calibri"/>
                <a:ea typeface="Calibri"/>
                <a:cs typeface="Calibri"/>
                <a:sym typeface="Calibri"/>
              </a:rPr>
              <a:t>Scenario technique</a:t>
            </a:r>
            <a:endParaRPr sz="1400" b="0" i="0" u="none" strike="noStrike" cap="none">
              <a:solidFill>
                <a:srgbClr val="595A59"/>
              </a:solidFill>
              <a:latin typeface="Calibri"/>
              <a:ea typeface="Calibri"/>
              <a:cs typeface="Calibri"/>
              <a:sym typeface="Calibri"/>
            </a:endParaRPr>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a:solidFill>
                  <a:srgbClr val="595A59"/>
                </a:solidFill>
                <a:latin typeface="Calibri"/>
                <a:ea typeface="Calibri"/>
                <a:cs typeface="Calibri"/>
                <a:sym typeface="Calibri"/>
              </a:rPr>
              <a:t>Brainstorming</a:t>
            </a:r>
            <a:endParaRPr/>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a:solidFill>
                  <a:srgbClr val="595A59"/>
                </a:solidFill>
                <a:latin typeface="Calibri"/>
                <a:ea typeface="Calibri"/>
                <a:cs typeface="Calibri"/>
                <a:sym typeface="Calibri"/>
              </a:rPr>
              <a:t>Retrospective analysis etc.</a:t>
            </a:r>
            <a:endParaRPr/>
          </a:p>
        </p:txBody>
      </p:sp>
      <p:sp>
        <p:nvSpPr>
          <p:cNvPr id="1307" name="Google Shape;1307;p21"/>
          <p:cNvSpPr txBox="1"/>
          <p:nvPr/>
        </p:nvSpPr>
        <p:spPr>
          <a:xfrm>
            <a:off x="9720315" y="3995894"/>
            <a:ext cx="1956642" cy="2468697"/>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GB" sz="1400" b="1" dirty="0">
                <a:solidFill>
                  <a:srgbClr val="595A59"/>
                </a:solidFill>
                <a:latin typeface="Calibri"/>
                <a:ea typeface="Calibri"/>
                <a:cs typeface="Calibri"/>
                <a:sym typeface="Calibri"/>
              </a:rPr>
              <a:t>Recognition - Recognising emerging crises:</a:t>
            </a:r>
            <a:endParaRPr dirty="0"/>
          </a:p>
          <a:p>
            <a:pPr marL="171450" marR="0" lvl="0" indent="-171450" algn="l" rtl="0">
              <a:lnSpc>
                <a:spcPct val="93785"/>
              </a:lnSpc>
              <a:spcBef>
                <a:spcPts val="600"/>
              </a:spcBef>
              <a:spcAft>
                <a:spcPts val="0"/>
              </a:spcAft>
              <a:buClr>
                <a:srgbClr val="595A59"/>
              </a:buClr>
              <a:buSzPts val="1400"/>
              <a:buFont typeface="Arial"/>
              <a:buChar char="•"/>
            </a:pPr>
            <a:r>
              <a:rPr lang="en-GB" sz="1400" dirty="0">
                <a:solidFill>
                  <a:srgbClr val="595A59"/>
                </a:solidFill>
                <a:latin typeface="Calibri"/>
                <a:ea typeface="Calibri"/>
                <a:cs typeface="Calibri"/>
                <a:sym typeface="Calibri"/>
              </a:rPr>
              <a:t>Scanning for Early Warning Signs</a:t>
            </a:r>
            <a:endParaRPr dirty="0"/>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dirty="0">
                <a:solidFill>
                  <a:srgbClr val="595A59"/>
                </a:solidFill>
                <a:latin typeface="Calibri"/>
                <a:ea typeface="Calibri"/>
                <a:cs typeface="Calibri"/>
                <a:sym typeface="Calibri"/>
              </a:rPr>
              <a:t>Tourism Industry Issues</a:t>
            </a:r>
            <a:endParaRPr dirty="0"/>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dirty="0">
                <a:solidFill>
                  <a:srgbClr val="595A59"/>
                </a:solidFill>
                <a:latin typeface="Calibri"/>
                <a:ea typeface="Calibri"/>
                <a:cs typeface="Calibri"/>
                <a:sym typeface="Calibri"/>
              </a:rPr>
              <a:t>Organizational Issues</a:t>
            </a:r>
            <a:endParaRPr dirty="0"/>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dirty="0">
                <a:solidFill>
                  <a:srgbClr val="595A59"/>
                </a:solidFill>
                <a:latin typeface="Calibri"/>
                <a:ea typeface="Calibri"/>
                <a:cs typeface="Calibri"/>
                <a:sym typeface="Calibri"/>
              </a:rPr>
              <a:t>Stakeholder Relationships</a:t>
            </a:r>
            <a:endParaRPr dirty="0"/>
          </a:p>
          <a:p>
            <a:pPr marL="449263" marR="0" lvl="1" indent="-180974" algn="l" rtl="0">
              <a:lnSpc>
                <a:spcPct val="93785"/>
              </a:lnSpc>
              <a:spcBef>
                <a:spcPts val="600"/>
              </a:spcBef>
              <a:spcAft>
                <a:spcPts val="0"/>
              </a:spcAft>
              <a:buClr>
                <a:srgbClr val="595A59"/>
              </a:buClr>
              <a:buSzPts val="1400"/>
              <a:buFont typeface="Noto Sans Symbols"/>
              <a:buChar char="−"/>
            </a:pPr>
            <a:r>
              <a:rPr lang="en-GB" sz="1400" b="0" i="0" u="none" strike="noStrike" cap="none" dirty="0">
                <a:solidFill>
                  <a:srgbClr val="595A59"/>
                </a:solidFill>
                <a:latin typeface="Calibri"/>
                <a:ea typeface="Calibri"/>
                <a:cs typeface="Calibri"/>
                <a:sym typeface="Calibri"/>
              </a:rPr>
              <a:t>Risk Assessments</a:t>
            </a:r>
            <a:endParaRPr dirty="0"/>
          </a:p>
          <a:p>
            <a:pPr marL="449263" marR="0" lvl="1" indent="-92074" algn="l" rtl="0">
              <a:lnSpc>
                <a:spcPct val="93785"/>
              </a:lnSpc>
              <a:spcBef>
                <a:spcPts val="280"/>
              </a:spcBef>
              <a:spcAft>
                <a:spcPts val="0"/>
              </a:spcAft>
              <a:buClr>
                <a:srgbClr val="88A1A2"/>
              </a:buClr>
              <a:buSzPts val="1400"/>
              <a:buFont typeface="Noto Sans Symbols"/>
              <a:buNone/>
            </a:pPr>
            <a:endParaRPr sz="1400" b="0" i="0" u="none" strike="noStrike" cap="none" dirty="0">
              <a:solidFill>
                <a:srgbClr val="595A59"/>
              </a:solidFill>
              <a:latin typeface="Calibri"/>
              <a:ea typeface="Calibri"/>
              <a:cs typeface="Calibri"/>
              <a:sym typeface="Calibri"/>
            </a:endParaRPr>
          </a:p>
        </p:txBody>
      </p:sp>
      <p:sp>
        <p:nvSpPr>
          <p:cNvPr id="1308" name="Google Shape;1308;p21"/>
          <p:cNvSpPr/>
          <p:nvPr/>
        </p:nvSpPr>
        <p:spPr>
          <a:xfrm>
            <a:off x="9060873" y="674255"/>
            <a:ext cx="2799433" cy="149629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dirty="0">
                <a:solidFill>
                  <a:srgbClr val="79527B"/>
                </a:solidFill>
                <a:latin typeface="Calibri"/>
                <a:ea typeface="Calibri"/>
                <a:cs typeface="Calibri"/>
                <a:sym typeface="Calibri"/>
              </a:rPr>
              <a:t>Outlook:</a:t>
            </a:r>
            <a:endParaRPr dirty="0"/>
          </a:p>
          <a:p>
            <a:pPr marL="0" marR="0" lvl="0" indent="0" algn="ctr" rtl="0">
              <a:spcBef>
                <a:spcPts val="0"/>
              </a:spcBef>
              <a:spcAft>
                <a:spcPts val="0"/>
              </a:spcAft>
              <a:buNone/>
            </a:pPr>
            <a:r>
              <a:rPr lang="en-GB" sz="1800" dirty="0">
                <a:solidFill>
                  <a:srgbClr val="79527B"/>
                </a:solidFill>
                <a:latin typeface="Calibri"/>
                <a:ea typeface="Calibri"/>
                <a:cs typeface="Calibri"/>
                <a:sym typeface="Calibri"/>
              </a:rPr>
              <a:t>In Module 2 – Precaution &amp; avoidance of crises will look at this in more detail</a:t>
            </a:r>
            <a:endParaRPr dirty="0"/>
          </a:p>
        </p:txBody>
      </p:sp>
      <p:pic>
        <p:nvPicPr>
          <p:cNvPr id="1309" name="Google Shape;1309;p21" descr="Lupe"/>
          <p:cNvPicPr preferRelativeResize="0"/>
          <p:nvPr/>
        </p:nvPicPr>
        <p:blipFill rotWithShape="1">
          <a:blip r:embed="rId3">
            <a:alphaModFix/>
          </a:blip>
          <a:srcRect/>
          <a:stretch/>
        </p:blipFill>
        <p:spPr>
          <a:xfrm>
            <a:off x="9663830" y="857986"/>
            <a:ext cx="283734" cy="28373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b="1"/>
              <a:t>	Exercise:</a:t>
            </a:r>
            <a:endParaRPr/>
          </a:p>
          <a:p>
            <a:pPr marL="0" lvl="0" indent="0" algn="l" rtl="0">
              <a:lnSpc>
                <a:spcPct val="100000"/>
              </a:lnSpc>
              <a:spcBef>
                <a:spcPts val="1200"/>
              </a:spcBef>
              <a:spcAft>
                <a:spcPts val="0"/>
              </a:spcAft>
              <a:buClr>
                <a:srgbClr val="595A59"/>
              </a:buClr>
              <a:buSzPts val="1800"/>
              <a:buNone/>
            </a:pPr>
            <a:r>
              <a:rPr lang="en-GB"/>
              <a:t>Please think about the causes that can trigger crises. </a:t>
            </a:r>
            <a:endParaRPr/>
          </a:p>
          <a:p>
            <a:pPr marL="0" lvl="0" indent="0" algn="l" rtl="0">
              <a:lnSpc>
                <a:spcPct val="100000"/>
              </a:lnSpc>
              <a:spcBef>
                <a:spcPts val="600"/>
              </a:spcBef>
              <a:spcAft>
                <a:spcPts val="0"/>
              </a:spcAft>
              <a:buClr>
                <a:srgbClr val="595A59"/>
              </a:buClr>
              <a:buSzPts val="1800"/>
              <a:buNone/>
            </a:pPr>
            <a:r>
              <a:rPr lang="en-GB"/>
              <a:t>Include exogenous causes and collect examples of concrete events and developments in recent years.</a:t>
            </a:r>
            <a:endParaRPr/>
          </a:p>
          <a:p>
            <a:pPr marL="0" lvl="0" indent="0" algn="l" rtl="0">
              <a:lnSpc>
                <a:spcPct val="100000"/>
              </a:lnSpc>
              <a:spcBef>
                <a:spcPts val="600"/>
              </a:spcBef>
              <a:spcAft>
                <a:spcPts val="0"/>
              </a:spcAft>
              <a:buClr>
                <a:srgbClr val="595A59"/>
              </a:buClr>
              <a:buSzPts val="1800"/>
              <a:buNone/>
            </a:pPr>
            <a:r>
              <a:rPr lang="en-GB"/>
              <a:t>Consider also which endogenous causes can lead to a crisis. </a:t>
            </a:r>
            <a:endParaRPr/>
          </a:p>
          <a:p>
            <a:pPr marL="0" lvl="0" indent="0" algn="l" rtl="0">
              <a:lnSpc>
                <a:spcPct val="100000"/>
              </a:lnSpc>
              <a:spcBef>
                <a:spcPts val="600"/>
              </a:spcBef>
              <a:spcAft>
                <a:spcPts val="0"/>
              </a:spcAft>
              <a:buClr>
                <a:srgbClr val="595A59"/>
              </a:buClr>
              <a:buSzPts val="1800"/>
              <a:buNone/>
            </a:pPr>
            <a:endParaRPr/>
          </a:p>
          <a:p>
            <a:pPr marL="0" lvl="0" indent="0" algn="l" rtl="0">
              <a:lnSpc>
                <a:spcPct val="100000"/>
              </a:lnSpc>
              <a:spcBef>
                <a:spcPts val="600"/>
              </a:spcBef>
              <a:spcAft>
                <a:spcPts val="0"/>
              </a:spcAft>
              <a:buClr>
                <a:srgbClr val="595A59"/>
              </a:buClr>
              <a:buSzPts val="1800"/>
              <a:buNone/>
            </a:pPr>
            <a:endParaRPr/>
          </a:p>
        </p:txBody>
      </p:sp>
      <p:sp>
        <p:nvSpPr>
          <p:cNvPr id="1315" name="Google Shape;1315;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Findings from root cause research can be used for early detection, prevention and management of crises.        A distinction is made between endogenous and exogenous causes of crises.</a:t>
            </a:r>
            <a:endParaRPr/>
          </a:p>
        </p:txBody>
      </p:sp>
      <p:sp>
        <p:nvSpPr>
          <p:cNvPr id="1316" name="Google Shape;1316;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Causes of crises in Tourism SMEs</a:t>
            </a:r>
            <a:endParaRPr/>
          </a:p>
          <a:p>
            <a:pPr marL="0" lvl="0" indent="0" algn="l" rtl="0">
              <a:lnSpc>
                <a:spcPct val="90000"/>
              </a:lnSpc>
              <a:spcBef>
                <a:spcPts val="1000"/>
              </a:spcBef>
              <a:spcAft>
                <a:spcPts val="0"/>
              </a:spcAft>
              <a:buClr>
                <a:srgbClr val="79527B"/>
              </a:buClr>
              <a:buSzPts val="1800"/>
              <a:buNone/>
            </a:pPr>
            <a:endParaRPr/>
          </a:p>
        </p:txBody>
      </p:sp>
      <p:graphicFrame>
        <p:nvGraphicFramePr>
          <p:cNvPr id="1317" name="Google Shape;1317;p22"/>
          <p:cNvGraphicFramePr/>
          <p:nvPr>
            <p:extLst>
              <p:ext uri="{D42A27DB-BD31-4B8C-83A1-F6EECF244321}">
                <p14:modId xmlns:p14="http://schemas.microsoft.com/office/powerpoint/2010/main" val="454201535"/>
              </p:ext>
            </p:extLst>
          </p:nvPr>
        </p:nvGraphicFramePr>
        <p:xfrm>
          <a:off x="3752850" y="1636712"/>
          <a:ext cx="8007350" cy="3903700"/>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355725">
                <a:tc>
                  <a:txBody>
                    <a:bodyPr/>
                    <a:lstStyle/>
                    <a:p>
                      <a:pPr marL="0" marR="0" lvl="0" indent="0" algn="l" rtl="0">
                        <a:spcBef>
                          <a:spcPts val="0"/>
                        </a:spcBef>
                        <a:spcAft>
                          <a:spcPts val="0"/>
                        </a:spcAft>
                        <a:buNone/>
                      </a:pPr>
                      <a:r>
                        <a:rPr lang="en-GB" sz="1800" u="none" strike="noStrike" cap="none">
                          <a:solidFill>
                            <a:schemeClr val="lt1"/>
                          </a:solidFill>
                        </a:rPr>
                        <a:t>Exogenous Causes</a:t>
                      </a:r>
                      <a:endParaRPr/>
                    </a:p>
                    <a:p>
                      <a:pPr marL="0" marR="0" lvl="0" indent="0" algn="l" rtl="0">
                        <a:spcBef>
                          <a:spcPts val="0"/>
                        </a:spcBef>
                        <a:spcAft>
                          <a:spcPts val="0"/>
                        </a:spcAft>
                        <a:buNone/>
                      </a:pPr>
                      <a:endParaRPr sz="1800" u="none" strike="noStrike" cap="none">
                        <a:solidFill>
                          <a:schemeClr val="lt1"/>
                        </a:solidFill>
                      </a:endParaRPr>
                    </a:p>
                    <a:p>
                      <a:pPr marL="0" marR="0" lvl="0" indent="0" algn="l" rtl="0">
                        <a:spcBef>
                          <a:spcPts val="0"/>
                        </a:spcBef>
                        <a:spcAft>
                          <a:spcPts val="0"/>
                        </a:spcAft>
                        <a:buNone/>
                      </a:pPr>
                      <a:r>
                        <a:rPr lang="en-GB" sz="1400" u="none" strike="noStrike" cap="none">
                          <a:solidFill>
                            <a:schemeClr val="lt1"/>
                          </a:solidFill>
                        </a:rPr>
                        <a:t>The company cannot be held responsible for the causes.</a:t>
                      </a:r>
                      <a:endParaRPr/>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en-GB" sz="1800" u="none" strike="noStrike" cap="none">
                          <a:solidFill>
                            <a:schemeClr val="lt1"/>
                          </a:solidFill>
                        </a:rPr>
                        <a:t>Endogenous Causes</a:t>
                      </a:r>
                      <a:endParaRPr/>
                    </a:p>
                    <a:p>
                      <a:pPr marL="0" marR="0" lvl="0" indent="0" algn="l" rtl="0">
                        <a:lnSpc>
                          <a:spcPct val="100000"/>
                        </a:lnSpc>
                        <a:spcBef>
                          <a:spcPts val="0"/>
                        </a:spcBef>
                        <a:spcAft>
                          <a:spcPts val="0"/>
                        </a:spcAft>
                        <a:buClr>
                          <a:schemeClr val="dk1"/>
                        </a:buClr>
                        <a:buSzPts val="1800"/>
                        <a:buFont typeface="Calibri"/>
                        <a:buNone/>
                      </a:pPr>
                      <a:endParaRPr sz="1800" u="none" strike="noStrike" cap="none">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en-GB" sz="1400" u="none" strike="noStrike" cap="none">
                          <a:solidFill>
                            <a:schemeClr val="lt1"/>
                          </a:solidFill>
                        </a:rPr>
                        <a:t>The causes can be traced back to the company.</a:t>
                      </a:r>
                      <a:endParaRPr/>
                    </a:p>
                    <a:p>
                      <a:pPr marL="0" marR="0" lvl="0" indent="0" algn="l" rtl="0">
                        <a:spcBef>
                          <a:spcPts val="0"/>
                        </a:spcBef>
                        <a:spcAft>
                          <a:spcPts val="0"/>
                        </a:spcAft>
                        <a:buNone/>
                      </a:pPr>
                      <a:endParaRPr sz="1800" u="none" strike="noStrike" cap="none"/>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1265525">
                <a:tc>
                  <a:txBody>
                    <a:bodyPr/>
                    <a:lstStyle/>
                    <a:p>
                      <a:pPr marL="0" marR="0" lvl="0" indent="0" algn="l" rtl="0">
                        <a:spcBef>
                          <a:spcPts val="0"/>
                        </a:spcBef>
                        <a:spcAft>
                          <a:spcPts val="0"/>
                        </a:spcAft>
                        <a:buNone/>
                      </a:pPr>
                      <a:r>
                        <a:rPr lang="en-GB" sz="1800" b="1" u="none" strike="noStrike" cap="none" dirty="0">
                          <a:solidFill>
                            <a:srgbClr val="79527B"/>
                          </a:solidFill>
                        </a:rPr>
                        <a:t>In destination area and in transit</a:t>
                      </a:r>
                      <a:endParaRPr dirty="0"/>
                    </a:p>
                    <a:p>
                      <a:pPr marL="0" marR="0" lvl="0" indent="0" algn="l" rtl="0">
                        <a:spcBef>
                          <a:spcPts val="0"/>
                        </a:spcBef>
                        <a:spcAft>
                          <a:spcPts val="0"/>
                        </a:spcAft>
                        <a:buNone/>
                      </a:pPr>
                      <a:endParaRPr sz="1800" u="none" strike="noStrike" cap="none" dirty="0">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en-GB" sz="1800" b="1" u="none" strike="noStrike" cap="none">
                          <a:solidFill>
                            <a:srgbClr val="79527B"/>
                          </a:solidFill>
                        </a:rPr>
                        <a:t>Internal</a:t>
                      </a:r>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282450">
                <a:tc>
                  <a:txBody>
                    <a:bodyPr/>
                    <a:lstStyle/>
                    <a:p>
                      <a:pPr marL="0" marR="0" lvl="0" indent="0" algn="l" rtl="0">
                        <a:spcBef>
                          <a:spcPts val="0"/>
                        </a:spcBef>
                        <a:spcAft>
                          <a:spcPts val="0"/>
                        </a:spcAft>
                        <a:buNone/>
                      </a:pPr>
                      <a:r>
                        <a:rPr lang="en-GB" sz="1800" b="1" u="none" strike="noStrike" cap="none">
                          <a:solidFill>
                            <a:srgbClr val="79527B"/>
                          </a:solidFill>
                        </a:rPr>
                        <a:t>Social development</a:t>
                      </a:r>
                      <a:endParaRPr/>
                    </a:p>
                    <a:p>
                      <a:pPr marL="0" marR="0" lvl="0" indent="0" algn="l" rtl="0">
                        <a:spcBef>
                          <a:spcPts val="0"/>
                        </a:spcBef>
                        <a:spcAft>
                          <a:spcPts val="0"/>
                        </a:spcAft>
                        <a:buClr>
                          <a:schemeClr val="dk1"/>
                        </a:buClr>
                        <a:buSzPts val="1800"/>
                        <a:buFont typeface="Arial"/>
                        <a:buNone/>
                      </a:pPr>
                      <a:endParaRPr sz="1800" u="none" strike="noStrike" cap="none">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en-GB" sz="1800" b="1" u="none" strike="noStrike" cap="none" dirty="0">
                          <a:solidFill>
                            <a:srgbClr val="79527B"/>
                          </a:solidFill>
                          <a:latin typeface="Calibri"/>
                          <a:ea typeface="Calibri"/>
                          <a:cs typeface="Calibri"/>
                          <a:sym typeface="Calibri"/>
                        </a:rPr>
                        <a:t>Interorganizational</a:t>
                      </a:r>
                      <a:endParaRPr dirty="0"/>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318" name="Google Shape;1318;p22" descr="Glühbirne und Zahnrad"/>
          <p:cNvPicPr preferRelativeResize="0"/>
          <p:nvPr/>
        </p:nvPicPr>
        <p:blipFill rotWithShape="1">
          <a:blip r:embed="rId3">
            <a:alphaModFix/>
          </a:blip>
          <a:srcRect/>
          <a:stretch/>
        </p:blipFill>
        <p:spPr>
          <a:xfrm>
            <a:off x="431800" y="1923778"/>
            <a:ext cx="504000" cy="504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2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a:t>Crises often do not arise from one cause, but from the interaction of several causes (Multicausality).</a:t>
            </a:r>
            <a:endParaRPr/>
          </a:p>
          <a:p>
            <a:pPr marL="0" lvl="0" indent="0" algn="l" rtl="0">
              <a:lnSpc>
                <a:spcPct val="100000"/>
              </a:lnSpc>
              <a:spcBef>
                <a:spcPts val="600"/>
              </a:spcBef>
              <a:spcAft>
                <a:spcPts val="0"/>
              </a:spcAft>
              <a:buClr>
                <a:srgbClr val="595A59"/>
              </a:buClr>
              <a:buSzPts val="1800"/>
              <a:buNone/>
            </a:pPr>
            <a:r>
              <a:rPr lang="en-GB"/>
              <a:t>Causes of crises include dangers, risks and opportunities that need to be identified.</a:t>
            </a:r>
            <a:endParaRPr/>
          </a:p>
        </p:txBody>
      </p:sp>
      <p:sp>
        <p:nvSpPr>
          <p:cNvPr id="1324" name="Google Shape;1324;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Findings from root cause research can be used for early detection, prevention and management of crises.        A distinction is made between endogenous and exogenous causes of crises.</a:t>
            </a:r>
            <a:endParaRPr/>
          </a:p>
        </p:txBody>
      </p:sp>
      <p:sp>
        <p:nvSpPr>
          <p:cNvPr id="1325" name="Google Shape;1325;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Causes of crises in Tourism SMEs and examples</a:t>
            </a:r>
            <a:endParaRPr/>
          </a:p>
          <a:p>
            <a:pPr marL="0" lvl="0" indent="0" algn="l" rtl="0">
              <a:lnSpc>
                <a:spcPct val="90000"/>
              </a:lnSpc>
              <a:spcBef>
                <a:spcPts val="1000"/>
              </a:spcBef>
              <a:spcAft>
                <a:spcPts val="0"/>
              </a:spcAft>
              <a:buClr>
                <a:srgbClr val="79527B"/>
              </a:buClr>
              <a:buSzPts val="1800"/>
              <a:buNone/>
            </a:pPr>
            <a:endParaRPr/>
          </a:p>
        </p:txBody>
      </p:sp>
      <p:graphicFrame>
        <p:nvGraphicFramePr>
          <p:cNvPr id="1326" name="Google Shape;1326;p23"/>
          <p:cNvGraphicFramePr/>
          <p:nvPr/>
        </p:nvGraphicFramePr>
        <p:xfrm>
          <a:off x="3752850" y="1636713"/>
          <a:ext cx="8007350" cy="4753685"/>
        </p:xfrm>
        <a:graphic>
          <a:graphicData uri="http://schemas.openxmlformats.org/drawingml/2006/table">
            <a:tbl>
              <a:tblPr firstRow="1" bandRow="1">
                <a:noFill/>
                <a:tableStyleId>{F8B1FE95-5BE4-45C3-ACB2-2557F7F939E6}</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1090800">
                <a:tc>
                  <a:txBody>
                    <a:bodyPr/>
                    <a:lstStyle/>
                    <a:p>
                      <a:pPr marL="0" marR="0" lvl="0" indent="0" algn="l" rtl="0">
                        <a:spcBef>
                          <a:spcPts val="0"/>
                        </a:spcBef>
                        <a:spcAft>
                          <a:spcPts val="0"/>
                        </a:spcAft>
                        <a:buNone/>
                      </a:pPr>
                      <a:r>
                        <a:rPr lang="en-GB" sz="1800" u="none" strike="noStrike" cap="none">
                          <a:solidFill>
                            <a:schemeClr val="lt1"/>
                          </a:solidFill>
                        </a:rPr>
                        <a:t>Exogenous Causes</a:t>
                      </a:r>
                      <a:endParaRPr/>
                    </a:p>
                    <a:p>
                      <a:pPr marL="0" marR="0" lvl="0" indent="0" algn="l" rtl="0">
                        <a:spcBef>
                          <a:spcPts val="0"/>
                        </a:spcBef>
                        <a:spcAft>
                          <a:spcPts val="0"/>
                        </a:spcAft>
                        <a:buNone/>
                      </a:pPr>
                      <a:endParaRPr sz="1800" u="none" strike="noStrike" cap="none">
                        <a:solidFill>
                          <a:schemeClr val="lt1"/>
                        </a:solidFill>
                      </a:endParaRPr>
                    </a:p>
                    <a:p>
                      <a:pPr marL="0" marR="0" lvl="0" indent="0" algn="l" rtl="0">
                        <a:spcBef>
                          <a:spcPts val="0"/>
                        </a:spcBef>
                        <a:spcAft>
                          <a:spcPts val="0"/>
                        </a:spcAft>
                        <a:buNone/>
                      </a:pPr>
                      <a:r>
                        <a:rPr lang="en-GB" sz="1400" u="none" strike="noStrike" cap="none">
                          <a:solidFill>
                            <a:schemeClr val="lt1"/>
                          </a:solidFill>
                        </a:rPr>
                        <a:t>The company cannot be held responsible for the causes.</a:t>
                      </a:r>
                      <a:endParaRPr/>
                    </a:p>
                  </a:txBody>
                  <a:tcPr marL="91450" marR="91450" marT="45725" marB="45725">
                    <a:lnL w="12700" cap="flat" cmpd="sng">
                      <a:solidFill>
                        <a:srgbClr val="79527B"/>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tc>
                  <a:txBody>
                    <a:bodyPr/>
                    <a:lstStyle/>
                    <a:p>
                      <a:pPr marL="0" marR="0" lvl="0" indent="0" algn="l" rtl="0">
                        <a:lnSpc>
                          <a:spcPct val="100000"/>
                        </a:lnSpc>
                        <a:spcBef>
                          <a:spcPts val="0"/>
                        </a:spcBef>
                        <a:spcAft>
                          <a:spcPts val="0"/>
                        </a:spcAft>
                        <a:buClr>
                          <a:schemeClr val="lt1"/>
                        </a:buClr>
                        <a:buSzPts val="1800"/>
                        <a:buFont typeface="Calibri"/>
                        <a:buNone/>
                      </a:pPr>
                      <a:r>
                        <a:rPr lang="en-GB" sz="1800" u="none" strike="noStrike" cap="none">
                          <a:solidFill>
                            <a:schemeClr val="lt1"/>
                          </a:solidFill>
                        </a:rPr>
                        <a:t>Endogenous Causes</a:t>
                      </a:r>
                      <a:endParaRPr/>
                    </a:p>
                    <a:p>
                      <a:pPr marL="0" marR="0" lvl="0" indent="0" algn="l" rtl="0">
                        <a:lnSpc>
                          <a:spcPct val="100000"/>
                        </a:lnSpc>
                        <a:spcBef>
                          <a:spcPts val="0"/>
                        </a:spcBef>
                        <a:spcAft>
                          <a:spcPts val="0"/>
                        </a:spcAft>
                        <a:buClr>
                          <a:schemeClr val="dk1"/>
                        </a:buClr>
                        <a:buSzPts val="1800"/>
                        <a:buFont typeface="Calibri"/>
                        <a:buNone/>
                      </a:pPr>
                      <a:endParaRPr sz="1800" u="none" strike="noStrike" cap="none">
                        <a:solidFill>
                          <a:schemeClr val="lt1"/>
                        </a:solidFill>
                      </a:endParaRPr>
                    </a:p>
                    <a:p>
                      <a:pPr marL="0" marR="0" lvl="0" indent="0" algn="l" rtl="0">
                        <a:lnSpc>
                          <a:spcPct val="100000"/>
                        </a:lnSpc>
                        <a:spcBef>
                          <a:spcPts val="0"/>
                        </a:spcBef>
                        <a:spcAft>
                          <a:spcPts val="0"/>
                        </a:spcAft>
                        <a:buClr>
                          <a:schemeClr val="lt1"/>
                        </a:buClr>
                        <a:buSzPts val="1400"/>
                        <a:buFont typeface="Calibri"/>
                        <a:buNone/>
                      </a:pPr>
                      <a:r>
                        <a:rPr lang="en-GB" sz="1400" u="none" strike="noStrike" cap="none">
                          <a:solidFill>
                            <a:schemeClr val="lt1"/>
                          </a:solidFill>
                        </a:rPr>
                        <a:t>The causes can be traced back to the company.</a:t>
                      </a:r>
                      <a:endParaRPr/>
                    </a:p>
                    <a:p>
                      <a:pPr marL="0" marR="0" lvl="0" indent="0" algn="l" rtl="0">
                        <a:spcBef>
                          <a:spcPts val="0"/>
                        </a:spcBef>
                        <a:spcAft>
                          <a:spcPts val="0"/>
                        </a:spcAft>
                        <a:buNone/>
                      </a:pPr>
                      <a:endParaRPr sz="1800" u="none" strike="noStrike" cap="none"/>
                    </a:p>
                  </a:txBody>
                  <a:tcPr marL="91450" marR="91450" marT="45725" marB="45725">
                    <a:lnL w="12700" cap="flat" cmpd="sng">
                      <a:solidFill>
                        <a:schemeClr val="lt1"/>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solidFill>
                      <a:srgbClr val="79527B"/>
                    </a:solidFill>
                  </a:tcPr>
                </a:tc>
                <a:extLst>
                  <a:ext uri="{0D108BD9-81ED-4DB2-BD59-A6C34878D82A}">
                    <a16:rowId xmlns:a16="http://schemas.microsoft.com/office/drawing/2014/main" val="10000"/>
                  </a:ext>
                </a:extLst>
              </a:tr>
              <a:tr h="2166875">
                <a:tc>
                  <a:txBody>
                    <a:bodyPr/>
                    <a:lstStyle/>
                    <a:p>
                      <a:pPr marL="0" marR="0" lvl="0" indent="0" algn="l" rtl="0">
                        <a:spcBef>
                          <a:spcPts val="0"/>
                        </a:spcBef>
                        <a:spcAft>
                          <a:spcPts val="0"/>
                        </a:spcAft>
                        <a:buNone/>
                      </a:pPr>
                      <a:r>
                        <a:rPr lang="en-GB" sz="1800" b="1" u="none" strike="noStrike" cap="none">
                          <a:solidFill>
                            <a:srgbClr val="79527B"/>
                          </a:solidFill>
                        </a:rPr>
                        <a:t>In destination area and in transit:</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Terror attack (Bali 2002)</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Natural disasters (Tsunami in Southeast Asia 2004)</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Diseases (Covid-19 pandemic)</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Civil unrest (Arab spring in the early 2010s)</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Government goals (Mallorca currently fights against low-cost &amp; mass tourism)</a:t>
                      </a:r>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0" indent="0" algn="l" rtl="0">
                        <a:spcBef>
                          <a:spcPts val="0"/>
                        </a:spcBef>
                        <a:spcAft>
                          <a:spcPts val="0"/>
                        </a:spcAft>
                        <a:buNone/>
                      </a:pPr>
                      <a:r>
                        <a:rPr lang="en-GB" sz="1800" b="1" u="none" strike="noStrike" cap="none">
                          <a:solidFill>
                            <a:srgbClr val="79527B"/>
                          </a:solidFill>
                        </a:rPr>
                        <a:t>Internal</a:t>
                      </a:r>
                      <a:endParaRPr/>
                    </a:p>
                    <a:p>
                      <a:pPr marL="182563" marR="0" lvl="0" indent="-182563" algn="l" rtl="0">
                        <a:spcBef>
                          <a:spcPts val="600"/>
                        </a:spcBef>
                        <a:spcAft>
                          <a:spcPts val="0"/>
                        </a:spcAft>
                        <a:buClr>
                          <a:srgbClr val="79527B"/>
                        </a:buClr>
                        <a:buSzPts val="1400"/>
                        <a:buFont typeface="Arial"/>
                        <a:buChar char="•"/>
                      </a:pPr>
                      <a:r>
                        <a:rPr lang="en-GB" sz="1400" b="0" i="0" u="none" strike="noStrike" cap="none">
                          <a:solidFill>
                            <a:srgbClr val="79527B"/>
                          </a:solidFill>
                          <a:latin typeface="Calibri"/>
                          <a:ea typeface="Calibri"/>
                          <a:cs typeface="Calibri"/>
                          <a:sym typeface="Calibri"/>
                        </a:rPr>
                        <a:t>Leadership failures</a:t>
                      </a:r>
                      <a:endParaRPr/>
                    </a:p>
                    <a:p>
                      <a:pPr marL="182563" marR="0" lvl="0" indent="-182563" algn="l" rtl="0">
                        <a:spcBef>
                          <a:spcPts val="600"/>
                        </a:spcBef>
                        <a:spcAft>
                          <a:spcPts val="0"/>
                        </a:spcAft>
                        <a:buClr>
                          <a:srgbClr val="79527B"/>
                        </a:buClr>
                        <a:buSzPts val="1400"/>
                        <a:buFont typeface="Arial"/>
                        <a:buChar char="•"/>
                      </a:pPr>
                      <a:r>
                        <a:rPr lang="en-GB" sz="1400" b="0" i="0" u="none" strike="noStrike" cap="none">
                          <a:solidFill>
                            <a:srgbClr val="79527B"/>
                          </a:solidFill>
                          <a:latin typeface="Calibri"/>
                          <a:ea typeface="Calibri"/>
                          <a:cs typeface="Calibri"/>
                          <a:sym typeface="Calibri"/>
                        </a:rPr>
                        <a:t>Human resources deficiencies</a:t>
                      </a:r>
                      <a:endParaRPr/>
                    </a:p>
                    <a:p>
                      <a:pPr marL="182563" marR="0" lvl="0" indent="-182563" algn="l" rtl="0">
                        <a:spcBef>
                          <a:spcPts val="600"/>
                        </a:spcBef>
                        <a:spcAft>
                          <a:spcPts val="0"/>
                        </a:spcAft>
                        <a:buClr>
                          <a:srgbClr val="79527B"/>
                        </a:buClr>
                        <a:buSzPts val="1400"/>
                        <a:buFont typeface="Arial"/>
                        <a:buChar char="•"/>
                      </a:pPr>
                      <a:r>
                        <a:rPr lang="en-GB" sz="1400" b="0" i="0" u="none" strike="noStrike" cap="none">
                          <a:solidFill>
                            <a:srgbClr val="79527B"/>
                          </a:solidFill>
                          <a:latin typeface="Calibri"/>
                          <a:ea typeface="Calibri"/>
                          <a:cs typeface="Calibri"/>
                          <a:sym typeface="Calibri"/>
                        </a:rPr>
                        <a:t>Lack of safety awareness</a:t>
                      </a:r>
                      <a:endParaRPr/>
                    </a:p>
                    <a:p>
                      <a:pPr marL="182563" marR="0" lvl="0" indent="-182563" algn="l" rtl="0">
                        <a:spcBef>
                          <a:spcPts val="600"/>
                        </a:spcBef>
                        <a:spcAft>
                          <a:spcPts val="0"/>
                        </a:spcAft>
                        <a:buClr>
                          <a:srgbClr val="79527B"/>
                        </a:buClr>
                        <a:buSzPts val="1400"/>
                        <a:buFont typeface="Arial"/>
                        <a:buChar char="•"/>
                      </a:pPr>
                      <a:r>
                        <a:rPr lang="en-GB" sz="1400" u="none" strike="noStrike" cap="none">
                          <a:solidFill>
                            <a:srgbClr val="79527B"/>
                          </a:solidFill>
                        </a:rPr>
                        <a:t>Negligence, etc.</a:t>
                      </a:r>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1"/>
                  </a:ext>
                </a:extLst>
              </a:tr>
              <a:tr h="1385625">
                <a:tc>
                  <a:txBody>
                    <a:bodyPr/>
                    <a:lstStyle/>
                    <a:p>
                      <a:pPr marL="0" marR="0" lvl="0" indent="0" algn="l" rtl="0">
                        <a:spcBef>
                          <a:spcPts val="0"/>
                        </a:spcBef>
                        <a:spcAft>
                          <a:spcPts val="0"/>
                        </a:spcAft>
                        <a:buNone/>
                      </a:pPr>
                      <a:r>
                        <a:rPr lang="en-GB" sz="1800" b="1" u="none" strike="noStrike" cap="none">
                          <a:solidFill>
                            <a:srgbClr val="79527B"/>
                          </a:solidFill>
                        </a:rPr>
                        <a:t>Social development</a:t>
                      </a:r>
                      <a:endParaRPr/>
                    </a:p>
                    <a:p>
                      <a:pPr marL="182563" marR="0" lvl="0" indent="-182563" algn="l" rtl="0">
                        <a:lnSpc>
                          <a:spcPct val="100000"/>
                        </a:lnSpc>
                        <a:spcBef>
                          <a:spcPts val="600"/>
                        </a:spcBef>
                        <a:spcAft>
                          <a:spcPts val="0"/>
                        </a:spcAft>
                        <a:buClr>
                          <a:srgbClr val="79527B"/>
                        </a:buClr>
                        <a:buSzPts val="1400"/>
                        <a:buFont typeface="Arial"/>
                        <a:buChar char="•"/>
                      </a:pPr>
                      <a:r>
                        <a:rPr lang="en-GB" sz="1400" u="none" strike="noStrike" cap="none">
                          <a:solidFill>
                            <a:srgbClr val="79527B"/>
                          </a:solidFill>
                        </a:rPr>
                        <a:t>Changing trends (Agrotourism)</a:t>
                      </a:r>
                      <a:endParaRPr/>
                    </a:p>
                    <a:p>
                      <a:pPr marL="182563" marR="0" lvl="0" indent="-182563" algn="l" rtl="0">
                        <a:lnSpc>
                          <a:spcPct val="100000"/>
                        </a:lnSpc>
                        <a:spcBef>
                          <a:spcPts val="600"/>
                        </a:spcBef>
                        <a:spcAft>
                          <a:spcPts val="0"/>
                        </a:spcAft>
                        <a:buClr>
                          <a:srgbClr val="79527B"/>
                        </a:buClr>
                        <a:buSzPts val="1400"/>
                        <a:buFont typeface="Arial"/>
                        <a:buChar char="•"/>
                      </a:pPr>
                      <a:r>
                        <a:rPr lang="en-GB" sz="1400" b="0" i="0" u="none" strike="noStrike" cap="none">
                          <a:solidFill>
                            <a:srgbClr val="79527B"/>
                          </a:solidFill>
                          <a:latin typeface="Calibri"/>
                          <a:ea typeface="Calibri"/>
                          <a:cs typeface="Calibri"/>
                          <a:sym typeface="Calibri"/>
                        </a:rPr>
                        <a:t>Changing consumer behaviour (increased environmental awareness, sustainability)</a:t>
                      </a:r>
                      <a:endParaRPr sz="1400" u="none" strike="noStrike" cap="none">
                        <a:solidFill>
                          <a:srgbClr val="79527B"/>
                        </a:solidFill>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tc>
                  <a:txBody>
                    <a:bodyPr/>
                    <a:lstStyle/>
                    <a:p>
                      <a:pPr marL="0" marR="0" lvl="1" indent="0" algn="l" rtl="0">
                        <a:spcBef>
                          <a:spcPts val="0"/>
                        </a:spcBef>
                        <a:spcAft>
                          <a:spcPts val="0"/>
                        </a:spcAft>
                        <a:buNone/>
                      </a:pPr>
                      <a:r>
                        <a:rPr lang="en-GB" sz="1800" b="1" u="none" strike="noStrike" cap="none">
                          <a:solidFill>
                            <a:srgbClr val="79527B"/>
                          </a:solidFill>
                          <a:latin typeface="Calibri"/>
                          <a:ea typeface="Calibri"/>
                          <a:cs typeface="Calibri"/>
                          <a:sym typeface="Calibri"/>
                        </a:rPr>
                        <a:t>Interorganizational</a:t>
                      </a:r>
                      <a:endParaRPr/>
                    </a:p>
                    <a:p>
                      <a:pPr marL="182563" marR="0" lvl="1" indent="-182563" algn="l" rtl="0">
                        <a:spcBef>
                          <a:spcPts val="600"/>
                        </a:spcBef>
                        <a:spcAft>
                          <a:spcPts val="0"/>
                        </a:spcAft>
                        <a:buClr>
                          <a:srgbClr val="79527B"/>
                        </a:buClr>
                        <a:buSzPts val="1400"/>
                        <a:buFont typeface="Arial"/>
                        <a:buChar char="•"/>
                      </a:pPr>
                      <a:r>
                        <a:rPr lang="en-GB" sz="1400" u="none" strike="noStrike" cap="none">
                          <a:solidFill>
                            <a:srgbClr val="79527B"/>
                          </a:solidFill>
                          <a:latin typeface="Calibri"/>
                          <a:ea typeface="Calibri"/>
                          <a:cs typeface="Calibri"/>
                          <a:sym typeface="Calibri"/>
                        </a:rPr>
                        <a:t>Relationship with suppliers</a:t>
                      </a:r>
                      <a:endParaRPr/>
                    </a:p>
                    <a:p>
                      <a:pPr marL="182563" marR="0" lvl="1" indent="-182563" algn="l" rtl="0">
                        <a:spcBef>
                          <a:spcPts val="600"/>
                        </a:spcBef>
                        <a:spcAft>
                          <a:spcPts val="0"/>
                        </a:spcAft>
                        <a:buClr>
                          <a:srgbClr val="79527B"/>
                        </a:buClr>
                        <a:buSzPts val="1400"/>
                        <a:buFont typeface="Arial"/>
                        <a:buChar char="•"/>
                      </a:pPr>
                      <a:r>
                        <a:rPr lang="en-GB" sz="1400" u="none" strike="noStrike" cap="none">
                          <a:solidFill>
                            <a:srgbClr val="79527B"/>
                          </a:solidFill>
                          <a:latin typeface="Calibri"/>
                          <a:ea typeface="Calibri"/>
                          <a:cs typeface="Calibri"/>
                          <a:sym typeface="Calibri"/>
                        </a:rPr>
                        <a:t>Relationship with investors, etc.</a:t>
                      </a:r>
                      <a:endParaRPr/>
                    </a:p>
                  </a:txBody>
                  <a:tcPr marL="91450" marR="91450" marT="45725" marB="45725">
                    <a:lnL w="12700" cap="flat" cmpd="sng">
                      <a:solidFill>
                        <a:srgbClr val="79527B"/>
                      </a:solidFill>
                      <a:prstDash val="solid"/>
                      <a:round/>
                      <a:headEnd type="none" w="sm" len="sm"/>
                      <a:tailEnd type="none" w="sm" len="sm"/>
                    </a:lnL>
                    <a:lnR w="12700" cap="flat" cmpd="sng">
                      <a:solidFill>
                        <a:srgbClr val="79527B"/>
                      </a:solidFill>
                      <a:prstDash val="solid"/>
                      <a:round/>
                      <a:headEnd type="none" w="sm" len="sm"/>
                      <a:tailEnd type="none" w="sm" len="sm"/>
                    </a:lnR>
                    <a:lnT w="12700" cap="flat" cmpd="sng">
                      <a:solidFill>
                        <a:srgbClr val="79527B"/>
                      </a:solidFill>
                      <a:prstDash val="solid"/>
                      <a:round/>
                      <a:headEnd type="none" w="sm" len="sm"/>
                      <a:tailEnd type="none" w="sm" len="sm"/>
                    </a:lnT>
                    <a:lnB w="12700" cap="flat" cmpd="sng">
                      <a:solidFill>
                        <a:srgbClr val="79527B"/>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2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r>
              <a:rPr lang="en-GB"/>
              <a:t>What kind of crisis do you think you are most likely to be threatened by?</a:t>
            </a:r>
            <a:endParaRPr/>
          </a:p>
          <a:p>
            <a:pPr marL="0" lvl="0" indent="0" algn="l" rtl="0">
              <a:lnSpc>
                <a:spcPct val="90000"/>
              </a:lnSpc>
              <a:spcBef>
                <a:spcPts val="1000"/>
              </a:spcBef>
              <a:spcAft>
                <a:spcPts val="0"/>
              </a:spcAft>
              <a:buClr>
                <a:schemeClr val="lt1"/>
              </a:buClr>
              <a:buSzPts val="2400"/>
              <a:buNone/>
            </a:pPr>
            <a:r>
              <a:rPr lang="en-GB"/>
              <a:t>Would you be prepared for it?</a:t>
            </a:r>
            <a:endParaRPr/>
          </a:p>
        </p:txBody>
      </p:sp>
      <p:sp>
        <p:nvSpPr>
          <p:cNvPr id="1332" name="Google Shape;1332;p2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en-GB"/>
              <a:t>Discussion &amp; Exchange</a:t>
            </a:r>
            <a:endParaRPr/>
          </a:p>
        </p:txBody>
      </p:sp>
      <p:pic>
        <p:nvPicPr>
          <p:cNvPr id="1333" name="Google Shape;1333;p24" descr="A person standing on a map&#10;&#10;Description automatically generated with medium confidence"/>
          <p:cNvPicPr preferRelativeResize="0">
            <a:picLocks noGrp="1"/>
          </p:cNvPicPr>
          <p:nvPr>
            <p:ph type="pic" idx="2"/>
          </p:nvPr>
        </p:nvPicPr>
        <p:blipFill rotWithShape="1">
          <a:blip r:embed="rId3">
            <a:alphaModFix/>
          </a:blip>
          <a:srcRect l="23224" r="23224"/>
          <a:stretch/>
        </p:blipFill>
        <p:spPr>
          <a:xfrm>
            <a:off x="6852062" y="228600"/>
            <a:ext cx="5105121" cy="6362700"/>
          </a:xfrm>
          <a:prstGeom prst="rect">
            <a:avLst/>
          </a:prstGeom>
          <a:solidFill>
            <a:schemeClr val="lt1"/>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2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95A59"/>
              </a:buClr>
              <a:buSzPts val="4800"/>
              <a:buNone/>
            </a:pPr>
            <a:r>
              <a:rPr lang="en-GB" sz="4800" dirty="0">
                <a:solidFill>
                  <a:srgbClr val="595A59"/>
                </a:solidFill>
              </a:rPr>
              <a:t>Tools that help to analyse your starting position</a:t>
            </a:r>
            <a:endParaRPr sz="4800" dirty="0">
              <a:solidFill>
                <a:srgbClr val="595A59"/>
              </a:solidFill>
            </a:endParaRPr>
          </a:p>
          <a:p>
            <a:pPr marL="0" lvl="0" indent="0" algn="l" rtl="0">
              <a:lnSpc>
                <a:spcPct val="90000"/>
              </a:lnSpc>
              <a:spcBef>
                <a:spcPts val="300"/>
              </a:spcBef>
              <a:spcAft>
                <a:spcPts val="0"/>
              </a:spcAft>
              <a:buClr>
                <a:schemeClr val="lt1"/>
              </a:buClr>
              <a:buSzPts val="48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cxnSp>
        <p:nvCxnSpPr>
          <p:cNvPr id="1343" name="Google Shape;1343;p26"/>
          <p:cNvCxnSpPr/>
          <p:nvPr/>
        </p:nvCxnSpPr>
        <p:spPr>
          <a:xfrm>
            <a:off x="9912046" y="34228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344" name="Google Shape;1344;p26"/>
          <p:cNvCxnSpPr/>
          <p:nvPr/>
        </p:nvCxnSpPr>
        <p:spPr>
          <a:xfrm>
            <a:off x="8916685"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45" name="Google Shape;1345;p26"/>
          <p:cNvCxnSpPr/>
          <p:nvPr/>
        </p:nvCxnSpPr>
        <p:spPr>
          <a:xfrm>
            <a:off x="8916684" y="35961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346" name="Google Shape;1346;p26"/>
          <p:cNvCxnSpPr>
            <a:endCxn id="1347" idx="0"/>
          </p:cNvCxnSpPr>
          <p:nvPr/>
        </p:nvCxnSpPr>
        <p:spPr>
          <a:xfrm>
            <a:off x="10900265" y="35962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348" name="Google Shape;1348;p26"/>
          <p:cNvCxnSpPr/>
          <p:nvPr/>
        </p:nvCxnSpPr>
        <p:spPr>
          <a:xfrm>
            <a:off x="7771302" y="26579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349" name="Google Shape;1349;p26"/>
          <p:cNvCxnSpPr/>
          <p:nvPr/>
        </p:nvCxnSpPr>
        <p:spPr>
          <a:xfrm>
            <a:off x="5647228" y="28365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350" name="Google Shape;1350;p26"/>
          <p:cNvCxnSpPr/>
          <p:nvPr/>
        </p:nvCxnSpPr>
        <p:spPr>
          <a:xfrm>
            <a:off x="5647228" y="28365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351" name="Google Shape;1351;p26"/>
          <p:cNvCxnSpPr>
            <a:endCxn id="1352" idx="0"/>
          </p:cNvCxnSpPr>
          <p:nvPr/>
        </p:nvCxnSpPr>
        <p:spPr>
          <a:xfrm flipH="1">
            <a:off x="9906689" y="28328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353" name="Google Shape;1353;p26"/>
          <p:cNvSpPr/>
          <p:nvPr/>
        </p:nvSpPr>
        <p:spPr>
          <a:xfrm>
            <a:off x="5529355" y="2261485"/>
            <a:ext cx="4495800" cy="396477"/>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4" name="Google Shape;1354;p26"/>
          <p:cNvSpPr/>
          <p:nvPr/>
        </p:nvSpPr>
        <p:spPr>
          <a:xfrm>
            <a:off x="5529355" y="2140041"/>
            <a:ext cx="4495800" cy="457200"/>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5" name="Google Shape;1355;p26"/>
          <p:cNvSpPr/>
          <p:nvPr/>
        </p:nvSpPr>
        <p:spPr>
          <a:xfrm>
            <a:off x="3733893" y="3125879"/>
            <a:ext cx="3827860"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6" name="Google Shape;1356;p26"/>
          <p:cNvSpPr/>
          <p:nvPr/>
        </p:nvSpPr>
        <p:spPr>
          <a:xfrm>
            <a:off x="3733893" y="3036581"/>
            <a:ext cx="3827860"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7" name="Google Shape;1357;p26"/>
          <p:cNvSpPr/>
          <p:nvPr/>
        </p:nvSpPr>
        <p:spPr>
          <a:xfrm>
            <a:off x="7992759" y="3125879"/>
            <a:ext cx="3827859"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2" name="Google Shape;1352;p26"/>
          <p:cNvSpPr/>
          <p:nvPr/>
        </p:nvSpPr>
        <p:spPr>
          <a:xfrm>
            <a:off x="7992759" y="3036581"/>
            <a:ext cx="3827859"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8" name="Google Shape;1358;p26"/>
          <p:cNvSpPr/>
          <p:nvPr/>
        </p:nvSpPr>
        <p:spPr>
          <a:xfrm>
            <a:off x="3733893" y="3900973"/>
            <a:ext cx="1840706" cy="2506774"/>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9" name="Google Shape;1359;p26"/>
          <p:cNvSpPr/>
          <p:nvPr/>
        </p:nvSpPr>
        <p:spPr>
          <a:xfrm>
            <a:off x="3733893" y="37771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0" name="Google Shape;1360;p26"/>
          <p:cNvSpPr/>
          <p:nvPr/>
        </p:nvSpPr>
        <p:spPr>
          <a:xfrm>
            <a:off x="5709141" y="3900973"/>
            <a:ext cx="1841897" cy="253135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1" name="Google Shape;1361;p26"/>
          <p:cNvSpPr/>
          <p:nvPr/>
        </p:nvSpPr>
        <p:spPr>
          <a:xfrm>
            <a:off x="5709141" y="37771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2" name="Google Shape;1362;p26"/>
          <p:cNvSpPr/>
          <p:nvPr/>
        </p:nvSpPr>
        <p:spPr>
          <a:xfrm>
            <a:off x="8003475" y="3918834"/>
            <a:ext cx="1841897" cy="2513495"/>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3" name="Google Shape;1363;p26"/>
          <p:cNvSpPr/>
          <p:nvPr/>
        </p:nvSpPr>
        <p:spPr>
          <a:xfrm>
            <a:off x="8003475" y="37771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4" name="Google Shape;1364;p26"/>
          <p:cNvSpPr/>
          <p:nvPr/>
        </p:nvSpPr>
        <p:spPr>
          <a:xfrm>
            <a:off x="9979912" y="3918834"/>
            <a:ext cx="1840706" cy="2488913"/>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47" name="Google Shape;1347;p26"/>
          <p:cNvSpPr/>
          <p:nvPr/>
        </p:nvSpPr>
        <p:spPr>
          <a:xfrm>
            <a:off x="9979912" y="37771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365" name="Google Shape;1365;p26"/>
          <p:cNvCxnSpPr>
            <a:stCxn id="1355" idx="2"/>
          </p:cNvCxnSpPr>
          <p:nvPr/>
        </p:nvCxnSpPr>
        <p:spPr>
          <a:xfrm>
            <a:off x="5647823" y="34294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366" name="Google Shape;1366;p26"/>
          <p:cNvCxnSpPr/>
          <p:nvPr/>
        </p:nvCxnSpPr>
        <p:spPr>
          <a:xfrm>
            <a:off x="4654247"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67" name="Google Shape;1367;p26"/>
          <p:cNvCxnSpPr/>
          <p:nvPr/>
        </p:nvCxnSpPr>
        <p:spPr>
          <a:xfrm>
            <a:off x="4654246" y="35997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368" name="Google Shape;1368;p26"/>
          <p:cNvCxnSpPr>
            <a:endCxn id="1361" idx="0"/>
          </p:cNvCxnSpPr>
          <p:nvPr/>
        </p:nvCxnSpPr>
        <p:spPr>
          <a:xfrm flipH="1">
            <a:off x="6630090" y="35962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369" name="Google Shape;1369;p26"/>
          <p:cNvSpPr txBox="1"/>
          <p:nvPr/>
        </p:nvSpPr>
        <p:spPr>
          <a:xfrm>
            <a:off x="6937730" y="2140041"/>
            <a:ext cx="1667144"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476" b="1" dirty="0">
                <a:solidFill>
                  <a:schemeClr val="lt1"/>
                </a:solidFill>
                <a:latin typeface="Calibri"/>
                <a:ea typeface="Calibri"/>
                <a:cs typeface="Calibri"/>
                <a:sym typeface="Calibri"/>
              </a:rPr>
              <a:t>ANALYSIS</a:t>
            </a:r>
            <a:endParaRPr sz="2476" b="1" dirty="0">
              <a:solidFill>
                <a:schemeClr val="lt1"/>
              </a:solidFill>
              <a:latin typeface="Calibri"/>
              <a:ea typeface="Calibri"/>
              <a:cs typeface="Calibri"/>
              <a:sym typeface="Calibri"/>
            </a:endParaRPr>
          </a:p>
        </p:txBody>
      </p:sp>
      <p:sp>
        <p:nvSpPr>
          <p:cNvPr id="1370" name="Google Shape;1370;p26"/>
          <p:cNvSpPr txBox="1"/>
          <p:nvPr/>
        </p:nvSpPr>
        <p:spPr>
          <a:xfrm>
            <a:off x="5229524" y="3064825"/>
            <a:ext cx="947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INTERNAL</a:t>
            </a:r>
            <a:endParaRPr sz="1275" b="1" dirty="0">
              <a:solidFill>
                <a:schemeClr val="lt1"/>
              </a:solidFill>
              <a:latin typeface="Calibri"/>
              <a:ea typeface="Calibri"/>
              <a:cs typeface="Calibri"/>
              <a:sym typeface="Calibri"/>
            </a:endParaRPr>
          </a:p>
        </p:txBody>
      </p:sp>
      <p:sp>
        <p:nvSpPr>
          <p:cNvPr id="1371" name="Google Shape;1371;p26"/>
          <p:cNvSpPr txBox="1"/>
          <p:nvPr/>
        </p:nvSpPr>
        <p:spPr>
          <a:xfrm>
            <a:off x="9490301" y="3064825"/>
            <a:ext cx="10470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EXTERNAL</a:t>
            </a:r>
            <a:endParaRPr sz="1275" b="1" dirty="0">
              <a:solidFill>
                <a:schemeClr val="lt1"/>
              </a:solidFill>
              <a:latin typeface="Calibri"/>
              <a:ea typeface="Calibri"/>
              <a:cs typeface="Calibri"/>
              <a:sym typeface="Calibri"/>
            </a:endParaRPr>
          </a:p>
        </p:txBody>
      </p:sp>
      <p:sp>
        <p:nvSpPr>
          <p:cNvPr id="1372" name="Google Shape;1372;p26"/>
          <p:cNvSpPr txBox="1"/>
          <p:nvPr/>
        </p:nvSpPr>
        <p:spPr>
          <a:xfrm>
            <a:off x="10526148" y="3808500"/>
            <a:ext cx="90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THREATS</a:t>
            </a:r>
            <a:endParaRPr sz="1275" b="1">
              <a:solidFill>
                <a:schemeClr val="lt1"/>
              </a:solidFill>
              <a:latin typeface="Calibri"/>
              <a:ea typeface="Calibri"/>
              <a:cs typeface="Calibri"/>
              <a:sym typeface="Calibri"/>
            </a:endParaRPr>
          </a:p>
        </p:txBody>
      </p:sp>
      <p:sp>
        <p:nvSpPr>
          <p:cNvPr id="1373" name="Google Shape;1373;p26"/>
          <p:cNvSpPr txBox="1"/>
          <p:nvPr/>
        </p:nvSpPr>
        <p:spPr>
          <a:xfrm>
            <a:off x="8311926" y="3808500"/>
            <a:ext cx="13113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OPPORTUNITIES</a:t>
            </a:r>
            <a:endParaRPr sz="1275" b="1">
              <a:solidFill>
                <a:schemeClr val="lt1"/>
              </a:solidFill>
              <a:latin typeface="Calibri"/>
              <a:ea typeface="Calibri"/>
              <a:cs typeface="Calibri"/>
              <a:sym typeface="Calibri"/>
            </a:endParaRPr>
          </a:p>
        </p:txBody>
      </p:sp>
      <p:sp>
        <p:nvSpPr>
          <p:cNvPr id="1374" name="Google Shape;1374;p26"/>
          <p:cNvSpPr txBox="1"/>
          <p:nvPr/>
        </p:nvSpPr>
        <p:spPr>
          <a:xfrm>
            <a:off x="6106550" y="3808500"/>
            <a:ext cx="1130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WEAKNESSES</a:t>
            </a:r>
            <a:endParaRPr sz="1275" b="1">
              <a:solidFill>
                <a:schemeClr val="lt1"/>
              </a:solidFill>
              <a:latin typeface="Calibri"/>
              <a:ea typeface="Calibri"/>
              <a:cs typeface="Calibri"/>
              <a:sym typeface="Calibri"/>
            </a:endParaRPr>
          </a:p>
        </p:txBody>
      </p:sp>
      <p:sp>
        <p:nvSpPr>
          <p:cNvPr id="1375" name="Google Shape;1375;p26"/>
          <p:cNvSpPr txBox="1"/>
          <p:nvPr/>
        </p:nvSpPr>
        <p:spPr>
          <a:xfrm>
            <a:off x="4180376" y="3808500"/>
            <a:ext cx="10470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a:solidFill>
                  <a:schemeClr val="lt1"/>
                </a:solidFill>
                <a:latin typeface="Calibri"/>
                <a:ea typeface="Calibri"/>
                <a:cs typeface="Calibri"/>
                <a:sym typeface="Calibri"/>
              </a:rPr>
              <a:t>STRENGTHS</a:t>
            </a:r>
            <a:endParaRPr sz="1275" b="1">
              <a:solidFill>
                <a:schemeClr val="lt1"/>
              </a:solidFill>
              <a:latin typeface="Calibri"/>
              <a:ea typeface="Calibri"/>
              <a:cs typeface="Calibri"/>
              <a:sym typeface="Calibri"/>
            </a:endParaRPr>
          </a:p>
        </p:txBody>
      </p:sp>
      <p:sp>
        <p:nvSpPr>
          <p:cNvPr id="1376" name="Google Shape;1376;p26"/>
          <p:cNvSpPr txBox="1"/>
          <p:nvPr/>
        </p:nvSpPr>
        <p:spPr>
          <a:xfrm>
            <a:off x="3819402" y="4170935"/>
            <a:ext cx="1669691" cy="155967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en-GB" sz="1200" dirty="0">
                <a:solidFill>
                  <a:schemeClr val="lt1"/>
                </a:solidFill>
                <a:latin typeface="Calibri"/>
                <a:ea typeface="Calibri"/>
                <a:cs typeface="Calibri"/>
                <a:sym typeface="Calibri"/>
              </a:rPr>
              <a:t>Strengths describe what an organization excels at and what separates it from the competition: a strong brand, loyal customer base, a strong balance sheet, unique technology, and so on. </a:t>
            </a:r>
            <a:endParaRPr dirty="0"/>
          </a:p>
        </p:txBody>
      </p:sp>
      <p:sp>
        <p:nvSpPr>
          <p:cNvPr id="1377" name="Google Shape;1377;p26"/>
          <p:cNvSpPr txBox="1"/>
          <p:nvPr/>
        </p:nvSpPr>
        <p:spPr>
          <a:xfrm>
            <a:off x="5758299" y="4170935"/>
            <a:ext cx="1766510"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en-GB" sz="1200" dirty="0">
                <a:solidFill>
                  <a:schemeClr val="lt1"/>
                </a:solidFill>
                <a:latin typeface="Calibri"/>
                <a:ea typeface="Calibri"/>
                <a:cs typeface="Calibri"/>
                <a:sym typeface="Calibri"/>
              </a:rPr>
              <a:t>Weaknesses stop an organization from performing at its optimum level. They are areas where the business needs to improve to remain competitive: a weak brand, high levels of debt, an inadequate supply chain, or lack of capital.</a:t>
            </a:r>
            <a:endParaRPr dirty="0"/>
          </a:p>
        </p:txBody>
      </p:sp>
      <p:sp>
        <p:nvSpPr>
          <p:cNvPr id="1378" name="Google Shape;1378;p26"/>
          <p:cNvSpPr txBox="1"/>
          <p:nvPr/>
        </p:nvSpPr>
        <p:spPr>
          <a:xfrm>
            <a:off x="8089578" y="41709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en-GB" sz="1200" dirty="0">
                <a:solidFill>
                  <a:schemeClr val="lt1"/>
                </a:solidFill>
                <a:latin typeface="Calibri"/>
                <a:ea typeface="Calibri"/>
                <a:cs typeface="Calibri"/>
                <a:sym typeface="Calibri"/>
              </a:rPr>
              <a:t>Opportunities refer to </a:t>
            </a:r>
            <a:r>
              <a:rPr lang="en-GB" sz="1200" dirty="0" err="1">
                <a:solidFill>
                  <a:schemeClr val="lt1"/>
                </a:solidFill>
                <a:latin typeface="Calibri"/>
                <a:ea typeface="Calibri"/>
                <a:cs typeface="Calibri"/>
                <a:sym typeface="Calibri"/>
              </a:rPr>
              <a:t>favorable</a:t>
            </a:r>
            <a:r>
              <a:rPr lang="en-GB" sz="1200" dirty="0">
                <a:solidFill>
                  <a:schemeClr val="lt1"/>
                </a:solidFill>
                <a:latin typeface="Calibri"/>
                <a:ea typeface="Calibri"/>
                <a:cs typeface="Calibri"/>
                <a:sym typeface="Calibri"/>
              </a:rPr>
              <a:t> external factors that could give an organization a competitive advantage. For example, if a country cuts tariffs, a car manufacturer can export its cars into a new market, increasing sales and market share.</a:t>
            </a:r>
            <a:endParaRPr dirty="0"/>
          </a:p>
        </p:txBody>
      </p:sp>
      <p:sp>
        <p:nvSpPr>
          <p:cNvPr id="1379" name="Google Shape;1379;p26"/>
          <p:cNvSpPr txBox="1"/>
          <p:nvPr/>
        </p:nvSpPr>
        <p:spPr>
          <a:xfrm>
            <a:off x="9987957" y="4133991"/>
            <a:ext cx="1832661" cy="2298338"/>
          </a:xfrm>
          <a:prstGeom prst="rect">
            <a:avLst/>
          </a:prstGeom>
          <a:solidFill>
            <a:srgbClr val="916395"/>
          </a:solid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en-GB" sz="1200" dirty="0">
                <a:solidFill>
                  <a:schemeClr val="lt1"/>
                </a:solidFill>
                <a:latin typeface="Calibri"/>
                <a:ea typeface="Calibri"/>
                <a:cs typeface="Calibri"/>
                <a:sym typeface="Calibri"/>
              </a:rPr>
              <a:t>Threats refer to factors that have the potential to harm an organization. For example, a drought is a threat to a wheat-producing company, as it may destroy or reduce the crop yield. Other common threats include rising material costs, increasing competition, tight </a:t>
            </a:r>
            <a:r>
              <a:rPr lang="en-GB" sz="1200" dirty="0" err="1">
                <a:solidFill>
                  <a:schemeClr val="lt1"/>
                </a:solidFill>
                <a:latin typeface="Calibri"/>
                <a:ea typeface="Calibri"/>
                <a:cs typeface="Calibri"/>
                <a:sym typeface="Calibri"/>
              </a:rPr>
              <a:t>labor</a:t>
            </a:r>
            <a:r>
              <a:rPr lang="en-GB" sz="1200" dirty="0">
                <a:solidFill>
                  <a:schemeClr val="lt1"/>
                </a:solidFill>
                <a:latin typeface="Calibri"/>
                <a:ea typeface="Calibri"/>
                <a:cs typeface="Calibri"/>
                <a:sym typeface="Calibri"/>
              </a:rPr>
              <a:t> supply etc.</a:t>
            </a:r>
            <a:endParaRPr dirty="0"/>
          </a:p>
        </p:txBody>
      </p:sp>
      <p:sp>
        <p:nvSpPr>
          <p:cNvPr id="1380" name="Google Shape;1380;p26"/>
          <p:cNvSpPr txBox="1"/>
          <p:nvPr/>
        </p:nvSpPr>
        <p:spPr>
          <a:xfrm>
            <a:off x="202154" y="2146398"/>
            <a:ext cx="3384399"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595A59"/>
                </a:solidFill>
                <a:latin typeface="Calibri"/>
                <a:ea typeface="Calibri"/>
                <a:cs typeface="Calibri"/>
                <a:sym typeface="Calibri"/>
              </a:rPr>
              <a:t>SWOT analysis (or SWOT matrix) is a strategic planning technique used to help a person or organization identify strengths, weaknesses, opportunities, and threats related to business competition or project planning. This perspective helps you to make better use of your strengths and opportunities and to keep an eye on your weaknesses and potential threats.</a:t>
            </a:r>
            <a:endParaRPr sz="1800">
              <a:solidFill>
                <a:srgbClr val="595A59"/>
              </a:solidFill>
              <a:latin typeface="Calibri"/>
              <a:ea typeface="Calibri"/>
              <a:cs typeface="Calibri"/>
              <a:sym typeface="Calibri"/>
            </a:endParaRPr>
          </a:p>
        </p:txBody>
      </p:sp>
      <p:sp>
        <p:nvSpPr>
          <p:cNvPr id="1381" name="Google Shape;1381;p26"/>
          <p:cNvSpPr/>
          <p:nvPr/>
        </p:nvSpPr>
        <p:spPr>
          <a:xfrm>
            <a:off x="0"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26"/>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GB" sz="3600" b="1" i="0">
                <a:solidFill>
                  <a:schemeClr val="lt1"/>
                </a:solidFill>
                <a:latin typeface="Calibri"/>
                <a:ea typeface="Calibri"/>
                <a:cs typeface="Calibri"/>
                <a:sym typeface="Calibri"/>
              </a:rPr>
              <a:t>Plan comprehensively – The SWOT Analysis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cxnSp>
        <p:nvCxnSpPr>
          <p:cNvPr id="1387" name="Google Shape;1387;p27"/>
          <p:cNvCxnSpPr/>
          <p:nvPr/>
        </p:nvCxnSpPr>
        <p:spPr>
          <a:xfrm>
            <a:off x="2255520" y="4542910"/>
            <a:ext cx="9245600" cy="0"/>
          </a:xfrm>
          <a:prstGeom prst="straightConnector1">
            <a:avLst/>
          </a:prstGeom>
          <a:noFill/>
          <a:ln w="28575" cap="flat" cmpd="sng">
            <a:solidFill>
              <a:srgbClr val="3FAB9C"/>
            </a:solidFill>
            <a:prstDash val="solid"/>
            <a:miter lim="800000"/>
            <a:headEnd type="none" w="sm" len="sm"/>
            <a:tailEnd type="none" w="sm" len="sm"/>
          </a:ln>
        </p:spPr>
      </p:cxnSp>
      <p:sp>
        <p:nvSpPr>
          <p:cNvPr id="1388" name="Google Shape;1388;p27"/>
          <p:cNvSpPr txBox="1">
            <a:spLocks noGrp="1"/>
          </p:cNvSpPr>
          <p:nvPr>
            <p:ph type="body" idx="1"/>
          </p:nvPr>
        </p:nvSpPr>
        <p:spPr>
          <a:xfrm>
            <a:off x="1746941" y="1150466"/>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dirty="0"/>
              <a:t>Carry out a SWOT analysis for your company yourself! Use the following matrix as an orientation:</a:t>
            </a:r>
            <a:endParaRPr dirty="0"/>
          </a:p>
        </p:txBody>
      </p:sp>
      <p:sp>
        <p:nvSpPr>
          <p:cNvPr id="1389" name="Google Shape;1389;p27"/>
          <p:cNvSpPr txBox="1">
            <a:spLocks noGrp="1"/>
          </p:cNvSpPr>
          <p:nvPr>
            <p:ph type="body" idx="3"/>
          </p:nvPr>
        </p:nvSpPr>
        <p:spPr>
          <a:xfrm>
            <a:off x="1718561" y="595510"/>
            <a:ext cx="5107112"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lt1"/>
              </a:buClr>
              <a:buSzPct val="100000"/>
              <a:buNone/>
            </a:pPr>
            <a:r>
              <a:rPr lang="en-GB" b="1" dirty="0"/>
              <a:t>EXCERCISE: SWOT ANALYSIS</a:t>
            </a:r>
            <a:endParaRPr dirty="0"/>
          </a:p>
        </p:txBody>
      </p:sp>
      <p:sp>
        <p:nvSpPr>
          <p:cNvPr id="1390" name="Google Shape;1390;p27"/>
          <p:cNvSpPr/>
          <p:nvPr/>
        </p:nvSpPr>
        <p:spPr>
          <a:xfrm>
            <a:off x="5282342" y="3057010"/>
            <a:ext cx="3139440" cy="2971800"/>
          </a:xfrm>
          <a:prstGeom prst="donut">
            <a:avLst>
              <a:gd name="adj" fmla="val 25000"/>
            </a:avLst>
          </a:prstGeom>
          <a:solidFill>
            <a:srgbClr val="70CABD"/>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27"/>
          <p:cNvSpPr/>
          <p:nvPr/>
        </p:nvSpPr>
        <p:spPr>
          <a:xfrm>
            <a:off x="5998903" y="3719950"/>
            <a:ext cx="1706318" cy="1645920"/>
          </a:xfrm>
          <a:prstGeom prst="ellipse">
            <a:avLst/>
          </a:prstGeom>
          <a:solidFill>
            <a:schemeClr val="lt1"/>
          </a:solidFill>
          <a:ln w="12700" cap="flat" cmpd="sng">
            <a:solidFill>
              <a:srgbClr val="3FAB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100" b="1" dirty="0">
                <a:solidFill>
                  <a:srgbClr val="85D2C7"/>
                </a:solidFill>
                <a:latin typeface="Calibri"/>
                <a:ea typeface="Calibri"/>
                <a:cs typeface="Calibri"/>
                <a:sym typeface="Calibri"/>
              </a:rPr>
              <a:t>SWOT</a:t>
            </a:r>
            <a:endParaRPr sz="3100" dirty="0"/>
          </a:p>
        </p:txBody>
      </p:sp>
      <p:sp>
        <p:nvSpPr>
          <p:cNvPr id="1392" name="Google Shape;1392;p27"/>
          <p:cNvSpPr/>
          <p:nvPr/>
        </p:nvSpPr>
        <p:spPr>
          <a:xfrm>
            <a:off x="10969714" y="5722810"/>
            <a:ext cx="700284" cy="612000"/>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6C0B5"/>
              </a:solidFill>
              <a:latin typeface="Calibri"/>
              <a:ea typeface="Calibri"/>
              <a:cs typeface="Calibri"/>
              <a:sym typeface="Calibri"/>
            </a:endParaRPr>
          </a:p>
        </p:txBody>
      </p:sp>
      <p:grpSp>
        <p:nvGrpSpPr>
          <p:cNvPr id="1393" name="Google Shape;1393;p27"/>
          <p:cNvGrpSpPr/>
          <p:nvPr/>
        </p:nvGrpSpPr>
        <p:grpSpPr>
          <a:xfrm>
            <a:off x="2203004" y="5614810"/>
            <a:ext cx="686703" cy="720000"/>
            <a:chOff x="5961125" y="1623900"/>
            <a:chExt cx="427450" cy="448175"/>
          </a:xfrm>
        </p:grpSpPr>
        <p:sp>
          <p:nvSpPr>
            <p:cNvPr id="1394" name="Google Shape;1394;p27"/>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27"/>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27"/>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27"/>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27"/>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9" name="Google Shape;1399;p27"/>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0" name="Google Shape;1400;p27"/>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1" name="Google Shape;1401;p27"/>
          <p:cNvGrpSpPr/>
          <p:nvPr/>
        </p:nvGrpSpPr>
        <p:grpSpPr>
          <a:xfrm>
            <a:off x="2265943" y="2817000"/>
            <a:ext cx="612034" cy="612000"/>
            <a:chOff x="576250" y="4319400"/>
            <a:chExt cx="442075" cy="442050"/>
          </a:xfrm>
        </p:grpSpPr>
        <p:sp>
          <p:nvSpPr>
            <p:cNvPr id="1402" name="Google Shape;1402;p27"/>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3" name="Google Shape;1403;p27"/>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4" name="Google Shape;1404;p27"/>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5" name="Google Shape;1405;p27"/>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1406" name="Google Shape;1406;p27"/>
          <p:cNvGrpSpPr/>
          <p:nvPr/>
        </p:nvGrpSpPr>
        <p:grpSpPr>
          <a:xfrm>
            <a:off x="10969714" y="2813342"/>
            <a:ext cx="648000" cy="648000"/>
            <a:chOff x="2623275" y="2333250"/>
            <a:chExt cx="381175" cy="381175"/>
          </a:xfrm>
        </p:grpSpPr>
        <p:sp>
          <p:nvSpPr>
            <p:cNvPr id="1407" name="Google Shape;1407;p27"/>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8" name="Google Shape;1408;p27"/>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09" name="Google Shape;1409;p27"/>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10" name="Google Shape;1410;p27"/>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19050" cap="rnd" cmpd="sng">
              <a:solidFill>
                <a:srgbClr val="76C0B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11" name="Google Shape;1411;p27"/>
          <p:cNvSpPr txBox="1"/>
          <p:nvPr/>
        </p:nvSpPr>
        <p:spPr>
          <a:xfrm>
            <a:off x="3136973" y="2888793"/>
            <a:ext cx="18796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lt1"/>
                </a:solidFill>
                <a:latin typeface="Calibri"/>
                <a:ea typeface="Calibri"/>
                <a:cs typeface="Calibri"/>
                <a:sym typeface="Calibri"/>
              </a:rPr>
              <a:t>STRENGTHS</a:t>
            </a:r>
            <a:endParaRPr/>
          </a:p>
        </p:txBody>
      </p:sp>
      <p:sp>
        <p:nvSpPr>
          <p:cNvPr id="1412" name="Google Shape;1412;p27"/>
          <p:cNvSpPr txBox="1"/>
          <p:nvPr/>
        </p:nvSpPr>
        <p:spPr>
          <a:xfrm>
            <a:off x="3105639" y="5816375"/>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chemeClr val="lt1"/>
                </a:solidFill>
                <a:latin typeface="Calibri"/>
                <a:ea typeface="Calibri"/>
                <a:cs typeface="Calibri"/>
                <a:sym typeface="Calibri"/>
              </a:rPr>
              <a:t>OPPORTUNITIES</a:t>
            </a:r>
            <a:endParaRPr/>
          </a:p>
        </p:txBody>
      </p:sp>
      <p:sp>
        <p:nvSpPr>
          <p:cNvPr id="1413" name="Google Shape;1413;p27"/>
          <p:cNvSpPr txBox="1"/>
          <p:nvPr/>
        </p:nvSpPr>
        <p:spPr>
          <a:xfrm>
            <a:off x="8997658" y="2885965"/>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rgbClr val="76C0B5"/>
                </a:solidFill>
                <a:latin typeface="Calibri"/>
                <a:ea typeface="Calibri"/>
                <a:cs typeface="Calibri"/>
                <a:sym typeface="Calibri"/>
              </a:rPr>
              <a:t>WEAKNESSES</a:t>
            </a:r>
            <a:endParaRPr/>
          </a:p>
        </p:txBody>
      </p:sp>
      <p:sp>
        <p:nvSpPr>
          <p:cNvPr id="1414" name="Google Shape;1414;p27"/>
          <p:cNvSpPr txBox="1"/>
          <p:nvPr/>
        </p:nvSpPr>
        <p:spPr>
          <a:xfrm>
            <a:off x="8997658" y="5816374"/>
            <a:ext cx="239245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a:solidFill>
                  <a:srgbClr val="76C0B5"/>
                </a:solidFill>
                <a:latin typeface="Calibri"/>
                <a:ea typeface="Calibri"/>
                <a:cs typeface="Calibri"/>
                <a:sym typeface="Calibri"/>
              </a:rPr>
              <a:t>THREATS</a:t>
            </a:r>
            <a:endParaRPr/>
          </a:p>
        </p:txBody>
      </p:sp>
      <p:sp>
        <p:nvSpPr>
          <p:cNvPr id="1415" name="Google Shape;1415;p27"/>
          <p:cNvSpPr txBox="1"/>
          <p:nvPr/>
        </p:nvSpPr>
        <p:spPr>
          <a:xfrm>
            <a:off x="2976880" y="3392329"/>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285750" algn="l" rtl="0">
              <a:spcBef>
                <a:spcPts val="0"/>
              </a:spcBef>
              <a:spcAft>
                <a:spcPts val="0"/>
              </a:spcAft>
              <a:buClr>
                <a:schemeClr val="lt1"/>
              </a:buClr>
              <a:buSzPts val="1800"/>
              <a:buFont typeface="Arial"/>
              <a:buChar char="•"/>
            </a:pPr>
            <a:r>
              <a:rPr lang="en-GB" sz="1800">
                <a:solidFill>
                  <a:schemeClr val="lt1"/>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chemeClr val="lt1"/>
              </a:solidFill>
              <a:latin typeface="Calibri"/>
              <a:ea typeface="Calibri"/>
              <a:cs typeface="Calibri"/>
              <a:sym typeface="Calibri"/>
            </a:endParaRPr>
          </a:p>
        </p:txBody>
      </p:sp>
      <p:sp>
        <p:nvSpPr>
          <p:cNvPr id="1416" name="Google Shape;1416;p27"/>
          <p:cNvSpPr txBox="1"/>
          <p:nvPr/>
        </p:nvSpPr>
        <p:spPr>
          <a:xfrm>
            <a:off x="8871030" y="5028800"/>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rgbClr val="76C0B5"/>
              </a:solidFill>
              <a:latin typeface="Calibri"/>
              <a:ea typeface="Calibri"/>
              <a:cs typeface="Calibri"/>
              <a:sym typeface="Calibri"/>
            </a:endParaRPr>
          </a:p>
        </p:txBody>
      </p:sp>
      <p:sp>
        <p:nvSpPr>
          <p:cNvPr id="1417" name="Google Shape;1417;p27"/>
          <p:cNvSpPr txBox="1"/>
          <p:nvPr/>
        </p:nvSpPr>
        <p:spPr>
          <a:xfrm>
            <a:off x="2973448" y="5034063"/>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285750" algn="l" rtl="0">
              <a:spcBef>
                <a:spcPts val="0"/>
              </a:spcBef>
              <a:spcAft>
                <a:spcPts val="0"/>
              </a:spcAft>
              <a:buClr>
                <a:schemeClr val="lt1"/>
              </a:buClr>
              <a:buSzPts val="1800"/>
              <a:buFont typeface="Arial"/>
              <a:buChar char="•"/>
            </a:pPr>
            <a:r>
              <a:rPr lang="en-GB" sz="1800" dirty="0">
                <a:solidFill>
                  <a:schemeClr val="lt1"/>
                </a:solidFill>
                <a:latin typeface="Calibri"/>
                <a:ea typeface="Calibri"/>
                <a:cs typeface="Calibri"/>
                <a:sym typeface="Calibri"/>
              </a:rPr>
              <a:t>  </a:t>
            </a:r>
            <a:endParaRPr dirty="0"/>
          </a:p>
          <a:p>
            <a:pPr marL="285750" marR="0" lvl="0" indent="-171450" algn="l" rtl="0">
              <a:spcBef>
                <a:spcPts val="0"/>
              </a:spcBef>
              <a:spcAft>
                <a:spcPts val="0"/>
              </a:spcAft>
              <a:buClr>
                <a:schemeClr val="dk1"/>
              </a:buClr>
              <a:buSzPts val="1800"/>
              <a:buFont typeface="Arial"/>
              <a:buNone/>
            </a:pPr>
            <a:endParaRPr sz="1800" dirty="0">
              <a:solidFill>
                <a:schemeClr val="lt1"/>
              </a:solidFill>
              <a:latin typeface="Calibri"/>
              <a:ea typeface="Calibri"/>
              <a:cs typeface="Calibri"/>
              <a:sym typeface="Calibri"/>
            </a:endParaRPr>
          </a:p>
        </p:txBody>
      </p:sp>
      <p:sp>
        <p:nvSpPr>
          <p:cNvPr id="1418" name="Google Shape;1418;p27"/>
          <p:cNvSpPr txBox="1"/>
          <p:nvPr/>
        </p:nvSpPr>
        <p:spPr>
          <a:xfrm>
            <a:off x="8860195" y="3359846"/>
            <a:ext cx="2077800" cy="120032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285750" algn="l" rtl="0">
              <a:spcBef>
                <a:spcPts val="0"/>
              </a:spcBef>
              <a:spcAft>
                <a:spcPts val="0"/>
              </a:spcAft>
              <a:buClr>
                <a:srgbClr val="76C0B5"/>
              </a:buClr>
              <a:buSzPts val="1800"/>
              <a:buFont typeface="Arial"/>
              <a:buChar char="•"/>
            </a:pPr>
            <a:r>
              <a:rPr lang="en-GB" sz="1800">
                <a:solidFill>
                  <a:srgbClr val="76C0B5"/>
                </a:solidFill>
                <a:latin typeface="Calibri"/>
                <a:ea typeface="Calibri"/>
                <a:cs typeface="Calibri"/>
                <a:sym typeface="Calibri"/>
              </a:rPr>
              <a:t>  </a:t>
            </a:r>
            <a:endParaRPr/>
          </a:p>
          <a:p>
            <a:pPr marL="285750" marR="0" lvl="0" indent="-171450" algn="l" rtl="0">
              <a:spcBef>
                <a:spcPts val="0"/>
              </a:spcBef>
              <a:spcAft>
                <a:spcPts val="0"/>
              </a:spcAft>
              <a:buClr>
                <a:schemeClr val="dk1"/>
              </a:buClr>
              <a:buSzPts val="1800"/>
              <a:buFont typeface="Arial"/>
              <a:buNone/>
            </a:pPr>
            <a:endParaRPr sz="1800">
              <a:solidFill>
                <a:srgbClr val="76C0B5"/>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pic>
        <p:nvPicPr>
          <p:cNvPr id="1423" name="Google Shape;1423;p28" descr="Kopf mit Zahnrädern mit einfarbiger Füllung"/>
          <p:cNvPicPr preferRelativeResize="0">
            <a:picLocks noGrp="1"/>
          </p:cNvPicPr>
          <p:nvPr>
            <p:ph type="pic" idx="2"/>
          </p:nvPr>
        </p:nvPicPr>
        <p:blipFill rotWithShape="1">
          <a:blip r:embed="rId3">
            <a:alphaModFix/>
          </a:blip>
          <a:srcRect l="9880" r="9880"/>
          <a:stretch/>
        </p:blipFill>
        <p:spPr>
          <a:xfrm flipH="1">
            <a:off x="7369856" y="886620"/>
            <a:ext cx="4263168" cy="5313343"/>
          </a:xfrm>
          <a:prstGeom prst="rect">
            <a:avLst/>
          </a:prstGeom>
          <a:solidFill>
            <a:schemeClr val="lt1"/>
          </a:solidFill>
          <a:ln>
            <a:noFill/>
          </a:ln>
        </p:spPr>
      </p:pic>
      <p:sp>
        <p:nvSpPr>
          <p:cNvPr id="1424" name="Google Shape;1424;p2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We suggest that you do a SWOT analysis for your company again after you have completed the course. </a:t>
            </a:r>
            <a:endParaRPr/>
          </a:p>
          <a:p>
            <a:pPr marL="0" lvl="0" indent="0" algn="l" rtl="0">
              <a:lnSpc>
                <a:spcPct val="90000"/>
              </a:lnSpc>
              <a:spcBef>
                <a:spcPts val="1000"/>
              </a:spcBef>
              <a:spcAft>
                <a:spcPts val="0"/>
              </a:spcAft>
              <a:buClr>
                <a:schemeClr val="lt1"/>
              </a:buClr>
              <a:buSzPts val="2400"/>
              <a:buNone/>
            </a:pPr>
            <a:r>
              <a:rPr lang="en-GB"/>
              <a:t>Has your perspective changed? </a:t>
            </a:r>
            <a:endParaRPr/>
          </a:p>
          <a:p>
            <a:pPr marL="0" lvl="0" indent="0" algn="l" rtl="0">
              <a:lnSpc>
                <a:spcPct val="90000"/>
              </a:lnSpc>
              <a:spcBef>
                <a:spcPts val="1000"/>
              </a:spcBef>
              <a:spcAft>
                <a:spcPts val="0"/>
              </a:spcAft>
              <a:buClr>
                <a:schemeClr val="lt1"/>
              </a:buClr>
              <a:buSzPts val="2400"/>
              <a:buNone/>
            </a:pPr>
            <a:r>
              <a:rPr lang="en-GB"/>
              <a:t>Did you get new impulses from the course? </a:t>
            </a:r>
            <a:endParaRPr/>
          </a:p>
          <a:p>
            <a:pPr marL="0" lvl="0" indent="0" algn="l" rtl="0">
              <a:lnSpc>
                <a:spcPct val="90000"/>
              </a:lnSpc>
              <a:spcBef>
                <a:spcPts val="1000"/>
              </a:spcBef>
              <a:spcAft>
                <a:spcPts val="0"/>
              </a:spcAft>
              <a:buClr>
                <a:schemeClr val="lt1"/>
              </a:buClr>
              <a:buSzPts val="2400"/>
              <a:buNone/>
            </a:pPr>
            <a:r>
              <a:rPr lang="en-GB"/>
              <a:t>What did you learn that you would like to implement in the future?</a:t>
            </a:r>
            <a:endParaRPr/>
          </a:p>
        </p:txBody>
      </p:sp>
      <p:sp>
        <p:nvSpPr>
          <p:cNvPr id="1425" name="Google Shape;1425;p2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en-GB" b="1"/>
              <a:t>EXERCISE: SWOT ANALYSIS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29"/>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1" name="Google Shape;1431;p29"/>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2" name="Google Shape;1432;p29"/>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3" name="Google Shape;1433;p29"/>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4" name="Google Shape;1434;p29"/>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5" name="Google Shape;1435;p29"/>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6" name="Google Shape;1436;p29"/>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T</a:t>
            </a:r>
            <a:endParaRPr sz="1800">
              <a:solidFill>
                <a:srgbClr val="79527B"/>
              </a:solidFill>
              <a:latin typeface="Calibri"/>
              <a:ea typeface="Calibri"/>
              <a:cs typeface="Calibri"/>
              <a:sym typeface="Calibri"/>
            </a:endParaRPr>
          </a:p>
        </p:txBody>
      </p:sp>
      <p:sp>
        <p:nvSpPr>
          <p:cNvPr id="1437" name="Google Shape;1437;p29"/>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S</a:t>
            </a:r>
            <a:endParaRPr sz="1800">
              <a:solidFill>
                <a:srgbClr val="79527B"/>
              </a:solidFill>
              <a:latin typeface="Calibri"/>
              <a:ea typeface="Calibri"/>
              <a:cs typeface="Calibri"/>
              <a:sym typeface="Calibri"/>
            </a:endParaRPr>
          </a:p>
        </p:txBody>
      </p:sp>
      <p:sp>
        <p:nvSpPr>
          <p:cNvPr id="1438" name="Google Shape;1438;p29"/>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439" name="Google Shape;1439;p29"/>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440" name="Google Shape;1440;p29"/>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L</a:t>
            </a:r>
            <a:endParaRPr sz="1800">
              <a:solidFill>
                <a:srgbClr val="79527B"/>
              </a:solidFill>
              <a:latin typeface="Calibri"/>
              <a:ea typeface="Calibri"/>
              <a:cs typeface="Calibri"/>
              <a:sym typeface="Calibri"/>
            </a:endParaRPr>
          </a:p>
        </p:txBody>
      </p:sp>
      <p:pic>
        <p:nvPicPr>
          <p:cNvPr id="1441" name="Google Shape;1441;p29" descr="Gericht mit einfarbiger Füllung"/>
          <p:cNvPicPr preferRelativeResize="0"/>
          <p:nvPr/>
        </p:nvPicPr>
        <p:blipFill rotWithShape="1">
          <a:blip r:embed="rId3">
            <a:alphaModFix/>
          </a:blip>
          <a:srcRect/>
          <a:stretch/>
        </p:blipFill>
        <p:spPr>
          <a:xfrm>
            <a:off x="1252744" y="4179935"/>
            <a:ext cx="914400" cy="914400"/>
          </a:xfrm>
          <a:prstGeom prst="rect">
            <a:avLst/>
          </a:prstGeom>
          <a:noFill/>
          <a:ln>
            <a:noFill/>
          </a:ln>
        </p:spPr>
      </p:pic>
      <p:pic>
        <p:nvPicPr>
          <p:cNvPr id="1442" name="Google Shape;1442;p29" descr="Balkendiagramm mit Aufwärtstrend mit einfarbiger Füllung"/>
          <p:cNvPicPr preferRelativeResize="0"/>
          <p:nvPr/>
        </p:nvPicPr>
        <p:blipFill rotWithShape="1">
          <a:blip r:embed="rId4">
            <a:alphaModFix/>
          </a:blip>
          <a:srcRect/>
          <a:stretch/>
        </p:blipFill>
        <p:spPr>
          <a:xfrm>
            <a:off x="2977430" y="4179935"/>
            <a:ext cx="914400" cy="914400"/>
          </a:xfrm>
          <a:prstGeom prst="rect">
            <a:avLst/>
          </a:prstGeom>
          <a:noFill/>
          <a:ln>
            <a:noFill/>
          </a:ln>
        </p:spPr>
      </p:pic>
      <p:sp>
        <p:nvSpPr>
          <p:cNvPr id="1443" name="Google Shape;1443;p29"/>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P</a:t>
            </a:r>
            <a:endParaRPr sz="1800">
              <a:solidFill>
                <a:srgbClr val="79527B"/>
              </a:solidFill>
              <a:latin typeface="Calibri"/>
              <a:ea typeface="Calibri"/>
              <a:cs typeface="Calibri"/>
              <a:sym typeface="Calibri"/>
            </a:endParaRPr>
          </a:p>
        </p:txBody>
      </p:sp>
      <p:sp>
        <p:nvSpPr>
          <p:cNvPr id="1444" name="Google Shape;1444;p29"/>
          <p:cNvSpPr txBox="1"/>
          <p:nvPr/>
        </p:nvSpPr>
        <p:spPr>
          <a:xfrm>
            <a:off x="1252744" y="5260511"/>
            <a:ext cx="959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dirty="0">
                <a:solidFill>
                  <a:schemeClr val="lt1"/>
                </a:solidFill>
                <a:latin typeface="Calibri"/>
                <a:ea typeface="Calibri"/>
                <a:cs typeface="Calibri"/>
                <a:sym typeface="Calibri"/>
              </a:rPr>
              <a:t>Political</a:t>
            </a:r>
            <a:endParaRPr sz="1800" cap="small" dirty="0">
              <a:solidFill>
                <a:schemeClr val="lt1"/>
              </a:solidFill>
              <a:latin typeface="Calibri"/>
              <a:ea typeface="Calibri"/>
              <a:cs typeface="Calibri"/>
              <a:sym typeface="Calibri"/>
            </a:endParaRPr>
          </a:p>
        </p:txBody>
      </p:sp>
      <p:pic>
        <p:nvPicPr>
          <p:cNvPr id="1445" name="Google Shape;1445;p29" descr="Zielgruppe mit einfarbiger Füllung"/>
          <p:cNvPicPr preferRelativeResize="0"/>
          <p:nvPr/>
        </p:nvPicPr>
        <p:blipFill rotWithShape="1">
          <a:blip r:embed="rId5">
            <a:alphaModFix/>
          </a:blip>
          <a:srcRect/>
          <a:stretch/>
        </p:blipFill>
        <p:spPr>
          <a:xfrm>
            <a:off x="4723947" y="4179935"/>
            <a:ext cx="914400" cy="914400"/>
          </a:xfrm>
          <a:prstGeom prst="rect">
            <a:avLst/>
          </a:prstGeom>
          <a:noFill/>
          <a:ln>
            <a:noFill/>
          </a:ln>
        </p:spPr>
      </p:pic>
      <p:pic>
        <p:nvPicPr>
          <p:cNvPr id="1446" name="Google Shape;1446;p29" descr="Waage der Justitia mit einfarbiger Füllung"/>
          <p:cNvPicPr preferRelativeResize="0"/>
          <p:nvPr/>
        </p:nvPicPr>
        <p:blipFill rotWithShape="1">
          <a:blip r:embed="rId6">
            <a:alphaModFix/>
          </a:blip>
          <a:srcRect/>
          <a:stretch/>
        </p:blipFill>
        <p:spPr>
          <a:xfrm>
            <a:off x="9930750" y="4179935"/>
            <a:ext cx="914400" cy="914400"/>
          </a:xfrm>
          <a:prstGeom prst="rect">
            <a:avLst/>
          </a:prstGeom>
          <a:noFill/>
          <a:ln>
            <a:noFill/>
          </a:ln>
        </p:spPr>
      </p:pic>
      <p:pic>
        <p:nvPicPr>
          <p:cNvPr id="1447" name="Google Shape;1447;p29" descr="Nachhaltigkeit mit einfarbiger Füllung"/>
          <p:cNvPicPr preferRelativeResize="0"/>
          <p:nvPr/>
        </p:nvPicPr>
        <p:blipFill rotWithShape="1">
          <a:blip r:embed="rId7">
            <a:alphaModFix/>
          </a:blip>
          <a:srcRect/>
          <a:stretch/>
        </p:blipFill>
        <p:spPr>
          <a:xfrm>
            <a:off x="8195149" y="4179935"/>
            <a:ext cx="914400" cy="914400"/>
          </a:xfrm>
          <a:prstGeom prst="rect">
            <a:avLst/>
          </a:prstGeom>
          <a:noFill/>
          <a:ln>
            <a:noFill/>
          </a:ln>
        </p:spPr>
      </p:pic>
      <p:pic>
        <p:nvPicPr>
          <p:cNvPr id="1448" name="Google Shape;1448;p29" descr="Glühbirne und Zahnrad mit einfarbiger Füllung"/>
          <p:cNvPicPr preferRelativeResize="0"/>
          <p:nvPr/>
        </p:nvPicPr>
        <p:blipFill rotWithShape="1">
          <a:blip r:embed="rId8">
            <a:alphaModFix/>
          </a:blip>
          <a:srcRect/>
          <a:stretch/>
        </p:blipFill>
        <p:spPr>
          <a:xfrm>
            <a:off x="6459548" y="4179935"/>
            <a:ext cx="914400" cy="914400"/>
          </a:xfrm>
          <a:prstGeom prst="rect">
            <a:avLst/>
          </a:prstGeom>
          <a:noFill/>
          <a:ln>
            <a:noFill/>
          </a:ln>
        </p:spPr>
      </p:pic>
      <p:sp>
        <p:nvSpPr>
          <p:cNvPr id="1449" name="Google Shape;1449;p29"/>
          <p:cNvSpPr txBox="1"/>
          <p:nvPr/>
        </p:nvSpPr>
        <p:spPr>
          <a:xfrm>
            <a:off x="2932316" y="5260511"/>
            <a:ext cx="1066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Economic</a:t>
            </a:r>
            <a:endParaRPr sz="1800" cap="small">
              <a:solidFill>
                <a:schemeClr val="lt1"/>
              </a:solidFill>
              <a:latin typeface="Calibri"/>
              <a:ea typeface="Calibri"/>
              <a:cs typeface="Calibri"/>
              <a:sym typeface="Calibri"/>
            </a:endParaRPr>
          </a:p>
        </p:txBody>
      </p:sp>
      <p:sp>
        <p:nvSpPr>
          <p:cNvPr id="1450" name="Google Shape;1450;p29"/>
          <p:cNvSpPr txBox="1"/>
          <p:nvPr/>
        </p:nvSpPr>
        <p:spPr>
          <a:xfrm>
            <a:off x="4806241" y="5260511"/>
            <a:ext cx="7498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Social</a:t>
            </a:r>
            <a:endParaRPr sz="1800" cap="small">
              <a:solidFill>
                <a:schemeClr val="lt1"/>
              </a:solidFill>
              <a:latin typeface="Calibri"/>
              <a:ea typeface="Calibri"/>
              <a:cs typeface="Calibri"/>
              <a:sym typeface="Calibri"/>
            </a:endParaRPr>
          </a:p>
        </p:txBody>
      </p:sp>
      <p:sp>
        <p:nvSpPr>
          <p:cNvPr id="1451" name="Google Shape;1451;p29"/>
          <p:cNvSpPr txBox="1"/>
          <p:nvPr/>
        </p:nvSpPr>
        <p:spPr>
          <a:xfrm>
            <a:off x="7889745" y="5260511"/>
            <a:ext cx="15546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Environmental</a:t>
            </a:r>
            <a:endParaRPr sz="1800" cap="small">
              <a:solidFill>
                <a:schemeClr val="lt1"/>
              </a:solidFill>
              <a:latin typeface="Calibri"/>
              <a:ea typeface="Calibri"/>
              <a:cs typeface="Calibri"/>
              <a:sym typeface="Calibri"/>
            </a:endParaRPr>
          </a:p>
        </p:txBody>
      </p:sp>
      <p:sp>
        <p:nvSpPr>
          <p:cNvPr id="1452" name="Google Shape;1452;p29"/>
          <p:cNvSpPr txBox="1"/>
          <p:nvPr/>
        </p:nvSpPr>
        <p:spPr>
          <a:xfrm>
            <a:off x="6202699" y="5253740"/>
            <a:ext cx="15296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Technological</a:t>
            </a:r>
            <a:endParaRPr sz="1800" cap="small">
              <a:solidFill>
                <a:schemeClr val="lt1"/>
              </a:solidFill>
              <a:latin typeface="Calibri"/>
              <a:ea typeface="Calibri"/>
              <a:cs typeface="Calibri"/>
              <a:sym typeface="Calibri"/>
            </a:endParaRPr>
          </a:p>
        </p:txBody>
      </p:sp>
      <p:sp>
        <p:nvSpPr>
          <p:cNvPr id="1453" name="Google Shape;1453;p29"/>
          <p:cNvSpPr txBox="1"/>
          <p:nvPr/>
        </p:nvSpPr>
        <p:spPr>
          <a:xfrm>
            <a:off x="10041012" y="5260511"/>
            <a:ext cx="6938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Legal</a:t>
            </a:r>
            <a:endParaRPr sz="1800" cap="small">
              <a:solidFill>
                <a:schemeClr val="lt1"/>
              </a:solidFill>
              <a:latin typeface="Calibri"/>
              <a:ea typeface="Calibri"/>
              <a:cs typeface="Calibri"/>
              <a:sym typeface="Calibri"/>
            </a:endParaRPr>
          </a:p>
        </p:txBody>
      </p:sp>
      <p:sp>
        <p:nvSpPr>
          <p:cNvPr id="1454" name="Google Shape;1454;p29"/>
          <p:cNvSpPr txBox="1"/>
          <p:nvPr/>
        </p:nvSpPr>
        <p:spPr>
          <a:xfrm>
            <a:off x="421073" y="1769806"/>
            <a:ext cx="11470341"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595A59"/>
                </a:solidFill>
                <a:latin typeface="Calibri"/>
                <a:ea typeface="Calibri"/>
                <a:cs typeface="Calibri"/>
                <a:sym typeface="Calibri"/>
              </a:rPr>
              <a:t>To avoid crises and minimise the potential impact of externally caused crises, tourism SME owners/managers should be aware of the factors that affect the company and cannot be influenced by them. The so-called PESTEL analysis gives them the chance to recognise risks as well as opportunities at an early stage as part of proactive risk monitoring. It is often part of a SWOT analysis.</a:t>
            </a:r>
            <a:endParaRPr/>
          </a:p>
          <a:p>
            <a:pPr marL="0" marR="0" lvl="0" indent="0" algn="l" rtl="0">
              <a:spcBef>
                <a:spcPts val="0"/>
              </a:spcBef>
              <a:spcAft>
                <a:spcPts val="0"/>
              </a:spcAft>
              <a:buNone/>
            </a:pPr>
            <a:endParaRPr sz="1800">
              <a:solidFill>
                <a:srgbClr val="595A59"/>
              </a:solidFill>
              <a:latin typeface="Calibri"/>
              <a:ea typeface="Calibri"/>
              <a:cs typeface="Calibri"/>
              <a:sym typeface="Calibri"/>
            </a:endParaRPr>
          </a:p>
        </p:txBody>
      </p:sp>
      <p:sp>
        <p:nvSpPr>
          <p:cNvPr id="1455" name="Google Shape;1455;p29"/>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6" name="Google Shape;1456;p29"/>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GB" sz="3600" b="1" i="0">
                <a:solidFill>
                  <a:schemeClr val="lt1"/>
                </a:solidFill>
                <a:latin typeface="Calibri"/>
                <a:ea typeface="Calibri"/>
                <a:cs typeface="Calibri"/>
                <a:sym typeface="Calibri"/>
              </a:rPr>
              <a:t>Know the risks – The PESTEL Analysis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pic>
        <p:nvPicPr>
          <p:cNvPr id="896" name="Google Shape;896;p3" descr="Ein Bild, das Himmel, draußen, bewölkt, Wolken enthält.&#10;&#10;Automatisch generierte Beschreibung"/>
          <p:cNvPicPr preferRelativeResize="0">
            <a:picLocks noGrp="1"/>
          </p:cNvPicPr>
          <p:nvPr>
            <p:ph type="pic" idx="2"/>
          </p:nvPr>
        </p:nvPicPr>
        <p:blipFill rotWithShape="1">
          <a:blip r:embed="rId3">
            <a:alphaModFix/>
          </a:blip>
          <a:srcRect l="8400" r="8399"/>
          <a:stretch/>
        </p:blipFill>
        <p:spPr>
          <a:xfrm>
            <a:off x="6852062" y="228600"/>
            <a:ext cx="5105121" cy="6362700"/>
          </a:xfrm>
          <a:prstGeom prst="rect">
            <a:avLst/>
          </a:prstGeom>
          <a:solidFill>
            <a:schemeClr val="lt1"/>
          </a:solidFill>
          <a:ln>
            <a:noFill/>
          </a:ln>
        </p:spPr>
      </p:pic>
      <p:sp>
        <p:nvSpPr>
          <p:cNvPr id="897" name="Google Shape;897;p3"/>
          <p:cNvSpPr txBox="1">
            <a:spLocks noGrp="1"/>
          </p:cNvSpPr>
          <p:nvPr>
            <p:ph type="body" idx="1"/>
          </p:nvPr>
        </p:nvSpPr>
        <p:spPr>
          <a:xfrm>
            <a:off x="1520328" y="1773241"/>
            <a:ext cx="5331734" cy="452595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300"/>
              <a:buNone/>
            </a:pPr>
            <a:r>
              <a:rPr lang="en-GB" sz="2300"/>
              <a:t>…</a:t>
            </a:r>
            <a:r>
              <a:rPr lang="en-GB" sz="2300">
                <a:solidFill>
                  <a:schemeClr val="lt1"/>
                </a:solidFill>
                <a:latin typeface="Calibri"/>
                <a:ea typeface="Calibri"/>
                <a:cs typeface="Calibri"/>
                <a:sym typeface="Calibri"/>
              </a:rPr>
              <a:t>Explore what defines a business crisis and how to distinguish the term from others</a:t>
            </a:r>
            <a:endParaRPr/>
          </a:p>
          <a:p>
            <a:pPr marL="228600" lvl="0" indent="-228600" algn="l" rtl="0">
              <a:lnSpc>
                <a:spcPct val="90000"/>
              </a:lnSpc>
              <a:spcBef>
                <a:spcPts val="1000"/>
              </a:spcBef>
              <a:spcAft>
                <a:spcPts val="0"/>
              </a:spcAft>
              <a:buClr>
                <a:schemeClr val="lt1"/>
              </a:buClr>
              <a:buSzPts val="2300"/>
              <a:buNone/>
            </a:pPr>
            <a:r>
              <a:rPr lang="en-GB" sz="2300">
                <a:latin typeface="Calibri"/>
                <a:ea typeface="Calibri"/>
                <a:cs typeface="Calibri"/>
                <a:sym typeface="Calibri"/>
              </a:rPr>
              <a:t>…Deepen your understanding of what makes a business crisis so complicated and what the typical course is</a:t>
            </a:r>
            <a:endParaRPr/>
          </a:p>
          <a:p>
            <a:pPr marL="228600" lvl="0" indent="-228600" algn="l" rtl="0">
              <a:lnSpc>
                <a:spcPct val="90000"/>
              </a:lnSpc>
              <a:spcBef>
                <a:spcPts val="1000"/>
              </a:spcBef>
              <a:spcAft>
                <a:spcPts val="0"/>
              </a:spcAft>
              <a:buClr>
                <a:schemeClr val="lt1"/>
              </a:buClr>
              <a:buSzPts val="2300"/>
              <a:buNone/>
            </a:pPr>
            <a:r>
              <a:rPr lang="en-GB" sz="2300">
                <a:solidFill>
                  <a:schemeClr val="lt1"/>
                </a:solidFill>
                <a:latin typeface="Calibri"/>
                <a:ea typeface="Calibri"/>
                <a:cs typeface="Calibri"/>
                <a:sym typeface="Calibri"/>
              </a:rPr>
              <a:t>…Discover why the tourism industry is particularly vulnerable to crises</a:t>
            </a:r>
            <a:endParaRPr/>
          </a:p>
          <a:p>
            <a:pPr marL="228600" lvl="0" indent="-228600" algn="l" rtl="0">
              <a:lnSpc>
                <a:spcPct val="90000"/>
              </a:lnSpc>
              <a:spcBef>
                <a:spcPts val="1000"/>
              </a:spcBef>
              <a:spcAft>
                <a:spcPts val="0"/>
              </a:spcAft>
              <a:buClr>
                <a:schemeClr val="lt1"/>
              </a:buClr>
              <a:buSzPts val="2300"/>
              <a:buNone/>
            </a:pPr>
            <a:r>
              <a:rPr lang="en-GB" sz="2300">
                <a:latin typeface="Calibri"/>
                <a:ea typeface="Calibri"/>
                <a:cs typeface="Calibri"/>
                <a:sym typeface="Calibri"/>
              </a:rPr>
              <a:t>…</a:t>
            </a:r>
            <a:r>
              <a:rPr lang="en-GB" sz="2300">
                <a:solidFill>
                  <a:schemeClr val="lt1"/>
                </a:solidFill>
                <a:latin typeface="Calibri"/>
                <a:ea typeface="Calibri"/>
                <a:cs typeface="Calibri"/>
                <a:sym typeface="Calibri"/>
              </a:rPr>
              <a:t>Gain an overview of the different reasons that can cause a crisis in a tourism SME</a:t>
            </a:r>
            <a:endParaRPr/>
          </a:p>
          <a:p>
            <a:pPr marL="228600" lvl="0" indent="-228600" algn="l" rtl="0">
              <a:lnSpc>
                <a:spcPct val="90000"/>
              </a:lnSpc>
              <a:spcBef>
                <a:spcPts val="1000"/>
              </a:spcBef>
              <a:spcAft>
                <a:spcPts val="0"/>
              </a:spcAft>
              <a:buClr>
                <a:schemeClr val="lt1"/>
              </a:buClr>
              <a:buSzPts val="2300"/>
              <a:buNone/>
            </a:pPr>
            <a:r>
              <a:rPr lang="en-GB" sz="2300">
                <a:solidFill>
                  <a:schemeClr val="lt1"/>
                </a:solidFill>
                <a:latin typeface="Calibri"/>
                <a:ea typeface="Calibri"/>
                <a:cs typeface="Calibri"/>
                <a:sym typeface="Calibri"/>
              </a:rPr>
              <a:t>…Understand the need for tourism SMEs in particular to deal comprehensively with the issue of crisis management</a:t>
            </a:r>
            <a:endParaRPr/>
          </a:p>
        </p:txBody>
      </p:sp>
      <p:sp>
        <p:nvSpPr>
          <p:cNvPr id="898" name="Google Shape;898;p3"/>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ts val="3600"/>
              <a:buNone/>
            </a:pPr>
            <a:r>
              <a:rPr lang="en-GB"/>
              <a:t>What you will learn from this module</a:t>
            </a:r>
            <a:endParaRPr/>
          </a:p>
        </p:txBody>
      </p:sp>
      <p:sp>
        <p:nvSpPr>
          <p:cNvPr id="899" name="Google Shape;899;p3"/>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0"/>
          <p:cNvSpPr txBox="1">
            <a:spLocks noGrp="1"/>
          </p:cNvSpPr>
          <p:nvPr>
            <p:ph type="body" idx="1"/>
          </p:nvPr>
        </p:nvSpPr>
        <p:spPr>
          <a:xfrm>
            <a:off x="1630496" y="1961002"/>
            <a:ext cx="5069896" cy="433819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2400"/>
              <a:buNone/>
            </a:pPr>
            <a:r>
              <a:rPr lang="en-GB"/>
              <a:t>These determine the extent to which government and government policies can affect a tourism SME. They include political policies and stability, as well as trade, taxation and fiscal policies.</a:t>
            </a:r>
            <a:endParaRPr/>
          </a:p>
          <a:p>
            <a:pPr marL="0" lvl="0" indent="0" algn="l" rtl="0">
              <a:lnSpc>
                <a:spcPct val="90000"/>
              </a:lnSpc>
              <a:spcBef>
                <a:spcPts val="1000"/>
              </a:spcBef>
              <a:spcAft>
                <a:spcPts val="0"/>
              </a:spcAft>
              <a:buClr>
                <a:schemeClr val="lt1"/>
              </a:buClr>
              <a:buSzPts val="2400"/>
              <a:buNone/>
            </a:pPr>
            <a:r>
              <a:rPr lang="en-GB"/>
              <a:t>The global political landscape is enormously volatile - and not only in emerging markets. This contributes to the rise in political risks.</a:t>
            </a:r>
            <a:endParaRPr/>
          </a:p>
          <a:p>
            <a:pPr marL="0" lvl="0" indent="0" algn="l" rtl="0">
              <a:lnSpc>
                <a:spcPct val="90000"/>
              </a:lnSpc>
              <a:spcBef>
                <a:spcPts val="1000"/>
              </a:spcBef>
              <a:spcAft>
                <a:spcPts val="0"/>
              </a:spcAft>
              <a:buClr>
                <a:schemeClr val="lt1"/>
              </a:buClr>
              <a:buSzPts val="2400"/>
              <a:buNone/>
            </a:pPr>
            <a:r>
              <a:rPr lang="en-GB"/>
              <a:t>Furthermore, the Covid pandemic has shown that political factors have a massive impact on companies, especially in tourism.</a:t>
            </a:r>
            <a:endParaRPr/>
          </a:p>
        </p:txBody>
      </p:sp>
      <p:sp>
        <p:nvSpPr>
          <p:cNvPr id="1462" name="Google Shape;1462;p30"/>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Political influencing factors</a:t>
            </a:r>
            <a:endParaRPr/>
          </a:p>
        </p:txBody>
      </p:sp>
      <p:sp>
        <p:nvSpPr>
          <p:cNvPr id="1463" name="Google Shape;1463;p30"/>
          <p:cNvSpPr txBox="1"/>
          <p:nvPr/>
        </p:nvSpPr>
        <p:spPr>
          <a:xfrm>
            <a:off x="7283367" y="1660615"/>
            <a:ext cx="4795333" cy="45242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Political stability (unrest, civil war, terrorism)</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General economic order of the country</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Current and aspired foreign policy</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Government type</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Level of bureaucracy and corruption</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Freedom of the press and rule of law</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Trends in regulation and deregulation</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Policies on trade, tariffs and taxes</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Laws protecting the environment, labour and consumers</a:t>
            </a:r>
            <a:endParaRPr dirty="0"/>
          </a:p>
          <a:p>
            <a:pPr marL="285750" marR="0" lvl="0" indent="-285750" algn="l" rtl="0">
              <a:spcBef>
                <a:spcPts val="1200"/>
              </a:spcBef>
              <a:spcAft>
                <a:spcPts val="0"/>
              </a:spcAft>
              <a:buClr>
                <a:srgbClr val="8DC9C0"/>
              </a:buClr>
              <a:buSzPts val="2160"/>
              <a:buFont typeface="Arial"/>
              <a:buChar char="•"/>
            </a:pPr>
            <a:r>
              <a:rPr lang="en-GB" sz="1800" dirty="0">
                <a:solidFill>
                  <a:srgbClr val="595A59"/>
                </a:solidFill>
                <a:latin typeface="Calibri"/>
                <a:ea typeface="Calibri"/>
                <a:cs typeface="Calibri"/>
                <a:sym typeface="Calibri"/>
              </a:rPr>
              <a:t>Open / closed borders</a:t>
            </a:r>
            <a:endParaRPr dirty="0"/>
          </a:p>
        </p:txBody>
      </p:sp>
      <p:pic>
        <p:nvPicPr>
          <p:cNvPr id="1464" name="Google Shape;1464;p30" descr="Gericht mit einfarbiger Füllung"/>
          <p:cNvPicPr preferRelativeResize="0"/>
          <p:nvPr/>
        </p:nvPicPr>
        <p:blipFill rotWithShape="1">
          <a:blip r:embed="rId3">
            <a:alphaModFix/>
          </a:blip>
          <a:srcRect/>
          <a:stretch/>
        </p:blipFill>
        <p:spPr>
          <a:xfrm>
            <a:off x="1480460" y="588799"/>
            <a:ext cx="1080000" cy="1080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1469" name="Google Shape;1469;p31"/>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Economic factors include national and (especially relevant in the tourism industry) international economic developments that have a direct impact on the companies' sales and procurement opportunities. </a:t>
            </a:r>
            <a:endParaRPr/>
          </a:p>
        </p:txBody>
      </p:sp>
      <p:sp>
        <p:nvSpPr>
          <p:cNvPr id="1470" name="Google Shape;1470;p31"/>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Economic influencing factors</a:t>
            </a:r>
            <a:endParaRPr dirty="0"/>
          </a:p>
        </p:txBody>
      </p:sp>
      <p:sp>
        <p:nvSpPr>
          <p:cNvPr id="1471" name="Google Shape;1471;p31"/>
          <p:cNvSpPr txBox="1"/>
          <p:nvPr/>
        </p:nvSpPr>
        <p:spPr>
          <a:xfrm>
            <a:off x="7283367" y="1753639"/>
            <a:ext cx="4795333" cy="3200876"/>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Total economic output (gross domestic product/gross national product), level of disposable income and consumer purchasing power, and growth rates </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Price level and inflation rate</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Interest rate level and development</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Employment, unemployment and number of job vacancies</a:t>
            </a:r>
            <a:endParaRPr/>
          </a:p>
        </p:txBody>
      </p:sp>
      <p:pic>
        <p:nvPicPr>
          <p:cNvPr id="1472" name="Google Shape;1472;p31" descr="Balkendiagramm mit Aufwärtstrend mit einfarbiger Füllung"/>
          <p:cNvPicPr preferRelativeResize="0"/>
          <p:nvPr/>
        </p:nvPicPr>
        <p:blipFill rotWithShape="1">
          <a:blip r:embed="rId3">
            <a:alphaModFix/>
          </a:blip>
          <a:srcRect/>
          <a:stretch/>
        </p:blipFill>
        <p:spPr>
          <a:xfrm>
            <a:off x="1589305" y="673639"/>
            <a:ext cx="1080000" cy="1080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2"/>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Socio-cultural influencing factors reflect the structure of society and special circumstances that are important for a company.</a:t>
            </a:r>
            <a:endParaRPr/>
          </a:p>
          <a:p>
            <a:pPr marL="0" lvl="0" indent="0" algn="l" rtl="0">
              <a:lnSpc>
                <a:spcPct val="90000"/>
              </a:lnSpc>
              <a:spcBef>
                <a:spcPts val="1000"/>
              </a:spcBef>
              <a:spcAft>
                <a:spcPts val="0"/>
              </a:spcAft>
              <a:buClr>
                <a:schemeClr val="lt1"/>
              </a:buClr>
              <a:buSzPts val="2400"/>
              <a:buNone/>
            </a:pPr>
            <a:r>
              <a:rPr lang="en-GB"/>
              <a:t>Global trends and socio-cultural norms are of particular importance for tourism SMEs.</a:t>
            </a:r>
            <a:endParaRPr/>
          </a:p>
        </p:txBody>
      </p:sp>
      <p:sp>
        <p:nvSpPr>
          <p:cNvPr id="1478" name="Google Shape;1478;p32"/>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Social influencing factors</a:t>
            </a:r>
            <a:endParaRPr dirty="0"/>
          </a:p>
        </p:txBody>
      </p:sp>
      <p:sp>
        <p:nvSpPr>
          <p:cNvPr id="1479" name="Google Shape;1479;p32"/>
          <p:cNvSpPr txBox="1"/>
          <p:nvPr/>
        </p:nvSpPr>
        <p:spPr>
          <a:xfrm>
            <a:off x="7319933" y="732234"/>
            <a:ext cx="4795200" cy="6132300"/>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Social order and cultural characteristics (language, norms, values, attitudes, religion)</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Population development (age structure, growth)</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Change in travel behaviour</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Consumption habits, leisure time, lifestyle</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Mobility of the inhabitants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Change in basic human needs: Food, living space, climate, health, environment</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Social values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Leisure behaviour: Importance of entertainment, sport and recreation</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Influence of social media over traditional media</a:t>
            </a:r>
            <a:endParaRPr/>
          </a:p>
        </p:txBody>
      </p:sp>
      <p:pic>
        <p:nvPicPr>
          <p:cNvPr id="1480" name="Google Shape;1480;p32" descr="Zielgruppe mit einfarbiger Füllung"/>
          <p:cNvPicPr preferRelativeResize="0"/>
          <p:nvPr/>
        </p:nvPicPr>
        <p:blipFill rotWithShape="1">
          <a:blip r:embed="rId3">
            <a:alphaModFix/>
          </a:blip>
          <a:srcRect/>
          <a:stretch/>
        </p:blipFill>
        <p:spPr>
          <a:xfrm>
            <a:off x="1518039" y="673639"/>
            <a:ext cx="1080000" cy="1080000"/>
          </a:xfrm>
          <a:prstGeom prst="rect">
            <a:avLst/>
          </a:prstGeom>
          <a:noFill/>
          <a:ln>
            <a:noFill/>
          </a:ln>
        </p:spPr>
      </p:pic>
      <p:sp>
        <p:nvSpPr>
          <p:cNvPr id="1481" name="Google Shape;1481;p32"/>
          <p:cNvSpPr/>
          <p:nvPr/>
        </p:nvSpPr>
        <p:spPr>
          <a:xfrm>
            <a:off x="1359413" y="5794873"/>
            <a:ext cx="5484732" cy="900930"/>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dirty="0">
                <a:solidFill>
                  <a:schemeClr val="lt1"/>
                </a:solidFill>
                <a:latin typeface="Calibri"/>
                <a:ea typeface="Calibri"/>
                <a:cs typeface="Calibri"/>
                <a:sym typeface="Calibri"/>
              </a:rPr>
              <a:t>Outlook</a:t>
            </a:r>
            <a:r>
              <a:rPr lang="en-GB" sz="1800" dirty="0">
                <a:solidFill>
                  <a:schemeClr val="lt1"/>
                </a:solidFill>
                <a:latin typeface="Calibri"/>
                <a:ea typeface="Calibri"/>
                <a:cs typeface="Calibri"/>
                <a:sym typeface="Calibri"/>
              </a:rPr>
              <a:t>: We will deal with trends in tourism in Module 3 (Reactive Crisis Management) when we approach restructuring concepts</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33"/>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2400"/>
              <a:buNone/>
            </a:pPr>
            <a:r>
              <a:rPr lang="en-GB"/>
              <a:t>Technology is transforming several industries across the board, also tourism. </a:t>
            </a:r>
            <a:endParaRPr/>
          </a:p>
          <a:p>
            <a:pPr marL="0" lvl="0" indent="0" algn="l" rtl="0">
              <a:lnSpc>
                <a:spcPct val="90000"/>
              </a:lnSpc>
              <a:spcBef>
                <a:spcPts val="1000"/>
              </a:spcBef>
              <a:spcAft>
                <a:spcPts val="0"/>
              </a:spcAft>
              <a:buClr>
                <a:schemeClr val="lt1"/>
              </a:buClr>
              <a:buSzPts val="2400"/>
              <a:buNone/>
            </a:pPr>
            <a:r>
              <a:rPr lang="en-GB"/>
              <a:t>These include technological developments in the transport system and the availability of information no matter where you are - with your smartphone you can follow travel blogs, read and write reviews about restaurants or accommodations, or book transport. </a:t>
            </a:r>
            <a:endParaRPr/>
          </a:p>
        </p:txBody>
      </p:sp>
      <p:sp>
        <p:nvSpPr>
          <p:cNvPr id="1487" name="Google Shape;1487;p33"/>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Technological influencing factors</a:t>
            </a:r>
            <a:endParaRPr dirty="0"/>
          </a:p>
        </p:txBody>
      </p:sp>
      <p:sp>
        <p:nvSpPr>
          <p:cNvPr id="1488" name="Google Shape;1488;p33"/>
          <p:cNvSpPr txBox="1"/>
          <p:nvPr/>
        </p:nvSpPr>
        <p:spPr>
          <a:xfrm>
            <a:off x="7198747" y="1721918"/>
            <a:ext cx="4795333" cy="3631763"/>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Infrastructure, transport routes and available logistics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Digitalisation, information and communication technologies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Impact of online social media </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Availability of ecological resources: soil, water, air, light</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Availability of energy: oil, gas, electricity, coal, other energy sources</a:t>
            </a:r>
            <a:endParaRPr/>
          </a:p>
        </p:txBody>
      </p:sp>
      <p:pic>
        <p:nvPicPr>
          <p:cNvPr id="1489" name="Google Shape;1489;p33" descr="Glühbirne und Zahnrad mit einfarbiger Füllung"/>
          <p:cNvPicPr preferRelativeResize="0"/>
          <p:nvPr/>
        </p:nvPicPr>
        <p:blipFill rotWithShape="1">
          <a:blip r:embed="rId3">
            <a:alphaModFix/>
          </a:blip>
          <a:srcRect/>
          <a:stretch/>
        </p:blipFill>
        <p:spPr>
          <a:xfrm>
            <a:off x="1590580" y="641918"/>
            <a:ext cx="1080000" cy="1080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sp>
        <p:nvSpPr>
          <p:cNvPr id="1494" name="Google Shape;1494;p34"/>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dirty="0"/>
              <a:t>Environmental factors are factors that are influenced by the environment and the impact of ecological aspects. With the increasing importance of CSR (Corporate Social Responsibility) and sustainability, this element is coming more and more into focus when it comes to how organisations need to conduct their business. </a:t>
            </a:r>
            <a:endParaRPr dirty="0"/>
          </a:p>
          <a:p>
            <a:pPr marL="0" lvl="0" indent="0" algn="l" rtl="0">
              <a:lnSpc>
                <a:spcPct val="90000"/>
              </a:lnSpc>
              <a:spcBef>
                <a:spcPts val="1000"/>
              </a:spcBef>
              <a:spcAft>
                <a:spcPts val="0"/>
              </a:spcAft>
              <a:buClr>
                <a:schemeClr val="lt1"/>
              </a:buClr>
              <a:buSzPts val="2400"/>
              <a:buNone/>
            </a:pPr>
            <a:endParaRPr dirty="0"/>
          </a:p>
        </p:txBody>
      </p:sp>
      <p:sp>
        <p:nvSpPr>
          <p:cNvPr id="1495" name="Google Shape;1495;p34"/>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Environmental influencing factors</a:t>
            </a:r>
            <a:endParaRPr dirty="0"/>
          </a:p>
        </p:txBody>
      </p:sp>
      <p:sp>
        <p:nvSpPr>
          <p:cNvPr id="1496" name="Google Shape;1496;p34"/>
          <p:cNvSpPr txBox="1"/>
          <p:nvPr/>
        </p:nvSpPr>
        <p:spPr>
          <a:xfrm>
            <a:off x="7198747" y="1931239"/>
            <a:ext cx="4795333" cy="2800767"/>
          </a:xfrm>
          <a:prstGeom prst="rect">
            <a:avLst/>
          </a:prstGeom>
          <a:noFill/>
          <a:ln>
            <a:noFill/>
          </a:ln>
        </p:spPr>
        <p:txBody>
          <a:bodyPr spcFirstLastPara="1" wrap="square" lIns="91425" tIns="45700" rIns="91425" bIns="45700" anchor="t" anchorCtr="0">
            <a:spAutoFit/>
          </a:bodyPr>
          <a:lstStyle/>
          <a:p>
            <a:pPr marL="285750" marR="0" lvl="0" indent="-148590" algn="l" rtl="0">
              <a:spcBef>
                <a:spcPts val="0"/>
              </a:spcBef>
              <a:spcAft>
                <a:spcPts val="0"/>
              </a:spcAft>
              <a:buClr>
                <a:srgbClr val="8DC9C0"/>
              </a:buClr>
              <a:buSzPts val="2160"/>
              <a:buFont typeface="Arial"/>
              <a:buNone/>
            </a:pPr>
            <a:endParaRPr sz="1800">
              <a:solidFill>
                <a:srgbClr val="595A59"/>
              </a:solidFill>
              <a:latin typeface="Calibri"/>
              <a:ea typeface="Calibri"/>
              <a:cs typeface="Calibri"/>
              <a:sym typeface="Calibri"/>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Climate, weather events and natural disasters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Climate change</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Pandemics (Covid-19)</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Supply of natural resources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Environmental regulations and standards (e.g. anticipation of environmental regulations)</a:t>
            </a:r>
            <a:endParaRPr/>
          </a:p>
        </p:txBody>
      </p:sp>
      <p:pic>
        <p:nvPicPr>
          <p:cNvPr id="1497" name="Google Shape;1497;p34" descr="Nachhaltigkeit mit einfarbiger Füllung"/>
          <p:cNvPicPr preferRelativeResize="0"/>
          <p:nvPr/>
        </p:nvPicPr>
        <p:blipFill rotWithShape="1">
          <a:blip r:embed="rId3">
            <a:alphaModFix/>
          </a:blip>
          <a:srcRect/>
          <a:stretch/>
        </p:blipFill>
        <p:spPr>
          <a:xfrm>
            <a:off x="1618079" y="633841"/>
            <a:ext cx="1080000" cy="1080000"/>
          </a:xfrm>
          <a:prstGeom prst="rect">
            <a:avLst/>
          </a:prstGeom>
          <a:noFill/>
          <a:ln>
            <a:noFill/>
          </a:ln>
        </p:spPr>
      </p:pic>
      <p:sp>
        <p:nvSpPr>
          <p:cNvPr id="1498" name="Google Shape;1498;p34"/>
          <p:cNvSpPr/>
          <p:nvPr/>
        </p:nvSpPr>
        <p:spPr>
          <a:xfrm>
            <a:off x="1359413" y="6113581"/>
            <a:ext cx="5484732" cy="582221"/>
          </a:xfrm>
          <a:prstGeom prst="rect">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a:solidFill>
                  <a:schemeClr val="lt1"/>
                </a:solidFill>
                <a:latin typeface="Calibri"/>
                <a:ea typeface="Calibri"/>
                <a:cs typeface="Calibri"/>
                <a:sym typeface="Calibri"/>
              </a:rPr>
              <a:t>Outlook</a:t>
            </a:r>
            <a:r>
              <a:rPr lang="en-GB" sz="1800">
                <a:solidFill>
                  <a:schemeClr val="lt1"/>
                </a:solidFill>
                <a:latin typeface="Calibri"/>
                <a:ea typeface="Calibri"/>
                <a:cs typeface="Calibri"/>
                <a:sym typeface="Calibri"/>
              </a:rPr>
              <a:t>: We will deal with sustainable tourism development in Module 7 (Crisis Resilience)</a:t>
            </a:r>
            <a:endParaRPr sz="180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p35"/>
          <p:cNvSpPr txBox="1">
            <a:spLocks noGrp="1"/>
          </p:cNvSpPr>
          <p:nvPr>
            <p:ph type="body" idx="1"/>
          </p:nvPr>
        </p:nvSpPr>
        <p:spPr>
          <a:xfrm>
            <a:off x="1802710" y="2324559"/>
            <a:ext cx="4621841" cy="39746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Legal risks arise from regulations and laws and have an impact on all business areas. </a:t>
            </a:r>
            <a:endParaRPr/>
          </a:p>
          <a:p>
            <a:pPr marL="0" lvl="0" indent="0" algn="l" rtl="0">
              <a:lnSpc>
                <a:spcPct val="90000"/>
              </a:lnSpc>
              <a:spcBef>
                <a:spcPts val="1000"/>
              </a:spcBef>
              <a:spcAft>
                <a:spcPts val="0"/>
              </a:spcAft>
              <a:buClr>
                <a:schemeClr val="lt1"/>
              </a:buClr>
              <a:buSzPts val="2400"/>
              <a:buNone/>
            </a:pPr>
            <a:r>
              <a:rPr lang="en-GB"/>
              <a:t>Legal factors can positively or negatively influence both the operation and the management of companies </a:t>
            </a:r>
            <a:endParaRPr/>
          </a:p>
        </p:txBody>
      </p:sp>
      <p:sp>
        <p:nvSpPr>
          <p:cNvPr id="1504" name="Google Shape;1504;p35"/>
          <p:cNvSpPr txBox="1">
            <a:spLocks noGrp="1"/>
          </p:cNvSpPr>
          <p:nvPr>
            <p:ph type="body" idx="3"/>
          </p:nvPr>
        </p:nvSpPr>
        <p:spPr>
          <a:xfrm>
            <a:off x="2750121" y="641918"/>
            <a:ext cx="395027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a:t>Legal influencing factors</a:t>
            </a:r>
            <a:endParaRPr dirty="0"/>
          </a:p>
        </p:txBody>
      </p:sp>
      <p:sp>
        <p:nvSpPr>
          <p:cNvPr id="1505" name="Google Shape;1505;p35"/>
          <p:cNvSpPr txBox="1"/>
          <p:nvPr/>
        </p:nvSpPr>
        <p:spPr>
          <a:xfrm>
            <a:off x="7198747" y="1931239"/>
            <a:ext cx="4795333" cy="366254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Tax and customs regulations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Laws for the protection of workers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General economic policy regulations (e.g. data protection laws)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Legal certainty and legal awareness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Environmental protection regulations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Insurance law</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Shop opening hours</a:t>
            </a:r>
            <a:endParaRPr/>
          </a:p>
          <a:p>
            <a:pPr marL="285750" marR="0" lvl="0" indent="-285750" algn="l" rtl="0">
              <a:spcBef>
                <a:spcPts val="1200"/>
              </a:spcBef>
              <a:spcAft>
                <a:spcPts val="0"/>
              </a:spcAft>
              <a:buClr>
                <a:srgbClr val="8DC9C0"/>
              </a:buClr>
              <a:buSzPts val="2160"/>
              <a:buFont typeface="Arial"/>
              <a:buChar char="•"/>
            </a:pPr>
            <a:r>
              <a:rPr lang="en-GB" sz="1800">
                <a:solidFill>
                  <a:srgbClr val="595A59"/>
                </a:solidFill>
                <a:latin typeface="Calibri"/>
                <a:ea typeface="Calibri"/>
                <a:cs typeface="Calibri"/>
                <a:sym typeface="Calibri"/>
              </a:rPr>
              <a:t>Entry regulations, visa processes</a:t>
            </a:r>
            <a:endParaRPr/>
          </a:p>
        </p:txBody>
      </p:sp>
      <p:pic>
        <p:nvPicPr>
          <p:cNvPr id="1506" name="Google Shape;1506;p35" descr="Waage der Justitia mit einfarbiger Füllung"/>
          <p:cNvPicPr preferRelativeResize="0"/>
          <p:nvPr/>
        </p:nvPicPr>
        <p:blipFill rotWithShape="1">
          <a:blip r:embed="rId3">
            <a:alphaModFix/>
          </a:blip>
          <a:srcRect/>
          <a:stretch/>
        </p:blipFill>
        <p:spPr>
          <a:xfrm>
            <a:off x="1546914" y="558805"/>
            <a:ext cx="1080000" cy="1080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11" name="Google Shape;1511;p36"/>
          <p:cNvSpPr/>
          <p:nvPr/>
        </p:nvSpPr>
        <p:spPr>
          <a:xfrm>
            <a:off x="4461147"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2" name="Google Shape;1512;p36"/>
          <p:cNvSpPr/>
          <p:nvPr/>
        </p:nvSpPr>
        <p:spPr>
          <a:xfrm>
            <a:off x="6196748" y="362335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3" name="Google Shape;1513;p36"/>
          <p:cNvSpPr/>
          <p:nvPr/>
        </p:nvSpPr>
        <p:spPr>
          <a:xfrm>
            <a:off x="7932349"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4" name="Google Shape;1514;p36"/>
          <p:cNvSpPr/>
          <p:nvPr/>
        </p:nvSpPr>
        <p:spPr>
          <a:xfrm>
            <a:off x="9667950" y="3602468"/>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5" name="Google Shape;1515;p36"/>
          <p:cNvSpPr/>
          <p:nvPr/>
        </p:nvSpPr>
        <p:spPr>
          <a:xfrm>
            <a:off x="988546" y="3602466"/>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6" name="Google Shape;1516;p36"/>
          <p:cNvSpPr/>
          <p:nvPr/>
        </p:nvSpPr>
        <p:spPr>
          <a:xfrm>
            <a:off x="2725546" y="3593687"/>
            <a:ext cx="1440000" cy="2086897"/>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7" name="Google Shape;1517;p36"/>
          <p:cNvSpPr/>
          <p:nvPr/>
        </p:nvSpPr>
        <p:spPr>
          <a:xfrm>
            <a:off x="6520748"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T</a:t>
            </a:r>
            <a:endParaRPr sz="1800">
              <a:solidFill>
                <a:srgbClr val="79527B"/>
              </a:solidFill>
              <a:latin typeface="Calibri"/>
              <a:ea typeface="Calibri"/>
              <a:cs typeface="Calibri"/>
              <a:sym typeface="Calibri"/>
            </a:endParaRPr>
          </a:p>
        </p:txBody>
      </p:sp>
      <p:sp>
        <p:nvSpPr>
          <p:cNvPr id="1518" name="Google Shape;1518;p36"/>
          <p:cNvSpPr/>
          <p:nvPr/>
        </p:nvSpPr>
        <p:spPr>
          <a:xfrm>
            <a:off x="4785147"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S</a:t>
            </a:r>
            <a:endParaRPr sz="1800">
              <a:solidFill>
                <a:srgbClr val="79527B"/>
              </a:solidFill>
              <a:latin typeface="Calibri"/>
              <a:ea typeface="Calibri"/>
              <a:cs typeface="Calibri"/>
              <a:sym typeface="Calibri"/>
            </a:endParaRPr>
          </a:p>
        </p:txBody>
      </p:sp>
      <p:sp>
        <p:nvSpPr>
          <p:cNvPr id="1519" name="Google Shape;1519;p36"/>
          <p:cNvSpPr/>
          <p:nvPr/>
        </p:nvSpPr>
        <p:spPr>
          <a:xfrm>
            <a:off x="3049546"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520" name="Google Shape;1520;p36"/>
          <p:cNvSpPr/>
          <p:nvPr/>
        </p:nvSpPr>
        <p:spPr>
          <a:xfrm>
            <a:off x="8256349"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E</a:t>
            </a:r>
            <a:endParaRPr sz="1800">
              <a:solidFill>
                <a:srgbClr val="79527B"/>
              </a:solidFill>
              <a:latin typeface="Calibri"/>
              <a:ea typeface="Calibri"/>
              <a:cs typeface="Calibri"/>
              <a:sym typeface="Calibri"/>
            </a:endParaRPr>
          </a:p>
        </p:txBody>
      </p:sp>
      <p:sp>
        <p:nvSpPr>
          <p:cNvPr id="1521" name="Google Shape;1521;p36"/>
          <p:cNvSpPr/>
          <p:nvPr/>
        </p:nvSpPr>
        <p:spPr>
          <a:xfrm>
            <a:off x="9991950"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L</a:t>
            </a:r>
            <a:endParaRPr sz="1800">
              <a:solidFill>
                <a:srgbClr val="79527B"/>
              </a:solidFill>
              <a:latin typeface="Calibri"/>
              <a:ea typeface="Calibri"/>
              <a:cs typeface="Calibri"/>
              <a:sym typeface="Calibri"/>
            </a:endParaRPr>
          </a:p>
        </p:txBody>
      </p:sp>
      <p:pic>
        <p:nvPicPr>
          <p:cNvPr id="1522" name="Google Shape;1522;p36" descr="Gericht mit einfarbiger Füllung"/>
          <p:cNvPicPr preferRelativeResize="0"/>
          <p:nvPr/>
        </p:nvPicPr>
        <p:blipFill rotWithShape="1">
          <a:blip r:embed="rId3">
            <a:alphaModFix/>
          </a:blip>
          <a:srcRect/>
          <a:stretch/>
        </p:blipFill>
        <p:spPr>
          <a:xfrm>
            <a:off x="1252744" y="4179935"/>
            <a:ext cx="914400" cy="914400"/>
          </a:xfrm>
          <a:prstGeom prst="rect">
            <a:avLst/>
          </a:prstGeom>
          <a:noFill/>
          <a:ln>
            <a:noFill/>
          </a:ln>
        </p:spPr>
      </p:pic>
      <p:pic>
        <p:nvPicPr>
          <p:cNvPr id="1523" name="Google Shape;1523;p36" descr="Balkendiagramm mit Aufwärtstrend mit einfarbiger Füllung"/>
          <p:cNvPicPr preferRelativeResize="0"/>
          <p:nvPr/>
        </p:nvPicPr>
        <p:blipFill rotWithShape="1">
          <a:blip r:embed="rId4">
            <a:alphaModFix/>
          </a:blip>
          <a:srcRect/>
          <a:stretch/>
        </p:blipFill>
        <p:spPr>
          <a:xfrm>
            <a:off x="2977430" y="4179935"/>
            <a:ext cx="914400" cy="914400"/>
          </a:xfrm>
          <a:prstGeom prst="rect">
            <a:avLst/>
          </a:prstGeom>
          <a:noFill/>
          <a:ln>
            <a:noFill/>
          </a:ln>
        </p:spPr>
      </p:pic>
      <p:sp>
        <p:nvSpPr>
          <p:cNvPr id="1524" name="Google Shape;1524;p36"/>
          <p:cNvSpPr/>
          <p:nvPr/>
        </p:nvSpPr>
        <p:spPr>
          <a:xfrm>
            <a:off x="1313945" y="3206370"/>
            <a:ext cx="792000" cy="792199"/>
          </a:xfrm>
          <a:prstGeom prst="ellipse">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rgbClr val="79527B"/>
                </a:solidFill>
                <a:latin typeface="Calibri"/>
                <a:ea typeface="Calibri"/>
                <a:cs typeface="Calibri"/>
                <a:sym typeface="Calibri"/>
              </a:rPr>
              <a:t>P</a:t>
            </a:r>
            <a:endParaRPr sz="1800">
              <a:solidFill>
                <a:srgbClr val="79527B"/>
              </a:solidFill>
              <a:latin typeface="Calibri"/>
              <a:ea typeface="Calibri"/>
              <a:cs typeface="Calibri"/>
              <a:sym typeface="Calibri"/>
            </a:endParaRPr>
          </a:p>
        </p:txBody>
      </p:sp>
      <p:sp>
        <p:nvSpPr>
          <p:cNvPr id="1525" name="Google Shape;1525;p36"/>
          <p:cNvSpPr txBox="1"/>
          <p:nvPr/>
        </p:nvSpPr>
        <p:spPr>
          <a:xfrm>
            <a:off x="1252744" y="5260511"/>
            <a:ext cx="959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Political</a:t>
            </a:r>
            <a:endParaRPr sz="1800" cap="small">
              <a:solidFill>
                <a:schemeClr val="lt1"/>
              </a:solidFill>
              <a:latin typeface="Calibri"/>
              <a:ea typeface="Calibri"/>
              <a:cs typeface="Calibri"/>
              <a:sym typeface="Calibri"/>
            </a:endParaRPr>
          </a:p>
        </p:txBody>
      </p:sp>
      <p:pic>
        <p:nvPicPr>
          <p:cNvPr id="1526" name="Google Shape;1526;p36" descr="Zielgruppe mit einfarbiger Füllung"/>
          <p:cNvPicPr preferRelativeResize="0"/>
          <p:nvPr/>
        </p:nvPicPr>
        <p:blipFill rotWithShape="1">
          <a:blip r:embed="rId5">
            <a:alphaModFix/>
          </a:blip>
          <a:srcRect/>
          <a:stretch/>
        </p:blipFill>
        <p:spPr>
          <a:xfrm>
            <a:off x="4723947" y="4179935"/>
            <a:ext cx="914400" cy="914400"/>
          </a:xfrm>
          <a:prstGeom prst="rect">
            <a:avLst/>
          </a:prstGeom>
          <a:noFill/>
          <a:ln>
            <a:noFill/>
          </a:ln>
        </p:spPr>
      </p:pic>
      <p:pic>
        <p:nvPicPr>
          <p:cNvPr id="1527" name="Google Shape;1527;p36" descr="Waage der Justitia mit einfarbiger Füllung"/>
          <p:cNvPicPr preferRelativeResize="0"/>
          <p:nvPr/>
        </p:nvPicPr>
        <p:blipFill rotWithShape="1">
          <a:blip r:embed="rId6">
            <a:alphaModFix/>
          </a:blip>
          <a:srcRect/>
          <a:stretch/>
        </p:blipFill>
        <p:spPr>
          <a:xfrm>
            <a:off x="9930750" y="4179935"/>
            <a:ext cx="914400" cy="914400"/>
          </a:xfrm>
          <a:prstGeom prst="rect">
            <a:avLst/>
          </a:prstGeom>
          <a:noFill/>
          <a:ln>
            <a:noFill/>
          </a:ln>
        </p:spPr>
      </p:pic>
      <p:pic>
        <p:nvPicPr>
          <p:cNvPr id="1528" name="Google Shape;1528;p36" descr="Nachhaltigkeit mit einfarbiger Füllung"/>
          <p:cNvPicPr preferRelativeResize="0"/>
          <p:nvPr/>
        </p:nvPicPr>
        <p:blipFill rotWithShape="1">
          <a:blip r:embed="rId7">
            <a:alphaModFix/>
          </a:blip>
          <a:srcRect/>
          <a:stretch/>
        </p:blipFill>
        <p:spPr>
          <a:xfrm>
            <a:off x="8195149" y="4179935"/>
            <a:ext cx="914400" cy="914400"/>
          </a:xfrm>
          <a:prstGeom prst="rect">
            <a:avLst/>
          </a:prstGeom>
          <a:noFill/>
          <a:ln>
            <a:noFill/>
          </a:ln>
        </p:spPr>
      </p:pic>
      <p:pic>
        <p:nvPicPr>
          <p:cNvPr id="1529" name="Google Shape;1529;p36" descr="Glühbirne und Zahnrad mit einfarbiger Füllung"/>
          <p:cNvPicPr preferRelativeResize="0"/>
          <p:nvPr/>
        </p:nvPicPr>
        <p:blipFill rotWithShape="1">
          <a:blip r:embed="rId8">
            <a:alphaModFix/>
          </a:blip>
          <a:srcRect/>
          <a:stretch/>
        </p:blipFill>
        <p:spPr>
          <a:xfrm>
            <a:off x="6459548" y="4179935"/>
            <a:ext cx="914400" cy="914400"/>
          </a:xfrm>
          <a:prstGeom prst="rect">
            <a:avLst/>
          </a:prstGeom>
          <a:noFill/>
          <a:ln>
            <a:noFill/>
          </a:ln>
        </p:spPr>
      </p:pic>
      <p:sp>
        <p:nvSpPr>
          <p:cNvPr id="1530" name="Google Shape;1530;p36"/>
          <p:cNvSpPr txBox="1"/>
          <p:nvPr/>
        </p:nvSpPr>
        <p:spPr>
          <a:xfrm>
            <a:off x="2932316" y="5260511"/>
            <a:ext cx="1066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Economic</a:t>
            </a:r>
            <a:endParaRPr sz="1800" cap="small">
              <a:solidFill>
                <a:schemeClr val="lt1"/>
              </a:solidFill>
              <a:latin typeface="Calibri"/>
              <a:ea typeface="Calibri"/>
              <a:cs typeface="Calibri"/>
              <a:sym typeface="Calibri"/>
            </a:endParaRPr>
          </a:p>
        </p:txBody>
      </p:sp>
      <p:sp>
        <p:nvSpPr>
          <p:cNvPr id="1531" name="Google Shape;1531;p36"/>
          <p:cNvSpPr txBox="1"/>
          <p:nvPr/>
        </p:nvSpPr>
        <p:spPr>
          <a:xfrm>
            <a:off x="4806241" y="5260511"/>
            <a:ext cx="74981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Social</a:t>
            </a:r>
            <a:endParaRPr sz="1800" cap="small">
              <a:solidFill>
                <a:schemeClr val="lt1"/>
              </a:solidFill>
              <a:latin typeface="Calibri"/>
              <a:ea typeface="Calibri"/>
              <a:cs typeface="Calibri"/>
              <a:sym typeface="Calibri"/>
            </a:endParaRPr>
          </a:p>
        </p:txBody>
      </p:sp>
      <p:sp>
        <p:nvSpPr>
          <p:cNvPr id="1532" name="Google Shape;1532;p36"/>
          <p:cNvSpPr txBox="1"/>
          <p:nvPr/>
        </p:nvSpPr>
        <p:spPr>
          <a:xfrm>
            <a:off x="7889745" y="5260511"/>
            <a:ext cx="155469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Environmental</a:t>
            </a:r>
            <a:endParaRPr sz="1800" cap="small">
              <a:solidFill>
                <a:schemeClr val="lt1"/>
              </a:solidFill>
              <a:latin typeface="Calibri"/>
              <a:ea typeface="Calibri"/>
              <a:cs typeface="Calibri"/>
              <a:sym typeface="Calibri"/>
            </a:endParaRPr>
          </a:p>
        </p:txBody>
      </p:sp>
      <p:sp>
        <p:nvSpPr>
          <p:cNvPr id="1533" name="Google Shape;1533;p36"/>
          <p:cNvSpPr txBox="1"/>
          <p:nvPr/>
        </p:nvSpPr>
        <p:spPr>
          <a:xfrm>
            <a:off x="6202699" y="5253740"/>
            <a:ext cx="15296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Technological</a:t>
            </a:r>
            <a:endParaRPr sz="1800" cap="small">
              <a:solidFill>
                <a:schemeClr val="lt1"/>
              </a:solidFill>
              <a:latin typeface="Calibri"/>
              <a:ea typeface="Calibri"/>
              <a:cs typeface="Calibri"/>
              <a:sym typeface="Calibri"/>
            </a:endParaRPr>
          </a:p>
        </p:txBody>
      </p:sp>
      <p:sp>
        <p:nvSpPr>
          <p:cNvPr id="1534" name="Google Shape;1534;p36"/>
          <p:cNvSpPr txBox="1"/>
          <p:nvPr/>
        </p:nvSpPr>
        <p:spPr>
          <a:xfrm>
            <a:off x="10041012" y="5260511"/>
            <a:ext cx="6938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cap="small">
                <a:solidFill>
                  <a:schemeClr val="lt1"/>
                </a:solidFill>
                <a:latin typeface="Calibri"/>
                <a:ea typeface="Calibri"/>
                <a:cs typeface="Calibri"/>
                <a:sym typeface="Calibri"/>
              </a:rPr>
              <a:t>Legal</a:t>
            </a:r>
            <a:endParaRPr sz="1800" cap="small">
              <a:solidFill>
                <a:schemeClr val="lt1"/>
              </a:solidFill>
              <a:latin typeface="Calibri"/>
              <a:ea typeface="Calibri"/>
              <a:cs typeface="Calibri"/>
              <a:sym typeface="Calibri"/>
            </a:endParaRPr>
          </a:p>
        </p:txBody>
      </p:sp>
      <p:sp>
        <p:nvSpPr>
          <p:cNvPr id="1535" name="Google Shape;1535;p36"/>
          <p:cNvSpPr txBox="1"/>
          <p:nvPr/>
        </p:nvSpPr>
        <p:spPr>
          <a:xfrm>
            <a:off x="421073" y="1769806"/>
            <a:ext cx="11470341"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rgbClr val="595A59"/>
                </a:solidFill>
                <a:latin typeface="Calibri"/>
                <a:ea typeface="Calibri"/>
                <a:cs typeface="Calibri"/>
                <a:sym typeface="Calibri"/>
              </a:rPr>
              <a:t>What could be influencing factors for your business? </a:t>
            </a:r>
            <a:endParaRPr/>
          </a:p>
          <a:p>
            <a:pPr marL="0" marR="0" lvl="0" indent="0" algn="ctr" rtl="0">
              <a:spcBef>
                <a:spcPts val="600"/>
              </a:spcBef>
              <a:spcAft>
                <a:spcPts val="0"/>
              </a:spcAft>
              <a:buNone/>
            </a:pPr>
            <a:r>
              <a:rPr lang="en-GB" sz="2000">
                <a:solidFill>
                  <a:srgbClr val="595A59"/>
                </a:solidFill>
                <a:latin typeface="Calibri"/>
                <a:ea typeface="Calibri"/>
                <a:cs typeface="Calibri"/>
                <a:sym typeface="Calibri"/>
              </a:rPr>
              <a:t>What impact do they have? </a:t>
            </a:r>
            <a:endParaRPr/>
          </a:p>
          <a:p>
            <a:pPr marL="0" marR="0" lvl="0" indent="0" algn="ctr" rtl="0">
              <a:spcBef>
                <a:spcPts val="600"/>
              </a:spcBef>
              <a:spcAft>
                <a:spcPts val="0"/>
              </a:spcAft>
              <a:buNone/>
            </a:pPr>
            <a:r>
              <a:rPr lang="en-GB" sz="2000">
                <a:solidFill>
                  <a:srgbClr val="595A59"/>
                </a:solidFill>
                <a:latin typeface="Calibri"/>
                <a:ea typeface="Calibri"/>
                <a:cs typeface="Calibri"/>
                <a:sym typeface="Calibri"/>
              </a:rPr>
              <a:t>What possible actions can be derived from this?</a:t>
            </a:r>
            <a:endParaRPr/>
          </a:p>
          <a:p>
            <a:pPr marL="0" marR="0" lvl="0" indent="0" algn="l" rtl="0">
              <a:spcBef>
                <a:spcPts val="0"/>
              </a:spcBef>
              <a:spcAft>
                <a:spcPts val="0"/>
              </a:spcAft>
              <a:buNone/>
            </a:pPr>
            <a:endParaRPr sz="1800">
              <a:solidFill>
                <a:srgbClr val="595A59"/>
              </a:solidFill>
              <a:latin typeface="Calibri"/>
              <a:ea typeface="Calibri"/>
              <a:cs typeface="Calibri"/>
              <a:sym typeface="Calibri"/>
            </a:endParaRPr>
          </a:p>
        </p:txBody>
      </p:sp>
      <p:sp>
        <p:nvSpPr>
          <p:cNvPr id="1536" name="Google Shape;1536;p36"/>
          <p:cNvSpPr/>
          <p:nvPr/>
        </p:nvSpPr>
        <p:spPr>
          <a:xfrm>
            <a:off x="1" y="291787"/>
            <a:ext cx="12191999" cy="119981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37" name="Google Shape;1537;p36"/>
          <p:cNvSpPr txBox="1"/>
          <p:nvPr/>
        </p:nvSpPr>
        <p:spPr>
          <a:xfrm>
            <a:off x="295202" y="622346"/>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en-GB" sz="3600" b="1" i="0">
                <a:solidFill>
                  <a:schemeClr val="lt1"/>
                </a:solidFill>
                <a:latin typeface="Calibri"/>
                <a:ea typeface="Calibri"/>
                <a:cs typeface="Calibri"/>
                <a:sym typeface="Calibri"/>
              </a:rPr>
              <a:t>EXCERCISE: PESTEL ANALYSIS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2" name="Google Shape;1542;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endParaRPr/>
          </a:p>
          <a:p>
            <a:pPr marL="0" lvl="0" indent="0" algn="l" rtl="0">
              <a:lnSpc>
                <a:spcPct val="90000"/>
              </a:lnSpc>
              <a:spcBef>
                <a:spcPts val="1000"/>
              </a:spcBef>
              <a:spcAft>
                <a:spcPts val="0"/>
              </a:spcAft>
              <a:buClr>
                <a:schemeClr val="lt1"/>
              </a:buClr>
              <a:buSzPts val="2400"/>
              <a:buNone/>
            </a:pPr>
            <a:r>
              <a:rPr lang="en-GB"/>
              <a:t>1. Why are tourism SME particularly susceptible to corporate crises?</a:t>
            </a:r>
            <a:endParaRPr/>
          </a:p>
          <a:p>
            <a:pPr marL="0" lvl="0" indent="0" algn="l" rtl="0">
              <a:lnSpc>
                <a:spcPct val="90000"/>
              </a:lnSpc>
              <a:spcBef>
                <a:spcPts val="1000"/>
              </a:spcBef>
              <a:spcAft>
                <a:spcPts val="0"/>
              </a:spcAft>
              <a:buClr>
                <a:schemeClr val="lt1"/>
              </a:buClr>
              <a:buSzPts val="2400"/>
              <a:buNone/>
            </a:pPr>
            <a:r>
              <a:rPr lang="en-GB"/>
              <a:t>2. What is the typical course of a corporate crisis?</a:t>
            </a:r>
            <a:endParaRPr/>
          </a:p>
        </p:txBody>
      </p:sp>
      <p:sp>
        <p:nvSpPr>
          <p:cNvPr id="1543" name="Google Shape;1543;p37"/>
          <p:cNvSpPr txBox="1">
            <a:spLocks noGrp="1"/>
          </p:cNvSpPr>
          <p:nvPr>
            <p:ph type="body" idx="3"/>
          </p:nvPr>
        </p:nvSpPr>
        <p:spPr>
          <a:xfrm>
            <a:off x="1718561" y="595510"/>
            <a:ext cx="502627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en-GB"/>
              <a:t>Test &amp; Practice Questions</a:t>
            </a:r>
            <a:endParaRPr/>
          </a:p>
        </p:txBody>
      </p:sp>
      <p:pic>
        <p:nvPicPr>
          <p:cNvPr id="1544" name="Google Shape;1544;p37"/>
          <p:cNvPicPr preferRelativeResize="0">
            <a:picLocks noGrp="1"/>
          </p:cNvPicPr>
          <p:nvPr>
            <p:ph type="pic" idx="2"/>
          </p:nvPr>
        </p:nvPicPr>
        <p:blipFill rotWithShape="1">
          <a:blip r:embed="rId3">
            <a:alphaModFix/>
          </a:blip>
          <a:srcRect t="8457" b="8458"/>
          <a:stretch/>
        </p:blipFill>
        <p:spPr>
          <a:xfrm>
            <a:off x="6852062" y="228600"/>
            <a:ext cx="5105121" cy="6362700"/>
          </a:xfrm>
          <a:prstGeom prst="rect">
            <a:avLst/>
          </a:prstGeom>
          <a:solidFill>
            <a:schemeClr val="lt1"/>
          </a:solidFill>
          <a:ln>
            <a:noFill/>
          </a:ln>
        </p:spPr>
      </p:pic>
      <p:sp>
        <p:nvSpPr>
          <p:cNvPr id="1545" name="Google Shape;1545;p37"/>
          <p:cNvSpPr txBox="1"/>
          <p:nvPr/>
        </p:nvSpPr>
        <p:spPr>
          <a:xfrm>
            <a:off x="6805407" y="6320587"/>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000000"/>
                </a:solidFill>
                <a:latin typeface="Calibri"/>
                <a:ea typeface="Calibri"/>
                <a:cs typeface="Calibri"/>
                <a:sym typeface="Calibri"/>
              </a:rPr>
              <a:t>Photo: Eva Elijas</a:t>
            </a:r>
            <a:endParaRPr sz="1000">
              <a:solidFill>
                <a:srgbClr val="000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74"/>
        <p:cNvGrpSpPr/>
        <p:nvPr/>
      </p:nvGrpSpPr>
      <p:grpSpPr>
        <a:xfrm>
          <a:off x="0" y="0"/>
          <a:ext cx="0" cy="0"/>
          <a:chOff x="0" y="0"/>
          <a:chExt cx="0" cy="0"/>
        </a:xfrm>
      </p:grpSpPr>
      <p:sp>
        <p:nvSpPr>
          <p:cNvPr id="1575" name="Google Shape;1575;p41"/>
          <p:cNvSpPr txBox="1">
            <a:spLocks noGrp="1"/>
          </p:cNvSpPr>
          <p:nvPr>
            <p:ph type="body" idx="1"/>
          </p:nvPr>
        </p:nvSpPr>
        <p:spPr>
          <a:xfrm>
            <a:off x="1354667" y="3716870"/>
            <a:ext cx="5181600" cy="293156"/>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en-GB" sz="2200" cap="none" dirty="0"/>
              <a:t>PRECAUTION &amp; AVOIDANCE OF CRISES</a:t>
            </a:r>
            <a:endParaRPr sz="2200" cap="none" dirty="0"/>
          </a:p>
          <a:p>
            <a:pPr marL="0" lvl="0" indent="0" algn="l" rtl="0">
              <a:lnSpc>
                <a:spcPct val="120000"/>
              </a:lnSpc>
              <a:spcBef>
                <a:spcPts val="1000"/>
              </a:spcBef>
              <a:spcAft>
                <a:spcPts val="0"/>
              </a:spcAft>
              <a:buClr>
                <a:srgbClr val="595A59"/>
              </a:buClr>
              <a:buSzPct val="100000"/>
              <a:buNone/>
            </a:pPr>
            <a:endParaRPr sz="2200" dirty="0"/>
          </a:p>
        </p:txBody>
      </p:sp>
      <p:sp>
        <p:nvSpPr>
          <p:cNvPr id="1576" name="Google Shape;1576;p41"/>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2</a:t>
            </a:r>
            <a:endParaRPr/>
          </a:p>
        </p:txBody>
      </p:sp>
      <p:sp>
        <p:nvSpPr>
          <p:cNvPr id="1577" name="Google Shape;1577;p41"/>
          <p:cNvSpPr txBox="1"/>
          <p:nvPr/>
        </p:nvSpPr>
        <p:spPr>
          <a:xfrm>
            <a:off x="9013282" y="4138728"/>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3</a:t>
            </a:r>
            <a:endParaRPr/>
          </a:p>
        </p:txBody>
      </p:sp>
      <p:sp>
        <p:nvSpPr>
          <p:cNvPr id="1578" name="Google Shape;1578;p41"/>
          <p:cNvSpPr/>
          <p:nvPr/>
        </p:nvSpPr>
        <p:spPr>
          <a:xfrm flipH="1">
            <a:off x="-42337" y="127000"/>
            <a:ext cx="7049063" cy="852187"/>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b="1" dirty="0">
                <a:solidFill>
                  <a:schemeClr val="lt1"/>
                </a:solidFill>
                <a:latin typeface="Calibri"/>
                <a:ea typeface="Calibri"/>
                <a:cs typeface="Calibri"/>
                <a:sym typeface="Calibri"/>
              </a:rPr>
              <a:t>Outlook on the further modules of the course</a:t>
            </a:r>
            <a:endParaRPr dirty="0"/>
          </a:p>
        </p:txBody>
      </p:sp>
      <p:sp>
        <p:nvSpPr>
          <p:cNvPr id="1579" name="Google Shape;1579;p41"/>
          <p:cNvSpPr txBox="1">
            <a:spLocks noGrp="1"/>
          </p:cNvSpPr>
          <p:nvPr>
            <p:ph type="body" idx="2"/>
          </p:nvPr>
        </p:nvSpPr>
        <p:spPr>
          <a:xfrm>
            <a:off x="6925400" y="1019537"/>
            <a:ext cx="4686840" cy="37111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en-GB" cap="none" dirty="0"/>
              <a:t>COPING WITH CRISES</a:t>
            </a:r>
            <a:endParaRPr dirty="0"/>
          </a:p>
        </p:txBody>
      </p:sp>
      <p:sp>
        <p:nvSpPr>
          <p:cNvPr id="1580" name="Google Shape;1580;p41"/>
          <p:cNvSpPr txBox="1"/>
          <p:nvPr/>
        </p:nvSpPr>
        <p:spPr>
          <a:xfrm>
            <a:off x="6642020" y="1461377"/>
            <a:ext cx="5764678"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After completing this module, you will</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…have developed an understanding that the more advanced the crisis, the fewer options you have</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which crisis management measures are suitable for tourism SMEs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what is important in change processes to overcome a crisis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…be familiar with the challenges of a restructuring concept</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…be aware of the importance of learning from failure</a:t>
            </a:r>
            <a:endParaRPr dirty="0"/>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sz="1400" b="0" i="0" u="none" strike="noStrike" dirty="0">
              <a:solidFill>
                <a:srgbClr val="595A59"/>
              </a:solidFill>
              <a:latin typeface="Calibri"/>
              <a:ea typeface="Calibri"/>
              <a:cs typeface="Calibri"/>
              <a:sym typeface="Calibri"/>
            </a:endParaRPr>
          </a:p>
        </p:txBody>
      </p:sp>
      <p:sp>
        <p:nvSpPr>
          <p:cNvPr id="1581" name="Google Shape;1581;p41"/>
          <p:cNvSpPr txBox="1"/>
          <p:nvPr/>
        </p:nvSpPr>
        <p:spPr>
          <a:xfrm>
            <a:off x="1105318" y="4109284"/>
            <a:ext cx="6000332" cy="1815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After completing this module, you will</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understand what factors lead to a crisis and how to prevent it</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understand the importance of risk management for companies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know the tools for developing a sound strategy and how to apply them</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recognise and evaluate crisis risk factors for your company at an early stage</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the principles of business continuity management</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endParaRPr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2"/>
          <p:cNvSpPr txBox="1">
            <a:spLocks noGrp="1"/>
          </p:cNvSpPr>
          <p:nvPr>
            <p:ph type="body" idx="1"/>
          </p:nvPr>
        </p:nvSpPr>
        <p:spPr>
          <a:xfrm>
            <a:off x="1702489" y="3698646"/>
            <a:ext cx="3468225" cy="537257"/>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595A59"/>
              </a:buClr>
              <a:buSzPct val="100000"/>
              <a:buNone/>
            </a:pPr>
            <a:r>
              <a:rPr lang="en-GB" sz="2200" cap="none" dirty="0"/>
              <a:t>LIQUIDITY CRISIS AND LIQUIDITY MANAGEMENT</a:t>
            </a:r>
            <a:endParaRPr sz="2200" dirty="0"/>
          </a:p>
        </p:txBody>
      </p:sp>
      <p:sp>
        <p:nvSpPr>
          <p:cNvPr id="1587" name="Google Shape;1587;p42"/>
          <p:cNvSpPr txBox="1">
            <a:spLocks noGrp="1"/>
          </p:cNvSpPr>
          <p:nvPr>
            <p:ph type="body" idx="2"/>
          </p:nvPr>
        </p:nvSpPr>
        <p:spPr>
          <a:xfrm>
            <a:off x="7467167" y="349959"/>
            <a:ext cx="3577194" cy="39299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ctr" rtl="0">
              <a:lnSpc>
                <a:spcPct val="90000"/>
              </a:lnSpc>
              <a:spcBef>
                <a:spcPts val="0"/>
              </a:spcBef>
              <a:spcAft>
                <a:spcPts val="0"/>
              </a:spcAft>
              <a:buClr>
                <a:srgbClr val="595A59"/>
              </a:buClr>
              <a:buSzPct val="100000"/>
              <a:buNone/>
            </a:pPr>
            <a:r>
              <a:rPr lang="en-GB" cap="none" dirty="0"/>
              <a:t>FUNCTIONAL COMPETENCIES</a:t>
            </a:r>
            <a:endParaRPr dirty="0"/>
          </a:p>
        </p:txBody>
      </p:sp>
      <p:sp>
        <p:nvSpPr>
          <p:cNvPr id="1588" name="Google Shape;1588;p42"/>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4</a:t>
            </a:r>
            <a:endParaRPr/>
          </a:p>
        </p:txBody>
      </p:sp>
      <p:sp>
        <p:nvSpPr>
          <p:cNvPr id="1589" name="Google Shape;1589;p42"/>
          <p:cNvSpPr txBox="1"/>
          <p:nvPr/>
        </p:nvSpPr>
        <p:spPr>
          <a:xfrm>
            <a:off x="9000226"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5</a:t>
            </a:r>
            <a:endParaRPr/>
          </a:p>
        </p:txBody>
      </p:sp>
      <p:sp>
        <p:nvSpPr>
          <p:cNvPr id="1590" name="Google Shape;1590;p42"/>
          <p:cNvSpPr txBox="1"/>
          <p:nvPr/>
        </p:nvSpPr>
        <p:spPr>
          <a:xfrm>
            <a:off x="5957885" y="932928"/>
            <a:ext cx="6084681"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dirty="0">
                <a:solidFill>
                  <a:srgbClr val="595A59"/>
                </a:solidFill>
                <a:latin typeface="Calibri"/>
                <a:ea typeface="Calibri"/>
                <a:cs typeface="Calibri"/>
                <a:sym typeface="Calibri"/>
              </a:rPr>
              <a:t>After completing this module, you will</a:t>
            </a:r>
            <a:br>
              <a:rPr lang="en-GB" sz="1400" dirty="0">
                <a:solidFill>
                  <a:srgbClr val="595A59"/>
                </a:solidFill>
                <a:latin typeface="Calibri"/>
                <a:ea typeface="Calibri"/>
                <a:cs typeface="Calibri"/>
                <a:sym typeface="Calibri"/>
              </a:rPr>
            </a:br>
            <a:r>
              <a:rPr lang="en-GB" sz="1400" dirty="0">
                <a:solidFill>
                  <a:srgbClr val="595A59"/>
                </a:solidFill>
                <a:latin typeface="Calibri"/>
                <a:ea typeface="Calibri"/>
                <a:cs typeface="Calibri"/>
                <a:sym typeface="Calibri"/>
              </a:rPr>
              <a:t>… be able to sketch and optimise operational processes</a:t>
            </a:r>
            <a:endParaRPr dirty="0"/>
          </a:p>
          <a:p>
            <a:pPr marL="0" marR="0" lvl="0" indent="0" algn="l" rtl="0">
              <a:spcBef>
                <a:spcPts val="0"/>
              </a:spcBef>
              <a:spcAft>
                <a:spcPts val="0"/>
              </a:spcAft>
              <a:buNone/>
            </a:pPr>
            <a:r>
              <a:rPr lang="en-GB" sz="1400" dirty="0">
                <a:solidFill>
                  <a:srgbClr val="595A59"/>
                </a:solidFill>
                <a:latin typeface="Calibri"/>
                <a:ea typeface="Calibri"/>
                <a:cs typeface="Calibri"/>
                <a:sym typeface="Calibri"/>
              </a:rPr>
              <a:t>… know how to identify and assess your stakeholders</a:t>
            </a:r>
            <a:endParaRPr dirty="0"/>
          </a:p>
          <a:p>
            <a:pPr marL="0" marR="0" lvl="0" indent="0" algn="l" rtl="0">
              <a:spcBef>
                <a:spcPts val="0"/>
              </a:spcBef>
              <a:spcAft>
                <a:spcPts val="0"/>
              </a:spcAft>
              <a:buNone/>
            </a:pPr>
            <a:r>
              <a:rPr lang="en-GB" sz="1400" dirty="0">
                <a:solidFill>
                  <a:srgbClr val="595A59"/>
                </a:solidFill>
                <a:latin typeface="Calibri"/>
                <a:ea typeface="Calibri"/>
                <a:cs typeface="Calibri"/>
                <a:sym typeface="Calibri"/>
              </a:rPr>
              <a:t>… know the importance of human resources for the company and be able to guide your staff through crises</a:t>
            </a:r>
            <a:endParaRPr dirty="0"/>
          </a:p>
          <a:p>
            <a:pPr marL="0" marR="0" lvl="0" indent="0" algn="l" rtl="0">
              <a:spcBef>
                <a:spcPts val="0"/>
              </a:spcBef>
              <a:spcAft>
                <a:spcPts val="0"/>
              </a:spcAft>
              <a:buNone/>
            </a:pPr>
            <a:r>
              <a:rPr lang="en-GB" sz="1400" dirty="0">
                <a:solidFill>
                  <a:srgbClr val="595A59"/>
                </a:solidFill>
                <a:latin typeface="Calibri"/>
                <a:ea typeface="Calibri"/>
                <a:cs typeface="Calibri"/>
                <a:sym typeface="Calibri"/>
              </a:rPr>
              <a:t>…be trained in crisis communication</a:t>
            </a:r>
            <a:endParaRPr dirty="0"/>
          </a:p>
          <a:p>
            <a:pPr marL="0" marR="0" lvl="0" indent="0" algn="l" rtl="0">
              <a:spcBef>
                <a:spcPts val="0"/>
              </a:spcBef>
              <a:spcAft>
                <a:spcPts val="0"/>
              </a:spcAft>
              <a:buNone/>
            </a:pPr>
            <a:r>
              <a:rPr lang="en-GB" sz="1400" dirty="0">
                <a:solidFill>
                  <a:srgbClr val="595A59"/>
                </a:solidFill>
                <a:latin typeface="Calibri"/>
                <a:ea typeface="Calibri"/>
                <a:cs typeface="Calibri"/>
                <a:sym typeface="Calibri"/>
              </a:rPr>
              <a:t>…know how to use social media to the company's advantage, especially in crises</a:t>
            </a:r>
            <a:endParaRPr dirty="0"/>
          </a:p>
        </p:txBody>
      </p:sp>
      <p:sp>
        <p:nvSpPr>
          <p:cNvPr id="1591" name="Google Shape;1591;p42"/>
          <p:cNvSpPr txBox="1"/>
          <p:nvPr/>
        </p:nvSpPr>
        <p:spPr>
          <a:xfrm>
            <a:off x="1382486" y="4450414"/>
            <a:ext cx="6084681"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After completing this module, you will</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know the essential characteristics of a liquidity crisis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know how to reduce the probability of your SME facing insolvency</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be familiar with the basic structure of liquidity planning </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deepen your understanding through a practical example of liquidity planning</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the key financial and liquidity ratios</a:t>
            </a:r>
            <a:endParaRPr dirty="0"/>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
          <p:cNvSpPr txBox="1">
            <a:spLocks noGrp="1"/>
          </p:cNvSpPr>
          <p:nvPr>
            <p:ph type="body" idx="1"/>
          </p:nvPr>
        </p:nvSpPr>
        <p:spPr>
          <a:xfrm>
            <a:off x="734715" y="1757010"/>
            <a:ext cx="4983180" cy="403786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en-GB"/>
              <a:t>Overcoming a business crisis is one of the most difficult management tasks of all.</a:t>
            </a:r>
            <a:endParaRPr/>
          </a:p>
          <a:p>
            <a:pPr marL="0" lvl="0" indent="0" algn="l" rtl="0">
              <a:lnSpc>
                <a:spcPct val="90000"/>
              </a:lnSpc>
              <a:spcBef>
                <a:spcPts val="1000"/>
              </a:spcBef>
              <a:spcAft>
                <a:spcPts val="0"/>
              </a:spcAft>
              <a:buClr>
                <a:schemeClr val="lt1"/>
              </a:buClr>
              <a:buSzPts val="2400"/>
              <a:buNone/>
            </a:pPr>
            <a:r>
              <a:rPr lang="en-GB"/>
              <a:t>Without external support (e.g. from business advisors, management consultants, lawyers, industry experts) it is often hardly manageable. External support can be a gamechanger!</a:t>
            </a:r>
            <a:endParaRPr/>
          </a:p>
          <a:p>
            <a:pPr marL="0" lvl="0" indent="0" algn="l" rtl="0">
              <a:lnSpc>
                <a:spcPct val="90000"/>
              </a:lnSpc>
              <a:spcBef>
                <a:spcPts val="1000"/>
              </a:spcBef>
              <a:spcAft>
                <a:spcPts val="0"/>
              </a:spcAft>
              <a:buClr>
                <a:schemeClr val="lt1"/>
              </a:buClr>
              <a:buSzPts val="2400"/>
              <a:buNone/>
            </a:pPr>
            <a:r>
              <a:rPr lang="en-GB"/>
              <a:t>Our training course cannot replace external advice.</a:t>
            </a:r>
            <a:endParaRPr/>
          </a:p>
          <a:p>
            <a:pPr marL="0" lvl="0" indent="0" algn="l" rtl="0">
              <a:lnSpc>
                <a:spcPct val="90000"/>
              </a:lnSpc>
              <a:spcBef>
                <a:spcPts val="1000"/>
              </a:spcBef>
              <a:spcAft>
                <a:spcPts val="0"/>
              </a:spcAft>
              <a:buClr>
                <a:schemeClr val="lt1"/>
              </a:buClr>
              <a:buSzPts val="2400"/>
              <a:buNone/>
            </a:pPr>
            <a:endParaRPr/>
          </a:p>
        </p:txBody>
      </p:sp>
      <p:sp>
        <p:nvSpPr>
          <p:cNvPr id="905" name="Google Shape;905;p4"/>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en-GB"/>
              <a:t>A note before the start…</a:t>
            </a:r>
            <a:endParaRPr/>
          </a:p>
        </p:txBody>
      </p:sp>
      <p:pic>
        <p:nvPicPr>
          <p:cNvPr id="906" name="Google Shape;906;p4" descr="Ein Bild, das Text enthält.&#10;&#10;Automatisch generierte Beschreibung"/>
          <p:cNvPicPr preferRelativeResize="0">
            <a:picLocks noGrp="1"/>
          </p:cNvPicPr>
          <p:nvPr>
            <p:ph type="pic" idx="3"/>
          </p:nvPr>
        </p:nvPicPr>
        <p:blipFill rotWithShape="1">
          <a:blip r:embed="rId3">
            <a:alphaModFix/>
          </a:blip>
          <a:srcRect l="15955" r="15955"/>
          <a:stretch/>
        </p:blipFill>
        <p:spPr>
          <a:xfrm>
            <a:off x="6392300" y="228600"/>
            <a:ext cx="5564883" cy="5447571"/>
          </a:xfrm>
          <a:prstGeom prst="rect">
            <a:avLst/>
          </a:prstGeom>
          <a:solidFill>
            <a:schemeClr val="lt1"/>
          </a:solidFill>
          <a:ln>
            <a:noFill/>
          </a:ln>
        </p:spPr>
      </p:pic>
      <p:sp>
        <p:nvSpPr>
          <p:cNvPr id="907" name="Google Shape;907;p4"/>
          <p:cNvSpPr txBox="1"/>
          <p:nvPr/>
        </p:nvSpPr>
        <p:spPr>
          <a:xfrm>
            <a:off x="6373638" y="5378199"/>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rgbClr val="D8D8D8"/>
                </a:solidFill>
                <a:latin typeface="Calibri"/>
                <a:ea typeface="Calibri"/>
                <a:cs typeface="Calibri"/>
                <a:sym typeface="Calibri"/>
              </a:rPr>
              <a:t>Photo: Adobe Stock</a:t>
            </a:r>
            <a:endParaRPr sz="1000">
              <a:solidFill>
                <a:srgbClr val="D8D8D8"/>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p43"/>
          <p:cNvSpPr txBox="1">
            <a:spLocks noGrp="1"/>
          </p:cNvSpPr>
          <p:nvPr>
            <p:ph type="body" idx="1"/>
          </p:nvPr>
        </p:nvSpPr>
        <p:spPr>
          <a:xfrm>
            <a:off x="2230476" y="3720417"/>
            <a:ext cx="3544159" cy="232146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ct val="100000"/>
              <a:buNone/>
            </a:pPr>
            <a:r>
              <a:rPr lang="en-GB" sz="2200" cap="none" dirty="0"/>
              <a:t>ADAPTIVE LEADERSHIP</a:t>
            </a:r>
            <a:endParaRPr sz="2200" dirty="0"/>
          </a:p>
        </p:txBody>
      </p:sp>
      <p:sp>
        <p:nvSpPr>
          <p:cNvPr id="1597" name="Google Shape;1597;p43"/>
          <p:cNvSpPr txBox="1">
            <a:spLocks noGrp="1"/>
          </p:cNvSpPr>
          <p:nvPr>
            <p:ph type="body" idx="2"/>
          </p:nvPr>
        </p:nvSpPr>
        <p:spPr>
          <a:xfrm>
            <a:off x="7464642" y="607928"/>
            <a:ext cx="3604277" cy="1934087"/>
          </a:xfrm>
          <a:prstGeom prst="rect">
            <a:avLst/>
          </a:prstGeom>
          <a:noFill/>
          <a:ln>
            <a:noFill/>
          </a:ln>
        </p:spPr>
        <p:txBody>
          <a:bodyPr spcFirstLastPara="1" wrap="square" lIns="91425" tIns="45700" rIns="91425" bIns="45700" anchor="t" anchorCtr="0">
            <a:normAutofit/>
          </a:bodyPr>
          <a:lstStyle/>
          <a:p>
            <a:pPr marL="228600" lvl="0" indent="-228600" algn="ctr" rtl="0">
              <a:lnSpc>
                <a:spcPct val="90000"/>
              </a:lnSpc>
              <a:spcBef>
                <a:spcPts val="0"/>
              </a:spcBef>
              <a:spcAft>
                <a:spcPts val="0"/>
              </a:spcAft>
              <a:buClr>
                <a:srgbClr val="595A59"/>
              </a:buClr>
              <a:buSzPct val="100000"/>
              <a:buNone/>
            </a:pPr>
            <a:r>
              <a:rPr lang="en-GB" sz="2200" cap="none" dirty="0"/>
              <a:t>CRISIS RESILIENCE</a:t>
            </a:r>
            <a:endParaRPr sz="2200" dirty="0"/>
          </a:p>
        </p:txBody>
      </p:sp>
      <p:sp>
        <p:nvSpPr>
          <p:cNvPr id="1598" name="Google Shape;1598;p43"/>
          <p:cNvSpPr txBox="1"/>
          <p:nvPr/>
        </p:nvSpPr>
        <p:spPr>
          <a:xfrm>
            <a:off x="3747016" y="1898326"/>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6</a:t>
            </a:r>
            <a:endParaRPr/>
          </a:p>
        </p:txBody>
      </p:sp>
      <p:sp>
        <p:nvSpPr>
          <p:cNvPr id="1599" name="Google Shape;1599;p43"/>
          <p:cNvSpPr txBox="1"/>
          <p:nvPr/>
        </p:nvSpPr>
        <p:spPr>
          <a:xfrm>
            <a:off x="9011243" y="4132914"/>
            <a:ext cx="511077" cy="6350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400"/>
              <a:buFont typeface="Arial"/>
              <a:buNone/>
            </a:pPr>
            <a:r>
              <a:rPr lang="en-GB" sz="4400" b="1">
                <a:solidFill>
                  <a:schemeClr val="lt1"/>
                </a:solidFill>
                <a:latin typeface="Calibri"/>
                <a:ea typeface="Calibri"/>
                <a:cs typeface="Calibri"/>
                <a:sym typeface="Calibri"/>
              </a:rPr>
              <a:t>7</a:t>
            </a:r>
            <a:endParaRPr/>
          </a:p>
        </p:txBody>
      </p:sp>
      <p:sp>
        <p:nvSpPr>
          <p:cNvPr id="1600" name="Google Shape;1600;p43"/>
          <p:cNvSpPr txBox="1"/>
          <p:nvPr/>
        </p:nvSpPr>
        <p:spPr>
          <a:xfrm>
            <a:off x="1426029" y="4278964"/>
            <a:ext cx="5689146"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After completing this module, you will</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have reflected on your own understanding of leadership (in a crisis)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know the key competencies needed to be a successful manager in a crisis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be familiar with the key characteristics of leadership in a crisis </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 know the key aspects of adaptive leadership allowing you to respond to the uncertainties of a crisis</a:t>
            </a:r>
            <a:endParaRPr dirty="0"/>
          </a:p>
          <a:p>
            <a:pPr marL="0" marR="0" lvl="0" indent="0" algn="l" rtl="0">
              <a:spcBef>
                <a:spcPts val="0"/>
              </a:spcBef>
              <a:spcAft>
                <a:spcPts val="0"/>
              </a:spcAft>
              <a:buNone/>
            </a:pPr>
            <a:br>
              <a:rPr lang="en-GB" sz="1400" b="0" i="0" u="none" strike="noStrike" dirty="0">
                <a:solidFill>
                  <a:srgbClr val="595A59"/>
                </a:solidFill>
                <a:latin typeface="Calibri"/>
                <a:ea typeface="Calibri"/>
                <a:cs typeface="Calibri"/>
                <a:sym typeface="Calibri"/>
              </a:rPr>
            </a:br>
            <a:endParaRPr sz="1400" b="0" i="0" u="none" strike="noStrike" dirty="0">
              <a:solidFill>
                <a:srgbClr val="595A59"/>
              </a:solidFill>
              <a:latin typeface="Calibri"/>
              <a:ea typeface="Calibri"/>
              <a:cs typeface="Calibri"/>
              <a:sym typeface="Calibri"/>
            </a:endParaRPr>
          </a:p>
        </p:txBody>
      </p:sp>
      <p:sp>
        <p:nvSpPr>
          <p:cNvPr id="1601" name="Google Shape;1601;p43"/>
          <p:cNvSpPr txBox="1"/>
          <p:nvPr/>
        </p:nvSpPr>
        <p:spPr>
          <a:xfrm>
            <a:off x="6901543" y="1129879"/>
            <a:ext cx="4995181"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After completing this module, you will</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…have deepened your understanding of resilience</a:t>
            </a:r>
            <a:endParaRPr sz="1400" b="0"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what organisational resilience is and what companies can do to achieve it</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…be able to understand and win the guest of the future</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…be familiar with factors that influence resilience in tourism SMEs</a:t>
            </a:r>
            <a:endParaRPr dirty="0"/>
          </a:p>
          <a:p>
            <a:pPr marL="0" marR="0" lvl="0" indent="0" algn="l" rtl="0">
              <a:spcBef>
                <a:spcPts val="0"/>
              </a:spcBef>
              <a:spcAft>
                <a:spcPts val="0"/>
              </a:spcAft>
              <a:buNone/>
            </a:pPr>
            <a:r>
              <a:rPr lang="en-GB" sz="1400" b="0" i="0" u="none" strike="noStrike" dirty="0">
                <a:solidFill>
                  <a:srgbClr val="595A59"/>
                </a:solidFill>
                <a:latin typeface="Calibri"/>
                <a:ea typeface="Calibri"/>
                <a:cs typeface="Calibri"/>
                <a:sym typeface="Calibri"/>
              </a:rPr>
              <a:t>…know why resilience and sustainability go hand in hand</a:t>
            </a:r>
            <a:endParaRPr dirty="0"/>
          </a:p>
          <a:p>
            <a:pPr marL="0" marR="0" lvl="0" indent="0" algn="l" rtl="0">
              <a:spcBef>
                <a:spcPts val="0"/>
              </a:spcBef>
              <a:spcAft>
                <a:spcPts val="0"/>
              </a:spcAft>
              <a:buNone/>
            </a:pPr>
            <a:endParaRPr sz="1400" b="0" i="0" u="none" strike="noStrike" dirty="0">
              <a:solidFill>
                <a:srgbClr val="595A59"/>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05"/>
        <p:cNvGrpSpPr/>
        <p:nvPr/>
      </p:nvGrpSpPr>
      <p:grpSpPr>
        <a:xfrm>
          <a:off x="0" y="0"/>
          <a:ext cx="0" cy="0"/>
          <a:chOff x="0" y="0"/>
          <a:chExt cx="0" cy="0"/>
        </a:xfrm>
      </p:grpSpPr>
      <p:sp>
        <p:nvSpPr>
          <p:cNvPr id="1606" name="Google Shape;1606;p44"/>
          <p:cNvSpPr txBox="1">
            <a:spLocks noGrp="1"/>
          </p:cNvSpPr>
          <p:nvPr>
            <p:ph type="body" idx="4"/>
          </p:nvPr>
        </p:nvSpPr>
        <p:spPr>
          <a:xfrm>
            <a:off x="967061" y="4154268"/>
            <a:ext cx="5808311"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en-GB" dirty="0"/>
              <a:t>PRECAUTION &amp; AVOIDANCE OF CRISES</a:t>
            </a:r>
            <a:endParaRPr dirty="0"/>
          </a:p>
        </p:txBody>
      </p:sp>
      <p:sp>
        <p:nvSpPr>
          <p:cNvPr id="1607" name="Google Shape;1607;p44"/>
          <p:cNvSpPr txBox="1">
            <a:spLocks noGrp="1"/>
          </p:cNvSpPr>
          <p:nvPr>
            <p:ph type="body" idx="5"/>
          </p:nvPr>
        </p:nvSpPr>
        <p:spPr>
          <a:xfrm>
            <a:off x="967062" y="3344692"/>
            <a:ext cx="4611702"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en-GB" dirty="0"/>
              <a:t>Next: Module 2</a:t>
            </a:r>
            <a:endParaRPr dirty="0"/>
          </a:p>
        </p:txBody>
      </p:sp>
      <p:grpSp>
        <p:nvGrpSpPr>
          <p:cNvPr id="1608" name="Google Shape;1608;p44"/>
          <p:cNvGrpSpPr/>
          <p:nvPr/>
        </p:nvGrpSpPr>
        <p:grpSpPr>
          <a:xfrm>
            <a:off x="7286899" y="3277496"/>
            <a:ext cx="233548" cy="233548"/>
            <a:chOff x="5941025" y="3634400"/>
            <a:chExt cx="467650" cy="467650"/>
          </a:xfrm>
        </p:grpSpPr>
        <p:sp>
          <p:nvSpPr>
            <p:cNvPr id="1609" name="Google Shape;1609;p44"/>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0" name="Google Shape;1610;p44"/>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1" name="Google Shape;1611;p44"/>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2" name="Google Shape;1612;p44"/>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3" name="Google Shape;1613;p44"/>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614" name="Google Shape;1614;p44"/>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615" name="Google Shape;1615;p44"/>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en-GB" sz="1400">
                <a:solidFill>
                  <a:schemeClr val="lt1"/>
                </a:solidFill>
                <a:latin typeface="Calibri"/>
                <a:ea typeface="Calibri"/>
                <a:cs typeface="Calibri"/>
                <a:sym typeface="Calibri"/>
              </a:rPr>
              <a:t> </a:t>
            </a:r>
            <a:endParaRPr/>
          </a:p>
        </p:txBody>
      </p:sp>
      <p:sp>
        <p:nvSpPr>
          <p:cNvPr id="1616" name="Google Shape;1616;p44"/>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en-GB" sz="1400">
                <a:solidFill>
                  <a:schemeClr val="lt1"/>
                </a:solidFill>
                <a:latin typeface="Calibri"/>
                <a:ea typeface="Calibri"/>
                <a:cs typeface="Calibri"/>
                <a:sym typeface="Calibri"/>
              </a:rPr>
              <a:t> </a:t>
            </a:r>
            <a:endParaRPr/>
          </a:p>
        </p:txBody>
      </p:sp>
      <p:sp>
        <p:nvSpPr>
          <p:cNvPr id="1617" name="Google Shape;1617;p44"/>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5"/>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GB"/>
              <a:t>What is a company crisis?</a:t>
            </a:r>
            <a:endParaRPr/>
          </a:p>
          <a:p>
            <a:pPr marL="0" lvl="0" indent="0" algn="l" rtl="0">
              <a:lnSpc>
                <a:spcPct val="90000"/>
              </a:lnSpc>
              <a:spcBef>
                <a:spcPts val="300"/>
              </a:spcBef>
              <a:spcAft>
                <a:spcPts val="0"/>
              </a:spcAft>
              <a:buClr>
                <a:schemeClr val="lt1"/>
              </a:buClr>
              <a:buSzPts val="4800"/>
              <a:buNone/>
            </a:pPr>
            <a:endParaRPr/>
          </a:p>
          <a:p>
            <a:pPr marL="0" lvl="0" indent="0" algn="l" rtl="0">
              <a:lnSpc>
                <a:spcPct val="90000"/>
              </a:lnSpc>
              <a:spcBef>
                <a:spcPts val="300"/>
              </a:spcBef>
              <a:spcAft>
                <a:spcPts val="0"/>
              </a:spcAft>
              <a:buClr>
                <a:schemeClr val="lt1"/>
              </a:buClr>
              <a:buSzPts val="4800"/>
              <a:buNone/>
            </a:pPr>
            <a:r>
              <a:rPr lang="en-GB"/>
              <a:t>Some basic knowledge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919" name="Google Shape;91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sz="1800"/>
              <a:t>The term crisis is not uniformly defined in the literature - but there is great agreement in the scientific and practical literature when it comes to describing the effects of a crisis on a company.</a:t>
            </a:r>
            <a:endParaRPr/>
          </a:p>
          <a:p>
            <a:pPr marL="0" lvl="0" indent="0" algn="l" rtl="0">
              <a:lnSpc>
                <a:spcPct val="100000"/>
              </a:lnSpc>
              <a:spcBef>
                <a:spcPts val="600"/>
              </a:spcBef>
              <a:spcAft>
                <a:spcPts val="0"/>
              </a:spcAft>
              <a:buClr>
                <a:srgbClr val="595A59"/>
              </a:buClr>
              <a:buSzPts val="1800"/>
              <a:buNone/>
            </a:pPr>
            <a:endParaRPr/>
          </a:p>
        </p:txBody>
      </p:sp>
      <p:sp>
        <p:nvSpPr>
          <p:cNvPr id="920" name="Google Shape;920;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a:t>The first step to solving a problem is to know what you have to deal with.</a:t>
            </a:r>
            <a:endParaRPr/>
          </a:p>
        </p:txBody>
      </p:sp>
      <p:sp>
        <p:nvSpPr>
          <p:cNvPr id="921" name="Google Shape;921;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Some Definitions: Crisis</a:t>
            </a:r>
            <a:endParaRPr/>
          </a:p>
          <a:p>
            <a:pPr marL="0" lvl="0" indent="0" algn="l" rtl="0">
              <a:lnSpc>
                <a:spcPct val="90000"/>
              </a:lnSpc>
              <a:spcBef>
                <a:spcPts val="1000"/>
              </a:spcBef>
              <a:spcAft>
                <a:spcPts val="0"/>
              </a:spcAft>
              <a:buClr>
                <a:srgbClr val="79527B"/>
              </a:buClr>
              <a:buSzPts val="1800"/>
              <a:buNone/>
            </a:pPr>
            <a:endParaRPr b="1"/>
          </a:p>
        </p:txBody>
      </p:sp>
      <p:sp>
        <p:nvSpPr>
          <p:cNvPr id="922" name="Google Shape;922;p6"/>
          <p:cNvSpPr/>
          <p:nvPr/>
        </p:nvSpPr>
        <p:spPr>
          <a:xfrm>
            <a:off x="10895908" y="-314841"/>
            <a:ext cx="2744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s</a:t>
            </a:r>
            <a:endParaRPr/>
          </a:p>
        </p:txBody>
      </p:sp>
      <p:sp>
        <p:nvSpPr>
          <p:cNvPr id="923" name="Google Shape;923;p6"/>
          <p:cNvSpPr/>
          <p:nvPr/>
        </p:nvSpPr>
        <p:spPr>
          <a:xfrm>
            <a:off x="3986172" y="3550730"/>
            <a:ext cx="6027398"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4" name="Google Shape;924;p6"/>
          <p:cNvSpPr/>
          <p:nvPr/>
        </p:nvSpPr>
        <p:spPr>
          <a:xfrm>
            <a:off x="3986174" y="2093401"/>
            <a:ext cx="6027397" cy="2433967"/>
          </a:xfrm>
          <a:custGeom>
            <a:avLst/>
            <a:gdLst/>
            <a:ahLst/>
            <a:cxnLst/>
            <a:rect l="l" t="t" r="r" b="b"/>
            <a:pathLst>
              <a:path w="21600" h="21600" extrusionOk="0">
                <a:moveTo>
                  <a:pt x="0" y="12797"/>
                </a:moveTo>
                <a:lnTo>
                  <a:pt x="21600" y="0"/>
                </a:lnTo>
                <a:lnTo>
                  <a:pt x="21600" y="8803"/>
                </a:lnTo>
                <a:lnTo>
                  <a:pt x="0" y="21600"/>
                </a:lnTo>
                <a:lnTo>
                  <a:pt x="0" y="12797"/>
                </a:ln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5" name="Google Shape;925;p6"/>
          <p:cNvSpPr/>
          <p:nvPr/>
        </p:nvSpPr>
        <p:spPr>
          <a:xfrm>
            <a:off x="3986172" y="2093401"/>
            <a:ext cx="6027398" cy="991899"/>
          </a:xfrm>
          <a:prstGeom prst="rect">
            <a:avLst/>
          </a:prstGeom>
          <a:solidFill>
            <a:srgbClr val="79527B"/>
          </a:solidFill>
          <a:ln w="12700" cap="flat" cmpd="sng">
            <a:solidFill>
              <a:srgbClr val="79527B"/>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6" name="Google Shape;926;p6"/>
          <p:cNvSpPr/>
          <p:nvPr/>
        </p:nvSpPr>
        <p:spPr>
          <a:xfrm>
            <a:off x="3986175" y="4992800"/>
            <a:ext cx="6027300" cy="1251300"/>
          </a:xfrm>
          <a:prstGeom prst="rect">
            <a:avLst/>
          </a:prstGeom>
          <a:solidFill>
            <a:srgbClr val="F27954"/>
          </a:solidFill>
          <a:ln w="12700" cap="flat" cmpd="sng">
            <a:solidFill>
              <a:srgbClr val="F27954"/>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7" name="Google Shape;927;p6"/>
          <p:cNvSpPr/>
          <p:nvPr/>
        </p:nvSpPr>
        <p:spPr>
          <a:xfrm>
            <a:off x="3986172" y="3543100"/>
            <a:ext cx="6027398" cy="991899"/>
          </a:xfrm>
          <a:prstGeom prst="rect">
            <a:avLst/>
          </a:prstGeom>
          <a:solidFill>
            <a:srgbClr val="8DC9C0"/>
          </a:solidFill>
          <a:ln w="12700" cap="flat" cmpd="sng">
            <a:solidFill>
              <a:srgbClr val="8DC9C0"/>
            </a:solidFill>
            <a:prstDash val="solid"/>
            <a:miter lim="4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Calibri"/>
              <a:ea typeface="Calibri"/>
              <a:cs typeface="Calibri"/>
              <a:sym typeface="Calibri"/>
            </a:endParaRPr>
          </a:p>
        </p:txBody>
      </p:sp>
      <p:sp>
        <p:nvSpPr>
          <p:cNvPr id="928" name="Google Shape;928;p6"/>
          <p:cNvSpPr txBox="1"/>
          <p:nvPr/>
        </p:nvSpPr>
        <p:spPr>
          <a:xfrm>
            <a:off x="4161959" y="2389258"/>
            <a:ext cx="742512"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a:solidFill>
                  <a:schemeClr val="lt1"/>
                </a:solidFill>
                <a:latin typeface="Calibri"/>
                <a:ea typeface="Calibri"/>
                <a:cs typeface="Calibri"/>
                <a:sym typeface="Calibri"/>
              </a:rPr>
              <a:t>Crisis</a:t>
            </a:r>
            <a:endParaRPr/>
          </a:p>
        </p:txBody>
      </p:sp>
      <p:sp>
        <p:nvSpPr>
          <p:cNvPr id="929" name="Google Shape;929;p6"/>
          <p:cNvSpPr txBox="1"/>
          <p:nvPr/>
        </p:nvSpPr>
        <p:spPr>
          <a:xfrm>
            <a:off x="3921355" y="3838992"/>
            <a:ext cx="1310808"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a:solidFill>
                  <a:schemeClr val="lt1"/>
                </a:solidFill>
                <a:latin typeface="Calibri"/>
                <a:ea typeface="Calibri"/>
                <a:cs typeface="Calibri"/>
                <a:sym typeface="Calibri"/>
              </a:rPr>
              <a:t>Insolvency</a:t>
            </a:r>
            <a:endParaRPr/>
          </a:p>
        </p:txBody>
      </p:sp>
      <p:sp>
        <p:nvSpPr>
          <p:cNvPr id="930" name="Google Shape;930;p6"/>
          <p:cNvSpPr txBox="1"/>
          <p:nvPr/>
        </p:nvSpPr>
        <p:spPr>
          <a:xfrm>
            <a:off x="4057730" y="5134802"/>
            <a:ext cx="950966" cy="70788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000" b="1">
                <a:solidFill>
                  <a:schemeClr val="lt1"/>
                </a:solidFill>
                <a:latin typeface="Calibri"/>
                <a:ea typeface="Calibri"/>
                <a:cs typeface="Calibri"/>
                <a:sym typeface="Calibri"/>
              </a:rPr>
              <a:t>Turn-</a:t>
            </a:r>
            <a:br>
              <a:rPr lang="en-GB" sz="2000" b="1">
                <a:solidFill>
                  <a:schemeClr val="lt1"/>
                </a:solidFill>
                <a:latin typeface="Calibri"/>
                <a:ea typeface="Calibri"/>
                <a:cs typeface="Calibri"/>
                <a:sym typeface="Calibri"/>
              </a:rPr>
            </a:br>
            <a:r>
              <a:rPr lang="en-GB" sz="2000" b="1">
                <a:solidFill>
                  <a:schemeClr val="lt1"/>
                </a:solidFill>
                <a:latin typeface="Calibri"/>
                <a:ea typeface="Calibri"/>
                <a:cs typeface="Calibri"/>
                <a:sym typeface="Calibri"/>
              </a:rPr>
              <a:t>around</a:t>
            </a:r>
            <a:endParaRPr/>
          </a:p>
        </p:txBody>
      </p:sp>
      <p:sp>
        <p:nvSpPr>
          <p:cNvPr id="931" name="Google Shape;931;p6"/>
          <p:cNvSpPr txBox="1"/>
          <p:nvPr/>
        </p:nvSpPr>
        <p:spPr>
          <a:xfrm>
            <a:off x="5147687" y="2209725"/>
            <a:ext cx="4590984" cy="759182"/>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en-GB" sz="1200">
                <a:solidFill>
                  <a:schemeClr val="lt1"/>
                </a:solidFill>
                <a:latin typeface="Calibri"/>
                <a:ea typeface="Calibri"/>
                <a:cs typeface="Calibri"/>
                <a:sym typeface="Calibri"/>
              </a:rPr>
              <a:t>A corporate crisis is generally considered to be the state of a company in which its assets are directly threatened and thus its continued existence is at risk.</a:t>
            </a:r>
            <a:endParaRPr/>
          </a:p>
          <a:p>
            <a:pPr marL="0" marR="0" lvl="0" indent="0" algn="l" rtl="0">
              <a:lnSpc>
                <a:spcPct val="109416"/>
              </a:lnSpc>
              <a:spcBef>
                <a:spcPts val="0"/>
              </a:spcBef>
              <a:spcAft>
                <a:spcPts val="0"/>
              </a:spcAft>
              <a:buNone/>
            </a:pPr>
            <a:r>
              <a:rPr lang="en-GB" sz="1200">
                <a:solidFill>
                  <a:schemeClr val="lt1"/>
                </a:solidFill>
                <a:latin typeface="Calibri"/>
                <a:ea typeface="Calibri"/>
                <a:cs typeface="Calibri"/>
                <a:sym typeface="Calibri"/>
              </a:rPr>
              <a:t>Crisis management can still take place outside of court.</a:t>
            </a:r>
            <a:endParaRPr/>
          </a:p>
        </p:txBody>
      </p:sp>
      <p:sp>
        <p:nvSpPr>
          <p:cNvPr id="932" name="Google Shape;932;p6"/>
          <p:cNvSpPr txBox="1"/>
          <p:nvPr/>
        </p:nvSpPr>
        <p:spPr>
          <a:xfrm>
            <a:off x="5147687" y="3662537"/>
            <a:ext cx="4590984" cy="753027"/>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en-GB" sz="1200" dirty="0">
                <a:solidFill>
                  <a:schemeClr val="lt1"/>
                </a:solidFill>
                <a:latin typeface="Calibri"/>
                <a:ea typeface="Calibri"/>
                <a:cs typeface="Calibri"/>
                <a:sym typeface="Calibri"/>
              </a:rPr>
              <a:t>In a simplified legal sense: the inability to permanently fulfil existing financial obligations.</a:t>
            </a:r>
            <a:endParaRPr dirty="0"/>
          </a:p>
          <a:p>
            <a:pPr marL="0" marR="0" lvl="0" indent="0" algn="l" rtl="0">
              <a:lnSpc>
                <a:spcPct val="109416"/>
              </a:lnSpc>
              <a:spcBef>
                <a:spcPts val="0"/>
              </a:spcBef>
              <a:spcAft>
                <a:spcPts val="0"/>
              </a:spcAft>
              <a:buNone/>
            </a:pPr>
            <a:r>
              <a:rPr lang="en-GB" sz="1200" dirty="0">
                <a:solidFill>
                  <a:schemeClr val="lt1"/>
                </a:solidFill>
                <a:latin typeface="Calibri"/>
                <a:ea typeface="Calibri"/>
                <a:cs typeface="Calibri"/>
                <a:sym typeface="Calibri"/>
              </a:rPr>
              <a:t>Forms of insolvency are the inability to pay and over-indebtedness.</a:t>
            </a:r>
            <a:endParaRPr dirty="0"/>
          </a:p>
          <a:p>
            <a:pPr marL="0" marR="0" lvl="0" indent="0" algn="l" rtl="0">
              <a:lnSpc>
                <a:spcPct val="109416"/>
              </a:lnSpc>
              <a:spcBef>
                <a:spcPts val="0"/>
              </a:spcBef>
              <a:spcAft>
                <a:spcPts val="0"/>
              </a:spcAft>
              <a:buNone/>
            </a:pPr>
            <a:r>
              <a:rPr lang="en-GB" sz="1200" dirty="0">
                <a:solidFill>
                  <a:schemeClr val="lt1"/>
                </a:solidFill>
                <a:latin typeface="Calibri"/>
                <a:ea typeface="Calibri"/>
                <a:cs typeface="Calibri"/>
                <a:sym typeface="Calibri"/>
              </a:rPr>
              <a:t>Insolvency is by definition a judicial procedure.</a:t>
            </a:r>
            <a:endParaRPr dirty="0"/>
          </a:p>
        </p:txBody>
      </p:sp>
      <p:sp>
        <p:nvSpPr>
          <p:cNvPr id="933" name="Google Shape;933;p6"/>
          <p:cNvSpPr txBox="1"/>
          <p:nvPr/>
        </p:nvSpPr>
        <p:spPr>
          <a:xfrm>
            <a:off x="5147687" y="4992788"/>
            <a:ext cx="4866000" cy="1287600"/>
          </a:xfrm>
          <a:prstGeom prst="rect">
            <a:avLst/>
          </a:prstGeom>
          <a:noFill/>
          <a:ln>
            <a:noFill/>
          </a:ln>
        </p:spPr>
        <p:txBody>
          <a:bodyPr spcFirstLastPara="1" wrap="square" lIns="91425" tIns="45700" rIns="91425" bIns="45700" anchor="ctr" anchorCtr="0">
            <a:spAutoFit/>
          </a:bodyPr>
          <a:lstStyle/>
          <a:p>
            <a:pPr marL="0" marR="0" lvl="0" indent="0" algn="l" rtl="0">
              <a:lnSpc>
                <a:spcPct val="109416"/>
              </a:lnSpc>
              <a:spcBef>
                <a:spcPts val="0"/>
              </a:spcBef>
              <a:spcAft>
                <a:spcPts val="0"/>
              </a:spcAft>
              <a:buNone/>
            </a:pPr>
            <a:r>
              <a:rPr lang="en-GB" sz="1200">
                <a:solidFill>
                  <a:schemeClr val="lt1"/>
                </a:solidFill>
                <a:latin typeface="Calibri"/>
                <a:ea typeface="Calibri"/>
                <a:cs typeface="Calibri"/>
                <a:sym typeface="Calibri"/>
              </a:rPr>
              <a:t>Turnaround management is the implementation of a series of necessary measures to protect the company from insolvency and return it to operational normality and solvency. Turnaround management usually requires strong leadership and can include restructuring and layoffs, investigation of the root causes of failure and long-term programs to revive the business.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Overcoming corporate crises is one of the most difficult management tasks of all – without external support it is hardly manageable.</a:t>
            </a:r>
            <a:endParaRPr/>
          </a:p>
          <a:p>
            <a:pPr marL="0" lvl="0" indent="0" algn="l" rtl="0">
              <a:lnSpc>
                <a:spcPct val="90000"/>
              </a:lnSpc>
              <a:spcBef>
                <a:spcPts val="1000"/>
              </a:spcBef>
              <a:spcAft>
                <a:spcPts val="0"/>
              </a:spcAft>
              <a:buClr>
                <a:srgbClr val="79527B"/>
              </a:buClr>
              <a:buSzPts val="2000"/>
              <a:buNone/>
            </a:pPr>
            <a:endParaRPr/>
          </a:p>
        </p:txBody>
      </p:sp>
      <p:sp>
        <p:nvSpPr>
          <p:cNvPr id="939" name="Google Shape;939;p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en-GB"/>
              <a:t>What makes it so complicated…</a:t>
            </a:r>
            <a:endParaRPr/>
          </a:p>
          <a:p>
            <a:pPr marL="0" lvl="0" indent="0" algn="l" rtl="0">
              <a:lnSpc>
                <a:spcPct val="90000"/>
              </a:lnSpc>
              <a:spcBef>
                <a:spcPts val="1000"/>
              </a:spcBef>
              <a:spcAft>
                <a:spcPts val="0"/>
              </a:spcAft>
              <a:buClr>
                <a:srgbClr val="79527B"/>
              </a:buClr>
              <a:buSzPts val="1800"/>
              <a:buNone/>
            </a:pPr>
            <a:endParaRPr/>
          </a:p>
        </p:txBody>
      </p:sp>
      <p:sp>
        <p:nvSpPr>
          <p:cNvPr id="940" name="Google Shape;940;p7"/>
          <p:cNvSpPr/>
          <p:nvPr/>
        </p:nvSpPr>
        <p:spPr>
          <a:xfrm>
            <a:off x="650840" y="2015834"/>
            <a:ext cx="1080000" cy="1080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1" name="Google Shape;941;p7"/>
          <p:cNvSpPr/>
          <p:nvPr/>
        </p:nvSpPr>
        <p:spPr>
          <a:xfrm>
            <a:off x="9788697" y="2015834"/>
            <a:ext cx="1080000" cy="1080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2" name="Google Shape;942;p7"/>
          <p:cNvSpPr/>
          <p:nvPr/>
        </p:nvSpPr>
        <p:spPr>
          <a:xfrm>
            <a:off x="6742745" y="2015834"/>
            <a:ext cx="1080000" cy="1080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3" name="Google Shape;943;p7"/>
          <p:cNvSpPr txBox="1"/>
          <p:nvPr/>
        </p:nvSpPr>
        <p:spPr>
          <a:xfrm>
            <a:off x="313374" y="3550836"/>
            <a:ext cx="24243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595A59"/>
                </a:solidFill>
                <a:latin typeface="Calibri"/>
                <a:ea typeface="Calibri"/>
                <a:cs typeface="Calibri"/>
                <a:sym typeface="Calibri"/>
              </a:rPr>
              <a:t>No Blueprints</a:t>
            </a:r>
            <a:endParaRPr sz="1800" b="1" i="0" u="none" strike="noStrike">
              <a:solidFill>
                <a:srgbClr val="595A59"/>
              </a:solidFill>
              <a:latin typeface="Calibri"/>
              <a:ea typeface="Calibri"/>
              <a:cs typeface="Calibri"/>
              <a:sym typeface="Calibri"/>
            </a:endParaRPr>
          </a:p>
          <a:p>
            <a:pPr marL="0" marR="0" lvl="0" indent="0" algn="l" rtl="0">
              <a:spcBef>
                <a:spcPts val="0"/>
              </a:spcBef>
              <a:spcAft>
                <a:spcPts val="0"/>
              </a:spcAft>
              <a:buNone/>
            </a:pPr>
            <a:r>
              <a:rPr lang="en-GB" sz="1800" b="0" i="0" u="none" strike="noStrike">
                <a:solidFill>
                  <a:srgbClr val="595A59"/>
                </a:solidFill>
                <a:latin typeface="Calibri"/>
                <a:ea typeface="Calibri"/>
                <a:cs typeface="Calibri"/>
                <a:sym typeface="Calibri"/>
              </a:rPr>
              <a:t>Every company and every corporate crisis is different. There are no patent remedies or blueprints. </a:t>
            </a:r>
            <a:endParaRPr sz="1800">
              <a:solidFill>
                <a:srgbClr val="595A59"/>
              </a:solidFill>
              <a:latin typeface="Calibri"/>
              <a:ea typeface="Calibri"/>
              <a:cs typeface="Calibri"/>
              <a:sym typeface="Calibri"/>
            </a:endParaRPr>
          </a:p>
        </p:txBody>
      </p:sp>
      <p:sp>
        <p:nvSpPr>
          <p:cNvPr id="944" name="Google Shape;944;p7"/>
          <p:cNvSpPr txBox="1"/>
          <p:nvPr/>
        </p:nvSpPr>
        <p:spPr>
          <a:xfrm>
            <a:off x="9158411" y="3521432"/>
            <a:ext cx="2761706" cy="180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0" u="none" strike="noStrike">
                <a:solidFill>
                  <a:srgbClr val="595A59"/>
                </a:solidFill>
                <a:latin typeface="Calibri"/>
                <a:ea typeface="Calibri"/>
                <a:cs typeface="Calibri"/>
                <a:sym typeface="Calibri"/>
              </a:rPr>
              <a:t>Knowledge</a:t>
            </a:r>
            <a:endParaRPr/>
          </a:p>
          <a:p>
            <a:pPr marL="0" marR="0" lvl="0" indent="0" algn="l" rtl="0">
              <a:spcBef>
                <a:spcPts val="0"/>
              </a:spcBef>
              <a:spcAft>
                <a:spcPts val="0"/>
              </a:spcAft>
              <a:buNone/>
            </a:pPr>
            <a:r>
              <a:rPr lang="en-GB" sz="1800" b="0" i="0" u="none" strike="noStrike">
                <a:solidFill>
                  <a:srgbClr val="595A59"/>
                </a:solidFill>
                <a:latin typeface="Calibri"/>
                <a:ea typeface="Calibri"/>
                <a:cs typeface="Calibri"/>
                <a:sym typeface="Calibri"/>
              </a:rPr>
              <a:t>Overcoming a crisis requires a high degree of methodological knowledge, organisational, leadership and communication skills from the people involved.</a:t>
            </a:r>
            <a:endParaRPr sz="1800">
              <a:solidFill>
                <a:srgbClr val="595A59"/>
              </a:solidFill>
              <a:latin typeface="Calibri"/>
              <a:ea typeface="Calibri"/>
              <a:cs typeface="Calibri"/>
              <a:sym typeface="Calibri"/>
            </a:endParaRPr>
          </a:p>
        </p:txBody>
      </p:sp>
      <p:grpSp>
        <p:nvGrpSpPr>
          <p:cNvPr id="945" name="Google Shape;945;p7"/>
          <p:cNvGrpSpPr/>
          <p:nvPr/>
        </p:nvGrpSpPr>
        <p:grpSpPr>
          <a:xfrm>
            <a:off x="6996119" y="2323931"/>
            <a:ext cx="628093" cy="455838"/>
            <a:chOff x="3932350" y="3714775"/>
            <a:chExt cx="439650" cy="319075"/>
          </a:xfrm>
        </p:grpSpPr>
        <p:sp>
          <p:nvSpPr>
            <p:cNvPr id="946" name="Google Shape;946;p7"/>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7" name="Google Shape;947;p7"/>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8" name="Google Shape;948;p7"/>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49" name="Google Shape;949;p7"/>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0" name="Google Shape;950;p7"/>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51" name="Google Shape;951;p7"/>
          <p:cNvGrpSpPr/>
          <p:nvPr/>
        </p:nvGrpSpPr>
        <p:grpSpPr>
          <a:xfrm>
            <a:off x="10136677" y="2255309"/>
            <a:ext cx="376360" cy="596692"/>
            <a:chOff x="6718575" y="2318625"/>
            <a:chExt cx="256950" cy="407375"/>
          </a:xfrm>
        </p:grpSpPr>
        <p:sp>
          <p:nvSpPr>
            <p:cNvPr id="952" name="Google Shape;952;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3" name="Google Shape;953;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4" name="Google Shape;954;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5" name="Google Shape;955;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6" name="Google Shape;956;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7" name="Google Shape;957;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8" name="Google Shape;958;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59" name="Google Shape;959;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960" name="Google Shape;960;p7"/>
          <p:cNvSpPr txBox="1"/>
          <p:nvPr/>
        </p:nvSpPr>
        <p:spPr>
          <a:xfrm>
            <a:off x="3141220" y="3521432"/>
            <a:ext cx="2761706" cy="180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rgbClr val="595A59"/>
                </a:solidFill>
                <a:latin typeface="Calibri"/>
                <a:ea typeface="Calibri"/>
                <a:cs typeface="Calibri"/>
                <a:sym typeface="Calibri"/>
              </a:rPr>
              <a:t>Time Pressure</a:t>
            </a:r>
            <a:endParaRPr sz="1800" b="1" i="0" u="none" strike="noStrike" dirty="0">
              <a:solidFill>
                <a:srgbClr val="595A59"/>
              </a:solidFill>
              <a:latin typeface="Calibri"/>
              <a:ea typeface="Calibri"/>
              <a:cs typeface="Calibri"/>
              <a:sym typeface="Calibri"/>
            </a:endParaRPr>
          </a:p>
          <a:p>
            <a:pPr marL="0" marR="0" lvl="0" indent="0" algn="l" rtl="0">
              <a:spcBef>
                <a:spcPts val="0"/>
              </a:spcBef>
              <a:spcAft>
                <a:spcPts val="0"/>
              </a:spcAft>
              <a:buNone/>
            </a:pPr>
            <a:r>
              <a:rPr lang="en-GB" sz="1800" b="0" i="0" u="none" strike="noStrike" dirty="0">
                <a:solidFill>
                  <a:srgbClr val="595A59"/>
                </a:solidFill>
                <a:latin typeface="Calibri"/>
                <a:ea typeface="Calibri"/>
                <a:cs typeface="Calibri"/>
                <a:sym typeface="Calibri"/>
              </a:rPr>
              <a:t>Existential decisions must be made under great time pressure. The further the crisis progresses, the more limited the scope for action and the greater the pressure to act.</a:t>
            </a:r>
            <a:endParaRPr sz="1800" dirty="0">
              <a:solidFill>
                <a:srgbClr val="595A59"/>
              </a:solidFill>
              <a:latin typeface="Calibri"/>
              <a:ea typeface="Calibri"/>
              <a:cs typeface="Calibri"/>
              <a:sym typeface="Calibri"/>
            </a:endParaRPr>
          </a:p>
        </p:txBody>
      </p:sp>
      <p:sp>
        <p:nvSpPr>
          <p:cNvPr id="961" name="Google Shape;961;p7"/>
          <p:cNvSpPr txBox="1"/>
          <p:nvPr/>
        </p:nvSpPr>
        <p:spPr>
          <a:xfrm>
            <a:off x="6110212" y="3521432"/>
            <a:ext cx="2761706" cy="180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595A59"/>
                </a:solidFill>
                <a:latin typeface="Calibri"/>
                <a:ea typeface="Calibri"/>
                <a:cs typeface="Calibri"/>
                <a:sym typeface="Calibri"/>
              </a:rPr>
              <a:t>(No) Data</a:t>
            </a:r>
            <a:endParaRPr sz="1800" b="1" i="0" u="none" strike="noStrike">
              <a:solidFill>
                <a:srgbClr val="595A59"/>
              </a:solidFill>
              <a:latin typeface="Calibri"/>
              <a:ea typeface="Calibri"/>
              <a:cs typeface="Calibri"/>
              <a:sym typeface="Calibri"/>
            </a:endParaRPr>
          </a:p>
          <a:p>
            <a:pPr marL="0" marR="88450" lvl="0" indent="0" algn="l" rtl="0">
              <a:spcBef>
                <a:spcPts val="0"/>
              </a:spcBef>
              <a:spcAft>
                <a:spcPts val="0"/>
              </a:spcAft>
              <a:buNone/>
            </a:pPr>
            <a:r>
              <a:rPr lang="en-GB" sz="1800" b="0" i="0" u="none" strike="noStrike">
                <a:solidFill>
                  <a:srgbClr val="595A59"/>
                </a:solidFill>
                <a:latin typeface="Calibri"/>
                <a:ea typeface="Calibri"/>
                <a:cs typeface="Calibri"/>
                <a:sym typeface="Calibri"/>
              </a:rPr>
              <a:t>The data situation is almost always inadequate. The preparation of information to create a basis for decision-making takes up valuable time and resources.</a:t>
            </a:r>
            <a:endParaRPr sz="1800">
              <a:solidFill>
                <a:srgbClr val="595A59"/>
              </a:solidFill>
              <a:latin typeface="Calibri"/>
              <a:ea typeface="Calibri"/>
              <a:cs typeface="Calibri"/>
              <a:sym typeface="Calibri"/>
            </a:endParaRPr>
          </a:p>
        </p:txBody>
      </p:sp>
      <p:grpSp>
        <p:nvGrpSpPr>
          <p:cNvPr id="962" name="Google Shape;962;p7"/>
          <p:cNvGrpSpPr/>
          <p:nvPr/>
        </p:nvGrpSpPr>
        <p:grpSpPr>
          <a:xfrm>
            <a:off x="1163710" y="3098572"/>
            <a:ext cx="72000" cy="437840"/>
            <a:chOff x="1179665" y="3752603"/>
            <a:chExt cx="72000" cy="437840"/>
          </a:xfrm>
        </p:grpSpPr>
        <p:cxnSp>
          <p:nvCxnSpPr>
            <p:cNvPr id="963" name="Google Shape;963;p7"/>
            <p:cNvCxnSpPr/>
            <p:nvPr/>
          </p:nvCxnSpPr>
          <p:spPr>
            <a:xfrm>
              <a:off x="1215665" y="3752603"/>
              <a:ext cx="0" cy="387138"/>
            </a:xfrm>
            <a:prstGeom prst="straightConnector1">
              <a:avLst/>
            </a:prstGeom>
            <a:noFill/>
            <a:ln w="19050" cap="flat" cmpd="sng">
              <a:solidFill>
                <a:srgbClr val="79527B"/>
              </a:solidFill>
              <a:prstDash val="solid"/>
              <a:miter lim="800000"/>
              <a:headEnd type="none" w="sm" len="sm"/>
              <a:tailEnd type="none" w="sm" len="sm"/>
            </a:ln>
          </p:spPr>
        </p:cxnSp>
        <p:sp>
          <p:nvSpPr>
            <p:cNvPr id="964" name="Google Shape;964;p7"/>
            <p:cNvSpPr/>
            <p:nvPr/>
          </p:nvSpPr>
          <p:spPr>
            <a:xfrm>
              <a:off x="1179665" y="4118443"/>
              <a:ext cx="72000" cy="72000"/>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65" name="Google Shape;965;p7"/>
          <p:cNvGrpSpPr/>
          <p:nvPr/>
        </p:nvGrpSpPr>
        <p:grpSpPr>
          <a:xfrm>
            <a:off x="3696792" y="2013655"/>
            <a:ext cx="1080000" cy="1523704"/>
            <a:chOff x="3992886" y="2631964"/>
            <a:chExt cx="1080000" cy="1523704"/>
          </a:xfrm>
        </p:grpSpPr>
        <p:sp>
          <p:nvSpPr>
            <p:cNvPr id="966" name="Google Shape;966;p7"/>
            <p:cNvSpPr/>
            <p:nvPr/>
          </p:nvSpPr>
          <p:spPr>
            <a:xfrm>
              <a:off x="3992886" y="2631964"/>
              <a:ext cx="1080000" cy="1080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967" name="Google Shape;967;p7"/>
            <p:cNvGrpSpPr/>
            <p:nvPr/>
          </p:nvGrpSpPr>
          <p:grpSpPr>
            <a:xfrm>
              <a:off x="4285481" y="2897883"/>
              <a:ext cx="532686" cy="532685"/>
              <a:chOff x="6649150" y="309350"/>
              <a:chExt cx="395800" cy="395800"/>
            </a:xfrm>
          </p:grpSpPr>
          <p:sp>
            <p:nvSpPr>
              <p:cNvPr id="968" name="Google Shape;968;p7"/>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69" name="Google Shape;969;p7"/>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0" name="Google Shape;970;p7"/>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1" name="Google Shape;971;p7"/>
              <p:cNvSpPr/>
              <p:nvPr/>
            </p:nvSpPr>
            <p:spPr>
              <a:xfrm>
                <a:off x="6847025" y="333700"/>
                <a:ext cx="25" cy="29250"/>
              </a:xfrm>
              <a:custGeom>
                <a:avLst/>
                <a:gdLst/>
                <a:ahLst/>
                <a:cxnLst/>
                <a:rect l="l" t="t" r="r" b="b"/>
                <a:pathLst>
                  <a:path w="1" h="1170" fill="none" extrusionOk="0">
                    <a:moveTo>
                      <a:pt x="1" y="1170"/>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2" name="Google Shape;972;p7"/>
              <p:cNvSpPr/>
              <p:nvPr/>
            </p:nvSpPr>
            <p:spPr>
              <a:xfrm>
                <a:off x="6760575" y="35685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3" name="Google Shape;973;p7"/>
              <p:cNvSpPr/>
              <p:nvPr/>
            </p:nvSpPr>
            <p:spPr>
              <a:xfrm>
                <a:off x="6760575" y="356850"/>
                <a:ext cx="14025" cy="24975"/>
              </a:xfrm>
              <a:custGeom>
                <a:avLst/>
                <a:gdLst/>
                <a:ahLst/>
                <a:cxnLst/>
                <a:rect l="l" t="t" r="r" b="b"/>
                <a:pathLst>
                  <a:path w="561" h="999" fill="none" extrusionOk="0">
                    <a:moveTo>
                      <a:pt x="1" y="0"/>
                    </a:moveTo>
                    <a:lnTo>
                      <a:pt x="561"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4" name="Google Shape;974;p7"/>
              <p:cNvSpPr/>
              <p:nvPr/>
            </p:nvSpPr>
            <p:spPr>
              <a:xfrm>
                <a:off x="6696650" y="420775"/>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5" name="Google Shape;975;p7"/>
              <p:cNvSpPr/>
              <p:nvPr/>
            </p:nvSpPr>
            <p:spPr>
              <a:xfrm>
                <a:off x="6696650" y="420775"/>
                <a:ext cx="24975" cy="14025"/>
              </a:xfrm>
              <a:custGeom>
                <a:avLst/>
                <a:gdLst/>
                <a:ahLst/>
                <a:cxnLst/>
                <a:rect l="l" t="t" r="r" b="b"/>
                <a:pathLst>
                  <a:path w="999" h="561" fill="none" extrusionOk="0">
                    <a:moveTo>
                      <a:pt x="0" y="0"/>
                    </a:moveTo>
                    <a:lnTo>
                      <a:pt x="999" y="56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6" name="Google Shape;976;p7"/>
              <p:cNvSpPr/>
              <p:nvPr/>
            </p:nvSpPr>
            <p:spPr>
              <a:xfrm>
                <a:off x="6673500" y="507225"/>
                <a:ext cx="29250" cy="25"/>
              </a:xfrm>
              <a:custGeom>
                <a:avLst/>
                <a:gdLst/>
                <a:ahLst/>
                <a:cxnLst/>
                <a:rect l="l" t="t" r="r" b="b"/>
                <a:pathLst>
                  <a:path w="1170" h="1" fill="none" extrusionOk="0">
                    <a:moveTo>
                      <a:pt x="1" y="1"/>
                    </a:moveTo>
                    <a:lnTo>
                      <a:pt x="117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7" name="Google Shape;977;p7"/>
              <p:cNvSpPr/>
              <p:nvPr/>
            </p:nvSpPr>
            <p:spPr>
              <a:xfrm>
                <a:off x="6696650" y="59370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8" name="Google Shape;978;p7"/>
              <p:cNvSpPr/>
              <p:nvPr/>
            </p:nvSpPr>
            <p:spPr>
              <a:xfrm>
                <a:off x="6696650" y="579700"/>
                <a:ext cx="24975" cy="14025"/>
              </a:xfrm>
              <a:custGeom>
                <a:avLst/>
                <a:gdLst/>
                <a:ahLst/>
                <a:cxnLst/>
                <a:rect l="l" t="t" r="r" b="b"/>
                <a:pathLst>
                  <a:path w="999" h="561" fill="none" extrusionOk="0">
                    <a:moveTo>
                      <a:pt x="0" y="560"/>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79" name="Google Shape;979;p7"/>
              <p:cNvSpPr/>
              <p:nvPr/>
            </p:nvSpPr>
            <p:spPr>
              <a:xfrm>
                <a:off x="6760575" y="632675"/>
                <a:ext cx="14025" cy="24975"/>
              </a:xfrm>
              <a:custGeom>
                <a:avLst/>
                <a:gdLst/>
                <a:ahLst/>
                <a:cxnLst/>
                <a:rect l="l" t="t" r="r" b="b"/>
                <a:pathLst>
                  <a:path w="561" h="999" fill="none" extrusionOk="0">
                    <a:moveTo>
                      <a:pt x="1" y="999"/>
                    </a:moveTo>
                    <a:lnTo>
                      <a:pt x="56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0" name="Google Shape;980;p7"/>
              <p:cNvSpPr/>
              <p:nvPr/>
            </p:nvSpPr>
            <p:spPr>
              <a:xfrm>
                <a:off x="6760575" y="657625"/>
                <a:ext cx="25" cy="25"/>
              </a:xfrm>
              <a:custGeom>
                <a:avLst/>
                <a:gdLst/>
                <a:ahLst/>
                <a:cxnLst/>
                <a:rect l="l" t="t" r="r" b="b"/>
                <a:pathLst>
                  <a:path w="1" h="1" fill="none" extrusionOk="0">
                    <a:moveTo>
                      <a:pt x="1" y="1"/>
                    </a:moveTo>
                    <a:lnTo>
                      <a:pt x="1"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1" name="Google Shape;981;p7"/>
              <p:cNvSpPr/>
              <p:nvPr/>
            </p:nvSpPr>
            <p:spPr>
              <a:xfrm>
                <a:off x="6847025" y="651550"/>
                <a:ext cx="25" cy="29250"/>
              </a:xfrm>
              <a:custGeom>
                <a:avLst/>
                <a:gdLst/>
                <a:ahLst/>
                <a:cxnLst/>
                <a:rect l="l" t="t" r="r" b="b"/>
                <a:pathLst>
                  <a:path w="1" h="1170" fill="none" extrusionOk="0">
                    <a:moveTo>
                      <a:pt x="1" y="0"/>
                    </a:moveTo>
                    <a:lnTo>
                      <a:pt x="1" y="116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2" name="Google Shape;982;p7"/>
              <p:cNvSpPr/>
              <p:nvPr/>
            </p:nvSpPr>
            <p:spPr>
              <a:xfrm>
                <a:off x="6919500" y="632675"/>
                <a:ext cx="14025" cy="24975"/>
              </a:xfrm>
              <a:custGeom>
                <a:avLst/>
                <a:gdLst/>
                <a:ahLst/>
                <a:cxnLst/>
                <a:rect l="l" t="t" r="r" b="b"/>
                <a:pathLst>
                  <a:path w="561" h="999" fill="none" extrusionOk="0">
                    <a:moveTo>
                      <a:pt x="560" y="999"/>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3" name="Google Shape;983;p7"/>
              <p:cNvSpPr/>
              <p:nvPr/>
            </p:nvSpPr>
            <p:spPr>
              <a:xfrm>
                <a:off x="6933500" y="657625"/>
                <a:ext cx="25" cy="25"/>
              </a:xfrm>
              <a:custGeom>
                <a:avLst/>
                <a:gdLst/>
                <a:ahLst/>
                <a:cxnLst/>
                <a:rect l="l" t="t" r="r" b="b"/>
                <a:pathLst>
                  <a:path w="1" h="1" fill="none" extrusionOk="0">
                    <a:moveTo>
                      <a:pt x="0"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4" name="Google Shape;984;p7"/>
              <p:cNvSpPr/>
              <p:nvPr/>
            </p:nvSpPr>
            <p:spPr>
              <a:xfrm>
                <a:off x="6972475" y="579700"/>
                <a:ext cx="24975" cy="14025"/>
              </a:xfrm>
              <a:custGeom>
                <a:avLst/>
                <a:gdLst/>
                <a:ahLst/>
                <a:cxnLst/>
                <a:rect l="l" t="t" r="r" b="b"/>
                <a:pathLst>
                  <a:path w="999" h="561" fill="none" extrusionOk="0">
                    <a:moveTo>
                      <a:pt x="999" y="56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5" name="Google Shape;985;p7"/>
              <p:cNvSpPr/>
              <p:nvPr/>
            </p:nvSpPr>
            <p:spPr>
              <a:xfrm>
                <a:off x="6997425" y="593700"/>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6" name="Google Shape;986;p7"/>
              <p:cNvSpPr/>
              <p:nvPr/>
            </p:nvSpPr>
            <p:spPr>
              <a:xfrm>
                <a:off x="6991350" y="507225"/>
                <a:ext cx="29250" cy="25"/>
              </a:xfrm>
              <a:custGeom>
                <a:avLst/>
                <a:gdLst/>
                <a:ahLst/>
                <a:cxnLst/>
                <a:rect l="l" t="t" r="r" b="b"/>
                <a:pathLst>
                  <a:path w="1170" h="1" fill="none" extrusionOk="0">
                    <a:moveTo>
                      <a:pt x="116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7" name="Google Shape;987;p7"/>
              <p:cNvSpPr/>
              <p:nvPr/>
            </p:nvSpPr>
            <p:spPr>
              <a:xfrm>
                <a:off x="6972475" y="420775"/>
                <a:ext cx="24975" cy="14025"/>
              </a:xfrm>
              <a:custGeom>
                <a:avLst/>
                <a:gdLst/>
                <a:ahLst/>
                <a:cxnLst/>
                <a:rect l="l" t="t" r="r" b="b"/>
                <a:pathLst>
                  <a:path w="999" h="561" fill="none" extrusionOk="0">
                    <a:moveTo>
                      <a:pt x="0" y="561"/>
                    </a:moveTo>
                    <a:lnTo>
                      <a:pt x="999"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8" name="Google Shape;988;p7"/>
              <p:cNvSpPr/>
              <p:nvPr/>
            </p:nvSpPr>
            <p:spPr>
              <a:xfrm>
                <a:off x="6997425" y="420775"/>
                <a:ext cx="25" cy="25"/>
              </a:xfrm>
              <a:custGeom>
                <a:avLst/>
                <a:gdLst/>
                <a:ahLst/>
                <a:cxnLst/>
                <a:rect l="l" t="t" r="r" b="b"/>
                <a:pathLst>
                  <a:path w="1" h="1" fill="none" extrusionOk="0">
                    <a:moveTo>
                      <a:pt x="1" y="0"/>
                    </a:moveTo>
                    <a:lnTo>
                      <a:pt x="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89" name="Google Shape;989;p7"/>
              <p:cNvSpPr/>
              <p:nvPr/>
            </p:nvSpPr>
            <p:spPr>
              <a:xfrm>
                <a:off x="6919500" y="356850"/>
                <a:ext cx="14025" cy="24975"/>
              </a:xfrm>
              <a:custGeom>
                <a:avLst/>
                <a:gdLst/>
                <a:ahLst/>
                <a:cxnLst/>
                <a:rect l="l" t="t" r="r" b="b"/>
                <a:pathLst>
                  <a:path w="561" h="999" fill="none" extrusionOk="0">
                    <a:moveTo>
                      <a:pt x="560" y="0"/>
                    </a:moveTo>
                    <a:lnTo>
                      <a:pt x="0" y="999"/>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990" name="Google Shape;990;p7"/>
              <p:cNvSpPr/>
              <p:nvPr/>
            </p:nvSpPr>
            <p:spPr>
              <a:xfrm>
                <a:off x="6933500" y="356850"/>
                <a:ext cx="25" cy="25"/>
              </a:xfrm>
              <a:custGeom>
                <a:avLst/>
                <a:gdLst/>
                <a:ahLst/>
                <a:cxnLst/>
                <a:rect l="l" t="t" r="r" b="b"/>
                <a:pathLst>
                  <a:path w="1" h="1" fill="none" extrusionOk="0">
                    <a:moveTo>
                      <a:pt x="0"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991" name="Google Shape;991;p7"/>
            <p:cNvGrpSpPr/>
            <p:nvPr/>
          </p:nvGrpSpPr>
          <p:grpSpPr>
            <a:xfrm>
              <a:off x="4496886" y="3717828"/>
              <a:ext cx="72000" cy="437840"/>
              <a:chOff x="1179665" y="3752603"/>
              <a:chExt cx="72000" cy="437840"/>
            </a:xfrm>
          </p:grpSpPr>
          <p:cxnSp>
            <p:nvCxnSpPr>
              <p:cNvPr id="992" name="Google Shape;992;p7"/>
              <p:cNvCxnSpPr/>
              <p:nvPr/>
            </p:nvCxnSpPr>
            <p:spPr>
              <a:xfrm>
                <a:off x="1215665" y="3752603"/>
                <a:ext cx="0" cy="387138"/>
              </a:xfrm>
              <a:prstGeom prst="straightConnector1">
                <a:avLst/>
              </a:prstGeom>
              <a:noFill/>
              <a:ln w="19050" cap="flat" cmpd="sng">
                <a:solidFill>
                  <a:srgbClr val="916395"/>
                </a:solidFill>
                <a:prstDash val="solid"/>
                <a:miter lim="800000"/>
                <a:headEnd type="none" w="sm" len="sm"/>
                <a:tailEnd type="none" w="sm" len="sm"/>
              </a:ln>
            </p:spPr>
          </p:cxnSp>
          <p:sp>
            <p:nvSpPr>
              <p:cNvPr id="993" name="Google Shape;993;p7"/>
              <p:cNvSpPr/>
              <p:nvPr/>
            </p:nvSpPr>
            <p:spPr>
              <a:xfrm>
                <a:off x="1179665" y="4118443"/>
                <a:ext cx="72000" cy="72000"/>
              </a:xfrm>
              <a:prstGeom prst="ellipse">
                <a:avLst/>
              </a:prstGeom>
              <a:solidFill>
                <a:srgbClr val="916395"/>
              </a:solidFill>
              <a:ln w="12700" cap="flat" cmpd="sng">
                <a:solidFill>
                  <a:srgbClr val="91639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grpSp>
        <p:nvGrpSpPr>
          <p:cNvPr id="994" name="Google Shape;994;p7"/>
          <p:cNvGrpSpPr/>
          <p:nvPr/>
        </p:nvGrpSpPr>
        <p:grpSpPr>
          <a:xfrm>
            <a:off x="7255022" y="3098065"/>
            <a:ext cx="72000" cy="437840"/>
            <a:chOff x="1179665" y="3752603"/>
            <a:chExt cx="72000" cy="437840"/>
          </a:xfrm>
        </p:grpSpPr>
        <p:cxnSp>
          <p:nvCxnSpPr>
            <p:cNvPr id="995" name="Google Shape;995;p7"/>
            <p:cNvCxnSpPr/>
            <p:nvPr/>
          </p:nvCxnSpPr>
          <p:spPr>
            <a:xfrm>
              <a:off x="1215665" y="3752603"/>
              <a:ext cx="0" cy="387138"/>
            </a:xfrm>
            <a:prstGeom prst="straightConnector1">
              <a:avLst/>
            </a:prstGeom>
            <a:noFill/>
            <a:ln w="19050" cap="flat" cmpd="sng">
              <a:solidFill>
                <a:srgbClr val="68A7B0"/>
              </a:solidFill>
              <a:prstDash val="solid"/>
              <a:miter lim="800000"/>
              <a:headEnd type="none" w="sm" len="sm"/>
              <a:tailEnd type="none" w="sm" len="sm"/>
            </a:ln>
          </p:spPr>
        </p:cxnSp>
        <p:sp>
          <p:nvSpPr>
            <p:cNvPr id="996" name="Google Shape;996;p7"/>
            <p:cNvSpPr/>
            <p:nvPr/>
          </p:nvSpPr>
          <p:spPr>
            <a:xfrm>
              <a:off x="1179665" y="4118443"/>
              <a:ext cx="72000" cy="72000"/>
            </a:xfrm>
            <a:prstGeom prst="ellipse">
              <a:avLst/>
            </a:prstGeom>
            <a:solidFill>
              <a:srgbClr val="68A7B0"/>
            </a:solidFill>
            <a:ln w="12700" cap="flat" cmpd="sng">
              <a:solidFill>
                <a:srgbClr val="68A7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997" name="Google Shape;997;p7"/>
          <p:cNvGrpSpPr/>
          <p:nvPr/>
        </p:nvGrpSpPr>
        <p:grpSpPr>
          <a:xfrm>
            <a:off x="10319826" y="3092898"/>
            <a:ext cx="72000" cy="437840"/>
            <a:chOff x="1179665" y="3752603"/>
            <a:chExt cx="72000" cy="437840"/>
          </a:xfrm>
        </p:grpSpPr>
        <p:cxnSp>
          <p:nvCxnSpPr>
            <p:cNvPr id="998" name="Google Shape;998;p7"/>
            <p:cNvCxnSpPr/>
            <p:nvPr/>
          </p:nvCxnSpPr>
          <p:spPr>
            <a:xfrm>
              <a:off x="1215665" y="3752603"/>
              <a:ext cx="0" cy="387138"/>
            </a:xfrm>
            <a:prstGeom prst="straightConnector1">
              <a:avLst/>
            </a:prstGeom>
            <a:noFill/>
            <a:ln w="19050" cap="flat" cmpd="sng">
              <a:solidFill>
                <a:srgbClr val="81D1C5"/>
              </a:solidFill>
              <a:prstDash val="solid"/>
              <a:miter lim="800000"/>
              <a:headEnd type="none" w="sm" len="sm"/>
              <a:tailEnd type="none" w="sm" len="sm"/>
            </a:ln>
          </p:spPr>
        </p:cxnSp>
        <p:sp>
          <p:nvSpPr>
            <p:cNvPr id="999" name="Google Shape;999;p7"/>
            <p:cNvSpPr/>
            <p:nvPr/>
          </p:nvSpPr>
          <p:spPr>
            <a:xfrm>
              <a:off x="1179665" y="4118443"/>
              <a:ext cx="72000" cy="72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1000" name="Google Shape;1000;p7"/>
          <p:cNvGrpSpPr/>
          <p:nvPr/>
        </p:nvGrpSpPr>
        <p:grpSpPr>
          <a:xfrm>
            <a:off x="976482" y="2269389"/>
            <a:ext cx="421040" cy="549216"/>
            <a:chOff x="590249" y="244200"/>
            <a:chExt cx="407976" cy="532175"/>
          </a:xfrm>
        </p:grpSpPr>
        <p:sp>
          <p:nvSpPr>
            <p:cNvPr id="1001" name="Google Shape;1001;p7"/>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7"/>
            <p:cNvSpPr/>
            <p:nvPr/>
          </p:nvSpPr>
          <p:spPr>
            <a:xfrm>
              <a:off x="590249"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7"/>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7"/>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7"/>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7"/>
            <p:cNvSpPr/>
            <p:nvPr/>
          </p:nvSpPr>
          <p:spPr>
            <a:xfrm>
              <a:off x="649925" y="590050"/>
              <a:ext cx="133975" cy="25"/>
            </a:xfrm>
            <a:custGeom>
              <a:avLst/>
              <a:gdLst/>
              <a:ahLst/>
              <a:cxnLst/>
              <a:rect l="l" t="t" r="r" b="b"/>
              <a:pathLst>
                <a:path w="5359" h="1" fill="none" extrusionOk="0">
                  <a:moveTo>
                    <a:pt x="5358" y="0"/>
                  </a:moveTo>
                  <a:lnTo>
                    <a:pt x="0" y="0"/>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7"/>
            <p:cNvSpPr/>
            <p:nvPr/>
          </p:nvSpPr>
          <p:spPr>
            <a:xfrm>
              <a:off x="649925" y="5346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7"/>
            <p:cNvSpPr/>
            <p:nvPr/>
          </p:nvSpPr>
          <p:spPr>
            <a:xfrm>
              <a:off x="649925" y="4798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7"/>
            <p:cNvSpPr/>
            <p:nvPr/>
          </p:nvSpPr>
          <p:spPr>
            <a:xfrm>
              <a:off x="649925" y="424425"/>
              <a:ext cx="255750" cy="25"/>
            </a:xfrm>
            <a:custGeom>
              <a:avLst/>
              <a:gdLst/>
              <a:ahLst/>
              <a:cxnLst/>
              <a:rect l="l" t="t" r="r" b="b"/>
              <a:pathLst>
                <a:path w="10230" h="1" fill="none" extrusionOk="0">
                  <a:moveTo>
                    <a:pt x="10229" y="1"/>
                  </a:moveTo>
                  <a:lnTo>
                    <a:pt x="0" y="1"/>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0" name="Google Shape;1010;p7"/>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1" name="Google Shape;1011;p7"/>
            <p:cNvSpPr/>
            <p:nvPr/>
          </p:nvSpPr>
          <p:spPr>
            <a:xfrm>
              <a:off x="654800"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2" name="Google Shape;1012;p7"/>
            <p:cNvSpPr/>
            <p:nvPr/>
          </p:nvSpPr>
          <p:spPr>
            <a:xfrm>
              <a:off x="7376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7"/>
            <p:cNvSpPr/>
            <p:nvPr/>
          </p:nvSpPr>
          <p:spPr>
            <a:xfrm>
              <a:off x="820400" y="244200"/>
              <a:ext cx="25" cy="51175"/>
            </a:xfrm>
            <a:custGeom>
              <a:avLst/>
              <a:gdLst/>
              <a:ahLst/>
              <a:cxnLst/>
              <a:rect l="l" t="t" r="r" b="b"/>
              <a:pathLst>
                <a:path w="1" h="2047" fill="none" extrusionOk="0">
                  <a:moveTo>
                    <a:pt x="1" y="1"/>
                  </a:moveTo>
                  <a:lnTo>
                    <a:pt x="1"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7"/>
            <p:cNvSpPr/>
            <p:nvPr/>
          </p:nvSpPr>
          <p:spPr>
            <a:xfrm>
              <a:off x="903225" y="244200"/>
              <a:ext cx="25" cy="51175"/>
            </a:xfrm>
            <a:custGeom>
              <a:avLst/>
              <a:gdLst/>
              <a:ahLst/>
              <a:cxnLst/>
              <a:rect l="l" t="t" r="r" b="b"/>
              <a:pathLst>
                <a:path w="1" h="2047" fill="none" extrusionOk="0">
                  <a:moveTo>
                    <a:pt x="0" y="1"/>
                  </a:moveTo>
                  <a:lnTo>
                    <a:pt x="0" y="2046"/>
                  </a:lnTo>
                </a:path>
              </a:pathLst>
            </a:custGeom>
            <a:noFill/>
            <a:ln w="1270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021" name="Google Shape;1021;p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GB"/>
              <a:t>Corporate crises often run in waves. In the meantime, there are often deceptive phases of relaxation which lead management to believe that the crisis has been overcome.</a:t>
            </a:r>
            <a:endParaRPr/>
          </a:p>
          <a:p>
            <a:pPr marL="0" lvl="0" indent="0" algn="l" rtl="0">
              <a:lnSpc>
                <a:spcPct val="90000"/>
              </a:lnSpc>
              <a:spcBef>
                <a:spcPts val="1000"/>
              </a:spcBef>
              <a:spcAft>
                <a:spcPts val="0"/>
              </a:spcAft>
              <a:buClr>
                <a:srgbClr val="79527B"/>
              </a:buClr>
              <a:buSzPts val="2000"/>
              <a:buNone/>
            </a:pPr>
            <a:endParaRPr/>
          </a:p>
        </p:txBody>
      </p:sp>
      <p:sp>
        <p:nvSpPr>
          <p:cNvPr id="1022" name="Google Shape;1022;p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ts val="1800"/>
              <a:buNone/>
            </a:pPr>
            <a:r>
              <a:rPr lang="en-GB"/>
              <a:t>Simplified course model of crises</a:t>
            </a:r>
            <a:endParaRPr/>
          </a:p>
          <a:p>
            <a:pPr marL="0" lvl="0" indent="0" algn="l" rtl="0">
              <a:lnSpc>
                <a:spcPct val="90000"/>
              </a:lnSpc>
              <a:spcBef>
                <a:spcPts val="1000"/>
              </a:spcBef>
              <a:spcAft>
                <a:spcPts val="0"/>
              </a:spcAft>
              <a:buClr>
                <a:srgbClr val="79527B"/>
              </a:buClr>
              <a:buSzPts val="1800"/>
              <a:buNone/>
            </a:pPr>
            <a:endParaRPr/>
          </a:p>
        </p:txBody>
      </p:sp>
      <p:cxnSp>
        <p:nvCxnSpPr>
          <p:cNvPr id="1023" name="Google Shape;1023;p8"/>
          <p:cNvCxnSpPr/>
          <p:nvPr/>
        </p:nvCxnSpPr>
        <p:spPr>
          <a:xfrm rot="10800000">
            <a:off x="1986727" y="2195541"/>
            <a:ext cx="0" cy="3744685"/>
          </a:xfrm>
          <a:prstGeom prst="straightConnector1">
            <a:avLst/>
          </a:prstGeom>
          <a:noFill/>
          <a:ln w="9525" cap="flat" cmpd="sng">
            <a:solidFill>
              <a:schemeClr val="accent1"/>
            </a:solidFill>
            <a:prstDash val="solid"/>
            <a:miter lim="800000"/>
            <a:headEnd type="none" w="sm" len="sm"/>
            <a:tailEnd type="triangle" w="med" len="med"/>
          </a:ln>
        </p:spPr>
      </p:cxnSp>
      <p:cxnSp>
        <p:nvCxnSpPr>
          <p:cNvPr id="1024" name="Google Shape;1024;p8"/>
          <p:cNvCxnSpPr/>
          <p:nvPr/>
        </p:nvCxnSpPr>
        <p:spPr>
          <a:xfrm>
            <a:off x="1986727" y="5940226"/>
            <a:ext cx="7402674" cy="0"/>
          </a:xfrm>
          <a:prstGeom prst="straightConnector1">
            <a:avLst/>
          </a:prstGeom>
          <a:noFill/>
          <a:ln w="9525" cap="flat" cmpd="sng">
            <a:solidFill>
              <a:schemeClr val="accent1"/>
            </a:solidFill>
            <a:prstDash val="solid"/>
            <a:miter lim="800000"/>
            <a:headEnd type="none" w="sm" len="sm"/>
            <a:tailEnd type="triangle" w="med" len="med"/>
          </a:ln>
        </p:spPr>
      </p:cxnSp>
      <p:sp>
        <p:nvSpPr>
          <p:cNvPr id="1025" name="Google Shape;1025;p8"/>
          <p:cNvSpPr txBox="1"/>
          <p:nvPr/>
        </p:nvSpPr>
        <p:spPr>
          <a:xfrm>
            <a:off x="4495794" y="4310865"/>
            <a:ext cx="128644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Turning Point</a:t>
            </a:r>
            <a:endParaRPr/>
          </a:p>
        </p:txBody>
      </p:sp>
      <p:sp>
        <p:nvSpPr>
          <p:cNvPr id="1026" name="Google Shape;1026;p8"/>
          <p:cNvSpPr txBox="1"/>
          <p:nvPr/>
        </p:nvSpPr>
        <p:spPr>
          <a:xfrm>
            <a:off x="9023642" y="1757130"/>
            <a:ext cx="24652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End of the crisis – continued existence</a:t>
            </a:r>
            <a:endParaRPr/>
          </a:p>
        </p:txBody>
      </p:sp>
      <p:sp>
        <p:nvSpPr>
          <p:cNvPr id="1027" name="Google Shape;1027;p8"/>
          <p:cNvSpPr txBox="1"/>
          <p:nvPr/>
        </p:nvSpPr>
        <p:spPr>
          <a:xfrm>
            <a:off x="9174260" y="4465972"/>
            <a:ext cx="2250513"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End of the crisis – liquidation / </a:t>
            </a:r>
            <a:br>
              <a:rPr lang="en-GB" sz="1600">
                <a:solidFill>
                  <a:srgbClr val="595A59"/>
                </a:solidFill>
                <a:latin typeface="Calibri"/>
                <a:ea typeface="Calibri"/>
                <a:cs typeface="Calibri"/>
                <a:sym typeface="Calibri"/>
              </a:rPr>
            </a:br>
            <a:r>
              <a:rPr lang="en-GB" sz="1600">
                <a:solidFill>
                  <a:srgbClr val="595A59"/>
                </a:solidFill>
                <a:latin typeface="Calibri"/>
                <a:ea typeface="Calibri"/>
                <a:cs typeface="Calibri"/>
                <a:sym typeface="Calibri"/>
              </a:rPr>
              <a:t>discontinuation of </a:t>
            </a:r>
            <a:br>
              <a:rPr lang="en-GB" sz="1600">
                <a:solidFill>
                  <a:srgbClr val="595A59"/>
                </a:solidFill>
                <a:latin typeface="Calibri"/>
                <a:ea typeface="Calibri"/>
                <a:cs typeface="Calibri"/>
                <a:sym typeface="Calibri"/>
              </a:rPr>
            </a:br>
            <a:r>
              <a:rPr lang="en-GB" sz="1600">
                <a:solidFill>
                  <a:srgbClr val="595A59"/>
                </a:solidFill>
                <a:latin typeface="Calibri"/>
                <a:ea typeface="Calibri"/>
                <a:cs typeface="Calibri"/>
                <a:sym typeface="Calibri"/>
              </a:rPr>
              <a:t>business operations</a:t>
            </a:r>
            <a:endParaRPr/>
          </a:p>
          <a:p>
            <a:pPr marL="0" marR="0" lvl="0" indent="0" algn="l" rtl="0">
              <a:spcBef>
                <a:spcPts val="0"/>
              </a:spcBef>
              <a:spcAft>
                <a:spcPts val="0"/>
              </a:spcAft>
              <a:buNone/>
            </a:pPr>
            <a:endParaRPr sz="1600">
              <a:solidFill>
                <a:srgbClr val="595A59"/>
              </a:solidFill>
              <a:latin typeface="Calibri"/>
              <a:ea typeface="Calibri"/>
              <a:cs typeface="Calibri"/>
              <a:sym typeface="Calibri"/>
            </a:endParaRPr>
          </a:p>
          <a:p>
            <a:pPr marL="0" marR="0" lvl="0" indent="0" algn="l" rtl="0">
              <a:spcBef>
                <a:spcPts val="0"/>
              </a:spcBef>
              <a:spcAft>
                <a:spcPts val="0"/>
              </a:spcAft>
              <a:buNone/>
            </a:pPr>
            <a:endParaRPr sz="1600">
              <a:solidFill>
                <a:srgbClr val="595A59"/>
              </a:solidFill>
              <a:latin typeface="Calibri"/>
              <a:ea typeface="Calibri"/>
              <a:cs typeface="Calibri"/>
              <a:sym typeface="Calibri"/>
            </a:endParaRPr>
          </a:p>
        </p:txBody>
      </p:sp>
      <p:sp>
        <p:nvSpPr>
          <p:cNvPr id="1028" name="Google Shape;1028;p8"/>
          <p:cNvSpPr txBox="1"/>
          <p:nvPr/>
        </p:nvSpPr>
        <p:spPr>
          <a:xfrm>
            <a:off x="5139015" y="5745992"/>
            <a:ext cx="649537"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595A59"/>
                </a:solidFill>
                <a:latin typeface="Calibri"/>
                <a:ea typeface="Calibri"/>
                <a:cs typeface="Calibri"/>
                <a:sym typeface="Calibri"/>
              </a:rPr>
              <a:t>Time</a:t>
            </a:r>
            <a:endParaRPr/>
          </a:p>
        </p:txBody>
      </p:sp>
      <p:sp>
        <p:nvSpPr>
          <p:cNvPr id="1029" name="Google Shape;1029;p8"/>
          <p:cNvSpPr txBox="1"/>
          <p:nvPr/>
        </p:nvSpPr>
        <p:spPr>
          <a:xfrm rot="-5400000">
            <a:off x="859445" y="3883217"/>
            <a:ext cx="220906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595A59"/>
                </a:solidFill>
                <a:latin typeface="Calibri"/>
                <a:ea typeface="Calibri"/>
                <a:cs typeface="Calibri"/>
                <a:sym typeface="Calibri"/>
              </a:rPr>
              <a:t>Probability of survival</a:t>
            </a:r>
            <a:endParaRPr/>
          </a:p>
        </p:txBody>
      </p:sp>
      <p:sp>
        <p:nvSpPr>
          <p:cNvPr id="1030" name="Google Shape;1030;p8"/>
          <p:cNvSpPr txBox="1"/>
          <p:nvPr/>
        </p:nvSpPr>
        <p:spPr>
          <a:xfrm>
            <a:off x="2044448" y="1848280"/>
            <a:ext cx="23599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The beginning of the crisis</a:t>
            </a:r>
            <a:endParaRPr/>
          </a:p>
        </p:txBody>
      </p:sp>
      <p:sp>
        <p:nvSpPr>
          <p:cNvPr id="1031" name="Google Shape;1031;p8"/>
          <p:cNvSpPr txBox="1"/>
          <p:nvPr/>
        </p:nvSpPr>
        <p:spPr>
          <a:xfrm>
            <a:off x="5812027" y="4968271"/>
            <a:ext cx="126297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Potential </a:t>
            </a:r>
            <a:br>
              <a:rPr lang="en-GB" sz="1600">
                <a:solidFill>
                  <a:srgbClr val="595A59"/>
                </a:solidFill>
                <a:latin typeface="Calibri"/>
                <a:ea typeface="Calibri"/>
                <a:cs typeface="Calibri"/>
                <a:sym typeface="Calibri"/>
              </a:rPr>
            </a:br>
            <a:r>
              <a:rPr lang="en-GB" sz="1600">
                <a:solidFill>
                  <a:srgbClr val="595A59"/>
                </a:solidFill>
                <a:latin typeface="Calibri"/>
                <a:ea typeface="Calibri"/>
                <a:cs typeface="Calibri"/>
                <a:sym typeface="Calibri"/>
              </a:rPr>
              <a:t>turning point</a:t>
            </a:r>
            <a:endParaRPr/>
          </a:p>
        </p:txBody>
      </p:sp>
      <p:sp>
        <p:nvSpPr>
          <p:cNvPr id="1032" name="Google Shape;1032;p8"/>
          <p:cNvSpPr txBox="1"/>
          <p:nvPr/>
        </p:nvSpPr>
        <p:spPr>
          <a:xfrm>
            <a:off x="6766094" y="2718900"/>
            <a:ext cx="2118209"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Implementation of </a:t>
            </a:r>
            <a:br>
              <a:rPr lang="en-GB" sz="1600">
                <a:solidFill>
                  <a:srgbClr val="595A59"/>
                </a:solidFill>
                <a:latin typeface="Calibri"/>
                <a:ea typeface="Calibri"/>
                <a:cs typeface="Calibri"/>
                <a:sym typeface="Calibri"/>
              </a:rPr>
            </a:br>
            <a:r>
              <a:rPr lang="en-GB" sz="1600">
                <a:solidFill>
                  <a:srgbClr val="595A59"/>
                </a:solidFill>
                <a:latin typeface="Calibri"/>
                <a:ea typeface="Calibri"/>
                <a:cs typeface="Calibri"/>
                <a:sym typeface="Calibri"/>
              </a:rPr>
              <a:t>restructuring measures</a:t>
            </a:r>
            <a:endParaRPr/>
          </a:p>
        </p:txBody>
      </p:sp>
      <p:grpSp>
        <p:nvGrpSpPr>
          <p:cNvPr id="1033" name="Google Shape;1033;p8"/>
          <p:cNvGrpSpPr/>
          <p:nvPr/>
        </p:nvGrpSpPr>
        <p:grpSpPr>
          <a:xfrm>
            <a:off x="2161280" y="1899127"/>
            <a:ext cx="6583684" cy="3895957"/>
            <a:chOff x="2258429" y="2025872"/>
            <a:chExt cx="7808686" cy="3895957"/>
          </a:xfrm>
        </p:grpSpPr>
        <p:sp>
          <p:nvSpPr>
            <p:cNvPr id="1034" name="Google Shape;1034;p8"/>
            <p:cNvSpPr/>
            <p:nvPr/>
          </p:nvSpPr>
          <p:spPr>
            <a:xfrm>
              <a:off x="2258429" y="2351314"/>
              <a:ext cx="7808685" cy="3570515"/>
            </a:xfrm>
            <a:custGeom>
              <a:avLst/>
              <a:gdLst/>
              <a:ahLst/>
              <a:cxnLst/>
              <a:rect l="l" t="t" r="r" b="b"/>
              <a:pathLst>
                <a:path w="7808685" h="3570515" extrusionOk="0">
                  <a:moveTo>
                    <a:pt x="0" y="0"/>
                  </a:moveTo>
                  <a:cubicBezTo>
                    <a:pt x="354390" y="14514"/>
                    <a:pt x="708781" y="29029"/>
                    <a:pt x="1074057" y="290286"/>
                  </a:cubicBezTo>
                  <a:cubicBezTo>
                    <a:pt x="1439333" y="551543"/>
                    <a:pt x="1823962" y="1291771"/>
                    <a:pt x="2191657" y="1567543"/>
                  </a:cubicBezTo>
                  <a:cubicBezTo>
                    <a:pt x="2559352" y="1843315"/>
                    <a:pt x="2914952" y="1874763"/>
                    <a:pt x="3280228" y="1944915"/>
                  </a:cubicBezTo>
                  <a:cubicBezTo>
                    <a:pt x="3645504" y="2015067"/>
                    <a:pt x="3993847" y="1869924"/>
                    <a:pt x="4383314" y="1988457"/>
                  </a:cubicBezTo>
                  <a:cubicBezTo>
                    <a:pt x="4772781" y="2106990"/>
                    <a:pt x="5249333" y="2431144"/>
                    <a:pt x="5617028" y="2656115"/>
                  </a:cubicBezTo>
                  <a:cubicBezTo>
                    <a:pt x="5984723" y="2881086"/>
                    <a:pt x="6224209" y="3185886"/>
                    <a:pt x="6589485" y="3338286"/>
                  </a:cubicBezTo>
                  <a:cubicBezTo>
                    <a:pt x="6954761" y="3490686"/>
                    <a:pt x="7808685" y="3570515"/>
                    <a:pt x="7808685" y="3570515"/>
                  </a:cubicBezTo>
                  <a:lnTo>
                    <a:pt x="7808685" y="3570515"/>
                  </a:ln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5" name="Google Shape;1035;p8"/>
            <p:cNvSpPr/>
            <p:nvPr/>
          </p:nvSpPr>
          <p:spPr>
            <a:xfrm>
              <a:off x="5738561" y="2365833"/>
              <a:ext cx="4295537" cy="1988457"/>
            </a:xfrm>
            <a:custGeom>
              <a:avLst/>
              <a:gdLst/>
              <a:ahLst/>
              <a:cxnLst/>
              <a:rect l="l" t="t" r="r" b="b"/>
              <a:pathLst>
                <a:path w="4746171" h="1988457" extrusionOk="0">
                  <a:moveTo>
                    <a:pt x="0" y="1988457"/>
                  </a:moveTo>
                  <a:cubicBezTo>
                    <a:pt x="403981" y="1888066"/>
                    <a:pt x="807962" y="1787676"/>
                    <a:pt x="1161143" y="1538514"/>
                  </a:cubicBezTo>
                  <a:cubicBezTo>
                    <a:pt x="1514324" y="1289352"/>
                    <a:pt x="1521580" y="749905"/>
                    <a:pt x="2119085" y="493486"/>
                  </a:cubicBezTo>
                  <a:cubicBezTo>
                    <a:pt x="2716590" y="237067"/>
                    <a:pt x="4746171" y="0"/>
                    <a:pt x="4746171" y="0"/>
                  </a:cubicBezTo>
                  <a:lnTo>
                    <a:pt x="4746171" y="0"/>
                  </a:lnTo>
                </a:path>
              </a:pathLst>
            </a:custGeom>
            <a:no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6" name="Google Shape;1036;p8"/>
            <p:cNvSpPr/>
            <p:nvPr/>
          </p:nvSpPr>
          <p:spPr>
            <a:xfrm>
              <a:off x="7788373" y="3657600"/>
              <a:ext cx="2278742"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7" name="Google Shape;1037;p8"/>
            <p:cNvSpPr/>
            <p:nvPr/>
          </p:nvSpPr>
          <p:spPr>
            <a:xfrm>
              <a:off x="3889569" y="2025872"/>
              <a:ext cx="2394857" cy="1291771"/>
            </a:xfrm>
            <a:custGeom>
              <a:avLst/>
              <a:gdLst/>
              <a:ahLst/>
              <a:cxnLst/>
              <a:rect l="l" t="t" r="r" b="b"/>
              <a:pathLst>
                <a:path w="2394857" h="1291771" extrusionOk="0">
                  <a:moveTo>
                    <a:pt x="0" y="1291771"/>
                  </a:moveTo>
                  <a:cubicBezTo>
                    <a:pt x="307219" y="1279676"/>
                    <a:pt x="614438" y="1267581"/>
                    <a:pt x="870857" y="1132114"/>
                  </a:cubicBezTo>
                  <a:cubicBezTo>
                    <a:pt x="1127276" y="996647"/>
                    <a:pt x="1364343" y="643466"/>
                    <a:pt x="1538514" y="478971"/>
                  </a:cubicBezTo>
                  <a:cubicBezTo>
                    <a:pt x="1712685" y="314476"/>
                    <a:pt x="1773161" y="224971"/>
                    <a:pt x="1915885" y="145143"/>
                  </a:cubicBezTo>
                  <a:cubicBezTo>
                    <a:pt x="2058609" y="65315"/>
                    <a:pt x="2226733" y="32657"/>
                    <a:pt x="2394857" y="0"/>
                  </a:cubicBezTo>
                </a:path>
              </a:pathLst>
            </a:custGeom>
            <a:noFill/>
            <a:ln w="12700" cap="flat" cmpd="sng">
              <a:solidFill>
                <a:srgbClr val="8DC9C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grpSp>
      <p:sp>
        <p:nvSpPr>
          <p:cNvPr id="1038" name="Google Shape;1038;p8"/>
          <p:cNvSpPr/>
          <p:nvPr/>
        </p:nvSpPr>
        <p:spPr>
          <a:xfrm>
            <a:off x="3423033" y="3057278"/>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39" name="Google Shape;1039;p8"/>
          <p:cNvSpPr txBox="1"/>
          <p:nvPr/>
        </p:nvSpPr>
        <p:spPr>
          <a:xfrm>
            <a:off x="2438931" y="3362344"/>
            <a:ext cx="127438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rgbClr val="595A59"/>
                </a:solidFill>
                <a:latin typeface="Calibri"/>
                <a:ea typeface="Calibri"/>
                <a:cs typeface="Calibri"/>
                <a:sym typeface="Calibri"/>
              </a:rPr>
              <a:t>Potential </a:t>
            </a:r>
            <a:br>
              <a:rPr lang="en-GB" sz="1600">
                <a:solidFill>
                  <a:srgbClr val="595A59"/>
                </a:solidFill>
                <a:latin typeface="Calibri"/>
                <a:ea typeface="Calibri"/>
                <a:cs typeface="Calibri"/>
                <a:sym typeface="Calibri"/>
              </a:rPr>
            </a:br>
            <a:r>
              <a:rPr lang="en-GB" sz="1600">
                <a:solidFill>
                  <a:srgbClr val="595A59"/>
                </a:solidFill>
                <a:latin typeface="Calibri"/>
                <a:ea typeface="Calibri"/>
                <a:cs typeface="Calibri"/>
                <a:sym typeface="Calibri"/>
              </a:rPr>
              <a:t>turning point</a:t>
            </a:r>
            <a:endParaRPr/>
          </a:p>
        </p:txBody>
      </p:sp>
      <p:sp>
        <p:nvSpPr>
          <p:cNvPr id="1040" name="Google Shape;1040;p8"/>
          <p:cNvSpPr/>
          <p:nvPr/>
        </p:nvSpPr>
        <p:spPr>
          <a:xfrm>
            <a:off x="4958891" y="4038444"/>
            <a:ext cx="290286" cy="278763"/>
          </a:xfrm>
          <a:prstGeom prst="ellipse">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
        <p:nvSpPr>
          <p:cNvPr id="1041" name="Google Shape;1041;p8"/>
          <p:cNvSpPr/>
          <p:nvPr/>
        </p:nvSpPr>
        <p:spPr>
          <a:xfrm>
            <a:off x="6678561" y="4689006"/>
            <a:ext cx="290286" cy="278763"/>
          </a:xfrm>
          <a:prstGeom prst="ellipse">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GB" b="1"/>
              <a:t>Core problems:</a:t>
            </a:r>
            <a:endParaRPr/>
          </a:p>
          <a:p>
            <a:pPr marL="285750" lvl="0" indent="-285750" algn="l" rtl="0">
              <a:lnSpc>
                <a:spcPct val="100000"/>
              </a:lnSpc>
              <a:spcBef>
                <a:spcPts val="600"/>
              </a:spcBef>
              <a:spcAft>
                <a:spcPts val="0"/>
              </a:spcAft>
              <a:buClr>
                <a:srgbClr val="595A59"/>
              </a:buClr>
              <a:buSzPts val="1800"/>
              <a:buFont typeface="Arial"/>
              <a:buChar char="•"/>
            </a:pPr>
            <a:r>
              <a:rPr lang="en-GB"/>
              <a:t>Business key figures react with a large time delay</a:t>
            </a:r>
            <a:endParaRPr/>
          </a:p>
          <a:p>
            <a:pPr marL="285750" lvl="0" indent="-285750" algn="l" rtl="0">
              <a:lnSpc>
                <a:spcPct val="100000"/>
              </a:lnSpc>
              <a:spcBef>
                <a:spcPts val="600"/>
              </a:spcBef>
              <a:spcAft>
                <a:spcPts val="0"/>
              </a:spcAft>
              <a:buClr>
                <a:srgbClr val="595A59"/>
              </a:buClr>
              <a:buSzPts val="1800"/>
              <a:buFont typeface="Arial"/>
              <a:buChar char="•"/>
            </a:pPr>
            <a:r>
              <a:rPr lang="en-GB"/>
              <a:t>If the figures indicate a crisis, the causes of the crisis have often already taken full effect (and cannot be remedied in the short term)</a:t>
            </a:r>
            <a:endParaRPr/>
          </a:p>
          <a:p>
            <a:pPr marL="285750" lvl="0" indent="-285750" algn="l" rtl="0">
              <a:lnSpc>
                <a:spcPct val="100000"/>
              </a:lnSpc>
              <a:spcBef>
                <a:spcPts val="600"/>
              </a:spcBef>
              <a:spcAft>
                <a:spcPts val="0"/>
              </a:spcAft>
              <a:buClr>
                <a:srgbClr val="595A59"/>
              </a:buClr>
              <a:buSzPts val="1800"/>
              <a:buFont typeface="Arial"/>
              <a:buChar char="•"/>
            </a:pPr>
            <a:r>
              <a:rPr lang="en-GB"/>
              <a:t>Permanent risk analysis required</a:t>
            </a:r>
            <a:endParaRPr/>
          </a:p>
          <a:p>
            <a:pPr marL="0" lvl="0" indent="0" algn="l" rtl="0">
              <a:lnSpc>
                <a:spcPct val="100000"/>
              </a:lnSpc>
              <a:spcBef>
                <a:spcPts val="600"/>
              </a:spcBef>
              <a:spcAft>
                <a:spcPts val="0"/>
              </a:spcAft>
              <a:buClr>
                <a:srgbClr val="595A59"/>
              </a:buClr>
              <a:buSzPts val="1800"/>
              <a:buNone/>
            </a:pPr>
            <a:endParaRPr/>
          </a:p>
          <a:p>
            <a:pPr marL="0" lvl="0" indent="0" algn="l" rtl="0">
              <a:lnSpc>
                <a:spcPct val="100000"/>
              </a:lnSpc>
              <a:spcBef>
                <a:spcPts val="600"/>
              </a:spcBef>
              <a:spcAft>
                <a:spcPts val="0"/>
              </a:spcAft>
              <a:buClr>
                <a:srgbClr val="595A59"/>
              </a:buClr>
              <a:buSzPts val="1800"/>
              <a:buNone/>
            </a:pPr>
            <a:endParaRPr/>
          </a:p>
        </p:txBody>
      </p:sp>
      <p:sp>
        <p:nvSpPr>
          <p:cNvPr id="1048" name="Google Shape;1048;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a:t>Crises rarely (never) come overnight</a:t>
            </a:r>
            <a:endParaRPr/>
          </a:p>
          <a:p>
            <a:pPr marL="0" lvl="0" indent="0" algn="l" rtl="0">
              <a:lnSpc>
                <a:spcPct val="90000"/>
              </a:lnSpc>
              <a:spcBef>
                <a:spcPts val="1000"/>
              </a:spcBef>
              <a:spcAft>
                <a:spcPts val="0"/>
              </a:spcAft>
              <a:buClr>
                <a:srgbClr val="79527B"/>
              </a:buClr>
              <a:buSzPts val="2000"/>
              <a:buNone/>
            </a:pPr>
            <a:endParaRPr/>
          </a:p>
        </p:txBody>
      </p:sp>
      <p:sp>
        <p:nvSpPr>
          <p:cNvPr id="1049" name="Google Shape;1049;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en-GB"/>
              <a:t>The timeline of a crisis</a:t>
            </a:r>
            <a:endParaRPr/>
          </a:p>
        </p:txBody>
      </p:sp>
      <p:graphicFrame>
        <p:nvGraphicFramePr>
          <p:cNvPr id="1050" name="Google Shape;1050;p9"/>
          <p:cNvGraphicFramePr/>
          <p:nvPr/>
        </p:nvGraphicFramePr>
        <p:xfrm>
          <a:off x="3492137" y="2002971"/>
          <a:ext cx="8149584" cy="4135362"/>
        </p:xfrm>
        <a:graphic>
          <a:graphicData uri="http://schemas.openxmlformats.org/drawingml/2006/chart">
            <c:chart xmlns:c="http://schemas.openxmlformats.org/drawingml/2006/chart" xmlns:r="http://schemas.openxmlformats.org/officeDocument/2006/relationships" r:id="rId3"/>
          </a:graphicData>
        </a:graphic>
      </p:graphicFrame>
      <p:sp>
        <p:nvSpPr>
          <p:cNvPr id="1051" name="Google Shape;1051;p9"/>
          <p:cNvSpPr/>
          <p:nvPr/>
        </p:nvSpPr>
        <p:spPr>
          <a:xfrm>
            <a:off x="317315" y="5489403"/>
            <a:ext cx="2642084" cy="459659"/>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None/>
            </a:pPr>
            <a:r>
              <a:rPr lang="en-GB" sz="1200">
                <a:solidFill>
                  <a:srgbClr val="595A59"/>
                </a:solidFill>
                <a:latin typeface="Calibri"/>
                <a:ea typeface="Calibri"/>
                <a:cs typeface="Calibri"/>
                <a:sym typeface="Calibri"/>
              </a:rPr>
              <a:t>Source: Roland Berger – based on an Analysis of 800 Restructuring Cases</a:t>
            </a:r>
            <a:endParaRPr/>
          </a:p>
        </p:txBody>
      </p:sp>
      <p:sp>
        <p:nvSpPr>
          <p:cNvPr id="1052" name="Google Shape;1052;p9"/>
          <p:cNvSpPr/>
          <p:nvPr/>
        </p:nvSpPr>
        <p:spPr>
          <a:xfrm>
            <a:off x="3959683" y="2762054"/>
            <a:ext cx="7258214" cy="2662675"/>
          </a:xfrm>
          <a:custGeom>
            <a:avLst/>
            <a:gdLst/>
            <a:ahLst/>
            <a:cxnLst/>
            <a:rect l="l" t="t" r="r" b="b"/>
            <a:pathLst>
              <a:path w="4752340" h="1823085" extrusionOk="0">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noFill/>
          <a:ln w="57900" cap="flat" cmpd="sng">
            <a:solidFill>
              <a:srgbClr val="F2795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p:txBody>
      </p:sp>
      <p:cxnSp>
        <p:nvCxnSpPr>
          <p:cNvPr id="1053" name="Google Shape;1053;p9"/>
          <p:cNvCxnSpPr/>
          <p:nvPr/>
        </p:nvCxnSpPr>
        <p:spPr>
          <a:xfrm rot="10800000">
            <a:off x="9869864" y="2573518"/>
            <a:ext cx="0" cy="2851211"/>
          </a:xfrm>
          <a:prstGeom prst="straightConnector1">
            <a:avLst/>
          </a:prstGeom>
          <a:noFill/>
          <a:ln w="25400" cap="flat" cmpd="sng">
            <a:solidFill>
              <a:srgbClr val="F27954"/>
            </a:solidFill>
            <a:prstDash val="solid"/>
            <a:miter lim="800000"/>
            <a:headEnd type="none" w="sm" len="sm"/>
            <a:tailEnd type="none" w="sm" len="sm"/>
          </a:ln>
        </p:spPr>
      </p:cxnSp>
      <p:sp>
        <p:nvSpPr>
          <p:cNvPr id="1054" name="Google Shape;1054;p9"/>
          <p:cNvSpPr txBox="1"/>
          <p:nvPr/>
        </p:nvSpPr>
        <p:spPr>
          <a:xfrm>
            <a:off x="8609646" y="2048450"/>
            <a:ext cx="2520436" cy="456262"/>
          </a:xfrm>
          <a:prstGeom prst="rect">
            <a:avLst/>
          </a:prstGeom>
          <a:noFill/>
          <a:ln>
            <a:noFill/>
          </a:ln>
        </p:spPr>
        <p:txBody>
          <a:bodyPr spcFirstLastPara="1" wrap="square" lIns="81575" tIns="40775" rIns="81575" bIns="40775" anchor="t" anchorCtr="0">
            <a:spAutoFit/>
          </a:bodyPr>
          <a:lstStyle/>
          <a:p>
            <a:pPr marL="0" marR="0" lvl="0" indent="0" algn="ctr" rtl="0">
              <a:lnSpc>
                <a:spcPct val="125000"/>
              </a:lnSpc>
              <a:spcBef>
                <a:spcPts val="0"/>
              </a:spcBef>
              <a:spcAft>
                <a:spcPts val="0"/>
              </a:spcAft>
              <a:buClr>
                <a:srgbClr val="595A59"/>
              </a:buClr>
              <a:buSzPts val="1200"/>
              <a:buFont typeface="Arial"/>
              <a:buNone/>
            </a:pPr>
            <a:r>
              <a:rPr lang="en-GB" sz="1200">
                <a:solidFill>
                  <a:srgbClr val="595A59"/>
                </a:solidFill>
                <a:latin typeface="Calibri"/>
                <a:ea typeface="Calibri"/>
                <a:cs typeface="Calibri"/>
                <a:sym typeface="Calibri"/>
              </a:rPr>
              <a:t>Crisis in operating</a:t>
            </a:r>
            <a:br>
              <a:rPr lang="en-GB" sz="1200">
                <a:solidFill>
                  <a:srgbClr val="595A59"/>
                </a:solidFill>
                <a:latin typeface="Calibri"/>
                <a:ea typeface="Calibri"/>
                <a:cs typeface="Calibri"/>
                <a:sym typeface="Calibri"/>
              </a:rPr>
            </a:br>
            <a:r>
              <a:rPr lang="en-GB" sz="1200">
                <a:solidFill>
                  <a:srgbClr val="595A59"/>
                </a:solidFill>
                <a:latin typeface="Calibri"/>
                <a:ea typeface="Calibri"/>
                <a:cs typeface="Calibri"/>
                <a:sym typeface="Calibri"/>
              </a:rPr>
              <a:t> results</a:t>
            </a:r>
            <a:endParaRPr/>
          </a:p>
        </p:txBody>
      </p:sp>
      <p:sp>
        <p:nvSpPr>
          <p:cNvPr id="1055" name="Google Shape;1055;p9"/>
          <p:cNvSpPr txBox="1"/>
          <p:nvPr/>
        </p:nvSpPr>
        <p:spPr>
          <a:xfrm>
            <a:off x="9473938" y="3063937"/>
            <a:ext cx="2520436" cy="267299"/>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en-GB" sz="1200">
                <a:solidFill>
                  <a:srgbClr val="595A59"/>
                </a:solidFill>
                <a:latin typeface="Calibri"/>
                <a:ea typeface="Calibri"/>
                <a:cs typeface="Calibri"/>
                <a:sym typeface="Calibri"/>
              </a:rPr>
              <a:t>Liquidity Crisis</a:t>
            </a:r>
            <a:endParaRPr/>
          </a:p>
        </p:txBody>
      </p:sp>
      <p:sp>
        <p:nvSpPr>
          <p:cNvPr id="1056" name="Google Shape;1056;p9"/>
          <p:cNvSpPr txBox="1"/>
          <p:nvPr/>
        </p:nvSpPr>
        <p:spPr>
          <a:xfrm>
            <a:off x="3492137" y="1912441"/>
            <a:ext cx="2520436" cy="682477"/>
          </a:xfrm>
          <a:prstGeom prst="rect">
            <a:avLst/>
          </a:prstGeom>
          <a:noFill/>
          <a:ln>
            <a:noFill/>
          </a:ln>
        </p:spPr>
        <p:txBody>
          <a:bodyPr spcFirstLastPara="1" wrap="square" lIns="81575" tIns="40775" rIns="81575" bIns="40775" anchor="t" anchorCtr="0">
            <a:spAutoFit/>
          </a:bodyPr>
          <a:lstStyle/>
          <a:p>
            <a:pPr marL="0" marR="0" lvl="0" indent="0" algn="l" rtl="0">
              <a:lnSpc>
                <a:spcPct val="125000"/>
              </a:lnSpc>
              <a:spcBef>
                <a:spcPts val="0"/>
              </a:spcBef>
              <a:spcAft>
                <a:spcPts val="0"/>
              </a:spcAft>
              <a:buClr>
                <a:srgbClr val="595A59"/>
              </a:buClr>
              <a:buSzPts val="1200"/>
              <a:buFont typeface="Arial"/>
              <a:buNone/>
            </a:pPr>
            <a:r>
              <a:rPr lang="en-GB" sz="1200">
                <a:solidFill>
                  <a:srgbClr val="595A59"/>
                </a:solidFill>
                <a:latin typeface="Calibri"/>
                <a:ea typeface="Calibri"/>
                <a:cs typeface="Calibri"/>
                <a:sym typeface="Calibri"/>
              </a:rPr>
              <a:t>Objective identifiability </a:t>
            </a:r>
            <a:br>
              <a:rPr lang="en-GB" sz="1200">
                <a:solidFill>
                  <a:srgbClr val="595A59"/>
                </a:solidFill>
                <a:latin typeface="Calibri"/>
                <a:ea typeface="Calibri"/>
                <a:cs typeface="Calibri"/>
                <a:sym typeface="Calibri"/>
              </a:rPr>
            </a:br>
            <a:r>
              <a:rPr lang="en-GB" sz="1200">
                <a:solidFill>
                  <a:srgbClr val="595A59"/>
                </a:solidFill>
                <a:latin typeface="Calibri"/>
                <a:ea typeface="Calibri"/>
                <a:cs typeface="Calibri"/>
                <a:sym typeface="Calibri"/>
              </a:rPr>
              <a:t>of the crisis (in %)</a:t>
            </a:r>
            <a:endParaRPr/>
          </a:p>
          <a:p>
            <a:pPr marL="0" marR="0" lvl="0" indent="0" algn="l" rtl="0">
              <a:lnSpc>
                <a:spcPct val="136363"/>
              </a:lnSpc>
              <a:spcBef>
                <a:spcPts val="220"/>
              </a:spcBef>
              <a:spcAft>
                <a:spcPts val="0"/>
              </a:spcAft>
              <a:buClr>
                <a:schemeClr val="dk2"/>
              </a:buClr>
              <a:buSzPts val="1100"/>
              <a:buFont typeface="Arial"/>
              <a:buNone/>
            </a:pPr>
            <a:endParaRPr sz="1100">
              <a:solidFill>
                <a:srgbClr val="595A59"/>
              </a:solidFill>
              <a:latin typeface="Calibri"/>
              <a:ea typeface="Calibri"/>
              <a:cs typeface="Calibri"/>
              <a:sym typeface="Calibri"/>
            </a:endParaRPr>
          </a:p>
        </p:txBody>
      </p:sp>
      <p:sp>
        <p:nvSpPr>
          <p:cNvPr id="1057" name="Google Shape;1057;p9"/>
          <p:cNvSpPr txBox="1"/>
          <p:nvPr/>
        </p:nvSpPr>
        <p:spPr>
          <a:xfrm>
            <a:off x="11062893" y="5489403"/>
            <a:ext cx="506178" cy="496593"/>
          </a:xfrm>
          <a:prstGeom prst="rect">
            <a:avLst/>
          </a:prstGeom>
          <a:noFill/>
          <a:ln>
            <a:noFill/>
          </a:ln>
        </p:spPr>
        <p:txBody>
          <a:bodyPr spcFirstLastPara="1" wrap="square" lIns="81575" tIns="40775" rIns="81575" bIns="40775" anchor="t" anchorCtr="0">
            <a:spAutoFit/>
          </a:bodyPr>
          <a:lstStyle/>
          <a:p>
            <a:pPr marL="0" marR="0" lvl="0" indent="0" algn="r" rtl="0">
              <a:lnSpc>
                <a:spcPct val="125000"/>
              </a:lnSpc>
              <a:spcBef>
                <a:spcPts val="0"/>
              </a:spcBef>
              <a:spcAft>
                <a:spcPts val="0"/>
              </a:spcAft>
              <a:buClr>
                <a:srgbClr val="595A59"/>
              </a:buClr>
              <a:buSzPts val="1200"/>
              <a:buFont typeface="Arial"/>
              <a:buNone/>
            </a:pPr>
            <a:r>
              <a:rPr lang="en-GB" sz="1200">
                <a:solidFill>
                  <a:srgbClr val="595A59"/>
                </a:solidFill>
                <a:latin typeface="Calibri"/>
                <a:ea typeface="Calibri"/>
                <a:cs typeface="Calibri"/>
                <a:sym typeface="Calibri"/>
              </a:rPr>
              <a:t>Time</a:t>
            </a:r>
            <a:endParaRPr/>
          </a:p>
          <a:p>
            <a:pPr marL="0" marR="0" lvl="0" indent="0" algn="r" rtl="0">
              <a:lnSpc>
                <a:spcPct val="125000"/>
              </a:lnSpc>
              <a:spcBef>
                <a:spcPts val="24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4342</Words>
  <Application>Microsoft Office PowerPoint</Application>
  <PresentationFormat>Breitbild</PresentationFormat>
  <Paragraphs>530</Paragraphs>
  <Slides>41</Slides>
  <Notes>41</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41</vt:i4>
      </vt:variant>
    </vt:vector>
  </HeadingPairs>
  <TitlesOfParts>
    <vt:vector size="53" baseType="lpstr">
      <vt:lpstr>Times New Roman</vt:lpstr>
      <vt:lpstr>Montserrat Light</vt:lpstr>
      <vt:lpstr>Merriweather Sans</vt:lpstr>
      <vt:lpstr>Montserrat</vt:lpstr>
      <vt:lpstr>Quattrocento Sans</vt:lpstr>
      <vt:lpstr>Montserrat Medium</vt:lpstr>
      <vt:lpstr>Calibri</vt:lpstr>
      <vt:lpstr>Lato Light</vt:lpstr>
      <vt:lpstr>Noto Sans Symbols</vt:lpstr>
      <vt:lpstr>Arial</vt:lpstr>
      <vt:lpstr>Lato</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13</cp:revision>
  <dcterms:created xsi:type="dcterms:W3CDTF">2020-10-14T13:32:04Z</dcterms:created>
  <dcterms:modified xsi:type="dcterms:W3CDTF">2023-04-17T12:33:02Z</dcterms:modified>
</cp:coreProperties>
</file>